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1" r:id="rId5"/>
    <p:sldId id="302" r:id="rId6"/>
    <p:sldId id="304" r:id="rId7"/>
    <p:sldId id="321" r:id="rId8"/>
    <p:sldId id="303" r:id="rId9"/>
    <p:sldId id="317" r:id="rId10"/>
    <p:sldId id="318" r:id="rId11"/>
    <p:sldId id="305" r:id="rId12"/>
    <p:sldId id="306" r:id="rId13"/>
    <p:sldId id="322" r:id="rId14"/>
    <p:sldId id="323" r:id="rId15"/>
    <p:sldId id="336" r:id="rId16"/>
    <p:sldId id="324" r:id="rId17"/>
    <p:sldId id="307" r:id="rId18"/>
    <p:sldId id="325" r:id="rId19"/>
    <p:sldId id="319" r:id="rId20"/>
    <p:sldId id="326" r:id="rId21"/>
    <p:sldId id="328" r:id="rId22"/>
    <p:sldId id="327" r:id="rId23"/>
    <p:sldId id="309" r:id="rId24"/>
    <p:sldId id="329" r:id="rId25"/>
    <p:sldId id="330" r:id="rId26"/>
    <p:sldId id="331" r:id="rId27"/>
    <p:sldId id="313" r:id="rId28"/>
    <p:sldId id="332" r:id="rId29"/>
    <p:sldId id="337" r:id="rId30"/>
    <p:sldId id="338" r:id="rId31"/>
    <p:sldId id="339" r:id="rId32"/>
    <p:sldId id="340" r:id="rId33"/>
    <p:sldId id="341" r:id="rId34"/>
    <p:sldId id="342" r:id="rId35"/>
    <p:sldId id="343" r:id="rId36"/>
    <p:sldId id="344" r:id="rId37"/>
    <p:sldId id="345" r:id="rId38"/>
    <p:sldId id="346" r:id="rId39"/>
    <p:sldId id="312" r:id="rId40"/>
    <p:sldId id="347" r:id="rId41"/>
    <p:sldId id="348" r:id="rId42"/>
    <p:sldId id="349" r:id="rId43"/>
    <p:sldId id="350" r:id="rId44"/>
    <p:sldId id="351" r:id="rId45"/>
    <p:sldId id="352" r:id="rId46"/>
    <p:sldId id="31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19" autoAdjust="0"/>
  </p:normalViewPr>
  <p:slideViewPr>
    <p:cSldViewPr snapToGrid="0">
      <p:cViewPr varScale="1">
        <p:scale>
          <a:sx n="63" d="100"/>
          <a:sy n="63" d="100"/>
        </p:scale>
        <p:origin x="10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jfin-swufe.springeropen.com/articles/10.1186/s40854-018-0119-8" TargetMode="External"/><Relationship Id="rId3" Type="http://schemas.openxmlformats.org/officeDocument/2006/relationships/hyperlink" Target="https://arxiv.org/abs/2006.16789" TargetMode="External"/><Relationship Id="rId7" Type="http://schemas.openxmlformats.org/officeDocument/2006/relationships/hyperlink" Target="https://link.springer.com/article/10.1007/s42786-021-00027-4" TargetMode="External"/><Relationship Id="rId2" Type="http://schemas.openxmlformats.org/officeDocument/2006/relationships/hyperlink" Target="https://www.shs-conferences.org/articles/shsconf/abs/2019/06/shsconf_m3e22019_02001/shsconf_m3e22019_02001.html"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261517714001514?casa_token=AIfEX_mpaK0AAAAA:CgHweoGEeajiFkg18MjDX2udAi-dQAOLIIXoqdXKO1IxbrAUuk3uFOd2KpUsee6PFEEv1JY5ByU" TargetMode="External"/><Relationship Id="rId5" Type="http://schemas.openxmlformats.org/officeDocument/2006/relationships/hyperlink" Target="https://www.emerald.com/insight/content/doi/10.1108/IntR-07-2016-0228/full/html" TargetMode="External"/><Relationship Id="rId10" Type="http://schemas.openxmlformats.org/officeDocument/2006/relationships/image" Target="../media/image1.png"/><Relationship Id="rId4" Type="http://schemas.openxmlformats.org/officeDocument/2006/relationships/hyperlink" Target="http://proceedings.mlr.press/v6/guyon10a/guyon10a.pdf" TargetMode="External"/><Relationship Id="rId9" Type="http://schemas.openxmlformats.org/officeDocument/2006/relationships/hyperlink" Target="https://aip.scitation.org/doi/full/10.1063/5.000767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E32918-E9F8-4A32-B5ED-D9AEB8926726}"/>
              </a:ext>
            </a:extLst>
          </p:cNvPr>
          <p:cNvSpPr txBox="1"/>
          <p:nvPr/>
        </p:nvSpPr>
        <p:spPr>
          <a:xfrm>
            <a:off x="7753287" y="4501561"/>
            <a:ext cx="3581301" cy="646331"/>
          </a:xfrm>
          <a:prstGeom prst="rect">
            <a:avLst/>
          </a:prstGeom>
          <a:noFill/>
        </p:spPr>
        <p:txBody>
          <a:bodyPr wrap="none" rtlCol="0">
            <a:spAutoFit/>
          </a:bodyPr>
          <a:lstStyle/>
          <a:p>
            <a:r>
              <a:rPr lang="en-US" dirty="0">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rPr>
              <a:t>Predictive Analytics</a:t>
            </a:r>
            <a:r>
              <a:rPr lang="en-US" sz="1800" dirty="0">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rPr>
              <a:t>(Spring </a:t>
            </a:r>
            <a:r>
              <a:rPr lang="en-US" dirty="0">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rPr>
              <a:t>II</a:t>
            </a:r>
            <a:r>
              <a:rPr lang="en-US" sz="1800" dirty="0">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rPr>
              <a:t>, 2022)  </a:t>
            </a:r>
          </a:p>
          <a:p>
            <a:r>
              <a:rPr lang="en-US" sz="1800" dirty="0">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rPr>
              <a:t>Dr. </a:t>
            </a:r>
            <a:r>
              <a:rPr lang="en-US" sz="1800" dirty="0" err="1">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rPr>
              <a:t>Youakim</a:t>
            </a:r>
            <a:r>
              <a:rPr lang="en-US" sz="1800" dirty="0">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rPr>
              <a:t> </a:t>
            </a:r>
            <a:r>
              <a:rPr lang="en-US" sz="1800" dirty="0" err="1">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rPr>
              <a:t>Badr</a:t>
            </a:r>
            <a:endParaRPr lang="en-US" sz="1800" dirty="0">
              <a:ln>
                <a:solidFill>
                  <a:prstClr val="black">
                    <a:lumMod val="75000"/>
                    <a:lumOff val="25000"/>
                    <a:alpha val="10000"/>
                  </a:prstClr>
                </a:solidFill>
              </a:ln>
              <a:solidFill>
                <a:schemeClr val="tx1">
                  <a:lumMod val="85000"/>
                  <a:lumOff val="15000"/>
                </a:schemeClr>
              </a:solidFill>
              <a:effectLst>
                <a:outerShdw blurRad="38100" dist="38100" dir="2700000" algn="tl">
                  <a:srgbClr val="000000">
                    <a:alpha val="43137"/>
                  </a:srgbClr>
                </a:outerShdw>
              </a:effectLst>
              <a:latin typeface="Goudy Old Style"/>
              <a:ea typeface="+mj-ea"/>
            </a:endParaRPr>
          </a:p>
        </p:txBody>
      </p:sp>
      <p:sp>
        <p:nvSpPr>
          <p:cNvPr id="7" name="Oval 6">
            <a:extLst>
              <a:ext uri="{FF2B5EF4-FFF2-40B4-BE49-F238E27FC236}">
                <a16:creationId xmlns:a16="http://schemas.microsoft.com/office/drawing/2014/main" id="{82B49F25-51FC-4E1A-830E-5DDDD6A91CC3}"/>
              </a:ext>
            </a:extLst>
          </p:cNvPr>
          <p:cNvSpPr/>
          <p:nvPr/>
        </p:nvSpPr>
        <p:spPr>
          <a:xfrm>
            <a:off x="1340528" y="692457"/>
            <a:ext cx="9570128" cy="3595457"/>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3200" b="0" i="0" u="none" strike="noStrike" kern="1200" cap="none" spc="0" normalizeH="0" baseline="0" noProof="0"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uLnTx/>
                <a:uFillTx/>
                <a:latin typeface="Goudy Old Style"/>
                <a:ea typeface="+mj-ea"/>
              </a:rPr>
              <a:t>Causality Analysis between Google Trends and BTC-ETH-ADA Prices</a:t>
            </a:r>
          </a:p>
          <a:p>
            <a:pPr algn="r"/>
            <a:endParaRPr lang="en-US" sz="105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latin typeface="Goudy Old Style"/>
              <a:ea typeface="+mj-ea"/>
            </a:endParaRPr>
          </a:p>
          <a:p>
            <a:pPr algn="r"/>
            <a:r>
              <a:rPr lang="en-US" sz="220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latin typeface="Goudy Old Style"/>
                <a:ea typeface="+mj-ea"/>
              </a:rPr>
              <a:t>Team II:</a:t>
            </a:r>
          </a:p>
          <a:p>
            <a:pPr algn="r"/>
            <a:r>
              <a:rPr lang="en-US" sz="220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latin typeface="Goudy Old Style"/>
                <a:ea typeface="+mj-ea"/>
              </a:rPr>
              <a:t>Ashwath Ramesh</a:t>
            </a:r>
          </a:p>
          <a:p>
            <a:pPr algn="r"/>
            <a:r>
              <a:rPr lang="en-US" sz="220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latin typeface="Goudy Old Style"/>
                <a:ea typeface="+mj-ea"/>
              </a:rPr>
              <a:t>Kavuri Lakshmi Kausalya</a:t>
            </a:r>
          </a:p>
          <a:p>
            <a:pPr algn="r"/>
            <a:r>
              <a:rPr lang="en-US" sz="220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latin typeface="Goudy Old Style"/>
                <a:ea typeface="+mj-ea"/>
              </a:rPr>
              <a:t>Rohit Muralitharan</a:t>
            </a:r>
          </a:p>
        </p:txBody>
      </p:sp>
      <p:pic>
        <p:nvPicPr>
          <p:cNvPr id="8" name="Picture 7">
            <a:extLst>
              <a:ext uri="{FF2B5EF4-FFF2-40B4-BE49-F238E27FC236}">
                <a16:creationId xmlns:a16="http://schemas.microsoft.com/office/drawing/2014/main" id="{87FD1D6D-DA3B-452E-B5E2-460C6E917C92}"/>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157264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4BB4-07CD-463F-AF5F-7990DF99A691}"/>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Collecting:</a:t>
            </a:r>
          </a:p>
        </p:txBody>
      </p:sp>
      <p:pic>
        <p:nvPicPr>
          <p:cNvPr id="4" name="Content Placeholder 3" descr="Chart, histogram&#10;&#10;Description automatically generated">
            <a:extLst>
              <a:ext uri="{FF2B5EF4-FFF2-40B4-BE49-F238E27FC236}">
                <a16:creationId xmlns:a16="http://schemas.microsoft.com/office/drawing/2014/main" id="{262F22B6-D088-49A5-993E-CDE4DF73A93D}"/>
              </a:ext>
            </a:extLst>
          </p:cNvPr>
          <p:cNvPicPr>
            <a:picLocks noGrp="1" noChangeAspect="1"/>
          </p:cNvPicPr>
          <p:nvPr>
            <p:ph idx="1"/>
          </p:nvPr>
        </p:nvPicPr>
        <p:blipFill>
          <a:blip r:embed="rId2"/>
          <a:stretch>
            <a:fillRect/>
          </a:stretch>
        </p:blipFill>
        <p:spPr>
          <a:xfrm>
            <a:off x="1261533" y="1938862"/>
            <a:ext cx="9753600" cy="3760788"/>
          </a:xfrm>
          <a:prstGeom prst="rect">
            <a:avLst/>
          </a:prstGeom>
        </p:spPr>
      </p:pic>
      <p:sp>
        <p:nvSpPr>
          <p:cNvPr id="5" name="TextBox 4">
            <a:extLst>
              <a:ext uri="{FF2B5EF4-FFF2-40B4-BE49-F238E27FC236}">
                <a16:creationId xmlns:a16="http://schemas.microsoft.com/office/drawing/2014/main" id="{C792050A-9275-4BD0-A941-3DB56120D29F}"/>
              </a:ext>
            </a:extLst>
          </p:cNvPr>
          <p:cNvSpPr txBox="1"/>
          <p:nvPr/>
        </p:nvSpPr>
        <p:spPr>
          <a:xfrm flipH="1">
            <a:off x="5179906" y="5868988"/>
            <a:ext cx="1893148" cy="369332"/>
          </a:xfrm>
          <a:prstGeom prst="rect">
            <a:avLst/>
          </a:prstGeom>
          <a:noFill/>
        </p:spPr>
        <p:txBody>
          <a:bodyPr wrap="square" rtlCol="0">
            <a:spAutoFit/>
          </a:bodyPr>
          <a:lstStyle/>
          <a:p>
            <a:r>
              <a:rPr lang="en-US" dirty="0"/>
              <a:t>Overlapping data</a:t>
            </a:r>
          </a:p>
        </p:txBody>
      </p:sp>
      <p:pic>
        <p:nvPicPr>
          <p:cNvPr id="6" name="Picture 5">
            <a:extLst>
              <a:ext uri="{FF2B5EF4-FFF2-40B4-BE49-F238E27FC236}">
                <a16:creationId xmlns:a16="http://schemas.microsoft.com/office/drawing/2014/main" id="{9235A398-5CFF-4582-B4EE-4640F01D06E3}"/>
              </a:ext>
            </a:extLst>
          </p:cNvPr>
          <p:cNvPicPr>
            <a:picLocks noChangeAspect="1"/>
          </p:cNvPicPr>
          <p:nvPr/>
        </p:nvPicPr>
        <p:blipFill>
          <a:blip r:embed="rId3"/>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276565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96C0-2153-42A8-8AE7-E2F540686C75}"/>
              </a:ext>
            </a:extLst>
          </p:cNvPr>
          <p:cNvSpPr>
            <a:spLocks noGrp="1"/>
          </p:cNvSpPr>
          <p:nvPr>
            <p:ph type="title"/>
          </p:nvPr>
        </p:nvSpPr>
        <p:spPr>
          <a:xfrm>
            <a:off x="1097280" y="296128"/>
            <a:ext cx="10058400" cy="1450757"/>
          </a:xfrm>
        </p:spPr>
        <p:txBody>
          <a:bodyPr>
            <a:normAutofit/>
          </a:bodyPr>
          <a:lstStyle/>
          <a:p>
            <a:r>
              <a:rPr lang="en-US" sz="4000" dirty="0">
                <a:latin typeface="Arial" panose="020B0604020202020204" pitchFamily="34" charset="0"/>
                <a:cs typeface="Arial" panose="020B0604020202020204" pitchFamily="34" charset="0"/>
              </a:rPr>
              <a:t>Data Collecting:</a:t>
            </a:r>
          </a:p>
        </p:txBody>
      </p:sp>
      <p:pic>
        <p:nvPicPr>
          <p:cNvPr id="4" name="Content Placeholder 3" descr="Chart, histogram&#10;&#10;Description automatically generated">
            <a:extLst>
              <a:ext uri="{FF2B5EF4-FFF2-40B4-BE49-F238E27FC236}">
                <a16:creationId xmlns:a16="http://schemas.microsoft.com/office/drawing/2014/main" id="{084AC940-3E5E-4DAA-B6A4-C1329A3B2C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1" y="1905000"/>
            <a:ext cx="4998720" cy="3760788"/>
          </a:xfrm>
          <a:prstGeom prst="rect">
            <a:avLst/>
          </a:prstGeom>
          <a:noFill/>
          <a:ln>
            <a:noFill/>
          </a:ln>
        </p:spPr>
      </p:pic>
      <p:pic>
        <p:nvPicPr>
          <p:cNvPr id="5" name="Picture 4">
            <a:extLst>
              <a:ext uri="{FF2B5EF4-FFF2-40B4-BE49-F238E27FC236}">
                <a16:creationId xmlns:a16="http://schemas.microsoft.com/office/drawing/2014/main" id="{7D40279F-D6F2-4035-A0A3-E897E556246A}"/>
              </a:ext>
            </a:extLst>
          </p:cNvPr>
          <p:cNvPicPr>
            <a:picLocks noChangeAspect="1"/>
          </p:cNvPicPr>
          <p:nvPr/>
        </p:nvPicPr>
        <p:blipFill>
          <a:blip r:embed="rId3"/>
          <a:stretch>
            <a:fillRect/>
          </a:stretch>
        </p:blipFill>
        <p:spPr>
          <a:xfrm>
            <a:off x="6096000" y="1905001"/>
            <a:ext cx="5352752" cy="3760788"/>
          </a:xfrm>
          <a:prstGeom prst="rect">
            <a:avLst/>
          </a:prstGeom>
        </p:spPr>
      </p:pic>
      <p:sp>
        <p:nvSpPr>
          <p:cNvPr id="7" name="TextBox 6">
            <a:extLst>
              <a:ext uri="{FF2B5EF4-FFF2-40B4-BE49-F238E27FC236}">
                <a16:creationId xmlns:a16="http://schemas.microsoft.com/office/drawing/2014/main" id="{28BE138E-5C3F-47D4-AEAC-FDAFD4AD06F1}"/>
              </a:ext>
            </a:extLst>
          </p:cNvPr>
          <p:cNvSpPr txBox="1"/>
          <p:nvPr/>
        </p:nvSpPr>
        <p:spPr>
          <a:xfrm>
            <a:off x="3007377" y="5743576"/>
            <a:ext cx="1178528" cy="369332"/>
          </a:xfrm>
          <a:prstGeom prst="rect">
            <a:avLst/>
          </a:prstGeom>
          <a:noFill/>
        </p:spPr>
        <p:txBody>
          <a:bodyPr wrap="none" rtlCol="0">
            <a:spAutoFit/>
          </a:bodyPr>
          <a:lstStyle/>
          <a:p>
            <a:r>
              <a:rPr lang="en-US" dirty="0"/>
              <a:t>Daily Data</a:t>
            </a:r>
          </a:p>
        </p:txBody>
      </p:sp>
      <p:sp>
        <p:nvSpPr>
          <p:cNvPr id="8" name="TextBox 7">
            <a:extLst>
              <a:ext uri="{FF2B5EF4-FFF2-40B4-BE49-F238E27FC236}">
                <a16:creationId xmlns:a16="http://schemas.microsoft.com/office/drawing/2014/main" id="{39E70985-30E5-457B-93BF-9E4A98E69D11}"/>
              </a:ext>
            </a:extLst>
          </p:cNvPr>
          <p:cNvSpPr txBox="1"/>
          <p:nvPr/>
        </p:nvSpPr>
        <p:spPr>
          <a:xfrm>
            <a:off x="8183112" y="5741988"/>
            <a:ext cx="1394228" cy="369332"/>
          </a:xfrm>
          <a:prstGeom prst="rect">
            <a:avLst/>
          </a:prstGeom>
          <a:noFill/>
        </p:spPr>
        <p:txBody>
          <a:bodyPr wrap="none" rtlCol="0">
            <a:spAutoFit/>
          </a:bodyPr>
          <a:lstStyle/>
          <a:p>
            <a:r>
              <a:rPr lang="en-US" dirty="0"/>
              <a:t>Weekly Data</a:t>
            </a:r>
          </a:p>
        </p:txBody>
      </p:sp>
      <p:pic>
        <p:nvPicPr>
          <p:cNvPr id="9" name="Picture 8">
            <a:extLst>
              <a:ext uri="{FF2B5EF4-FFF2-40B4-BE49-F238E27FC236}">
                <a16:creationId xmlns:a16="http://schemas.microsoft.com/office/drawing/2014/main" id="{B47D364C-E17F-43EC-96B9-AC8666F5CA8E}"/>
              </a:ext>
            </a:extLst>
          </p:cNvPr>
          <p:cNvPicPr>
            <a:picLocks noChangeAspect="1"/>
          </p:cNvPicPr>
          <p:nvPr/>
        </p:nvPicPr>
        <p:blipFill>
          <a:blip r:embed="rId4"/>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354452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96C0-2153-42A8-8AE7-E2F540686C75}"/>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Collecting:</a:t>
            </a:r>
          </a:p>
        </p:txBody>
      </p:sp>
      <p:pic>
        <p:nvPicPr>
          <p:cNvPr id="9" name="Picture 8">
            <a:extLst>
              <a:ext uri="{FF2B5EF4-FFF2-40B4-BE49-F238E27FC236}">
                <a16:creationId xmlns:a16="http://schemas.microsoft.com/office/drawing/2014/main" id="{B47D364C-E17F-43EC-96B9-AC8666F5CA8E}"/>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10" name="Picture 9" descr="Chart, histogram&#10;&#10;Description automatically generated">
            <a:extLst>
              <a:ext uri="{FF2B5EF4-FFF2-40B4-BE49-F238E27FC236}">
                <a16:creationId xmlns:a16="http://schemas.microsoft.com/office/drawing/2014/main" id="{79A93F02-0573-4629-9E19-01D873298589}"/>
              </a:ext>
            </a:extLst>
          </p:cNvPr>
          <p:cNvPicPr>
            <a:picLocks noChangeAspect="1"/>
          </p:cNvPicPr>
          <p:nvPr/>
        </p:nvPicPr>
        <p:blipFill>
          <a:blip r:embed="rId3"/>
          <a:stretch>
            <a:fillRect/>
          </a:stretch>
        </p:blipFill>
        <p:spPr>
          <a:xfrm>
            <a:off x="1097280" y="2108201"/>
            <a:ext cx="10058400" cy="3568700"/>
          </a:xfrm>
          <a:prstGeom prst="rect">
            <a:avLst/>
          </a:prstGeom>
        </p:spPr>
      </p:pic>
      <p:sp>
        <p:nvSpPr>
          <p:cNvPr id="11" name="TextBox 10">
            <a:extLst>
              <a:ext uri="{FF2B5EF4-FFF2-40B4-BE49-F238E27FC236}">
                <a16:creationId xmlns:a16="http://schemas.microsoft.com/office/drawing/2014/main" id="{19242CAE-4160-414D-A769-9BC0A8B988BE}"/>
              </a:ext>
            </a:extLst>
          </p:cNvPr>
          <p:cNvSpPr txBox="1"/>
          <p:nvPr/>
        </p:nvSpPr>
        <p:spPr>
          <a:xfrm>
            <a:off x="4191152" y="5637030"/>
            <a:ext cx="3809697" cy="374077"/>
          </a:xfrm>
          <a:prstGeom prst="rect">
            <a:avLst/>
          </a:prstGeom>
          <a:noFill/>
        </p:spPr>
        <p:txBody>
          <a:bodyPr wrap="none" rtlCol="0">
            <a:spAutoFit/>
          </a:bodyPr>
          <a:lstStyle/>
          <a:p>
            <a:pPr marL="45720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Different methods vs original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45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6D19-A03F-4865-ACC2-BA1CEC7B84ED}"/>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Dataset Description:</a:t>
            </a:r>
          </a:p>
        </p:txBody>
      </p:sp>
      <p:sp>
        <p:nvSpPr>
          <p:cNvPr id="3" name="Content Placeholder 2">
            <a:extLst>
              <a:ext uri="{FF2B5EF4-FFF2-40B4-BE49-F238E27FC236}">
                <a16:creationId xmlns:a16="http://schemas.microsoft.com/office/drawing/2014/main" id="{04AD8FDB-0F23-4193-B77B-64362B6C3001}"/>
              </a:ext>
            </a:extLst>
          </p:cNvPr>
          <p:cNvSpPr>
            <a:spLocks noGrp="1"/>
          </p:cNvSpPr>
          <p:nvPr>
            <p:ph idx="1"/>
          </p:nvPr>
        </p:nvSpPr>
        <p:spPr>
          <a:xfrm>
            <a:off x="1075266" y="1880086"/>
            <a:ext cx="10058400" cy="880532"/>
          </a:xfrm>
        </p:spPr>
        <p:txBody>
          <a:bodyPr>
            <a:normAutofit/>
          </a:bodyPr>
          <a:lstStyle/>
          <a:p>
            <a:pPr>
              <a:buClr>
                <a:schemeClr val="tx1">
                  <a:lumMod val="75000"/>
                  <a:lumOff val="25000"/>
                </a:schemeClr>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a:t>
            </a:r>
            <a:r>
              <a:rPr lang="en-US" sz="1700" dirty="0">
                <a:solidFill>
                  <a:srgbClr val="000000"/>
                </a:solidFill>
                <a:latin typeface="Times New Roman" panose="02020603050405020304" pitchFamily="18" charset="0"/>
                <a:cs typeface="Times New Roman" panose="02020603050405020304" pitchFamily="18" charset="0"/>
              </a:rPr>
              <a:t>The market dataset consists of 9 attributes and has 2922 data entries for Bitcoin, 2160 for Ethereum and 1374 for </a:t>
            </a:r>
            <a:r>
              <a:rPr lang="en-US" sz="1700" dirty="0" err="1">
                <a:solidFill>
                  <a:srgbClr val="000000"/>
                </a:solidFill>
                <a:latin typeface="Times New Roman" panose="02020603050405020304" pitchFamily="18" charset="0"/>
                <a:cs typeface="Times New Roman" panose="02020603050405020304" pitchFamily="18" charset="0"/>
              </a:rPr>
              <a:t>Cardano</a:t>
            </a:r>
            <a:r>
              <a:rPr lang="en-US" sz="1700" dirty="0">
                <a:solidFill>
                  <a:srgbClr val="000000"/>
                </a:solidFill>
                <a:latin typeface="Times New Roman" panose="02020603050405020304" pitchFamily="18" charset="0"/>
                <a:cs typeface="Times New Roman" panose="02020603050405020304" pitchFamily="18" charset="0"/>
              </a:rPr>
              <a:t>. The attributes are:</a:t>
            </a:r>
          </a:p>
          <a:p>
            <a:pPr lvl="8"/>
            <a:endParaRPr lang="en-US" sz="13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p>
        </p:txBody>
      </p:sp>
      <p:graphicFrame>
        <p:nvGraphicFramePr>
          <p:cNvPr id="9" name="Table 9">
            <a:extLst>
              <a:ext uri="{FF2B5EF4-FFF2-40B4-BE49-F238E27FC236}">
                <a16:creationId xmlns:a16="http://schemas.microsoft.com/office/drawing/2014/main" id="{56026F10-5ED0-4A73-B84E-EF20BC49D82F}"/>
              </a:ext>
            </a:extLst>
          </p:cNvPr>
          <p:cNvGraphicFramePr>
            <a:graphicFrameLocks noGrp="1"/>
          </p:cNvGraphicFramePr>
          <p:nvPr>
            <p:extLst>
              <p:ext uri="{D42A27DB-BD31-4B8C-83A1-F6EECF244321}">
                <p14:modId xmlns:p14="http://schemas.microsoft.com/office/powerpoint/2010/main" val="4266958864"/>
              </p:ext>
            </p:extLst>
          </p:nvPr>
        </p:nvGraphicFramePr>
        <p:xfrm>
          <a:off x="1075266" y="2701260"/>
          <a:ext cx="4585548" cy="3354007"/>
        </p:xfrm>
        <a:graphic>
          <a:graphicData uri="http://schemas.openxmlformats.org/drawingml/2006/table">
            <a:tbl>
              <a:tblPr firstRow="1" bandRow="1">
                <a:tableStyleId>{073A0DAA-6AF3-43AB-8588-CEC1D06C72B9}</a:tableStyleId>
              </a:tblPr>
              <a:tblGrid>
                <a:gridCol w="1528516">
                  <a:extLst>
                    <a:ext uri="{9D8B030D-6E8A-4147-A177-3AD203B41FA5}">
                      <a16:colId xmlns:a16="http://schemas.microsoft.com/office/drawing/2014/main" val="2223947233"/>
                    </a:ext>
                  </a:extLst>
                </a:gridCol>
                <a:gridCol w="1528516">
                  <a:extLst>
                    <a:ext uri="{9D8B030D-6E8A-4147-A177-3AD203B41FA5}">
                      <a16:colId xmlns:a16="http://schemas.microsoft.com/office/drawing/2014/main" val="3103808521"/>
                    </a:ext>
                  </a:extLst>
                </a:gridCol>
                <a:gridCol w="1528516">
                  <a:extLst>
                    <a:ext uri="{9D8B030D-6E8A-4147-A177-3AD203B41FA5}">
                      <a16:colId xmlns:a16="http://schemas.microsoft.com/office/drawing/2014/main" val="3025888146"/>
                    </a:ext>
                  </a:extLst>
                </a:gridCol>
              </a:tblGrid>
              <a:tr h="315976">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Attributes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Data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Example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4311260"/>
                  </a:ext>
                </a:extLst>
              </a:tr>
              <a:tr h="31597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Name </a:t>
                      </a:r>
                    </a:p>
                  </a:txBody>
                  <a:tcPr marL="68580" marR="68580" marT="0" marB="0"/>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String (Object)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Bitcoin </a:t>
                      </a:r>
                    </a:p>
                  </a:txBody>
                  <a:tcPr marL="68580" marR="68580" marT="0" marB="0"/>
                </a:tc>
                <a:extLst>
                  <a:ext uri="{0D108BD9-81ED-4DB2-BD59-A6C34878D82A}">
                    <a16:rowId xmlns:a16="http://schemas.microsoft.com/office/drawing/2014/main" val="3128423872"/>
                  </a:ext>
                </a:extLst>
              </a:tr>
              <a:tr h="31597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Symbol </a:t>
                      </a:r>
                    </a:p>
                  </a:txBody>
                  <a:tcPr marL="68580" marR="68580" marT="0" marB="0"/>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String (Object)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BTC </a:t>
                      </a:r>
                    </a:p>
                  </a:txBody>
                  <a:tcPr marL="68580" marR="68580" marT="0" marB="0"/>
                </a:tc>
                <a:extLst>
                  <a:ext uri="{0D108BD9-81ED-4DB2-BD59-A6C34878D82A}">
                    <a16:rowId xmlns:a16="http://schemas.microsoft.com/office/drawing/2014/main" val="2547593911"/>
                  </a:ext>
                </a:extLst>
              </a:tr>
              <a:tr h="31597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Date </a:t>
                      </a:r>
                    </a:p>
                  </a:txBody>
                  <a:tcPr marL="68580" marR="68580" marT="0" marB="0"/>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DateTime (Object)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4/29/2013 23:59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0913895"/>
                  </a:ext>
                </a:extLst>
              </a:tr>
              <a:tr h="31597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High </a:t>
                      </a:r>
                    </a:p>
                  </a:txBody>
                  <a:tcPr marL="68580" marR="68580" marT="0" marB="0"/>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Float (Float64)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147.488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5396297"/>
                  </a:ext>
                </a:extLst>
              </a:tr>
              <a:tr h="31597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Low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Float (Float64)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134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9632226"/>
                  </a:ext>
                </a:extLst>
              </a:tr>
              <a:tr h="31597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Open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Float (Float64)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134.444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733296"/>
                  </a:ext>
                </a:extLst>
              </a:tr>
              <a:tr h="31597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Close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Float (Float64)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144.54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4218268"/>
                  </a:ext>
                </a:extLst>
              </a:tr>
              <a:tr h="31597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Volume </a:t>
                      </a:r>
                    </a:p>
                  </a:txBody>
                  <a:tcPr marL="68580" marR="68580" marT="0" marB="0"/>
                </a:tc>
                <a:tc>
                  <a:txBody>
                    <a:bodyPr/>
                    <a:lstStyle/>
                    <a:p>
                      <a:pPr marL="0" marR="0" algn="ct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Float (Float64)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 </a:t>
                      </a:r>
                    </a:p>
                  </a:txBody>
                  <a:tcPr marL="68580" marR="68580" marT="0" marB="0"/>
                </a:tc>
                <a:extLst>
                  <a:ext uri="{0D108BD9-81ED-4DB2-BD59-A6C34878D82A}">
                    <a16:rowId xmlns:a16="http://schemas.microsoft.com/office/drawing/2014/main" val="3296575507"/>
                  </a:ext>
                </a:extLst>
              </a:tr>
              <a:tr h="315976">
                <a:tc>
                  <a:txBody>
                    <a:bodyPr/>
                    <a:lstStyle/>
                    <a:p>
                      <a:pPr marL="0" marR="0" algn="ctr">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Marketcap</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Float (Float64) </a:t>
                      </a:r>
                    </a:p>
                  </a:txBody>
                  <a:tcPr marL="68580" marR="68580" marT="0" marB="0"/>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1603768865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7126932"/>
                  </a:ext>
                </a:extLst>
              </a:tr>
            </a:tbl>
          </a:graphicData>
        </a:graphic>
      </p:graphicFrame>
      <p:sp>
        <p:nvSpPr>
          <p:cNvPr id="10" name="TextBox 9">
            <a:extLst>
              <a:ext uri="{FF2B5EF4-FFF2-40B4-BE49-F238E27FC236}">
                <a16:creationId xmlns:a16="http://schemas.microsoft.com/office/drawing/2014/main" id="{1B09DAF5-2D9B-430D-AA95-003A54E5C90F}"/>
              </a:ext>
            </a:extLst>
          </p:cNvPr>
          <p:cNvSpPr txBox="1"/>
          <p:nvPr/>
        </p:nvSpPr>
        <p:spPr>
          <a:xfrm flipH="1">
            <a:off x="1503680" y="6055267"/>
            <a:ext cx="3874347"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Data description of market price dataset</a:t>
            </a:r>
            <a:endParaRPr lang="en-US" dirty="0"/>
          </a:p>
        </p:txBody>
      </p:sp>
      <p:sp>
        <p:nvSpPr>
          <p:cNvPr id="11" name="TextBox 10">
            <a:extLst>
              <a:ext uri="{FF2B5EF4-FFF2-40B4-BE49-F238E27FC236}">
                <a16:creationId xmlns:a16="http://schemas.microsoft.com/office/drawing/2014/main" id="{5E3F1080-120F-4F6A-9578-4FB71ED4FABB}"/>
              </a:ext>
            </a:extLst>
          </p:cNvPr>
          <p:cNvSpPr txBox="1"/>
          <p:nvPr/>
        </p:nvSpPr>
        <p:spPr>
          <a:xfrm flipH="1">
            <a:off x="5952069" y="2760618"/>
            <a:ext cx="5266269" cy="877163"/>
          </a:xfrm>
          <a:prstGeom prst="rect">
            <a:avLst/>
          </a:prstGeom>
          <a:noFill/>
        </p:spPr>
        <p:txBody>
          <a:bodyPr wrap="square" rtlCol="0">
            <a:spAutoFit/>
          </a:bodyPr>
          <a:lstStyle/>
          <a:p>
            <a:pPr marL="285750" indent="-285750">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Google trend datasets consist of the trends from web searches and News searches obtained from Google trends.</a:t>
            </a:r>
          </a:p>
        </p:txBody>
      </p:sp>
      <p:graphicFrame>
        <p:nvGraphicFramePr>
          <p:cNvPr id="12" name="Table 12">
            <a:extLst>
              <a:ext uri="{FF2B5EF4-FFF2-40B4-BE49-F238E27FC236}">
                <a16:creationId xmlns:a16="http://schemas.microsoft.com/office/drawing/2014/main" id="{996B758F-B49C-4721-9768-88CA37F5612B}"/>
              </a:ext>
            </a:extLst>
          </p:cNvPr>
          <p:cNvGraphicFramePr>
            <a:graphicFrameLocks noGrp="1"/>
          </p:cNvGraphicFramePr>
          <p:nvPr>
            <p:extLst>
              <p:ext uri="{D42A27DB-BD31-4B8C-83A1-F6EECF244321}">
                <p14:modId xmlns:p14="http://schemas.microsoft.com/office/powerpoint/2010/main" val="54945352"/>
              </p:ext>
            </p:extLst>
          </p:nvPr>
        </p:nvGraphicFramePr>
        <p:xfrm>
          <a:off x="6096000" y="3941328"/>
          <a:ext cx="5203611" cy="1112520"/>
        </p:xfrm>
        <a:graphic>
          <a:graphicData uri="http://schemas.openxmlformats.org/drawingml/2006/table">
            <a:tbl>
              <a:tblPr firstRow="1" bandRow="1">
                <a:tableStyleId>{8EC20E35-A176-4012-BC5E-935CFFF8708E}</a:tableStyleId>
              </a:tblPr>
              <a:tblGrid>
                <a:gridCol w="1734537">
                  <a:extLst>
                    <a:ext uri="{9D8B030D-6E8A-4147-A177-3AD203B41FA5}">
                      <a16:colId xmlns:a16="http://schemas.microsoft.com/office/drawing/2014/main" val="840257873"/>
                    </a:ext>
                  </a:extLst>
                </a:gridCol>
                <a:gridCol w="1734537">
                  <a:extLst>
                    <a:ext uri="{9D8B030D-6E8A-4147-A177-3AD203B41FA5}">
                      <a16:colId xmlns:a16="http://schemas.microsoft.com/office/drawing/2014/main" val="3830270737"/>
                    </a:ext>
                  </a:extLst>
                </a:gridCol>
                <a:gridCol w="1734537">
                  <a:extLst>
                    <a:ext uri="{9D8B030D-6E8A-4147-A177-3AD203B41FA5}">
                      <a16:colId xmlns:a16="http://schemas.microsoft.com/office/drawing/2014/main" val="712361624"/>
                    </a:ext>
                  </a:extLst>
                </a:gridCol>
              </a:tblGrid>
              <a:tr h="370840">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Attributes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Data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Example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9915615"/>
                  </a:ext>
                </a:extLst>
              </a:tr>
              <a:tr h="370840">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date </a:t>
                      </a:r>
                    </a:p>
                  </a:txBody>
                  <a:tcPr marL="68580" marR="68580" marT="0" marB="0"/>
                </a:tc>
                <a:tc>
                  <a:txBody>
                    <a:bodyPr/>
                    <a:lstStyle/>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DateTime</a:t>
                      </a:r>
                      <a:r>
                        <a:rPr lang="en-US" sz="1600" dirty="0">
                          <a:effectLst/>
                          <a:latin typeface="Calibri" panose="020F0502020204030204" pitchFamily="34" charset="0"/>
                          <a:ea typeface="Calibri" panose="020F0502020204030204" pitchFamily="34" charset="0"/>
                          <a:cs typeface="Times New Roman" panose="02020603050405020304" pitchFamily="18" charset="0"/>
                        </a:rPr>
                        <a:t> (Object) </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5/1/2013 </a:t>
                      </a:r>
                    </a:p>
                  </a:txBody>
                  <a:tcPr marL="68580" marR="68580" marT="0" marB="0"/>
                </a:tc>
                <a:extLst>
                  <a:ext uri="{0D108BD9-81ED-4DB2-BD59-A6C34878D82A}">
                    <a16:rowId xmlns:a16="http://schemas.microsoft.com/office/drawing/2014/main" val="2049676647"/>
                  </a:ext>
                </a:extLst>
              </a:tr>
              <a:tr h="370840">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Trend </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Integer (Int64) </a:t>
                      </a: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 </a:t>
                      </a:r>
                    </a:p>
                  </a:txBody>
                  <a:tcPr marL="68580" marR="68580" marT="0" marB="0"/>
                </a:tc>
                <a:extLst>
                  <a:ext uri="{0D108BD9-81ED-4DB2-BD59-A6C34878D82A}">
                    <a16:rowId xmlns:a16="http://schemas.microsoft.com/office/drawing/2014/main" val="2402835905"/>
                  </a:ext>
                </a:extLst>
              </a:tr>
            </a:tbl>
          </a:graphicData>
        </a:graphic>
      </p:graphicFrame>
      <p:sp>
        <p:nvSpPr>
          <p:cNvPr id="13" name="TextBox 12">
            <a:extLst>
              <a:ext uri="{FF2B5EF4-FFF2-40B4-BE49-F238E27FC236}">
                <a16:creationId xmlns:a16="http://schemas.microsoft.com/office/drawing/2014/main" id="{96E9C4D3-AFA0-4FCA-8471-FC61A03289A4}"/>
              </a:ext>
            </a:extLst>
          </p:cNvPr>
          <p:cNvSpPr txBox="1"/>
          <p:nvPr/>
        </p:nvSpPr>
        <p:spPr>
          <a:xfrm flipH="1">
            <a:off x="6478269" y="5420918"/>
            <a:ext cx="4071620"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Data description of Google trends dataset</a:t>
            </a:r>
            <a:endParaRPr lang="en-US" dirty="0"/>
          </a:p>
        </p:txBody>
      </p:sp>
      <p:pic>
        <p:nvPicPr>
          <p:cNvPr id="14" name="Picture 13">
            <a:extLst>
              <a:ext uri="{FF2B5EF4-FFF2-40B4-BE49-F238E27FC236}">
                <a16:creationId xmlns:a16="http://schemas.microsoft.com/office/drawing/2014/main" id="{F9A083BA-203C-4B0B-A517-5D19DB0C8D00}"/>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271099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E10B-49E7-45F0-AD80-A2B4F31724B4}"/>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Preprocessing:</a:t>
            </a:r>
          </a:p>
        </p:txBody>
      </p:sp>
      <p:sp>
        <p:nvSpPr>
          <p:cNvPr id="3" name="Content Placeholder 2">
            <a:extLst>
              <a:ext uri="{FF2B5EF4-FFF2-40B4-BE49-F238E27FC236}">
                <a16:creationId xmlns:a16="http://schemas.microsoft.com/office/drawing/2014/main" id="{D69A9733-D5D1-4A40-9CCD-3485343EB738}"/>
              </a:ext>
            </a:extLst>
          </p:cNvPr>
          <p:cNvSpPr>
            <a:spLocks noGrp="1"/>
          </p:cNvSpPr>
          <p:nvPr>
            <p:ph idx="1"/>
          </p:nvPr>
        </p:nvSpPr>
        <p:spPr>
          <a:xfrm>
            <a:off x="1097280" y="1934489"/>
            <a:ext cx="10058400" cy="4004781"/>
          </a:xfrm>
        </p:spPr>
        <p:txBody>
          <a:bodyPr>
            <a:normAutofit fontScale="92500" lnSpcReduction="20000"/>
          </a:bodyPr>
          <a:lstStyle/>
          <a:p>
            <a:pPr algn="just">
              <a:buClr>
                <a:schemeClr val="tx1">
                  <a:lumMod val="75000"/>
                  <a:lumOff val="2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We checked for any null values in both the trends dataset and the Cryptocurrency dataset and found to have no null values. </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 We checked for outliers within the dataset and found that the data didn’t have any outliers. </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 The column ‘</a:t>
            </a:r>
            <a:r>
              <a:rPr lang="en-US" sz="1800" dirty="0" err="1">
                <a:solidFill>
                  <a:srgbClr val="000000"/>
                </a:solidFill>
                <a:latin typeface="Times New Roman" panose="02020603050405020304" pitchFamily="18" charset="0"/>
                <a:cs typeface="Times New Roman" panose="02020603050405020304" pitchFamily="18" charset="0"/>
              </a:rPr>
              <a:t>SNo</a:t>
            </a:r>
            <a:r>
              <a:rPr lang="en-US" sz="1800" dirty="0">
                <a:solidFill>
                  <a:srgbClr val="000000"/>
                </a:solidFill>
                <a:latin typeface="Times New Roman" panose="02020603050405020304" pitchFamily="18" charset="0"/>
                <a:cs typeface="Times New Roman" panose="02020603050405020304" pitchFamily="18" charset="0"/>
              </a:rPr>
              <a:t>’ is removed from the cryptocurrency dataset as it is just an identifier and does not have any meaningful insight. </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 The ‘Date’ column is transformed to Date-time field. </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We obtained rolling window for 3 and 7 days for both price and trends while also generating the lag values up to 3 days. </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 We generated a categorical feature for the close value having 0 and 1 with 0 relating to negative returns and 1 relating to positive returns.</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 And we used </a:t>
            </a:r>
            <a:r>
              <a:rPr lang="en-US" sz="1800" dirty="0" err="1">
                <a:solidFill>
                  <a:srgbClr val="000000"/>
                </a:solidFill>
                <a:latin typeface="Times New Roman" panose="02020603050405020304" pitchFamily="18" charset="0"/>
                <a:cs typeface="Times New Roman" panose="02020603050405020304" pitchFamily="18" charset="0"/>
              </a:rPr>
              <a:t>MinMaxScaler</a:t>
            </a:r>
            <a:r>
              <a:rPr lang="en-US" sz="1800" dirty="0">
                <a:solidFill>
                  <a:srgbClr val="000000"/>
                </a:solidFill>
                <a:latin typeface="Times New Roman" panose="02020603050405020304" pitchFamily="18" charset="0"/>
                <a:cs typeface="Times New Roman" panose="02020603050405020304" pitchFamily="18" charset="0"/>
              </a:rPr>
              <a:t> which scales and translates each feature individually such that it is in the    given range on the training set, e.g., between zero and one.</a:t>
            </a:r>
          </a:p>
          <a:p>
            <a:pPr algn="just">
              <a:buClr>
                <a:schemeClr val="tx1">
                  <a:lumMod val="75000"/>
                  <a:lumOff val="25000"/>
                </a:schemeClr>
              </a:buCl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2054CE-2BDC-4EB4-98BA-7A92BF1428FC}"/>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234044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D724-F880-4752-8317-399877DE7DF2}"/>
              </a:ext>
            </a:extLst>
          </p:cNvPr>
          <p:cNvSpPr>
            <a:spLocks noGrp="1"/>
          </p:cNvSpPr>
          <p:nvPr>
            <p:ph type="title"/>
          </p:nvPr>
        </p:nvSpPr>
        <p:spPr/>
        <p:txBody>
          <a:bodyPr/>
          <a:lstStyle/>
          <a:p>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Data Preprocessing:</a:t>
            </a:r>
            <a:endParaRPr lang="en-US" dirty="0">
              <a:latin typeface="Arial" panose="020B0604020202020204" pitchFamily="34" charset="0"/>
              <a:cs typeface="Arial" panose="020B0604020202020204" pitchFamily="34" charset="0"/>
            </a:endParaRPr>
          </a:p>
        </p:txBody>
      </p:sp>
      <p:pic>
        <p:nvPicPr>
          <p:cNvPr id="4" name="Content Placeholder 3" descr="Chart, histogram&#10;&#10;Description automatically generated">
            <a:extLst>
              <a:ext uri="{FF2B5EF4-FFF2-40B4-BE49-F238E27FC236}">
                <a16:creationId xmlns:a16="http://schemas.microsoft.com/office/drawing/2014/main" id="{8E224EBE-9151-46F3-920C-0148DA38EDF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500" y="2234082"/>
            <a:ext cx="6731000" cy="3288889"/>
          </a:xfrm>
          <a:prstGeom prst="rect">
            <a:avLst/>
          </a:prstGeom>
          <a:noFill/>
          <a:ln>
            <a:noFill/>
          </a:ln>
        </p:spPr>
      </p:pic>
      <p:sp>
        <p:nvSpPr>
          <p:cNvPr id="5" name="TextBox 4">
            <a:extLst>
              <a:ext uri="{FF2B5EF4-FFF2-40B4-BE49-F238E27FC236}">
                <a16:creationId xmlns:a16="http://schemas.microsoft.com/office/drawing/2014/main" id="{AC3F042C-877A-4EEF-A61A-04FEB904EEAD}"/>
              </a:ext>
            </a:extLst>
          </p:cNvPr>
          <p:cNvSpPr txBox="1"/>
          <p:nvPr/>
        </p:nvSpPr>
        <p:spPr>
          <a:xfrm>
            <a:off x="1097280" y="5447161"/>
            <a:ext cx="10058400" cy="923330"/>
          </a:xfrm>
          <a:prstGeom prst="rect">
            <a:avLst/>
          </a:prstGeom>
          <a:noFill/>
        </p:spPr>
        <p:txBody>
          <a:bodyPr wrap="square" rtlCol="0">
            <a:spAutoFit/>
          </a:bodyPr>
          <a:lstStyle/>
          <a:p>
            <a:pPr algn="ctr"/>
            <a:r>
              <a:rPr lang="en-US" sz="1800" dirty="0">
                <a:effectLst/>
                <a:latin typeface="Times New Roman" panose="02020603050405020304" pitchFamily="18" charset="0"/>
                <a:ea typeface="Calibri" panose="020F0502020204030204" pitchFamily="34" charset="0"/>
              </a:rPr>
              <a:t>Normal Distribution of Close Price Before and after Pre-Processing for Bitcoin</a:t>
            </a:r>
          </a:p>
          <a:p>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Similar distribution to the figure above was found in </a:t>
            </a:r>
            <a:r>
              <a:rPr lang="en-US" sz="1700" dirty="0" err="1">
                <a:solidFill>
                  <a:srgbClr val="000000"/>
                </a:solidFill>
                <a:latin typeface="Times New Roman" panose="02020603050405020304" pitchFamily="18" charset="0"/>
                <a:cs typeface="Times New Roman" panose="02020603050405020304" pitchFamily="18" charset="0"/>
              </a:rPr>
              <a:t>Cardano</a:t>
            </a:r>
            <a:r>
              <a:rPr lang="en-US" sz="1700" dirty="0">
                <a:solidFill>
                  <a:srgbClr val="000000"/>
                </a:solidFill>
                <a:latin typeface="Times New Roman" panose="02020603050405020304" pitchFamily="18" charset="0"/>
                <a:cs typeface="Times New Roman" panose="02020603050405020304" pitchFamily="18" charset="0"/>
              </a:rPr>
              <a:t> and Ethereum.</a:t>
            </a:r>
          </a:p>
        </p:txBody>
      </p:sp>
      <p:pic>
        <p:nvPicPr>
          <p:cNvPr id="6" name="Picture 5">
            <a:extLst>
              <a:ext uri="{FF2B5EF4-FFF2-40B4-BE49-F238E27FC236}">
                <a16:creationId xmlns:a16="http://schemas.microsoft.com/office/drawing/2014/main" id="{4A3EEC07-5D34-4AEA-BE15-243F6F8D4F2A}"/>
              </a:ext>
            </a:extLst>
          </p:cNvPr>
          <p:cNvPicPr>
            <a:picLocks noChangeAspect="1"/>
          </p:cNvPicPr>
          <p:nvPr/>
        </p:nvPicPr>
        <p:blipFill>
          <a:blip r:embed="rId3"/>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89131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42D7-51AF-4FF0-9C08-0372E98517D6}"/>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Exploration:</a:t>
            </a:r>
          </a:p>
        </p:txBody>
      </p:sp>
      <p:sp>
        <p:nvSpPr>
          <p:cNvPr id="3" name="Content Placeholder 2">
            <a:extLst>
              <a:ext uri="{FF2B5EF4-FFF2-40B4-BE49-F238E27FC236}">
                <a16:creationId xmlns:a16="http://schemas.microsoft.com/office/drawing/2014/main" id="{19300ABB-EE56-449F-A254-45726BE1CA1B}"/>
              </a:ext>
            </a:extLst>
          </p:cNvPr>
          <p:cNvSpPr>
            <a:spLocks noGrp="1"/>
          </p:cNvSpPr>
          <p:nvPr>
            <p:ph idx="1"/>
          </p:nvPr>
        </p:nvSpPr>
        <p:spPr>
          <a:xfrm>
            <a:off x="1097280" y="2108201"/>
            <a:ext cx="10058400" cy="793105"/>
          </a:xfrm>
        </p:spPr>
        <p:txBody>
          <a:bodyPr>
            <a:normAutofit/>
          </a:bodyPr>
          <a:lstStyle/>
          <a:p>
            <a:pPr algn="just">
              <a:buClr>
                <a:schemeClr val="tx1">
                  <a:lumMod val="75000"/>
                  <a:lumOff val="2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From the data exploration we were able to find that the trends had a relatively strong positive linear relationship with market cap of the cryptocurrency.</a:t>
            </a:r>
          </a:p>
        </p:txBody>
      </p:sp>
      <p:pic>
        <p:nvPicPr>
          <p:cNvPr id="4" name="Picture 3">
            <a:extLst>
              <a:ext uri="{FF2B5EF4-FFF2-40B4-BE49-F238E27FC236}">
                <a16:creationId xmlns:a16="http://schemas.microsoft.com/office/drawing/2014/main" id="{A4E10DC5-9A90-4A29-8627-19E2E022C9B9}"/>
              </a:ext>
            </a:extLst>
          </p:cNvPr>
          <p:cNvPicPr>
            <a:picLocks noChangeAspect="1"/>
          </p:cNvPicPr>
          <p:nvPr/>
        </p:nvPicPr>
        <p:blipFill>
          <a:blip r:embed="rId2"/>
          <a:stretch>
            <a:fillRect/>
          </a:stretch>
        </p:blipFill>
        <p:spPr>
          <a:xfrm>
            <a:off x="10573305" y="5542718"/>
            <a:ext cx="1522566" cy="793105"/>
          </a:xfrm>
          <a:prstGeom prst="rect">
            <a:avLst/>
          </a:prstGeom>
        </p:spPr>
      </p:pic>
      <p:sp>
        <p:nvSpPr>
          <p:cNvPr id="11" name="TextBox 10">
            <a:extLst>
              <a:ext uri="{FF2B5EF4-FFF2-40B4-BE49-F238E27FC236}">
                <a16:creationId xmlns:a16="http://schemas.microsoft.com/office/drawing/2014/main" id="{785D9248-7669-471A-B4EE-7DEF595E2420}"/>
              </a:ext>
            </a:extLst>
          </p:cNvPr>
          <p:cNvSpPr txBox="1"/>
          <p:nvPr/>
        </p:nvSpPr>
        <p:spPr>
          <a:xfrm>
            <a:off x="1066800" y="5689492"/>
            <a:ext cx="9506505" cy="646331"/>
          </a:xfrm>
          <a:prstGeom prst="rect">
            <a:avLst/>
          </a:prstGeom>
          <a:noFill/>
        </p:spPr>
        <p:txBody>
          <a:bodyPr wrap="square" rtlCol="0">
            <a:spAutoFit/>
          </a:bodyPr>
          <a:lstStyle/>
          <a:p>
            <a:pPr algn="just">
              <a:buClr>
                <a:schemeClr val="tx1">
                  <a:lumMod val="75000"/>
                  <a:lumOff val="2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We also did the descriptive statistics of the dataset and were able to get a description of the data we were dealing with. </a:t>
            </a:r>
          </a:p>
        </p:txBody>
      </p:sp>
      <p:sp>
        <p:nvSpPr>
          <p:cNvPr id="15" name="Rectangle 17">
            <a:extLst>
              <a:ext uri="{FF2B5EF4-FFF2-40B4-BE49-F238E27FC236}">
                <a16:creationId xmlns:a16="http://schemas.microsoft.com/office/drawing/2014/main" id="{D9C6EF57-4F49-431C-859E-3B63295A5E1A}"/>
              </a:ext>
            </a:extLst>
          </p:cNvPr>
          <p:cNvSpPr>
            <a:spLocks noChangeArrowheads="1"/>
          </p:cNvSpPr>
          <p:nvPr/>
        </p:nvSpPr>
        <p:spPr bwMode="auto">
          <a:xfrm>
            <a:off x="1097279" y="2901306"/>
            <a:ext cx="1603976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64" name="Picture 1" descr="Chart, histogram&#10;&#10;Description automatically generated">
            <a:extLst>
              <a:ext uri="{FF2B5EF4-FFF2-40B4-BE49-F238E27FC236}">
                <a16:creationId xmlns:a16="http://schemas.microsoft.com/office/drawing/2014/main" id="{AD4DC755-2457-4643-ACE6-A56EA8190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06" y="2792698"/>
            <a:ext cx="3517053" cy="229722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Chart, histogram&#10;&#10;Description automatically generated">
            <a:extLst>
              <a:ext uri="{FF2B5EF4-FFF2-40B4-BE49-F238E27FC236}">
                <a16:creationId xmlns:a16="http://schemas.microsoft.com/office/drawing/2014/main" id="{484E2FF5-162D-473F-BF66-98658F57E2DF}"/>
              </a:ext>
            </a:extLst>
          </p:cNvPr>
          <p:cNvPicPr>
            <a:picLocks noChangeAspect="1"/>
          </p:cNvPicPr>
          <p:nvPr/>
        </p:nvPicPr>
        <p:blipFill>
          <a:blip r:embed="rId4"/>
          <a:stretch>
            <a:fillRect/>
          </a:stretch>
        </p:blipFill>
        <p:spPr>
          <a:xfrm>
            <a:off x="6889041" y="2792698"/>
            <a:ext cx="3517053" cy="2297225"/>
          </a:xfrm>
          <a:prstGeom prst="rect">
            <a:avLst/>
          </a:prstGeom>
        </p:spPr>
      </p:pic>
      <p:sp>
        <p:nvSpPr>
          <p:cNvPr id="17" name="TextBox 16">
            <a:extLst>
              <a:ext uri="{FF2B5EF4-FFF2-40B4-BE49-F238E27FC236}">
                <a16:creationId xmlns:a16="http://schemas.microsoft.com/office/drawing/2014/main" id="{56D5D6C2-96A7-40C0-B4D4-A0E65D2AB851}"/>
              </a:ext>
            </a:extLst>
          </p:cNvPr>
          <p:cNvSpPr txBox="1"/>
          <p:nvPr/>
        </p:nvSpPr>
        <p:spPr>
          <a:xfrm>
            <a:off x="2478755" y="5028044"/>
            <a:ext cx="2131353" cy="369332"/>
          </a:xfrm>
          <a:prstGeom prst="rect">
            <a:avLst/>
          </a:prstGeom>
          <a:noFill/>
        </p:spPr>
        <p:txBody>
          <a:bodyPr wrap="none" rtlCol="0">
            <a:spAutoFit/>
          </a:bodyPr>
          <a:lstStyle/>
          <a:p>
            <a:r>
              <a:rPr lang="en-US" sz="1800" dirty="0">
                <a:effectLst/>
                <a:ea typeface="Calibri" panose="020F0502020204030204" pitchFamily="34" charset="0"/>
                <a:cs typeface="Times New Roman" panose="02020603050405020304" pitchFamily="18" charset="0"/>
              </a:rPr>
              <a:t>Bitcoin Market price</a:t>
            </a:r>
            <a:endParaRPr lang="en-US" dirty="0"/>
          </a:p>
        </p:txBody>
      </p:sp>
      <p:sp>
        <p:nvSpPr>
          <p:cNvPr id="18" name="TextBox 17">
            <a:extLst>
              <a:ext uri="{FF2B5EF4-FFF2-40B4-BE49-F238E27FC236}">
                <a16:creationId xmlns:a16="http://schemas.microsoft.com/office/drawing/2014/main" id="{4EFDA040-E5EC-406A-9517-5D25EED11B14}"/>
              </a:ext>
            </a:extLst>
          </p:cNvPr>
          <p:cNvSpPr txBox="1"/>
          <p:nvPr/>
        </p:nvSpPr>
        <p:spPr>
          <a:xfrm>
            <a:off x="7821455" y="5105259"/>
            <a:ext cx="2135906" cy="369332"/>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Bitcoin Google Trend</a:t>
            </a:r>
            <a:endParaRPr lang="en-US" dirty="0"/>
          </a:p>
        </p:txBody>
      </p:sp>
    </p:spTree>
    <p:extLst>
      <p:ext uri="{BB962C8B-B14F-4D97-AF65-F5344CB8AC3E}">
        <p14:creationId xmlns:p14="http://schemas.microsoft.com/office/powerpoint/2010/main" val="44772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3552-E96B-45CD-BE52-B3F37FB76ED3}"/>
              </a:ext>
            </a:extLst>
          </p:cNvPr>
          <p:cNvSpPr>
            <a:spLocks noGrp="1"/>
          </p:cNvSpPr>
          <p:nvPr>
            <p:ph type="title"/>
          </p:nvPr>
        </p:nvSpPr>
        <p:spPr/>
        <p:txBody>
          <a:bodyPr/>
          <a:lstStyle/>
          <a:p>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Data Exploration:</a:t>
            </a:r>
            <a:endParaRPr lang="en-US"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038569E6-DEE7-459B-AD6E-2A87BAAB73C3}"/>
              </a:ext>
            </a:extLst>
          </p:cNvPr>
          <p:cNvPicPr>
            <a:picLocks noChangeAspect="1"/>
          </p:cNvPicPr>
          <p:nvPr/>
        </p:nvPicPr>
        <p:blipFill>
          <a:blip r:embed="rId2"/>
          <a:stretch>
            <a:fillRect/>
          </a:stretch>
        </p:blipFill>
        <p:spPr>
          <a:xfrm>
            <a:off x="1424942" y="4157138"/>
            <a:ext cx="3616982" cy="2032000"/>
          </a:xfrm>
          <a:prstGeom prst="rect">
            <a:avLst/>
          </a:prstGeom>
        </p:spPr>
      </p:pic>
      <p:pic>
        <p:nvPicPr>
          <p:cNvPr id="5" name="Picture 4" descr="Chart, histogram&#10;&#10;Description automatically generated">
            <a:extLst>
              <a:ext uri="{FF2B5EF4-FFF2-40B4-BE49-F238E27FC236}">
                <a16:creationId xmlns:a16="http://schemas.microsoft.com/office/drawing/2014/main" id="{CC861BE9-4B24-4E06-A1B6-469FD23D08EF}"/>
              </a:ext>
            </a:extLst>
          </p:cNvPr>
          <p:cNvPicPr>
            <a:picLocks noChangeAspect="1"/>
          </p:cNvPicPr>
          <p:nvPr/>
        </p:nvPicPr>
        <p:blipFill>
          <a:blip r:embed="rId3"/>
          <a:stretch>
            <a:fillRect/>
          </a:stretch>
        </p:blipFill>
        <p:spPr>
          <a:xfrm>
            <a:off x="6905413" y="4148668"/>
            <a:ext cx="3616983" cy="2032001"/>
          </a:xfrm>
          <a:prstGeom prst="rect">
            <a:avLst/>
          </a:prstGeom>
        </p:spPr>
      </p:pic>
      <p:sp>
        <p:nvSpPr>
          <p:cNvPr id="7" name="TextBox 6">
            <a:extLst>
              <a:ext uri="{FF2B5EF4-FFF2-40B4-BE49-F238E27FC236}">
                <a16:creationId xmlns:a16="http://schemas.microsoft.com/office/drawing/2014/main" id="{F5A22889-F392-488E-B0B0-AADB40C6CDFF}"/>
              </a:ext>
            </a:extLst>
          </p:cNvPr>
          <p:cNvSpPr txBox="1"/>
          <p:nvPr/>
        </p:nvSpPr>
        <p:spPr>
          <a:xfrm>
            <a:off x="1979934" y="6085935"/>
            <a:ext cx="2387600" cy="369332"/>
          </a:xfrm>
          <a:prstGeom prst="rect">
            <a:avLst/>
          </a:prstGeom>
          <a:noFill/>
        </p:spPr>
        <p:txBody>
          <a:bodyPr wrap="square">
            <a:spAutoFit/>
          </a:bodyPr>
          <a:lstStyle/>
          <a:p>
            <a:r>
              <a:rPr lang="en-US" dirty="0" err="1">
                <a:ea typeface="Calibri" panose="020F0502020204030204" pitchFamily="34" charset="0"/>
                <a:cs typeface="Times New Roman" panose="02020603050405020304" pitchFamily="18" charset="0"/>
              </a:rPr>
              <a:t>Cardano</a:t>
            </a:r>
            <a:r>
              <a:rPr lang="en-US" sz="1800" dirty="0">
                <a:effectLst/>
                <a:ea typeface="Calibri" panose="020F0502020204030204" pitchFamily="34" charset="0"/>
                <a:cs typeface="Times New Roman" panose="02020603050405020304" pitchFamily="18" charset="0"/>
              </a:rPr>
              <a:t> Market price</a:t>
            </a:r>
            <a:endParaRPr lang="en-US" dirty="0"/>
          </a:p>
        </p:txBody>
      </p:sp>
      <p:sp>
        <p:nvSpPr>
          <p:cNvPr id="9" name="TextBox 8">
            <a:extLst>
              <a:ext uri="{FF2B5EF4-FFF2-40B4-BE49-F238E27FC236}">
                <a16:creationId xmlns:a16="http://schemas.microsoft.com/office/drawing/2014/main" id="{32C39664-21B5-4F7D-B9BF-4B6E19F9FA34}"/>
              </a:ext>
            </a:extLst>
          </p:cNvPr>
          <p:cNvSpPr txBox="1"/>
          <p:nvPr/>
        </p:nvSpPr>
        <p:spPr>
          <a:xfrm>
            <a:off x="7586132" y="6085935"/>
            <a:ext cx="2322831" cy="369332"/>
          </a:xfrm>
          <a:prstGeom prst="rect">
            <a:avLst/>
          </a:prstGeom>
          <a:noFill/>
        </p:spPr>
        <p:txBody>
          <a:bodyPr wrap="square">
            <a:spAutoFit/>
          </a:bodyPr>
          <a:lstStyle/>
          <a:p>
            <a:r>
              <a:rPr lang="en-US" dirty="0" err="1">
                <a:latin typeface="Calibri" panose="020F0502020204030204" pitchFamily="34" charset="0"/>
                <a:ea typeface="Calibri" panose="020F0502020204030204" pitchFamily="34" charset="0"/>
                <a:cs typeface="Times New Roman" panose="02020603050405020304" pitchFamily="18" charset="0"/>
              </a:rPr>
              <a:t>Cardano</a:t>
            </a:r>
            <a:r>
              <a:rPr lang="en-US" sz="1800" dirty="0">
                <a:effectLst/>
                <a:latin typeface="Calibri" panose="020F0502020204030204" pitchFamily="34" charset="0"/>
                <a:ea typeface="Calibri" panose="020F0502020204030204" pitchFamily="34" charset="0"/>
                <a:cs typeface="Times New Roman" panose="02020603050405020304" pitchFamily="18" charset="0"/>
              </a:rPr>
              <a:t> Google Trend</a:t>
            </a:r>
            <a:endParaRPr lang="en-US" dirty="0"/>
          </a:p>
        </p:txBody>
      </p:sp>
      <p:pic>
        <p:nvPicPr>
          <p:cNvPr id="10" name="Picture 9" descr="Chart, histogram&#10;&#10;Description automatically generated">
            <a:extLst>
              <a:ext uri="{FF2B5EF4-FFF2-40B4-BE49-F238E27FC236}">
                <a16:creationId xmlns:a16="http://schemas.microsoft.com/office/drawing/2014/main" id="{4EE30325-5940-47C6-BF88-8A71739029F5}"/>
              </a:ext>
            </a:extLst>
          </p:cNvPr>
          <p:cNvPicPr>
            <a:picLocks noChangeAspect="1"/>
          </p:cNvPicPr>
          <p:nvPr/>
        </p:nvPicPr>
        <p:blipFill>
          <a:blip r:embed="rId4"/>
          <a:stretch>
            <a:fillRect/>
          </a:stretch>
        </p:blipFill>
        <p:spPr>
          <a:xfrm>
            <a:off x="1458582" y="1910078"/>
            <a:ext cx="3583342" cy="2032002"/>
          </a:xfrm>
          <a:prstGeom prst="rect">
            <a:avLst/>
          </a:prstGeom>
        </p:spPr>
      </p:pic>
      <p:pic>
        <p:nvPicPr>
          <p:cNvPr id="11" name="Picture 10" descr="Chart, histogram&#10;&#10;Description automatically generated">
            <a:extLst>
              <a:ext uri="{FF2B5EF4-FFF2-40B4-BE49-F238E27FC236}">
                <a16:creationId xmlns:a16="http://schemas.microsoft.com/office/drawing/2014/main" id="{6DC2BAC9-5564-4449-89AC-61DF35F804F3}"/>
              </a:ext>
            </a:extLst>
          </p:cNvPr>
          <p:cNvPicPr>
            <a:picLocks noChangeAspect="1"/>
          </p:cNvPicPr>
          <p:nvPr/>
        </p:nvPicPr>
        <p:blipFill>
          <a:blip r:embed="rId5"/>
          <a:stretch>
            <a:fillRect/>
          </a:stretch>
        </p:blipFill>
        <p:spPr>
          <a:xfrm>
            <a:off x="6955876" y="1910079"/>
            <a:ext cx="3583341" cy="2032001"/>
          </a:xfrm>
          <a:prstGeom prst="rect">
            <a:avLst/>
          </a:prstGeom>
        </p:spPr>
      </p:pic>
      <p:sp>
        <p:nvSpPr>
          <p:cNvPr id="12" name="TextBox 11">
            <a:extLst>
              <a:ext uri="{FF2B5EF4-FFF2-40B4-BE49-F238E27FC236}">
                <a16:creationId xmlns:a16="http://schemas.microsoft.com/office/drawing/2014/main" id="{564C88E1-9CF5-437F-B385-A1CAB06F872B}"/>
              </a:ext>
            </a:extLst>
          </p:cNvPr>
          <p:cNvSpPr txBox="1"/>
          <p:nvPr/>
        </p:nvSpPr>
        <p:spPr>
          <a:xfrm>
            <a:off x="2035498" y="3830141"/>
            <a:ext cx="2429510" cy="369332"/>
          </a:xfrm>
          <a:prstGeom prst="rect">
            <a:avLst/>
          </a:prstGeom>
          <a:noFill/>
        </p:spPr>
        <p:txBody>
          <a:bodyPr wrap="square">
            <a:spAutoFit/>
          </a:bodyPr>
          <a:lstStyle/>
          <a:p>
            <a:r>
              <a:rPr lang="en-US" sz="1800" dirty="0">
                <a:effectLst/>
                <a:ea typeface="Calibri" panose="020F0502020204030204" pitchFamily="34" charset="0"/>
                <a:cs typeface="Times New Roman" panose="02020603050405020304" pitchFamily="18" charset="0"/>
              </a:rPr>
              <a:t>Ethereum Market price</a:t>
            </a:r>
            <a:endParaRPr lang="en-US" dirty="0"/>
          </a:p>
        </p:txBody>
      </p:sp>
      <p:sp>
        <p:nvSpPr>
          <p:cNvPr id="13" name="TextBox 12">
            <a:extLst>
              <a:ext uri="{FF2B5EF4-FFF2-40B4-BE49-F238E27FC236}">
                <a16:creationId xmlns:a16="http://schemas.microsoft.com/office/drawing/2014/main" id="{55547A5A-04B1-4F62-B70C-57F9BA93649E}"/>
              </a:ext>
            </a:extLst>
          </p:cNvPr>
          <p:cNvSpPr txBox="1"/>
          <p:nvPr/>
        </p:nvSpPr>
        <p:spPr>
          <a:xfrm>
            <a:off x="7628469" y="3797133"/>
            <a:ext cx="242951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Ethereum</a:t>
            </a:r>
            <a:r>
              <a:rPr lang="en-US" sz="1800" dirty="0">
                <a:effectLst/>
                <a:latin typeface="Calibri" panose="020F0502020204030204" pitchFamily="34" charset="0"/>
                <a:ea typeface="Calibri" panose="020F0502020204030204" pitchFamily="34" charset="0"/>
                <a:cs typeface="Times New Roman" panose="02020603050405020304" pitchFamily="18" charset="0"/>
              </a:rPr>
              <a:t> Google Trend</a:t>
            </a:r>
            <a:endParaRPr lang="en-US" dirty="0"/>
          </a:p>
        </p:txBody>
      </p:sp>
      <p:pic>
        <p:nvPicPr>
          <p:cNvPr id="14" name="Picture 13">
            <a:extLst>
              <a:ext uri="{FF2B5EF4-FFF2-40B4-BE49-F238E27FC236}">
                <a16:creationId xmlns:a16="http://schemas.microsoft.com/office/drawing/2014/main" id="{89C5CAE1-E7C0-4D68-B3B0-91FDE1B60299}"/>
              </a:ext>
            </a:extLst>
          </p:cNvPr>
          <p:cNvPicPr>
            <a:picLocks noChangeAspect="1"/>
          </p:cNvPicPr>
          <p:nvPr/>
        </p:nvPicPr>
        <p:blipFill>
          <a:blip r:embed="rId6"/>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91221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1D97-D15B-4DDD-A1B7-EC66754E4055}"/>
              </a:ext>
            </a:extLst>
          </p:cNvPr>
          <p:cNvSpPr>
            <a:spLocks noGrp="1"/>
          </p:cNvSpPr>
          <p:nvPr>
            <p:ph type="title"/>
          </p:nvPr>
        </p:nvSpPr>
        <p:spPr/>
        <p:txBody>
          <a:bodyPr/>
          <a:lstStyle/>
          <a:p>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Data Exploration: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52A4630-7F15-4D55-A2DC-3DD1FF1C4EE1}"/>
              </a:ext>
            </a:extLst>
          </p:cNvPr>
          <p:cNvSpPr>
            <a:spLocks noGrp="1"/>
          </p:cNvSpPr>
          <p:nvPr>
            <p:ph idx="1"/>
          </p:nvPr>
        </p:nvSpPr>
        <p:spPr>
          <a:xfrm>
            <a:off x="1097280" y="2108202"/>
            <a:ext cx="10058400" cy="1032932"/>
          </a:xfrm>
        </p:spPr>
        <p:txBody>
          <a:bodyPr>
            <a:normAutofit/>
          </a:bodyPr>
          <a:lstStyle/>
          <a:p>
            <a:pPr algn="just">
              <a:buClr>
                <a:schemeClr val="tx1">
                  <a:lumMod val="95000"/>
                  <a:lumOff val="5000"/>
                </a:schemeClr>
              </a:buClr>
              <a:buFont typeface="Wingdings" panose="05000000000000000000" pitchFamily="2" charset="2"/>
              <a:buChar char="Ø"/>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The data we are handling is a time series data. After plotting the correlation matrix, we were able to find that the correlation between the trends and close price was around 0.71, denoting it has a strong positive correlation. </a:t>
            </a:r>
          </a:p>
        </p:txBody>
      </p:sp>
      <p:pic>
        <p:nvPicPr>
          <p:cNvPr id="4" name="Picture 3" descr="Chart, calendar&#10;&#10;Description automatically generated">
            <a:extLst>
              <a:ext uri="{FF2B5EF4-FFF2-40B4-BE49-F238E27FC236}">
                <a16:creationId xmlns:a16="http://schemas.microsoft.com/office/drawing/2014/main" id="{5624C88D-C8CD-4DFD-86FC-6CB794F56B43}"/>
              </a:ext>
            </a:extLst>
          </p:cNvPr>
          <p:cNvPicPr>
            <a:picLocks noChangeAspect="1"/>
          </p:cNvPicPr>
          <p:nvPr/>
        </p:nvPicPr>
        <p:blipFill>
          <a:blip r:embed="rId2"/>
          <a:stretch>
            <a:fillRect/>
          </a:stretch>
        </p:blipFill>
        <p:spPr>
          <a:xfrm>
            <a:off x="1097280" y="3054349"/>
            <a:ext cx="3034453" cy="2923117"/>
          </a:xfrm>
          <a:prstGeom prst="rect">
            <a:avLst/>
          </a:prstGeom>
        </p:spPr>
      </p:pic>
      <p:pic>
        <p:nvPicPr>
          <p:cNvPr id="5" name="Picture 4" descr="Calendar&#10;&#10;Description automatically generated">
            <a:extLst>
              <a:ext uri="{FF2B5EF4-FFF2-40B4-BE49-F238E27FC236}">
                <a16:creationId xmlns:a16="http://schemas.microsoft.com/office/drawing/2014/main" id="{65106B3F-9E47-47AF-9CB5-82CFC5A8BB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9254" y="3054349"/>
            <a:ext cx="3034453" cy="2923117"/>
          </a:xfrm>
          <a:prstGeom prst="rect">
            <a:avLst/>
          </a:prstGeom>
          <a:noFill/>
          <a:ln>
            <a:noFill/>
          </a:ln>
        </p:spPr>
      </p:pic>
      <p:pic>
        <p:nvPicPr>
          <p:cNvPr id="6" name="Picture 5" descr="Calendar&#10;&#10;Description automatically generated">
            <a:extLst>
              <a:ext uri="{FF2B5EF4-FFF2-40B4-BE49-F238E27FC236}">
                <a16:creationId xmlns:a16="http://schemas.microsoft.com/office/drawing/2014/main" id="{BA8C25E7-ACC5-4FA9-8CA3-E690ACE557F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21228" y="3054349"/>
            <a:ext cx="3034452" cy="2923117"/>
          </a:xfrm>
          <a:prstGeom prst="rect">
            <a:avLst/>
          </a:prstGeom>
          <a:noFill/>
          <a:ln>
            <a:noFill/>
          </a:ln>
        </p:spPr>
      </p:pic>
      <p:sp>
        <p:nvSpPr>
          <p:cNvPr id="10" name="TextBox 9">
            <a:extLst>
              <a:ext uri="{FF2B5EF4-FFF2-40B4-BE49-F238E27FC236}">
                <a16:creationId xmlns:a16="http://schemas.microsoft.com/office/drawing/2014/main" id="{35592E54-4548-45BD-981E-D5093741A47A}"/>
              </a:ext>
            </a:extLst>
          </p:cNvPr>
          <p:cNvSpPr txBox="1"/>
          <p:nvPr/>
        </p:nvSpPr>
        <p:spPr>
          <a:xfrm>
            <a:off x="8121228" y="5977466"/>
            <a:ext cx="3130972" cy="338554"/>
          </a:xfrm>
          <a:prstGeom prst="rect">
            <a:avLst/>
          </a:prstGeom>
          <a:noFill/>
        </p:spPr>
        <p:txBody>
          <a:bodyPr wrap="square">
            <a:spAutoFit/>
          </a:bodyPr>
          <a:lstStyle/>
          <a:p>
            <a:r>
              <a:rPr lang="en-US" sz="1600" dirty="0"/>
              <a:t>Correlation Heatmap for Ethereum</a:t>
            </a:r>
          </a:p>
        </p:txBody>
      </p:sp>
      <p:sp>
        <p:nvSpPr>
          <p:cNvPr id="11" name="TextBox 10">
            <a:extLst>
              <a:ext uri="{FF2B5EF4-FFF2-40B4-BE49-F238E27FC236}">
                <a16:creationId xmlns:a16="http://schemas.microsoft.com/office/drawing/2014/main" id="{938BBE06-F458-465E-AC48-240A71EDDB61}"/>
              </a:ext>
            </a:extLst>
          </p:cNvPr>
          <p:cNvSpPr txBox="1"/>
          <p:nvPr/>
        </p:nvSpPr>
        <p:spPr>
          <a:xfrm>
            <a:off x="4657514" y="5977353"/>
            <a:ext cx="3130972" cy="338554"/>
          </a:xfrm>
          <a:prstGeom prst="rect">
            <a:avLst/>
          </a:prstGeom>
          <a:noFill/>
        </p:spPr>
        <p:txBody>
          <a:bodyPr wrap="square">
            <a:spAutoFit/>
          </a:bodyPr>
          <a:lstStyle/>
          <a:p>
            <a:r>
              <a:rPr lang="en-US" sz="1600" dirty="0"/>
              <a:t>Correlation Heatmap for </a:t>
            </a:r>
            <a:r>
              <a:rPr lang="en-US" sz="1600" dirty="0" err="1"/>
              <a:t>Cardano</a:t>
            </a:r>
            <a:endParaRPr lang="en-US" sz="1600" dirty="0"/>
          </a:p>
        </p:txBody>
      </p:sp>
      <p:sp>
        <p:nvSpPr>
          <p:cNvPr id="12" name="TextBox 11">
            <a:extLst>
              <a:ext uri="{FF2B5EF4-FFF2-40B4-BE49-F238E27FC236}">
                <a16:creationId xmlns:a16="http://schemas.microsoft.com/office/drawing/2014/main" id="{FADFBCB1-7794-4879-9386-7C0DE5866DBA}"/>
              </a:ext>
            </a:extLst>
          </p:cNvPr>
          <p:cNvSpPr txBox="1"/>
          <p:nvPr/>
        </p:nvSpPr>
        <p:spPr>
          <a:xfrm>
            <a:off x="1049021" y="5977353"/>
            <a:ext cx="3130972" cy="338554"/>
          </a:xfrm>
          <a:prstGeom prst="rect">
            <a:avLst/>
          </a:prstGeom>
          <a:noFill/>
        </p:spPr>
        <p:txBody>
          <a:bodyPr wrap="square">
            <a:spAutoFit/>
          </a:bodyPr>
          <a:lstStyle/>
          <a:p>
            <a:r>
              <a:rPr lang="en-US" sz="1600" dirty="0"/>
              <a:t>Correlation Heatmap for Bitcoin</a:t>
            </a:r>
          </a:p>
        </p:txBody>
      </p:sp>
      <p:pic>
        <p:nvPicPr>
          <p:cNvPr id="13" name="Picture 12">
            <a:extLst>
              <a:ext uri="{FF2B5EF4-FFF2-40B4-BE49-F238E27FC236}">
                <a16:creationId xmlns:a16="http://schemas.microsoft.com/office/drawing/2014/main" id="{1510A495-FFC1-4FBE-966A-7EF08EAD7F04}"/>
              </a:ext>
            </a:extLst>
          </p:cNvPr>
          <p:cNvPicPr>
            <a:picLocks noChangeAspect="1"/>
          </p:cNvPicPr>
          <p:nvPr/>
        </p:nvPicPr>
        <p:blipFill>
          <a:blip r:embed="rId5"/>
          <a:stretch>
            <a:fillRect/>
          </a:stretch>
        </p:blipFill>
        <p:spPr>
          <a:xfrm>
            <a:off x="11190849" y="5765800"/>
            <a:ext cx="1001151" cy="608105"/>
          </a:xfrm>
          <a:prstGeom prst="rect">
            <a:avLst/>
          </a:prstGeom>
        </p:spPr>
      </p:pic>
    </p:spTree>
    <p:extLst>
      <p:ext uri="{BB962C8B-B14F-4D97-AF65-F5344CB8AC3E}">
        <p14:creationId xmlns:p14="http://schemas.microsoft.com/office/powerpoint/2010/main" val="217855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210A-FEFE-40FC-B6EC-65F5FE71E32F}"/>
              </a:ext>
            </a:extLst>
          </p:cNvPr>
          <p:cNvSpPr>
            <a:spLocks noGrp="1"/>
          </p:cNvSpPr>
          <p:nvPr>
            <p:ph type="title"/>
          </p:nvPr>
        </p:nvSpPr>
        <p:spPr/>
        <p:txBody>
          <a:bodyPr/>
          <a:lstStyle/>
          <a:p>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Data Exploration: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0EC4320-A1D2-44F2-B3FC-91710D0B3D4D}"/>
              </a:ext>
            </a:extLst>
          </p:cNvPr>
          <p:cNvSpPr>
            <a:spLocks noGrp="1"/>
          </p:cNvSpPr>
          <p:nvPr>
            <p:ph idx="1"/>
          </p:nvPr>
        </p:nvSpPr>
        <p:spPr>
          <a:xfrm>
            <a:off x="1097280" y="2108201"/>
            <a:ext cx="10058400" cy="1659465"/>
          </a:xfrm>
        </p:spPr>
        <p:txBody>
          <a:bodyPr>
            <a:normAutofit/>
          </a:bodyPr>
          <a:lstStyle/>
          <a:p>
            <a:pPr marL="91440" marR="0" lvl="0" indent="-91440" algn="just" defTabSz="914400" rtl="0" eaLnBrk="1" fontAlgn="auto" latinLnBrk="0" hangingPunct="1">
              <a:lnSpc>
                <a:spcPct val="110000"/>
              </a:lnSpc>
              <a:spcBef>
                <a:spcPts val="1200"/>
              </a:spcBef>
              <a:spcAft>
                <a:spcPts val="200"/>
              </a:spcAft>
              <a:buClr>
                <a:prstClr val="black">
                  <a:lumMod val="75000"/>
                  <a:lumOff val="25000"/>
                </a:prstClr>
              </a:buClr>
              <a:buSzPct val="100000"/>
              <a:buFont typeface="Wingdings" panose="05000000000000000000" pitchFamily="2" charset="2"/>
              <a:buChar char="Ø"/>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The correlation of trends with other attributes seemed to be the same as with market cap, except for volume which reduced to 0.63. </a:t>
            </a:r>
          </a:p>
          <a:p>
            <a:pPr marL="91440" marR="0" lvl="0" indent="-91440" algn="just" defTabSz="914400" rtl="0" eaLnBrk="1" fontAlgn="auto" latinLnBrk="0" hangingPunct="1">
              <a:lnSpc>
                <a:spcPct val="110000"/>
              </a:lnSpc>
              <a:spcBef>
                <a:spcPts val="1200"/>
              </a:spcBef>
              <a:spcAft>
                <a:spcPts val="200"/>
              </a:spcAft>
              <a:buClr>
                <a:prstClr val="black">
                  <a:lumMod val="75000"/>
                  <a:lumOff val="25000"/>
                </a:prstClr>
              </a:buClr>
              <a:buSzPct val="100000"/>
              <a:buFont typeface="Wingdings" panose="05000000000000000000" pitchFamily="2" charset="2"/>
              <a:buChar char="Ø"/>
              <a:tabLst/>
              <a:defRPr/>
            </a:pPr>
            <a:r>
              <a:rPr lang="en-US" sz="1700" dirty="0">
                <a:solidFill>
                  <a:srgbClr val="000000"/>
                </a:solidFill>
                <a:latin typeface="Times New Roman" panose="02020603050405020304" pitchFamily="18" charset="0"/>
                <a:cs typeface="Times New Roman" panose="02020603050405020304" pitchFamily="18" charset="0"/>
              </a:rPr>
              <a:t>This shows that there might be a causal relationship between trends and the price of the currency which has to be explored.</a:t>
            </a:r>
          </a:p>
        </p:txBody>
      </p:sp>
      <p:pic>
        <p:nvPicPr>
          <p:cNvPr id="10" name="Picture 9">
            <a:extLst>
              <a:ext uri="{FF2B5EF4-FFF2-40B4-BE49-F238E27FC236}">
                <a16:creationId xmlns:a16="http://schemas.microsoft.com/office/drawing/2014/main" id="{8D34AD25-1C38-4505-B07F-E952E5B17054}"/>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398956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D7FA-D015-48F1-954A-9C52D8D99BAD}"/>
              </a:ext>
            </a:extLst>
          </p:cNvPr>
          <p:cNvSpPr>
            <a:spLocks noGrp="1"/>
          </p:cNvSpPr>
          <p:nvPr>
            <p:ph type="title"/>
          </p:nvPr>
        </p:nvSpPr>
        <p:spPr>
          <a:xfrm>
            <a:off x="1097280" y="988908"/>
            <a:ext cx="3439209" cy="748452"/>
          </a:xfrm>
        </p:spPr>
        <p:txBody>
          <a:bodyPr>
            <a:normAutofit/>
          </a:bodyPr>
          <a:lstStyle/>
          <a:p>
            <a:r>
              <a:rPr lang="en-US" sz="40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FC71E090-CA5A-454F-B0FB-6BD6FA40D5D3}"/>
              </a:ext>
            </a:extLst>
          </p:cNvPr>
          <p:cNvSpPr>
            <a:spLocks noGrp="1"/>
          </p:cNvSpPr>
          <p:nvPr>
            <p:ph idx="1"/>
          </p:nvPr>
        </p:nvSpPr>
        <p:spPr>
          <a:xfrm>
            <a:off x="1097279" y="1912892"/>
            <a:ext cx="10488079" cy="4422931"/>
          </a:xfrm>
        </p:spPr>
        <p:txBody>
          <a:bodyPr>
            <a:noAutofit/>
          </a:bodyPr>
          <a:lstStyle/>
          <a:p>
            <a:pPr algn="just">
              <a:buClr>
                <a:schemeClr val="tx1">
                  <a:lumMod val="65000"/>
                  <a:lumOff val="35000"/>
                </a:schemeClr>
              </a:buClr>
              <a:buFont typeface="Wingdings" panose="05000000000000000000" pitchFamily="2" charset="2"/>
              <a:buChar char="Ø"/>
            </a:pPr>
            <a:r>
              <a:rPr lang="en-US" sz="1800" dirty="0"/>
              <a:t> </a:t>
            </a:r>
            <a:r>
              <a:rPr lang="en-US" sz="1700" dirty="0">
                <a:solidFill>
                  <a:srgbClr val="000000"/>
                </a:solidFill>
                <a:latin typeface="Times New Roman" panose="02020603050405020304" pitchFamily="18" charset="0"/>
                <a:cs typeface="Times New Roman" panose="02020603050405020304" pitchFamily="18" charset="0"/>
              </a:rPr>
              <a:t>With the introduction of the internet, everything in this world has changed, even including the introduction of new digital currencies(cryptocurrencies) for the exchange of goods and services.</a:t>
            </a:r>
          </a:p>
          <a:p>
            <a:pPr algn="just">
              <a:buClr>
                <a:schemeClr val="tx1">
                  <a:lumMod val="65000"/>
                  <a:lumOff val="3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This in fact, attracted lot many investors, some of whom do not have previous knowledge and are looking for a guide. </a:t>
            </a:r>
          </a:p>
          <a:p>
            <a:pPr algn="just">
              <a:buClr>
                <a:schemeClr val="tx1">
                  <a:lumMod val="65000"/>
                  <a:lumOff val="3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That aside, there are also people and companies who lose money due to the sudden change in the prices of these currencies. </a:t>
            </a:r>
          </a:p>
          <a:p>
            <a:pPr algn="just">
              <a:buClr>
                <a:schemeClr val="tx1">
                  <a:lumMod val="65000"/>
                  <a:lumOff val="3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So, our project’s main purpose is to predict and analyze the cryptocurrencies (Bitcoin, Ethereum, Cardano) and to find the cause and effect (Causality) between Google Trends and these cryptocurrencies. </a:t>
            </a:r>
          </a:p>
          <a:p>
            <a:pPr algn="just">
              <a:buClr>
                <a:schemeClr val="tx1">
                  <a:lumMod val="65000"/>
                  <a:lumOff val="3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We want to build a model that predicts the percentage change in each of the cryptocurrencies (BTC-ETH-ADA), with the help of ARIMA (Auto-Regressive Integrated Moving Average), </a:t>
            </a:r>
            <a:r>
              <a:rPr lang="en-US" sz="1700" dirty="0" err="1">
                <a:solidFill>
                  <a:srgbClr val="000000"/>
                </a:solidFill>
                <a:latin typeface="Times New Roman" panose="02020603050405020304" pitchFamily="18" charset="0"/>
                <a:cs typeface="Times New Roman" panose="02020603050405020304" pitchFamily="18" charset="0"/>
              </a:rPr>
              <a:t>XGBoost</a:t>
            </a:r>
            <a:r>
              <a:rPr lang="en-US" sz="1700" dirty="0">
                <a:solidFill>
                  <a:srgbClr val="000000"/>
                </a:solidFill>
                <a:latin typeface="Times New Roman" panose="02020603050405020304" pitchFamily="18" charset="0"/>
                <a:cs typeface="Times New Roman" panose="02020603050405020304" pitchFamily="18" charset="0"/>
              </a:rPr>
              <a:t> (Gradient Boosting) and LSTM (Long Short Term </a:t>
            </a:r>
            <a:r>
              <a:rPr lang="en-US" sz="1700" dirty="0" err="1">
                <a:solidFill>
                  <a:srgbClr val="000000"/>
                </a:solidFill>
                <a:latin typeface="Times New Roman" panose="02020603050405020304" pitchFamily="18" charset="0"/>
                <a:cs typeface="Times New Roman" panose="02020603050405020304" pitchFamily="18" charset="0"/>
              </a:rPr>
              <a:t>Moemory</a:t>
            </a:r>
            <a:r>
              <a:rPr lang="en-US" sz="1700" dirty="0">
                <a:solidFill>
                  <a:srgbClr val="000000"/>
                </a:solidFill>
                <a:latin typeface="Times New Roman" panose="02020603050405020304" pitchFamily="18" charset="0"/>
                <a:cs typeface="Times New Roman" panose="02020603050405020304" pitchFamily="18" charset="0"/>
              </a:rPr>
              <a:t>), while also considering the factors that affect their values. </a:t>
            </a:r>
          </a:p>
        </p:txBody>
      </p:sp>
      <p:pic>
        <p:nvPicPr>
          <p:cNvPr id="7" name="Picture 6">
            <a:extLst>
              <a:ext uri="{FF2B5EF4-FFF2-40B4-BE49-F238E27FC236}">
                <a16:creationId xmlns:a16="http://schemas.microsoft.com/office/drawing/2014/main" id="{2DA633DA-0AF6-49AB-AA47-88289E65DAC3}"/>
              </a:ext>
            </a:extLst>
          </p:cNvPr>
          <p:cNvPicPr>
            <a:picLocks noChangeAspect="1"/>
          </p:cNvPicPr>
          <p:nvPr/>
        </p:nvPicPr>
        <p:blipFill>
          <a:blip r:embed="rId2"/>
          <a:stretch>
            <a:fillRect/>
          </a:stretch>
        </p:blipFill>
        <p:spPr>
          <a:xfrm>
            <a:off x="10573305" y="5635852"/>
            <a:ext cx="1522566" cy="793105"/>
          </a:xfrm>
          <a:prstGeom prst="rect">
            <a:avLst/>
          </a:prstGeom>
        </p:spPr>
      </p:pic>
    </p:spTree>
    <p:extLst>
      <p:ext uri="{BB962C8B-B14F-4D97-AF65-F5344CB8AC3E}">
        <p14:creationId xmlns:p14="http://schemas.microsoft.com/office/powerpoint/2010/main" val="3272194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FDAC-47A7-4637-8A5F-8FE64E0E737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416D676F-4BB6-4066-ADB0-739313F8D24E}"/>
              </a:ext>
            </a:extLst>
          </p:cNvPr>
          <p:cNvSpPr>
            <a:spLocks noGrp="1"/>
          </p:cNvSpPr>
          <p:nvPr>
            <p:ph idx="1"/>
          </p:nvPr>
        </p:nvSpPr>
        <p:spPr>
          <a:xfrm>
            <a:off x="1097280" y="1888068"/>
            <a:ext cx="10058400" cy="3760891"/>
          </a:xfrm>
        </p:spPr>
        <p:txBody>
          <a:bodyPr/>
          <a:lstStyle/>
          <a:p>
            <a:pPr algn="just">
              <a:buClr>
                <a:schemeClr val="tx1">
                  <a:lumMod val="75000"/>
                  <a:lumOff val="25000"/>
                </a:schemeClr>
              </a:buClr>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We first used Granger Causality Analysis to determine the causality effect on month level and day level data between Google trends and Cryptocurrency prices.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From this, we chose the best granularity level and checked their performances with three different models [ARIMA, XGBoost, LSTM].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Since it’s a time series dataset the random split was ignored, and 2021 data is taken as test set and the rest is used for training.</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We propose two approaches, the first approach is to predict the daily price returns.</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second approach is to forecast long and short options based on increase and decrease in the returns respectively.</a:t>
            </a:r>
          </a:p>
        </p:txBody>
      </p:sp>
      <p:pic>
        <p:nvPicPr>
          <p:cNvPr id="4" name="Picture 3">
            <a:extLst>
              <a:ext uri="{FF2B5EF4-FFF2-40B4-BE49-F238E27FC236}">
                <a16:creationId xmlns:a16="http://schemas.microsoft.com/office/drawing/2014/main" id="{61214B8E-389E-4D2A-85F2-9FECF43219E8}"/>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61589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53D8-9890-4295-80D8-7F20422596AE}"/>
              </a:ext>
            </a:extLst>
          </p:cNvPr>
          <p:cNvSpPr>
            <a:spLocks noGrp="1"/>
          </p:cNvSpPr>
          <p:nvPr>
            <p:ph type="title"/>
          </p:nvPr>
        </p:nvSpPr>
        <p:spPr/>
        <p:txBody>
          <a:bodyPr>
            <a:normAutofit/>
          </a:bodyPr>
          <a:lstStyle/>
          <a:p>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Model (</a:t>
            </a:r>
            <a:r>
              <a:rPr lang="en-US" sz="4000"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Granger Causality Analysis &amp; Arima</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BF55E0C-0D79-4651-98BA-F7ACAC0A2CBA}"/>
              </a:ext>
            </a:extLst>
          </p:cNvPr>
          <p:cNvSpPr>
            <a:spLocks noGrp="1"/>
          </p:cNvSpPr>
          <p:nvPr>
            <p:ph idx="1"/>
          </p:nvPr>
        </p:nvSpPr>
        <p:spPr/>
        <p:txBody>
          <a:bodyPr>
            <a:normAutofit/>
          </a:bodyPr>
          <a:lstStyle/>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Granger causality analysis was undertaken to find the causal link between Trend and the prices of the crypto currencies. F statistics is used for the analysis.</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The Null hypothesis is that trend does not cause changes in prices (p &gt; critical value) and the Alternative hypothesis is that trend does cause changes in prices (p &lt; critical value).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We took the critical value as 0.05 and did the analysis with both monthly and daily trends.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We used </a:t>
            </a:r>
            <a:r>
              <a:rPr lang="en-US" sz="1700" dirty="0" err="1">
                <a:solidFill>
                  <a:srgbClr val="000000"/>
                </a:solidFill>
                <a:latin typeface="Times New Roman" panose="02020603050405020304" pitchFamily="18" charset="0"/>
                <a:cs typeface="Times New Roman" panose="02020603050405020304" pitchFamily="18" charset="0"/>
              </a:rPr>
              <a:t>auto_arima</a:t>
            </a:r>
            <a:r>
              <a:rPr lang="en-US" sz="1700" dirty="0">
                <a:solidFill>
                  <a:srgbClr val="000000"/>
                </a:solidFill>
                <a:latin typeface="Times New Roman" panose="02020603050405020304" pitchFamily="18" charset="0"/>
                <a:cs typeface="Times New Roman" panose="02020603050405020304" pitchFamily="18" charset="0"/>
              </a:rPr>
              <a:t> function to determine the best (p, d, q) values for the ARIMA model and we use it to predict the price returns of the cryptocurrency for the year 2021 and forecast long and short options based on increase and decrease in the returns respectively.</a:t>
            </a:r>
          </a:p>
          <a:p>
            <a:pPr algn="just">
              <a:buClr>
                <a:schemeClr val="tx1">
                  <a:lumMod val="75000"/>
                  <a:lumOff val="25000"/>
                </a:schemeClr>
              </a:buClr>
              <a:buFont typeface="Wingdings" panose="05000000000000000000" pitchFamily="2" charset="2"/>
              <a:buChar char="Ø"/>
            </a:pPr>
            <a:endParaRPr lang="en-US" sz="18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4A3589-EC9A-440E-B17B-525D029CC342}"/>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141238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6522-E802-47BA-8551-783238DCB644}"/>
              </a:ext>
            </a:extLst>
          </p:cNvPr>
          <p:cNvSpPr>
            <a:spLocks noGrp="1"/>
          </p:cNvSpPr>
          <p:nvPr>
            <p:ph type="title"/>
          </p:nvPr>
        </p:nvSpPr>
        <p:spPr/>
        <p:txBody>
          <a:bodyPr>
            <a:normAutofit/>
          </a:bodyPr>
          <a:lstStyle/>
          <a:p>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Model (</a:t>
            </a:r>
            <a:r>
              <a:rPr lang="en-US" sz="4000"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XGBoost</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E9B51F3-3271-4AE2-B9BC-70D3E0F5F271}"/>
              </a:ext>
            </a:extLst>
          </p:cNvPr>
          <p:cNvSpPr>
            <a:spLocks noGrp="1"/>
          </p:cNvSpPr>
          <p:nvPr>
            <p:ph idx="1"/>
          </p:nvPr>
        </p:nvSpPr>
        <p:spPr>
          <a:xfrm>
            <a:off x="1097280" y="2108201"/>
            <a:ext cx="10058400" cy="1092199"/>
          </a:xfrm>
        </p:spPr>
        <p:txBody>
          <a:bodyPr>
            <a:normAutofit/>
          </a:bodyPr>
          <a:lstStyle/>
          <a:p>
            <a:pPr algn="just">
              <a:buClr>
                <a:schemeClr val="tx1">
                  <a:lumMod val="75000"/>
                  <a:lumOff val="2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We used XGBoost Regressor which is a boosting model to predict the price returns of the cryptocurrency for the year 2021, and XGBoost Classifier to forecast long and short options based on the increase or decrease in the returns, respectively.</a:t>
            </a:r>
          </a:p>
          <a:p>
            <a:pPr algn="just"/>
            <a:endParaRPr lang="en-US" sz="1800" dirty="0">
              <a:latin typeface="Times New Roman" panose="02020603050405020304" pitchFamily="18" charset="0"/>
              <a:cs typeface="Times New Roman" panose="02020603050405020304" pitchFamily="18" charset="0"/>
            </a:endParaRPr>
          </a:p>
        </p:txBody>
      </p:sp>
      <p:pic>
        <p:nvPicPr>
          <p:cNvPr id="6" name="Picture 5" descr="A picture containing text, person, document, screenshot&#10;&#10;Description automatically generated">
            <a:extLst>
              <a:ext uri="{FF2B5EF4-FFF2-40B4-BE49-F238E27FC236}">
                <a16:creationId xmlns:a16="http://schemas.microsoft.com/office/drawing/2014/main" id="{7095FEB1-AB13-4E45-BFEE-CCD173EB22BD}"/>
              </a:ext>
            </a:extLst>
          </p:cNvPr>
          <p:cNvPicPr>
            <a:picLocks noChangeAspect="1"/>
          </p:cNvPicPr>
          <p:nvPr/>
        </p:nvPicPr>
        <p:blipFill>
          <a:blip r:embed="rId2"/>
          <a:stretch>
            <a:fillRect/>
          </a:stretch>
        </p:blipFill>
        <p:spPr>
          <a:xfrm>
            <a:off x="1097280" y="3208868"/>
            <a:ext cx="4892041" cy="2065865"/>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D651E94A-FFF1-4F2F-A03E-0002CF235AB0}"/>
              </a:ext>
            </a:extLst>
          </p:cNvPr>
          <p:cNvPicPr>
            <a:picLocks noChangeAspect="1"/>
          </p:cNvPicPr>
          <p:nvPr/>
        </p:nvPicPr>
        <p:blipFill>
          <a:blip r:embed="rId3"/>
          <a:stretch>
            <a:fillRect/>
          </a:stretch>
        </p:blipFill>
        <p:spPr>
          <a:xfrm>
            <a:off x="6126480" y="3241041"/>
            <a:ext cx="5059680" cy="2033692"/>
          </a:xfrm>
          <a:prstGeom prst="rect">
            <a:avLst/>
          </a:prstGeom>
        </p:spPr>
      </p:pic>
      <p:sp>
        <p:nvSpPr>
          <p:cNvPr id="11" name="TextBox 10">
            <a:extLst>
              <a:ext uri="{FF2B5EF4-FFF2-40B4-BE49-F238E27FC236}">
                <a16:creationId xmlns:a16="http://schemas.microsoft.com/office/drawing/2014/main" id="{458F7B88-5956-481B-9E90-C83326543645}"/>
              </a:ext>
            </a:extLst>
          </p:cNvPr>
          <p:cNvSpPr txBox="1"/>
          <p:nvPr/>
        </p:nvSpPr>
        <p:spPr>
          <a:xfrm>
            <a:off x="2713566" y="5411801"/>
            <a:ext cx="1659467" cy="369332"/>
          </a:xfrm>
          <a:prstGeom prst="rect">
            <a:avLst/>
          </a:prstGeom>
          <a:noFill/>
        </p:spPr>
        <p:txBody>
          <a:bodyPr wrap="square">
            <a:spAutoFit/>
          </a:bodyPr>
          <a:lstStyle/>
          <a:p>
            <a:r>
              <a:rPr lang="en-US" dirty="0"/>
              <a:t>XGB Regressor</a:t>
            </a:r>
          </a:p>
        </p:txBody>
      </p:sp>
      <p:sp>
        <p:nvSpPr>
          <p:cNvPr id="12" name="TextBox 11">
            <a:extLst>
              <a:ext uri="{FF2B5EF4-FFF2-40B4-BE49-F238E27FC236}">
                <a16:creationId xmlns:a16="http://schemas.microsoft.com/office/drawing/2014/main" id="{891919E1-9A0A-4842-AFED-4ABB0ABE31A6}"/>
              </a:ext>
            </a:extLst>
          </p:cNvPr>
          <p:cNvSpPr txBox="1"/>
          <p:nvPr/>
        </p:nvSpPr>
        <p:spPr>
          <a:xfrm>
            <a:off x="8106833" y="5411801"/>
            <a:ext cx="1659467" cy="369332"/>
          </a:xfrm>
          <a:prstGeom prst="rect">
            <a:avLst/>
          </a:prstGeom>
          <a:noFill/>
        </p:spPr>
        <p:txBody>
          <a:bodyPr wrap="square">
            <a:spAutoFit/>
          </a:bodyPr>
          <a:lstStyle/>
          <a:p>
            <a:r>
              <a:rPr lang="en-US" dirty="0"/>
              <a:t>XGB Classifier</a:t>
            </a:r>
          </a:p>
        </p:txBody>
      </p:sp>
      <p:pic>
        <p:nvPicPr>
          <p:cNvPr id="13" name="Picture 12">
            <a:extLst>
              <a:ext uri="{FF2B5EF4-FFF2-40B4-BE49-F238E27FC236}">
                <a16:creationId xmlns:a16="http://schemas.microsoft.com/office/drawing/2014/main" id="{20C94863-E475-4684-BA30-75AB10C1FD10}"/>
              </a:ext>
            </a:extLst>
          </p:cNvPr>
          <p:cNvPicPr>
            <a:picLocks noChangeAspect="1"/>
          </p:cNvPicPr>
          <p:nvPr/>
        </p:nvPicPr>
        <p:blipFill>
          <a:blip r:embed="rId4"/>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39722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6C25-9CE3-4C08-8538-B64C04D04114}"/>
              </a:ext>
            </a:extLst>
          </p:cNvPr>
          <p:cNvSpPr>
            <a:spLocks noGrp="1"/>
          </p:cNvSpPr>
          <p:nvPr>
            <p:ph type="title"/>
          </p:nvPr>
        </p:nvSpPr>
        <p:spPr/>
        <p:txBody>
          <a:bodyPr>
            <a:normAutofit/>
          </a:bodyPr>
          <a:lstStyle/>
          <a:p>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Model (</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Calibri" panose="020F0502020204030204" pitchFamily="34" charset="0"/>
                <a:cs typeface="Arial" panose="020B0604020202020204" pitchFamily="34" charset="0"/>
              </a:rPr>
              <a:t>LSTM</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3CB23E3-6EE4-4EF9-8FF5-14C4152AB8CB}"/>
              </a:ext>
            </a:extLst>
          </p:cNvPr>
          <p:cNvSpPr>
            <a:spLocks noGrp="1"/>
          </p:cNvSpPr>
          <p:nvPr>
            <p:ph idx="1"/>
          </p:nvPr>
        </p:nvSpPr>
        <p:spPr>
          <a:xfrm>
            <a:off x="1097280" y="2108201"/>
            <a:ext cx="10058400" cy="1320799"/>
          </a:xfrm>
        </p:spPr>
        <p:txBody>
          <a:bodyPr>
            <a:normAutofit/>
          </a:bodyPr>
          <a:lstStyle/>
          <a:p>
            <a:pPr algn="just">
              <a:buClr>
                <a:schemeClr val="tx1">
                  <a:lumMod val="75000"/>
                  <a:lumOff val="2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We used </a:t>
            </a:r>
            <a:r>
              <a:rPr lang="en-US" sz="17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Bidirectional LSTM</a:t>
            </a:r>
            <a:r>
              <a:rPr lang="en-US" sz="1700" dirty="0">
                <a:solidFill>
                  <a:srgbClr val="000000"/>
                </a:solidFill>
                <a:latin typeface="Times New Roman" panose="02020603050405020304" pitchFamily="18" charset="0"/>
                <a:cs typeface="Times New Roman" panose="02020603050405020304" pitchFamily="18" charset="0"/>
              </a:rPr>
              <a:t>, which uses neural network to understand the pattern within the data and remember the previous values during modelling, to forecast long and short options based on the increase or decrease in the returns, respectively. The activation function used was </a:t>
            </a:r>
            <a:r>
              <a:rPr lang="en-US" sz="17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Relu</a:t>
            </a:r>
            <a:r>
              <a:rPr lang="en-US" sz="1700" dirty="0">
                <a:solidFill>
                  <a:srgbClr val="000000"/>
                </a:solidFill>
                <a:latin typeface="Times New Roman" panose="02020603050405020304" pitchFamily="18" charset="0"/>
                <a:cs typeface="Times New Roman" panose="02020603050405020304" pitchFamily="18" charset="0"/>
              </a:rPr>
              <a:t> and we used the </a:t>
            </a:r>
            <a:r>
              <a:rPr lang="en-US" sz="17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Adam</a:t>
            </a:r>
            <a:r>
              <a:rPr lang="en-US" sz="1700" dirty="0">
                <a:solidFill>
                  <a:srgbClr val="000000"/>
                </a:solidFill>
                <a:latin typeface="Times New Roman" panose="02020603050405020304" pitchFamily="18" charset="0"/>
                <a:cs typeface="Times New Roman" panose="02020603050405020304" pitchFamily="18" charset="0"/>
              </a:rPr>
              <a:t> Optimizer.</a:t>
            </a:r>
          </a:p>
        </p:txBody>
      </p:sp>
      <p:pic>
        <p:nvPicPr>
          <p:cNvPr id="4" name="Picture 3">
            <a:extLst>
              <a:ext uri="{FF2B5EF4-FFF2-40B4-BE49-F238E27FC236}">
                <a16:creationId xmlns:a16="http://schemas.microsoft.com/office/drawing/2014/main" id="{A744FFFE-017F-4F05-B712-DC152A518953}"/>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5" name="Picture 4" descr="Graphical user interface, text, email&#10;&#10;Description automatically generated">
            <a:extLst>
              <a:ext uri="{FF2B5EF4-FFF2-40B4-BE49-F238E27FC236}">
                <a16:creationId xmlns:a16="http://schemas.microsoft.com/office/drawing/2014/main" id="{267AE3A9-92D6-46B2-81B4-BF7BA396FD24}"/>
              </a:ext>
            </a:extLst>
          </p:cNvPr>
          <p:cNvPicPr>
            <a:picLocks noChangeAspect="1"/>
          </p:cNvPicPr>
          <p:nvPr/>
        </p:nvPicPr>
        <p:blipFill>
          <a:blip r:embed="rId3"/>
          <a:stretch>
            <a:fillRect/>
          </a:stretch>
        </p:blipFill>
        <p:spPr>
          <a:xfrm>
            <a:off x="1097279" y="3428999"/>
            <a:ext cx="5667587" cy="2906823"/>
          </a:xfrm>
          <a:prstGeom prst="rect">
            <a:avLst/>
          </a:prstGeom>
        </p:spPr>
      </p:pic>
      <p:sp>
        <p:nvSpPr>
          <p:cNvPr id="8" name="Arrow: Left 7">
            <a:extLst>
              <a:ext uri="{FF2B5EF4-FFF2-40B4-BE49-F238E27FC236}">
                <a16:creationId xmlns:a16="http://schemas.microsoft.com/office/drawing/2014/main" id="{7BD1FAA8-3B6D-48D5-85FD-BAA93B144633}"/>
              </a:ext>
            </a:extLst>
          </p:cNvPr>
          <p:cNvSpPr/>
          <p:nvPr/>
        </p:nvSpPr>
        <p:spPr>
          <a:xfrm>
            <a:off x="7044267" y="4487333"/>
            <a:ext cx="1016000" cy="245534"/>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711CF8D9-D2BF-4414-8772-F02D579A74AD}"/>
              </a:ext>
            </a:extLst>
          </p:cNvPr>
          <p:cNvSpPr txBox="1"/>
          <p:nvPr/>
        </p:nvSpPr>
        <p:spPr>
          <a:xfrm>
            <a:off x="8339668" y="4425434"/>
            <a:ext cx="1591733" cy="369332"/>
          </a:xfrm>
          <a:prstGeom prst="rect">
            <a:avLst/>
          </a:prstGeom>
          <a:noFill/>
        </p:spPr>
        <p:txBody>
          <a:bodyPr wrap="square">
            <a:spAutoFit/>
          </a:bodyPr>
          <a:lstStyle/>
          <a:p>
            <a:r>
              <a:rPr lang="en-US" dirty="0"/>
              <a:t>LSTM Model</a:t>
            </a:r>
          </a:p>
        </p:txBody>
      </p:sp>
    </p:spTree>
    <p:extLst>
      <p:ext uri="{BB962C8B-B14F-4D97-AF65-F5344CB8AC3E}">
        <p14:creationId xmlns:p14="http://schemas.microsoft.com/office/powerpoint/2010/main" val="40494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Calibri" panose="020F0502020204030204" pitchFamily="34" charset="0"/>
                <a:cs typeface="Arial" panose="020B0604020202020204" pitchFamily="34" charset="0"/>
              </a:rPr>
              <a:t>Granger Causality Analysis</a:t>
            </a:r>
            <a:r>
              <a:rPr lang="en-US" sz="40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34FB6D6-D265-41CD-8C90-DB6D7AC6C1CB}"/>
              </a:ext>
            </a:extLst>
          </p:cNvPr>
          <p:cNvSpPr>
            <a:spLocks noGrp="1"/>
          </p:cNvSpPr>
          <p:nvPr>
            <p:ph idx="1"/>
          </p:nvPr>
        </p:nvSpPr>
        <p:spPr>
          <a:xfrm>
            <a:off x="1066800" y="1913468"/>
            <a:ext cx="10058400" cy="3760891"/>
          </a:xfrm>
        </p:spPr>
        <p:txBody>
          <a:bodyPr/>
          <a:lstStyle/>
          <a:p>
            <a:pPr>
              <a:buClr>
                <a:schemeClr val="tx1">
                  <a:lumMod val="75000"/>
                  <a:lumOff val="25000"/>
                </a:schemeClr>
              </a:buClr>
              <a:buFont typeface="Wingdings" panose="05000000000000000000" pitchFamily="2" charset="2"/>
              <a:buChar char="Ø"/>
            </a:pPr>
            <a:r>
              <a:rPr lang="en-US" sz="2000" b="1"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Monthly Trend:</a:t>
            </a:r>
          </a:p>
          <a:p>
            <a:endParaRPr lang="en-US" dirty="0"/>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5DCAD3BD-3778-453F-959C-7174C86E467D}"/>
              </a:ext>
            </a:extLst>
          </p:cNvPr>
          <p:cNvPicPr>
            <a:picLocks noChangeAspect="1"/>
          </p:cNvPicPr>
          <p:nvPr/>
        </p:nvPicPr>
        <p:blipFill>
          <a:blip r:embed="rId3"/>
          <a:stretch>
            <a:fillRect/>
          </a:stretch>
        </p:blipFill>
        <p:spPr>
          <a:xfrm>
            <a:off x="1097280" y="2365373"/>
            <a:ext cx="6785187" cy="1654493"/>
          </a:xfrm>
          <a:prstGeom prst="rect">
            <a:avLst/>
          </a:prstGeom>
        </p:spPr>
      </p:pic>
      <p:sp>
        <p:nvSpPr>
          <p:cNvPr id="9" name="TextBox 8">
            <a:extLst>
              <a:ext uri="{FF2B5EF4-FFF2-40B4-BE49-F238E27FC236}">
                <a16:creationId xmlns:a16="http://schemas.microsoft.com/office/drawing/2014/main" id="{85E9E8DC-C64C-4A1B-9200-D595833BB63A}"/>
              </a:ext>
            </a:extLst>
          </p:cNvPr>
          <p:cNvSpPr txBox="1"/>
          <p:nvPr/>
        </p:nvSpPr>
        <p:spPr>
          <a:xfrm>
            <a:off x="1441873" y="3895517"/>
            <a:ext cx="6096000" cy="369332"/>
          </a:xfrm>
          <a:prstGeom prst="rect">
            <a:avLst/>
          </a:prstGeom>
          <a:noFill/>
        </p:spPr>
        <p:txBody>
          <a:bodyPr wrap="square">
            <a:spAutoFit/>
          </a:bodyPr>
          <a:lstStyle/>
          <a:p>
            <a:r>
              <a:rPr lang="en-US" dirty="0"/>
              <a:t>Results of Causal Analysis of Bitcoin for monthly trends</a:t>
            </a:r>
          </a:p>
        </p:txBody>
      </p:sp>
      <p:pic>
        <p:nvPicPr>
          <p:cNvPr id="10" name="Picture 9" descr="A picture containing table&#10;&#10;Description automatically generated">
            <a:extLst>
              <a:ext uri="{FF2B5EF4-FFF2-40B4-BE49-F238E27FC236}">
                <a16:creationId xmlns:a16="http://schemas.microsoft.com/office/drawing/2014/main" id="{6EE09168-0E12-4DB9-B269-EB05E0C1493D}"/>
              </a:ext>
            </a:extLst>
          </p:cNvPr>
          <p:cNvPicPr>
            <a:picLocks noChangeAspect="1"/>
          </p:cNvPicPr>
          <p:nvPr/>
        </p:nvPicPr>
        <p:blipFill>
          <a:blip r:embed="rId4"/>
          <a:stretch>
            <a:fillRect/>
          </a:stretch>
        </p:blipFill>
        <p:spPr>
          <a:xfrm>
            <a:off x="1097280" y="4408779"/>
            <a:ext cx="6785186" cy="1654493"/>
          </a:xfrm>
          <a:prstGeom prst="rect">
            <a:avLst/>
          </a:prstGeom>
        </p:spPr>
      </p:pic>
      <p:sp>
        <p:nvSpPr>
          <p:cNvPr id="11" name="TextBox 10">
            <a:extLst>
              <a:ext uri="{FF2B5EF4-FFF2-40B4-BE49-F238E27FC236}">
                <a16:creationId xmlns:a16="http://schemas.microsoft.com/office/drawing/2014/main" id="{8D87F34C-388E-4C4B-AB2B-F021AA8BAFE7}"/>
              </a:ext>
            </a:extLst>
          </p:cNvPr>
          <p:cNvSpPr txBox="1"/>
          <p:nvPr/>
        </p:nvSpPr>
        <p:spPr>
          <a:xfrm>
            <a:off x="1441873" y="5922258"/>
            <a:ext cx="6096000" cy="369332"/>
          </a:xfrm>
          <a:prstGeom prst="rect">
            <a:avLst/>
          </a:prstGeom>
          <a:noFill/>
        </p:spPr>
        <p:txBody>
          <a:bodyPr wrap="square">
            <a:spAutoFit/>
          </a:bodyPr>
          <a:lstStyle/>
          <a:p>
            <a:r>
              <a:rPr lang="en-US" dirty="0"/>
              <a:t>Results of Causal Analysis of </a:t>
            </a:r>
            <a:r>
              <a:rPr lang="en-US" dirty="0" err="1"/>
              <a:t>Cardano</a:t>
            </a:r>
            <a:r>
              <a:rPr lang="en-US" dirty="0"/>
              <a:t> for monthly trends</a:t>
            </a:r>
          </a:p>
        </p:txBody>
      </p:sp>
    </p:spTree>
    <p:extLst>
      <p:ext uri="{BB962C8B-B14F-4D97-AF65-F5344CB8AC3E}">
        <p14:creationId xmlns:p14="http://schemas.microsoft.com/office/powerpoint/2010/main" val="677826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 (</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Calibri" panose="020F0502020204030204" pitchFamily="34" charset="0"/>
                <a:cs typeface="Arial" panose="020B0604020202020204" pitchFamily="34" charset="0"/>
              </a:rPr>
              <a:t>Granger Causality Analysis)</a:t>
            </a:r>
            <a:r>
              <a:rPr lang="en-US" sz="40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5" name="Content Placeholder 4" descr="A picture containing diagram&#10;&#10;Description automatically generated">
            <a:extLst>
              <a:ext uri="{FF2B5EF4-FFF2-40B4-BE49-F238E27FC236}">
                <a16:creationId xmlns:a16="http://schemas.microsoft.com/office/drawing/2014/main" id="{C4A6E153-5A64-4E8A-8570-DE7F4E2F23FF}"/>
              </a:ext>
            </a:extLst>
          </p:cNvPr>
          <p:cNvPicPr>
            <a:picLocks noGrp="1" noChangeAspect="1"/>
          </p:cNvPicPr>
          <p:nvPr>
            <p:ph idx="1"/>
          </p:nvPr>
        </p:nvPicPr>
        <p:blipFill>
          <a:blip r:embed="rId3"/>
          <a:stretch>
            <a:fillRect/>
          </a:stretch>
        </p:blipFill>
        <p:spPr>
          <a:xfrm>
            <a:off x="1097280" y="2025385"/>
            <a:ext cx="7039187" cy="1750748"/>
          </a:xfrm>
          <a:prstGeom prst="rect">
            <a:avLst/>
          </a:prstGeom>
        </p:spPr>
      </p:pic>
      <p:sp>
        <p:nvSpPr>
          <p:cNvPr id="6" name="TextBox 5">
            <a:extLst>
              <a:ext uri="{FF2B5EF4-FFF2-40B4-BE49-F238E27FC236}">
                <a16:creationId xmlns:a16="http://schemas.microsoft.com/office/drawing/2014/main" id="{5DFC0831-3154-40DC-9EE4-8DCAF3C8FD73}"/>
              </a:ext>
            </a:extLst>
          </p:cNvPr>
          <p:cNvSpPr txBox="1"/>
          <p:nvPr/>
        </p:nvSpPr>
        <p:spPr>
          <a:xfrm>
            <a:off x="1568873" y="3776133"/>
            <a:ext cx="6096000" cy="369332"/>
          </a:xfrm>
          <a:prstGeom prst="rect">
            <a:avLst/>
          </a:prstGeom>
          <a:noFill/>
        </p:spPr>
        <p:txBody>
          <a:bodyPr wrap="square">
            <a:spAutoFit/>
          </a:bodyPr>
          <a:lstStyle/>
          <a:p>
            <a:r>
              <a:rPr lang="en-US" dirty="0"/>
              <a:t>Results of Causal Analysis of Ethereum for monthly trends</a:t>
            </a:r>
          </a:p>
        </p:txBody>
      </p:sp>
      <p:sp>
        <p:nvSpPr>
          <p:cNvPr id="12" name="TextBox 11">
            <a:extLst>
              <a:ext uri="{FF2B5EF4-FFF2-40B4-BE49-F238E27FC236}">
                <a16:creationId xmlns:a16="http://schemas.microsoft.com/office/drawing/2014/main" id="{A43793F3-791A-4D93-A91E-45E81340B167}"/>
              </a:ext>
            </a:extLst>
          </p:cNvPr>
          <p:cNvSpPr txBox="1"/>
          <p:nvPr/>
        </p:nvSpPr>
        <p:spPr>
          <a:xfrm>
            <a:off x="1097279" y="4528235"/>
            <a:ext cx="10058399" cy="615553"/>
          </a:xfrm>
          <a:prstGeom prst="rect">
            <a:avLst/>
          </a:prstGeom>
          <a:noFill/>
        </p:spPr>
        <p:txBody>
          <a:bodyPr wrap="square">
            <a:spAutoFit/>
          </a:bodyPr>
          <a:lstStyle/>
          <a:p>
            <a:pPr marL="285750" indent="-285750" algn="just">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Here, with the monthly data, we failed to reject the null hypothesis for Bitcoin and Ethereum, which tells us that there is no causal relationship.</a:t>
            </a:r>
          </a:p>
        </p:txBody>
      </p:sp>
    </p:spTree>
    <p:extLst>
      <p:ext uri="{BB962C8B-B14F-4D97-AF65-F5344CB8AC3E}">
        <p14:creationId xmlns:p14="http://schemas.microsoft.com/office/powerpoint/2010/main" val="366525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Model Outcomes</a:t>
            </a:r>
            <a:r>
              <a:rPr kumimoji="0" lang="en-US" sz="4000" b="0" i="0" u="none" strike="noStrike" kern="1200" cap="none" spc="-5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cs typeface="Times New Roman" panose="02020603050405020304" pitchFamily="18" charset="0"/>
              </a:rPr>
              <a:t>Granger Causality Analysis)</a:t>
            </a:r>
            <a:r>
              <a:rPr lang="en-US" sz="4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sp>
        <p:nvSpPr>
          <p:cNvPr id="9" name="Content Placeholder 6">
            <a:extLst>
              <a:ext uri="{FF2B5EF4-FFF2-40B4-BE49-F238E27FC236}">
                <a16:creationId xmlns:a16="http://schemas.microsoft.com/office/drawing/2014/main" id="{A8EC13AB-8478-48EE-B6F4-91BFF55418A0}"/>
              </a:ext>
            </a:extLst>
          </p:cNvPr>
          <p:cNvSpPr>
            <a:spLocks noGrp="1"/>
          </p:cNvSpPr>
          <p:nvPr>
            <p:ph idx="1"/>
          </p:nvPr>
        </p:nvSpPr>
        <p:spPr>
          <a:xfrm>
            <a:off x="1097280" y="2108201"/>
            <a:ext cx="10058400" cy="3760891"/>
          </a:xfrm>
        </p:spPr>
        <p:txBody>
          <a:bodyPr/>
          <a:lstStyle/>
          <a:p>
            <a:pPr>
              <a:buClr>
                <a:schemeClr val="tx1"/>
              </a:buClr>
              <a:buFont typeface="Wingdings" panose="05000000000000000000" pitchFamily="2" charset="2"/>
              <a:buChar char="Ø"/>
            </a:pPr>
            <a:r>
              <a:rPr lang="en-US" sz="1800" b="1"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Daily Trend:</a:t>
            </a:r>
          </a:p>
          <a:p>
            <a:endParaRPr lang="en-US" u="sng" dirty="0"/>
          </a:p>
        </p:txBody>
      </p:sp>
      <p:pic>
        <p:nvPicPr>
          <p:cNvPr id="23" name="Picture 22" descr="Table&#10;&#10;Description automatically generated with low confidence">
            <a:extLst>
              <a:ext uri="{FF2B5EF4-FFF2-40B4-BE49-F238E27FC236}">
                <a16:creationId xmlns:a16="http://schemas.microsoft.com/office/drawing/2014/main" id="{8B5C5C72-CBBB-457B-907B-0A829006AB80}"/>
              </a:ext>
            </a:extLst>
          </p:cNvPr>
          <p:cNvPicPr>
            <a:picLocks noChangeAspect="1"/>
          </p:cNvPicPr>
          <p:nvPr/>
        </p:nvPicPr>
        <p:blipFill>
          <a:blip r:embed="rId3"/>
          <a:stretch>
            <a:fillRect/>
          </a:stretch>
        </p:blipFill>
        <p:spPr>
          <a:xfrm>
            <a:off x="1097280" y="2587625"/>
            <a:ext cx="7305040" cy="1543736"/>
          </a:xfrm>
          <a:prstGeom prst="rect">
            <a:avLst/>
          </a:prstGeom>
        </p:spPr>
      </p:pic>
      <p:sp>
        <p:nvSpPr>
          <p:cNvPr id="24" name="TextBox 23">
            <a:extLst>
              <a:ext uri="{FF2B5EF4-FFF2-40B4-BE49-F238E27FC236}">
                <a16:creationId xmlns:a16="http://schemas.microsoft.com/office/drawing/2014/main" id="{82DEDD6A-B6A8-469C-8181-68FF0703D2F4}"/>
              </a:ext>
            </a:extLst>
          </p:cNvPr>
          <p:cNvSpPr txBox="1"/>
          <p:nvPr/>
        </p:nvSpPr>
        <p:spPr>
          <a:xfrm>
            <a:off x="1452033" y="4155438"/>
            <a:ext cx="6096000" cy="369332"/>
          </a:xfrm>
          <a:prstGeom prst="rect">
            <a:avLst/>
          </a:prstGeom>
          <a:noFill/>
        </p:spPr>
        <p:txBody>
          <a:bodyPr wrap="square">
            <a:spAutoFit/>
          </a:bodyPr>
          <a:lstStyle/>
          <a:p>
            <a:r>
              <a:rPr lang="en-US" dirty="0"/>
              <a:t>Results of Causal Analysis of Bitcoin for daily trends</a:t>
            </a:r>
          </a:p>
        </p:txBody>
      </p:sp>
      <p:pic>
        <p:nvPicPr>
          <p:cNvPr id="25" name="Picture 24" descr="A picture containing table&#10;&#10;Description automatically generated">
            <a:extLst>
              <a:ext uri="{FF2B5EF4-FFF2-40B4-BE49-F238E27FC236}">
                <a16:creationId xmlns:a16="http://schemas.microsoft.com/office/drawing/2014/main" id="{4EBA6651-51D8-47D9-AC2F-9FF170C2820C}"/>
              </a:ext>
            </a:extLst>
          </p:cNvPr>
          <p:cNvPicPr>
            <a:picLocks noChangeAspect="1"/>
          </p:cNvPicPr>
          <p:nvPr/>
        </p:nvPicPr>
        <p:blipFill>
          <a:blip r:embed="rId4"/>
          <a:stretch>
            <a:fillRect/>
          </a:stretch>
        </p:blipFill>
        <p:spPr>
          <a:xfrm>
            <a:off x="1103086" y="4633381"/>
            <a:ext cx="6852193" cy="1424612"/>
          </a:xfrm>
          <a:prstGeom prst="rect">
            <a:avLst/>
          </a:prstGeom>
        </p:spPr>
      </p:pic>
      <p:sp>
        <p:nvSpPr>
          <p:cNvPr id="27" name="TextBox 26">
            <a:extLst>
              <a:ext uri="{FF2B5EF4-FFF2-40B4-BE49-F238E27FC236}">
                <a16:creationId xmlns:a16="http://schemas.microsoft.com/office/drawing/2014/main" id="{C1DEE6B7-660A-42B1-86DA-C7BA2BB3FDD2}"/>
              </a:ext>
            </a:extLst>
          </p:cNvPr>
          <p:cNvSpPr txBox="1"/>
          <p:nvPr/>
        </p:nvSpPr>
        <p:spPr>
          <a:xfrm>
            <a:off x="1481182" y="5966491"/>
            <a:ext cx="6096000" cy="369332"/>
          </a:xfrm>
          <a:prstGeom prst="rect">
            <a:avLst/>
          </a:prstGeom>
          <a:noFill/>
        </p:spPr>
        <p:txBody>
          <a:bodyPr wrap="square">
            <a:spAutoFit/>
          </a:bodyPr>
          <a:lstStyle/>
          <a:p>
            <a:r>
              <a:rPr lang="en-US" dirty="0"/>
              <a:t>Results of Causal Analysis of </a:t>
            </a:r>
            <a:r>
              <a:rPr lang="en-US" dirty="0" err="1"/>
              <a:t>Cardano</a:t>
            </a:r>
            <a:r>
              <a:rPr lang="en-US" dirty="0"/>
              <a:t> for daily trends</a:t>
            </a:r>
          </a:p>
        </p:txBody>
      </p:sp>
    </p:spTree>
    <p:extLst>
      <p:ext uri="{BB962C8B-B14F-4D97-AF65-F5344CB8AC3E}">
        <p14:creationId xmlns:p14="http://schemas.microsoft.com/office/powerpoint/2010/main" val="418630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Model Outcomes</a:t>
            </a:r>
            <a:r>
              <a:rPr kumimoji="0" lang="en-US" sz="4000" b="0" i="0" u="none" strike="noStrike" kern="1200" cap="none" spc="-5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Calibri" panose="020F0502020204030204" pitchFamily="34" charset="0"/>
                <a:cs typeface="Times New Roman" panose="02020603050405020304" pitchFamily="18" charset="0"/>
              </a:rPr>
              <a:t>Granger Causality Analysis)</a:t>
            </a:r>
            <a:r>
              <a:rPr lang="en-US" sz="4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sp>
        <p:nvSpPr>
          <p:cNvPr id="24" name="TextBox 23">
            <a:extLst>
              <a:ext uri="{FF2B5EF4-FFF2-40B4-BE49-F238E27FC236}">
                <a16:creationId xmlns:a16="http://schemas.microsoft.com/office/drawing/2014/main" id="{82DEDD6A-B6A8-469C-8181-68FF0703D2F4}"/>
              </a:ext>
            </a:extLst>
          </p:cNvPr>
          <p:cNvSpPr txBox="1"/>
          <p:nvPr/>
        </p:nvSpPr>
        <p:spPr>
          <a:xfrm>
            <a:off x="1846040" y="3614048"/>
            <a:ext cx="6096000" cy="369332"/>
          </a:xfrm>
          <a:prstGeom prst="rect">
            <a:avLst/>
          </a:prstGeom>
          <a:noFill/>
        </p:spPr>
        <p:txBody>
          <a:bodyPr wrap="square">
            <a:spAutoFit/>
          </a:bodyPr>
          <a:lstStyle/>
          <a:p>
            <a:r>
              <a:rPr lang="en-US" dirty="0"/>
              <a:t>Results of Causal Analysis of Ethereum for daily trends</a:t>
            </a:r>
          </a:p>
        </p:txBody>
      </p:sp>
      <p:pic>
        <p:nvPicPr>
          <p:cNvPr id="10" name="Picture 9" descr="Table&#10;&#10;Description automatically generated">
            <a:extLst>
              <a:ext uri="{FF2B5EF4-FFF2-40B4-BE49-F238E27FC236}">
                <a16:creationId xmlns:a16="http://schemas.microsoft.com/office/drawing/2014/main" id="{35753990-BE5F-4EF2-A503-0EB1D19FBD8A}"/>
              </a:ext>
            </a:extLst>
          </p:cNvPr>
          <p:cNvPicPr>
            <a:picLocks noChangeAspect="1"/>
          </p:cNvPicPr>
          <p:nvPr/>
        </p:nvPicPr>
        <p:blipFill>
          <a:blip r:embed="rId3"/>
          <a:stretch>
            <a:fillRect/>
          </a:stretch>
        </p:blipFill>
        <p:spPr>
          <a:xfrm>
            <a:off x="1097279" y="2108200"/>
            <a:ext cx="7593522" cy="1591719"/>
          </a:xfrm>
          <a:prstGeom prst="rect">
            <a:avLst/>
          </a:prstGeom>
        </p:spPr>
      </p:pic>
      <p:sp>
        <p:nvSpPr>
          <p:cNvPr id="11" name="TextBox 10">
            <a:extLst>
              <a:ext uri="{FF2B5EF4-FFF2-40B4-BE49-F238E27FC236}">
                <a16:creationId xmlns:a16="http://schemas.microsoft.com/office/drawing/2014/main" id="{7CA66CC3-E18E-4C00-A0CF-2DEFC84E1D06}"/>
              </a:ext>
            </a:extLst>
          </p:cNvPr>
          <p:cNvSpPr txBox="1"/>
          <p:nvPr/>
        </p:nvSpPr>
        <p:spPr>
          <a:xfrm>
            <a:off x="1097279" y="4428374"/>
            <a:ext cx="10058401" cy="1489126"/>
          </a:xfrm>
          <a:prstGeom prst="rect">
            <a:avLst/>
          </a:prstGeom>
          <a:noFill/>
        </p:spPr>
        <p:txBody>
          <a:bodyPr wrap="square">
            <a:spAutoFit/>
          </a:bodyPr>
          <a:lstStyle/>
          <a:p>
            <a:pPr marL="285750" marR="0" indent="-285750" algn="just">
              <a:lnSpc>
                <a:spcPct val="107000"/>
              </a:lnSpc>
              <a:spcBef>
                <a:spcPts val="0"/>
              </a:spcBef>
              <a:spcAft>
                <a:spcPts val="0"/>
              </a:spcAft>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On the other hand, the analysis with daily trends, we rejected the null hypothesis in all three crypto currencies which tells us that there is causal relationship between Google trends and the prices. </a:t>
            </a:r>
          </a:p>
          <a:p>
            <a:pPr marR="0" algn="just">
              <a:lnSpc>
                <a:spcPct val="107000"/>
              </a:lnSpc>
              <a:spcBef>
                <a:spcPts val="0"/>
              </a:spcBef>
              <a:spcAft>
                <a:spcPts val="0"/>
              </a:spcAft>
            </a:pPr>
            <a:endParaRPr lang="en-US" sz="1700" dirty="0">
              <a:solidFill>
                <a:srgbClr val="000000"/>
              </a:solidFill>
              <a:latin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0"/>
              </a:spcAft>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With that we decided to proceed with the daily trends data for our modelling.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557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 (</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Calibri" panose="020F0502020204030204" pitchFamily="34" charset="0"/>
                <a:cs typeface="Arial" panose="020B0604020202020204" pitchFamily="34" charset="0"/>
              </a:rPr>
              <a:t>Arima</a:t>
            </a:r>
            <a:r>
              <a:rPr lang="en-US" sz="40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34FB6D6-D265-41CD-8C90-DB6D7AC6C1CB}"/>
              </a:ext>
            </a:extLst>
          </p:cNvPr>
          <p:cNvSpPr>
            <a:spLocks noGrp="1"/>
          </p:cNvSpPr>
          <p:nvPr>
            <p:ph idx="1"/>
          </p:nvPr>
        </p:nvSpPr>
        <p:spPr>
          <a:xfrm>
            <a:off x="1097280" y="2108201"/>
            <a:ext cx="10058400" cy="2565399"/>
          </a:xfrm>
        </p:spPr>
        <p:txBody>
          <a:bodyPr>
            <a:normAutofit/>
          </a:bodyPr>
          <a:lstStyle/>
          <a:p>
            <a:pPr algn="just">
              <a:buClr>
                <a:schemeClr val="tx1">
                  <a:lumMod val="75000"/>
                  <a:lumOff val="2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We found the best (</a:t>
            </a:r>
            <a:r>
              <a:rPr lang="en-US" sz="1700" dirty="0" err="1">
                <a:solidFill>
                  <a:srgbClr val="000000"/>
                </a:solidFill>
                <a:latin typeface="Times New Roman" panose="02020603050405020304" pitchFamily="18" charset="0"/>
                <a:cs typeface="Times New Roman" panose="02020603050405020304" pitchFamily="18" charset="0"/>
              </a:rPr>
              <a:t>p,d,q</a:t>
            </a:r>
            <a:r>
              <a:rPr lang="en-US" sz="1700" dirty="0">
                <a:solidFill>
                  <a:srgbClr val="000000"/>
                </a:solidFill>
                <a:latin typeface="Times New Roman" panose="02020603050405020304" pitchFamily="18" charset="0"/>
                <a:cs typeface="Times New Roman" panose="02020603050405020304" pitchFamily="18" charset="0"/>
              </a:rPr>
              <a:t>) for close price prediction to be (0,0,0), (0,0,0) , (0,0,0) for Bitcoin, </a:t>
            </a:r>
            <a:r>
              <a:rPr lang="en-US" sz="1700" dirty="0" err="1">
                <a:solidFill>
                  <a:srgbClr val="000000"/>
                </a:solidFill>
                <a:latin typeface="Times New Roman" panose="02020603050405020304" pitchFamily="18" charset="0"/>
                <a:cs typeface="Times New Roman" panose="02020603050405020304" pitchFamily="18" charset="0"/>
              </a:rPr>
              <a:t>Cardano</a:t>
            </a:r>
            <a:r>
              <a:rPr lang="en-US" sz="1700" dirty="0">
                <a:solidFill>
                  <a:srgbClr val="000000"/>
                </a:solidFill>
                <a:latin typeface="Times New Roman" panose="02020603050405020304" pitchFamily="18" charset="0"/>
                <a:cs typeface="Times New Roman" panose="02020603050405020304" pitchFamily="18" charset="0"/>
              </a:rPr>
              <a:t> and Ethereum respectively and for long-short option forecasting (0,0,1), (5,1,0), (1,0,2), respectively.</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accuracy for long-short option forecasting was found to be 50.27% for Bitcoin, 53.53% for </a:t>
            </a:r>
            <a:r>
              <a:rPr lang="en-US" sz="1700" dirty="0" err="1">
                <a:solidFill>
                  <a:srgbClr val="000000"/>
                </a:solidFill>
                <a:latin typeface="Times New Roman" panose="02020603050405020304" pitchFamily="18" charset="0"/>
                <a:cs typeface="Times New Roman" panose="02020603050405020304" pitchFamily="18" charset="0"/>
              </a:rPr>
              <a:t>Cardano</a:t>
            </a:r>
            <a:r>
              <a:rPr lang="en-US" sz="1700" dirty="0">
                <a:solidFill>
                  <a:srgbClr val="000000"/>
                </a:solidFill>
                <a:latin typeface="Times New Roman" panose="02020603050405020304" pitchFamily="18" charset="0"/>
                <a:cs typeface="Times New Roman" panose="02020603050405020304" pitchFamily="18" charset="0"/>
              </a:rPr>
              <a:t> and 42.78% for Ethereum.</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RMSE and MAPE values are given in the below slides.</a:t>
            </a:r>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3779820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 </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XGBoost</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34FB6D6-D265-41CD-8C90-DB6D7AC6C1CB}"/>
              </a:ext>
            </a:extLst>
          </p:cNvPr>
          <p:cNvSpPr>
            <a:spLocks noGrp="1"/>
          </p:cNvSpPr>
          <p:nvPr>
            <p:ph idx="1"/>
          </p:nvPr>
        </p:nvSpPr>
        <p:spPr>
          <a:xfrm>
            <a:off x="1097280" y="1879601"/>
            <a:ext cx="10058400" cy="3760891"/>
          </a:xfrm>
        </p:spPr>
        <p:txBody>
          <a:bodyPr/>
          <a:lstStyle/>
          <a:p>
            <a:pPr>
              <a:buClr>
                <a:schemeClr val="tx1">
                  <a:lumMod val="75000"/>
                  <a:lumOff val="25000"/>
                </a:schemeClr>
              </a:buClr>
              <a:buFont typeface="Wingdings" panose="05000000000000000000" pitchFamily="2" charset="2"/>
              <a:buChar char="Ø"/>
            </a:pPr>
            <a:r>
              <a:rPr lang="en-US" dirty="0"/>
              <a:t> </a:t>
            </a:r>
            <a:r>
              <a:rPr lang="en-US" sz="1800" b="1"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Bitcoin</a:t>
            </a:r>
            <a:r>
              <a:rPr lang="en-US" sz="1800" dirty="0">
                <a:ea typeface="Calibri" panose="020F0502020204030204" pitchFamily="34" charset="0"/>
                <a:cs typeface="Times New Roman" panose="02020603050405020304" pitchFamily="18" charset="0"/>
              </a:rPr>
              <a:t> :</a:t>
            </a:r>
          </a:p>
          <a:p>
            <a:pPr marL="0" indent="0">
              <a:buClr>
                <a:schemeClr val="tx1">
                  <a:lumMod val="75000"/>
                  <a:lumOff val="25000"/>
                </a:schemeClr>
              </a:buClr>
              <a:buNone/>
            </a:pPr>
            <a:endParaRPr lang="en-US" dirty="0"/>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5" name="Picture 4" descr="Chart&#10;&#10;Description automatically generated">
            <a:extLst>
              <a:ext uri="{FF2B5EF4-FFF2-40B4-BE49-F238E27FC236}">
                <a16:creationId xmlns:a16="http://schemas.microsoft.com/office/drawing/2014/main" id="{BFDFC032-AA0B-4049-AB7A-031B944BEC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2011" y="2335631"/>
            <a:ext cx="3957321" cy="2905232"/>
          </a:xfrm>
          <a:prstGeom prst="rect">
            <a:avLst/>
          </a:prstGeom>
          <a:noFill/>
          <a:ln>
            <a:noFill/>
          </a:ln>
        </p:spPr>
      </p:pic>
      <p:pic>
        <p:nvPicPr>
          <p:cNvPr id="6" name="Picture 5" descr="Chart, bar chart&#10;&#10;Description automatically generated">
            <a:extLst>
              <a:ext uri="{FF2B5EF4-FFF2-40B4-BE49-F238E27FC236}">
                <a16:creationId xmlns:a16="http://schemas.microsoft.com/office/drawing/2014/main" id="{2D810A1D-2A0D-4D98-98F8-2947FE746F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34202" y="2369500"/>
            <a:ext cx="3957318" cy="2905231"/>
          </a:xfrm>
          <a:prstGeom prst="rect">
            <a:avLst/>
          </a:prstGeom>
          <a:noFill/>
          <a:ln>
            <a:noFill/>
          </a:ln>
        </p:spPr>
      </p:pic>
      <p:sp>
        <p:nvSpPr>
          <p:cNvPr id="10" name="TextBox 9">
            <a:extLst>
              <a:ext uri="{FF2B5EF4-FFF2-40B4-BE49-F238E27FC236}">
                <a16:creationId xmlns:a16="http://schemas.microsoft.com/office/drawing/2014/main" id="{D1BE7958-A014-48B6-858D-935C4356CDC8}"/>
              </a:ext>
            </a:extLst>
          </p:cNvPr>
          <p:cNvSpPr txBox="1"/>
          <p:nvPr/>
        </p:nvSpPr>
        <p:spPr>
          <a:xfrm>
            <a:off x="1115061" y="5223929"/>
            <a:ext cx="4639733" cy="369332"/>
          </a:xfrm>
          <a:prstGeom prst="rect">
            <a:avLst/>
          </a:prstGeom>
          <a:noFill/>
        </p:spPr>
        <p:txBody>
          <a:bodyPr wrap="square">
            <a:spAutoFit/>
          </a:bodyPr>
          <a:lstStyle/>
          <a:p>
            <a:r>
              <a:rPr lang="en-US" dirty="0"/>
              <a:t>Feature Importance for Close price prediction</a:t>
            </a:r>
          </a:p>
        </p:txBody>
      </p:sp>
      <p:sp>
        <p:nvSpPr>
          <p:cNvPr id="14" name="TextBox 13">
            <a:extLst>
              <a:ext uri="{FF2B5EF4-FFF2-40B4-BE49-F238E27FC236}">
                <a16:creationId xmlns:a16="http://schemas.microsoft.com/office/drawing/2014/main" id="{46BE758D-6E05-494E-9D18-CF5041293049}"/>
              </a:ext>
            </a:extLst>
          </p:cNvPr>
          <p:cNvSpPr txBox="1"/>
          <p:nvPr/>
        </p:nvSpPr>
        <p:spPr>
          <a:xfrm>
            <a:off x="5940213" y="5240864"/>
            <a:ext cx="6096000" cy="369332"/>
          </a:xfrm>
          <a:prstGeom prst="rect">
            <a:avLst/>
          </a:prstGeom>
          <a:noFill/>
        </p:spPr>
        <p:txBody>
          <a:bodyPr wrap="square">
            <a:spAutoFit/>
          </a:bodyPr>
          <a:lstStyle/>
          <a:p>
            <a:r>
              <a:rPr lang="en-US" dirty="0"/>
              <a:t>Feature Importance for Long-Short Option Forecasting</a:t>
            </a:r>
          </a:p>
        </p:txBody>
      </p:sp>
    </p:spTree>
    <p:extLst>
      <p:ext uri="{BB962C8B-B14F-4D97-AF65-F5344CB8AC3E}">
        <p14:creationId xmlns:p14="http://schemas.microsoft.com/office/powerpoint/2010/main" val="420062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1C8A-7CDB-4AC8-991B-7D7D7DEAA8F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Problem Statement and Challenges:</a:t>
            </a:r>
          </a:p>
        </p:txBody>
      </p:sp>
      <p:sp>
        <p:nvSpPr>
          <p:cNvPr id="3" name="Content Placeholder 2">
            <a:extLst>
              <a:ext uri="{FF2B5EF4-FFF2-40B4-BE49-F238E27FC236}">
                <a16:creationId xmlns:a16="http://schemas.microsoft.com/office/drawing/2014/main" id="{B8620514-A7F3-45A0-AF9A-5635B928163D}"/>
              </a:ext>
            </a:extLst>
          </p:cNvPr>
          <p:cNvSpPr>
            <a:spLocks noGrp="1"/>
          </p:cNvSpPr>
          <p:nvPr>
            <p:ph idx="1"/>
          </p:nvPr>
        </p:nvSpPr>
        <p:spPr/>
        <p:txBody>
          <a:bodyPr>
            <a:normAutofit fontScale="92500" lnSpcReduction="10000"/>
          </a:bodyPr>
          <a:lstStyle/>
          <a:p>
            <a:pPr algn="just">
              <a:buClr>
                <a:schemeClr val="tx1">
                  <a:lumMod val="75000"/>
                  <a:lumOff val="25000"/>
                </a:schemeClr>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There are a lot of market investors, who invest in the digital currencies, and they tend to look for guides who could get them to profit. </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So, the objective of our project is to design a model for predicting the percentage returns in the cryptocurrencies with the help of ARIMA, XGBoost and LSTM, while also considering the factors that affect their value. We also help the traders in determining whether to take a long or short call for a given trading day.</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 One of the major challenges faced in the causal analysis of cryptocurrency is that normal causes like the country’s GDP, world stock market etc. according to some research papers carried out, do not seem to have any significant impact on their price. On the other hand, non-typical factors such as Google trends, social media etc. seem to have some effect. </a:t>
            </a:r>
          </a:p>
          <a:p>
            <a:pPr algn="just">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The problem that this issue poses is that, normally it might be comparatively easy to deal with sources like GDP and similar causes, since they offer more data and clear insights regarding prices than indirect sources like web searches, thus making it more difficult to build a model to predict the value. </a:t>
            </a:r>
          </a:p>
        </p:txBody>
      </p:sp>
      <p:pic>
        <p:nvPicPr>
          <p:cNvPr id="4" name="Picture 3">
            <a:extLst>
              <a:ext uri="{FF2B5EF4-FFF2-40B4-BE49-F238E27FC236}">
                <a16:creationId xmlns:a16="http://schemas.microsoft.com/office/drawing/2014/main" id="{174277B5-12CF-45C8-B5C3-E5410005A236}"/>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3655261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 </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XGBoost</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34FB6D6-D265-41CD-8C90-DB6D7AC6C1CB}"/>
              </a:ext>
            </a:extLst>
          </p:cNvPr>
          <p:cNvSpPr>
            <a:spLocks noGrp="1"/>
          </p:cNvSpPr>
          <p:nvPr>
            <p:ph idx="1"/>
          </p:nvPr>
        </p:nvSpPr>
        <p:spPr>
          <a:xfrm>
            <a:off x="1097280" y="2006601"/>
            <a:ext cx="10058400" cy="3760891"/>
          </a:xfrm>
        </p:spPr>
        <p:txBody>
          <a:bodyPr/>
          <a:lstStyle/>
          <a:p>
            <a:pPr>
              <a:buClr>
                <a:schemeClr val="tx1">
                  <a:lumMod val="75000"/>
                  <a:lumOff val="25000"/>
                </a:schemeClr>
              </a:buClr>
              <a:buFont typeface="Wingdings" panose="05000000000000000000" pitchFamily="2" charset="2"/>
              <a:buChar char="Ø"/>
            </a:pPr>
            <a:r>
              <a:rPr lang="en-US" dirty="0"/>
              <a:t> </a:t>
            </a:r>
            <a:r>
              <a:rPr lang="en-US" sz="2000" b="1" u="sng" dirty="0" err="1">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Cardano</a:t>
            </a:r>
            <a:r>
              <a:rPr lang="en-US" sz="2000" dirty="0">
                <a:ea typeface="Calibri" panose="020F0502020204030204" pitchFamily="34" charset="0"/>
                <a:cs typeface="Times New Roman" panose="02020603050405020304" pitchFamily="18" charset="0"/>
              </a:rPr>
              <a:t> :</a:t>
            </a:r>
            <a:endParaRPr lang="en-US" dirty="0"/>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5" name="Picture 4" descr="Chart&#10;&#10;Description automatically generated">
            <a:extLst>
              <a:ext uri="{FF2B5EF4-FFF2-40B4-BE49-F238E27FC236}">
                <a16:creationId xmlns:a16="http://schemas.microsoft.com/office/drawing/2014/main" id="{B5AF2D6F-54DD-4F21-ADBF-1856F5234E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1067" y="2523067"/>
            <a:ext cx="3886200" cy="2734733"/>
          </a:xfrm>
          <a:prstGeom prst="rect">
            <a:avLst/>
          </a:prstGeom>
          <a:noFill/>
          <a:ln>
            <a:noFill/>
          </a:ln>
        </p:spPr>
      </p:pic>
      <p:pic>
        <p:nvPicPr>
          <p:cNvPr id="6" name="Picture 5" descr="Chart, bar chart&#10;&#10;Description automatically generated">
            <a:extLst>
              <a:ext uri="{FF2B5EF4-FFF2-40B4-BE49-F238E27FC236}">
                <a16:creationId xmlns:a16="http://schemas.microsoft.com/office/drawing/2014/main" id="{FFDA48DF-52D6-4B88-ADD6-CB6EC242BA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44735" y="2523068"/>
            <a:ext cx="3886200" cy="2734732"/>
          </a:xfrm>
          <a:prstGeom prst="rect">
            <a:avLst/>
          </a:prstGeom>
          <a:noFill/>
          <a:ln>
            <a:noFill/>
          </a:ln>
        </p:spPr>
      </p:pic>
      <p:sp>
        <p:nvSpPr>
          <p:cNvPr id="7" name="TextBox 6">
            <a:extLst>
              <a:ext uri="{FF2B5EF4-FFF2-40B4-BE49-F238E27FC236}">
                <a16:creationId xmlns:a16="http://schemas.microsoft.com/office/drawing/2014/main" id="{8ADAC366-833B-4E9B-991E-96F8CDBA5602}"/>
              </a:ext>
            </a:extLst>
          </p:cNvPr>
          <p:cNvSpPr txBox="1"/>
          <p:nvPr/>
        </p:nvSpPr>
        <p:spPr>
          <a:xfrm>
            <a:off x="1115061" y="5223929"/>
            <a:ext cx="4639733" cy="369332"/>
          </a:xfrm>
          <a:prstGeom prst="rect">
            <a:avLst/>
          </a:prstGeom>
          <a:noFill/>
        </p:spPr>
        <p:txBody>
          <a:bodyPr wrap="square">
            <a:spAutoFit/>
          </a:bodyPr>
          <a:lstStyle/>
          <a:p>
            <a:r>
              <a:rPr lang="en-US" dirty="0"/>
              <a:t>Feature Importance for Close price prediction</a:t>
            </a:r>
          </a:p>
        </p:txBody>
      </p:sp>
      <p:sp>
        <p:nvSpPr>
          <p:cNvPr id="8" name="TextBox 7">
            <a:extLst>
              <a:ext uri="{FF2B5EF4-FFF2-40B4-BE49-F238E27FC236}">
                <a16:creationId xmlns:a16="http://schemas.microsoft.com/office/drawing/2014/main" id="{8A1209F2-D8A8-468E-AEFA-5384B770F00C}"/>
              </a:ext>
            </a:extLst>
          </p:cNvPr>
          <p:cNvSpPr txBox="1"/>
          <p:nvPr/>
        </p:nvSpPr>
        <p:spPr>
          <a:xfrm>
            <a:off x="5940213" y="5240864"/>
            <a:ext cx="6096000" cy="369332"/>
          </a:xfrm>
          <a:prstGeom prst="rect">
            <a:avLst/>
          </a:prstGeom>
          <a:noFill/>
        </p:spPr>
        <p:txBody>
          <a:bodyPr wrap="square">
            <a:spAutoFit/>
          </a:bodyPr>
          <a:lstStyle/>
          <a:p>
            <a:r>
              <a:rPr lang="en-US" dirty="0"/>
              <a:t>Feature Importance for Long-Short Option Forecasting</a:t>
            </a:r>
          </a:p>
        </p:txBody>
      </p:sp>
    </p:spTree>
    <p:extLst>
      <p:ext uri="{BB962C8B-B14F-4D97-AF65-F5344CB8AC3E}">
        <p14:creationId xmlns:p14="http://schemas.microsoft.com/office/powerpoint/2010/main" val="2759986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 </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solidFill>
                  <a:srgbClr val="0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XGBoost</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34FB6D6-D265-41CD-8C90-DB6D7AC6C1CB}"/>
              </a:ext>
            </a:extLst>
          </p:cNvPr>
          <p:cNvSpPr>
            <a:spLocks noGrp="1"/>
          </p:cNvSpPr>
          <p:nvPr>
            <p:ph idx="1"/>
          </p:nvPr>
        </p:nvSpPr>
        <p:spPr>
          <a:xfrm>
            <a:off x="1097280" y="1907446"/>
            <a:ext cx="10058400" cy="3760891"/>
          </a:xfrm>
        </p:spPr>
        <p:txBody>
          <a:bodyPr/>
          <a:lstStyle/>
          <a:p>
            <a:pPr>
              <a:buClr>
                <a:schemeClr val="tx1">
                  <a:lumMod val="75000"/>
                  <a:lumOff val="25000"/>
                </a:schemeClr>
              </a:buClr>
              <a:buFont typeface="Wingdings" panose="05000000000000000000" pitchFamily="2" charset="2"/>
              <a:buChar char="Ø"/>
            </a:pPr>
            <a:r>
              <a:rPr lang="en-US" dirty="0"/>
              <a:t> </a:t>
            </a:r>
            <a:r>
              <a:rPr lang="en-US" sz="1800" b="1"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Ethereum </a:t>
            </a:r>
            <a:r>
              <a:rPr lang="en-US" sz="1800" dirty="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5" name="Picture 4" descr="Chart, bar chart&#10;&#10;Description automatically generated">
            <a:extLst>
              <a:ext uri="{FF2B5EF4-FFF2-40B4-BE49-F238E27FC236}">
                <a16:creationId xmlns:a16="http://schemas.microsoft.com/office/drawing/2014/main" id="{22087ADF-8335-4600-9A17-2E1C334344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2625" y="2321886"/>
            <a:ext cx="4397588" cy="2789767"/>
          </a:xfrm>
          <a:prstGeom prst="rect">
            <a:avLst/>
          </a:prstGeom>
          <a:noFill/>
          <a:ln>
            <a:noFill/>
          </a:ln>
        </p:spPr>
      </p:pic>
      <p:pic>
        <p:nvPicPr>
          <p:cNvPr id="6" name="Picture 5" descr="Chart, bar chart&#10;&#10;Description automatically generated">
            <a:extLst>
              <a:ext uri="{FF2B5EF4-FFF2-40B4-BE49-F238E27FC236}">
                <a16:creationId xmlns:a16="http://schemas.microsoft.com/office/drawing/2014/main" id="{B60389BE-AC39-4D3B-B581-0E865E7B816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58092" y="2393008"/>
            <a:ext cx="4397588" cy="2789766"/>
          </a:xfrm>
          <a:prstGeom prst="rect">
            <a:avLst/>
          </a:prstGeom>
          <a:noFill/>
          <a:ln>
            <a:noFill/>
          </a:ln>
        </p:spPr>
      </p:pic>
      <p:sp>
        <p:nvSpPr>
          <p:cNvPr id="7" name="TextBox 6">
            <a:extLst>
              <a:ext uri="{FF2B5EF4-FFF2-40B4-BE49-F238E27FC236}">
                <a16:creationId xmlns:a16="http://schemas.microsoft.com/office/drawing/2014/main" id="{F4DC0996-74FB-47DD-A16C-56A251754F22}"/>
              </a:ext>
            </a:extLst>
          </p:cNvPr>
          <p:cNvSpPr txBox="1"/>
          <p:nvPr/>
        </p:nvSpPr>
        <p:spPr>
          <a:xfrm>
            <a:off x="1267462" y="5139261"/>
            <a:ext cx="4639733" cy="369332"/>
          </a:xfrm>
          <a:prstGeom prst="rect">
            <a:avLst/>
          </a:prstGeom>
          <a:noFill/>
        </p:spPr>
        <p:txBody>
          <a:bodyPr wrap="square">
            <a:spAutoFit/>
          </a:bodyPr>
          <a:lstStyle/>
          <a:p>
            <a:r>
              <a:rPr lang="en-US" dirty="0"/>
              <a:t>Feature Importance for Close price prediction</a:t>
            </a:r>
          </a:p>
        </p:txBody>
      </p:sp>
      <p:sp>
        <p:nvSpPr>
          <p:cNvPr id="8" name="TextBox 7">
            <a:extLst>
              <a:ext uri="{FF2B5EF4-FFF2-40B4-BE49-F238E27FC236}">
                <a16:creationId xmlns:a16="http://schemas.microsoft.com/office/drawing/2014/main" id="{A7A3761F-CC11-428E-9078-379457EED36C}"/>
              </a:ext>
            </a:extLst>
          </p:cNvPr>
          <p:cNvSpPr txBox="1"/>
          <p:nvPr/>
        </p:nvSpPr>
        <p:spPr>
          <a:xfrm>
            <a:off x="5974081" y="5147730"/>
            <a:ext cx="6096000" cy="369332"/>
          </a:xfrm>
          <a:prstGeom prst="rect">
            <a:avLst/>
          </a:prstGeom>
          <a:noFill/>
        </p:spPr>
        <p:txBody>
          <a:bodyPr wrap="square">
            <a:spAutoFit/>
          </a:bodyPr>
          <a:lstStyle/>
          <a:p>
            <a:r>
              <a:rPr lang="en-US" dirty="0"/>
              <a:t>Feature Importance for Long-Short Option Forecasting</a:t>
            </a:r>
          </a:p>
        </p:txBody>
      </p:sp>
      <p:sp>
        <p:nvSpPr>
          <p:cNvPr id="9" name="TextBox 8">
            <a:extLst>
              <a:ext uri="{FF2B5EF4-FFF2-40B4-BE49-F238E27FC236}">
                <a16:creationId xmlns:a16="http://schemas.microsoft.com/office/drawing/2014/main" id="{BD3E6A67-0241-4499-A2FC-7EE18DD3B686}"/>
              </a:ext>
            </a:extLst>
          </p:cNvPr>
          <p:cNvSpPr txBox="1"/>
          <p:nvPr/>
        </p:nvSpPr>
        <p:spPr>
          <a:xfrm>
            <a:off x="1097281" y="5616104"/>
            <a:ext cx="9476024" cy="615553"/>
          </a:xfrm>
          <a:prstGeom prst="rect">
            <a:avLst/>
          </a:prstGeom>
          <a:noFill/>
        </p:spPr>
        <p:txBody>
          <a:bodyPr wrap="square" rtlCol="0">
            <a:spAutoFit/>
          </a:bodyPr>
          <a:lstStyle/>
          <a:p>
            <a:pPr marL="285750" indent="-285750">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accuracy for long-short option forecasting was found to be 48.13%, 48.83% and 47.06%  percentage for Bitcoin, </a:t>
            </a:r>
            <a:r>
              <a:rPr lang="en-US" sz="1700" dirty="0" err="1">
                <a:solidFill>
                  <a:srgbClr val="000000"/>
                </a:solidFill>
                <a:latin typeface="Times New Roman" panose="02020603050405020304" pitchFamily="18" charset="0"/>
                <a:cs typeface="Times New Roman" panose="02020603050405020304" pitchFamily="18" charset="0"/>
              </a:rPr>
              <a:t>Cardano</a:t>
            </a:r>
            <a:r>
              <a:rPr lang="en-US" sz="1700" dirty="0">
                <a:solidFill>
                  <a:srgbClr val="000000"/>
                </a:solidFill>
                <a:latin typeface="Times New Roman" panose="02020603050405020304" pitchFamily="18" charset="0"/>
                <a:cs typeface="Times New Roman" panose="02020603050405020304" pitchFamily="18" charset="0"/>
              </a:rPr>
              <a:t> and Ethereum, respectively.</a:t>
            </a:r>
          </a:p>
        </p:txBody>
      </p:sp>
    </p:spTree>
    <p:extLst>
      <p:ext uri="{BB962C8B-B14F-4D97-AF65-F5344CB8AC3E}">
        <p14:creationId xmlns:p14="http://schemas.microsoft.com/office/powerpoint/2010/main" val="2332401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 </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Calibri" panose="020F0502020204030204" pitchFamily="34" charset="0"/>
                <a:cs typeface="Arial" panose="020B0604020202020204" pitchFamily="34" charset="0"/>
              </a:rPr>
              <a:t>LSTM</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34FB6D6-D265-41CD-8C90-DB6D7AC6C1CB}"/>
              </a:ext>
            </a:extLst>
          </p:cNvPr>
          <p:cNvSpPr>
            <a:spLocks noGrp="1"/>
          </p:cNvSpPr>
          <p:nvPr>
            <p:ph idx="1"/>
          </p:nvPr>
        </p:nvSpPr>
        <p:spPr>
          <a:xfrm>
            <a:off x="1097280" y="1905001"/>
            <a:ext cx="10058400" cy="3760891"/>
          </a:xfrm>
        </p:spPr>
        <p:txBody>
          <a:bodyPr/>
          <a:lstStyle/>
          <a:p>
            <a:pPr>
              <a:buClr>
                <a:schemeClr val="tx1">
                  <a:lumMod val="75000"/>
                  <a:lumOff val="25000"/>
                </a:schemeClr>
              </a:buClr>
              <a:buFont typeface="Wingdings" panose="05000000000000000000" pitchFamily="2" charset="2"/>
              <a:buChar char="Ø"/>
            </a:pPr>
            <a:r>
              <a:rPr lang="en-US" dirty="0"/>
              <a:t> </a:t>
            </a:r>
            <a:r>
              <a:rPr lang="en-US" sz="2000" b="1"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Bitcoin</a:t>
            </a:r>
            <a:r>
              <a:rPr lang="en-US" sz="2000" dirty="0">
                <a:ea typeface="Calibri" panose="020F0502020204030204" pitchFamily="34" charset="0"/>
                <a:cs typeface="Times New Roman" panose="02020603050405020304" pitchFamily="18" charset="0"/>
              </a:rPr>
              <a:t> :</a:t>
            </a:r>
          </a:p>
          <a:p>
            <a:pPr marL="0" indent="0">
              <a:buNone/>
            </a:pPr>
            <a:endParaRPr lang="en-US" dirty="0"/>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5" name="Picture 4" descr="Chart, histogram&#10;&#10;Description automatically generated">
            <a:extLst>
              <a:ext uri="{FF2B5EF4-FFF2-40B4-BE49-F238E27FC236}">
                <a16:creationId xmlns:a16="http://schemas.microsoft.com/office/drawing/2014/main" id="{884A434D-8B27-4030-92CD-73B98B0115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438399"/>
            <a:ext cx="4712546" cy="2954867"/>
          </a:xfrm>
          <a:prstGeom prst="rect">
            <a:avLst/>
          </a:prstGeom>
          <a:noFill/>
          <a:ln>
            <a:noFill/>
          </a:ln>
        </p:spPr>
      </p:pic>
      <p:pic>
        <p:nvPicPr>
          <p:cNvPr id="6" name="Picture 5" descr="Chart, histogram&#10;&#10;Description automatically generated">
            <a:extLst>
              <a:ext uri="{FF2B5EF4-FFF2-40B4-BE49-F238E27FC236}">
                <a16:creationId xmlns:a16="http://schemas.microsoft.com/office/drawing/2014/main" id="{E6D2DAD5-456C-47BA-9C5D-9173344B1C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43133" y="2438399"/>
            <a:ext cx="4712546" cy="2936677"/>
          </a:xfrm>
          <a:prstGeom prst="rect">
            <a:avLst/>
          </a:prstGeom>
          <a:noFill/>
          <a:ln>
            <a:noFill/>
          </a:ln>
        </p:spPr>
      </p:pic>
      <p:sp>
        <p:nvSpPr>
          <p:cNvPr id="10" name="TextBox 9">
            <a:extLst>
              <a:ext uri="{FF2B5EF4-FFF2-40B4-BE49-F238E27FC236}">
                <a16:creationId xmlns:a16="http://schemas.microsoft.com/office/drawing/2014/main" id="{E5C69BE0-8FF6-4F24-B9EE-D85C6937A19F}"/>
              </a:ext>
            </a:extLst>
          </p:cNvPr>
          <p:cNvSpPr txBox="1"/>
          <p:nvPr/>
        </p:nvSpPr>
        <p:spPr>
          <a:xfrm>
            <a:off x="2074333" y="5342726"/>
            <a:ext cx="3598333" cy="646331"/>
          </a:xfrm>
          <a:prstGeom prst="rect">
            <a:avLst/>
          </a:prstGeom>
          <a:noFill/>
        </p:spPr>
        <p:txBody>
          <a:bodyPr wrap="square">
            <a:spAutoFit/>
          </a:bodyPr>
          <a:lstStyle/>
          <a:p>
            <a:r>
              <a:rPr lang="en-US" dirty="0"/>
              <a:t>Loss and Validation Loss for train and test for Close price prediction</a:t>
            </a:r>
          </a:p>
        </p:txBody>
      </p:sp>
      <p:sp>
        <p:nvSpPr>
          <p:cNvPr id="14" name="TextBox 13">
            <a:extLst>
              <a:ext uri="{FF2B5EF4-FFF2-40B4-BE49-F238E27FC236}">
                <a16:creationId xmlns:a16="http://schemas.microsoft.com/office/drawing/2014/main" id="{95BA427F-F841-47C8-A816-C775D79B0F3A}"/>
              </a:ext>
            </a:extLst>
          </p:cNvPr>
          <p:cNvSpPr txBox="1"/>
          <p:nvPr/>
        </p:nvSpPr>
        <p:spPr>
          <a:xfrm>
            <a:off x="6759786" y="5341294"/>
            <a:ext cx="3937000" cy="646331"/>
          </a:xfrm>
          <a:prstGeom prst="rect">
            <a:avLst/>
          </a:prstGeom>
          <a:noFill/>
        </p:spPr>
        <p:txBody>
          <a:bodyPr wrap="square">
            <a:spAutoFit/>
          </a:bodyPr>
          <a:lstStyle/>
          <a:p>
            <a:r>
              <a:rPr lang="en-US" dirty="0"/>
              <a:t>Loss and Validation Loss for train and test for Long-Short Option Forecasting</a:t>
            </a:r>
          </a:p>
        </p:txBody>
      </p:sp>
    </p:spTree>
    <p:extLst>
      <p:ext uri="{BB962C8B-B14F-4D97-AF65-F5344CB8AC3E}">
        <p14:creationId xmlns:p14="http://schemas.microsoft.com/office/powerpoint/2010/main" val="2232981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 </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Calibri" panose="020F0502020204030204" pitchFamily="34" charset="0"/>
                <a:cs typeface="Arial" panose="020B0604020202020204" pitchFamily="34" charset="0"/>
              </a:rPr>
              <a:t>LSTM</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latin typeface="Arial" panose="020B0604020202020204" pitchFamily="34" charset="0"/>
                <a:cs typeface="Arial" panose="020B0604020202020204" pitchFamily="34" charset="0"/>
              </a:rPr>
              <a:t>:</a:t>
            </a:r>
            <a:endParaRPr lang="en-US" sz="4000" dirty="0"/>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sp>
        <p:nvSpPr>
          <p:cNvPr id="5" name="Content Placeholder 2">
            <a:extLst>
              <a:ext uri="{FF2B5EF4-FFF2-40B4-BE49-F238E27FC236}">
                <a16:creationId xmlns:a16="http://schemas.microsoft.com/office/drawing/2014/main" id="{4CEFBB6D-DDCF-4703-91B5-34BCDC94904A}"/>
              </a:ext>
            </a:extLst>
          </p:cNvPr>
          <p:cNvSpPr txBox="1">
            <a:spLocks/>
          </p:cNvSpPr>
          <p:nvPr/>
        </p:nvSpPr>
        <p:spPr>
          <a:xfrm>
            <a:off x="1097280" y="1945014"/>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lumMod val="75000"/>
                  <a:lumOff val="25000"/>
                </a:schemeClr>
              </a:buClr>
              <a:buFont typeface="Wingdings" panose="05000000000000000000" pitchFamily="2" charset="2"/>
              <a:buChar char="Ø"/>
            </a:pPr>
            <a:r>
              <a:rPr lang="en-US"/>
              <a:t> </a:t>
            </a:r>
            <a:r>
              <a:rPr lang="en-US" sz="2000" b="1" u="sng">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Cardano</a:t>
            </a:r>
            <a:r>
              <a:rPr lang="en-US" sz="2000">
                <a:ea typeface="Calibri" panose="020F0502020204030204" pitchFamily="34" charset="0"/>
                <a:cs typeface="Times New Roman" panose="02020603050405020304" pitchFamily="18" charset="0"/>
              </a:rPr>
              <a:t> :</a:t>
            </a:r>
            <a:endParaRPr lang="en-US" dirty="0"/>
          </a:p>
        </p:txBody>
      </p:sp>
      <p:pic>
        <p:nvPicPr>
          <p:cNvPr id="6" name="Picture 5" descr="Chart, histogram&#10;&#10;Description automatically generated">
            <a:extLst>
              <a:ext uri="{FF2B5EF4-FFF2-40B4-BE49-F238E27FC236}">
                <a16:creationId xmlns:a16="http://schemas.microsoft.com/office/drawing/2014/main" id="{27623E7B-45D8-473C-8C13-C7A0CBB042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324892"/>
            <a:ext cx="4492625" cy="2962812"/>
          </a:xfrm>
          <a:prstGeom prst="rect">
            <a:avLst/>
          </a:prstGeom>
          <a:noFill/>
          <a:ln>
            <a:noFill/>
          </a:ln>
        </p:spPr>
      </p:pic>
      <p:pic>
        <p:nvPicPr>
          <p:cNvPr id="7" name="Picture 6" descr="Chart, histogram&#10;&#10;Description automatically generated">
            <a:extLst>
              <a:ext uri="{FF2B5EF4-FFF2-40B4-BE49-F238E27FC236}">
                <a16:creationId xmlns:a16="http://schemas.microsoft.com/office/drawing/2014/main" id="{C296501F-832B-4E3E-97F3-5CDFDE5CCB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2095" y="2363213"/>
            <a:ext cx="4492625" cy="2924491"/>
          </a:xfrm>
          <a:prstGeom prst="rect">
            <a:avLst/>
          </a:prstGeom>
          <a:noFill/>
          <a:ln>
            <a:noFill/>
          </a:ln>
        </p:spPr>
      </p:pic>
      <p:sp>
        <p:nvSpPr>
          <p:cNvPr id="8" name="TextBox 7">
            <a:extLst>
              <a:ext uri="{FF2B5EF4-FFF2-40B4-BE49-F238E27FC236}">
                <a16:creationId xmlns:a16="http://schemas.microsoft.com/office/drawing/2014/main" id="{89AA8523-AB1C-4DF5-B740-62EFC4C69C9D}"/>
              </a:ext>
            </a:extLst>
          </p:cNvPr>
          <p:cNvSpPr txBox="1"/>
          <p:nvPr/>
        </p:nvSpPr>
        <p:spPr>
          <a:xfrm>
            <a:off x="1879599" y="5342726"/>
            <a:ext cx="3598333" cy="646331"/>
          </a:xfrm>
          <a:prstGeom prst="rect">
            <a:avLst/>
          </a:prstGeom>
          <a:noFill/>
        </p:spPr>
        <p:txBody>
          <a:bodyPr wrap="square">
            <a:spAutoFit/>
          </a:bodyPr>
          <a:lstStyle/>
          <a:p>
            <a:r>
              <a:rPr lang="en-US" dirty="0"/>
              <a:t>Loss and Validation Loss for train and test for Close price prediction</a:t>
            </a:r>
          </a:p>
        </p:txBody>
      </p:sp>
      <p:sp>
        <p:nvSpPr>
          <p:cNvPr id="9" name="TextBox 8">
            <a:extLst>
              <a:ext uri="{FF2B5EF4-FFF2-40B4-BE49-F238E27FC236}">
                <a16:creationId xmlns:a16="http://schemas.microsoft.com/office/drawing/2014/main" id="{6785ACCC-9669-4B40-9029-73D9C6DD6C3A}"/>
              </a:ext>
            </a:extLst>
          </p:cNvPr>
          <p:cNvSpPr txBox="1"/>
          <p:nvPr/>
        </p:nvSpPr>
        <p:spPr>
          <a:xfrm>
            <a:off x="6759786" y="5341294"/>
            <a:ext cx="3937000" cy="646331"/>
          </a:xfrm>
          <a:prstGeom prst="rect">
            <a:avLst/>
          </a:prstGeom>
          <a:noFill/>
        </p:spPr>
        <p:txBody>
          <a:bodyPr wrap="square">
            <a:spAutoFit/>
          </a:bodyPr>
          <a:lstStyle/>
          <a:p>
            <a:r>
              <a:rPr lang="en-US" dirty="0"/>
              <a:t>Loss and Validation Loss for train and test for Long-Short Option Forecasting</a:t>
            </a:r>
          </a:p>
        </p:txBody>
      </p:sp>
    </p:spTree>
    <p:extLst>
      <p:ext uri="{BB962C8B-B14F-4D97-AF65-F5344CB8AC3E}">
        <p14:creationId xmlns:p14="http://schemas.microsoft.com/office/powerpoint/2010/main" val="1947309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 </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Calibri" panose="020F0502020204030204" pitchFamily="34" charset="0"/>
                <a:cs typeface="Arial" panose="020B0604020202020204" pitchFamily="34" charset="0"/>
              </a:rPr>
              <a:t>LSTM</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latin typeface="Arial" panose="020B0604020202020204" pitchFamily="34" charset="0"/>
                <a:cs typeface="Arial" panose="020B0604020202020204" pitchFamily="34" charset="0"/>
              </a:rPr>
              <a:t>:</a:t>
            </a:r>
            <a:endParaRPr lang="en-US" sz="4000" dirty="0"/>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sp>
        <p:nvSpPr>
          <p:cNvPr id="5" name="Content Placeholder 2">
            <a:extLst>
              <a:ext uri="{FF2B5EF4-FFF2-40B4-BE49-F238E27FC236}">
                <a16:creationId xmlns:a16="http://schemas.microsoft.com/office/drawing/2014/main" id="{1F457967-5B84-40E1-8B25-011F9BB1C798}"/>
              </a:ext>
            </a:extLst>
          </p:cNvPr>
          <p:cNvSpPr>
            <a:spLocks noGrp="1"/>
          </p:cNvSpPr>
          <p:nvPr>
            <p:ph idx="1"/>
          </p:nvPr>
        </p:nvSpPr>
        <p:spPr>
          <a:xfrm>
            <a:off x="1097280" y="1907446"/>
            <a:ext cx="10058400" cy="3760891"/>
          </a:xfrm>
        </p:spPr>
        <p:txBody>
          <a:bodyPr/>
          <a:lstStyle/>
          <a:p>
            <a:pPr>
              <a:buClr>
                <a:schemeClr val="tx1">
                  <a:lumMod val="75000"/>
                  <a:lumOff val="25000"/>
                </a:schemeClr>
              </a:buClr>
              <a:buFont typeface="Wingdings" panose="05000000000000000000" pitchFamily="2" charset="2"/>
              <a:buChar char="Ø"/>
            </a:pPr>
            <a:r>
              <a:rPr lang="en-US" dirty="0"/>
              <a:t> </a:t>
            </a:r>
            <a:r>
              <a:rPr lang="en-US" sz="1800" b="1" u="sng"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Ethereum </a:t>
            </a:r>
            <a:r>
              <a:rPr lang="en-US" sz="1800" dirty="0">
                <a:ea typeface="Calibri" panose="020F0502020204030204" pitchFamily="34" charset="0"/>
                <a:cs typeface="Times New Roman" panose="02020603050405020304" pitchFamily="18" charset="0"/>
              </a:rPr>
              <a:t>:</a:t>
            </a:r>
          </a:p>
        </p:txBody>
      </p:sp>
      <p:pic>
        <p:nvPicPr>
          <p:cNvPr id="6" name="Picture 5" descr="Chart&#10;&#10;Description automatically generated">
            <a:extLst>
              <a:ext uri="{FF2B5EF4-FFF2-40B4-BE49-F238E27FC236}">
                <a16:creationId xmlns:a16="http://schemas.microsoft.com/office/drawing/2014/main" id="{E01E2781-2E78-4F01-9B22-555F601430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383059"/>
            <a:ext cx="4533053" cy="2823941"/>
          </a:xfrm>
          <a:prstGeom prst="rect">
            <a:avLst/>
          </a:prstGeom>
          <a:noFill/>
          <a:ln>
            <a:noFill/>
          </a:ln>
        </p:spPr>
      </p:pic>
      <p:pic>
        <p:nvPicPr>
          <p:cNvPr id="7" name="Picture 6" descr="Chart&#10;&#10;Description automatically generated">
            <a:extLst>
              <a:ext uri="{FF2B5EF4-FFF2-40B4-BE49-F238E27FC236}">
                <a16:creationId xmlns:a16="http://schemas.microsoft.com/office/drawing/2014/main" id="{BA453F09-0F1D-4912-8DBC-A796C54B98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61668" y="2383059"/>
            <a:ext cx="4533051" cy="2823941"/>
          </a:xfrm>
          <a:prstGeom prst="rect">
            <a:avLst/>
          </a:prstGeom>
          <a:noFill/>
          <a:ln>
            <a:noFill/>
          </a:ln>
        </p:spPr>
      </p:pic>
      <p:sp>
        <p:nvSpPr>
          <p:cNvPr id="8" name="TextBox 7">
            <a:extLst>
              <a:ext uri="{FF2B5EF4-FFF2-40B4-BE49-F238E27FC236}">
                <a16:creationId xmlns:a16="http://schemas.microsoft.com/office/drawing/2014/main" id="{C84F1040-74D0-4391-92F6-4342787EA09F}"/>
              </a:ext>
            </a:extLst>
          </p:cNvPr>
          <p:cNvSpPr txBox="1"/>
          <p:nvPr/>
        </p:nvSpPr>
        <p:spPr>
          <a:xfrm>
            <a:off x="1583266" y="5342726"/>
            <a:ext cx="3598333" cy="646331"/>
          </a:xfrm>
          <a:prstGeom prst="rect">
            <a:avLst/>
          </a:prstGeom>
          <a:noFill/>
        </p:spPr>
        <p:txBody>
          <a:bodyPr wrap="square">
            <a:spAutoFit/>
          </a:bodyPr>
          <a:lstStyle/>
          <a:p>
            <a:r>
              <a:rPr lang="en-US" dirty="0"/>
              <a:t>Loss and Validation Loss for train and test for Close price prediction</a:t>
            </a:r>
          </a:p>
        </p:txBody>
      </p:sp>
      <p:sp>
        <p:nvSpPr>
          <p:cNvPr id="9" name="TextBox 8">
            <a:extLst>
              <a:ext uri="{FF2B5EF4-FFF2-40B4-BE49-F238E27FC236}">
                <a16:creationId xmlns:a16="http://schemas.microsoft.com/office/drawing/2014/main" id="{7FF2C184-B7F0-4C12-BBCA-6E85516AD9AD}"/>
              </a:ext>
            </a:extLst>
          </p:cNvPr>
          <p:cNvSpPr txBox="1"/>
          <p:nvPr/>
        </p:nvSpPr>
        <p:spPr>
          <a:xfrm>
            <a:off x="6759786" y="5341294"/>
            <a:ext cx="3937000" cy="646331"/>
          </a:xfrm>
          <a:prstGeom prst="rect">
            <a:avLst/>
          </a:prstGeom>
          <a:noFill/>
        </p:spPr>
        <p:txBody>
          <a:bodyPr wrap="square">
            <a:spAutoFit/>
          </a:bodyPr>
          <a:lstStyle/>
          <a:p>
            <a:r>
              <a:rPr lang="en-US" dirty="0"/>
              <a:t>Loss and Validation Loss for train and test for Long-Short Option Forecasting</a:t>
            </a:r>
          </a:p>
        </p:txBody>
      </p:sp>
    </p:spTree>
    <p:extLst>
      <p:ext uri="{BB962C8B-B14F-4D97-AF65-F5344CB8AC3E}">
        <p14:creationId xmlns:p14="http://schemas.microsoft.com/office/powerpoint/2010/main" val="3696294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99FA-648C-44D2-B8E9-BD9C4CDB1F1F}"/>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Model Outcomes </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kumimoji="0" lang="en-US" sz="4000" b="0" i="0" u="none" strike="noStrike" kern="1200" cap="none" spc="-5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Calibri" panose="020F0502020204030204" pitchFamily="34" charset="0"/>
                <a:cs typeface="Arial" panose="020B0604020202020204" pitchFamily="34" charset="0"/>
              </a:rPr>
              <a:t>LSTM</a:t>
            </a:r>
            <a:r>
              <a:rPr kumimoji="0" lang="en-US" sz="4000" b="0" i="0" u="none" strike="noStrike" kern="1200" cap="none" spc="-5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a:t>
            </a:r>
            <a:r>
              <a:rPr lang="en-US" sz="4000" dirty="0">
                <a:latin typeface="Arial" panose="020B0604020202020204" pitchFamily="34" charset="0"/>
                <a:cs typeface="Arial" panose="020B0604020202020204" pitchFamily="34" charset="0"/>
              </a:rPr>
              <a:t>:</a:t>
            </a:r>
            <a:endParaRPr lang="en-US" sz="4000" dirty="0"/>
          </a:p>
        </p:txBody>
      </p:sp>
      <p:sp>
        <p:nvSpPr>
          <p:cNvPr id="3" name="Content Placeholder 2">
            <a:extLst>
              <a:ext uri="{FF2B5EF4-FFF2-40B4-BE49-F238E27FC236}">
                <a16:creationId xmlns:a16="http://schemas.microsoft.com/office/drawing/2014/main" id="{E34FB6D6-D265-41CD-8C90-DB6D7AC6C1CB}"/>
              </a:ext>
            </a:extLst>
          </p:cNvPr>
          <p:cNvSpPr>
            <a:spLocks noGrp="1"/>
          </p:cNvSpPr>
          <p:nvPr>
            <p:ph idx="1"/>
          </p:nvPr>
        </p:nvSpPr>
        <p:spPr/>
        <p:txBody>
          <a:bodyPr>
            <a:normAutofit/>
          </a:bodyPr>
          <a:lstStyle/>
          <a:p>
            <a:pPr algn="just">
              <a:buClr>
                <a:schemeClr val="tx1">
                  <a:lumMod val="75000"/>
                  <a:lumOff val="2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The Loss and Val Loss for the model was (0.0023,0.0030), (0.0033,0.0041), (0.0036,0.0047) for Close price prediction for Bitcoin, </a:t>
            </a:r>
            <a:r>
              <a:rPr lang="en-US" sz="1700" dirty="0" err="1">
                <a:solidFill>
                  <a:srgbClr val="000000"/>
                </a:solidFill>
                <a:latin typeface="Times New Roman" panose="02020603050405020304" pitchFamily="18" charset="0"/>
                <a:cs typeface="Times New Roman" panose="02020603050405020304" pitchFamily="18" charset="0"/>
              </a:rPr>
              <a:t>Cardano</a:t>
            </a:r>
            <a:r>
              <a:rPr lang="en-US" sz="1700" dirty="0">
                <a:solidFill>
                  <a:srgbClr val="000000"/>
                </a:solidFill>
                <a:latin typeface="Times New Roman" panose="02020603050405020304" pitchFamily="18" charset="0"/>
                <a:cs typeface="Times New Roman" panose="02020603050405020304" pitchFamily="18" charset="0"/>
              </a:rPr>
              <a:t> and Ethereum, respectively.</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The Loss and Val Loss for the model was (0.0023,0.0030), (0.0023,0.0030), (0.0036,0.0047) for Close price prediction for Bitcoin, </a:t>
            </a:r>
            <a:r>
              <a:rPr lang="en-US" sz="1700" dirty="0" err="1">
                <a:solidFill>
                  <a:srgbClr val="000000"/>
                </a:solidFill>
                <a:latin typeface="Times New Roman" panose="02020603050405020304" pitchFamily="18" charset="0"/>
                <a:cs typeface="Times New Roman" panose="02020603050405020304" pitchFamily="18" charset="0"/>
              </a:rPr>
              <a:t>Cardano</a:t>
            </a:r>
            <a:r>
              <a:rPr lang="en-US" sz="1700" dirty="0">
                <a:solidFill>
                  <a:srgbClr val="000000"/>
                </a:solidFill>
                <a:latin typeface="Times New Roman" panose="02020603050405020304" pitchFamily="18" charset="0"/>
                <a:cs typeface="Times New Roman" panose="02020603050405020304" pitchFamily="18" charset="0"/>
              </a:rPr>
              <a:t> and Ethereum respectively.</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accuracy for long-short option forecasting was found to be 48.13, 53.53 and 49.73 percentage for Bitcoin, </a:t>
            </a:r>
            <a:r>
              <a:rPr lang="en-US" sz="1700" dirty="0" err="1">
                <a:solidFill>
                  <a:srgbClr val="000000"/>
                </a:solidFill>
                <a:latin typeface="Times New Roman" panose="02020603050405020304" pitchFamily="18" charset="0"/>
                <a:cs typeface="Times New Roman" panose="02020603050405020304" pitchFamily="18" charset="0"/>
              </a:rPr>
              <a:t>Cardano</a:t>
            </a:r>
            <a:r>
              <a:rPr lang="en-US" sz="1700" dirty="0">
                <a:solidFill>
                  <a:srgbClr val="000000"/>
                </a:solidFill>
                <a:latin typeface="Times New Roman" panose="02020603050405020304" pitchFamily="18" charset="0"/>
                <a:cs typeface="Times New Roman" panose="02020603050405020304" pitchFamily="18" charset="0"/>
              </a:rPr>
              <a:t> and Ethereum respectively.</a:t>
            </a:r>
          </a:p>
        </p:txBody>
      </p:sp>
      <p:pic>
        <p:nvPicPr>
          <p:cNvPr id="4" name="Picture 3">
            <a:extLst>
              <a:ext uri="{FF2B5EF4-FFF2-40B4-BE49-F238E27FC236}">
                <a16:creationId xmlns:a16="http://schemas.microsoft.com/office/drawing/2014/main" id="{7FC018DA-CDA9-4667-B3AF-95AA9F344254}"/>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326332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D654-2E2C-417F-A47A-06E2F000F11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Evaluation – Performance (RMSE):</a:t>
            </a:r>
          </a:p>
        </p:txBody>
      </p:sp>
      <p:sp>
        <p:nvSpPr>
          <p:cNvPr id="3" name="Content Placeholder 2">
            <a:extLst>
              <a:ext uri="{FF2B5EF4-FFF2-40B4-BE49-F238E27FC236}">
                <a16:creationId xmlns:a16="http://schemas.microsoft.com/office/drawing/2014/main" id="{90182DC9-0288-483B-B9ED-44A23FF73BE6}"/>
              </a:ext>
            </a:extLst>
          </p:cNvPr>
          <p:cNvSpPr>
            <a:spLocks noGrp="1"/>
          </p:cNvSpPr>
          <p:nvPr>
            <p:ph idx="1"/>
          </p:nvPr>
        </p:nvSpPr>
        <p:spPr>
          <a:xfrm>
            <a:off x="1097280" y="2108202"/>
            <a:ext cx="10058400" cy="1727770"/>
          </a:xfrm>
        </p:spPr>
        <p:txBody>
          <a:bodyPr/>
          <a:lstStyle/>
          <a:p>
            <a:pPr>
              <a:buClr>
                <a:schemeClr val="tx1"/>
              </a:buClr>
              <a:buFont typeface="Wingdings" panose="05000000000000000000" pitchFamily="2" charset="2"/>
              <a:buChar char="Ø"/>
            </a:pPr>
            <a:r>
              <a:rPr lang="en-US" b="1" u="sng" dirty="0"/>
              <a:t>Bitcoin:</a:t>
            </a:r>
          </a:p>
          <a:p>
            <a:pPr marL="0" indent="0">
              <a:buClr>
                <a:schemeClr val="tx1"/>
              </a:buClr>
              <a:buNone/>
            </a:pPr>
            <a:endParaRPr lang="en-US" b="1" u="sng" dirty="0"/>
          </a:p>
        </p:txBody>
      </p:sp>
      <p:pic>
        <p:nvPicPr>
          <p:cNvPr id="4" name="Picture 3">
            <a:extLst>
              <a:ext uri="{FF2B5EF4-FFF2-40B4-BE49-F238E27FC236}">
                <a16:creationId xmlns:a16="http://schemas.microsoft.com/office/drawing/2014/main" id="{C8C99182-EDF3-4548-8995-0C3E985A6448}"/>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6" name="Picture 5" descr="Text&#10;&#10;Description automatically generated">
            <a:extLst>
              <a:ext uri="{FF2B5EF4-FFF2-40B4-BE49-F238E27FC236}">
                <a16:creationId xmlns:a16="http://schemas.microsoft.com/office/drawing/2014/main" id="{D2CAA12C-E3E0-4E6C-AAFB-550D0AF8323A}"/>
              </a:ext>
            </a:extLst>
          </p:cNvPr>
          <p:cNvPicPr>
            <a:picLocks noChangeAspect="1"/>
          </p:cNvPicPr>
          <p:nvPr/>
        </p:nvPicPr>
        <p:blipFill>
          <a:blip r:embed="rId3"/>
          <a:stretch>
            <a:fillRect/>
          </a:stretch>
        </p:blipFill>
        <p:spPr>
          <a:xfrm>
            <a:off x="1097280" y="2609850"/>
            <a:ext cx="4998720" cy="1226121"/>
          </a:xfrm>
          <a:prstGeom prst="rect">
            <a:avLst/>
          </a:prstGeom>
        </p:spPr>
      </p:pic>
      <p:sp>
        <p:nvSpPr>
          <p:cNvPr id="7" name="Content Placeholder 2">
            <a:extLst>
              <a:ext uri="{FF2B5EF4-FFF2-40B4-BE49-F238E27FC236}">
                <a16:creationId xmlns:a16="http://schemas.microsoft.com/office/drawing/2014/main" id="{6A0944E3-E925-4973-80B3-8148FB6D2237}"/>
              </a:ext>
            </a:extLst>
          </p:cNvPr>
          <p:cNvSpPr txBox="1">
            <a:spLocks/>
          </p:cNvSpPr>
          <p:nvPr/>
        </p:nvSpPr>
        <p:spPr>
          <a:xfrm>
            <a:off x="1066800" y="4018147"/>
            <a:ext cx="10058400" cy="17277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Wingdings" panose="05000000000000000000" pitchFamily="2" charset="2"/>
              <a:buChar char="Ø"/>
            </a:pPr>
            <a:r>
              <a:rPr lang="en-US" b="1" u="sng" dirty="0" err="1"/>
              <a:t>Cardano</a:t>
            </a:r>
            <a:r>
              <a:rPr lang="en-US" b="1" u="sng" dirty="0"/>
              <a:t>:</a:t>
            </a:r>
          </a:p>
          <a:p>
            <a:pPr marL="0" indent="0">
              <a:buClr>
                <a:schemeClr val="tx1"/>
              </a:buClr>
              <a:buNone/>
            </a:pPr>
            <a:endParaRPr lang="en-US" b="1" u="sng" dirty="0"/>
          </a:p>
        </p:txBody>
      </p:sp>
      <p:pic>
        <p:nvPicPr>
          <p:cNvPr id="8" name="Picture 7" descr="A picture containing text&#10;&#10;Description automatically generated">
            <a:extLst>
              <a:ext uri="{FF2B5EF4-FFF2-40B4-BE49-F238E27FC236}">
                <a16:creationId xmlns:a16="http://schemas.microsoft.com/office/drawing/2014/main" id="{A05372E5-1B11-4BE1-8C28-4583E50CA15D}"/>
              </a:ext>
            </a:extLst>
          </p:cNvPr>
          <p:cNvPicPr>
            <a:picLocks noChangeAspect="1"/>
          </p:cNvPicPr>
          <p:nvPr/>
        </p:nvPicPr>
        <p:blipFill>
          <a:blip r:embed="rId4"/>
          <a:stretch>
            <a:fillRect/>
          </a:stretch>
        </p:blipFill>
        <p:spPr>
          <a:xfrm>
            <a:off x="1066800" y="4481982"/>
            <a:ext cx="5029200" cy="1166978"/>
          </a:xfrm>
          <a:prstGeom prst="rect">
            <a:avLst/>
          </a:prstGeom>
        </p:spPr>
      </p:pic>
      <p:sp>
        <p:nvSpPr>
          <p:cNvPr id="10" name="Content Placeholder 2">
            <a:extLst>
              <a:ext uri="{FF2B5EF4-FFF2-40B4-BE49-F238E27FC236}">
                <a16:creationId xmlns:a16="http://schemas.microsoft.com/office/drawing/2014/main" id="{B0BE1CAC-29BA-4F40-91EC-2584EC9F8E63}"/>
              </a:ext>
            </a:extLst>
          </p:cNvPr>
          <p:cNvSpPr txBox="1">
            <a:spLocks/>
          </p:cNvSpPr>
          <p:nvPr/>
        </p:nvSpPr>
        <p:spPr>
          <a:xfrm>
            <a:off x="6305388" y="2108202"/>
            <a:ext cx="10058400" cy="17277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Wingdings" panose="05000000000000000000" pitchFamily="2" charset="2"/>
              <a:buChar char="Ø"/>
            </a:pPr>
            <a:r>
              <a:rPr lang="en-US" b="1" u="sng" dirty="0"/>
              <a:t>Ethereum:</a:t>
            </a:r>
          </a:p>
          <a:p>
            <a:pPr marL="0" indent="0">
              <a:buClr>
                <a:schemeClr val="tx1"/>
              </a:buClr>
              <a:buNone/>
            </a:pPr>
            <a:endParaRPr lang="en-US" b="1" u="sng" dirty="0"/>
          </a:p>
        </p:txBody>
      </p:sp>
      <p:pic>
        <p:nvPicPr>
          <p:cNvPr id="11" name="Picture 10" descr="Text&#10;&#10;Description automatically generated">
            <a:extLst>
              <a:ext uri="{FF2B5EF4-FFF2-40B4-BE49-F238E27FC236}">
                <a16:creationId xmlns:a16="http://schemas.microsoft.com/office/drawing/2014/main" id="{DA2C7591-74A7-4797-B52B-078F7EFC9A85}"/>
              </a:ext>
            </a:extLst>
          </p:cNvPr>
          <p:cNvPicPr>
            <a:picLocks noChangeAspect="1"/>
          </p:cNvPicPr>
          <p:nvPr/>
        </p:nvPicPr>
        <p:blipFill>
          <a:blip r:embed="rId5"/>
          <a:stretch>
            <a:fillRect/>
          </a:stretch>
        </p:blipFill>
        <p:spPr>
          <a:xfrm>
            <a:off x="6126481" y="2512203"/>
            <a:ext cx="5238588" cy="1433605"/>
          </a:xfrm>
          <a:prstGeom prst="rect">
            <a:avLst/>
          </a:prstGeom>
        </p:spPr>
      </p:pic>
    </p:spTree>
    <p:extLst>
      <p:ext uri="{BB962C8B-B14F-4D97-AF65-F5344CB8AC3E}">
        <p14:creationId xmlns:p14="http://schemas.microsoft.com/office/powerpoint/2010/main" val="1247131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D654-2E2C-417F-A47A-06E2F000F11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Evaluation – Performance (MAPE):</a:t>
            </a:r>
          </a:p>
        </p:txBody>
      </p:sp>
      <p:sp>
        <p:nvSpPr>
          <p:cNvPr id="3" name="Content Placeholder 2">
            <a:extLst>
              <a:ext uri="{FF2B5EF4-FFF2-40B4-BE49-F238E27FC236}">
                <a16:creationId xmlns:a16="http://schemas.microsoft.com/office/drawing/2014/main" id="{90182DC9-0288-483B-B9ED-44A23FF73BE6}"/>
              </a:ext>
            </a:extLst>
          </p:cNvPr>
          <p:cNvSpPr>
            <a:spLocks noGrp="1"/>
          </p:cNvSpPr>
          <p:nvPr>
            <p:ph idx="1"/>
          </p:nvPr>
        </p:nvSpPr>
        <p:spPr>
          <a:xfrm>
            <a:off x="1097280" y="2108202"/>
            <a:ext cx="10058400" cy="1727770"/>
          </a:xfrm>
        </p:spPr>
        <p:txBody>
          <a:bodyPr/>
          <a:lstStyle/>
          <a:p>
            <a:pPr>
              <a:buClr>
                <a:schemeClr val="tx1"/>
              </a:buClr>
              <a:buFont typeface="Wingdings" panose="05000000000000000000" pitchFamily="2" charset="2"/>
              <a:buChar char="Ø"/>
            </a:pPr>
            <a:r>
              <a:rPr lang="en-US" b="1" u="sng" dirty="0"/>
              <a:t>Bitcoin:</a:t>
            </a:r>
          </a:p>
          <a:p>
            <a:pPr marL="0" indent="0">
              <a:buClr>
                <a:schemeClr val="tx1"/>
              </a:buClr>
              <a:buNone/>
            </a:pPr>
            <a:endParaRPr lang="en-US" b="1" u="sng" dirty="0"/>
          </a:p>
        </p:txBody>
      </p:sp>
      <p:pic>
        <p:nvPicPr>
          <p:cNvPr id="4" name="Picture 3">
            <a:extLst>
              <a:ext uri="{FF2B5EF4-FFF2-40B4-BE49-F238E27FC236}">
                <a16:creationId xmlns:a16="http://schemas.microsoft.com/office/drawing/2014/main" id="{C8C99182-EDF3-4548-8995-0C3E985A6448}"/>
              </a:ext>
            </a:extLst>
          </p:cNvPr>
          <p:cNvPicPr>
            <a:picLocks noChangeAspect="1"/>
          </p:cNvPicPr>
          <p:nvPr/>
        </p:nvPicPr>
        <p:blipFill>
          <a:blip r:embed="rId2"/>
          <a:stretch>
            <a:fillRect/>
          </a:stretch>
        </p:blipFill>
        <p:spPr>
          <a:xfrm>
            <a:off x="10573305" y="5542718"/>
            <a:ext cx="1522566" cy="793105"/>
          </a:xfrm>
          <a:prstGeom prst="rect">
            <a:avLst/>
          </a:prstGeom>
        </p:spPr>
      </p:pic>
      <p:sp>
        <p:nvSpPr>
          <p:cNvPr id="7" name="Content Placeholder 2">
            <a:extLst>
              <a:ext uri="{FF2B5EF4-FFF2-40B4-BE49-F238E27FC236}">
                <a16:creationId xmlns:a16="http://schemas.microsoft.com/office/drawing/2014/main" id="{6A0944E3-E925-4973-80B3-8148FB6D2237}"/>
              </a:ext>
            </a:extLst>
          </p:cNvPr>
          <p:cNvSpPr txBox="1">
            <a:spLocks/>
          </p:cNvSpPr>
          <p:nvPr/>
        </p:nvSpPr>
        <p:spPr>
          <a:xfrm>
            <a:off x="1066800" y="4018147"/>
            <a:ext cx="10058400" cy="17277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Wingdings" panose="05000000000000000000" pitchFamily="2" charset="2"/>
              <a:buChar char="Ø"/>
            </a:pPr>
            <a:r>
              <a:rPr lang="en-US" b="1" u="sng" dirty="0" err="1"/>
              <a:t>Cardano</a:t>
            </a:r>
            <a:r>
              <a:rPr lang="en-US" b="1" u="sng" dirty="0"/>
              <a:t>:</a:t>
            </a:r>
          </a:p>
          <a:p>
            <a:pPr marL="0" indent="0">
              <a:buClr>
                <a:schemeClr val="tx1"/>
              </a:buClr>
              <a:buNone/>
            </a:pPr>
            <a:endParaRPr lang="en-US" b="1" u="sng" dirty="0"/>
          </a:p>
        </p:txBody>
      </p:sp>
      <p:sp>
        <p:nvSpPr>
          <p:cNvPr id="10" name="Content Placeholder 2">
            <a:extLst>
              <a:ext uri="{FF2B5EF4-FFF2-40B4-BE49-F238E27FC236}">
                <a16:creationId xmlns:a16="http://schemas.microsoft.com/office/drawing/2014/main" id="{B0BE1CAC-29BA-4F40-91EC-2584EC9F8E63}"/>
              </a:ext>
            </a:extLst>
          </p:cNvPr>
          <p:cNvSpPr txBox="1">
            <a:spLocks/>
          </p:cNvSpPr>
          <p:nvPr/>
        </p:nvSpPr>
        <p:spPr>
          <a:xfrm>
            <a:off x="6305388" y="2108202"/>
            <a:ext cx="10058400" cy="172777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Wingdings" panose="05000000000000000000" pitchFamily="2" charset="2"/>
              <a:buChar char="Ø"/>
            </a:pPr>
            <a:r>
              <a:rPr lang="en-US" b="1" u="sng" dirty="0"/>
              <a:t>Ethereum:</a:t>
            </a:r>
          </a:p>
          <a:p>
            <a:pPr marL="0" indent="0">
              <a:buClr>
                <a:schemeClr val="tx1"/>
              </a:buClr>
              <a:buNone/>
            </a:pPr>
            <a:endParaRPr lang="en-US" b="1" u="sng" dirty="0"/>
          </a:p>
        </p:txBody>
      </p:sp>
      <p:pic>
        <p:nvPicPr>
          <p:cNvPr id="12" name="Picture 11" descr="Text&#10;&#10;Description automatically generated">
            <a:extLst>
              <a:ext uri="{FF2B5EF4-FFF2-40B4-BE49-F238E27FC236}">
                <a16:creationId xmlns:a16="http://schemas.microsoft.com/office/drawing/2014/main" id="{26AED01E-36A5-429F-91C7-792DFD4271C2}"/>
              </a:ext>
            </a:extLst>
          </p:cNvPr>
          <p:cNvPicPr>
            <a:picLocks noChangeAspect="1"/>
          </p:cNvPicPr>
          <p:nvPr/>
        </p:nvPicPr>
        <p:blipFill>
          <a:blip r:embed="rId3"/>
          <a:stretch>
            <a:fillRect/>
          </a:stretch>
        </p:blipFill>
        <p:spPr>
          <a:xfrm>
            <a:off x="6126480" y="2531362"/>
            <a:ext cx="5177628" cy="1428682"/>
          </a:xfrm>
          <a:prstGeom prst="rect">
            <a:avLst/>
          </a:prstGeom>
        </p:spPr>
      </p:pic>
      <p:pic>
        <p:nvPicPr>
          <p:cNvPr id="13" name="Picture 12" descr="Text&#10;&#10;Description automatically generated">
            <a:extLst>
              <a:ext uri="{FF2B5EF4-FFF2-40B4-BE49-F238E27FC236}">
                <a16:creationId xmlns:a16="http://schemas.microsoft.com/office/drawing/2014/main" id="{E1332096-93AA-4E88-B517-6696A608FE24}"/>
              </a:ext>
            </a:extLst>
          </p:cNvPr>
          <p:cNvPicPr>
            <a:picLocks noChangeAspect="1"/>
          </p:cNvPicPr>
          <p:nvPr/>
        </p:nvPicPr>
        <p:blipFill>
          <a:blip r:embed="rId4"/>
          <a:stretch>
            <a:fillRect/>
          </a:stretch>
        </p:blipFill>
        <p:spPr>
          <a:xfrm>
            <a:off x="1066800" y="4511357"/>
            <a:ext cx="5157326" cy="1292663"/>
          </a:xfrm>
          <a:prstGeom prst="rect">
            <a:avLst/>
          </a:prstGeom>
        </p:spPr>
      </p:pic>
      <p:pic>
        <p:nvPicPr>
          <p:cNvPr id="14" name="Picture 13" descr="Text&#10;&#10;Description automatically generated">
            <a:extLst>
              <a:ext uri="{FF2B5EF4-FFF2-40B4-BE49-F238E27FC236}">
                <a16:creationId xmlns:a16="http://schemas.microsoft.com/office/drawing/2014/main" id="{993A7008-B27D-4B9F-962C-F7DDCC5A8A94}"/>
              </a:ext>
            </a:extLst>
          </p:cNvPr>
          <p:cNvPicPr>
            <a:picLocks noChangeAspect="1"/>
          </p:cNvPicPr>
          <p:nvPr/>
        </p:nvPicPr>
        <p:blipFill>
          <a:blip r:embed="rId5"/>
          <a:stretch>
            <a:fillRect/>
          </a:stretch>
        </p:blipFill>
        <p:spPr>
          <a:xfrm>
            <a:off x="1099601" y="2656949"/>
            <a:ext cx="5057359" cy="1345910"/>
          </a:xfrm>
          <a:prstGeom prst="rect">
            <a:avLst/>
          </a:prstGeom>
        </p:spPr>
      </p:pic>
    </p:spTree>
    <p:extLst>
      <p:ext uri="{BB962C8B-B14F-4D97-AF65-F5344CB8AC3E}">
        <p14:creationId xmlns:p14="http://schemas.microsoft.com/office/powerpoint/2010/main" val="1852250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D654-2E2C-417F-A47A-06E2F000F11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Evaluation – Performance:</a:t>
            </a:r>
          </a:p>
        </p:txBody>
      </p:sp>
      <p:sp>
        <p:nvSpPr>
          <p:cNvPr id="3" name="Content Placeholder 2">
            <a:extLst>
              <a:ext uri="{FF2B5EF4-FFF2-40B4-BE49-F238E27FC236}">
                <a16:creationId xmlns:a16="http://schemas.microsoft.com/office/drawing/2014/main" id="{90182DC9-0288-483B-B9ED-44A23FF73BE6}"/>
              </a:ext>
            </a:extLst>
          </p:cNvPr>
          <p:cNvSpPr>
            <a:spLocks noGrp="1"/>
          </p:cNvSpPr>
          <p:nvPr>
            <p:ph idx="1"/>
          </p:nvPr>
        </p:nvSpPr>
        <p:spPr>
          <a:xfrm>
            <a:off x="1097280" y="2108202"/>
            <a:ext cx="10058400" cy="1727770"/>
          </a:xfrm>
        </p:spPr>
        <p:txBody>
          <a:bodyPr/>
          <a:lstStyle/>
          <a:p>
            <a:pPr>
              <a:buClr>
                <a:schemeClr val="tx1"/>
              </a:buClr>
              <a:buFont typeface="Wingdings" panose="05000000000000000000" pitchFamily="2" charset="2"/>
              <a:buChar char="Ø"/>
            </a:pPr>
            <a:r>
              <a:rPr lang="en-US" b="1" u="sng" dirty="0"/>
              <a:t>Bitcoin:</a:t>
            </a:r>
          </a:p>
          <a:p>
            <a:pPr marL="0" indent="0">
              <a:buClr>
                <a:schemeClr val="tx1"/>
              </a:buClr>
              <a:buNone/>
            </a:pPr>
            <a:endParaRPr lang="en-US" b="1" u="sng" dirty="0"/>
          </a:p>
        </p:txBody>
      </p:sp>
      <p:pic>
        <p:nvPicPr>
          <p:cNvPr id="4" name="Picture 3">
            <a:extLst>
              <a:ext uri="{FF2B5EF4-FFF2-40B4-BE49-F238E27FC236}">
                <a16:creationId xmlns:a16="http://schemas.microsoft.com/office/drawing/2014/main" id="{C8C99182-EDF3-4548-8995-0C3E985A6448}"/>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15" name="Picture 14" descr="A picture containing antenna&#10;&#10;Description automatically generated">
            <a:extLst>
              <a:ext uri="{FF2B5EF4-FFF2-40B4-BE49-F238E27FC236}">
                <a16:creationId xmlns:a16="http://schemas.microsoft.com/office/drawing/2014/main" id="{5D16F5F1-5452-493E-9A6D-C2782C482D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279" y="2660520"/>
            <a:ext cx="9476025" cy="3234605"/>
          </a:xfrm>
          <a:prstGeom prst="rect">
            <a:avLst/>
          </a:prstGeom>
          <a:noFill/>
          <a:ln>
            <a:noFill/>
          </a:ln>
        </p:spPr>
      </p:pic>
    </p:spTree>
    <p:extLst>
      <p:ext uri="{BB962C8B-B14F-4D97-AF65-F5344CB8AC3E}">
        <p14:creationId xmlns:p14="http://schemas.microsoft.com/office/powerpoint/2010/main" val="2114577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D654-2E2C-417F-A47A-06E2F000F11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Evaluation – Performance:</a:t>
            </a:r>
            <a:endParaRPr lang="en-US" sz="4000" dirty="0"/>
          </a:p>
        </p:txBody>
      </p:sp>
      <p:sp>
        <p:nvSpPr>
          <p:cNvPr id="3" name="Content Placeholder 2">
            <a:extLst>
              <a:ext uri="{FF2B5EF4-FFF2-40B4-BE49-F238E27FC236}">
                <a16:creationId xmlns:a16="http://schemas.microsoft.com/office/drawing/2014/main" id="{90182DC9-0288-483B-B9ED-44A23FF73BE6}"/>
              </a:ext>
            </a:extLst>
          </p:cNvPr>
          <p:cNvSpPr>
            <a:spLocks noGrp="1"/>
          </p:cNvSpPr>
          <p:nvPr>
            <p:ph idx="1"/>
          </p:nvPr>
        </p:nvSpPr>
        <p:spPr>
          <a:xfrm>
            <a:off x="1097280" y="2108202"/>
            <a:ext cx="10058400" cy="1727770"/>
          </a:xfrm>
        </p:spPr>
        <p:txBody>
          <a:bodyPr/>
          <a:lstStyle/>
          <a:p>
            <a:pPr>
              <a:buClr>
                <a:schemeClr val="tx1"/>
              </a:buClr>
              <a:buFont typeface="Wingdings" panose="05000000000000000000" pitchFamily="2" charset="2"/>
              <a:buChar char="Ø"/>
            </a:pPr>
            <a:r>
              <a:rPr lang="en-US" b="1" u="sng" dirty="0" err="1"/>
              <a:t>Cardano</a:t>
            </a:r>
            <a:r>
              <a:rPr lang="en-US" b="1" u="sng" dirty="0"/>
              <a:t>:</a:t>
            </a:r>
          </a:p>
          <a:p>
            <a:pPr marL="0" indent="0">
              <a:buClr>
                <a:schemeClr val="tx1"/>
              </a:buClr>
              <a:buNone/>
            </a:pPr>
            <a:endParaRPr lang="en-US" b="1" u="sng" dirty="0"/>
          </a:p>
        </p:txBody>
      </p:sp>
      <p:pic>
        <p:nvPicPr>
          <p:cNvPr id="4" name="Picture 3">
            <a:extLst>
              <a:ext uri="{FF2B5EF4-FFF2-40B4-BE49-F238E27FC236}">
                <a16:creationId xmlns:a16="http://schemas.microsoft.com/office/drawing/2014/main" id="{C8C99182-EDF3-4548-8995-0C3E985A6448}"/>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6" name="Picture 5" descr="Graphical user interface, chart, line chart&#10;&#10;Description automatically generated">
            <a:extLst>
              <a:ext uri="{FF2B5EF4-FFF2-40B4-BE49-F238E27FC236}">
                <a16:creationId xmlns:a16="http://schemas.microsoft.com/office/drawing/2014/main" id="{7D33741C-864E-45B9-BBA3-AA9A13610E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279" y="2658614"/>
            <a:ext cx="9436171" cy="3224025"/>
          </a:xfrm>
          <a:prstGeom prst="rect">
            <a:avLst/>
          </a:prstGeom>
          <a:noFill/>
          <a:ln>
            <a:noFill/>
          </a:ln>
        </p:spPr>
      </p:pic>
    </p:spTree>
    <p:extLst>
      <p:ext uri="{BB962C8B-B14F-4D97-AF65-F5344CB8AC3E}">
        <p14:creationId xmlns:p14="http://schemas.microsoft.com/office/powerpoint/2010/main" val="371818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624C-DFAD-4F1F-96A3-57F44C79FE1D}"/>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Problem Statement and Challenges:</a:t>
            </a:r>
          </a:p>
        </p:txBody>
      </p:sp>
      <p:sp>
        <p:nvSpPr>
          <p:cNvPr id="3" name="Content Placeholder 2">
            <a:extLst>
              <a:ext uri="{FF2B5EF4-FFF2-40B4-BE49-F238E27FC236}">
                <a16:creationId xmlns:a16="http://schemas.microsoft.com/office/drawing/2014/main" id="{E9EA7F89-D292-4577-B455-0FBFCB82EAC3}"/>
              </a:ext>
            </a:extLst>
          </p:cNvPr>
          <p:cNvSpPr>
            <a:spLocks noGrp="1"/>
          </p:cNvSpPr>
          <p:nvPr>
            <p:ph idx="1"/>
          </p:nvPr>
        </p:nvSpPr>
        <p:spPr/>
        <p:txBody>
          <a:bodyPr>
            <a:normAutofit/>
          </a:bodyPr>
          <a:lstStyle/>
          <a:p>
            <a:pPr>
              <a:buClr>
                <a:schemeClr val="tx1">
                  <a:lumMod val="75000"/>
                  <a:lumOff val="25000"/>
                </a:schemeClr>
              </a:buClr>
              <a:buFont typeface="Wingdings" panose="05000000000000000000" pitchFamily="2" charset="2"/>
              <a:buChar char="Ø"/>
            </a:pPr>
            <a:r>
              <a:rPr lang="en-US" sz="1800" dirty="0">
                <a:solidFill>
                  <a:srgbClr val="000000"/>
                </a:solidFill>
                <a:latin typeface="Times New Roman" panose="02020603050405020304" pitchFamily="18" charset="0"/>
                <a:ea typeface="Malgun Gothic" panose="020B0503020000020004" pitchFamily="34" charset="-127"/>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Another challenge we face is, the prices of cryptocurrency tend to be highly volatile. It is difficult to develop an accurate enough model to predict the prices due to this issue, combined with the significant fluctuations in exchange rates.</a:t>
            </a:r>
          </a:p>
          <a:p>
            <a:pPr marL="0" indent="0">
              <a:buClr>
                <a:schemeClr val="tx1">
                  <a:lumMod val="75000"/>
                  <a:lumOff val="25000"/>
                </a:schemeClr>
              </a:buClr>
              <a:buNone/>
            </a:pPr>
            <a:endParaRPr lang="en-US" sz="1700" dirty="0">
              <a:solidFill>
                <a:srgbClr val="000000"/>
              </a:solidFill>
              <a:latin typeface="Times New Roman" panose="02020603050405020304" pitchFamily="18" charset="0"/>
              <a:cs typeface="Times New Roman" panose="02020603050405020304" pitchFamily="18" charset="0"/>
            </a:endParaRPr>
          </a:p>
          <a:p>
            <a:pPr>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We faced issues in obtaining the data for trend of cryptocurrencies as Google trends only provides data on a month wise granularity. This not only reduces our data points but also predicting for such a long time period is not an effective way based on our studies on cryptocurrency.</a:t>
            </a:r>
          </a:p>
          <a:p>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760525-6741-4D0E-8C45-44D0A5033FF3}"/>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2509896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D654-2E2C-417F-A47A-06E2F000F11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Evaluation – Performance:</a:t>
            </a:r>
            <a:endParaRPr lang="en-US" sz="4000" dirty="0"/>
          </a:p>
        </p:txBody>
      </p:sp>
      <p:sp>
        <p:nvSpPr>
          <p:cNvPr id="3" name="Content Placeholder 2">
            <a:extLst>
              <a:ext uri="{FF2B5EF4-FFF2-40B4-BE49-F238E27FC236}">
                <a16:creationId xmlns:a16="http://schemas.microsoft.com/office/drawing/2014/main" id="{90182DC9-0288-483B-B9ED-44A23FF73BE6}"/>
              </a:ext>
            </a:extLst>
          </p:cNvPr>
          <p:cNvSpPr>
            <a:spLocks noGrp="1"/>
          </p:cNvSpPr>
          <p:nvPr>
            <p:ph idx="1"/>
          </p:nvPr>
        </p:nvSpPr>
        <p:spPr>
          <a:xfrm>
            <a:off x="1097280" y="2108202"/>
            <a:ext cx="10058400" cy="1727770"/>
          </a:xfrm>
        </p:spPr>
        <p:txBody>
          <a:bodyPr/>
          <a:lstStyle/>
          <a:p>
            <a:pPr>
              <a:buClr>
                <a:schemeClr val="tx1"/>
              </a:buClr>
              <a:buFont typeface="Wingdings" panose="05000000000000000000" pitchFamily="2" charset="2"/>
              <a:buChar char="Ø"/>
            </a:pPr>
            <a:r>
              <a:rPr lang="en-US" b="1" u="sng" dirty="0"/>
              <a:t>Ethereum:</a:t>
            </a:r>
          </a:p>
          <a:p>
            <a:pPr marL="0" indent="0">
              <a:buClr>
                <a:schemeClr val="tx1"/>
              </a:buClr>
              <a:buNone/>
            </a:pPr>
            <a:endParaRPr lang="en-US" b="1" u="sng" dirty="0"/>
          </a:p>
        </p:txBody>
      </p:sp>
      <p:pic>
        <p:nvPicPr>
          <p:cNvPr id="4" name="Picture 3">
            <a:extLst>
              <a:ext uri="{FF2B5EF4-FFF2-40B4-BE49-F238E27FC236}">
                <a16:creationId xmlns:a16="http://schemas.microsoft.com/office/drawing/2014/main" id="{C8C99182-EDF3-4548-8995-0C3E985A6448}"/>
              </a:ext>
            </a:extLst>
          </p:cNvPr>
          <p:cNvPicPr>
            <a:picLocks noChangeAspect="1"/>
          </p:cNvPicPr>
          <p:nvPr/>
        </p:nvPicPr>
        <p:blipFill>
          <a:blip r:embed="rId2"/>
          <a:stretch>
            <a:fillRect/>
          </a:stretch>
        </p:blipFill>
        <p:spPr>
          <a:xfrm>
            <a:off x="10573305" y="5542718"/>
            <a:ext cx="1522566" cy="793105"/>
          </a:xfrm>
          <a:prstGeom prst="rect">
            <a:avLst/>
          </a:prstGeom>
        </p:spPr>
      </p:pic>
      <p:pic>
        <p:nvPicPr>
          <p:cNvPr id="7" name="Picture 6" descr="A picture containing text, object, antenna&#10;&#10;Description automatically generated">
            <a:extLst>
              <a:ext uri="{FF2B5EF4-FFF2-40B4-BE49-F238E27FC236}">
                <a16:creationId xmlns:a16="http://schemas.microsoft.com/office/drawing/2014/main" id="{92CF3942-9844-4618-B0BF-1EFC2B0E20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624772"/>
            <a:ext cx="9366552" cy="3227388"/>
          </a:xfrm>
          <a:prstGeom prst="rect">
            <a:avLst/>
          </a:prstGeom>
          <a:noFill/>
          <a:ln>
            <a:noFill/>
          </a:ln>
        </p:spPr>
      </p:pic>
    </p:spTree>
    <p:extLst>
      <p:ext uri="{BB962C8B-B14F-4D97-AF65-F5344CB8AC3E}">
        <p14:creationId xmlns:p14="http://schemas.microsoft.com/office/powerpoint/2010/main" val="3620227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D654-2E2C-417F-A47A-06E2F000F11A}"/>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Evaluation – Performance (Long-Short):</a:t>
            </a:r>
          </a:p>
        </p:txBody>
      </p:sp>
      <p:sp>
        <p:nvSpPr>
          <p:cNvPr id="3" name="Content Placeholder 2">
            <a:extLst>
              <a:ext uri="{FF2B5EF4-FFF2-40B4-BE49-F238E27FC236}">
                <a16:creationId xmlns:a16="http://schemas.microsoft.com/office/drawing/2014/main" id="{90182DC9-0288-483B-B9ED-44A23FF73BE6}"/>
              </a:ext>
            </a:extLst>
          </p:cNvPr>
          <p:cNvSpPr>
            <a:spLocks noGrp="1"/>
          </p:cNvSpPr>
          <p:nvPr>
            <p:ph idx="1"/>
          </p:nvPr>
        </p:nvSpPr>
        <p:spPr>
          <a:xfrm>
            <a:off x="1097280" y="2108201"/>
            <a:ext cx="10058400" cy="4227621"/>
          </a:xfrm>
        </p:spPr>
        <p:txBody>
          <a:bodyPr>
            <a:normAutofit/>
          </a:bodyPr>
          <a:lstStyle/>
          <a:p>
            <a:pPr algn="just">
              <a:buClr>
                <a:schemeClr val="tx1"/>
              </a:buClr>
              <a:buFont typeface="Wingdings" panose="05000000000000000000" pitchFamily="2" charset="2"/>
              <a:buChar char="Ø"/>
            </a:pPr>
            <a:r>
              <a:rPr lang="en-US" sz="1800" b="1" u="sng" dirty="0">
                <a:latin typeface="Times New Roman" panose="02020603050405020304" pitchFamily="18" charset="0"/>
                <a:cs typeface="Times New Roman" panose="02020603050405020304" pitchFamily="18" charset="0"/>
              </a:rPr>
              <a:t>ARIMA:</a:t>
            </a:r>
          </a:p>
          <a:p>
            <a:pPr lvl="1" algn="just">
              <a:buClr>
                <a:schemeClr val="tx1"/>
              </a:buCl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The accuracy for long-short option forecasting was found to be 50.27, 53.53 and 42.78 percentage for Bitcoin, </a:t>
            </a:r>
            <a:r>
              <a:rPr lang="en-US" dirty="0" err="1">
                <a:solidFill>
                  <a:srgbClr val="000000"/>
                </a:solidFill>
                <a:latin typeface="Times New Roman" panose="02020603050405020304" pitchFamily="18" charset="0"/>
                <a:cs typeface="Times New Roman" panose="02020603050405020304" pitchFamily="18" charset="0"/>
              </a:rPr>
              <a:t>Cardano</a:t>
            </a:r>
            <a:r>
              <a:rPr lang="en-US" dirty="0">
                <a:solidFill>
                  <a:srgbClr val="000000"/>
                </a:solidFill>
                <a:latin typeface="Times New Roman" panose="02020603050405020304" pitchFamily="18" charset="0"/>
                <a:cs typeface="Times New Roman" panose="02020603050405020304" pitchFamily="18" charset="0"/>
              </a:rPr>
              <a:t> and Ethereum respectively.</a:t>
            </a:r>
          </a:p>
          <a:p>
            <a:pPr marL="201168" lvl="1" indent="0" algn="just">
              <a:buClr>
                <a:schemeClr val="tx1"/>
              </a:buClr>
              <a:buNone/>
            </a:pPr>
            <a:endParaRPr lang="en-US" sz="1800" b="1" u="sng" dirty="0">
              <a:solidFill>
                <a:srgbClr val="000000"/>
              </a:solidFill>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sz="1800" b="1" u="sng" dirty="0" err="1">
                <a:latin typeface="Times New Roman" panose="02020603050405020304" pitchFamily="18" charset="0"/>
                <a:cs typeface="Times New Roman" panose="02020603050405020304" pitchFamily="18" charset="0"/>
              </a:rPr>
              <a:t>XGBoost</a:t>
            </a:r>
            <a:r>
              <a:rPr lang="en-US" sz="1800" b="1" u="sng" dirty="0">
                <a:latin typeface="Times New Roman" panose="02020603050405020304" pitchFamily="18" charset="0"/>
                <a:cs typeface="Times New Roman" panose="02020603050405020304" pitchFamily="18" charset="0"/>
              </a:rPr>
              <a:t>:</a:t>
            </a:r>
          </a:p>
          <a:p>
            <a:pPr lvl="1" algn="just">
              <a:buClr>
                <a:schemeClr val="tx1"/>
              </a:buCl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The accuracy for long-short option forecasting was found to be 48.13, 48.83 and 47.06 percentage for Bitcoin, </a:t>
            </a:r>
            <a:r>
              <a:rPr lang="en-US" dirty="0" err="1">
                <a:solidFill>
                  <a:srgbClr val="000000"/>
                </a:solidFill>
                <a:latin typeface="Times New Roman" panose="02020603050405020304" pitchFamily="18" charset="0"/>
                <a:cs typeface="Times New Roman" panose="02020603050405020304" pitchFamily="18" charset="0"/>
              </a:rPr>
              <a:t>Cardano</a:t>
            </a:r>
            <a:r>
              <a:rPr lang="en-US" dirty="0">
                <a:solidFill>
                  <a:srgbClr val="000000"/>
                </a:solidFill>
                <a:latin typeface="Times New Roman" panose="02020603050405020304" pitchFamily="18" charset="0"/>
                <a:cs typeface="Times New Roman" panose="02020603050405020304" pitchFamily="18" charset="0"/>
              </a:rPr>
              <a:t> and Ethereum respectively.</a:t>
            </a:r>
          </a:p>
          <a:p>
            <a:pPr lvl="1" algn="just">
              <a:buClr>
                <a:schemeClr val="tx1"/>
              </a:buClr>
              <a:buFont typeface="Wingdings" panose="05000000000000000000" pitchFamily="2" charset="2"/>
              <a:buChar char="v"/>
            </a:pPr>
            <a:endParaRPr lang="en-US" sz="1800" b="1" u="sng" dirty="0">
              <a:solidFill>
                <a:srgbClr val="000000"/>
              </a:solidFill>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sz="1800" b="1" u="sng" dirty="0">
                <a:latin typeface="Times New Roman" panose="02020603050405020304" pitchFamily="18" charset="0"/>
                <a:cs typeface="Times New Roman" panose="02020603050405020304" pitchFamily="18" charset="0"/>
              </a:rPr>
              <a:t>LSTM:</a:t>
            </a:r>
          </a:p>
          <a:p>
            <a:pPr lvl="1" algn="just">
              <a:buClr>
                <a:schemeClr val="tx1"/>
              </a:buCl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The accuracy for long-short option forecasting was found to be 48.13, 53.53 and 49.73</a:t>
            </a:r>
          </a:p>
          <a:p>
            <a:pPr marL="201168" lvl="1" indent="0" algn="just">
              <a:buClr>
                <a:schemeClr val="tx1"/>
              </a:buClr>
              <a:buNone/>
            </a:pPr>
            <a:r>
              <a:rPr lang="en-US" dirty="0">
                <a:solidFill>
                  <a:srgbClr val="000000"/>
                </a:solidFill>
                <a:latin typeface="Times New Roman" panose="02020603050405020304" pitchFamily="18" charset="0"/>
                <a:cs typeface="Times New Roman" panose="02020603050405020304" pitchFamily="18" charset="0"/>
              </a:rPr>
              <a:t>    percentage for Bitcoin, Cardano and Ethereum respectively.</a:t>
            </a:r>
          </a:p>
          <a:p>
            <a:pPr marL="201168" lvl="1" indent="0" algn="just">
              <a:buClr>
                <a:schemeClr val="tx1"/>
              </a:buClr>
              <a:buNone/>
            </a:pPr>
            <a:endParaRPr lang="en-US" sz="1800" b="1" u="sng" dirty="0">
              <a:latin typeface="Times New Roman" panose="02020603050405020304" pitchFamily="18" charset="0"/>
              <a:cs typeface="Times New Roman" panose="02020603050405020304" pitchFamily="18" charset="0"/>
            </a:endParaRPr>
          </a:p>
          <a:p>
            <a:pPr marL="0" indent="0" algn="just">
              <a:buClr>
                <a:schemeClr val="tx1"/>
              </a:buClr>
              <a:buNone/>
            </a:pPr>
            <a:endParaRPr lang="en-US" sz="1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C99182-EDF3-4548-8995-0C3E985A6448}"/>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567702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6BAF-2CF5-4326-9281-F20EF314AC8D}"/>
              </a:ext>
            </a:extLst>
          </p:cNvPr>
          <p:cNvSpPr>
            <a:spLocks noGrp="1"/>
          </p:cNvSpPr>
          <p:nvPr>
            <p:ph type="title"/>
          </p:nvPr>
        </p:nvSpPr>
        <p:spPr>
          <a:xfrm>
            <a:off x="1097279" y="286603"/>
            <a:ext cx="10212871" cy="1450757"/>
          </a:xfrm>
        </p:spPr>
        <p:txBody>
          <a:bodyPr>
            <a:normAutofit/>
          </a:bodyPr>
          <a:lstStyle/>
          <a:p>
            <a:r>
              <a:rPr lang="en-US" sz="4000" dirty="0">
                <a:latin typeface="Arial" panose="020B0604020202020204" pitchFamily="34" charset="0"/>
                <a:cs typeface="Arial" panose="020B0604020202020204" pitchFamily="34" charset="0"/>
              </a:rPr>
              <a:t>Further Improvement/ Lessons Learned:</a:t>
            </a:r>
          </a:p>
        </p:txBody>
      </p:sp>
      <p:sp>
        <p:nvSpPr>
          <p:cNvPr id="3" name="Content Placeholder 2">
            <a:extLst>
              <a:ext uri="{FF2B5EF4-FFF2-40B4-BE49-F238E27FC236}">
                <a16:creationId xmlns:a16="http://schemas.microsoft.com/office/drawing/2014/main" id="{E8044207-A17D-4BBD-A2BC-CCD4F1ED3FD0}"/>
              </a:ext>
            </a:extLst>
          </p:cNvPr>
          <p:cNvSpPr>
            <a:spLocks noGrp="1"/>
          </p:cNvSpPr>
          <p:nvPr>
            <p:ph idx="1"/>
          </p:nvPr>
        </p:nvSpPr>
        <p:spPr>
          <a:xfrm>
            <a:off x="1097278" y="1989668"/>
            <a:ext cx="10281921" cy="4461932"/>
          </a:xfrm>
        </p:spPr>
        <p:txBody>
          <a:bodyPr>
            <a:normAutofit/>
          </a:bodyPr>
          <a:lstStyle/>
          <a:p>
            <a:pPr algn="just">
              <a:buClr>
                <a:schemeClr val="tx1">
                  <a:lumMod val="75000"/>
                  <a:lumOff val="2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Though failing to predict the price returns with high accuracy, because of reasons like covid impact on the market (which made the stock market extremely volatile) and lacking in perfectly understanding the mood of the public, as all those who search about cryptocurrency on google don’t always buy a cryptocurrency.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surge in usage of social media platforms recently has effect on our predictions too. But the approach of predicting the positive and negative returns and thus recommending long and short options is what makes our model stand out where the traders could earn money on the market going in both directions.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From the causality analysis, we can see that, the lower the granularity level, the higher is the cause effect.</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Thus, moving forward, we plan to work on hour level granularity which will have a better impact in our prediction values.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Using data from Twitter and Reddit will also have a significant impact on our model as these   </a:t>
            </a:r>
          </a:p>
          <a:p>
            <a:pPr marL="0" indent="0" algn="just">
              <a:buClr>
                <a:schemeClr val="tx1">
                  <a:lumMod val="75000"/>
                  <a:lumOff val="25000"/>
                </a:schemeClr>
              </a:buClr>
              <a:buNone/>
            </a:pPr>
            <a:r>
              <a:rPr lang="en-US" sz="1700" dirty="0">
                <a:solidFill>
                  <a:srgbClr val="000000"/>
                </a:solidFill>
                <a:latin typeface="Times New Roman" panose="02020603050405020304" pitchFamily="18" charset="0"/>
                <a:cs typeface="Times New Roman" panose="02020603050405020304" pitchFamily="18" charset="0"/>
              </a:rPr>
              <a:t>    data will not only show the trends of the public but also the sentiment of those trends</a:t>
            </a:r>
          </a:p>
        </p:txBody>
      </p:sp>
      <p:pic>
        <p:nvPicPr>
          <p:cNvPr id="4" name="Picture 3">
            <a:extLst>
              <a:ext uri="{FF2B5EF4-FFF2-40B4-BE49-F238E27FC236}">
                <a16:creationId xmlns:a16="http://schemas.microsoft.com/office/drawing/2014/main" id="{6B63CBF0-7827-4A08-AD3F-464632227814}"/>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1897483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1049-0028-41C4-85B4-86896FBFB0F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Bibliographical References:</a:t>
            </a:r>
          </a:p>
        </p:txBody>
      </p:sp>
      <p:sp>
        <p:nvSpPr>
          <p:cNvPr id="3" name="Content Placeholder 2">
            <a:extLst>
              <a:ext uri="{FF2B5EF4-FFF2-40B4-BE49-F238E27FC236}">
                <a16:creationId xmlns:a16="http://schemas.microsoft.com/office/drawing/2014/main" id="{62532CE9-AC24-4AB1-B8DE-A9F9A147D5A2}"/>
              </a:ext>
            </a:extLst>
          </p:cNvPr>
          <p:cNvSpPr>
            <a:spLocks noGrp="1"/>
          </p:cNvSpPr>
          <p:nvPr>
            <p:ph idx="1"/>
          </p:nvPr>
        </p:nvSpPr>
        <p:spPr>
          <a:xfrm>
            <a:off x="1097280" y="1840024"/>
            <a:ext cx="10058400" cy="4495799"/>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hlinkClick r:id="rId2"/>
              </a:rPr>
              <a:t>Forecasting cryptocurrency prices time series using machine learning approach</a:t>
            </a:r>
            <a:r>
              <a:rPr lang="en-US" dirty="0">
                <a:latin typeface="Times New Roman" panose="02020603050405020304" pitchFamily="18" charset="0"/>
                <a:cs typeface="Times New Roman" panose="02020603050405020304" pitchFamily="18" charset="0"/>
              </a:rPr>
              <a:t> | SHS Web of Conferences (shs-conferences.org) </a:t>
            </a:r>
          </a:p>
          <a:p>
            <a:pPr algn="just"/>
            <a:r>
              <a:rPr lang="en-US" dirty="0">
                <a:latin typeface="Times New Roman" panose="02020603050405020304" pitchFamily="18" charset="0"/>
                <a:cs typeface="Times New Roman" panose="02020603050405020304" pitchFamily="18" charset="0"/>
              </a:rPr>
              <a:t>2. [2006.16789] </a:t>
            </a:r>
            <a:r>
              <a:rPr lang="en-US" dirty="0">
                <a:latin typeface="Times New Roman" panose="02020603050405020304" pitchFamily="18" charset="0"/>
                <a:cs typeface="Times New Roman" panose="02020603050405020304" pitchFamily="18" charset="0"/>
                <a:hlinkClick r:id="rId3"/>
              </a:rPr>
              <a:t>Causality Learning: A New Perspective for Interpretable Machine Learning </a:t>
            </a:r>
            <a:r>
              <a:rPr lang="en-US" dirty="0">
                <a:latin typeface="Times New Roman" panose="02020603050405020304" pitchFamily="18" charset="0"/>
                <a:cs typeface="Times New Roman" panose="02020603050405020304" pitchFamily="18" charset="0"/>
              </a:rPr>
              <a:t>(arxiv.org) </a:t>
            </a:r>
          </a:p>
          <a:p>
            <a:pPr algn="just"/>
            <a:r>
              <a:rPr lang="en-US"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hlinkClick r:id="rId4"/>
              </a:rPr>
              <a:t>Challenges in Causality Volume 1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mlr.press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4.  Mukherjee, </a:t>
            </a:r>
            <a:r>
              <a:rPr lang="en-US" dirty="0" err="1">
                <a:latin typeface="Times New Roman" panose="02020603050405020304" pitchFamily="18" charset="0"/>
                <a:cs typeface="Times New Roman" panose="02020603050405020304" pitchFamily="18" charset="0"/>
              </a:rPr>
              <a:t>Partha</a:t>
            </a:r>
            <a:r>
              <a:rPr lang="en-US" dirty="0">
                <a:latin typeface="Times New Roman" panose="02020603050405020304" pitchFamily="18" charset="0"/>
                <a:cs typeface="Times New Roman" panose="02020603050405020304" pitchFamily="18" charset="0"/>
              </a:rPr>
              <a:t>; Jansen, Bernard J. </a:t>
            </a:r>
            <a:r>
              <a:rPr lang="en-US" dirty="0">
                <a:latin typeface="Times New Roman" panose="02020603050405020304" pitchFamily="18" charset="0"/>
                <a:cs typeface="Times New Roman" panose="02020603050405020304" pitchFamily="18" charset="0"/>
                <a:hlinkClick r:id="rId5"/>
              </a:rPr>
              <a:t>Conversing and searching: the causal relationship between social media and web search, Internet Research</a:t>
            </a:r>
            <a:r>
              <a:rPr lang="en-US" dirty="0">
                <a:latin typeface="Times New Roman" panose="02020603050405020304" pitchFamily="18" charset="0"/>
                <a:cs typeface="Times New Roman" panose="02020603050405020304" pitchFamily="18" charset="0"/>
              </a:rPr>
              <a:t>; Bradford Vol. 27, Issue. 5, (2017): 1209-1226. DOI:10.1108/IntR-07-2016-0228.  </a:t>
            </a:r>
          </a:p>
          <a:p>
            <a:pPr algn="just"/>
            <a:r>
              <a:rPr lang="en-US" dirty="0">
                <a:latin typeface="Times New Roman" panose="02020603050405020304" pitchFamily="18" charset="0"/>
                <a:cs typeface="Times New Roman" panose="02020603050405020304" pitchFamily="18" charset="0"/>
              </a:rPr>
              <a:t>5. Yang, X., Yang, X., Pan, B., Evans, J.A., &amp; </a:t>
            </a:r>
            <a:r>
              <a:rPr lang="en-US" dirty="0" err="1">
                <a:latin typeface="Times New Roman" panose="02020603050405020304" pitchFamily="18" charset="0"/>
                <a:cs typeface="Times New Roman" panose="02020603050405020304" pitchFamily="18" charset="0"/>
              </a:rPr>
              <a:t>Lv</a:t>
            </a:r>
            <a:r>
              <a:rPr lang="en-US" dirty="0">
                <a:latin typeface="Times New Roman" panose="02020603050405020304" pitchFamily="18" charset="0"/>
                <a:cs typeface="Times New Roman" panose="02020603050405020304" pitchFamily="18" charset="0"/>
              </a:rPr>
              <a:t>, B. (2015). </a:t>
            </a:r>
            <a:r>
              <a:rPr lang="en-US" dirty="0">
                <a:latin typeface="Times New Roman" panose="02020603050405020304" pitchFamily="18" charset="0"/>
                <a:cs typeface="Times New Roman" panose="02020603050405020304" pitchFamily="18" charset="0"/>
                <a:hlinkClick r:id="rId6"/>
              </a:rPr>
              <a:t>Forecasting Chinese tourist volume with search engine data. Tourism Management</a:t>
            </a:r>
            <a:r>
              <a:rPr lang="en-US" dirty="0">
                <a:latin typeface="Times New Roman" panose="02020603050405020304" pitchFamily="18" charset="0"/>
                <a:cs typeface="Times New Roman" panose="02020603050405020304" pitchFamily="18" charset="0"/>
              </a:rPr>
              <a:t>, 46, 386-397.  </a:t>
            </a:r>
          </a:p>
          <a:p>
            <a:pPr algn="just"/>
            <a:r>
              <a:rPr lang="en-US" dirty="0">
                <a:latin typeface="Times New Roman" panose="02020603050405020304" pitchFamily="18" charset="0"/>
                <a:cs typeface="Times New Roman" panose="02020603050405020304" pitchFamily="18" charset="0"/>
              </a:rPr>
              <a:t>6. Arratia, A., López-</a:t>
            </a:r>
            <a:r>
              <a:rPr lang="en-US" dirty="0" err="1">
                <a:latin typeface="Times New Roman" panose="02020603050405020304" pitchFamily="18" charset="0"/>
                <a:cs typeface="Times New Roman" panose="02020603050405020304" pitchFamily="18" charset="0"/>
              </a:rPr>
              <a:t>Barrantes</a:t>
            </a:r>
            <a:r>
              <a:rPr lang="en-US" dirty="0">
                <a:latin typeface="Times New Roman" panose="02020603050405020304" pitchFamily="18" charset="0"/>
                <a:cs typeface="Times New Roman" panose="02020603050405020304" pitchFamily="18" charset="0"/>
              </a:rPr>
              <a:t>, A.X. </a:t>
            </a:r>
            <a:r>
              <a:rPr lang="en-US" dirty="0">
                <a:latin typeface="Times New Roman" panose="02020603050405020304" pitchFamily="18" charset="0"/>
                <a:cs typeface="Times New Roman" panose="02020603050405020304" pitchFamily="18" charset="0"/>
                <a:hlinkClick r:id="rId7"/>
              </a:rPr>
              <a:t>Do Google Trends forecast bitcoins? Stylized facts and statistical evidence</a:t>
            </a:r>
            <a:r>
              <a:rPr lang="en-US" dirty="0">
                <a:latin typeface="Times New Roman" panose="02020603050405020304" pitchFamily="18" charset="0"/>
                <a:cs typeface="Times New Roman" panose="02020603050405020304" pitchFamily="18" charset="0"/>
              </a:rPr>
              <a:t>. J BANK FINANC TECHNOL 5, 45–57 (2021).  </a:t>
            </a:r>
          </a:p>
          <a:p>
            <a:pPr algn="just"/>
            <a:r>
              <a:rPr lang="en-US" dirty="0">
                <a:latin typeface="Times New Roman" panose="02020603050405020304" pitchFamily="18" charset="0"/>
                <a:cs typeface="Times New Roman" panose="02020603050405020304" pitchFamily="18" charset="0"/>
              </a:rPr>
              <a:t>7. Nasir, M.A., Huynh, T.L.D., Nguyen, S.P. et al. </a:t>
            </a:r>
            <a:r>
              <a:rPr lang="en-US" dirty="0">
                <a:latin typeface="Times New Roman" panose="02020603050405020304" pitchFamily="18" charset="0"/>
                <a:cs typeface="Times New Roman" panose="02020603050405020304" pitchFamily="18" charset="0"/>
                <a:hlinkClick r:id="rId8"/>
              </a:rPr>
              <a:t>Forecasting cryptocurrency returns and volume using search engines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Financ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Innov</a:t>
            </a:r>
            <a:r>
              <a:rPr lang="en-US" dirty="0">
                <a:latin typeface="Times New Roman" panose="02020603050405020304" pitchFamily="18" charset="0"/>
                <a:cs typeface="Times New Roman" panose="02020603050405020304" pitchFamily="18" charset="0"/>
              </a:rPr>
              <a:t> 5, 2 (2019).  </a:t>
            </a:r>
          </a:p>
          <a:p>
            <a:pPr algn="just"/>
            <a:r>
              <a:rPr lang="en-US" dirty="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hlinkClick r:id="rId9"/>
              </a:rPr>
              <a:t>Chaos 30</a:t>
            </a:r>
            <a:r>
              <a:rPr lang="en-US" dirty="0">
                <a:latin typeface="Times New Roman" panose="02020603050405020304" pitchFamily="18" charset="0"/>
                <a:cs typeface="Times New Roman" panose="02020603050405020304" pitchFamily="18" charset="0"/>
              </a:rPr>
              <a:t>, 063116 (2020).</a:t>
            </a:r>
          </a:p>
        </p:txBody>
      </p:sp>
      <p:pic>
        <p:nvPicPr>
          <p:cNvPr id="4" name="Picture 3">
            <a:extLst>
              <a:ext uri="{FF2B5EF4-FFF2-40B4-BE49-F238E27FC236}">
                <a16:creationId xmlns:a16="http://schemas.microsoft.com/office/drawing/2014/main" id="{BB81D849-BE12-475F-9BE0-A520394A1D8F}"/>
              </a:ext>
            </a:extLst>
          </p:cNvPr>
          <p:cNvPicPr>
            <a:picLocks noChangeAspect="1"/>
          </p:cNvPicPr>
          <p:nvPr/>
        </p:nvPicPr>
        <p:blipFill>
          <a:blip r:embed="rId10"/>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106002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A31-69F9-4337-817D-86C5D1BDC93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Related Solutions/ State of Art:</a:t>
            </a:r>
          </a:p>
        </p:txBody>
      </p:sp>
      <p:sp>
        <p:nvSpPr>
          <p:cNvPr id="3" name="Content Placeholder 2">
            <a:extLst>
              <a:ext uri="{FF2B5EF4-FFF2-40B4-BE49-F238E27FC236}">
                <a16:creationId xmlns:a16="http://schemas.microsoft.com/office/drawing/2014/main" id="{4A582DA9-6BA8-4CE1-B7BF-D087EDB545A5}"/>
              </a:ext>
            </a:extLst>
          </p:cNvPr>
          <p:cNvSpPr>
            <a:spLocks noGrp="1"/>
          </p:cNvSpPr>
          <p:nvPr>
            <p:ph idx="1"/>
          </p:nvPr>
        </p:nvSpPr>
        <p:spPr>
          <a:xfrm>
            <a:off x="1097280" y="1864311"/>
            <a:ext cx="10058400" cy="4580877"/>
          </a:xfrm>
        </p:spPr>
        <p:txBody>
          <a:bodyPr>
            <a:normAutofit/>
          </a:bodyPr>
          <a:lstStyle/>
          <a:p>
            <a:pPr algn="just">
              <a:buClr>
                <a:schemeClr val="tx1">
                  <a:lumMod val="75000"/>
                  <a:lumOff val="25000"/>
                </a:schemeClr>
              </a:buCl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a:t>
            </a:r>
            <a:r>
              <a:rPr lang="en-US" sz="1700" dirty="0" err="1">
                <a:solidFill>
                  <a:srgbClr val="000000"/>
                </a:solidFill>
                <a:latin typeface="Times New Roman" panose="02020603050405020304" pitchFamily="18" charset="0"/>
                <a:cs typeface="Times New Roman" panose="02020603050405020304" pitchFamily="18" charset="0"/>
              </a:rPr>
              <a:t>Kristoufek</a:t>
            </a:r>
            <a:r>
              <a:rPr lang="en-US" sz="1700" dirty="0">
                <a:solidFill>
                  <a:srgbClr val="000000"/>
                </a:solidFill>
                <a:latin typeface="Times New Roman" panose="02020603050405020304" pitchFamily="18" charset="0"/>
                <a:cs typeface="Times New Roman" panose="02020603050405020304" pitchFamily="18" charset="0"/>
              </a:rPr>
              <a:t> et al. 2013) In this research paper, they are studying the relationship between digital currency and search queries by connecting two of the main phenomena in the recent years – digital currency, Bitcoin and </a:t>
            </a:r>
            <a:r>
              <a:rPr lang="en-US" sz="1700" dirty="0" err="1">
                <a:solidFill>
                  <a:srgbClr val="000000"/>
                </a:solidFill>
                <a:latin typeface="Times New Roman" panose="02020603050405020304" pitchFamily="18" charset="0"/>
                <a:cs typeface="Times New Roman" panose="02020603050405020304" pitchFamily="18" charset="0"/>
              </a:rPr>
              <a:t>seach</a:t>
            </a:r>
            <a:r>
              <a:rPr lang="en-US" sz="1700" dirty="0">
                <a:solidFill>
                  <a:srgbClr val="000000"/>
                </a:solidFill>
                <a:latin typeface="Times New Roman" panose="02020603050405020304" pitchFamily="18" charset="0"/>
                <a:cs typeface="Times New Roman" panose="02020603050405020304" pitchFamily="18" charset="0"/>
              </a:rPr>
              <a:t> queries on Google Trends and Wikipedia to show that the search queries and the prices are connected and also to prove that there exists a pronounced asymmetry between them.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We can see from the research work carried out by Vasily Derbentsev et.al. that the use of Binary Auto Regressive Tree (BART) has allowed them forecasting the prices of cryptocurrency highly accurately even during dynamic rise and falls in prices.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From the research done by Muhammad Ali Nasir et.al., </a:t>
            </a:r>
            <a:r>
              <a:rPr lang="en-US" sz="1700" dirty="0" err="1">
                <a:solidFill>
                  <a:srgbClr val="000000"/>
                </a:solidFill>
                <a:latin typeface="Times New Roman" panose="02020603050405020304" pitchFamily="18" charset="0"/>
                <a:cs typeface="Times New Roman" panose="02020603050405020304" pitchFamily="18" charset="0"/>
              </a:rPr>
              <a:t>Toan</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Luu</a:t>
            </a:r>
            <a:r>
              <a:rPr lang="en-US" sz="1700" dirty="0">
                <a:solidFill>
                  <a:srgbClr val="000000"/>
                </a:solidFill>
                <a:latin typeface="Times New Roman" panose="02020603050405020304" pitchFamily="18" charset="0"/>
                <a:cs typeface="Times New Roman" panose="02020603050405020304" pitchFamily="18" charset="0"/>
              </a:rPr>
              <a:t> Duc Huynh et.al., Sang </a:t>
            </a:r>
            <a:r>
              <a:rPr lang="en-US" sz="1700" dirty="0" err="1">
                <a:solidFill>
                  <a:srgbClr val="000000"/>
                </a:solidFill>
                <a:latin typeface="Times New Roman" panose="02020603050405020304" pitchFamily="18" charset="0"/>
                <a:cs typeface="Times New Roman" panose="02020603050405020304" pitchFamily="18" charset="0"/>
              </a:rPr>
              <a:t>Phu</a:t>
            </a:r>
            <a:r>
              <a:rPr lang="en-US" sz="1700" dirty="0">
                <a:solidFill>
                  <a:srgbClr val="000000"/>
                </a:solidFill>
                <a:latin typeface="Times New Roman" panose="02020603050405020304" pitchFamily="18" charset="0"/>
                <a:cs typeface="Times New Roman" panose="02020603050405020304" pitchFamily="18" charset="0"/>
              </a:rPr>
              <a:t> Nguyen et.al., </a:t>
            </a:r>
            <a:r>
              <a:rPr lang="en-US" sz="1700" dirty="0" err="1">
                <a:solidFill>
                  <a:srgbClr val="000000"/>
                </a:solidFill>
                <a:latin typeface="Times New Roman" panose="02020603050405020304" pitchFamily="18" charset="0"/>
                <a:cs typeface="Times New Roman" panose="02020603050405020304" pitchFamily="18" charset="0"/>
              </a:rPr>
              <a:t>Duy</a:t>
            </a:r>
            <a:r>
              <a:rPr lang="en-US" sz="1700" dirty="0">
                <a:solidFill>
                  <a:srgbClr val="000000"/>
                </a:solidFill>
                <a:latin typeface="Times New Roman" panose="02020603050405020304" pitchFamily="18" charset="0"/>
                <a:cs typeface="Times New Roman" panose="02020603050405020304" pitchFamily="18" charset="0"/>
              </a:rPr>
              <a:t> Duong et.al., we can see that the data series is checked to be stationary using Dickey-Fuller tests. </a:t>
            </a:r>
            <a:r>
              <a:rPr lang="en-US" sz="1700">
                <a:solidFill>
                  <a:srgbClr val="000000"/>
                </a:solidFill>
                <a:latin typeface="Times New Roman" panose="02020603050405020304" pitchFamily="18" charset="0"/>
                <a:cs typeface="Times New Roman" panose="02020603050405020304" pitchFamily="18" charset="0"/>
              </a:rPr>
              <a:t>Akaike Information </a:t>
            </a:r>
            <a:r>
              <a:rPr lang="en-US" sz="1700" dirty="0">
                <a:solidFill>
                  <a:srgbClr val="000000"/>
                </a:solidFill>
                <a:latin typeface="Times New Roman" panose="02020603050405020304" pitchFamily="18" charset="0"/>
                <a:cs typeface="Times New Roman" panose="02020603050405020304" pitchFamily="18" charset="0"/>
              </a:rPr>
              <a:t>C</a:t>
            </a:r>
            <a:r>
              <a:rPr lang="en-US" sz="1700">
                <a:solidFill>
                  <a:srgbClr val="000000"/>
                </a:solidFill>
                <a:latin typeface="Times New Roman" panose="02020603050405020304" pitchFamily="18" charset="0"/>
                <a:cs typeface="Times New Roman" panose="02020603050405020304" pitchFamily="18" charset="0"/>
              </a:rPr>
              <a:t>riteria </a:t>
            </a:r>
            <a:r>
              <a:rPr lang="en-US" sz="1700" dirty="0">
                <a:solidFill>
                  <a:srgbClr val="000000"/>
                </a:solidFill>
                <a:latin typeface="Times New Roman" panose="02020603050405020304" pitchFamily="18" charset="0"/>
                <a:cs typeface="Times New Roman" panose="02020603050405020304" pitchFamily="18" charset="0"/>
              </a:rPr>
              <a:t>is used to choose the lag for the process and Granger causality test to determine the direction of causality. Impulsive response function analysis is performed to have a broader perspective on association among the variables.</a:t>
            </a:r>
          </a:p>
          <a:p>
            <a:pPr>
              <a:buClr>
                <a:schemeClr val="tx1">
                  <a:lumMod val="75000"/>
                  <a:lumOff val="25000"/>
                </a:schemeClr>
              </a:buClr>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1C7FA5-FDF1-46E6-90CE-B0B3351C57BC}"/>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80365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A31-69F9-4337-817D-86C5D1BDC93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Related Solutions/ State of Art:</a:t>
            </a:r>
          </a:p>
        </p:txBody>
      </p:sp>
      <p:sp>
        <p:nvSpPr>
          <p:cNvPr id="3" name="Content Placeholder 2">
            <a:extLst>
              <a:ext uri="{FF2B5EF4-FFF2-40B4-BE49-F238E27FC236}">
                <a16:creationId xmlns:a16="http://schemas.microsoft.com/office/drawing/2014/main" id="{4A582DA9-6BA8-4CE1-B7BF-D087EDB545A5}"/>
              </a:ext>
            </a:extLst>
          </p:cNvPr>
          <p:cNvSpPr>
            <a:spLocks noGrp="1"/>
          </p:cNvSpPr>
          <p:nvPr>
            <p:ph idx="1"/>
          </p:nvPr>
        </p:nvSpPr>
        <p:spPr>
          <a:xfrm>
            <a:off x="1066800" y="1859627"/>
            <a:ext cx="10058400" cy="4576684"/>
          </a:xfrm>
        </p:spPr>
        <p:txBody>
          <a:bodyPr>
            <a:normAutofit/>
          </a:bodyPr>
          <a:lstStyle/>
          <a:p>
            <a:pPr algn="just">
              <a:buClr>
                <a:schemeClr val="tx1">
                  <a:lumMod val="75000"/>
                  <a:lumOff val="25000"/>
                </a:schemeClr>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There were many works related to predicting based on the Google searches/ and Google trends but there are only a few works that actually worked on predicting a Cryptocurrency based on the Google Trends but something that makes our Project unique and better is that all the previous works mostly focused on the most famous Cryptocurrency, BITCOIN, whereas in our project, we are also including prediction of some other crypto currencies, like Ethereum and Cardano.</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Another standout point is that, in our Project, rather than just making direct Predictions, we will be calculating the Percentage change in each of the Cryptocurrencies, which will make the user or the trader, understand the situation of the currency and the transaction better.</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As we read through the existing solutions and how they used Causality in their studies, we realized that the Granger’s Causality Analysis works the best for any time-series model such as our Project ‘Causality Analysis between Google Trends and BTC – ETH – ADA’.</a:t>
            </a:r>
          </a:p>
          <a:p>
            <a:pPr>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And though, we looked at multiple projects using models like SARIMA, the average method, naive             method, bats model etc., we think that ARIMA might be the best fit.</a:t>
            </a:r>
          </a:p>
        </p:txBody>
      </p:sp>
      <p:pic>
        <p:nvPicPr>
          <p:cNvPr id="4" name="Picture 3">
            <a:extLst>
              <a:ext uri="{FF2B5EF4-FFF2-40B4-BE49-F238E27FC236}">
                <a16:creationId xmlns:a16="http://schemas.microsoft.com/office/drawing/2014/main" id="{86233EF1-F7C9-4912-BD0F-B117A5AC0E30}"/>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133764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A31-69F9-4337-817D-86C5D1BDC93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Survey of Scientific papers and journals:</a:t>
            </a:r>
          </a:p>
        </p:txBody>
      </p:sp>
      <p:sp>
        <p:nvSpPr>
          <p:cNvPr id="3" name="Content Placeholder 2">
            <a:extLst>
              <a:ext uri="{FF2B5EF4-FFF2-40B4-BE49-F238E27FC236}">
                <a16:creationId xmlns:a16="http://schemas.microsoft.com/office/drawing/2014/main" id="{4A582DA9-6BA8-4CE1-B7BF-D087EDB545A5}"/>
              </a:ext>
            </a:extLst>
          </p:cNvPr>
          <p:cNvSpPr>
            <a:spLocks noGrp="1"/>
          </p:cNvSpPr>
          <p:nvPr>
            <p:ph idx="1"/>
          </p:nvPr>
        </p:nvSpPr>
        <p:spPr>
          <a:xfrm>
            <a:off x="1097280" y="1867479"/>
            <a:ext cx="10058400" cy="4763185"/>
          </a:xfrm>
        </p:spPr>
        <p:txBody>
          <a:bodyPr>
            <a:noAutofit/>
          </a:bodyPr>
          <a:lstStyle/>
          <a:p>
            <a:pPr algn="just">
              <a:buClr>
                <a:schemeClr val="tx1">
                  <a:lumMod val="75000"/>
                  <a:lumOff val="25000"/>
                </a:schemeClr>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700" dirty="0">
                <a:solidFill>
                  <a:srgbClr val="000000"/>
                </a:solidFill>
                <a:latin typeface="Times New Roman" panose="02020603050405020304" pitchFamily="18" charset="0"/>
                <a:cs typeface="Times New Roman" panose="02020603050405020304" pitchFamily="18" charset="0"/>
              </a:rPr>
              <a:t>Survey papers finding the relationship between Bitcoin and the search queries, like Google, Wikipedia, were very helpful to understand the gist of the parameters considered and the entire process going on.</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Papers discussing about the relationship between social media conversing and the web searches to understand the impact of word-of-mouth(in an electronic way - three social media platforms (Instagram, Twitter, Tumblr)) on the web search engine, Google.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We can see from the research work carried out by </a:t>
            </a:r>
            <a:r>
              <a:rPr lang="en-US" sz="1700" dirty="0" err="1">
                <a:solidFill>
                  <a:srgbClr val="000000"/>
                </a:solidFill>
                <a:latin typeface="Times New Roman" panose="02020603050405020304" pitchFamily="18" charset="0"/>
                <a:cs typeface="Times New Roman" panose="02020603050405020304" pitchFamily="18" charset="0"/>
              </a:rPr>
              <a:t>Vasily</a:t>
            </a:r>
            <a:r>
              <a:rPr lang="en-US" sz="1700" dirty="0">
                <a:solidFill>
                  <a:srgbClr val="000000"/>
                </a:solidFill>
                <a:latin typeface="Times New Roman" panose="02020603050405020304" pitchFamily="18" charset="0"/>
                <a:cs typeface="Times New Roman" panose="02020603050405020304" pitchFamily="18" charset="0"/>
              </a:rPr>
              <a:t> </a:t>
            </a:r>
            <a:r>
              <a:rPr lang="en-US" sz="1700" dirty="0" err="1">
                <a:solidFill>
                  <a:srgbClr val="000000"/>
                </a:solidFill>
                <a:latin typeface="Times New Roman" panose="02020603050405020304" pitchFamily="18" charset="0"/>
                <a:cs typeface="Times New Roman" panose="02020603050405020304" pitchFamily="18" charset="0"/>
              </a:rPr>
              <a:t>Derbentsev</a:t>
            </a:r>
            <a:r>
              <a:rPr lang="en-US" sz="1700" dirty="0">
                <a:solidFill>
                  <a:srgbClr val="000000"/>
                </a:solidFill>
                <a:latin typeface="Times New Roman" panose="02020603050405020304" pitchFamily="18" charset="0"/>
                <a:cs typeface="Times New Roman" panose="02020603050405020304" pitchFamily="18" charset="0"/>
              </a:rPr>
              <a:t>  et.al. that the use of Binary Auto Regressive Tree (BART) has allowed forecasting the prices of cryptocurrency highly accurately, even during dynamic rise and falls in prices.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From </a:t>
            </a:r>
            <a:r>
              <a:rPr lang="en-US" sz="1700" dirty="0" err="1">
                <a:solidFill>
                  <a:srgbClr val="000000"/>
                </a:solidFill>
                <a:latin typeface="Times New Roman" panose="02020603050405020304" pitchFamily="18" charset="0"/>
                <a:cs typeface="Times New Roman" panose="02020603050405020304" pitchFamily="18" charset="0"/>
              </a:rPr>
              <a:t>Guandong</a:t>
            </a:r>
            <a:r>
              <a:rPr lang="en-US" sz="1700" dirty="0">
                <a:solidFill>
                  <a:srgbClr val="000000"/>
                </a:solidFill>
                <a:latin typeface="Times New Roman" panose="02020603050405020304" pitchFamily="18" charset="0"/>
                <a:cs typeface="Times New Roman" panose="02020603050405020304" pitchFamily="18" charset="0"/>
              </a:rPr>
              <a:t> Xu et.al. research, we can understand the use of causality analysis.</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From Stefan </a:t>
            </a:r>
            <a:r>
              <a:rPr lang="en-US" sz="1700" dirty="0" err="1">
                <a:solidFill>
                  <a:srgbClr val="000000"/>
                </a:solidFill>
                <a:latin typeface="Times New Roman" panose="02020603050405020304" pitchFamily="18" charset="0"/>
                <a:cs typeface="Times New Roman" panose="02020603050405020304" pitchFamily="18" charset="0"/>
              </a:rPr>
              <a:t>Haufe</a:t>
            </a:r>
            <a:r>
              <a:rPr lang="en-US" sz="1700" dirty="0">
                <a:solidFill>
                  <a:srgbClr val="000000"/>
                </a:solidFill>
                <a:latin typeface="Times New Roman" panose="02020603050405020304" pitchFamily="18" charset="0"/>
                <a:cs typeface="Times New Roman" panose="02020603050405020304" pitchFamily="18" charset="0"/>
              </a:rPr>
              <a:t> et.al. we can see the use of Vector Auto Regressive models to get the causal analysis of a multivariate time series data. </a:t>
            </a:r>
          </a:p>
        </p:txBody>
      </p:sp>
      <p:pic>
        <p:nvPicPr>
          <p:cNvPr id="4" name="Picture 3">
            <a:extLst>
              <a:ext uri="{FF2B5EF4-FFF2-40B4-BE49-F238E27FC236}">
                <a16:creationId xmlns:a16="http://schemas.microsoft.com/office/drawing/2014/main" id="{46D37315-C1E9-48C2-8C2D-8D2CE9A9B62C}"/>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247030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3F2D-77CC-462C-B3A6-08A2859BEB51}"/>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Overview of solution/ Contributions:</a:t>
            </a:r>
          </a:p>
        </p:txBody>
      </p:sp>
      <p:sp>
        <p:nvSpPr>
          <p:cNvPr id="3" name="Content Placeholder 2">
            <a:extLst>
              <a:ext uri="{FF2B5EF4-FFF2-40B4-BE49-F238E27FC236}">
                <a16:creationId xmlns:a16="http://schemas.microsoft.com/office/drawing/2014/main" id="{EF7937B5-7FAE-41B0-819D-73735764C29F}"/>
              </a:ext>
            </a:extLst>
          </p:cNvPr>
          <p:cNvSpPr>
            <a:spLocks noGrp="1"/>
          </p:cNvSpPr>
          <p:nvPr>
            <p:ph idx="1"/>
          </p:nvPr>
        </p:nvSpPr>
        <p:spPr/>
        <p:txBody>
          <a:bodyPr/>
          <a:lstStyle/>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Our aim is to determine if search trend data can be used as a signal to predict Bitcoin prices. Since Google trends data for such a long duration of time is only obtained at a month level granularity, we were able to process and develop a prediction model at a day level granularity.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The model is designed to predict the returns a cryptocurrency would generate on a daily basis. Though failing to do so accurately because of reasons like covid impact on the market we were still able to predict a long or short call which will help the traders in making money in the market.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We forecast the direction in which the cryptocurrencies price will shoot up thus helping the traders to go for call or put options thus helping the traders earn money when the market goes both ways say when the returns are positive as well as negative.</a:t>
            </a: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5034FFAE-1539-43A4-99AD-B8AEFED5F1D0}"/>
              </a:ext>
            </a:extLst>
          </p:cNvPr>
          <p:cNvPicPr>
            <a:picLocks noChangeAspect="1"/>
          </p:cNvPicPr>
          <p:nvPr/>
        </p:nvPicPr>
        <p:blipFill>
          <a:blip r:embed="rId2"/>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112707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588C-E944-4444-9A32-FD38EFD7F1BC}"/>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Data Collecting:</a:t>
            </a:r>
          </a:p>
        </p:txBody>
      </p:sp>
      <p:sp>
        <p:nvSpPr>
          <p:cNvPr id="3" name="Content Placeholder 2">
            <a:extLst>
              <a:ext uri="{FF2B5EF4-FFF2-40B4-BE49-F238E27FC236}">
                <a16:creationId xmlns:a16="http://schemas.microsoft.com/office/drawing/2014/main" id="{4CC2D6C8-3EA6-4571-8270-523702C82F3E}"/>
              </a:ext>
            </a:extLst>
          </p:cNvPr>
          <p:cNvSpPr>
            <a:spLocks noGrp="1"/>
          </p:cNvSpPr>
          <p:nvPr>
            <p:ph idx="1"/>
          </p:nvPr>
        </p:nvSpPr>
        <p:spPr>
          <a:xfrm>
            <a:off x="1097280" y="1954447"/>
            <a:ext cx="10058400" cy="4381376"/>
          </a:xfrm>
        </p:spPr>
        <p:txBody>
          <a:bodyPr>
            <a:normAutofit/>
          </a:bodyPr>
          <a:lstStyle/>
          <a:p>
            <a:pPr marL="0" indent="0" algn="just">
              <a:buClr>
                <a:schemeClr val="tx1">
                  <a:lumMod val="75000"/>
                  <a:lumOff val="25000"/>
                </a:schemeClr>
              </a:buClr>
              <a:buNone/>
            </a:pPr>
            <a:r>
              <a:rPr lang="en-US" sz="1700" dirty="0">
                <a:solidFill>
                  <a:srgbClr val="000000"/>
                </a:solidFill>
                <a:latin typeface="Times New Roman" panose="02020603050405020304" pitchFamily="18" charset="0"/>
                <a:cs typeface="Times New Roman" panose="02020603050405020304" pitchFamily="18" charset="0"/>
              </a:rPr>
              <a:t>The project is focused on mainly the three major cryptocurrencies currently in the market, Bitcoin, Ethereum and Cardano.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We have a dataset focusing on the market prices of each of the bitcoin containing time series data from 2013 to 2021. This data was handed to us at the start of the project.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 Since the project is focused on the causal links between the market prices and the effect the search on google has on them, we obtained the data from Google Trends for web  search in the United States between 2013 to 2021. </a:t>
            </a:r>
          </a:p>
          <a:p>
            <a:pPr algn="just">
              <a:buClr>
                <a:schemeClr val="tx1">
                  <a:lumMod val="75000"/>
                  <a:lumOff val="25000"/>
                </a:schemeClr>
              </a:buClr>
              <a:buFont typeface="Wingdings" panose="05000000000000000000" pitchFamily="2" charset="2"/>
              <a:buChar char="Ø"/>
            </a:pPr>
            <a:r>
              <a:rPr lang="en-US" sz="1700" dirty="0">
                <a:solidFill>
                  <a:srgbClr val="000000"/>
                </a:solidFill>
                <a:latin typeface="Times New Roman" panose="02020603050405020304" pitchFamily="18" charset="0"/>
                <a:cs typeface="Times New Roman" panose="02020603050405020304" pitchFamily="18" charset="0"/>
              </a:rPr>
              <a:t>Since we require Google Trends data for a long-time frame, the data could be obtained only in the units of month rather than the preferred days. So, we performed data transformation to obtain the data to day granularity level. We queried multiple 9-month period with significant overlapping periods to have consistent scaling.</a:t>
            </a:r>
          </a:p>
        </p:txBody>
      </p:sp>
      <p:pic>
        <p:nvPicPr>
          <p:cNvPr id="4" name="Picture 3">
            <a:extLst>
              <a:ext uri="{FF2B5EF4-FFF2-40B4-BE49-F238E27FC236}">
                <a16:creationId xmlns:a16="http://schemas.microsoft.com/office/drawing/2014/main" id="{39592795-D22E-469C-82CD-130FE74D165B}"/>
              </a:ext>
            </a:extLst>
          </p:cNvPr>
          <p:cNvPicPr>
            <a:picLocks noChangeAspect="1"/>
          </p:cNvPicPr>
          <p:nvPr/>
        </p:nvPicPr>
        <p:blipFill>
          <a:blip r:embed="rId3"/>
          <a:stretch>
            <a:fillRect/>
          </a:stretch>
        </p:blipFill>
        <p:spPr>
          <a:xfrm>
            <a:off x="10573305" y="5542718"/>
            <a:ext cx="1522566" cy="793105"/>
          </a:xfrm>
          <a:prstGeom prst="rect">
            <a:avLst/>
          </a:prstGeom>
        </p:spPr>
      </p:pic>
    </p:spTree>
    <p:extLst>
      <p:ext uri="{BB962C8B-B14F-4D97-AF65-F5344CB8AC3E}">
        <p14:creationId xmlns:p14="http://schemas.microsoft.com/office/powerpoint/2010/main" val="357548218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openxmlformats.org/package/2006/metadata/core-properties"/>
    <ds:schemaRef ds:uri="http://purl.org/dc/dcmitype/"/>
    <ds:schemaRef ds:uri="http://www.w3.org/XML/1998/namespace"/>
    <ds:schemaRef ds:uri="71af3243-3dd4-4a8d-8c0d-dd76da1f02a5"/>
    <ds:schemaRef ds:uri="http://schemas.microsoft.com/office/infopath/2007/PartnerControls"/>
    <ds:schemaRef ds:uri="http://schemas.microsoft.com/office/2006/metadata/properties"/>
    <ds:schemaRef ds:uri="16c05727-aa75-4e4a-9b5f-8a80a1165891"/>
    <ds:schemaRef ds:uri="http://purl.org/dc/terms/"/>
    <ds:schemaRef ds:uri="http://purl.org/dc/elements/1.1/"/>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1270</TotalTime>
  <Words>3486</Words>
  <Application>Microsoft Office PowerPoint</Application>
  <PresentationFormat>Widescreen</PresentationFormat>
  <Paragraphs>236</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Bookman Old Style</vt:lpstr>
      <vt:lpstr>Calibri</vt:lpstr>
      <vt:lpstr>Franklin Gothic Book</vt:lpstr>
      <vt:lpstr>Goudy Old Style</vt:lpstr>
      <vt:lpstr>Times New Roman</vt:lpstr>
      <vt:lpstr>Wingdings</vt:lpstr>
      <vt:lpstr>1_RetrospectVTI</vt:lpstr>
      <vt:lpstr>PowerPoint Presentation</vt:lpstr>
      <vt:lpstr>Introduction:</vt:lpstr>
      <vt:lpstr>Problem Statement and Challenges:</vt:lpstr>
      <vt:lpstr>Problem Statement and Challenges:</vt:lpstr>
      <vt:lpstr>Related Solutions/ State of Art:</vt:lpstr>
      <vt:lpstr>Related Solutions/ State of Art:</vt:lpstr>
      <vt:lpstr>Survey of Scientific papers and journals:</vt:lpstr>
      <vt:lpstr>Overview of solution/ Contributions:</vt:lpstr>
      <vt:lpstr>Data Collecting:</vt:lpstr>
      <vt:lpstr>Data Collecting:</vt:lpstr>
      <vt:lpstr>Data Collecting:</vt:lpstr>
      <vt:lpstr>Data Collecting:</vt:lpstr>
      <vt:lpstr>Dataset Description:</vt:lpstr>
      <vt:lpstr>Data Preprocessing:</vt:lpstr>
      <vt:lpstr>Data Preprocessing:</vt:lpstr>
      <vt:lpstr>Data Exploration:</vt:lpstr>
      <vt:lpstr>Data Exploration:</vt:lpstr>
      <vt:lpstr>Data Exploration:</vt:lpstr>
      <vt:lpstr>Data Exploration:</vt:lpstr>
      <vt:lpstr>Methodology:</vt:lpstr>
      <vt:lpstr>Model (Granger Causality Analysis &amp; Arima):</vt:lpstr>
      <vt:lpstr>Model (XGBoost):</vt:lpstr>
      <vt:lpstr>Model (LSTM):</vt:lpstr>
      <vt:lpstr>Model Outcomes(Granger Causality Analysis):</vt:lpstr>
      <vt:lpstr>Model Outcomes (Granger Causality Analysis):</vt:lpstr>
      <vt:lpstr>Model Outcomes (Granger Causality Analysis):</vt:lpstr>
      <vt:lpstr>Model Outcomes (Granger Causality Analysis):</vt:lpstr>
      <vt:lpstr>Model Outcomes (Arima):</vt:lpstr>
      <vt:lpstr>Model Outcomes (XGBoost):</vt:lpstr>
      <vt:lpstr>Model Outcomes (XGBoost):</vt:lpstr>
      <vt:lpstr>Model Outcomes (XGBoost):</vt:lpstr>
      <vt:lpstr>Model Outcomes (LSTM):</vt:lpstr>
      <vt:lpstr>Model Outcomes (LSTM):</vt:lpstr>
      <vt:lpstr>Model Outcomes (LSTM):</vt:lpstr>
      <vt:lpstr>Model Outcomes (LSTM):</vt:lpstr>
      <vt:lpstr>Evaluation – Performance (RMSE):</vt:lpstr>
      <vt:lpstr>Evaluation – Performance (MAPE):</vt:lpstr>
      <vt:lpstr>Evaluation – Performance:</vt:lpstr>
      <vt:lpstr>Evaluation – Performance:</vt:lpstr>
      <vt:lpstr>Evaluation – Performance:</vt:lpstr>
      <vt:lpstr>Evaluation – Performance (Long-Short):</vt:lpstr>
      <vt:lpstr>Further Improvement/ Lessons Learned:</vt:lpstr>
      <vt:lpstr>Bibliographical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Kausalya Kavuri</dc:creator>
  <cp:lastModifiedBy>Muralitharan, Rohit</cp:lastModifiedBy>
  <cp:revision>51</cp:revision>
  <dcterms:created xsi:type="dcterms:W3CDTF">2022-04-23T21:42:57Z</dcterms:created>
  <dcterms:modified xsi:type="dcterms:W3CDTF">2022-04-26T02:40:10Z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