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71" r:id="rId7"/>
    <p:sldId id="258" r:id="rId8"/>
    <p:sldId id="269" r:id="rId9"/>
    <p:sldId id="264" r:id="rId10"/>
    <p:sldId id="267" r:id="rId11"/>
    <p:sldId id="268" r:id="rId12"/>
    <p:sldId id="266" r:id="rId13"/>
    <p:sldId id="27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FC3"/>
    <a:srgbClr val="003399"/>
    <a:srgbClr val="23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8" autoAdjust="0"/>
    <p:restoredTop sz="95887" autoAdjust="0"/>
  </p:normalViewPr>
  <p:slideViewPr>
    <p:cSldViewPr snapToGrid="0" snapToObjects="1">
      <p:cViewPr varScale="1">
        <p:scale>
          <a:sx n="117" d="100"/>
          <a:sy n="117" d="100"/>
        </p:scale>
        <p:origin x="528"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20FC6C-C2D0-784B-96BF-963AD9FF954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B35FC4C-0992-9C4F-887E-D7F68C1AA685}"/>
              </a:ext>
            </a:extLst>
          </p:cNvPr>
          <p:cNvSpPr>
            <a:spLocks noGrp="1"/>
          </p:cNvSpPr>
          <p:nvPr>
            <p:ph type="subTitle" idx="1" hasCustomPrompt="1"/>
          </p:nvPr>
        </p:nvSpPr>
        <p:spPr>
          <a:xfrm>
            <a:off x="1524000" y="2690571"/>
            <a:ext cx="9144000" cy="668855"/>
          </a:xfrm>
          <a:prstGeom prst="rect">
            <a:avLst/>
          </a:prstGeom>
        </p:spPr>
        <p:txBody>
          <a:bodyPr/>
          <a:lstStyle>
            <a:lvl1pPr marL="0" indent="0" algn="l">
              <a:buNone/>
              <a:defRPr sz="2400" b="0" i="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Title 10">
            <a:extLst>
              <a:ext uri="{FF2B5EF4-FFF2-40B4-BE49-F238E27FC236}">
                <a16:creationId xmlns:a16="http://schemas.microsoft.com/office/drawing/2014/main" id="{1E46AAA0-E2EF-E44A-A6D5-B65457731966}"/>
              </a:ext>
            </a:extLst>
          </p:cNvPr>
          <p:cNvSpPr>
            <a:spLocks noGrp="1"/>
          </p:cNvSpPr>
          <p:nvPr>
            <p:ph type="title" hasCustomPrompt="1"/>
          </p:nvPr>
        </p:nvSpPr>
        <p:spPr>
          <a:xfrm>
            <a:off x="1524000" y="1113184"/>
            <a:ext cx="9144000" cy="1507606"/>
          </a:xfrm>
          <a:prstGeom prst="rect">
            <a:avLst/>
          </a:prstGeom>
        </p:spPr>
        <p:txBody>
          <a:bodyPr anchor="b"/>
          <a:lstStyle>
            <a:lvl1pPr>
              <a:defRPr b="0" i="0">
                <a:solidFill>
                  <a:srgbClr val="234078"/>
                </a:solidFill>
                <a:latin typeface="Franklin Gothic Medium" panose="020B0603020102020204" pitchFamily="34" charset="0"/>
              </a:defRPr>
            </a:lvl1pPr>
          </a:lstStyle>
          <a:p>
            <a:r>
              <a:rPr lang="en-US" dirty="0"/>
              <a:t>Click to add title</a:t>
            </a:r>
          </a:p>
        </p:txBody>
      </p:sp>
      <p:sp>
        <p:nvSpPr>
          <p:cNvPr id="2" name="Rectangle 1">
            <a:extLst>
              <a:ext uri="{FF2B5EF4-FFF2-40B4-BE49-F238E27FC236}">
                <a16:creationId xmlns:a16="http://schemas.microsoft.com/office/drawing/2014/main" id="{33F22508-6D17-4A33-B4FC-17F3B9E731D0}"/>
              </a:ext>
            </a:extLst>
          </p:cNvPr>
          <p:cNvSpPr/>
          <p:nvPr userDrawn="1"/>
        </p:nvSpPr>
        <p:spPr>
          <a:xfrm>
            <a:off x="2412460" y="5875506"/>
            <a:ext cx="1887166" cy="46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 y="-1"/>
            <a:ext cx="12192002" cy="6858001"/>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838200" y="365125"/>
            <a:ext cx="10515600" cy="1026353"/>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dirty="0"/>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838199" y="1391478"/>
            <a:ext cx="10515599" cy="4785485"/>
          </a:xfrm>
          <a:prstGeom prst="rect">
            <a:avLst/>
          </a:prstGeom>
        </p:spPr>
        <p:txBody>
          <a:bodyPr/>
          <a:lstStyle>
            <a:lvl1pPr>
              <a:defRPr b="0" i="0">
                <a:latin typeface="Franklin Gothic Book" panose="020B0503020102020204" pitchFamily="34" charset="0"/>
              </a:defRPr>
            </a:lvl1pPr>
          </a:lstStyle>
          <a:p>
            <a:pPr lvl="0"/>
            <a:r>
              <a:rPr lang="en-US"/>
              <a:t>Edit Master text styles</a:t>
            </a:r>
          </a:p>
        </p:txBody>
      </p:sp>
      <p:sp>
        <p:nvSpPr>
          <p:cNvPr id="4" name="Rectangle 3">
            <a:extLst>
              <a:ext uri="{FF2B5EF4-FFF2-40B4-BE49-F238E27FC236}">
                <a16:creationId xmlns:a16="http://schemas.microsoft.com/office/drawing/2014/main" id="{71641E0A-1823-48D6-8B73-194D13B68C4F}"/>
              </a:ext>
            </a:extLst>
          </p:cNvPr>
          <p:cNvSpPr/>
          <p:nvPr userDrawn="1"/>
        </p:nvSpPr>
        <p:spPr>
          <a:xfrm>
            <a:off x="8647889" y="6492875"/>
            <a:ext cx="1138137" cy="2094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49"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pb5322@psu.edu" TargetMode="External"/><Relationship Id="rId2" Type="http://schemas.openxmlformats.org/officeDocument/2006/relationships/hyperlink" Target="mailto:ffa5177@psu.edu"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lkk5341@ps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personal.psu.edu/users/y/v/yvw5013/stuff/Implementation-of-a-tic-tac-toe-player-using-genetic-algorithm.pdf" TargetMode="External"/><Relationship Id="rId3" Type="http://schemas.openxmlformats.org/officeDocument/2006/relationships/hyperlink" Target="https://link.springer.com/chapter/10.1007/978-3-319-08783-2_46" TargetMode="External"/><Relationship Id="rId7" Type="http://schemas.openxmlformats.org/officeDocument/2006/relationships/hyperlink" Target="https://philpapers.org/rec/DALTLU" TargetMode="External"/><Relationship Id="rId12" Type="http://schemas.openxmlformats.org/officeDocument/2006/relationships/hyperlink" Target="https://arxiv.org/abs/2009.11225" TargetMode="External"/><Relationship Id="rId2" Type="http://schemas.openxmlformats.org/officeDocument/2006/relationships/hyperlink" Target="https://www.youtube.com/watch?v=USEjXNCTvcc" TargetMode="External"/><Relationship Id="rId1" Type="http://schemas.openxmlformats.org/officeDocument/2006/relationships/slideLayout" Target="../slideLayouts/slideLayout2.xml"/><Relationship Id="rId6" Type="http://schemas.openxmlformats.org/officeDocument/2006/relationships/hyperlink" Target="https://www.worldscientific.com/doi/abs/10.1142/S0219198910002556" TargetMode="External"/><Relationship Id="rId11" Type="http://schemas.openxmlformats.org/officeDocument/2006/relationships/hyperlink" Target="http://ijeais.org/wp-content/uploads/2019/02/IJEAIS190202.pdf" TargetMode="External"/><Relationship Id="rId5" Type="http://schemas.openxmlformats.org/officeDocument/2006/relationships/hyperlink" Target="https://iopscience.iop.org/article/10.1088/1757-899X/864/1/012090/pdf" TargetMode="External"/><Relationship Id="rId10" Type="http://schemas.openxmlformats.org/officeDocument/2006/relationships/hyperlink" Target="https://doi.org/10.1049/ccs.2020.0018" TargetMode="External"/><Relationship Id="rId4" Type="http://schemas.openxmlformats.org/officeDocument/2006/relationships/hyperlink" Target="https://www.youtube.com/watch?v=qnHpJto5Xfk&amp;ab_channel=MeMeGameplay" TargetMode="External"/><Relationship Id="rId9" Type="http://schemas.openxmlformats.org/officeDocument/2006/relationships/hyperlink" Target="https://doi.org/10.26483/ijarcs.v8i7.44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535ABB-C067-3840-ABD6-79A97461CC76}"/>
              </a:ext>
            </a:extLst>
          </p:cNvPr>
          <p:cNvSpPr>
            <a:spLocks noGrp="1"/>
          </p:cNvSpPr>
          <p:nvPr>
            <p:ph type="subTitle" idx="1"/>
          </p:nvPr>
        </p:nvSpPr>
        <p:spPr>
          <a:xfrm>
            <a:off x="1524000" y="2690571"/>
            <a:ext cx="9144000" cy="1354487"/>
          </a:xfrm>
        </p:spPr>
        <p:txBody>
          <a:bodyPr/>
          <a:lstStyle/>
          <a:p>
            <a:r>
              <a:rPr lang="en-US" sz="2400" dirty="0">
                <a:solidFill>
                  <a:srgbClr val="2D3B45"/>
                </a:solidFill>
                <a:effectLst/>
                <a:latin typeface="Arial" panose="020B0604020202020204" pitchFamily="34" charset="0"/>
                <a:ea typeface="Times New Roman" panose="02020603050405020304" pitchFamily="18" charset="0"/>
                <a:cs typeface="Times New Roman" panose="02020603050405020304" pitchFamily="18" charset="0"/>
              </a:rPr>
              <a:t>Abhay </a:t>
            </a:r>
            <a:r>
              <a:rPr lang="en-US" sz="2400" dirty="0" err="1">
                <a:solidFill>
                  <a:srgbClr val="2D3B45"/>
                </a:solidFill>
                <a:effectLst/>
                <a:latin typeface="Arial" panose="020B0604020202020204" pitchFamily="34" charset="0"/>
                <a:ea typeface="Times New Roman" panose="02020603050405020304" pitchFamily="18" charset="0"/>
                <a:cs typeface="Times New Roman" panose="02020603050405020304" pitchFamily="18" charset="0"/>
              </a:rPr>
              <a:t>Chamu</a:t>
            </a:r>
            <a:r>
              <a:rPr lang="en-US" sz="2400" dirty="0">
                <a:solidFill>
                  <a:srgbClr val="2D3B45"/>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2D3B45"/>
                </a:solidFill>
                <a:effectLst/>
                <a:latin typeface="Arial" panose="020B0604020202020204" pitchFamily="34" charset="0"/>
                <a:ea typeface="Times New Roman" panose="02020603050405020304" pitchFamily="18" charset="0"/>
                <a:cs typeface="Times New Roman" panose="02020603050405020304" pitchFamily="18" charset="0"/>
              </a:rPr>
              <a:t>Haridas</a:t>
            </a:r>
            <a:r>
              <a:rPr lang="en-US" sz="2400" dirty="0">
                <a:solidFill>
                  <a:srgbClr val="2D3B45"/>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2"/>
              </a:rPr>
              <a:t>ffa5177@psu.edu</a:t>
            </a:r>
            <a:r>
              <a:rPr lang="en-US" sz="2400" dirty="0">
                <a:solidFill>
                  <a:srgbClr val="2D3B45"/>
                </a:solidFill>
                <a:effectLst/>
                <a:latin typeface="Arial" panose="020B0604020202020204" pitchFamily="34" charset="0"/>
                <a:ea typeface="Times New Roman" panose="02020603050405020304" pitchFamily="18" charset="0"/>
                <a:cs typeface="Times New Roman" panose="02020603050405020304" pitchFamily="18" charset="0"/>
              </a:rPr>
              <a:t>)</a:t>
            </a:r>
          </a:p>
          <a:p>
            <a:r>
              <a:rPr lang="en-US" sz="2400" dirty="0" err="1">
                <a:solidFill>
                  <a:srgbClr val="2D3B45"/>
                </a:solidFill>
                <a:effectLst/>
                <a:latin typeface="Arial" panose="020B0604020202020204" pitchFamily="34" charset="0"/>
                <a:ea typeface="Times New Roman" panose="02020603050405020304" pitchFamily="18" charset="0"/>
                <a:cs typeface="Times New Roman" panose="02020603050405020304" pitchFamily="18" charset="0"/>
              </a:rPr>
              <a:t>Basem</a:t>
            </a:r>
            <a:r>
              <a:rPr lang="en-US" sz="2400" dirty="0">
                <a:solidFill>
                  <a:srgbClr val="2D3B45"/>
                </a:solidFill>
                <a:effectLst/>
                <a:latin typeface="Arial" panose="020B0604020202020204" pitchFamily="34" charset="0"/>
                <a:ea typeface="Times New Roman" panose="02020603050405020304" pitchFamily="18" charset="0"/>
                <a:cs typeface="Times New Roman" panose="02020603050405020304" pitchFamily="18" charset="0"/>
              </a:rPr>
              <a:t> Barbary (</a:t>
            </a:r>
            <a:r>
              <a:rPr lang="en-US" sz="2400" u="sng" dirty="0">
                <a:solidFill>
                  <a:srgbClr val="0563C1"/>
                </a:solidFill>
                <a:effectLst/>
                <a:latin typeface="Lato" panose="020F0502020204030203" pitchFamily="34" charset="0"/>
                <a:ea typeface="Times New Roman" panose="02020603050405020304" pitchFamily="18" charset="0"/>
                <a:cs typeface="Times New Roman" panose="02020603050405020304" pitchFamily="18" charset="0"/>
                <a:hlinkClick r:id="rId3"/>
              </a:rPr>
              <a:t>bpb5322@psu.edu</a:t>
            </a:r>
            <a:r>
              <a:rPr lang="en-US" sz="24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a:t>
            </a:r>
          </a:p>
          <a:p>
            <a:r>
              <a:rPr lang="en-US" sz="2400" dirty="0">
                <a:solidFill>
                  <a:srgbClr val="2D3B45"/>
                </a:solidFill>
                <a:effectLst/>
                <a:latin typeface="Arial" panose="020B0604020202020204" pitchFamily="34" charset="0"/>
                <a:ea typeface="Times New Roman" panose="02020603050405020304" pitchFamily="18" charset="0"/>
              </a:rPr>
              <a:t>Lakshmi Kausalya </a:t>
            </a:r>
            <a:r>
              <a:rPr lang="en-US" sz="2400" dirty="0" err="1">
                <a:solidFill>
                  <a:srgbClr val="2D3B45"/>
                </a:solidFill>
                <a:effectLst/>
                <a:latin typeface="Arial" panose="020B0604020202020204" pitchFamily="34" charset="0"/>
                <a:ea typeface="Times New Roman" panose="02020603050405020304" pitchFamily="18" charset="0"/>
              </a:rPr>
              <a:t>Kavuri</a:t>
            </a:r>
            <a:r>
              <a:rPr lang="en-US" sz="2400" dirty="0">
                <a:solidFill>
                  <a:srgbClr val="2D3B45"/>
                </a:solidFill>
                <a:effectLst/>
                <a:latin typeface="Arial" panose="020B0604020202020204" pitchFamily="34" charset="0"/>
                <a:ea typeface="Times New Roman" panose="02020603050405020304" pitchFamily="18" charset="0"/>
              </a:rPr>
              <a:t> (</a:t>
            </a:r>
            <a:r>
              <a:rPr lang="en-US" sz="2400" u="sng" dirty="0">
                <a:solidFill>
                  <a:srgbClr val="0563C1"/>
                </a:solidFill>
                <a:effectLst/>
                <a:latin typeface="Arial" panose="020B0604020202020204" pitchFamily="34" charset="0"/>
                <a:ea typeface="Times New Roman" panose="02020603050405020304" pitchFamily="18" charset="0"/>
                <a:cs typeface="Times New Roman" panose="02020603050405020304" pitchFamily="18" charset="0"/>
                <a:hlinkClick r:id="rId4"/>
              </a:rPr>
              <a:t>lkk5341@psu.edu</a:t>
            </a:r>
            <a:r>
              <a:rPr kumimoji="0" lang="en-US" sz="2400" b="0" i="0" u="none" strike="noStrike" kern="1200" cap="none" spc="0" normalizeH="0" baseline="0" noProof="0" dirty="0">
                <a:ln>
                  <a:noFill/>
                </a:ln>
                <a:solidFill>
                  <a:srgbClr val="2D3B45"/>
                </a:solidFill>
                <a:effectLst/>
                <a:uLnTx/>
                <a:uFillTx/>
                <a:latin typeface="Lato" panose="020F0502020204030203" pitchFamily="34" charset="0"/>
                <a:ea typeface="Times New Roman" panose="02020603050405020304" pitchFamily="18" charset="0"/>
                <a:cs typeface="Times New Roman" panose="02020603050405020304" pitchFamily="18" charset="0"/>
              </a:rPr>
              <a:t>)</a:t>
            </a:r>
            <a:endParaRPr lang="en-US" dirty="0"/>
          </a:p>
          <a:p>
            <a:endParaRPr lang="en-US" dirty="0"/>
          </a:p>
          <a:p>
            <a:endParaRPr lang="en-US" dirty="0"/>
          </a:p>
        </p:txBody>
      </p:sp>
      <p:sp>
        <p:nvSpPr>
          <p:cNvPr id="3" name="Title 2">
            <a:extLst>
              <a:ext uri="{FF2B5EF4-FFF2-40B4-BE49-F238E27FC236}">
                <a16:creationId xmlns:a16="http://schemas.microsoft.com/office/drawing/2014/main" id="{615D5106-4953-9A4C-BA98-584B415898D1}"/>
              </a:ext>
            </a:extLst>
          </p:cNvPr>
          <p:cNvSpPr>
            <a:spLocks noGrp="1"/>
          </p:cNvSpPr>
          <p:nvPr>
            <p:ph type="title"/>
          </p:nvPr>
        </p:nvSpPr>
        <p:spPr>
          <a:xfrm>
            <a:off x="490847" y="430759"/>
            <a:ext cx="9144000" cy="1507606"/>
          </a:xfrm>
        </p:spPr>
        <p:txBody>
          <a:bodyPr/>
          <a:lstStyle/>
          <a:p>
            <a:r>
              <a:rPr lang="en-US" sz="6000" b="1" dirty="0">
                <a:solidFill>
                  <a:srgbClr val="7E9FC3"/>
                </a:solidFill>
                <a:effectLst/>
                <a:latin typeface="Arial" panose="020B0604020202020204" pitchFamily="34" charset="0"/>
                <a:ea typeface="Times New Roman" panose="02020603050405020304" pitchFamily="18" charset="0"/>
                <a:cs typeface="Times New Roman" panose="02020603050405020304" pitchFamily="18" charset="0"/>
              </a:rPr>
              <a:t>‘Tic Tac Toe’ Game</a:t>
            </a:r>
            <a:endParaRPr lang="en-US" sz="6000" dirty="0">
              <a:solidFill>
                <a:srgbClr val="7E9FC3"/>
              </a:solidFill>
            </a:endParaRPr>
          </a:p>
        </p:txBody>
      </p:sp>
      <p:sp>
        <p:nvSpPr>
          <p:cNvPr id="4" name="Subtitle 1">
            <a:extLst>
              <a:ext uri="{FF2B5EF4-FFF2-40B4-BE49-F238E27FC236}">
                <a16:creationId xmlns:a16="http://schemas.microsoft.com/office/drawing/2014/main" id="{01F86F69-15C6-4E40-A353-D52D462222B5}"/>
              </a:ext>
            </a:extLst>
          </p:cNvPr>
          <p:cNvSpPr txBox="1">
            <a:spLocks/>
          </p:cNvSpPr>
          <p:nvPr/>
        </p:nvSpPr>
        <p:spPr>
          <a:xfrm>
            <a:off x="1524000" y="4308371"/>
            <a:ext cx="9144000" cy="97778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Franklin Gothic Book" panose="020B05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Group 1</a:t>
            </a:r>
          </a:p>
          <a:p>
            <a:r>
              <a:rPr lang="en-US" dirty="0"/>
              <a:t>Foundations of AI (Spring, 2022) </a:t>
            </a:r>
          </a:p>
        </p:txBody>
      </p:sp>
      <p:pic>
        <p:nvPicPr>
          <p:cNvPr id="14" name="Picture 13" descr="Shape&#10;&#10;Description automatically generated">
            <a:extLst>
              <a:ext uri="{FF2B5EF4-FFF2-40B4-BE49-F238E27FC236}">
                <a16:creationId xmlns:a16="http://schemas.microsoft.com/office/drawing/2014/main" id="{7308A05B-82AE-1062-221D-4B05F0954AA0}"/>
              </a:ext>
            </a:extLst>
          </p:cNvPr>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7647557" y="393348"/>
            <a:ext cx="3321449" cy="2861939"/>
          </a:xfrm>
          <a:prstGeom prst="rect">
            <a:avLst/>
          </a:prstGeom>
        </p:spPr>
      </p:pic>
    </p:spTree>
    <p:extLst>
      <p:ext uri="{BB962C8B-B14F-4D97-AF65-F5344CB8AC3E}">
        <p14:creationId xmlns:p14="http://schemas.microsoft.com/office/powerpoint/2010/main" val="199959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DC22-801D-5957-42A1-FA62FD88ECE4}"/>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F7E8FF13-5D71-567E-EEE5-6B59F91916AF}"/>
              </a:ext>
            </a:extLst>
          </p:cNvPr>
          <p:cNvSpPr>
            <a:spLocks noGrp="1"/>
          </p:cNvSpPr>
          <p:nvPr>
            <p:ph sz="half" idx="1"/>
          </p:nvPr>
        </p:nvSpPr>
        <p:spPr/>
        <p:txBody>
          <a:bodyPr/>
          <a:lstStyle/>
          <a:p>
            <a:pPr marL="342900" indent="-342900">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rPr>
              <a:t>Overall, in our reflective opinion, building this AI system was very eye opening to the fact that it is very important to spend time choosing a model and considering runtime as an obstacle depending on the size of the system being built and its system demands. </a:t>
            </a:r>
          </a:p>
          <a:p>
            <a:endParaRPr lang="en-US" sz="2400" dirty="0">
              <a:effectLst/>
              <a:latin typeface="Arial" panose="020B0604020202020204" pitchFamily="34" charset="0"/>
              <a:ea typeface="Calibri" panose="020F0502020204030204" pitchFamily="34" charset="0"/>
            </a:endParaRPr>
          </a:p>
          <a:p>
            <a:pPr marL="342900" indent="-342900">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rPr>
              <a:t>It was indeed very educational and knowledgeable to learn and implement the algorithms and very interesting to analyze results and make key determinations from experimentations which.</a:t>
            </a:r>
          </a:p>
          <a:p>
            <a:pPr marL="342900" indent="-342900">
              <a:buFont typeface="Wingdings" panose="05000000000000000000" pitchFamily="2" charset="2"/>
              <a:buChar char="Ø"/>
            </a:pPr>
            <a:endParaRPr lang="en-US" sz="2400" dirty="0">
              <a:latin typeface="Arial" panose="020B0604020202020204" pitchFamily="34" charset="0"/>
            </a:endParaRPr>
          </a:p>
          <a:p>
            <a:pPr marL="342900" indent="-342900">
              <a:buFont typeface="Wingdings" panose="05000000000000000000" pitchFamily="2" charset="2"/>
              <a:buChar char="Ø"/>
            </a:pPr>
            <a:r>
              <a:rPr lang="en-US" sz="2400" dirty="0">
                <a:latin typeface="Arial" panose="020B0604020202020204" pitchFamily="34" charset="0"/>
              </a:rPr>
              <a:t>Working on this project, we gained a lot of knowledge about how AI functions and about Deep Reinforcement Learning.</a:t>
            </a:r>
            <a:endParaRPr lang="en-US" sz="2400" dirty="0"/>
          </a:p>
          <a:p>
            <a:endParaRPr lang="en-US" sz="2400" dirty="0"/>
          </a:p>
        </p:txBody>
      </p:sp>
    </p:spTree>
    <p:extLst>
      <p:ext uri="{BB962C8B-B14F-4D97-AF65-F5344CB8AC3E}">
        <p14:creationId xmlns:p14="http://schemas.microsoft.com/office/powerpoint/2010/main" val="223266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p:txBody>
          <a:bodyPr/>
          <a:lstStyle/>
          <a:p>
            <a:pPr marL="0" marR="0">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[1] How to play Tic Tac Toe </a:t>
            </a:r>
            <a:r>
              <a:rPr lang="en-US" sz="11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https://www.youtube.com/watch?v=USEjXNCTvcc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100" dirty="0">
                <a:effectLst/>
                <a:latin typeface="Times New Roman" panose="02020603050405020304" pitchFamily="18" charset="0"/>
                <a:ea typeface="Times New Roman" panose="02020603050405020304" pitchFamily="18" charset="0"/>
              </a:rPr>
              <a:t>[2] </a:t>
            </a:r>
            <a:r>
              <a:rPr lang="en-US" sz="1100" dirty="0" err="1">
                <a:solidFill>
                  <a:srgbClr val="000000"/>
                </a:solidFill>
                <a:effectLst/>
                <a:latin typeface="Times New Roman" panose="02020603050405020304" pitchFamily="18" charset="0"/>
                <a:ea typeface="Times New Roman" panose="02020603050405020304" pitchFamily="18" charset="0"/>
              </a:rPr>
              <a:t>Sandlund</a:t>
            </a:r>
            <a:r>
              <a:rPr lang="en-US" sz="1100" dirty="0">
                <a:solidFill>
                  <a:srgbClr val="000000"/>
                </a:solidFill>
                <a:effectLst/>
                <a:latin typeface="Times New Roman" panose="02020603050405020304" pitchFamily="18" charset="0"/>
                <a:ea typeface="Times New Roman" panose="02020603050405020304" pitchFamily="18" charset="0"/>
              </a:rPr>
              <a:t>, B., Staley &amp; Butler, S. (2014). </a:t>
            </a:r>
            <a:r>
              <a:rPr lang="en-US" sz="1100" u="sng" dirty="0">
                <a:solidFill>
                  <a:srgbClr val="0563C1"/>
                </a:solidFill>
                <a:effectLst/>
                <a:latin typeface="Times New Roman" panose="02020603050405020304" pitchFamily="18" charset="0"/>
                <a:ea typeface="Times New Roman" panose="02020603050405020304" pitchFamily="18" charset="0"/>
                <a:hlinkClick r:id="rId3"/>
              </a:rPr>
              <a:t>Numerical Tic-tac-toe on the 4×4 board</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i="1" dirty="0">
                <a:solidFill>
                  <a:srgbClr val="000000"/>
                </a:solidFill>
                <a:effectLst/>
                <a:latin typeface="Times New Roman" panose="02020603050405020304" pitchFamily="18" charset="0"/>
                <a:ea typeface="Times New Roman" panose="02020603050405020304" pitchFamily="18" charset="0"/>
              </a:rPr>
              <a:t>Lecture Notes in Computer Science</a:t>
            </a:r>
            <a:r>
              <a:rPr lang="en-US" sz="1100" dirty="0">
                <a:solidFill>
                  <a:srgbClr val="000000"/>
                </a:solidFill>
                <a:effectLst/>
                <a:latin typeface="Times New Roman" panose="02020603050405020304" pitchFamily="18" charset="0"/>
                <a:ea typeface="Times New Roman" panose="02020603050405020304" pitchFamily="18" charset="0"/>
              </a:rPr>
              <a:t>, 537–546. https://doi.org/10.1007/978-3-319-08783-2_46 </a:t>
            </a:r>
            <a:endParaRPr lang="en-US" sz="1100" dirty="0">
              <a:effectLst/>
              <a:latin typeface="Times New Roman" panose="02020603050405020304" pitchFamily="18" charset="0"/>
              <a:ea typeface="Times New Roman" panose="02020603050405020304" pitchFamily="18" charset="0"/>
            </a:endParaRPr>
          </a:p>
          <a:p>
            <a:pPr marL="360045" marR="0" indent="-360045"/>
            <a:r>
              <a:rPr lang="en-US" sz="1100" dirty="0">
                <a:effectLst/>
                <a:latin typeface="Times New Roman" panose="02020603050405020304" pitchFamily="18" charset="0"/>
                <a:ea typeface="Times New Roman" panose="02020603050405020304" pitchFamily="18" charset="0"/>
              </a:rPr>
              <a:t>[3] </a:t>
            </a:r>
            <a:r>
              <a:rPr lang="en-US" sz="1100" i="1" dirty="0">
                <a:effectLst/>
                <a:latin typeface="Times New Roman" panose="02020603050405020304" pitchFamily="18" charset="0"/>
                <a:ea typeface="Times New Roman" panose="02020603050405020304" pitchFamily="18" charset="0"/>
              </a:rPr>
              <a:t>3.1 The Agent-Environment Interface</a:t>
            </a:r>
            <a:r>
              <a:rPr lang="en-US" sz="1100" dirty="0">
                <a:effectLst/>
                <a:latin typeface="Times New Roman" panose="02020603050405020304" pitchFamily="18" charset="0"/>
                <a:ea typeface="Times New Roman" panose="02020603050405020304" pitchFamily="18" charset="0"/>
              </a:rPr>
              <a:t>, http://www.incompleteideas.net/book/ebook/node28.html. </a:t>
            </a:r>
          </a:p>
          <a:p>
            <a:pPr marL="0" marR="0">
              <a:spcBef>
                <a:spcPts val="1200"/>
              </a:spcBef>
              <a:spcAft>
                <a:spcPts val="1200"/>
              </a:spcAft>
            </a:pPr>
            <a:r>
              <a:rPr lang="en-US" sz="1100" dirty="0">
                <a:effectLst/>
                <a:latin typeface="Times New Roman" panose="02020603050405020304" pitchFamily="18" charset="0"/>
                <a:ea typeface="Times New Roman" panose="02020603050405020304" pitchFamily="18" charset="0"/>
              </a:rPr>
              <a:t>[4]  </a:t>
            </a:r>
            <a:r>
              <a:rPr lang="en-US" sz="1100" dirty="0">
                <a:solidFill>
                  <a:srgbClr val="333333"/>
                </a:solidFill>
                <a:effectLst/>
                <a:latin typeface="Times New Roman" panose="02020603050405020304" pitchFamily="18" charset="0"/>
                <a:ea typeface="Times New Roman" panose="02020603050405020304" pitchFamily="18" charset="0"/>
              </a:rPr>
              <a:t>How to </a:t>
            </a:r>
            <a:r>
              <a:rPr lang="en-US" sz="1100" u="sng" dirty="0">
                <a:solidFill>
                  <a:srgbClr val="0563C1"/>
                </a:solidFill>
                <a:effectLst/>
                <a:latin typeface="Times New Roman" panose="02020603050405020304" pitchFamily="18" charset="0"/>
                <a:ea typeface="Times New Roman" panose="02020603050405020304" pitchFamily="18" charset="0"/>
                <a:hlinkClick r:id="rId4"/>
              </a:rPr>
              <a:t>play</a:t>
            </a:r>
            <a:r>
              <a:rPr lang="en-US" sz="1100" dirty="0">
                <a:solidFill>
                  <a:srgbClr val="333333"/>
                </a:solidFill>
                <a:effectLst/>
                <a:latin typeface="Times New Roman" panose="02020603050405020304" pitchFamily="18" charset="0"/>
                <a:ea typeface="Times New Roman" panose="02020603050405020304" pitchFamily="18" charset="0"/>
              </a:rPr>
              <a:t> 5 x 5 TTT</a:t>
            </a:r>
            <a:r>
              <a:rPr lang="en-US" sz="1100" dirty="0">
                <a:effectLst/>
                <a:latin typeface="Times New Roman" panose="02020603050405020304" pitchFamily="18" charset="0"/>
                <a:ea typeface="Times New Roman" panose="02020603050405020304" pitchFamily="18" charset="0"/>
              </a:rPr>
              <a:t> </a:t>
            </a:r>
          </a:p>
          <a:p>
            <a:pPr marL="0" marR="0">
              <a:spcBef>
                <a:spcPts val="1200"/>
              </a:spcBef>
              <a:spcAft>
                <a:spcPts val="1200"/>
              </a:spcAft>
            </a:pPr>
            <a:r>
              <a:rPr lang="en-US" sz="1100" dirty="0">
                <a:effectLst/>
                <a:latin typeface="Times New Roman" panose="02020603050405020304" pitchFamily="18" charset="0"/>
                <a:ea typeface="Times New Roman" panose="02020603050405020304" pitchFamily="18" charset="0"/>
              </a:rPr>
              <a:t>[5]</a:t>
            </a:r>
            <a:r>
              <a:rPr lang="en-US" sz="1100" dirty="0">
                <a:solidFill>
                  <a:srgbClr val="333333"/>
                </a:solidFill>
                <a:effectLst/>
                <a:latin typeface="Times New Roman" panose="02020603050405020304" pitchFamily="18" charset="0"/>
                <a:ea typeface="Times New Roman" panose="02020603050405020304" pitchFamily="18" charset="0"/>
              </a:rPr>
              <a:t> AM Zain </a:t>
            </a:r>
            <a:r>
              <a:rPr lang="en-US" sz="1100" i="1" dirty="0">
                <a:solidFill>
                  <a:srgbClr val="333333"/>
                </a:solidFill>
                <a:effectLst/>
                <a:latin typeface="Times New Roman" panose="02020603050405020304" pitchFamily="18" charset="0"/>
                <a:ea typeface="Times New Roman" panose="02020603050405020304" pitchFamily="18" charset="0"/>
              </a:rPr>
              <a:t>et al</a:t>
            </a:r>
            <a:r>
              <a:rPr lang="en-US" sz="1100" dirty="0">
                <a:solidFill>
                  <a:srgbClr val="333333"/>
                </a:solidFill>
                <a:effectLst/>
                <a:latin typeface="Times New Roman" panose="02020603050405020304" pitchFamily="18" charset="0"/>
                <a:ea typeface="Times New Roman" panose="02020603050405020304" pitchFamily="18" charset="0"/>
              </a:rPr>
              <a:t> 2020 </a:t>
            </a:r>
            <a:r>
              <a:rPr lang="en-US" sz="1100" u="sng" dirty="0">
                <a:solidFill>
                  <a:srgbClr val="0563C1"/>
                </a:solidFill>
                <a:effectLst/>
                <a:latin typeface="Times New Roman" panose="02020603050405020304" pitchFamily="18" charset="0"/>
                <a:ea typeface="Times New Roman" panose="02020603050405020304" pitchFamily="18" charset="0"/>
                <a:hlinkClick r:id="rId5"/>
              </a:rPr>
              <a:t>IOP Conf. Ser.: Mater. Sci. Eng</a:t>
            </a:r>
            <a:r>
              <a:rPr lang="en-US" sz="1100" i="1" dirty="0">
                <a:solidFill>
                  <a:srgbClr val="333333"/>
                </a:solidFill>
                <a:effectLst/>
                <a:latin typeface="Times New Roman" panose="02020603050405020304" pitchFamily="18" charset="0"/>
                <a:ea typeface="Times New Roman" panose="02020603050405020304" pitchFamily="18" charset="0"/>
              </a:rPr>
              <a:t>.</a:t>
            </a:r>
            <a:r>
              <a:rPr lang="en-US" sz="1100" dirty="0">
                <a:solidFill>
                  <a:srgbClr val="333333"/>
                </a:solidFill>
                <a:effectLst/>
                <a:latin typeface="Times New Roman" panose="02020603050405020304" pitchFamily="18" charset="0"/>
                <a:ea typeface="Times New Roman" panose="02020603050405020304" pitchFamily="18" charset="0"/>
              </a:rPr>
              <a:t> </a:t>
            </a:r>
            <a:r>
              <a:rPr lang="en-US" sz="1100" b="1" dirty="0">
                <a:solidFill>
                  <a:srgbClr val="333333"/>
                </a:solidFill>
                <a:effectLst/>
                <a:latin typeface="Times New Roman" panose="02020603050405020304" pitchFamily="18" charset="0"/>
                <a:ea typeface="Times New Roman" panose="02020603050405020304" pitchFamily="18" charset="0"/>
              </a:rPr>
              <a:t>864</a:t>
            </a:r>
            <a:r>
              <a:rPr lang="en-US" sz="1100" dirty="0">
                <a:solidFill>
                  <a:srgbClr val="333333"/>
                </a:solidFill>
                <a:effectLst/>
                <a:latin typeface="Times New Roman" panose="02020603050405020304" pitchFamily="18" charset="0"/>
                <a:ea typeface="Times New Roman" panose="02020603050405020304" pitchFamily="18" charset="0"/>
              </a:rPr>
              <a:t> 012090</a:t>
            </a:r>
            <a:r>
              <a:rPr lang="en-US" sz="1100" dirty="0">
                <a:effectLst/>
                <a:latin typeface="Times New Roman" panose="02020603050405020304" pitchFamily="18" charset="0"/>
                <a:ea typeface="Times New Roman" panose="02020603050405020304" pitchFamily="18" charset="0"/>
              </a:rPr>
              <a:t> </a:t>
            </a:r>
          </a:p>
          <a:p>
            <a:pPr marL="0" marR="0">
              <a:spcBef>
                <a:spcPts val="1200"/>
              </a:spcBef>
              <a:spcAft>
                <a:spcPts val="1200"/>
              </a:spcAft>
            </a:pPr>
            <a:r>
              <a:rPr lang="en-US" sz="1100" dirty="0">
                <a:effectLst/>
                <a:latin typeface="Times New Roman" panose="02020603050405020304" pitchFamily="18" charset="0"/>
                <a:ea typeface="Times New Roman" panose="02020603050405020304" pitchFamily="18" charset="0"/>
              </a:rPr>
              <a:t>[6]</a:t>
            </a:r>
            <a:r>
              <a:rPr lang="en-US" sz="1100" dirty="0">
                <a:solidFill>
                  <a:srgbClr val="000000"/>
                </a:solidFill>
                <a:effectLst/>
                <a:latin typeface="Times New Roman" panose="02020603050405020304" pitchFamily="18" charset="0"/>
                <a:ea typeface="Times New Roman" panose="02020603050405020304" pitchFamily="18" charset="0"/>
              </a:rPr>
              <a:t> BEN-EL-MECHAIEKH, H. I. C. H. E. M., &amp; DIMAND, R. O. B. E. R. T. W. (2010). </a:t>
            </a:r>
            <a:r>
              <a:rPr lang="en-US" sz="1100" u="sng" dirty="0">
                <a:solidFill>
                  <a:srgbClr val="0563C1"/>
                </a:solidFill>
                <a:effectLst/>
                <a:latin typeface="Times New Roman" panose="02020603050405020304" pitchFamily="18" charset="0"/>
                <a:ea typeface="Times New Roman" panose="02020603050405020304" pitchFamily="18" charset="0"/>
                <a:hlinkClick r:id="rId6"/>
              </a:rPr>
              <a:t>Von Neumann, Ville, and the minimax theorem</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i="1" dirty="0">
                <a:solidFill>
                  <a:srgbClr val="000000"/>
                </a:solidFill>
                <a:effectLst/>
                <a:latin typeface="Times New Roman" panose="02020603050405020304" pitchFamily="18" charset="0"/>
                <a:ea typeface="Times New Roman" panose="02020603050405020304" pitchFamily="18" charset="0"/>
              </a:rPr>
              <a:t>International Game Theory Review</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i="1" dirty="0">
                <a:solidFill>
                  <a:srgbClr val="000000"/>
                </a:solidFill>
                <a:effectLst/>
                <a:latin typeface="Times New Roman" panose="02020603050405020304" pitchFamily="18" charset="0"/>
                <a:ea typeface="Times New Roman" panose="02020603050405020304" pitchFamily="18" charset="0"/>
              </a:rPr>
              <a:t>12</a:t>
            </a:r>
            <a:r>
              <a:rPr lang="en-US" sz="1100" dirty="0">
                <a:solidFill>
                  <a:srgbClr val="000000"/>
                </a:solidFill>
                <a:effectLst/>
                <a:latin typeface="Times New Roman" panose="02020603050405020304" pitchFamily="18" charset="0"/>
                <a:ea typeface="Times New Roman" panose="02020603050405020304" pitchFamily="18" charset="0"/>
              </a:rPr>
              <a:t>(02), 115–137. </a:t>
            </a:r>
            <a:endParaRPr lang="en-US" sz="11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r>
              <a:rPr lang="en-US" sz="1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Dalffa</a:t>
            </a:r>
            <a:r>
              <a:rPr lang="en-US" sz="1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Mohaned</a:t>
            </a:r>
            <a:r>
              <a:rPr lang="en-US" sz="1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Abu, Bassem S. Abu-Nasser and </a:t>
            </a:r>
            <a:r>
              <a:rPr lang="en-US" sz="11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Samy</a:t>
            </a:r>
            <a:r>
              <a:rPr lang="en-US" sz="1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S. Abu-Naser. “</a:t>
            </a:r>
            <a:r>
              <a:rPr lang="en-US" sz="11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Tic-Tac-Toe Learning Using Artificial Neural Networks.</a:t>
            </a:r>
            <a:r>
              <a:rPr lang="en-US" sz="1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Ferraco</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Alex, Yuchen Wang and Christopher Todd. “</a:t>
            </a:r>
            <a:r>
              <a:rPr lang="en-US" sz="11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5 x 5 x 5 Tic-Tac-Toe AI Implemented by Genetic Algorithm.</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(2011).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1200"/>
              </a:spcBef>
              <a:spcAft>
                <a:spcPts val="1200"/>
              </a:spcAft>
            </a:pPr>
            <a:r>
              <a:rPr lang="en-US" sz="1100" dirty="0">
                <a:effectLst/>
                <a:latin typeface="Times New Roman" panose="02020603050405020304" pitchFamily="18" charset="0"/>
                <a:ea typeface="Times New Roman" panose="02020603050405020304" pitchFamily="18" charset="0"/>
              </a:rPr>
              <a:t>[9]</a:t>
            </a:r>
            <a:r>
              <a:rPr lang="en-US" sz="1100" dirty="0">
                <a:solidFill>
                  <a:srgbClr val="000000"/>
                </a:solidFill>
                <a:effectLst/>
                <a:latin typeface="Times New Roman" panose="02020603050405020304" pitchFamily="18" charset="0"/>
                <a:ea typeface="Times New Roman" panose="02020603050405020304" pitchFamily="18" charset="0"/>
              </a:rPr>
              <a:t> Garg, R. (2017). Game of tic-tac-toe: Simulation using Min-Max Algorithm. </a:t>
            </a:r>
            <a:r>
              <a:rPr lang="en-US" sz="1100" i="1" u="sng" dirty="0">
                <a:solidFill>
                  <a:srgbClr val="0563C1"/>
                </a:solidFill>
                <a:effectLst/>
                <a:latin typeface="Times New Roman" panose="02020603050405020304" pitchFamily="18" charset="0"/>
                <a:ea typeface="Times New Roman" panose="02020603050405020304" pitchFamily="18" charset="0"/>
                <a:hlinkClick r:id="rId9"/>
              </a:rPr>
              <a:t>International Journal of Advanced Research in Computer Science</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i="1" dirty="0">
                <a:solidFill>
                  <a:srgbClr val="000000"/>
                </a:solidFill>
                <a:effectLst/>
                <a:latin typeface="Times New Roman" panose="02020603050405020304" pitchFamily="18" charset="0"/>
                <a:ea typeface="Times New Roman" panose="02020603050405020304" pitchFamily="18" charset="0"/>
              </a:rPr>
              <a:t>8</a:t>
            </a:r>
            <a:r>
              <a:rPr lang="en-US" sz="1100" dirty="0">
                <a:solidFill>
                  <a:srgbClr val="000000"/>
                </a:solidFill>
                <a:effectLst/>
                <a:latin typeface="Times New Roman" panose="02020603050405020304" pitchFamily="18" charset="0"/>
                <a:ea typeface="Times New Roman" panose="02020603050405020304" pitchFamily="18" charset="0"/>
              </a:rPr>
              <a:t>(7), 1074–1077. </a:t>
            </a:r>
            <a:endParaRPr lang="en-US" sz="11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Paul, A. J. (2020). Randomized fast no‐loss expert system to play tic‐tac‐toe like a human. </a:t>
            </a:r>
            <a:r>
              <a:rPr lang="en-US" sz="1100" i="1"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Cognitive Computation and Systems</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231–241.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1200"/>
              </a:spcBef>
              <a:spcAft>
                <a:spcPts val="12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[11]</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Rajab,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Abubakarsidiq</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Makame</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Hassan,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Nadhira</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Rajab, Abdul-</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Rahimsidiq</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(2020). </a:t>
            </a:r>
            <a:r>
              <a:rPr lang="en-US" sz="11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rPr>
              <a:t>Tic-Tac-Toe Learning Using Artificial Neural Networks</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Vol. 3. : 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1200"/>
              </a:spcBef>
              <a:spcAft>
                <a:spcPts val="1200"/>
              </a:spcAft>
            </a:pPr>
            <a:r>
              <a:rPr lang="en-US" sz="1100" dirty="0">
                <a:effectLst/>
                <a:latin typeface="Times New Roman" panose="02020603050405020304" pitchFamily="18" charset="0"/>
                <a:ea typeface="Times New Roman" panose="02020603050405020304" pitchFamily="18" charset="0"/>
              </a:rPr>
              <a:t>[12] </a:t>
            </a:r>
            <a:r>
              <a:rPr lang="en-US" sz="1100" u="sng" dirty="0">
                <a:solidFill>
                  <a:srgbClr val="0563C1"/>
                </a:solidFill>
                <a:effectLst/>
                <a:latin typeface="Times New Roman" panose="02020603050405020304" pitchFamily="18" charset="0"/>
                <a:ea typeface="Times New Roman" panose="02020603050405020304" pitchFamily="18" charset="0"/>
                <a:hlinkClick r:id="rId12"/>
              </a:rPr>
              <a:t>Randomized fast no-loss expert system to play tic tac toe like a human</a:t>
            </a:r>
            <a:r>
              <a:rPr lang="en-US" sz="1100" dirty="0">
                <a:solidFill>
                  <a:srgbClr val="000000"/>
                </a:solidFill>
                <a:effectLst/>
                <a:latin typeface="Times New Roman" panose="02020603050405020304" pitchFamily="18" charset="0"/>
                <a:ea typeface="Times New Roman" panose="02020603050405020304" pitchFamily="18" charset="0"/>
              </a:rPr>
              <a:t> by Aditya Jyoti Paul1,2</a:t>
            </a:r>
            <a:endParaRPr lang="en-US" sz="1100" dirty="0">
              <a:effectLst/>
              <a:latin typeface="Times New Roman" panose="02020603050405020304" pitchFamily="18" charset="0"/>
              <a:ea typeface="Times New Roman" panose="02020603050405020304" pitchFamily="18" charset="0"/>
            </a:endParaRPr>
          </a:p>
          <a:p>
            <a:endParaRPr lang="en-US" sz="1100" dirty="0"/>
          </a:p>
        </p:txBody>
      </p:sp>
    </p:spTree>
    <p:extLst>
      <p:ext uri="{BB962C8B-B14F-4D97-AF65-F5344CB8AC3E}">
        <p14:creationId xmlns:p14="http://schemas.microsoft.com/office/powerpoint/2010/main" val="399893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a:lstStyle/>
          <a:p>
            <a:r>
              <a:rPr lang="en-US" sz="4400" b="1" dirty="0">
                <a:effectLst/>
                <a:latin typeface="Arial" panose="020B0604020202020204" pitchFamily="34" charset="0"/>
                <a:ea typeface="Times New Roman" panose="02020603050405020304" pitchFamily="18" charset="0"/>
                <a:cs typeface="Times New Roman" panose="02020603050405020304" pitchFamily="18" charset="0"/>
              </a:rPr>
              <a:t>Introduction</a:t>
            </a:r>
            <a:br>
              <a:rPr lang="en-US" sz="4400" i="1"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p:txBody>
          <a:bodyPr/>
          <a:lstStyle/>
          <a:p>
            <a:r>
              <a:rPr lang="en-US" sz="2400" dirty="0">
                <a:solidFill>
                  <a:srgbClr val="2D3B45"/>
                </a:solidFill>
                <a:latin typeface="Arial" panose="020B0604020202020204" pitchFamily="34" charset="0"/>
              </a:rPr>
              <a:t>An artificial intelligence system that implements Epsilon-Greedy Algorithm and Role Based Learning System to develop a 5x5 Tic-Tac-Toe game with the objective to win.</a:t>
            </a:r>
          </a:p>
          <a:p>
            <a:pPr marL="0" indent="0">
              <a:buNone/>
            </a:pPr>
            <a:endParaRPr lang="en-US" sz="2400" dirty="0">
              <a:solidFill>
                <a:srgbClr val="2D3B45"/>
              </a:solidFill>
              <a:latin typeface="Arial" panose="020B0604020202020204" pitchFamily="34" charset="0"/>
            </a:endParaRPr>
          </a:p>
          <a:p>
            <a:r>
              <a:rPr lang="en-US" sz="2400" dirty="0">
                <a:solidFill>
                  <a:srgbClr val="2D3B45"/>
                </a:solidFill>
                <a:effectLst/>
                <a:latin typeface="Arial" panose="020B0604020202020204" pitchFamily="34" charset="0"/>
                <a:ea typeface="Times New Roman" panose="02020603050405020304" pitchFamily="18" charset="0"/>
              </a:rPr>
              <a:t>To build </a:t>
            </a:r>
            <a:r>
              <a:rPr lang="en-US" sz="2400" dirty="0">
                <a:solidFill>
                  <a:srgbClr val="2D3B45"/>
                </a:solidFill>
                <a:latin typeface="Arial" panose="020B0604020202020204" pitchFamily="34" charset="0"/>
                <a:ea typeface="Times New Roman" panose="02020603050405020304" pitchFamily="18" charset="0"/>
              </a:rPr>
              <a:t>a</a:t>
            </a:r>
            <a:r>
              <a:rPr lang="en-US" sz="2400" dirty="0">
                <a:solidFill>
                  <a:srgbClr val="2D3B45"/>
                </a:solidFill>
                <a:effectLst/>
                <a:latin typeface="Arial" panose="020B0604020202020204" pitchFamily="34" charset="0"/>
                <a:ea typeface="Times New Roman" panose="02020603050405020304" pitchFamily="18" charset="0"/>
              </a:rPr>
              <a:t> 5x5 Tic Tac Toe game using Python and </a:t>
            </a:r>
            <a:r>
              <a:rPr lang="en-US" sz="2400" dirty="0">
                <a:solidFill>
                  <a:srgbClr val="2D3B45"/>
                </a:solidFill>
                <a:latin typeface="Arial" panose="020B0604020202020204" pitchFamily="34" charset="0"/>
                <a:ea typeface="Times New Roman" panose="02020603050405020304" pitchFamily="18" charset="0"/>
              </a:rPr>
              <a:t>its</a:t>
            </a:r>
            <a:r>
              <a:rPr lang="en-US" sz="2400" dirty="0">
                <a:solidFill>
                  <a:srgbClr val="2D3B45"/>
                </a:solidFill>
                <a:effectLst/>
                <a:latin typeface="Arial" panose="020B0604020202020204" pitchFamily="34" charset="0"/>
                <a:ea typeface="Times New Roman" panose="02020603050405020304" pitchFamily="18" charset="0"/>
              </a:rPr>
              <a:t> libraries at its disposal, such that, the game can be played against a self-learning Artificial Intelligence system.</a:t>
            </a:r>
          </a:p>
          <a:p>
            <a:pPr marL="0" marR="0" indent="0">
              <a:spcBef>
                <a:spcPts val="0"/>
              </a:spcBef>
              <a:spcAft>
                <a:spcPts val="0"/>
              </a:spcAft>
              <a:buNone/>
            </a:pPr>
            <a:r>
              <a:rPr lang="en-US" sz="1800" dirty="0">
                <a:solidFill>
                  <a:srgbClr val="2D3B45"/>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Arial" panose="020B0604020202020204" pitchFamily="34" charset="0"/>
                <a:ea typeface="Calibri" panose="020F0502020204030204" pitchFamily="34" charset="0"/>
              </a:rPr>
              <a:t>Our project is mostly focused on the third type mentioned above, which is, the players will be given a 5 x 5 grid and they will have to place 5 X’s or 5 O’s in a row.</a:t>
            </a:r>
            <a:endParaRPr lang="en-US" sz="2400" dirty="0"/>
          </a:p>
          <a:p>
            <a:endParaRPr lang="en-US" sz="2400" dirty="0"/>
          </a:p>
        </p:txBody>
      </p:sp>
    </p:spTree>
    <p:extLst>
      <p:ext uri="{BB962C8B-B14F-4D97-AF65-F5344CB8AC3E}">
        <p14:creationId xmlns:p14="http://schemas.microsoft.com/office/powerpoint/2010/main" val="173045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8F7C-CC13-C346-C8F7-7020D47B7EF1}"/>
              </a:ext>
            </a:extLst>
          </p:cNvPr>
          <p:cNvSpPr>
            <a:spLocks noGrp="1"/>
          </p:cNvSpPr>
          <p:nvPr>
            <p:ph type="title"/>
          </p:nvPr>
        </p:nvSpPr>
        <p:spPr/>
        <p:txBody>
          <a:bodyPr/>
          <a:lstStyle/>
          <a:p>
            <a:r>
              <a:rPr lang="en-US" sz="4400" b="1" dirty="0">
                <a:effectLst/>
                <a:latin typeface="Arial" panose="020B0604020202020204" pitchFamily="34" charset="0"/>
                <a:ea typeface="Times New Roman" panose="02020603050405020304" pitchFamily="18" charset="0"/>
                <a:cs typeface="Times New Roman" panose="02020603050405020304" pitchFamily="18" charset="0"/>
              </a:rPr>
              <a:t>Considerations</a:t>
            </a:r>
            <a:endParaRPr lang="en-US" dirty="0"/>
          </a:p>
        </p:txBody>
      </p:sp>
      <p:sp>
        <p:nvSpPr>
          <p:cNvPr id="3" name="Content Placeholder 2">
            <a:extLst>
              <a:ext uri="{FF2B5EF4-FFF2-40B4-BE49-F238E27FC236}">
                <a16:creationId xmlns:a16="http://schemas.microsoft.com/office/drawing/2014/main" id="{6DEA8E65-E795-F6A8-A365-B27F01AD73B0}"/>
              </a:ext>
            </a:extLst>
          </p:cNvPr>
          <p:cNvSpPr>
            <a:spLocks noGrp="1"/>
          </p:cNvSpPr>
          <p:nvPr>
            <p:ph sz="half" idx="1"/>
          </p:nvPr>
        </p:nvSpPr>
        <p:spPr>
          <a:xfrm>
            <a:off x="838200" y="1391478"/>
            <a:ext cx="10515599" cy="4785485"/>
          </a:xfrm>
        </p:spPr>
        <p:txBody>
          <a:bodyPr/>
          <a:lstStyle/>
          <a:p>
            <a:pPr marL="285750" marR="0" indent="-285750">
              <a:spcBef>
                <a:spcPts val="0"/>
              </a:spcBef>
              <a:spcAft>
                <a:spcPts val="0"/>
              </a:spcAft>
              <a:buFont typeface="Wingdings" panose="05000000000000000000" pitchFamily="2" charset="2"/>
              <a:buChar char="Ø"/>
            </a:pPr>
            <a:r>
              <a:rPr lang="en-US" sz="2400" dirty="0">
                <a:latin typeface="Arial" panose="020B0604020202020204" pitchFamily="34" charset="0"/>
                <a:ea typeface="Calibri" panose="020F0502020204030204" pitchFamily="34" charset="0"/>
              </a:rPr>
              <a:t>At the beginning, w</a:t>
            </a:r>
            <a:r>
              <a:rPr lang="en-US" sz="2400" dirty="0">
                <a:effectLst/>
                <a:latin typeface="Arial" panose="020B0604020202020204" pitchFamily="34" charset="0"/>
                <a:ea typeface="Calibri" panose="020F0502020204030204" pitchFamily="34" charset="0"/>
              </a:rPr>
              <a:t>e considered </a:t>
            </a:r>
            <a:r>
              <a:rPr lang="en-US" sz="2400" dirty="0">
                <a:latin typeface="Arial" panose="020B0604020202020204" pitchFamily="34" charset="0"/>
                <a:ea typeface="Calibri" panose="020F0502020204030204" pitchFamily="34" charset="0"/>
              </a:rPr>
              <a:t>different</a:t>
            </a:r>
            <a:r>
              <a:rPr lang="en-US" sz="2400" dirty="0">
                <a:effectLst/>
                <a:latin typeface="Arial" panose="020B0604020202020204" pitchFamily="34" charset="0"/>
                <a:ea typeface="Calibri" panose="020F0502020204030204" pitchFamily="34" charset="0"/>
              </a:rPr>
              <a:t> algorithms to aim for the </a:t>
            </a:r>
            <a:r>
              <a:rPr lang="en-US" sz="2400" dirty="0">
                <a:latin typeface="Arial" panose="020B0604020202020204" pitchFamily="34" charset="0"/>
                <a:ea typeface="Calibri" panose="020F0502020204030204" pitchFamily="34" charset="0"/>
              </a:rPr>
              <a:t>desired results, including the</a:t>
            </a:r>
            <a:r>
              <a:rPr lang="en-US" sz="2400" dirty="0">
                <a:effectLst/>
                <a:latin typeface="Arial" panose="020B0604020202020204" pitchFamily="34" charset="0"/>
                <a:ea typeface="Calibri" panose="020F0502020204030204" pitchFamily="34" charset="0"/>
              </a:rPr>
              <a:t> Wynn algorithm, the Block algorithm, the Block opponents Fork algorithm, the Fork algorithm and one of the most famous algorithms, the Minimax algorithm.</a:t>
            </a:r>
          </a:p>
          <a:p>
            <a:pPr marR="0">
              <a:spcBef>
                <a:spcPts val="0"/>
              </a:spcBef>
              <a:spcAft>
                <a:spcPts val="0"/>
              </a:spcAft>
            </a:pPr>
            <a:endParaRPr lang="en-US" sz="2400" dirty="0">
              <a:effectLst/>
              <a:latin typeface="Arial" panose="020B0604020202020204" pitchFamily="34" charset="0"/>
              <a:ea typeface="Calibri" panose="020F0502020204030204" pitchFamily="34" charset="0"/>
            </a:endParaRPr>
          </a:p>
          <a:p>
            <a:pPr marL="285750" marR="0" indent="-285750">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rPr>
              <a:t>But in our project, we are using the Rule Based Learning System based on which, the AI will be taking rule-based actions.</a:t>
            </a:r>
          </a:p>
          <a:p>
            <a:pPr marR="0">
              <a:spcBef>
                <a:spcPts val="0"/>
              </a:spcBef>
              <a:spcAft>
                <a:spcPts val="0"/>
              </a:spcAft>
            </a:pPr>
            <a:endParaRPr lang="en-US" sz="2400" dirty="0">
              <a:effectLst/>
              <a:latin typeface="Arial" panose="020B0604020202020204" pitchFamily="34" charset="0"/>
              <a:ea typeface="Calibri" panose="020F0502020204030204" pitchFamily="34" charset="0"/>
            </a:endParaRPr>
          </a:p>
          <a:p>
            <a:pPr marL="285750" marR="0" indent="-285750">
              <a:spcBef>
                <a:spcPts val="0"/>
              </a:spcBef>
              <a:spcAft>
                <a:spcPts val="0"/>
              </a:spcAft>
              <a:buFont typeface="Wingdings" panose="05000000000000000000" pitchFamily="2" charset="2"/>
              <a:buChar char="Ø"/>
            </a:pPr>
            <a:r>
              <a:rPr lang="en-US" sz="2400" dirty="0">
                <a:latin typeface="Arial" panose="020B0604020202020204" pitchFamily="34" charset="0"/>
                <a:ea typeface="Calibri" panose="020F0502020204030204" pitchFamily="34" charset="0"/>
                <a:cs typeface="Times New Roman" panose="02020603050405020304" pitchFamily="18" charset="0"/>
              </a:rPr>
              <a:t>So, we will be using the Epsilon Greedy Algorithm, which chooses between exploration and exploitation i.e. either of the answers by estimating the highest rewards.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992355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a:lstStyle/>
          <a:p>
            <a:r>
              <a:rPr lang="en-US" sz="4400" b="1" dirty="0">
                <a:latin typeface="Arial" panose="020B0604020202020204" pitchFamily="34" charset="0"/>
                <a:ea typeface="Calibri" panose="020F0502020204030204" pitchFamily="34" charset="0"/>
                <a:cs typeface="Times New Roman" panose="02020603050405020304" pitchFamily="18" charset="0"/>
              </a:rPr>
              <a:t>Epsilon Greedy Algorithm</a:t>
            </a:r>
          </a:p>
        </p:txBody>
      </p:sp>
      <p:sp>
        <p:nvSpPr>
          <p:cNvPr id="3" name="Content Placeholder 2">
            <a:extLst>
              <a:ext uri="{FF2B5EF4-FFF2-40B4-BE49-F238E27FC236}">
                <a16:creationId xmlns:a16="http://schemas.microsoft.com/office/drawing/2014/main" id="{F2AA249E-6475-F748-8E67-C370D02A2574}"/>
              </a:ext>
            </a:extLst>
          </p:cNvPr>
          <p:cNvSpPr>
            <a:spLocks noGrp="1"/>
          </p:cNvSpPr>
          <p:nvPr>
            <p:ph sz="half" idx="1"/>
          </p:nvPr>
        </p:nvSpPr>
        <p:spPr/>
        <p:txBody>
          <a:bodyPr/>
          <a:lstStyle/>
          <a:p>
            <a:pPr marL="285750" indent="-285750">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In Epsilon Greedy Algorithm, we</a:t>
            </a:r>
            <a:r>
              <a:rPr lang="en-US" sz="2000" dirty="0">
                <a:effectLst/>
                <a:latin typeface="Arial" panose="020B0604020202020204" pitchFamily="34" charset="0"/>
                <a:ea typeface="Calibri" panose="020F0502020204030204" pitchFamily="34" charset="0"/>
                <a:cs typeface="Arial" panose="020B0604020202020204" pitchFamily="34" charset="0"/>
              </a:rPr>
              <a:t> set a variable Epsilon, E, that represents the AI’s chance of taking a random action. </a:t>
            </a:r>
          </a:p>
          <a:p>
            <a:pPr marL="285750" indent="-285750">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However, initially, the value of E = 1, implying that the AI agent takes random actions at first, in order to learn.</a:t>
            </a:r>
          </a:p>
          <a:p>
            <a:pPr marL="285750" indent="-285750">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Then, we will be </a:t>
            </a:r>
            <a:r>
              <a:rPr lang="en-US" sz="2000" dirty="0">
                <a:effectLst/>
                <a:latin typeface="Arial" panose="020B0604020202020204" pitchFamily="34" charset="0"/>
                <a:ea typeface="Calibri" panose="020F0502020204030204" pitchFamily="34" charset="0"/>
                <a:cs typeface="Arial" panose="020B0604020202020204" pitchFamily="34" charset="0"/>
              </a:rPr>
              <a:t>determining a random number, A, that lies between 0 and 1.</a:t>
            </a:r>
          </a:p>
          <a:p>
            <a:pPr marL="285750" indent="-285750">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If the value of the random number taken, A &lt; E, the epsilon value, a random state space is selected.</a:t>
            </a:r>
          </a:p>
          <a:p>
            <a:pPr marL="285750" indent="-285750">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If A &gt; E then, it implies that the move pertaining to the highest valued state space is then selected, which is, the AI does not make a random move, but an educated one.</a:t>
            </a:r>
            <a:endParaRPr lang="en-US" sz="2000" dirty="0">
              <a:latin typeface="Arial" panose="020B0604020202020204" pitchFamily="34" charset="0"/>
              <a:cs typeface="Arial" panose="020B0604020202020204" pitchFamily="34" charset="0"/>
            </a:endParaRPr>
          </a:p>
          <a:p>
            <a:endParaRPr lang="en-US" sz="1600" dirty="0"/>
          </a:p>
        </p:txBody>
      </p:sp>
      <p:pic>
        <p:nvPicPr>
          <p:cNvPr id="4" name="Picture 3" descr="Text&#10;&#10;Description automatically generated with medium confidence">
            <a:extLst>
              <a:ext uri="{FF2B5EF4-FFF2-40B4-BE49-F238E27FC236}">
                <a16:creationId xmlns:a16="http://schemas.microsoft.com/office/drawing/2014/main" id="{61E1DECB-F35A-B2BF-581E-42925B6C0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044" y="4604744"/>
            <a:ext cx="6521152" cy="1572219"/>
          </a:xfrm>
          <a:prstGeom prst="rect">
            <a:avLst/>
          </a:prstGeom>
        </p:spPr>
      </p:pic>
    </p:spTree>
    <p:extLst>
      <p:ext uri="{BB962C8B-B14F-4D97-AF65-F5344CB8AC3E}">
        <p14:creationId xmlns:p14="http://schemas.microsoft.com/office/powerpoint/2010/main" val="2192248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dirty="0"/>
              <a:t>Epsilon-Greedy Algorithm</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a:lstStyle/>
          <a:p>
            <a:pPr marL="0" marR="0">
              <a:spcBef>
                <a:spcPts val="0"/>
              </a:spcBef>
              <a:spcAft>
                <a:spcPts val="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Initial state: </a:t>
            </a:r>
            <a:r>
              <a:rPr lang="en-US" sz="2000" dirty="0">
                <a:effectLst/>
                <a:latin typeface="Arial" panose="020B0604020202020204" pitchFamily="34" charset="0"/>
                <a:ea typeface="Calibri" panose="020F0502020204030204" pitchFamily="34" charset="0"/>
                <a:cs typeface="Times New Roman" panose="02020603050405020304" pitchFamily="18" charset="0"/>
              </a:rPr>
              <a:t>The initial position of the board is an empty 5x5 grid at position (0,0). Epsilon is set to 1 at the initial state and at the start position.</a:t>
            </a:r>
          </a:p>
          <a:p>
            <a:pPr marL="0" marR="0">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solidFill>
                  <a:srgbClr val="222B33"/>
                </a:solidFill>
                <a:effectLst/>
                <a:latin typeface="Arial" panose="020B0604020202020204" pitchFamily="34" charset="0"/>
                <a:ea typeface="Times New Roman" panose="02020603050405020304" pitchFamily="18" charset="0"/>
                <a:cs typeface="Times New Roman" panose="02020603050405020304" pitchFamily="18" charset="0"/>
              </a:rPr>
              <a:t>Player(s</a:t>
            </a:r>
            <a:r>
              <a:rPr lang="en-US" sz="2000" dirty="0">
                <a:effectLst/>
                <a:latin typeface="Arial" panose="020B0604020202020204" pitchFamily="34" charset="0"/>
                <a:ea typeface="Calibri" panose="020F0502020204030204" pitchFamily="34" charset="0"/>
                <a:cs typeface="Times New Roman" panose="02020603050405020304" pitchFamily="18" charset="0"/>
              </a:rPr>
              <a:t>): The game can be played by two players. There are two options </a:t>
            </a:r>
            <a:r>
              <a:rPr lang="en-US" sz="2000" dirty="0">
                <a:latin typeface="Arial" panose="020B0604020202020204" pitchFamily="34" charset="0"/>
                <a:ea typeface="Calibri" panose="020F0502020204030204" pitchFamily="34" charset="0"/>
                <a:cs typeface="Times New Roman" panose="02020603050405020304" pitchFamily="18" charset="0"/>
              </a:rPr>
              <a:t>for them: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(a) Player 1- User starts the game with the first move in the state space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Arial" panose="020B0604020202020204" pitchFamily="34" charset="0"/>
                <a:ea typeface="Calibri" panose="020F0502020204030204" pitchFamily="34" charset="0"/>
              </a:rPr>
              <a:t>(b) Player 2- Computer starts the game with the first move in the state space.</a:t>
            </a:r>
          </a:p>
          <a:p>
            <a:r>
              <a:rPr lang="en-US" sz="2000" b="1" i="1" dirty="0">
                <a:solidFill>
                  <a:srgbClr val="222B33"/>
                </a:solidFill>
                <a:effectLst/>
                <a:latin typeface="Arial" panose="020B0604020202020204" pitchFamily="34" charset="0"/>
                <a:ea typeface="Times New Roman" panose="02020603050405020304" pitchFamily="18" charset="0"/>
              </a:rPr>
              <a:t>Action space:</a:t>
            </a:r>
            <a:r>
              <a:rPr lang="en-US" sz="2000" dirty="0">
                <a:solidFill>
                  <a:srgbClr val="222B33"/>
                </a:solidFill>
                <a:effectLst/>
                <a:latin typeface="Arial" panose="020B0604020202020204" pitchFamily="34" charset="0"/>
                <a:ea typeface="Times New Roman" panose="02020603050405020304" pitchFamily="18" charset="0"/>
              </a:rPr>
              <a:t> The model will loop through every spot and, if it's empty, record the state that would come from the player moving in that spot. </a:t>
            </a:r>
            <a:r>
              <a:rPr lang="en-US" sz="2000" dirty="0">
                <a:effectLst/>
                <a:latin typeface="Arial" panose="020B0604020202020204" pitchFamily="34" charset="0"/>
                <a:ea typeface="Calibri" panose="020F0502020204030204" pitchFamily="34" charset="0"/>
              </a:rPr>
              <a:t>If the current players value for this state is higher than the top recorded value, set the top value to the value of this state and set action = the spot that will lead to this state. It is important to keep in mind that no user input is a possibility. Or, if the user does not pick an action, the algorithm will return a random action.</a:t>
            </a:r>
            <a:endParaRPr lang="en-US" sz="2000" dirty="0"/>
          </a:p>
          <a:p>
            <a:pPr marL="0" marR="0">
              <a:spcBef>
                <a:spcPts val="0"/>
              </a:spcBef>
              <a:spcAft>
                <a:spcPts val="0"/>
              </a:spcAft>
            </a:pPr>
            <a:r>
              <a:rPr lang="en-US" sz="2000" b="1" i="1" dirty="0">
                <a:solidFill>
                  <a:srgbClr val="222B33"/>
                </a:solidFill>
                <a:effectLst/>
                <a:latin typeface="Arial" panose="020B0604020202020204" pitchFamily="34" charset="0"/>
                <a:ea typeface="Times New Roman" panose="02020603050405020304" pitchFamily="18" charset="0"/>
                <a:cs typeface="Times New Roman" panose="02020603050405020304" pitchFamily="18" charset="0"/>
              </a:rPr>
              <a:t>Result (s, a):</a:t>
            </a:r>
            <a:r>
              <a:rPr lang="en-US" sz="2000" dirty="0">
                <a:solidFill>
                  <a:srgbClr val="222B33"/>
                </a:solidFill>
                <a:effectLst/>
                <a:latin typeface="Arial" panose="020B0604020202020204" pitchFamily="34" charset="0"/>
                <a:ea typeface="Times New Roman" panose="02020603050405020304" pitchFamily="18" charset="0"/>
                <a:cs typeface="Times New Roman" panose="02020603050405020304" pitchFamily="18" charset="0"/>
              </a:rPr>
              <a:t> The AI identifies the space as a result of the action </a:t>
            </a:r>
            <a:r>
              <a:rPr lang="en-US" sz="2000" b="1" dirty="0">
                <a:solidFill>
                  <a:srgbClr val="222B33"/>
                </a:solidFill>
                <a:effectLst/>
                <a:latin typeface="Arial" panose="020B0604020202020204" pitchFamily="34" charset="0"/>
                <a:ea typeface="Times New Roman" panose="02020603050405020304" pitchFamily="18" charset="0"/>
                <a:cs typeface="Times New Roman" panose="02020603050405020304" pitchFamily="18" charset="0"/>
              </a:rPr>
              <a:t>a</a:t>
            </a:r>
            <a:r>
              <a:rPr lang="en-US" sz="2000" dirty="0">
                <a:solidFill>
                  <a:srgbClr val="222B33"/>
                </a:solidFill>
                <a:effectLst/>
                <a:latin typeface="Arial" panose="020B0604020202020204" pitchFamily="34" charset="0"/>
                <a:ea typeface="Times New Roman" panose="02020603050405020304" pitchFamily="18" charset="0"/>
                <a:cs typeface="Times New Roman" panose="02020603050405020304" pitchFamily="18" charset="0"/>
              </a:rPr>
              <a:t> on state </a:t>
            </a:r>
            <a:r>
              <a:rPr lang="en-US" sz="2000" b="1" dirty="0">
                <a:solidFill>
                  <a:srgbClr val="222B33"/>
                </a:solidFill>
                <a:effectLst/>
                <a:latin typeface="Arial" panose="020B0604020202020204" pitchFamily="34" charset="0"/>
                <a:ea typeface="Times New Roman" panose="02020603050405020304" pitchFamily="18" charset="0"/>
                <a:cs typeface="Times New Roman" panose="02020603050405020304" pitchFamily="18" charset="0"/>
              </a:rPr>
              <a:t>s</a:t>
            </a:r>
            <a:r>
              <a:rPr lang="en-US" sz="2000" dirty="0">
                <a:solidFill>
                  <a:srgbClr val="222B33"/>
                </a:solidFill>
                <a:effectLst/>
                <a:latin typeface="Arial" panose="020B0604020202020204" pitchFamily="34" charset="0"/>
                <a:ea typeface="Times New Roman" panose="02020603050405020304" pitchFamily="18" charset="0"/>
                <a:cs typeface="Times New Roman" panose="02020603050405020304" pitchFamily="18" charset="0"/>
              </a:rPr>
              <a:t>, in the environment and continues to update results based on rules until the algorithm reaches the end state.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i="1" dirty="0">
                <a:solidFill>
                  <a:srgbClr val="222B33"/>
                </a:solidFill>
                <a:effectLst/>
                <a:latin typeface="Arial" panose="020B0604020202020204" pitchFamily="34" charset="0"/>
                <a:ea typeface="Times New Roman" panose="02020603050405020304" pitchFamily="18" charset="0"/>
                <a:cs typeface="Times New Roman" panose="02020603050405020304" pitchFamily="18" charset="0"/>
              </a:rPr>
              <a:t>Reward/Payoff:</a:t>
            </a:r>
            <a:r>
              <a:rPr lang="en-US" sz="2000" dirty="0">
                <a:solidFill>
                  <a:srgbClr val="222B33"/>
                </a:solidFill>
                <a:effectLst/>
                <a:latin typeface="Arial" panose="020B0604020202020204" pitchFamily="34" charset="0"/>
                <a:ea typeface="Times New Roman" panose="02020603050405020304" pitchFamily="18" charset="0"/>
                <a:cs typeface="Times New Roman" panose="02020603050405020304" pitchFamily="18" charset="0"/>
              </a:rPr>
              <a:t> A payoff function generates a numeric value for the outcome of the game for a player</a:t>
            </a:r>
            <a:r>
              <a:rPr lang="en-US" sz="2000" b="1" dirty="0">
                <a:solidFill>
                  <a:srgbClr val="222B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a:solidFill>
                  <a:srgbClr val="222B33"/>
                </a:solidFill>
                <a:effectLst/>
                <a:latin typeface="Arial" panose="020B0604020202020204" pitchFamily="34" charset="0"/>
                <a:ea typeface="Times New Roman" panose="02020603050405020304" pitchFamily="18" charset="0"/>
                <a:cs typeface="Times New Roman" panose="02020603050405020304" pitchFamily="18" charset="0"/>
              </a:rPr>
              <a:t>with the end state.  For tic-tac-toe, the outcomes are a win, loss, or draw, the utility values are +1, -1, and 0 respectively.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218275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p:txBody>
          <a:bodyPr/>
          <a:lstStyle/>
          <a:p>
            <a:r>
              <a:rPr lang="en-US" dirty="0"/>
              <a:t>Rule Based Learning System</a:t>
            </a:r>
          </a:p>
        </p:txBody>
      </p:sp>
      <p:sp>
        <p:nvSpPr>
          <p:cNvPr id="5" name="Content Placeholder 4">
            <a:extLst>
              <a:ext uri="{FF2B5EF4-FFF2-40B4-BE49-F238E27FC236}">
                <a16:creationId xmlns:a16="http://schemas.microsoft.com/office/drawing/2014/main" id="{09A14A66-18AE-B627-CF29-A2160EC2BA6A}"/>
              </a:ext>
            </a:extLst>
          </p:cNvPr>
          <p:cNvSpPr txBox="1">
            <a:spLocks noGrp="1"/>
          </p:cNvSpPr>
          <p:nvPr>
            <p:ph sz="half" idx="1"/>
          </p:nvPr>
        </p:nvSpPr>
        <p:spPr>
          <a:xfrm>
            <a:off x="838200" y="1392238"/>
            <a:ext cx="10515600" cy="4784725"/>
          </a:xfrm>
          <a:prstGeom prst="rect">
            <a:avLst/>
          </a:prstGeom>
          <a:noFill/>
        </p:spPr>
        <p:txBody>
          <a:bodyPr wrap="square">
            <a:spAutoFit/>
          </a:bodyPr>
          <a:lstStyle/>
          <a:p>
            <a:pPr marL="0" marR="0">
              <a:spcBef>
                <a:spcPts val="0"/>
              </a:spcBef>
              <a:spcAft>
                <a:spcPts val="0"/>
              </a:spcAft>
            </a:pPr>
            <a:r>
              <a:rPr lang="en-US" sz="2400" dirty="0">
                <a:effectLst/>
                <a:latin typeface="Arial" panose="020B0604020202020204" pitchFamily="34" charset="0"/>
                <a:ea typeface="Calibri" panose="020F0502020204030204" pitchFamily="34" charset="0"/>
                <a:cs typeface="Arial" panose="020B0604020202020204" pitchFamily="34" charset="0"/>
              </a:rPr>
              <a:t>The pseudocode for this implementation to assign rules for the AI is as follow:</a:t>
            </a:r>
          </a:p>
          <a:p>
            <a:pPr marL="0" marR="0">
              <a:spcBef>
                <a:spcPts val="0"/>
              </a:spcBef>
              <a:spcAft>
                <a:spcPts val="0"/>
              </a:spcAft>
            </a:pP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2400" b="1" dirty="0">
                <a:effectLst/>
                <a:latin typeface="Arial" panose="020B0604020202020204" pitchFamily="34" charset="0"/>
                <a:ea typeface="Calibri" panose="020F0502020204030204" pitchFamily="34" charset="0"/>
                <a:cs typeface="Arial" panose="020B0604020202020204" pitchFamily="34" charset="0"/>
              </a:rPr>
              <a:t>Rule 1: </a:t>
            </a:r>
            <a:r>
              <a:rPr lang="en-US" sz="2400" dirty="0">
                <a:effectLst/>
                <a:latin typeface="Arial" panose="020B0604020202020204" pitchFamily="34" charset="0"/>
                <a:ea typeface="Calibri" panose="020F0502020204030204" pitchFamily="34" charset="0"/>
                <a:cs typeface="Arial" panose="020B0604020202020204" pitchFamily="34" charset="0"/>
              </a:rPr>
              <a:t>Check whose turn it is.</a:t>
            </a:r>
          </a:p>
          <a:p>
            <a:pPr marL="457200" marR="0">
              <a:spcBef>
                <a:spcPts val="0"/>
              </a:spcBef>
              <a:spcAft>
                <a:spcPts val="0"/>
              </a:spcAft>
            </a:pPr>
            <a:endParaRPr lang="en-US" sz="2400" b="1" dirty="0">
              <a:effectLst/>
              <a:latin typeface="Arial" panose="020B060402020202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2400" b="1" dirty="0">
                <a:effectLst/>
                <a:latin typeface="Arial" panose="020B0604020202020204" pitchFamily="34" charset="0"/>
                <a:ea typeface="Calibri" panose="020F0502020204030204" pitchFamily="34" charset="0"/>
                <a:cs typeface="Arial" panose="020B0604020202020204" pitchFamily="34" charset="0"/>
              </a:rPr>
              <a:t>Rule 2: </a:t>
            </a:r>
            <a:r>
              <a:rPr lang="en-US" sz="2400" dirty="0">
                <a:effectLst/>
                <a:latin typeface="Arial" panose="020B0604020202020204" pitchFamily="34" charset="0"/>
                <a:ea typeface="Calibri" panose="020F0502020204030204" pitchFamily="34" charset="0"/>
                <a:cs typeface="Arial" panose="020B0604020202020204" pitchFamily="34" charset="0"/>
              </a:rPr>
              <a:t>Find all the next possible states that the player can be in.</a:t>
            </a:r>
          </a:p>
          <a:p>
            <a:pPr marL="457200" marR="0">
              <a:spcBef>
                <a:spcPts val="0"/>
              </a:spcBef>
              <a:spcAft>
                <a:spcPts val="0"/>
              </a:spcAft>
            </a:pPr>
            <a:endParaRPr lang="en-US" sz="2400" b="1" dirty="0">
              <a:effectLst/>
              <a:latin typeface="Arial" panose="020B060402020202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2400" b="1" dirty="0">
                <a:effectLst/>
                <a:latin typeface="Arial" panose="020B0604020202020204" pitchFamily="34" charset="0"/>
                <a:ea typeface="Calibri" panose="020F0502020204030204" pitchFamily="34" charset="0"/>
                <a:cs typeface="Arial" panose="020B0604020202020204" pitchFamily="34" charset="0"/>
              </a:rPr>
              <a:t>Rule 3: </a:t>
            </a:r>
            <a:r>
              <a:rPr lang="en-US" sz="2400" dirty="0">
                <a:effectLst/>
                <a:latin typeface="Arial" panose="020B0604020202020204" pitchFamily="34" charset="0"/>
                <a:ea typeface="Calibri" panose="020F0502020204030204" pitchFamily="34" charset="0"/>
                <a:cs typeface="Arial" panose="020B0604020202020204" pitchFamily="34" charset="0"/>
              </a:rPr>
              <a:t>Perform ε greedy to either take a random action or be greedy(take the best action).</a:t>
            </a:r>
          </a:p>
          <a:p>
            <a:pPr marL="457200" marR="0">
              <a:spcBef>
                <a:spcPts val="0"/>
              </a:spcBef>
              <a:spcAft>
                <a:spcPts val="0"/>
              </a:spcAft>
            </a:pPr>
            <a:endParaRPr lang="en-US" sz="2400" b="1" dirty="0">
              <a:effectLst/>
              <a:latin typeface="Arial" panose="020B060402020202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2400" b="1" dirty="0">
                <a:effectLst/>
                <a:latin typeface="Arial" panose="020B0604020202020204" pitchFamily="34" charset="0"/>
                <a:ea typeface="Calibri" panose="020F0502020204030204" pitchFamily="34" charset="0"/>
                <a:cs typeface="Arial" panose="020B0604020202020204" pitchFamily="34" charset="0"/>
              </a:rPr>
              <a:t>Rule 4: </a:t>
            </a:r>
            <a:r>
              <a:rPr lang="en-US" sz="2400" dirty="0">
                <a:effectLst/>
                <a:latin typeface="Arial" panose="020B0604020202020204" pitchFamily="34" charset="0"/>
                <a:ea typeface="Calibri" panose="020F0502020204030204" pitchFamily="34" charset="0"/>
                <a:cs typeface="Arial" panose="020B0604020202020204" pitchFamily="34" charset="0"/>
              </a:rPr>
              <a:t>If greedy, loop through the next possible states and find the state with the highest value.</a:t>
            </a:r>
          </a:p>
          <a:p>
            <a:pPr marL="457200" marR="0">
              <a:spcBef>
                <a:spcPts val="0"/>
              </a:spcBef>
              <a:spcAft>
                <a:spcPts val="0"/>
              </a:spcAft>
            </a:pPr>
            <a:endParaRPr lang="en-US" sz="2400" b="1" dirty="0">
              <a:effectLst/>
              <a:latin typeface="Arial" panose="020B060402020202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2400" b="1" dirty="0">
                <a:effectLst/>
                <a:latin typeface="Arial" panose="020B0604020202020204" pitchFamily="34" charset="0"/>
                <a:ea typeface="Calibri" panose="020F0502020204030204" pitchFamily="34" charset="0"/>
                <a:cs typeface="Arial" panose="020B0604020202020204" pitchFamily="34" charset="0"/>
              </a:rPr>
              <a:t>Rule 5: </a:t>
            </a:r>
            <a:r>
              <a:rPr lang="en-US" sz="2400" dirty="0">
                <a:effectLst/>
                <a:latin typeface="Arial" panose="020B0604020202020204" pitchFamily="34" charset="0"/>
                <a:ea typeface="Calibri" panose="020F0502020204030204" pitchFamily="34" charset="0"/>
                <a:cs typeface="Arial" panose="020B0604020202020204" pitchFamily="34" charset="0"/>
              </a:rPr>
              <a:t>Try to perform this action, but if the agent doesn’t have any of these states in its table then do a random action.</a:t>
            </a:r>
          </a:p>
        </p:txBody>
      </p:sp>
    </p:spTree>
    <p:extLst>
      <p:ext uri="{BB962C8B-B14F-4D97-AF65-F5344CB8AC3E}">
        <p14:creationId xmlns:p14="http://schemas.microsoft.com/office/powerpoint/2010/main" val="114672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2B84-8608-7F4E-85F1-35D36FAF80ED}"/>
              </a:ext>
            </a:extLst>
          </p:cNvPr>
          <p:cNvSpPr>
            <a:spLocks noGrp="1"/>
          </p:cNvSpPr>
          <p:nvPr>
            <p:ph type="title"/>
          </p:nvPr>
        </p:nvSpPr>
        <p:spPr/>
        <p:txBody>
          <a:bodyPr/>
          <a:lstStyle/>
          <a:p>
            <a:r>
              <a:rPr lang="en-US" dirty="0"/>
              <a:t>Discussion of Results</a:t>
            </a:r>
          </a:p>
        </p:txBody>
      </p:sp>
      <p:sp>
        <p:nvSpPr>
          <p:cNvPr id="3" name="Content Placeholder 2">
            <a:extLst>
              <a:ext uri="{FF2B5EF4-FFF2-40B4-BE49-F238E27FC236}">
                <a16:creationId xmlns:a16="http://schemas.microsoft.com/office/drawing/2014/main" id="{D9E24419-985F-8C49-91DA-D808B6E073D7}"/>
              </a:ext>
            </a:extLst>
          </p:cNvPr>
          <p:cNvSpPr>
            <a:spLocks noGrp="1"/>
          </p:cNvSpPr>
          <p:nvPr>
            <p:ph sz="half" idx="1"/>
          </p:nvPr>
        </p:nvSpPr>
        <p:spPr/>
        <p:txBody>
          <a:bodyPr/>
          <a:lstStyle/>
          <a:p>
            <a:r>
              <a:rPr lang="en-US" dirty="0">
                <a:latin typeface="Arial" panose="020B0604020202020204" pitchFamily="34" charset="0"/>
                <a:cs typeface="Arial" panose="020B0604020202020204" pitchFamily="34" charset="0"/>
              </a:rPr>
              <a:t>Number of state space runs - 59604644775390625</a:t>
            </a:r>
          </a:p>
          <a:p>
            <a:r>
              <a:rPr lang="en-US" dirty="0">
                <a:latin typeface="Arial" panose="020B0604020202020204" pitchFamily="34" charset="0"/>
                <a:cs typeface="Arial" panose="020B0604020202020204" pitchFamily="34" charset="0"/>
              </a:rPr>
              <a:t>Reinforcement Learning – </a:t>
            </a:r>
          </a:p>
          <a:p>
            <a:pPr lvl="1"/>
            <a:r>
              <a:rPr lang="en-US" dirty="0">
                <a:latin typeface="Arial" panose="020B0604020202020204" pitchFamily="34" charset="0"/>
                <a:cs typeface="Arial" panose="020B0604020202020204" pitchFamily="34" charset="0"/>
              </a:rPr>
              <a:t>Rewards are given to the agent after performing an action. They are just numbers, so if the agent does something bad, we may give it a punishment of -1. If it does something good, we would give it a reward of +1.</a:t>
            </a:r>
          </a:p>
        </p:txBody>
      </p:sp>
      <p:pic>
        <p:nvPicPr>
          <p:cNvPr id="5" name="Picture 4" descr="Diagram&#10;&#10;Description automatically generated with low confidence">
            <a:extLst>
              <a:ext uri="{FF2B5EF4-FFF2-40B4-BE49-F238E27FC236}">
                <a16:creationId xmlns:a16="http://schemas.microsoft.com/office/drawing/2014/main" id="{AE0CDC45-F7A4-D01C-E3C9-757DAE883F87}"/>
              </a:ext>
            </a:extLst>
          </p:cNvPr>
          <p:cNvPicPr>
            <a:picLocks noChangeAspect="1"/>
          </p:cNvPicPr>
          <p:nvPr/>
        </p:nvPicPr>
        <p:blipFill>
          <a:blip r:embed="rId2"/>
          <a:stretch>
            <a:fillRect/>
          </a:stretch>
        </p:blipFill>
        <p:spPr>
          <a:xfrm>
            <a:off x="2556328" y="3429000"/>
            <a:ext cx="6685644" cy="1911529"/>
          </a:xfrm>
          <a:prstGeom prst="rect">
            <a:avLst/>
          </a:prstGeom>
        </p:spPr>
      </p:pic>
      <p:pic>
        <p:nvPicPr>
          <p:cNvPr id="6" name="Picture 5" descr="Text&#10;&#10;Description automatically generated">
            <a:extLst>
              <a:ext uri="{FF2B5EF4-FFF2-40B4-BE49-F238E27FC236}">
                <a16:creationId xmlns:a16="http://schemas.microsoft.com/office/drawing/2014/main" id="{28A802D3-F41F-B681-3508-CE9026F6C8ED}"/>
              </a:ext>
            </a:extLst>
          </p:cNvPr>
          <p:cNvPicPr>
            <a:picLocks noChangeAspect="1"/>
          </p:cNvPicPr>
          <p:nvPr/>
        </p:nvPicPr>
        <p:blipFill>
          <a:blip r:embed="rId3"/>
          <a:stretch>
            <a:fillRect/>
          </a:stretch>
        </p:blipFill>
        <p:spPr>
          <a:xfrm>
            <a:off x="2556326" y="5197080"/>
            <a:ext cx="6112329" cy="1121622"/>
          </a:xfrm>
          <a:prstGeom prst="rect">
            <a:avLst/>
          </a:prstGeom>
        </p:spPr>
      </p:pic>
    </p:spTree>
    <p:extLst>
      <p:ext uri="{BB962C8B-B14F-4D97-AF65-F5344CB8AC3E}">
        <p14:creationId xmlns:p14="http://schemas.microsoft.com/office/powerpoint/2010/main" val="308934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2522-7D85-4143-9766-079227A56979}"/>
              </a:ext>
            </a:extLst>
          </p:cNvPr>
          <p:cNvSpPr>
            <a:spLocks noGrp="1"/>
          </p:cNvSpPr>
          <p:nvPr>
            <p:ph type="title"/>
          </p:nvPr>
        </p:nvSpPr>
        <p:spPr/>
        <p:txBody>
          <a:bodyPr/>
          <a:lstStyle/>
          <a:p>
            <a:r>
              <a:rPr lang="en-US" dirty="0"/>
              <a:t>Experimental Discussion</a:t>
            </a:r>
          </a:p>
        </p:txBody>
      </p:sp>
      <p:sp>
        <p:nvSpPr>
          <p:cNvPr id="3" name="Content Placeholder 2">
            <a:extLst>
              <a:ext uri="{FF2B5EF4-FFF2-40B4-BE49-F238E27FC236}">
                <a16:creationId xmlns:a16="http://schemas.microsoft.com/office/drawing/2014/main" id="{DC17E1D0-C88F-D04E-A505-E4097285BC57}"/>
              </a:ext>
            </a:extLst>
          </p:cNvPr>
          <p:cNvSpPr>
            <a:spLocks noGrp="1"/>
          </p:cNvSpPr>
          <p:nvPr>
            <p:ph sz="half" idx="1"/>
          </p:nvPr>
        </p:nvSpPr>
        <p:spPr/>
        <p:txBody>
          <a:bodyPr/>
          <a:lstStyle/>
          <a:p>
            <a:pPr marL="0" indent="0">
              <a:buNone/>
            </a:pPr>
            <a:r>
              <a:rPr lang="en-US" sz="2000" b="1" dirty="0">
                <a:effectLst/>
                <a:latin typeface="Arial" panose="020B0604020202020204" pitchFamily="34" charset="0"/>
                <a:ea typeface="Calibri" panose="020F0502020204030204" pitchFamily="34" charset="0"/>
              </a:rPr>
              <a:t>Experiment: </a:t>
            </a:r>
            <a:r>
              <a:rPr lang="en-US" sz="2000" dirty="0">
                <a:effectLst/>
                <a:latin typeface="Arial" panose="020B0604020202020204" pitchFamily="34" charset="0"/>
                <a:ea typeface="Calibri" panose="020F0502020204030204" pitchFamily="34" charset="0"/>
              </a:rPr>
              <a:t>The game was run back-to-back for 20 times. The computer won 10/20 games. The more games the AI played, the more the AI learns and is able to have better chance at winning. </a:t>
            </a:r>
          </a:p>
          <a:p>
            <a:pPr marL="0" marR="0" indent="0">
              <a:spcBef>
                <a:spcPts val="0"/>
              </a:spcBef>
              <a:spcAft>
                <a:spcPts val="0"/>
              </a:spcAft>
              <a:buNone/>
            </a:pPr>
            <a:endParaRPr lang="en-US" sz="2000" dirty="0">
              <a:effectLst/>
              <a:latin typeface="Arial" panose="020B0604020202020204" pitchFamily="34" charset="0"/>
              <a:ea typeface="Calibri" panose="020F0502020204030204" pitchFamily="34" charset="0"/>
            </a:endParaRPr>
          </a:p>
          <a:p>
            <a:pPr marL="0" marR="0" indent="0">
              <a:spcBef>
                <a:spcPts val="0"/>
              </a:spcBef>
              <a:spcAft>
                <a:spcPts val="0"/>
              </a:spcAft>
              <a:buNone/>
            </a:pPr>
            <a:r>
              <a:rPr lang="en-US" sz="2000" b="1" dirty="0">
                <a:effectLst/>
                <a:latin typeface="Arial" panose="020B0604020202020204" pitchFamily="34" charset="0"/>
                <a:ea typeface="Calibri" panose="020F0502020204030204" pitchFamily="34" charset="0"/>
              </a:rPr>
              <a:t>Runtime: </a:t>
            </a:r>
            <a:r>
              <a:rPr lang="en-US" sz="2000" dirty="0">
                <a:effectLst/>
                <a:latin typeface="Arial" panose="020B0604020202020204" pitchFamily="34" charset="0"/>
                <a:ea typeface="Calibri" panose="020F0502020204030204" pitchFamily="34" charset="0"/>
                <a:cs typeface="Times New Roman" panose="02020603050405020304" pitchFamily="18" charset="0"/>
              </a:rPr>
              <a:t>The runtime of the 5x5 Tic-Tac-Toe algorithm developed is very long. Comparing the load time between 3x3, 4x4, and 5x5, 3x3 of course has the fastest runtime. With more added positions in the grid, the increase in runtime can be seen and can become quite an issue when dimensions are very high.</a:t>
            </a:r>
          </a:p>
          <a:p>
            <a:pPr marL="0" marR="0" indent="0">
              <a:spcBef>
                <a:spcPts val="0"/>
              </a:spcBef>
              <a:spcAft>
                <a:spcPts val="0"/>
              </a:spcAft>
              <a:buNone/>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indent="0">
              <a:spcBef>
                <a:spcPts val="0"/>
              </a:spcBef>
              <a:buNone/>
            </a:pPr>
            <a:r>
              <a:rPr lang="en-US" sz="2000" b="1" dirty="0">
                <a:latin typeface="Arial" panose="020B0604020202020204" pitchFamily="34" charset="0"/>
              </a:rPr>
              <a:t>Limitations: </a:t>
            </a:r>
            <a:r>
              <a:rPr lang="en-US" sz="2000" dirty="0">
                <a:latin typeface="Arial" panose="020B0604020202020204" pitchFamily="34" charset="0"/>
                <a:cs typeface="Times New Roman" panose="02020603050405020304" pitchFamily="18" charset="0"/>
              </a:rPr>
              <a:t>The runtime of the 5x5 is disappointing and not desirable. The 3x3 runtime is very quick but with the added spots in the matrix, the system takes longer to be processed because of the increase in possible outcomes. Another limitation is the AI only playing offense and not playing defensively. When experimenting the AI’s oblivious to the users chance of winning in the next move and it is ignored by the AI’s next move. The AI should be able to see at the very least the chance of the user winning.</a:t>
            </a:r>
          </a:p>
          <a:p>
            <a:pPr marL="0" marR="0" indent="0">
              <a:spcBef>
                <a:spcPts val="0"/>
              </a:spcBef>
              <a:spcAft>
                <a:spcPts val="0"/>
              </a:spcAft>
              <a:buNone/>
            </a:pPr>
            <a:endParaRPr lang="en-US" sz="2000" b="1" dirty="0">
              <a:latin typeface="Arial" panose="020B0604020202020204" pitchFamily="34" charset="0"/>
            </a:endParaRPr>
          </a:p>
          <a:p>
            <a:pPr marL="0" marR="0" indent="0">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76278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D1B7-22A9-C448-B46E-84F4E21D848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91B4FDC-F4FE-CF46-93B1-7A71687BB02D}"/>
              </a:ext>
            </a:extLst>
          </p:cNvPr>
          <p:cNvSpPr>
            <a:spLocks noGrp="1"/>
          </p:cNvSpPr>
          <p:nvPr>
            <p:ph sz="half" idx="1"/>
          </p:nvPr>
        </p:nvSpPr>
        <p:spPr/>
        <p:txBody>
          <a:bodyPr/>
          <a:lstStyle/>
          <a:p>
            <a:r>
              <a:rPr lang="en-US" dirty="0"/>
              <a:t>We are making an agent play the game of tic tac toe repeatedly while documenting every phase of the game</a:t>
            </a:r>
          </a:p>
          <a:p>
            <a:r>
              <a:rPr lang="en-US" dirty="0"/>
              <a:t>We give each state a value and use the value update function to update that value</a:t>
            </a:r>
          </a:p>
          <a:p>
            <a:r>
              <a:rPr lang="en-US" dirty="0"/>
              <a:t>The agent will always relocate to the state with the highest value when he is seeking to win. </a:t>
            </a:r>
          </a:p>
          <a:p>
            <a:r>
              <a:rPr lang="en-US" dirty="0"/>
              <a:t>We found that the epsilon value balances the exploration and exploitation of the game </a:t>
            </a:r>
          </a:p>
          <a:p>
            <a:r>
              <a:rPr lang="en-US" dirty="0"/>
              <a:t>An Epsilon value between 0.5 and 0.01 motivates the Computer to win 30% of the time</a:t>
            </a:r>
          </a:p>
        </p:txBody>
      </p:sp>
    </p:spTree>
    <p:extLst>
      <p:ext uri="{BB962C8B-B14F-4D97-AF65-F5344CB8AC3E}">
        <p14:creationId xmlns:p14="http://schemas.microsoft.com/office/powerpoint/2010/main" val="931967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22A42B6-56D5-6440-86E6-7006FC53B59A}" vid="{CD8EB4FB-6531-A248-888A-0E93811EC03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FD6FD5C8CA00459FBD25FEFA681B53" ma:contentTypeVersion="11" ma:contentTypeDescription="Create a new document." ma:contentTypeScope="" ma:versionID="010521e22ed3543ca1e92a6136536abb">
  <xsd:schema xmlns:xsd="http://www.w3.org/2001/XMLSchema" xmlns:xs="http://www.w3.org/2001/XMLSchema" xmlns:p="http://schemas.microsoft.com/office/2006/metadata/properties" xmlns:ns2="744aea07-62cd-4a2b-910b-bdd2cfda4713" xmlns:ns3="be40e4a8-ef66-49f4-ab37-53c9f5af88f5" targetNamespace="http://schemas.microsoft.com/office/2006/metadata/properties" ma:root="true" ma:fieldsID="ec13978944e03d275eefa900aa4a07fa" ns2:_="" ns3:_="">
    <xsd:import namespace="744aea07-62cd-4a2b-910b-bdd2cfda4713"/>
    <xsd:import namespace="be40e4a8-ef66-49f4-ab37-53c9f5af88f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4aea07-62cd-4a2b-910b-bdd2cfda47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e40e4a8-ef66-49f4-ab37-53c9f5af88f5"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C26A82-F885-42BA-8F7A-1A5AB14281A6}">
  <ds:schemaRefs>
    <ds:schemaRef ds:uri="http://schemas.microsoft.com/sharepoint/v3/contenttype/forms"/>
  </ds:schemaRefs>
</ds:datastoreItem>
</file>

<file path=customXml/itemProps2.xml><?xml version="1.0" encoding="utf-8"?>
<ds:datastoreItem xmlns:ds="http://schemas.openxmlformats.org/officeDocument/2006/customXml" ds:itemID="{3BC22CC3-7997-4742-877A-C250B15F61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4aea07-62cd-4a2b-910b-bdd2cfda4713"/>
    <ds:schemaRef ds:uri="be40e4a8-ef66-49f4-ab37-53c9f5af88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670EFF-0143-4F0B-8856-4C0D154C1553}">
  <ds:schemaRefs>
    <ds:schemaRef ds:uri="http://schemas.microsoft.com/office/2006/metadata/properties"/>
    <ds:schemaRef ds:uri="744aea07-62cd-4a2b-910b-bdd2cfda4713"/>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be40e4a8-ef66-49f4-ab37-53c9f5af88f5"/>
    <ds:schemaRef ds:uri="http://purl.org/dc/dcmitype/"/>
  </ds:schemaRefs>
</ds:datastoreItem>
</file>

<file path=docMetadata/LabelInfo.xml><?xml version="1.0" encoding="utf-8"?>
<clbl:labelList xmlns:clbl="http://schemas.microsoft.com/office/2020/mipLabelMetadata">
  <clbl:label id="{7cf48d45-3ddb-4389-a9c1-c115526eb52e}" enabled="0" method="" siteId="{7cf48d45-3ddb-4389-a9c1-c115526eb52e}" removed="1"/>
</clbl:labelList>
</file>

<file path=docProps/app.xml><?xml version="1.0" encoding="utf-8"?>
<Properties xmlns="http://schemas.openxmlformats.org/officeDocument/2006/extended-properties" xmlns:vt="http://schemas.openxmlformats.org/officeDocument/2006/docPropsVTypes">
  <Template>Office Theme</Template>
  <TotalTime>134</TotalTime>
  <Words>1590</Words>
  <Application>Microsoft Macintosh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Medium</vt:lpstr>
      <vt:lpstr>Lato</vt:lpstr>
      <vt:lpstr>Times New Roman</vt:lpstr>
      <vt:lpstr>Wingdings</vt:lpstr>
      <vt:lpstr>Office Theme</vt:lpstr>
      <vt:lpstr>‘Tic Tac Toe’ Game</vt:lpstr>
      <vt:lpstr>Introduction </vt:lpstr>
      <vt:lpstr>Considerations</vt:lpstr>
      <vt:lpstr>Epsilon Greedy Algorithm</vt:lpstr>
      <vt:lpstr>Epsilon-Greedy Algorithm</vt:lpstr>
      <vt:lpstr>Rule Based Learning System</vt:lpstr>
      <vt:lpstr>Discussion of Results</vt:lpstr>
      <vt:lpstr>Experimental Discussion</vt:lpstr>
      <vt:lpstr>Conclusion</vt:lpstr>
      <vt:lpstr>Final Thoughts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lastModifiedBy>Abhay Chamu Haridas, null</cp:lastModifiedBy>
  <cp:revision>17</cp:revision>
  <dcterms:created xsi:type="dcterms:W3CDTF">2018-11-27T04:22:11Z</dcterms:created>
  <dcterms:modified xsi:type="dcterms:W3CDTF">2022-08-15T03:17:42Z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0x01010001FD6FD5C8CA00459FBD25FEFA681B53</vt:lpwstr>
  </property>
</Properties>
</file>