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Caveat"/>
      <p:regular r:id="rId21"/>
      <p:bold r:id="rId22"/>
    </p:embeddedFont>
    <p:embeddedFont>
      <p:font typeface="Lato"/>
      <p:regular r:id="rId23"/>
      <p:bold r:id="rId24"/>
      <p:italic r:id="rId25"/>
      <p:boldItalic r:id="rId26"/>
    </p:embeddedFont>
    <p:embeddedFont>
      <p:font typeface="Pacifico"/>
      <p:regular r:id="rId27"/>
    </p:embeddedFont>
    <p:embeddedFont>
      <p:font typeface="Caveat Mediu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CaveatMedium-regular.fntdata"/><Relationship Id="rId27"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Medium-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ee4810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ee4810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d1606f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d1606f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ee48108a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ee48108a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bf27f197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bf27f197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bee48108a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bee48108a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f27f197d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f27f197d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bee4810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bee4810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bee4810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bee4810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ee4810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ee4810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latin typeface="Caveat"/>
                <a:ea typeface="Caveat"/>
                <a:cs typeface="Caveat"/>
                <a:sym typeface="Caveat"/>
              </a:rPr>
              <a:t>Application of Minimum Spanning Tree</a:t>
            </a:r>
            <a:endParaRPr sz="5000">
              <a:latin typeface="Caveat"/>
              <a:ea typeface="Caveat"/>
              <a:cs typeface="Caveat"/>
              <a:sym typeface="Caveat"/>
            </a:endParaRPr>
          </a:p>
        </p:txBody>
      </p:sp>
      <p:sp>
        <p:nvSpPr>
          <p:cNvPr id="73" name="Google Shape;73;p13"/>
          <p:cNvSpPr txBox="1"/>
          <p:nvPr>
            <p:ph idx="1" type="subTitle"/>
          </p:nvPr>
        </p:nvSpPr>
        <p:spPr>
          <a:xfrm>
            <a:off x="5846072" y="3680650"/>
            <a:ext cx="4149900" cy="9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Caveat"/>
                <a:ea typeface="Caveat"/>
                <a:cs typeface="Caveat"/>
                <a:sym typeface="Caveat"/>
              </a:rPr>
              <a:t>CB.EN.U4CSE20303</a:t>
            </a:r>
            <a:endParaRPr sz="3000">
              <a:latin typeface="Caveat"/>
              <a:ea typeface="Caveat"/>
              <a:cs typeface="Caveat"/>
              <a:sym typeface="Caveat"/>
            </a:endParaRPr>
          </a:p>
          <a:p>
            <a:pPr indent="0" lvl="0" marL="0" rtl="0" algn="l">
              <a:spcBef>
                <a:spcPts val="0"/>
              </a:spcBef>
              <a:spcAft>
                <a:spcPts val="0"/>
              </a:spcAft>
              <a:buNone/>
            </a:pPr>
            <a:r>
              <a:rPr lang="en" sz="3000">
                <a:latin typeface="Caveat"/>
                <a:ea typeface="Caveat"/>
                <a:cs typeface="Caveat"/>
                <a:sym typeface="Caveat"/>
              </a:rPr>
              <a:t>CB.EN.U4CSE20326</a:t>
            </a:r>
            <a:endParaRPr sz="3000">
              <a:latin typeface="Caveat"/>
              <a:ea typeface="Caveat"/>
              <a:cs typeface="Caveat"/>
              <a:sym typeface="Caveat"/>
            </a:endParaRPr>
          </a:p>
          <a:p>
            <a:pPr indent="0" lvl="0" marL="0" rtl="0" algn="l">
              <a:spcBef>
                <a:spcPts val="0"/>
              </a:spcBef>
              <a:spcAft>
                <a:spcPts val="0"/>
              </a:spcAft>
              <a:buNone/>
            </a:pPr>
            <a:r>
              <a:rPr lang="en" sz="3000">
                <a:latin typeface="Caveat"/>
                <a:ea typeface="Caveat"/>
                <a:cs typeface="Caveat"/>
                <a:sym typeface="Caveat"/>
              </a:rPr>
              <a:t>CB.EN.U4CSE20328</a:t>
            </a:r>
            <a:endParaRPr sz="3000">
              <a:latin typeface="Caveat"/>
              <a:ea typeface="Caveat"/>
              <a:cs typeface="Caveat"/>
              <a:sym typeface="Caveat"/>
            </a:endParaRPr>
          </a:p>
          <a:p>
            <a:pPr indent="0" lvl="0" marL="0" rtl="0" algn="l">
              <a:spcBef>
                <a:spcPts val="0"/>
              </a:spcBef>
              <a:spcAft>
                <a:spcPts val="0"/>
              </a:spcAft>
              <a:buNone/>
            </a:pPr>
            <a:r>
              <a:rPr lang="en" sz="3000">
                <a:latin typeface="Caveat"/>
                <a:ea typeface="Caveat"/>
                <a:cs typeface="Caveat"/>
                <a:sym typeface="Caveat"/>
              </a:rPr>
              <a:t>CB.EN.U4CSE20332</a:t>
            </a:r>
            <a:endParaRPr sz="300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43" name="Shape 143"/>
        <p:cNvGrpSpPr/>
        <p:nvPr/>
      </p:nvGrpSpPr>
      <p:grpSpPr>
        <a:xfrm>
          <a:off x="0" y="0"/>
          <a:ext cx="0" cy="0"/>
          <a:chOff x="0" y="0"/>
          <a:chExt cx="0" cy="0"/>
        </a:xfrm>
      </p:grpSpPr>
      <p:sp>
        <p:nvSpPr>
          <p:cNvPr id="144" name="Google Shape;144;p22"/>
          <p:cNvSpPr txBox="1"/>
          <p:nvPr/>
        </p:nvSpPr>
        <p:spPr>
          <a:xfrm>
            <a:off x="644875" y="1122600"/>
            <a:ext cx="8132100" cy="304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chemeClr val="lt1"/>
                </a:solidFill>
                <a:latin typeface="Caveat"/>
                <a:ea typeface="Caveat"/>
                <a:cs typeface="Caveat"/>
                <a:sym typeface="Caveat"/>
              </a:rPr>
              <a:t>From the above given example, when the distance between the houses (as edge weights) is given, we are supposed to find the minimum spanning tree in such a way that the total distance between the houses is minimum as that is directly proportional to the cost of building the cable connection since the cable cost depends on the distance.</a:t>
            </a:r>
            <a:endParaRPr sz="3100">
              <a:solidFill>
                <a:schemeClr val="lt1"/>
              </a:solidFill>
              <a:latin typeface="Caveat"/>
              <a:ea typeface="Caveat"/>
              <a:cs typeface="Caveat"/>
              <a:sym typeface="Caveat"/>
            </a:endParaRPr>
          </a:p>
        </p:txBody>
      </p:sp>
      <p:sp>
        <p:nvSpPr>
          <p:cNvPr id="145" name="Google Shape;145;p22"/>
          <p:cNvSpPr txBox="1"/>
          <p:nvPr/>
        </p:nvSpPr>
        <p:spPr>
          <a:xfrm>
            <a:off x="4498600" y="353910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49" name="Shape 149"/>
        <p:cNvGrpSpPr/>
        <p:nvPr/>
      </p:nvGrpSpPr>
      <p:grpSpPr>
        <a:xfrm>
          <a:off x="0" y="0"/>
          <a:ext cx="0" cy="0"/>
          <a:chOff x="0" y="0"/>
          <a:chExt cx="0" cy="0"/>
        </a:xfrm>
      </p:grpSpPr>
      <p:sp>
        <p:nvSpPr>
          <p:cNvPr id="150" name="Google Shape;150;p23"/>
          <p:cNvSpPr txBox="1"/>
          <p:nvPr/>
        </p:nvSpPr>
        <p:spPr>
          <a:xfrm>
            <a:off x="692050" y="2240850"/>
            <a:ext cx="81321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chemeClr val="lt1"/>
                </a:solidFill>
                <a:latin typeface="Caveat"/>
                <a:ea typeface="Caveat"/>
                <a:cs typeface="Caveat"/>
                <a:sym typeface="Caveat"/>
              </a:rPr>
              <a:t>NOW, LET’S TAKE A LOOK AT THE IMPLEMENTATION </a:t>
            </a:r>
            <a:endParaRPr sz="3100">
              <a:solidFill>
                <a:schemeClr val="lt1"/>
              </a:solidFill>
              <a:latin typeface="Caveat"/>
              <a:ea typeface="Caveat"/>
              <a:cs typeface="Caveat"/>
              <a:sym typeface="Caveat"/>
            </a:endParaRPr>
          </a:p>
        </p:txBody>
      </p:sp>
      <p:sp>
        <p:nvSpPr>
          <p:cNvPr id="151" name="Google Shape;151;p23"/>
          <p:cNvSpPr txBox="1"/>
          <p:nvPr/>
        </p:nvSpPr>
        <p:spPr>
          <a:xfrm>
            <a:off x="4498600" y="353910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7" name="Shape 77"/>
        <p:cNvGrpSpPr/>
        <p:nvPr/>
      </p:nvGrpSpPr>
      <p:grpSpPr>
        <a:xfrm>
          <a:off x="0" y="0"/>
          <a:ext cx="0" cy="0"/>
          <a:chOff x="0" y="0"/>
          <a:chExt cx="0" cy="0"/>
        </a:xfrm>
      </p:grpSpPr>
      <p:sp>
        <p:nvSpPr>
          <p:cNvPr id="78" name="Google Shape;78;p14"/>
          <p:cNvSpPr txBox="1"/>
          <p:nvPr/>
        </p:nvSpPr>
        <p:spPr>
          <a:xfrm>
            <a:off x="420050" y="224700"/>
            <a:ext cx="598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rgbClr val="FFFFFF"/>
                </a:solidFill>
                <a:latin typeface="Caveat"/>
                <a:ea typeface="Caveat"/>
                <a:cs typeface="Caveat"/>
                <a:sym typeface="Caveat"/>
              </a:rPr>
              <a:t>Minimum  Spanning Tree</a:t>
            </a:r>
            <a:endParaRPr b="1" sz="4800">
              <a:solidFill>
                <a:srgbClr val="FFFFFF"/>
              </a:solidFill>
              <a:latin typeface="Caveat"/>
              <a:ea typeface="Caveat"/>
              <a:cs typeface="Caveat"/>
              <a:sym typeface="Caveat"/>
            </a:endParaRPr>
          </a:p>
        </p:txBody>
      </p:sp>
      <p:sp>
        <p:nvSpPr>
          <p:cNvPr id="79" name="Google Shape;79;p14"/>
          <p:cNvSpPr txBox="1"/>
          <p:nvPr/>
        </p:nvSpPr>
        <p:spPr>
          <a:xfrm>
            <a:off x="649300" y="1219750"/>
            <a:ext cx="7951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n" sz="2000">
                <a:solidFill>
                  <a:schemeClr val="lt1"/>
                </a:solidFill>
                <a:latin typeface="Lato"/>
                <a:ea typeface="Lato"/>
                <a:cs typeface="Lato"/>
                <a:sym typeface="Lato"/>
              </a:rPr>
              <a:t>Before knowing about the minimum spanning tree, we should know about the spanning tree.</a:t>
            </a:r>
            <a:endParaRPr i="1" sz="20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i="1" sz="20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i="1" lang="en" sz="2000">
                <a:solidFill>
                  <a:schemeClr val="lt1"/>
                </a:solidFill>
                <a:latin typeface="Lato"/>
                <a:ea typeface="Lato"/>
                <a:cs typeface="Lato"/>
                <a:sym typeface="Lato"/>
              </a:rPr>
              <a:t>To understand the concept of spanning tree, consider the below graph:</a:t>
            </a:r>
            <a:endParaRPr i="1" sz="2000">
              <a:solidFill>
                <a:schemeClr val="lt1"/>
              </a:solidFill>
              <a:latin typeface="Lato"/>
              <a:ea typeface="Lato"/>
              <a:cs typeface="Lato"/>
              <a:sym typeface="Lato"/>
            </a:endParaRPr>
          </a:p>
          <a:p>
            <a:pPr indent="0" lvl="0" marL="0" rtl="0" algn="l">
              <a:spcBef>
                <a:spcPts val="0"/>
              </a:spcBef>
              <a:spcAft>
                <a:spcPts val="0"/>
              </a:spcAft>
              <a:buNone/>
            </a:pPr>
            <a:r>
              <a:t/>
            </a:r>
            <a:endParaRPr i="1" sz="2000">
              <a:solidFill>
                <a:schemeClr val="lt1"/>
              </a:solidFill>
              <a:latin typeface="Lato"/>
              <a:ea typeface="Lato"/>
              <a:cs typeface="Lato"/>
              <a:sym typeface="Lato"/>
            </a:endParaRPr>
          </a:p>
        </p:txBody>
      </p:sp>
      <p:sp>
        <p:nvSpPr>
          <p:cNvPr id="80" name="Google Shape;80;p14"/>
          <p:cNvSpPr txBox="1"/>
          <p:nvPr/>
        </p:nvSpPr>
        <p:spPr>
          <a:xfrm>
            <a:off x="3362200" y="2820513"/>
            <a:ext cx="5086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lt1"/>
                </a:solidFill>
                <a:latin typeface="Lato"/>
                <a:ea typeface="Lato"/>
                <a:cs typeface="Lato"/>
                <a:sym typeface="Lato"/>
              </a:rPr>
              <a:t>This graph can be represented as G(V, E), where 'V' is the number of vertices, and 'E' is the number of edges. </a:t>
            </a:r>
            <a:endParaRPr i="1" sz="1800">
              <a:solidFill>
                <a:schemeClr val="lt1"/>
              </a:solidFill>
              <a:latin typeface="Lato"/>
              <a:ea typeface="Lato"/>
              <a:cs typeface="Lato"/>
              <a:sym typeface="Lato"/>
            </a:endParaRPr>
          </a:p>
          <a:p>
            <a:pPr indent="0" lvl="0" marL="0" rtl="0" algn="l">
              <a:spcBef>
                <a:spcPts val="0"/>
              </a:spcBef>
              <a:spcAft>
                <a:spcPts val="0"/>
              </a:spcAft>
              <a:buNone/>
            </a:pPr>
            <a:r>
              <a:t/>
            </a:r>
            <a:endParaRPr i="1" sz="1800">
              <a:solidFill>
                <a:schemeClr val="lt1"/>
              </a:solidFill>
              <a:latin typeface="Lato"/>
              <a:ea typeface="Lato"/>
              <a:cs typeface="Lato"/>
              <a:sym typeface="Lato"/>
            </a:endParaRPr>
          </a:p>
          <a:p>
            <a:pPr indent="0" lvl="0" marL="0" rtl="0" algn="l">
              <a:spcBef>
                <a:spcPts val="0"/>
              </a:spcBef>
              <a:spcAft>
                <a:spcPts val="0"/>
              </a:spcAft>
              <a:buNone/>
            </a:pPr>
            <a:r>
              <a:rPr i="1" lang="en" sz="1800">
                <a:solidFill>
                  <a:schemeClr val="lt1"/>
                </a:solidFill>
                <a:latin typeface="Lato"/>
                <a:ea typeface="Lato"/>
                <a:cs typeface="Lato"/>
                <a:sym typeface="Lato"/>
              </a:rPr>
              <a:t>The number on top of the edges represents the weight of the edge.</a:t>
            </a:r>
            <a:endParaRPr i="1" sz="1800">
              <a:solidFill>
                <a:schemeClr val="lt1"/>
              </a:solidFill>
              <a:latin typeface="Lato"/>
              <a:ea typeface="Lato"/>
              <a:cs typeface="Lato"/>
              <a:sym typeface="Lato"/>
            </a:endParaRPr>
          </a:p>
          <a:p>
            <a:pPr indent="0" lvl="0" marL="0" rtl="0" algn="l">
              <a:spcBef>
                <a:spcPts val="0"/>
              </a:spcBef>
              <a:spcAft>
                <a:spcPts val="0"/>
              </a:spcAft>
              <a:buNone/>
            </a:pPr>
            <a:r>
              <a:t/>
            </a:r>
            <a:endParaRPr i="1" sz="1800">
              <a:solidFill>
                <a:schemeClr val="lt1"/>
              </a:solidFill>
              <a:latin typeface="Lato"/>
              <a:ea typeface="Lato"/>
              <a:cs typeface="Lato"/>
              <a:sym typeface="Lato"/>
            </a:endParaRPr>
          </a:p>
          <a:p>
            <a:pPr indent="0" lvl="0" marL="0" rtl="0" algn="l">
              <a:spcBef>
                <a:spcPts val="0"/>
              </a:spcBef>
              <a:spcAft>
                <a:spcPts val="0"/>
              </a:spcAft>
              <a:buNone/>
            </a:pPr>
            <a:r>
              <a:t/>
            </a:r>
            <a:endParaRPr i="1" sz="1800">
              <a:solidFill>
                <a:schemeClr val="lt1"/>
              </a:solidFill>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749600" y="2849150"/>
            <a:ext cx="2428682" cy="181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5" name="Shape 85"/>
        <p:cNvGrpSpPr/>
        <p:nvPr/>
      </p:nvGrpSpPr>
      <p:grpSpPr>
        <a:xfrm>
          <a:off x="0" y="0"/>
          <a:ext cx="0" cy="0"/>
          <a:chOff x="0" y="0"/>
          <a:chExt cx="0" cy="0"/>
        </a:xfrm>
      </p:grpSpPr>
      <p:sp>
        <p:nvSpPr>
          <p:cNvPr id="86" name="Google Shape;86;p15"/>
          <p:cNvSpPr txBox="1"/>
          <p:nvPr/>
        </p:nvSpPr>
        <p:spPr>
          <a:xfrm>
            <a:off x="343850" y="300900"/>
            <a:ext cx="828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800">
              <a:solidFill>
                <a:srgbClr val="FFFFFF"/>
              </a:solidFill>
              <a:latin typeface="Caveat"/>
              <a:ea typeface="Caveat"/>
              <a:cs typeface="Caveat"/>
              <a:sym typeface="Caveat"/>
            </a:endParaRPr>
          </a:p>
        </p:txBody>
      </p:sp>
      <p:sp>
        <p:nvSpPr>
          <p:cNvPr id="87" name="Google Shape;87;p15"/>
          <p:cNvSpPr txBox="1"/>
          <p:nvPr/>
        </p:nvSpPr>
        <p:spPr>
          <a:xfrm>
            <a:off x="508700" y="3205475"/>
            <a:ext cx="795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ato"/>
              <a:ea typeface="Lato"/>
              <a:cs typeface="Lato"/>
              <a:sym typeface="Lato"/>
            </a:endParaRPr>
          </a:p>
        </p:txBody>
      </p:sp>
      <p:sp>
        <p:nvSpPr>
          <p:cNvPr id="88" name="Google Shape;88;p15"/>
          <p:cNvSpPr txBox="1"/>
          <p:nvPr/>
        </p:nvSpPr>
        <p:spPr>
          <a:xfrm>
            <a:off x="3133750" y="2118875"/>
            <a:ext cx="5415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900">
                <a:solidFill>
                  <a:schemeClr val="lt1"/>
                </a:solidFill>
                <a:latin typeface="Lato"/>
                <a:ea typeface="Lato"/>
                <a:cs typeface="Lato"/>
                <a:sym typeface="Lato"/>
              </a:rPr>
              <a:t>The spanning tree of a graph would be represented as G`(V`, E`).</a:t>
            </a:r>
            <a:endParaRPr i="1" sz="1900">
              <a:solidFill>
                <a:schemeClr val="lt1"/>
              </a:solidFill>
              <a:latin typeface="Lato"/>
              <a:ea typeface="Lato"/>
              <a:cs typeface="Lato"/>
              <a:sym typeface="Lato"/>
            </a:endParaRPr>
          </a:p>
          <a:p>
            <a:pPr indent="0" lvl="0" marL="0" rtl="0" algn="l">
              <a:spcBef>
                <a:spcPts val="0"/>
              </a:spcBef>
              <a:spcAft>
                <a:spcPts val="0"/>
              </a:spcAft>
              <a:buNone/>
            </a:pPr>
            <a:r>
              <a:t/>
            </a:r>
            <a:endParaRPr i="1" sz="1900">
              <a:solidFill>
                <a:schemeClr val="lt1"/>
              </a:solidFill>
              <a:latin typeface="Lato"/>
              <a:ea typeface="Lato"/>
              <a:cs typeface="Lato"/>
              <a:sym typeface="Lato"/>
            </a:endParaRPr>
          </a:p>
          <a:p>
            <a:pPr indent="0" lvl="0" marL="0" rtl="0" algn="l">
              <a:spcBef>
                <a:spcPts val="0"/>
              </a:spcBef>
              <a:spcAft>
                <a:spcPts val="0"/>
              </a:spcAft>
              <a:buNone/>
            </a:pPr>
            <a:r>
              <a:rPr i="1" lang="en" sz="1900">
                <a:solidFill>
                  <a:schemeClr val="lt1"/>
                </a:solidFill>
                <a:latin typeface="Lato"/>
                <a:ea typeface="Lato"/>
                <a:cs typeface="Lato"/>
                <a:sym typeface="Lato"/>
              </a:rPr>
              <a:t>This is one of the spanning trees of the given graph.</a:t>
            </a:r>
            <a:endParaRPr i="1" sz="1900">
              <a:solidFill>
                <a:schemeClr val="lt1"/>
              </a:solidFill>
              <a:latin typeface="Lato"/>
              <a:ea typeface="Lato"/>
              <a:cs typeface="Lato"/>
              <a:sym typeface="Lato"/>
            </a:endParaRPr>
          </a:p>
        </p:txBody>
      </p:sp>
      <p:sp>
        <p:nvSpPr>
          <p:cNvPr id="89" name="Google Shape;89;p15"/>
          <p:cNvSpPr txBox="1"/>
          <p:nvPr/>
        </p:nvSpPr>
        <p:spPr>
          <a:xfrm>
            <a:off x="564900" y="3907500"/>
            <a:ext cx="81666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3600">
              <a:solidFill>
                <a:srgbClr val="FFFFFF"/>
              </a:solidFill>
              <a:latin typeface="Caveat Medium"/>
              <a:ea typeface="Caveat Medium"/>
              <a:cs typeface="Caveat Medium"/>
              <a:sym typeface="Caveat Medium"/>
            </a:endParaRPr>
          </a:p>
        </p:txBody>
      </p:sp>
      <p:sp>
        <p:nvSpPr>
          <p:cNvPr id="90" name="Google Shape;90;p15"/>
          <p:cNvSpPr txBox="1"/>
          <p:nvPr/>
        </p:nvSpPr>
        <p:spPr>
          <a:xfrm>
            <a:off x="254250" y="88725"/>
            <a:ext cx="8787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3900">
                <a:solidFill>
                  <a:srgbClr val="FFFFFF"/>
                </a:solidFill>
                <a:latin typeface="Caveat"/>
                <a:ea typeface="Caveat"/>
                <a:cs typeface="Caveat"/>
                <a:sym typeface="Caveat"/>
              </a:rPr>
              <a:t>Spanning Tree</a:t>
            </a:r>
            <a:endParaRPr b="1" sz="3900">
              <a:solidFill>
                <a:srgbClr val="FFFFFF"/>
              </a:solidFill>
              <a:latin typeface="Caveat"/>
              <a:ea typeface="Caveat"/>
              <a:cs typeface="Caveat"/>
              <a:sym typeface="Caveat"/>
            </a:endParaRPr>
          </a:p>
        </p:txBody>
      </p:sp>
      <p:sp>
        <p:nvSpPr>
          <p:cNvPr id="91" name="Google Shape;91;p15"/>
          <p:cNvSpPr txBox="1"/>
          <p:nvPr/>
        </p:nvSpPr>
        <p:spPr>
          <a:xfrm>
            <a:off x="517325" y="797625"/>
            <a:ext cx="8281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solidFill>
                  <a:schemeClr val="lt1"/>
                </a:solidFill>
                <a:latin typeface="Lato"/>
                <a:ea typeface="Lato"/>
                <a:cs typeface="Lato"/>
                <a:sym typeface="Lato"/>
              </a:rPr>
              <a:t>Given an undirected and connected graph </a:t>
            </a:r>
            <a:r>
              <a:rPr i="1" lang="en" sz="2000">
                <a:solidFill>
                  <a:schemeClr val="lt1"/>
                </a:solidFill>
                <a:latin typeface="Lato"/>
                <a:ea typeface="Lato"/>
                <a:cs typeface="Lato"/>
                <a:sym typeface="Lato"/>
              </a:rPr>
              <a:t>G(V, E)</a:t>
            </a:r>
            <a:r>
              <a:rPr i="1" lang="en" sz="2000">
                <a:solidFill>
                  <a:schemeClr val="lt1"/>
                </a:solidFill>
                <a:latin typeface="Lato"/>
                <a:ea typeface="Lato"/>
                <a:cs typeface="Lato"/>
                <a:sym typeface="Lato"/>
              </a:rPr>
              <a:t>, such as before, a spanning tree of the graph  is a tree that spans  (that is, it includes every vertex of G) and is a subgraph of  G (every edge in the tree belongs to G ).</a:t>
            </a:r>
            <a:endParaRPr i="1" sz="2000">
              <a:solidFill>
                <a:schemeClr val="lt1"/>
              </a:solidFill>
              <a:latin typeface="Lato"/>
              <a:ea typeface="Lato"/>
              <a:cs typeface="Lato"/>
              <a:sym typeface="Lato"/>
            </a:endParaRPr>
          </a:p>
          <a:p>
            <a:pPr indent="0" lvl="0" marL="0" rtl="0" algn="l">
              <a:spcBef>
                <a:spcPts val="0"/>
              </a:spcBef>
              <a:spcAft>
                <a:spcPts val="0"/>
              </a:spcAft>
              <a:buNone/>
            </a:pPr>
            <a:r>
              <a:t/>
            </a:r>
            <a:endParaRPr i="1" sz="2000">
              <a:solidFill>
                <a:schemeClr val="lt1"/>
              </a:solidFill>
              <a:latin typeface="Lato"/>
              <a:ea typeface="Lato"/>
              <a:cs typeface="Lato"/>
              <a:sym typeface="Lato"/>
            </a:endParaRPr>
          </a:p>
          <a:p>
            <a:pPr indent="0" lvl="0" marL="0" rtl="0" algn="l">
              <a:spcBef>
                <a:spcPts val="0"/>
              </a:spcBef>
              <a:spcAft>
                <a:spcPts val="0"/>
              </a:spcAft>
              <a:buNone/>
            </a:pPr>
            <a:r>
              <a:t/>
            </a:r>
            <a:endParaRPr i="1" sz="2000">
              <a:solidFill>
                <a:schemeClr val="lt1"/>
              </a:solidFill>
              <a:latin typeface="Lato"/>
              <a:ea typeface="Lato"/>
              <a:cs typeface="Lato"/>
              <a:sym typeface="Lato"/>
            </a:endParaRPr>
          </a:p>
        </p:txBody>
      </p:sp>
      <p:sp>
        <p:nvSpPr>
          <p:cNvPr id="92" name="Google Shape;92;p15"/>
          <p:cNvSpPr txBox="1"/>
          <p:nvPr/>
        </p:nvSpPr>
        <p:spPr>
          <a:xfrm>
            <a:off x="719600" y="4077313"/>
            <a:ext cx="75297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FFFFFF"/>
              </a:buClr>
              <a:buSzPts val="3600"/>
              <a:buFont typeface="Caveat Medium"/>
              <a:buChar char="❖"/>
            </a:pPr>
            <a:r>
              <a:rPr lang="en" sz="3600">
                <a:solidFill>
                  <a:srgbClr val="FFFFFF"/>
                </a:solidFill>
                <a:latin typeface="Caveat Medium"/>
                <a:ea typeface="Caveat Medium"/>
                <a:cs typeface="Caveat Medium"/>
                <a:sym typeface="Caveat Medium"/>
              </a:rPr>
              <a:t>Conditions of a Spanning Tree</a:t>
            </a:r>
            <a:endParaRPr sz="3600">
              <a:solidFill>
                <a:srgbClr val="FFFFFF"/>
              </a:solidFill>
              <a:latin typeface="Caveat Medium"/>
              <a:ea typeface="Caveat Medium"/>
              <a:cs typeface="Caveat Medium"/>
              <a:sym typeface="Caveat Medium"/>
            </a:endParaRPr>
          </a:p>
        </p:txBody>
      </p:sp>
      <p:pic>
        <p:nvPicPr>
          <p:cNvPr id="93" name="Google Shape;93;p15"/>
          <p:cNvPicPr preferRelativeResize="0"/>
          <p:nvPr/>
        </p:nvPicPr>
        <p:blipFill>
          <a:blip r:embed="rId3">
            <a:alphaModFix/>
          </a:blip>
          <a:stretch>
            <a:fillRect/>
          </a:stretch>
        </p:blipFill>
        <p:spPr>
          <a:xfrm>
            <a:off x="579400" y="2114550"/>
            <a:ext cx="2487275" cy="186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97" name="Shape 97"/>
        <p:cNvGrpSpPr/>
        <p:nvPr/>
      </p:nvGrpSpPr>
      <p:grpSpPr>
        <a:xfrm>
          <a:off x="0" y="0"/>
          <a:ext cx="0" cy="0"/>
          <a:chOff x="0" y="0"/>
          <a:chExt cx="0" cy="0"/>
        </a:xfrm>
      </p:grpSpPr>
      <p:sp>
        <p:nvSpPr>
          <p:cNvPr id="98" name="Google Shape;98;p16"/>
          <p:cNvSpPr txBox="1"/>
          <p:nvPr/>
        </p:nvSpPr>
        <p:spPr>
          <a:xfrm>
            <a:off x="267650" y="72300"/>
            <a:ext cx="7980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rgbClr val="FFFFFF"/>
                </a:solidFill>
                <a:latin typeface="Caveat"/>
                <a:ea typeface="Caveat"/>
                <a:cs typeface="Caveat"/>
                <a:sym typeface="Caveat"/>
              </a:rPr>
              <a:t>What is a Minimum Spanning Tree?</a:t>
            </a:r>
            <a:endParaRPr b="1" sz="3900">
              <a:solidFill>
                <a:srgbClr val="FFFFFF"/>
              </a:solidFill>
              <a:latin typeface="Caveat"/>
              <a:ea typeface="Caveat"/>
              <a:cs typeface="Caveat"/>
              <a:sym typeface="Caveat"/>
            </a:endParaRPr>
          </a:p>
        </p:txBody>
      </p:sp>
      <p:sp>
        <p:nvSpPr>
          <p:cNvPr id="99" name="Google Shape;99;p16"/>
          <p:cNvSpPr txBox="1"/>
          <p:nvPr/>
        </p:nvSpPr>
        <p:spPr>
          <a:xfrm>
            <a:off x="545075" y="857400"/>
            <a:ext cx="7980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solidFill>
                  <a:schemeClr val="lt1"/>
                </a:solidFill>
                <a:latin typeface="Lato"/>
                <a:ea typeface="Lato"/>
                <a:cs typeface="Lato"/>
                <a:sym typeface="Lato"/>
              </a:rPr>
              <a:t>The cost of the spanning tree is the sum of the weights of all the edges in the tree. There can be many spanning trees. Minimum spanning tree is the spanning tree where the cost is minimum among all the spanning trees. </a:t>
            </a:r>
            <a:endParaRPr i="1" sz="2000">
              <a:solidFill>
                <a:schemeClr val="lt1"/>
              </a:solidFill>
              <a:latin typeface="Lato"/>
              <a:ea typeface="Lato"/>
              <a:cs typeface="Lato"/>
              <a:sym typeface="Lato"/>
            </a:endParaRPr>
          </a:p>
          <a:p>
            <a:pPr indent="0" lvl="0" marL="0" rtl="0" algn="l">
              <a:spcBef>
                <a:spcPts val="0"/>
              </a:spcBef>
              <a:spcAft>
                <a:spcPts val="0"/>
              </a:spcAft>
              <a:buNone/>
            </a:pPr>
            <a:r>
              <a:t/>
            </a:r>
            <a:endParaRPr i="1" sz="2000">
              <a:solidFill>
                <a:schemeClr val="lt1"/>
              </a:solidFill>
              <a:latin typeface="Lato"/>
              <a:ea typeface="Lato"/>
              <a:cs typeface="Lato"/>
              <a:sym typeface="Lato"/>
            </a:endParaRPr>
          </a:p>
          <a:p>
            <a:pPr indent="0" lvl="0" marL="0" rtl="0" algn="l">
              <a:spcBef>
                <a:spcPts val="0"/>
              </a:spcBef>
              <a:spcAft>
                <a:spcPts val="0"/>
              </a:spcAft>
              <a:buNone/>
            </a:pPr>
            <a:r>
              <a:t/>
            </a:r>
            <a:endParaRPr i="1" sz="2000">
              <a:solidFill>
                <a:schemeClr val="lt1"/>
              </a:solidFill>
              <a:latin typeface="Lato"/>
              <a:ea typeface="Lato"/>
              <a:cs typeface="Lato"/>
              <a:sym typeface="Lato"/>
            </a:endParaRPr>
          </a:p>
        </p:txBody>
      </p:sp>
      <p:sp>
        <p:nvSpPr>
          <p:cNvPr id="100" name="Google Shape;100;p16"/>
          <p:cNvSpPr txBox="1"/>
          <p:nvPr/>
        </p:nvSpPr>
        <p:spPr>
          <a:xfrm>
            <a:off x="697475" y="4038400"/>
            <a:ext cx="81666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FFFFFF"/>
              </a:buClr>
              <a:buSzPts val="3600"/>
              <a:buFont typeface="Caveat Medium"/>
              <a:buChar char="❖"/>
            </a:pPr>
            <a:r>
              <a:rPr lang="en" sz="3600">
                <a:solidFill>
                  <a:srgbClr val="FFFFFF"/>
                </a:solidFill>
                <a:latin typeface="Caveat Medium"/>
                <a:ea typeface="Caveat Medium"/>
                <a:cs typeface="Caveat Medium"/>
                <a:sym typeface="Caveat Medium"/>
              </a:rPr>
              <a:t>General Properties of a Minimal Spanning Tree</a:t>
            </a:r>
            <a:endParaRPr sz="3600">
              <a:solidFill>
                <a:srgbClr val="FFFFFF"/>
              </a:solidFill>
              <a:latin typeface="Caveat Medium"/>
              <a:ea typeface="Caveat Medium"/>
              <a:cs typeface="Caveat Medium"/>
              <a:sym typeface="Caveat Medium"/>
            </a:endParaRPr>
          </a:p>
        </p:txBody>
      </p:sp>
      <p:pic>
        <p:nvPicPr>
          <p:cNvPr id="101" name="Google Shape;101;p16"/>
          <p:cNvPicPr preferRelativeResize="0"/>
          <p:nvPr/>
        </p:nvPicPr>
        <p:blipFill>
          <a:blip r:embed="rId3">
            <a:alphaModFix/>
          </a:blip>
          <a:stretch>
            <a:fillRect/>
          </a:stretch>
        </p:blipFill>
        <p:spPr>
          <a:xfrm>
            <a:off x="663025" y="2166625"/>
            <a:ext cx="2442075" cy="1828975"/>
          </a:xfrm>
          <a:prstGeom prst="rect">
            <a:avLst/>
          </a:prstGeom>
          <a:noFill/>
          <a:ln>
            <a:noFill/>
          </a:ln>
        </p:spPr>
      </p:pic>
      <p:sp>
        <p:nvSpPr>
          <p:cNvPr id="102" name="Google Shape;102;p16"/>
          <p:cNvSpPr txBox="1"/>
          <p:nvPr/>
        </p:nvSpPr>
        <p:spPr>
          <a:xfrm>
            <a:off x="3143525" y="2130850"/>
            <a:ext cx="52725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900">
                <a:solidFill>
                  <a:schemeClr val="lt1"/>
                </a:solidFill>
                <a:latin typeface="Lato"/>
                <a:ea typeface="Lato"/>
                <a:cs typeface="Lato"/>
                <a:sym typeface="Lato"/>
              </a:rPr>
              <a:t>This is the minimal </a:t>
            </a:r>
            <a:r>
              <a:rPr i="1" lang="en" sz="1900">
                <a:solidFill>
                  <a:schemeClr val="lt1"/>
                </a:solidFill>
                <a:latin typeface="Lato"/>
                <a:ea typeface="Lato"/>
                <a:cs typeface="Lato"/>
                <a:sym typeface="Lato"/>
              </a:rPr>
              <a:t>spanning</a:t>
            </a:r>
            <a:r>
              <a:rPr i="1" lang="en" sz="1900">
                <a:solidFill>
                  <a:schemeClr val="lt1"/>
                </a:solidFill>
                <a:latin typeface="Lato"/>
                <a:ea typeface="Lato"/>
                <a:cs typeface="Lato"/>
                <a:sym typeface="Lato"/>
              </a:rPr>
              <a:t> tree of the given graph.</a:t>
            </a:r>
            <a:endParaRPr i="1" sz="1900">
              <a:solidFill>
                <a:schemeClr val="lt1"/>
              </a:solidFill>
              <a:latin typeface="Lato"/>
              <a:ea typeface="Lato"/>
              <a:cs typeface="Lato"/>
              <a:sym typeface="Lato"/>
            </a:endParaRPr>
          </a:p>
          <a:p>
            <a:pPr indent="0" lvl="0" marL="0" rtl="0" algn="l">
              <a:spcBef>
                <a:spcPts val="0"/>
              </a:spcBef>
              <a:spcAft>
                <a:spcPts val="0"/>
              </a:spcAft>
              <a:buNone/>
            </a:pPr>
            <a:r>
              <a:t/>
            </a:r>
            <a:endParaRPr i="1" sz="1900">
              <a:solidFill>
                <a:schemeClr val="lt1"/>
              </a:solidFill>
              <a:latin typeface="Lato"/>
              <a:ea typeface="Lato"/>
              <a:cs typeface="Lato"/>
              <a:sym typeface="Lato"/>
            </a:endParaRPr>
          </a:p>
          <a:p>
            <a:pPr indent="0" lvl="0" marL="0" rtl="0" algn="l">
              <a:spcBef>
                <a:spcPts val="0"/>
              </a:spcBef>
              <a:spcAft>
                <a:spcPts val="0"/>
              </a:spcAft>
              <a:buNone/>
            </a:pPr>
            <a:r>
              <a:rPr i="1" lang="en" sz="1900">
                <a:solidFill>
                  <a:schemeClr val="lt1"/>
                </a:solidFill>
                <a:latin typeface="Lato"/>
                <a:ea typeface="Lato"/>
                <a:cs typeface="Lato"/>
                <a:sym typeface="Lato"/>
              </a:rPr>
              <a:t>The cost of this spanning tree is only 5, which is the minimum cost.  </a:t>
            </a:r>
            <a:r>
              <a:rPr i="1" lang="en" sz="1800">
                <a:solidFill>
                  <a:schemeClr val="lt1"/>
                </a:solidFill>
                <a:latin typeface="Lato"/>
                <a:ea typeface="Lato"/>
                <a:cs typeface="Lato"/>
                <a:sym typeface="Lato"/>
              </a:rPr>
              <a:t>(whereas the cost of the </a:t>
            </a:r>
            <a:r>
              <a:rPr i="1" lang="en" sz="1800">
                <a:solidFill>
                  <a:schemeClr val="lt1"/>
                </a:solidFill>
                <a:latin typeface="Lato"/>
                <a:ea typeface="Lato"/>
                <a:cs typeface="Lato"/>
                <a:sym typeface="Lato"/>
              </a:rPr>
              <a:t>previous</a:t>
            </a:r>
            <a:r>
              <a:rPr i="1" lang="en" sz="1800">
                <a:solidFill>
                  <a:schemeClr val="lt1"/>
                </a:solidFill>
                <a:latin typeface="Lato"/>
                <a:ea typeface="Lato"/>
                <a:cs typeface="Lato"/>
                <a:sym typeface="Lato"/>
              </a:rPr>
              <a:t> spanning tree was 11!)</a:t>
            </a:r>
            <a:endParaRPr i="1" sz="1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06" name="Shape 106"/>
        <p:cNvGrpSpPr/>
        <p:nvPr/>
      </p:nvGrpSpPr>
      <p:grpSpPr>
        <a:xfrm>
          <a:off x="0" y="0"/>
          <a:ext cx="0" cy="0"/>
          <a:chOff x="0" y="0"/>
          <a:chExt cx="0" cy="0"/>
        </a:xfrm>
      </p:grpSpPr>
      <p:sp>
        <p:nvSpPr>
          <p:cNvPr id="107" name="Google Shape;107;p17"/>
          <p:cNvSpPr txBox="1"/>
          <p:nvPr/>
        </p:nvSpPr>
        <p:spPr>
          <a:xfrm>
            <a:off x="572450" y="300900"/>
            <a:ext cx="798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rgbClr val="FFFFFF"/>
                </a:solidFill>
                <a:latin typeface="Caveat"/>
                <a:ea typeface="Caveat"/>
                <a:cs typeface="Caveat"/>
                <a:sym typeface="Caveat"/>
              </a:rPr>
              <a:t>Minimum  Spanning Tree Algorithms</a:t>
            </a:r>
            <a:endParaRPr b="1" sz="4800">
              <a:solidFill>
                <a:srgbClr val="FFFFFF"/>
              </a:solidFill>
              <a:latin typeface="Caveat"/>
              <a:ea typeface="Caveat"/>
              <a:cs typeface="Caveat"/>
              <a:sym typeface="Caveat"/>
            </a:endParaRPr>
          </a:p>
        </p:txBody>
      </p:sp>
      <p:sp>
        <p:nvSpPr>
          <p:cNvPr id="108" name="Google Shape;108;p17"/>
          <p:cNvSpPr txBox="1"/>
          <p:nvPr/>
        </p:nvSpPr>
        <p:spPr>
          <a:xfrm>
            <a:off x="1101075" y="1903250"/>
            <a:ext cx="7105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Caveat"/>
                <a:ea typeface="Caveat"/>
                <a:cs typeface="Caveat"/>
                <a:sym typeface="Caveat"/>
              </a:rPr>
              <a:t>From a given graph, we can get the minimum spanning tree using a few algorithms namely, </a:t>
            </a:r>
            <a:endParaRPr sz="2800">
              <a:solidFill>
                <a:schemeClr val="lt1"/>
              </a:solidFill>
              <a:latin typeface="Caveat"/>
              <a:ea typeface="Caveat"/>
              <a:cs typeface="Caveat"/>
              <a:sym typeface="Caveat"/>
            </a:endParaRPr>
          </a:p>
          <a:p>
            <a:pPr indent="0" lvl="0" marL="0" rtl="0" algn="ctr">
              <a:spcBef>
                <a:spcPts val="0"/>
              </a:spcBef>
              <a:spcAft>
                <a:spcPts val="0"/>
              </a:spcAft>
              <a:buNone/>
            </a:pPr>
            <a:r>
              <a:rPr lang="en" sz="2800">
                <a:solidFill>
                  <a:schemeClr val="lt1"/>
                </a:solidFill>
                <a:latin typeface="Caveat"/>
                <a:ea typeface="Caveat"/>
                <a:cs typeface="Caveat"/>
                <a:sym typeface="Caveat"/>
              </a:rPr>
              <a:t>1)Borukva’s algorithm </a:t>
            </a:r>
            <a:endParaRPr sz="2800">
              <a:solidFill>
                <a:schemeClr val="lt1"/>
              </a:solidFill>
              <a:latin typeface="Caveat"/>
              <a:ea typeface="Caveat"/>
              <a:cs typeface="Caveat"/>
              <a:sym typeface="Caveat"/>
            </a:endParaRPr>
          </a:p>
          <a:p>
            <a:pPr indent="0" lvl="0" marL="0" rtl="0" algn="ctr">
              <a:spcBef>
                <a:spcPts val="0"/>
              </a:spcBef>
              <a:spcAft>
                <a:spcPts val="0"/>
              </a:spcAft>
              <a:buNone/>
            </a:pPr>
            <a:r>
              <a:rPr lang="en" sz="2800">
                <a:solidFill>
                  <a:schemeClr val="lt1"/>
                </a:solidFill>
                <a:latin typeface="Caveat"/>
                <a:ea typeface="Caveat"/>
                <a:cs typeface="Caveat"/>
                <a:sym typeface="Caveat"/>
              </a:rPr>
              <a:t>2)Kruskal’s algorithm</a:t>
            </a:r>
            <a:endParaRPr sz="2800">
              <a:solidFill>
                <a:schemeClr val="lt1"/>
              </a:solidFill>
              <a:latin typeface="Caveat"/>
              <a:ea typeface="Caveat"/>
              <a:cs typeface="Caveat"/>
              <a:sym typeface="Caveat"/>
            </a:endParaRPr>
          </a:p>
          <a:p>
            <a:pPr indent="0" lvl="0" marL="0" rtl="0" algn="ctr">
              <a:spcBef>
                <a:spcPts val="0"/>
              </a:spcBef>
              <a:spcAft>
                <a:spcPts val="0"/>
              </a:spcAft>
              <a:buNone/>
            </a:pPr>
            <a:r>
              <a:rPr lang="en" sz="2800">
                <a:solidFill>
                  <a:schemeClr val="lt1"/>
                </a:solidFill>
                <a:latin typeface="Caveat"/>
                <a:ea typeface="Caveat"/>
                <a:cs typeface="Caveat"/>
                <a:sym typeface="Caveat"/>
              </a:rPr>
              <a:t>3)Prim’s algorithm  </a:t>
            </a:r>
            <a:endParaRPr sz="2800">
              <a:solidFill>
                <a:schemeClr val="lt1"/>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2" name="Shape 112"/>
        <p:cNvGrpSpPr/>
        <p:nvPr/>
      </p:nvGrpSpPr>
      <p:grpSpPr>
        <a:xfrm>
          <a:off x="0" y="0"/>
          <a:ext cx="0" cy="0"/>
          <a:chOff x="0" y="0"/>
          <a:chExt cx="0" cy="0"/>
        </a:xfrm>
      </p:grpSpPr>
      <p:sp>
        <p:nvSpPr>
          <p:cNvPr id="113" name="Google Shape;113;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a:t>
            </a:r>
            <a:endParaRPr sz="2400"/>
          </a:p>
        </p:txBody>
      </p:sp>
      <p:sp>
        <p:nvSpPr>
          <p:cNvPr id="114" name="Google Shape;114;p18"/>
          <p:cNvSpPr txBox="1"/>
          <p:nvPr>
            <p:ph idx="4294967295" type="title"/>
          </p:nvPr>
        </p:nvSpPr>
        <p:spPr>
          <a:xfrm>
            <a:off x="1973400" y="1053900"/>
            <a:ext cx="5197200" cy="3035700"/>
          </a:xfrm>
          <a:prstGeom prst="rect">
            <a:avLst/>
          </a:prstGeom>
          <a:solidFill>
            <a:schemeClr val="lt1"/>
          </a:solidFill>
          <a:effectLst>
            <a:outerShdw blurRad="57150" rotWithShape="0" algn="bl" dir="17340000" dist="19050">
              <a:srgbClr val="000000">
                <a:alpha val="64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00">
                <a:highlight>
                  <a:srgbClr val="FFFFFF"/>
                </a:highlight>
                <a:latin typeface="Caveat"/>
                <a:ea typeface="Caveat"/>
                <a:cs typeface="Caveat"/>
                <a:sym typeface="Caveat"/>
              </a:rPr>
              <a:t>Consider N houses in a colony and these houses are to be linked using a tele-communication network for cable connection &amp; laying of communication links between any two houses involves cost which depends on the distance between the two houses and cost of building the connection.</a:t>
            </a:r>
            <a:endParaRPr sz="2800">
              <a:highlight>
                <a:srgbClr val="FFFFFF"/>
              </a:highlight>
              <a:latin typeface="Caveat"/>
              <a:ea typeface="Caveat"/>
              <a:cs typeface="Caveat"/>
              <a:sym typeface="Caveat"/>
            </a:endParaRPr>
          </a:p>
          <a:p>
            <a:pPr indent="0" lvl="0" marL="0" rtl="0" algn="ctr">
              <a:spcBef>
                <a:spcPts val="0"/>
              </a:spcBef>
              <a:spcAft>
                <a:spcPts val="0"/>
              </a:spcAft>
              <a:buNone/>
            </a:pPr>
            <a:r>
              <a:t/>
            </a:r>
            <a:endParaRPr sz="2800">
              <a:highlight>
                <a:srgbClr val="FFFFFF"/>
              </a:highlight>
              <a:latin typeface="Caveat"/>
              <a:ea typeface="Caveat"/>
              <a:cs typeface="Caveat"/>
              <a:sym typeface="Caveat"/>
            </a:endParaRPr>
          </a:p>
          <a:p>
            <a:pPr indent="0" lvl="0" marL="0" rtl="0" algn="ctr">
              <a:spcBef>
                <a:spcPts val="0"/>
              </a:spcBef>
              <a:spcAft>
                <a:spcPts val="0"/>
              </a:spcAft>
              <a:buNone/>
            </a:pPr>
            <a:r>
              <a:t/>
            </a:r>
            <a:endParaRPr sz="2800">
              <a:highlight>
                <a:srgbClr val="FFFFFF"/>
              </a:highlight>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2093000" y="7908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lt1"/>
                </a:solidFill>
                <a:latin typeface="Caveat"/>
                <a:ea typeface="Caveat"/>
                <a:cs typeface="Caveat"/>
                <a:sym typeface="Caveat"/>
              </a:rPr>
              <a:t>GOAL</a:t>
            </a:r>
            <a:endParaRPr sz="2400">
              <a:solidFill>
                <a:schemeClr val="lt1"/>
              </a:solidFill>
              <a:latin typeface="Caveat"/>
              <a:ea typeface="Caveat"/>
              <a:cs typeface="Caveat"/>
              <a:sym typeface="Caveat"/>
            </a:endParaRPr>
          </a:p>
        </p:txBody>
      </p:sp>
      <p:sp>
        <p:nvSpPr>
          <p:cNvPr id="120" name="Google Shape;120;p19"/>
          <p:cNvSpPr txBox="1"/>
          <p:nvPr>
            <p:ph idx="4294967295" type="title"/>
          </p:nvPr>
        </p:nvSpPr>
        <p:spPr>
          <a:xfrm>
            <a:off x="2171625" y="2367300"/>
            <a:ext cx="5197200" cy="1091700"/>
          </a:xfrm>
          <a:prstGeom prst="rect">
            <a:avLst/>
          </a:prstGeom>
          <a:solidFill>
            <a:schemeClr val="lt1"/>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0" lang="en" sz="2500">
                <a:highlight>
                  <a:srgbClr val="FFFFFF"/>
                </a:highlight>
                <a:latin typeface="Caveat"/>
                <a:ea typeface="Caveat"/>
                <a:cs typeface="Caveat"/>
                <a:sym typeface="Caveat"/>
              </a:rPr>
              <a:t>To find a cable connection between the houses, involving all the houses in minimum cost. </a:t>
            </a:r>
            <a:endParaRPr b="0" sz="2500">
              <a:highlight>
                <a:srgbClr val="FFFFFF"/>
              </a:highlight>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24" name="Shape 124"/>
        <p:cNvGrpSpPr/>
        <p:nvPr/>
      </p:nvGrpSpPr>
      <p:grpSpPr>
        <a:xfrm>
          <a:off x="0" y="0"/>
          <a:ext cx="0" cy="0"/>
          <a:chOff x="0" y="0"/>
          <a:chExt cx="0" cy="0"/>
        </a:xfrm>
      </p:grpSpPr>
      <p:sp>
        <p:nvSpPr>
          <p:cNvPr id="125" name="Google Shape;125;p20"/>
          <p:cNvSpPr txBox="1"/>
          <p:nvPr>
            <p:ph idx="4294967295" type="title"/>
          </p:nvPr>
        </p:nvSpPr>
        <p:spPr>
          <a:xfrm>
            <a:off x="1863300" y="19990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lt1"/>
                </a:solidFill>
                <a:latin typeface="Caveat"/>
                <a:ea typeface="Caveat"/>
                <a:cs typeface="Caveat"/>
                <a:sym typeface="Caveat"/>
              </a:rPr>
              <a:t>EXAMPLE</a:t>
            </a:r>
            <a:endParaRPr sz="2400">
              <a:solidFill>
                <a:schemeClr val="lt1"/>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105200" y="53400"/>
            <a:ext cx="3280226" cy="2390825"/>
          </a:xfrm>
          <a:prstGeom prst="rect">
            <a:avLst/>
          </a:prstGeom>
          <a:noFill/>
          <a:ln>
            <a:noFill/>
          </a:ln>
          <a:effectLst>
            <a:outerShdw blurRad="57150" rotWithShape="0" algn="bl" dir="5400000" dist="19050">
              <a:srgbClr val="000000">
                <a:alpha val="50000"/>
              </a:srgbClr>
            </a:outerShdw>
          </a:effectLst>
        </p:spPr>
      </p:pic>
      <p:pic>
        <p:nvPicPr>
          <p:cNvPr id="131" name="Google Shape;131;p21"/>
          <p:cNvPicPr preferRelativeResize="0"/>
          <p:nvPr/>
        </p:nvPicPr>
        <p:blipFill>
          <a:blip r:embed="rId4">
            <a:alphaModFix/>
          </a:blip>
          <a:stretch>
            <a:fillRect/>
          </a:stretch>
        </p:blipFill>
        <p:spPr>
          <a:xfrm>
            <a:off x="3015150" y="2831275"/>
            <a:ext cx="2617651" cy="1942575"/>
          </a:xfrm>
          <a:prstGeom prst="rect">
            <a:avLst/>
          </a:prstGeom>
          <a:noFill/>
          <a:ln>
            <a:noFill/>
          </a:ln>
          <a:effectLst>
            <a:outerShdw blurRad="57150" rotWithShape="0" algn="bl" dir="5400000" dist="19050">
              <a:srgbClr val="000000">
                <a:alpha val="50000"/>
              </a:srgbClr>
            </a:outerShdw>
          </a:effectLst>
        </p:spPr>
      </p:pic>
      <p:pic>
        <p:nvPicPr>
          <p:cNvPr id="132" name="Google Shape;132;p21"/>
          <p:cNvPicPr preferRelativeResize="0"/>
          <p:nvPr/>
        </p:nvPicPr>
        <p:blipFill>
          <a:blip r:embed="rId5">
            <a:alphaModFix/>
          </a:blip>
          <a:stretch>
            <a:fillRect/>
          </a:stretch>
        </p:blipFill>
        <p:spPr>
          <a:xfrm>
            <a:off x="152400" y="2925650"/>
            <a:ext cx="2752724" cy="2065450"/>
          </a:xfrm>
          <a:prstGeom prst="rect">
            <a:avLst/>
          </a:prstGeom>
          <a:noFill/>
          <a:ln>
            <a:noFill/>
          </a:ln>
          <a:effectLst>
            <a:outerShdw blurRad="57150" rotWithShape="0" algn="bl" dir="5400000" dist="19050">
              <a:srgbClr val="000000">
                <a:alpha val="50000"/>
              </a:srgbClr>
            </a:outerShdw>
          </a:effectLst>
        </p:spPr>
      </p:pic>
      <p:pic>
        <p:nvPicPr>
          <p:cNvPr id="133" name="Google Shape;133;p21"/>
          <p:cNvPicPr preferRelativeResize="0"/>
          <p:nvPr/>
        </p:nvPicPr>
        <p:blipFill>
          <a:blip r:embed="rId6">
            <a:alphaModFix/>
          </a:blip>
          <a:stretch>
            <a:fillRect/>
          </a:stretch>
        </p:blipFill>
        <p:spPr>
          <a:xfrm>
            <a:off x="5785200" y="406525"/>
            <a:ext cx="2277175" cy="1735125"/>
          </a:xfrm>
          <a:prstGeom prst="rect">
            <a:avLst/>
          </a:prstGeom>
          <a:noFill/>
          <a:ln>
            <a:noFill/>
          </a:ln>
          <a:effectLst>
            <a:outerShdw blurRad="57150" rotWithShape="0" algn="bl" dir="5400000" dist="19050">
              <a:srgbClr val="000000">
                <a:alpha val="50000"/>
              </a:srgbClr>
            </a:outerShdw>
          </a:effectLst>
        </p:spPr>
      </p:pic>
      <p:pic>
        <p:nvPicPr>
          <p:cNvPr id="134" name="Google Shape;134;p21"/>
          <p:cNvPicPr preferRelativeResize="0"/>
          <p:nvPr/>
        </p:nvPicPr>
        <p:blipFill>
          <a:blip r:embed="rId7">
            <a:alphaModFix/>
          </a:blip>
          <a:stretch>
            <a:fillRect/>
          </a:stretch>
        </p:blipFill>
        <p:spPr>
          <a:xfrm>
            <a:off x="3537825" y="381250"/>
            <a:ext cx="2094975" cy="1735125"/>
          </a:xfrm>
          <a:prstGeom prst="rect">
            <a:avLst/>
          </a:prstGeom>
          <a:noFill/>
          <a:ln>
            <a:noFill/>
          </a:ln>
          <a:effectLst>
            <a:outerShdw blurRad="57150" rotWithShape="0" algn="bl" dir="5400000" dist="19050">
              <a:srgbClr val="000000">
                <a:alpha val="50000"/>
              </a:srgbClr>
            </a:outerShdw>
          </a:effectLst>
        </p:spPr>
      </p:pic>
      <p:sp>
        <p:nvSpPr>
          <p:cNvPr id="135" name="Google Shape;135;p21"/>
          <p:cNvSpPr txBox="1"/>
          <p:nvPr/>
        </p:nvSpPr>
        <p:spPr>
          <a:xfrm>
            <a:off x="6653550" y="3023675"/>
            <a:ext cx="1746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Caveat"/>
                <a:ea typeface="Caveat"/>
                <a:cs typeface="Caveat"/>
                <a:sym typeface="Caveat"/>
              </a:rPr>
              <a:t>And so on.. (i.e) 4^(4-2)=16 spanning trees</a:t>
            </a:r>
            <a:endParaRPr sz="2400">
              <a:solidFill>
                <a:schemeClr val="lt1"/>
              </a:solidFill>
              <a:latin typeface="Caveat"/>
              <a:ea typeface="Caveat"/>
              <a:cs typeface="Caveat"/>
              <a:sym typeface="Caveat"/>
            </a:endParaRPr>
          </a:p>
        </p:txBody>
      </p:sp>
      <p:sp>
        <p:nvSpPr>
          <p:cNvPr id="136" name="Google Shape;136;p21"/>
          <p:cNvSpPr txBox="1"/>
          <p:nvPr/>
        </p:nvSpPr>
        <p:spPr>
          <a:xfrm>
            <a:off x="660625" y="406525"/>
            <a:ext cx="26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A</a:t>
            </a:r>
            <a:endParaRPr sz="2000">
              <a:latin typeface="Lato"/>
              <a:ea typeface="Lato"/>
              <a:cs typeface="Lato"/>
              <a:sym typeface="Lato"/>
            </a:endParaRPr>
          </a:p>
        </p:txBody>
      </p:sp>
      <p:sp>
        <p:nvSpPr>
          <p:cNvPr id="137" name="Google Shape;137;p21"/>
          <p:cNvSpPr txBox="1"/>
          <p:nvPr/>
        </p:nvSpPr>
        <p:spPr>
          <a:xfrm>
            <a:off x="2579550" y="406525"/>
            <a:ext cx="43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B</a:t>
            </a:r>
            <a:endParaRPr sz="2000">
              <a:latin typeface="Lato"/>
              <a:ea typeface="Lato"/>
              <a:cs typeface="Lato"/>
              <a:sym typeface="Lato"/>
            </a:endParaRPr>
          </a:p>
        </p:txBody>
      </p:sp>
      <p:sp>
        <p:nvSpPr>
          <p:cNvPr id="138" name="Google Shape;138;p21"/>
          <p:cNvSpPr txBox="1"/>
          <p:nvPr/>
        </p:nvSpPr>
        <p:spPr>
          <a:xfrm>
            <a:off x="660625" y="1745975"/>
            <a:ext cx="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C</a:t>
            </a:r>
            <a:endParaRPr sz="1900">
              <a:latin typeface="Lato"/>
              <a:ea typeface="Lato"/>
              <a:cs typeface="Lato"/>
              <a:sym typeface="Lato"/>
            </a:endParaRPr>
          </a:p>
        </p:txBody>
      </p:sp>
      <p:sp>
        <p:nvSpPr>
          <p:cNvPr id="139" name="Google Shape;139;p21"/>
          <p:cNvSpPr txBox="1"/>
          <p:nvPr/>
        </p:nvSpPr>
        <p:spPr>
          <a:xfrm>
            <a:off x="2663700" y="1673888"/>
            <a:ext cx="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D</a:t>
            </a:r>
            <a:endParaRPr sz="1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