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0" r:id="rId4"/>
    <p:sldId id="273" r:id="rId5"/>
    <p:sldId id="257" r:id="rId6"/>
    <p:sldId id="264" r:id="rId7"/>
    <p:sldId id="265" r:id="rId8"/>
    <p:sldId id="259" r:id="rId9"/>
    <p:sldId id="266" r:id="rId10"/>
    <p:sldId id="260" r:id="rId11"/>
    <p:sldId id="267" r:id="rId12"/>
    <p:sldId id="261" r:id="rId13"/>
    <p:sldId id="268" r:id="rId14"/>
    <p:sldId id="262" r:id="rId15"/>
    <p:sldId id="269" r:id="rId16"/>
    <p:sldId id="263"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pic>
        <p:nvPicPr>
          <p:cNvPr id="5" name="Picture 4" descr="jonathan-borba-FyluUo5kKBs-unsplash"/>
          <p:cNvPicPr>
            <a:picLocks noChangeAspect="1"/>
          </p:cNvPicPr>
          <p:nvPr/>
        </p:nvPicPr>
        <p:blipFill>
          <a:blip r:embed="rId1"/>
          <a:stretch>
            <a:fillRect/>
          </a:stretch>
        </p:blipFill>
        <p:spPr>
          <a:xfrm>
            <a:off x="0" y="0"/>
            <a:ext cx="12192000" cy="6858000"/>
          </a:xfrm>
          <a:prstGeom prst="rect">
            <a:avLst/>
          </a:prstGeom>
        </p:spPr>
      </p:pic>
      <p:sp>
        <p:nvSpPr>
          <p:cNvPr id="2" name="Title 1"/>
          <p:cNvSpPr>
            <a:spLocks noGrp="1"/>
          </p:cNvSpPr>
          <p:nvPr>
            <p:ph type="ctrTitle"/>
          </p:nvPr>
        </p:nvSpPr>
        <p:spPr>
          <a:xfrm>
            <a:off x="625052" y="2279650"/>
            <a:ext cx="10943167" cy="1082675"/>
          </a:xfrm>
        </p:spPr>
        <p:txBody>
          <a:bodyPr/>
          <a:lstStyle/>
          <a:p>
            <a:r>
              <a:rPr lang="en-US" sz="4000" i="1" dirty="0">
                <a:latin typeface="Arial" panose="020B0604020202020204" pitchFamily="34" charset="0"/>
                <a:cs typeface="Arial" panose="020B0604020202020204" pitchFamily="34" charset="0"/>
              </a:rPr>
              <a:t>Airplane Crash Analysis</a:t>
            </a:r>
            <a:endParaRPr lang="en-US" sz="4000" i="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18490" y="5643245"/>
            <a:ext cx="10949305" cy="813435"/>
          </a:xfrm>
        </p:spPr>
        <p:txBody>
          <a:bodyPr/>
          <a:lstStyle/>
          <a:p>
            <a:r>
              <a:rPr lang="en-GB">
                <a:solidFill>
                  <a:schemeClr val="bg1"/>
                </a:solidFill>
                <a:sym typeface="+mn-ea"/>
              </a:rPr>
              <a:t>Mentorness Internship | 2024 | Batch Name: MIP-DA-06</a:t>
            </a:r>
            <a:endParaRPr lang="en-GB">
              <a:solidFill>
                <a:schemeClr val="bg1"/>
              </a:solidFill>
              <a:sym typeface="+mn-ea"/>
            </a:endParaRPr>
          </a:p>
        </p:txBody>
      </p:sp>
      <p:sp>
        <p:nvSpPr>
          <p:cNvPr id="6" name="Text Box 5"/>
          <p:cNvSpPr txBox="1"/>
          <p:nvPr/>
        </p:nvSpPr>
        <p:spPr>
          <a:xfrm>
            <a:off x="7396480" y="3429000"/>
            <a:ext cx="4064000" cy="368300"/>
          </a:xfrm>
          <a:prstGeom prst="rect">
            <a:avLst/>
          </a:prstGeom>
          <a:noFill/>
        </p:spPr>
        <p:txBody>
          <a:bodyPr wrap="square" rtlCol="0">
            <a:spAutoFit/>
          </a:bodyPr>
          <a:p>
            <a:r>
              <a:rPr lang="en-US">
                <a:solidFill>
                  <a:schemeClr val="bg1"/>
                </a:solidFill>
              </a:rPr>
              <a:t>By Kausar Ali</a:t>
            </a:r>
            <a:endParaRPr lang="en-US">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jonathan-borba-FyluUo5kKBs-unsplash"/>
          <p:cNvPicPr>
            <a:picLocks noChangeAspect="1"/>
          </p:cNvPicPr>
          <p:nvPr>
            <p:ph idx="1"/>
          </p:nvPr>
        </p:nvPicPr>
        <p:blipFill>
          <a:blip r:embed="rId1"/>
          <a:stretch>
            <a:fillRect/>
          </a:stretch>
        </p:blipFill>
        <p:spPr>
          <a:xfrm>
            <a:off x="0" y="0"/>
            <a:ext cx="12404090" cy="7299325"/>
          </a:xfrm>
          <a:prstGeom prst="rect">
            <a:avLst/>
          </a:prstGeom>
        </p:spPr>
      </p:pic>
      <p:sp>
        <p:nvSpPr>
          <p:cNvPr id="6" name="Text Box 5"/>
          <p:cNvSpPr txBox="1"/>
          <p:nvPr/>
        </p:nvSpPr>
        <p:spPr>
          <a:xfrm>
            <a:off x="609600" y="464185"/>
            <a:ext cx="10972800" cy="6393180"/>
          </a:xfrm>
          <a:prstGeom prst="rect">
            <a:avLst/>
          </a:prstGeom>
          <a:noFill/>
        </p:spPr>
        <p:txBody>
          <a:bodyPr wrap="square" rtlCol="0">
            <a:noAutofit/>
          </a:bodyPr>
          <a:p>
            <a:pPr marL="285750" indent="-285750">
              <a:buFont typeface="Arial" panose="020B0604020202020204" pitchFamily="34" charset="0"/>
              <a:buChar char="•"/>
            </a:pPr>
            <a:endParaRPr lang="en-US" sz="2800">
              <a:solidFill>
                <a:schemeClr val="bg1"/>
              </a:solidFill>
            </a:endParaRPr>
          </a:p>
        </p:txBody>
      </p:sp>
      <p:pic>
        <p:nvPicPr>
          <p:cNvPr id="3" name="Picture 2" descr="fatalities analysis"/>
          <p:cNvPicPr>
            <a:picLocks noChangeAspect="1"/>
          </p:cNvPicPr>
          <p:nvPr/>
        </p:nvPicPr>
        <p:blipFill>
          <a:blip r:embed="rId2"/>
          <a:stretch>
            <a:fillRect/>
          </a:stretch>
        </p:blipFill>
        <p:spPr>
          <a:xfrm>
            <a:off x="1200785" y="927735"/>
            <a:ext cx="10180320" cy="55219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jonathan-borba-FyluUo5kKBs-unsplash"/>
          <p:cNvPicPr>
            <a:picLocks noChangeAspect="1"/>
          </p:cNvPicPr>
          <p:nvPr>
            <p:ph idx="1"/>
          </p:nvPr>
        </p:nvPicPr>
        <p:blipFill>
          <a:blip r:embed="rId1"/>
          <a:stretch>
            <a:fillRect/>
          </a:stretch>
        </p:blipFill>
        <p:spPr>
          <a:xfrm>
            <a:off x="0" y="0"/>
            <a:ext cx="12404090" cy="7299325"/>
          </a:xfrm>
          <a:prstGeom prst="rect">
            <a:avLst/>
          </a:prstGeom>
        </p:spPr>
      </p:pic>
      <p:sp>
        <p:nvSpPr>
          <p:cNvPr id="6" name="Text Box 5"/>
          <p:cNvSpPr txBox="1"/>
          <p:nvPr/>
        </p:nvSpPr>
        <p:spPr>
          <a:xfrm>
            <a:off x="609600" y="464185"/>
            <a:ext cx="10972800" cy="6393180"/>
          </a:xfrm>
          <a:prstGeom prst="rect">
            <a:avLst/>
          </a:prstGeom>
          <a:noFill/>
        </p:spPr>
        <p:txBody>
          <a:bodyPr wrap="square" rtlCol="0">
            <a:noAutofit/>
          </a:bodyPr>
          <a:p>
            <a:pPr marL="285750" indent="-285750" algn="ctr">
              <a:buFont typeface="Arial" panose="020B0604020202020204" pitchFamily="34" charset="0"/>
              <a:buChar char="•"/>
            </a:pPr>
            <a:r>
              <a:rPr lang="en-US" sz="3200" b="1">
                <a:solidFill>
                  <a:schemeClr val="bg1"/>
                </a:solidFill>
              </a:rPr>
              <a:t>Fatalities trend</a:t>
            </a:r>
            <a:endParaRPr lang="en-US" sz="3200" b="1">
              <a:solidFill>
                <a:schemeClr val="bg1"/>
              </a:solidFill>
            </a:endParaRPr>
          </a:p>
          <a:p>
            <a:pPr marL="285750" indent="-285750">
              <a:buFont typeface="Arial" panose="020B0604020202020204" pitchFamily="34" charset="0"/>
              <a:buChar char="•"/>
            </a:pPr>
            <a:r>
              <a:rPr lang="en-US" sz="2800">
                <a:solidFill>
                  <a:schemeClr val="bg1"/>
                </a:solidFill>
              </a:rPr>
              <a:t>Mascow, Russia, has the highest incident rate at 7 incidents.</a:t>
            </a:r>
            <a:endParaRPr lang="en-US" sz="2800">
              <a:solidFill>
                <a:schemeClr val="bg1"/>
              </a:solidFill>
            </a:endParaRPr>
          </a:p>
          <a:p>
            <a:pPr marL="285750" indent="-285750">
              <a:buFont typeface="Arial" panose="020B0604020202020204" pitchFamily="34" charset="0"/>
              <a:buChar char="•"/>
            </a:pPr>
            <a:r>
              <a:rPr lang="en-US" sz="2800">
                <a:solidFill>
                  <a:schemeClr val="bg1"/>
                </a:solidFill>
              </a:rPr>
              <a:t>Tenerife, Canary Islands, had the highest fatalities at 762 fatalities.</a:t>
            </a:r>
            <a:endParaRPr lang="en-US" sz="2800">
              <a:solidFill>
                <a:schemeClr val="bg1"/>
              </a:solidFill>
            </a:endParaRPr>
          </a:p>
          <a:p>
            <a:pPr marL="285750" indent="-285750">
              <a:buFont typeface="Arial" panose="020B0604020202020204" pitchFamily="34" charset="0"/>
              <a:buChar char="•"/>
            </a:pPr>
            <a:r>
              <a:rPr lang="en-US" sz="2800">
                <a:solidFill>
                  <a:schemeClr val="bg1"/>
                </a:solidFill>
              </a:rPr>
              <a:t>Most of the fatalities happened by AC-type Douglas DC-3 and operators by Aden Airways.</a:t>
            </a:r>
            <a:endParaRPr lang="en-US" sz="280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jonathan-borba-FyluUo5kKBs-unsplash"/>
          <p:cNvPicPr>
            <a:picLocks noChangeAspect="1"/>
          </p:cNvPicPr>
          <p:nvPr>
            <p:ph idx="1"/>
          </p:nvPr>
        </p:nvPicPr>
        <p:blipFill>
          <a:blip r:embed="rId1"/>
          <a:stretch>
            <a:fillRect/>
          </a:stretch>
        </p:blipFill>
        <p:spPr>
          <a:xfrm>
            <a:off x="0" y="0"/>
            <a:ext cx="12404090" cy="7299325"/>
          </a:xfrm>
          <a:prstGeom prst="rect">
            <a:avLst/>
          </a:prstGeom>
        </p:spPr>
      </p:pic>
      <p:sp>
        <p:nvSpPr>
          <p:cNvPr id="6" name="Text Box 5"/>
          <p:cNvSpPr txBox="1"/>
          <p:nvPr/>
        </p:nvSpPr>
        <p:spPr>
          <a:xfrm>
            <a:off x="609600" y="464185"/>
            <a:ext cx="10972800" cy="6393180"/>
          </a:xfrm>
          <a:prstGeom prst="rect">
            <a:avLst/>
          </a:prstGeom>
          <a:noFill/>
        </p:spPr>
        <p:txBody>
          <a:bodyPr wrap="square" rtlCol="0">
            <a:noAutofit/>
          </a:bodyPr>
          <a:p>
            <a:pPr marL="285750" indent="-285750">
              <a:buFont typeface="Arial" panose="020B0604020202020204" pitchFamily="34" charset="0"/>
              <a:buChar char="•"/>
            </a:pPr>
            <a:endParaRPr lang="en-US" sz="2800">
              <a:solidFill>
                <a:schemeClr val="bg1"/>
              </a:solidFill>
            </a:endParaRPr>
          </a:p>
        </p:txBody>
      </p:sp>
      <p:pic>
        <p:nvPicPr>
          <p:cNvPr id="3" name="Picture 2" descr="Route analysis"/>
          <p:cNvPicPr>
            <a:picLocks noChangeAspect="1"/>
          </p:cNvPicPr>
          <p:nvPr/>
        </p:nvPicPr>
        <p:blipFill>
          <a:blip r:embed="rId2"/>
          <a:stretch>
            <a:fillRect/>
          </a:stretch>
        </p:blipFill>
        <p:spPr>
          <a:xfrm>
            <a:off x="1303020" y="934085"/>
            <a:ext cx="9843135" cy="54311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jonathan-borba-FyluUo5kKBs-unsplash"/>
          <p:cNvPicPr>
            <a:picLocks noChangeAspect="1"/>
          </p:cNvPicPr>
          <p:nvPr>
            <p:ph idx="1"/>
          </p:nvPr>
        </p:nvPicPr>
        <p:blipFill>
          <a:blip r:embed="rId1"/>
          <a:stretch>
            <a:fillRect/>
          </a:stretch>
        </p:blipFill>
        <p:spPr>
          <a:xfrm>
            <a:off x="0" y="0"/>
            <a:ext cx="12404090" cy="7299325"/>
          </a:xfrm>
          <a:prstGeom prst="rect">
            <a:avLst/>
          </a:prstGeom>
        </p:spPr>
      </p:pic>
      <p:sp>
        <p:nvSpPr>
          <p:cNvPr id="6" name="Text Box 5"/>
          <p:cNvSpPr txBox="1"/>
          <p:nvPr/>
        </p:nvSpPr>
        <p:spPr>
          <a:xfrm>
            <a:off x="609600" y="464185"/>
            <a:ext cx="10972800" cy="6393180"/>
          </a:xfrm>
          <a:prstGeom prst="rect">
            <a:avLst/>
          </a:prstGeom>
          <a:noFill/>
        </p:spPr>
        <p:txBody>
          <a:bodyPr wrap="square" rtlCol="0">
            <a:noAutofit/>
          </a:bodyPr>
          <a:p>
            <a:pPr marL="285750" indent="-285750" algn="ctr">
              <a:buFont typeface="Arial" panose="020B0604020202020204" pitchFamily="34" charset="0"/>
              <a:buChar char="•"/>
            </a:pPr>
            <a:r>
              <a:rPr lang="en-US" sz="3200" b="1">
                <a:solidFill>
                  <a:schemeClr val="bg1"/>
                </a:solidFill>
              </a:rPr>
              <a:t>Route Analysis</a:t>
            </a:r>
            <a:endParaRPr lang="en-US" sz="3200" b="1">
              <a:solidFill>
                <a:schemeClr val="bg1"/>
              </a:solidFill>
            </a:endParaRPr>
          </a:p>
          <a:p>
            <a:pPr marL="285750" indent="-285750">
              <a:buFont typeface="Arial" panose="020B0604020202020204" pitchFamily="34" charset="0"/>
              <a:buChar char="•"/>
            </a:pPr>
            <a:r>
              <a:rPr lang="en-US" sz="2800">
                <a:solidFill>
                  <a:schemeClr val="bg1"/>
                </a:solidFill>
              </a:rPr>
              <a:t>Most Incidents happened on training route at 87, followed by Sightseeing at 31.</a:t>
            </a:r>
            <a:endParaRPr lang="en-US" sz="2800">
              <a:solidFill>
                <a:schemeClr val="bg1"/>
              </a:solidFill>
            </a:endParaRPr>
          </a:p>
          <a:p>
            <a:pPr marL="285750" indent="-285750">
              <a:buFont typeface="Arial" panose="020B0604020202020204" pitchFamily="34" charset="0"/>
              <a:buChar char="•"/>
            </a:pPr>
            <a:r>
              <a:rPr lang="en-US" sz="2800">
                <a:solidFill>
                  <a:schemeClr val="bg1"/>
                </a:solidFill>
                <a:sym typeface="+mn-ea"/>
              </a:rPr>
              <a:t>Most fatalities happened on training route at 703, followed by Tenerife - Las Palmas / Tenerife - Las Palmasat 583.</a:t>
            </a:r>
            <a:endParaRPr lang="en-US" sz="2800">
              <a:solidFill>
                <a:schemeClr val="bg1"/>
              </a:solidFill>
            </a:endParaRPr>
          </a:p>
          <a:p>
            <a:pPr marL="285750" indent="-285750">
              <a:buFont typeface="Arial" panose="020B0604020202020204" pitchFamily="34" charset="0"/>
              <a:buChar char="•"/>
            </a:pPr>
            <a:endParaRPr lang="en-US" sz="280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jonathan-borba-FyluUo5kKBs-unsplash"/>
          <p:cNvPicPr>
            <a:picLocks noChangeAspect="1"/>
          </p:cNvPicPr>
          <p:nvPr>
            <p:ph idx="1"/>
          </p:nvPr>
        </p:nvPicPr>
        <p:blipFill>
          <a:blip r:embed="rId1"/>
          <a:stretch>
            <a:fillRect/>
          </a:stretch>
        </p:blipFill>
        <p:spPr>
          <a:xfrm>
            <a:off x="0" y="0"/>
            <a:ext cx="12404090" cy="7299325"/>
          </a:xfrm>
          <a:prstGeom prst="rect">
            <a:avLst/>
          </a:prstGeom>
        </p:spPr>
      </p:pic>
      <p:sp>
        <p:nvSpPr>
          <p:cNvPr id="6" name="Text Box 5"/>
          <p:cNvSpPr txBox="1"/>
          <p:nvPr/>
        </p:nvSpPr>
        <p:spPr>
          <a:xfrm>
            <a:off x="609600" y="464185"/>
            <a:ext cx="10972800" cy="6393180"/>
          </a:xfrm>
          <a:prstGeom prst="rect">
            <a:avLst/>
          </a:prstGeom>
          <a:noFill/>
        </p:spPr>
        <p:txBody>
          <a:bodyPr wrap="square" rtlCol="0">
            <a:noAutofit/>
          </a:bodyPr>
          <a:p>
            <a:pPr marL="285750" indent="-285750">
              <a:buFont typeface="Arial" panose="020B0604020202020204" pitchFamily="34" charset="0"/>
              <a:buChar char="•"/>
            </a:pPr>
            <a:endParaRPr lang="en-US" sz="2800">
              <a:solidFill>
                <a:schemeClr val="bg1"/>
              </a:solidFill>
            </a:endParaRPr>
          </a:p>
        </p:txBody>
      </p:sp>
      <p:pic>
        <p:nvPicPr>
          <p:cNvPr id="3" name="Picture 2" descr="Geospatial analysis"/>
          <p:cNvPicPr>
            <a:picLocks noChangeAspect="1"/>
          </p:cNvPicPr>
          <p:nvPr/>
        </p:nvPicPr>
        <p:blipFill>
          <a:blip r:embed="rId2"/>
          <a:stretch>
            <a:fillRect/>
          </a:stretch>
        </p:blipFill>
        <p:spPr>
          <a:xfrm>
            <a:off x="1073785" y="1061720"/>
            <a:ext cx="10259695" cy="53651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jonathan-borba-FyluUo5kKBs-unsplash"/>
          <p:cNvPicPr>
            <a:picLocks noChangeAspect="1"/>
          </p:cNvPicPr>
          <p:nvPr>
            <p:ph idx="1"/>
          </p:nvPr>
        </p:nvPicPr>
        <p:blipFill>
          <a:blip r:embed="rId1"/>
          <a:stretch>
            <a:fillRect/>
          </a:stretch>
        </p:blipFill>
        <p:spPr>
          <a:xfrm>
            <a:off x="0" y="0"/>
            <a:ext cx="12404090" cy="7299325"/>
          </a:xfrm>
          <a:prstGeom prst="rect">
            <a:avLst/>
          </a:prstGeom>
        </p:spPr>
      </p:pic>
      <p:sp>
        <p:nvSpPr>
          <p:cNvPr id="6" name="Text Box 5"/>
          <p:cNvSpPr txBox="1"/>
          <p:nvPr/>
        </p:nvSpPr>
        <p:spPr>
          <a:xfrm>
            <a:off x="609600" y="464185"/>
            <a:ext cx="10972800" cy="6393180"/>
          </a:xfrm>
          <a:prstGeom prst="rect">
            <a:avLst/>
          </a:prstGeom>
          <a:noFill/>
        </p:spPr>
        <p:txBody>
          <a:bodyPr wrap="square" rtlCol="0">
            <a:noAutofit/>
          </a:bodyPr>
          <a:p>
            <a:pPr marL="285750" indent="-285750">
              <a:buFont typeface="Arial" panose="020B0604020202020204" pitchFamily="34" charset="0"/>
              <a:buChar char="•"/>
            </a:pPr>
            <a:r>
              <a:rPr lang="en-US" sz="2800">
                <a:solidFill>
                  <a:schemeClr val="bg1"/>
                </a:solidFill>
              </a:rPr>
              <a:t>In the map incident happened in Europe, middle of south America and north America.</a:t>
            </a:r>
            <a:endParaRPr lang="en-US" sz="2800">
              <a:solidFill>
                <a:schemeClr val="bg1"/>
              </a:solidFill>
            </a:endParaRPr>
          </a:p>
          <a:p>
            <a:pPr marL="285750" indent="-285750">
              <a:buFont typeface="Arial" panose="020B0604020202020204" pitchFamily="34" charset="0"/>
              <a:buChar char="•"/>
            </a:pPr>
            <a:r>
              <a:rPr lang="en-US" sz="2800">
                <a:solidFill>
                  <a:schemeClr val="bg1"/>
                </a:solidFill>
              </a:rPr>
              <a:t>Bylooking in the map we can see most of fatalities happened in Europe and middle east area.</a:t>
            </a:r>
            <a:endParaRPr lang="en-US" sz="280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jonathan-borba-FyluUo5kKBs-unsplash"/>
          <p:cNvPicPr>
            <a:picLocks noChangeAspect="1"/>
          </p:cNvPicPr>
          <p:nvPr>
            <p:ph idx="1"/>
          </p:nvPr>
        </p:nvPicPr>
        <p:blipFill>
          <a:blip r:embed="rId1"/>
          <a:stretch>
            <a:fillRect/>
          </a:stretch>
        </p:blipFill>
        <p:spPr>
          <a:xfrm>
            <a:off x="0" y="0"/>
            <a:ext cx="12404090" cy="7299325"/>
          </a:xfrm>
          <a:prstGeom prst="rect">
            <a:avLst/>
          </a:prstGeom>
        </p:spPr>
      </p:pic>
      <p:sp>
        <p:nvSpPr>
          <p:cNvPr id="6" name="Text Box 5"/>
          <p:cNvSpPr txBox="1"/>
          <p:nvPr/>
        </p:nvSpPr>
        <p:spPr>
          <a:xfrm>
            <a:off x="1452245" y="2806700"/>
            <a:ext cx="8837295" cy="1685925"/>
          </a:xfrm>
          <a:prstGeom prst="rect">
            <a:avLst/>
          </a:prstGeom>
          <a:noFill/>
        </p:spPr>
        <p:txBody>
          <a:bodyPr wrap="square" rtlCol="0">
            <a:noAutofit/>
          </a:bodyPr>
          <a:p>
            <a:pPr marL="285750" indent="-285750" algn="ctr">
              <a:buFont typeface="Arial" panose="020B0604020202020204" pitchFamily="34" charset="0"/>
              <a:buChar char="•"/>
            </a:pPr>
            <a:r>
              <a:rPr lang="en-US" sz="6000" b="1">
                <a:solidFill>
                  <a:schemeClr val="bg1"/>
                </a:solidFill>
                <a:latin typeface="Blackadder ITC" panose="04020505051007020D02" charset="0"/>
                <a:cs typeface="Blackadder ITC" panose="04020505051007020D02" charset="0"/>
              </a:rPr>
              <a:t>Thank you</a:t>
            </a:r>
            <a:endParaRPr lang="en-US" sz="6000" b="1">
              <a:solidFill>
                <a:schemeClr val="bg1"/>
              </a:solidFill>
              <a:latin typeface="Blackadder ITC" panose="04020505051007020D02" charset="0"/>
              <a:cs typeface="Blackadder ITC" panose="04020505051007020D0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pic>
        <p:nvPicPr>
          <p:cNvPr id="5" name="Picture 4" descr="jonathan-borba-FyluUo5kKBs-unsplash"/>
          <p:cNvPicPr>
            <a:picLocks noChangeAspect="1"/>
          </p:cNvPicPr>
          <p:nvPr/>
        </p:nvPicPr>
        <p:blipFill>
          <a:blip r:embed="rId1"/>
          <a:stretch>
            <a:fillRect/>
          </a:stretch>
        </p:blipFill>
        <p:spPr>
          <a:xfrm>
            <a:off x="0" y="0"/>
            <a:ext cx="12192000" cy="6858000"/>
          </a:xfrm>
          <a:prstGeom prst="rect">
            <a:avLst/>
          </a:prstGeom>
        </p:spPr>
      </p:pic>
      <p:sp>
        <p:nvSpPr>
          <p:cNvPr id="6" name="Text Box 5"/>
          <p:cNvSpPr txBox="1"/>
          <p:nvPr/>
        </p:nvSpPr>
        <p:spPr>
          <a:xfrm>
            <a:off x="819150" y="873125"/>
            <a:ext cx="10528300" cy="5089525"/>
          </a:xfrm>
          <a:prstGeom prst="rect">
            <a:avLst/>
          </a:prstGeom>
          <a:noFill/>
        </p:spPr>
        <p:txBody>
          <a:bodyPr wrap="square" rtlCol="0">
            <a:noAutofit/>
          </a:bodyPr>
          <a:p>
            <a:pPr algn="l"/>
            <a:r>
              <a:rPr lang="en-US" sz="3200">
                <a:solidFill>
                  <a:schemeClr val="bg1"/>
                </a:solidFill>
              </a:rPr>
              <a:t>Problem Statement: </a:t>
            </a:r>
            <a:endParaRPr lang="en-US" sz="3200">
              <a:solidFill>
                <a:schemeClr val="bg1"/>
              </a:solidFill>
            </a:endParaRPr>
          </a:p>
          <a:p>
            <a:r>
              <a:rPr lang="en-US">
                <a:solidFill>
                  <a:schemeClr val="bg1"/>
                </a:solidFill>
              </a:rPr>
              <a:t>The objective of this project focuses on conducting a comprehensive analysis of airplane crashes and fatalities spanning from 1980 to 2023. The dataset contains crucial information such as crash dates, locations,operators, flight details, aircraft types, and fatality statistics. The goal is to leverage Power BI for interactive visualizations and in-depth insights to understand patterns, contributing factors, and trends in aviation incidents. The analysis aims to provide stakeholders with valuable information for enhancing aviation safety and mitigating risks.</a:t>
            </a:r>
            <a:endParaRPr lang="en-US">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pic>
        <p:nvPicPr>
          <p:cNvPr id="5" name="Picture 4" descr="jonathan-borba-FyluUo5kKBs-unsplash"/>
          <p:cNvPicPr>
            <a:picLocks noChangeAspect="1"/>
          </p:cNvPicPr>
          <p:nvPr/>
        </p:nvPicPr>
        <p:blipFill>
          <a:blip r:embed="rId1"/>
          <a:stretch>
            <a:fillRect/>
          </a:stretch>
        </p:blipFill>
        <p:spPr>
          <a:xfrm>
            <a:off x="0" y="0"/>
            <a:ext cx="12192000" cy="6858000"/>
          </a:xfrm>
          <a:prstGeom prst="rect">
            <a:avLst/>
          </a:prstGeom>
        </p:spPr>
      </p:pic>
      <p:sp>
        <p:nvSpPr>
          <p:cNvPr id="6" name="Text Box 5"/>
          <p:cNvSpPr txBox="1"/>
          <p:nvPr/>
        </p:nvSpPr>
        <p:spPr>
          <a:xfrm>
            <a:off x="724535" y="709295"/>
            <a:ext cx="10622915" cy="5253355"/>
          </a:xfrm>
          <a:prstGeom prst="rect">
            <a:avLst/>
          </a:prstGeom>
          <a:noFill/>
        </p:spPr>
        <p:txBody>
          <a:bodyPr wrap="square" rtlCol="0">
            <a:noAutofit/>
          </a:bodyPr>
          <a:p>
            <a:pPr algn="l"/>
            <a:r>
              <a:rPr lang="en-US" sz="2000" b="1">
                <a:solidFill>
                  <a:schemeClr val="bg1"/>
                </a:solidFill>
              </a:rPr>
              <a:t>Dataset Description:</a:t>
            </a:r>
            <a:endParaRPr lang="en-US" sz="2000" b="1">
              <a:solidFill>
                <a:schemeClr val="bg1"/>
              </a:solidFill>
            </a:endParaRPr>
          </a:p>
          <a:p>
            <a:pPr algn="l"/>
            <a:r>
              <a:rPr lang="en-US">
                <a:solidFill>
                  <a:schemeClr val="bg1"/>
                </a:solidFill>
              </a:rPr>
              <a:t>1. Date: Date of the airplane crash.</a:t>
            </a:r>
            <a:endParaRPr lang="en-US">
              <a:solidFill>
                <a:schemeClr val="bg1"/>
              </a:solidFill>
            </a:endParaRPr>
          </a:p>
          <a:p>
            <a:pPr algn="l"/>
            <a:r>
              <a:rPr lang="en-US">
                <a:solidFill>
                  <a:schemeClr val="bg1"/>
                </a:solidFill>
              </a:rPr>
              <a:t>2. Time: Time of the airplane crash.</a:t>
            </a:r>
            <a:endParaRPr lang="en-US">
              <a:solidFill>
                <a:schemeClr val="bg1"/>
              </a:solidFill>
            </a:endParaRPr>
          </a:p>
          <a:p>
            <a:pPr algn="l"/>
            <a:r>
              <a:rPr lang="en-US">
                <a:solidFill>
                  <a:schemeClr val="bg1"/>
                </a:solidFill>
              </a:rPr>
              <a:t>3. Location: Location where the airplane crash occurred.</a:t>
            </a:r>
            <a:endParaRPr lang="en-US">
              <a:solidFill>
                <a:schemeClr val="bg1"/>
              </a:solidFill>
            </a:endParaRPr>
          </a:p>
          <a:p>
            <a:pPr algn="l"/>
            <a:r>
              <a:rPr lang="en-US">
                <a:solidFill>
                  <a:schemeClr val="bg1"/>
                </a:solidFill>
              </a:rPr>
              <a:t>4. Operator: Operator or airline involved in the incident.</a:t>
            </a:r>
            <a:endParaRPr lang="en-US">
              <a:solidFill>
                <a:schemeClr val="bg1"/>
              </a:solidFill>
            </a:endParaRPr>
          </a:p>
          <a:p>
            <a:pPr algn="l"/>
            <a:r>
              <a:rPr lang="en-US">
                <a:solidFill>
                  <a:schemeClr val="bg1"/>
                </a:solidFill>
              </a:rPr>
              <a:t>5. Flight #: Flight number associated with the incident.</a:t>
            </a:r>
            <a:endParaRPr lang="en-US">
              <a:solidFill>
                <a:schemeClr val="bg1"/>
              </a:solidFill>
            </a:endParaRPr>
          </a:p>
          <a:p>
            <a:pPr algn="l"/>
            <a:r>
              <a:rPr lang="en-US">
                <a:solidFill>
                  <a:schemeClr val="bg1"/>
                </a:solidFill>
              </a:rPr>
              <a:t>6. Route: Planned route of the flight.</a:t>
            </a:r>
            <a:endParaRPr lang="en-US">
              <a:solidFill>
                <a:schemeClr val="bg1"/>
              </a:solidFill>
            </a:endParaRPr>
          </a:p>
          <a:p>
            <a:pPr algn="l"/>
            <a:r>
              <a:rPr lang="en-US">
                <a:solidFill>
                  <a:schemeClr val="bg1"/>
                </a:solidFill>
              </a:rPr>
              <a:t>7. AC Type: Aircraft type involved in the crash.</a:t>
            </a:r>
            <a:endParaRPr lang="en-US">
              <a:solidFill>
                <a:schemeClr val="bg1"/>
              </a:solidFill>
            </a:endParaRPr>
          </a:p>
          <a:p>
            <a:pPr algn="l"/>
            <a:r>
              <a:rPr lang="en-US">
                <a:solidFill>
                  <a:schemeClr val="bg1"/>
                </a:solidFill>
              </a:rPr>
              <a:t>8. Registration: Registration details of the aircraft.</a:t>
            </a:r>
            <a:endParaRPr lang="en-US">
              <a:solidFill>
                <a:schemeClr val="bg1"/>
              </a:solidFill>
            </a:endParaRPr>
          </a:p>
          <a:p>
            <a:pPr algn="l"/>
            <a:r>
              <a:rPr lang="en-US">
                <a:solidFill>
                  <a:schemeClr val="bg1"/>
                </a:solidFill>
              </a:rPr>
              <a:t>9. cn/ln: Construction or serial number of the aircraft.</a:t>
            </a:r>
            <a:endParaRPr lang="en-US">
              <a:solidFill>
                <a:schemeClr val="bg1"/>
              </a:solidFill>
            </a:endParaRPr>
          </a:p>
          <a:p>
            <a:pPr algn="l"/>
            <a:r>
              <a:rPr lang="en-US">
                <a:solidFill>
                  <a:schemeClr val="bg1"/>
                </a:solidFill>
              </a:rPr>
              <a:t>10. Aboard: Total number of individuals aboard the aircraft.</a:t>
            </a:r>
            <a:endParaRPr lang="en-US">
              <a:solidFill>
                <a:schemeClr val="bg1"/>
              </a:solidFill>
            </a:endParaRPr>
          </a:p>
          <a:p>
            <a:pPr algn="l"/>
            <a:r>
              <a:rPr lang="en-US">
                <a:solidFill>
                  <a:schemeClr val="bg1"/>
                </a:solidFill>
              </a:rPr>
              <a:t>11. Aboard Passengers: Number of passengers aboard the aircraft.</a:t>
            </a:r>
            <a:endParaRPr lang="en-US">
              <a:solidFill>
                <a:schemeClr val="bg1"/>
              </a:solidFill>
            </a:endParaRPr>
          </a:p>
          <a:p>
            <a:pPr algn="l"/>
            <a:r>
              <a:rPr lang="en-US">
                <a:solidFill>
                  <a:schemeClr val="bg1"/>
                </a:solidFill>
              </a:rPr>
              <a:t>12. Aboard Crew: Number of crew members aboard the aircraft.</a:t>
            </a:r>
            <a:endParaRPr lang="en-US">
              <a:solidFill>
                <a:schemeClr val="bg1"/>
              </a:solidFill>
            </a:endParaRPr>
          </a:p>
          <a:p>
            <a:pPr algn="l"/>
            <a:r>
              <a:rPr lang="en-US">
                <a:solidFill>
                  <a:schemeClr val="bg1"/>
                </a:solidFill>
              </a:rPr>
              <a:t>13. Fatalities: Total fatalities in the incident.</a:t>
            </a:r>
            <a:endParaRPr lang="en-US">
              <a:solidFill>
                <a:schemeClr val="bg1"/>
              </a:solidFill>
            </a:endParaRPr>
          </a:p>
          <a:p>
            <a:pPr algn="l"/>
            <a:r>
              <a:rPr lang="en-US">
                <a:solidFill>
                  <a:schemeClr val="bg1"/>
                </a:solidFill>
              </a:rPr>
              <a:t>14. Fatalities Passengers: Number of passenger fatalities.</a:t>
            </a:r>
            <a:endParaRPr lang="en-US">
              <a:solidFill>
                <a:schemeClr val="bg1"/>
              </a:solidFill>
            </a:endParaRPr>
          </a:p>
          <a:p>
            <a:pPr algn="l"/>
            <a:r>
              <a:rPr lang="en-US">
                <a:solidFill>
                  <a:schemeClr val="bg1"/>
                </a:solidFill>
              </a:rPr>
              <a:t>15. Fatalities Crew: Number of crew member fatalities.</a:t>
            </a:r>
            <a:endParaRPr lang="en-US">
              <a:solidFill>
                <a:schemeClr val="bg1"/>
              </a:solidFill>
            </a:endParaRPr>
          </a:p>
          <a:p>
            <a:pPr algn="l"/>
            <a:r>
              <a:rPr lang="en-US">
                <a:solidFill>
                  <a:schemeClr val="bg1"/>
                </a:solidFill>
              </a:rPr>
              <a:t>16. Ground: Casualties on the ground, if any.</a:t>
            </a:r>
            <a:endParaRPr lang="en-US">
              <a:solidFill>
                <a:schemeClr val="bg1"/>
              </a:solidFill>
            </a:endParaRPr>
          </a:p>
          <a:p>
            <a:pPr algn="l"/>
            <a:r>
              <a:rPr lang="en-US">
                <a:solidFill>
                  <a:schemeClr val="bg1"/>
                </a:solidFill>
              </a:rPr>
              <a:t>17. Summary: Brief summary or description of the incident.</a:t>
            </a:r>
            <a:endParaRPr lang="en-US">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jonathan-borba-FyluUo5kKBs-unsplash"/>
          <p:cNvPicPr>
            <a:picLocks noChangeAspect="1"/>
          </p:cNvPicPr>
          <p:nvPr>
            <p:ph idx="1"/>
          </p:nvPr>
        </p:nvPicPr>
        <p:blipFill>
          <a:blip r:embed="rId1"/>
          <a:stretch>
            <a:fillRect/>
          </a:stretch>
        </p:blipFill>
        <p:spPr>
          <a:xfrm>
            <a:off x="0" y="0"/>
            <a:ext cx="12404090" cy="7299325"/>
          </a:xfrm>
          <a:prstGeom prst="rect">
            <a:avLst/>
          </a:prstGeom>
        </p:spPr>
      </p:pic>
      <p:sp>
        <p:nvSpPr>
          <p:cNvPr id="6" name="Text Box 5"/>
          <p:cNvSpPr txBox="1"/>
          <p:nvPr/>
        </p:nvSpPr>
        <p:spPr>
          <a:xfrm>
            <a:off x="609600" y="464185"/>
            <a:ext cx="10972800" cy="6393180"/>
          </a:xfrm>
          <a:prstGeom prst="rect">
            <a:avLst/>
          </a:prstGeom>
          <a:noFill/>
        </p:spPr>
        <p:txBody>
          <a:bodyPr wrap="square" rtlCol="0">
            <a:noAutofit/>
          </a:bodyPr>
          <a:p>
            <a:pPr marL="285750" indent="-285750">
              <a:buFont typeface="Arial" panose="020B0604020202020204" pitchFamily="34" charset="0"/>
              <a:buChar char="•"/>
            </a:pPr>
            <a:endParaRPr lang="en-US" sz="2800">
              <a:solidFill>
                <a:schemeClr val="bg1"/>
              </a:solidFill>
            </a:endParaRPr>
          </a:p>
        </p:txBody>
      </p:sp>
      <p:pic>
        <p:nvPicPr>
          <p:cNvPr id="9" name="Picture 8" descr="temporal analysis"/>
          <p:cNvPicPr>
            <a:picLocks noChangeAspect="1"/>
          </p:cNvPicPr>
          <p:nvPr/>
        </p:nvPicPr>
        <p:blipFill>
          <a:blip r:embed="rId2"/>
          <a:stretch>
            <a:fillRect/>
          </a:stretch>
        </p:blipFill>
        <p:spPr>
          <a:xfrm>
            <a:off x="1785620" y="985520"/>
            <a:ext cx="8620125" cy="48863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jonathan-borba-FyluUo5kKBs-unsplash"/>
          <p:cNvPicPr>
            <a:picLocks noChangeAspect="1"/>
          </p:cNvPicPr>
          <p:nvPr>
            <p:ph idx="1"/>
          </p:nvPr>
        </p:nvPicPr>
        <p:blipFill>
          <a:blip r:embed="rId1"/>
          <a:stretch>
            <a:fillRect/>
          </a:stretch>
        </p:blipFill>
        <p:spPr>
          <a:xfrm>
            <a:off x="0" y="0"/>
            <a:ext cx="12404090" cy="7299325"/>
          </a:xfrm>
          <a:prstGeom prst="rect">
            <a:avLst/>
          </a:prstGeom>
        </p:spPr>
      </p:pic>
      <p:sp>
        <p:nvSpPr>
          <p:cNvPr id="6" name="Text Box 5"/>
          <p:cNvSpPr txBox="1"/>
          <p:nvPr/>
        </p:nvSpPr>
        <p:spPr>
          <a:xfrm>
            <a:off x="609600" y="464185"/>
            <a:ext cx="10972800" cy="6393180"/>
          </a:xfrm>
          <a:prstGeom prst="rect">
            <a:avLst/>
          </a:prstGeom>
          <a:noFill/>
        </p:spPr>
        <p:txBody>
          <a:bodyPr wrap="square" rtlCol="0">
            <a:noAutofit/>
          </a:bodyPr>
          <a:p>
            <a:pPr indent="0" algn="ctr">
              <a:lnSpc>
                <a:spcPct val="150000"/>
              </a:lnSpc>
              <a:buFont typeface="Arial" panose="020B0604020202020204" pitchFamily="34" charset="0"/>
              <a:buNone/>
            </a:pPr>
            <a:r>
              <a:rPr lang="en-US" sz="3200" b="1">
                <a:solidFill>
                  <a:schemeClr val="bg1"/>
                </a:solidFill>
              </a:rPr>
              <a:t>Temporal Analysis</a:t>
            </a:r>
            <a:endParaRPr lang="en-US" sz="3200" b="1">
              <a:solidFill>
                <a:schemeClr val="bg1"/>
              </a:solidFill>
            </a:endParaRPr>
          </a:p>
          <a:p>
            <a:pPr marL="285750" indent="-285750">
              <a:lnSpc>
                <a:spcPct val="90000"/>
              </a:lnSpc>
              <a:buFont typeface="Arial" panose="020B0604020202020204" pitchFamily="34" charset="0"/>
              <a:buChar char="•"/>
            </a:pPr>
            <a:r>
              <a:rPr lang="en-US" sz="2800">
                <a:solidFill>
                  <a:schemeClr val="bg1"/>
                </a:solidFill>
              </a:rPr>
              <a:t>Year 1972 was the with highest aboard people and with most fatalities. </a:t>
            </a:r>
            <a:endParaRPr lang="en-US" sz="2800">
              <a:solidFill>
                <a:schemeClr val="bg1"/>
              </a:solidFill>
            </a:endParaRPr>
          </a:p>
          <a:p>
            <a:pPr marL="285750" indent="-285750">
              <a:lnSpc>
                <a:spcPct val="90000"/>
              </a:lnSpc>
              <a:buFont typeface="Arial" panose="020B0604020202020204" pitchFamily="34" charset="0"/>
              <a:buChar char="•"/>
            </a:pPr>
            <a:r>
              <a:rPr lang="en-US" sz="2800">
                <a:solidFill>
                  <a:schemeClr val="bg1"/>
                </a:solidFill>
              </a:rPr>
              <a:t>The fatality rate was always high in 1972, at 82.16%. Fatalities Rate = Fatalities/aboard. </a:t>
            </a:r>
            <a:endParaRPr lang="en-US" sz="2800">
              <a:solidFill>
                <a:schemeClr val="bg1"/>
              </a:solidFill>
            </a:endParaRPr>
          </a:p>
          <a:p>
            <a:pPr marL="285750" indent="-285750">
              <a:buFont typeface="Arial" panose="020B0604020202020204" pitchFamily="34" charset="0"/>
              <a:buChar char="•"/>
            </a:pPr>
            <a:r>
              <a:rPr lang="en-US" sz="2800">
                <a:solidFill>
                  <a:schemeClr val="bg1"/>
                </a:solidFill>
              </a:rPr>
              <a:t>In 1947, most incidents happened with 78 incidents.</a:t>
            </a:r>
            <a:endParaRPr lang="en-US" sz="2800">
              <a:solidFill>
                <a:schemeClr val="bg1"/>
              </a:solidFill>
            </a:endParaRPr>
          </a:p>
          <a:p>
            <a:pPr marL="285750" indent="-285750">
              <a:buFont typeface="Arial" panose="020B0604020202020204" pitchFamily="34" charset="0"/>
              <a:buChar char="•"/>
            </a:pPr>
            <a:r>
              <a:rPr lang="en-US" sz="2800">
                <a:solidFill>
                  <a:schemeClr val="bg1"/>
                </a:solidFill>
              </a:rPr>
              <a:t>Aboard passenger and aboard crew were high in 1985, with passenger 2991 and crew 328. </a:t>
            </a:r>
            <a:endParaRPr lang="en-US" sz="2800">
              <a:solidFill>
                <a:schemeClr val="bg1"/>
              </a:solidFill>
            </a:endParaRPr>
          </a:p>
          <a:p>
            <a:pPr marL="285750" indent="-285750">
              <a:buFont typeface="Arial" panose="020B0604020202020204" pitchFamily="34" charset="0"/>
              <a:buChar char="•"/>
            </a:pPr>
            <a:r>
              <a:rPr lang="en-US" sz="2800">
                <a:solidFill>
                  <a:schemeClr val="bg1"/>
                </a:solidFill>
              </a:rPr>
              <a:t>Passenger fatalities and crew fatalities were always high in 1972, with passenger fatalities at 2421 and crew fatalties at 305. </a:t>
            </a:r>
            <a:endParaRPr lang="en-US" sz="280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jonathan-borba-FyluUo5kKBs-unsplash"/>
          <p:cNvPicPr>
            <a:picLocks noChangeAspect="1"/>
          </p:cNvPicPr>
          <p:nvPr>
            <p:ph idx="1"/>
          </p:nvPr>
        </p:nvPicPr>
        <p:blipFill>
          <a:blip r:embed="rId1"/>
          <a:stretch>
            <a:fillRect/>
          </a:stretch>
        </p:blipFill>
        <p:spPr>
          <a:xfrm>
            <a:off x="0" y="0"/>
            <a:ext cx="12404090" cy="7299325"/>
          </a:xfrm>
          <a:prstGeom prst="rect">
            <a:avLst/>
          </a:prstGeom>
        </p:spPr>
      </p:pic>
      <p:sp>
        <p:nvSpPr>
          <p:cNvPr id="6" name="Text Box 5"/>
          <p:cNvSpPr txBox="1"/>
          <p:nvPr/>
        </p:nvSpPr>
        <p:spPr>
          <a:xfrm>
            <a:off x="609600" y="464185"/>
            <a:ext cx="10972800" cy="6393180"/>
          </a:xfrm>
          <a:prstGeom prst="rect">
            <a:avLst/>
          </a:prstGeom>
          <a:noFill/>
        </p:spPr>
        <p:txBody>
          <a:bodyPr wrap="square" rtlCol="0">
            <a:noAutofit/>
          </a:bodyPr>
          <a:p>
            <a:pPr marL="285750" indent="-285750">
              <a:buFont typeface="Arial" panose="020B0604020202020204" pitchFamily="34" charset="0"/>
              <a:buChar char="•"/>
            </a:pPr>
            <a:endParaRPr lang="en-US" sz="2800">
              <a:solidFill>
                <a:schemeClr val="bg1"/>
              </a:solidFill>
            </a:endParaRPr>
          </a:p>
        </p:txBody>
      </p:sp>
      <p:pic>
        <p:nvPicPr>
          <p:cNvPr id="3" name="Picture 2" descr="aircraft analysis"/>
          <p:cNvPicPr>
            <a:picLocks noChangeAspect="1"/>
          </p:cNvPicPr>
          <p:nvPr/>
        </p:nvPicPr>
        <p:blipFill>
          <a:blip r:embed="rId2"/>
          <a:stretch>
            <a:fillRect/>
          </a:stretch>
        </p:blipFill>
        <p:spPr>
          <a:xfrm>
            <a:off x="1069340" y="1151890"/>
            <a:ext cx="10187940" cy="53219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jonathan-borba-FyluUo5kKBs-unsplash"/>
          <p:cNvPicPr>
            <a:picLocks noChangeAspect="1"/>
          </p:cNvPicPr>
          <p:nvPr>
            <p:ph idx="1"/>
          </p:nvPr>
        </p:nvPicPr>
        <p:blipFill>
          <a:blip r:embed="rId1"/>
          <a:stretch>
            <a:fillRect/>
          </a:stretch>
        </p:blipFill>
        <p:spPr>
          <a:xfrm>
            <a:off x="0" y="0"/>
            <a:ext cx="12404090" cy="7299325"/>
          </a:xfrm>
          <a:prstGeom prst="rect">
            <a:avLst/>
          </a:prstGeom>
        </p:spPr>
      </p:pic>
      <p:sp>
        <p:nvSpPr>
          <p:cNvPr id="6" name="Text Box 5"/>
          <p:cNvSpPr txBox="1"/>
          <p:nvPr/>
        </p:nvSpPr>
        <p:spPr>
          <a:xfrm>
            <a:off x="609600" y="464185"/>
            <a:ext cx="10972800" cy="6393180"/>
          </a:xfrm>
          <a:prstGeom prst="rect">
            <a:avLst/>
          </a:prstGeom>
          <a:noFill/>
        </p:spPr>
        <p:txBody>
          <a:bodyPr wrap="square" rtlCol="0">
            <a:noAutofit/>
          </a:bodyPr>
          <a:p>
            <a:pPr indent="0" algn="ctr">
              <a:buFont typeface="Arial" panose="020B0604020202020204" pitchFamily="34" charset="0"/>
              <a:buNone/>
            </a:pPr>
            <a:r>
              <a:rPr lang="en-US" sz="3200" b="1">
                <a:solidFill>
                  <a:schemeClr val="bg1"/>
                </a:solidFill>
              </a:rPr>
              <a:t>Aircraft Analysis</a:t>
            </a:r>
            <a:endParaRPr lang="en-US" sz="3200" b="1">
              <a:solidFill>
                <a:schemeClr val="bg1"/>
              </a:solidFill>
            </a:endParaRPr>
          </a:p>
          <a:p>
            <a:pPr marL="457200" indent="-457200">
              <a:buFont typeface="Arial" panose="020B0604020202020204" pitchFamily="34" charset="0"/>
              <a:buChar char="•"/>
            </a:pPr>
            <a:r>
              <a:rPr lang="en-US" sz="2800">
                <a:solidFill>
                  <a:schemeClr val="bg1"/>
                </a:solidFill>
              </a:rPr>
              <a:t>Incident counts were highest for the Douglas DX-3 at 320, followed by the De Havillland Canada DHC-6 Twin Otter 300 and the Douglas C-47A. </a:t>
            </a:r>
            <a:endParaRPr lang="en-US" sz="2800">
              <a:solidFill>
                <a:schemeClr val="bg1"/>
              </a:solidFill>
            </a:endParaRPr>
          </a:p>
          <a:p>
            <a:pPr marL="457200" indent="-457200">
              <a:buFont typeface="Arial" panose="020B0604020202020204" pitchFamily="34" charset="0"/>
              <a:buChar char="•"/>
            </a:pPr>
            <a:r>
              <a:rPr lang="en-US" sz="2800">
                <a:solidFill>
                  <a:schemeClr val="bg1"/>
                </a:solidFill>
              </a:rPr>
              <a:t>Total Fatality counts were highest by AC type: Douglas DC-3 at 4552, followed by Antonov An-26 at 1086, and Douglas DC-6B at 1051. </a:t>
            </a:r>
            <a:endParaRPr lang="en-US" sz="2800">
              <a:solidFill>
                <a:schemeClr val="bg1"/>
              </a:solidFill>
            </a:endParaRPr>
          </a:p>
          <a:p>
            <a:pPr marL="457200" indent="-457200">
              <a:buFont typeface="Arial" panose="020B0604020202020204" pitchFamily="34" charset="0"/>
              <a:buChar char="•"/>
            </a:pPr>
            <a:r>
              <a:rPr lang="en-US" sz="2800">
                <a:solidFill>
                  <a:schemeClr val="bg1"/>
                </a:solidFill>
              </a:rPr>
              <a:t>Fatality crew and fatality passenger are high for Douglas DC-3 crew at 903 and passengers at 3621. </a:t>
            </a:r>
            <a:endParaRPr lang="en-US" sz="280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jonathan-borba-FyluUo5kKBs-unsplash"/>
          <p:cNvPicPr>
            <a:picLocks noChangeAspect="1"/>
          </p:cNvPicPr>
          <p:nvPr>
            <p:ph idx="1"/>
          </p:nvPr>
        </p:nvPicPr>
        <p:blipFill>
          <a:blip r:embed="rId1"/>
          <a:stretch>
            <a:fillRect/>
          </a:stretch>
        </p:blipFill>
        <p:spPr>
          <a:xfrm>
            <a:off x="0" y="0"/>
            <a:ext cx="12404090" cy="7299325"/>
          </a:xfrm>
          <a:prstGeom prst="rect">
            <a:avLst/>
          </a:prstGeom>
        </p:spPr>
      </p:pic>
      <p:sp>
        <p:nvSpPr>
          <p:cNvPr id="6" name="Text Box 5"/>
          <p:cNvSpPr txBox="1"/>
          <p:nvPr/>
        </p:nvSpPr>
        <p:spPr>
          <a:xfrm>
            <a:off x="609600" y="464185"/>
            <a:ext cx="10972800" cy="6393180"/>
          </a:xfrm>
          <a:prstGeom prst="rect">
            <a:avLst/>
          </a:prstGeom>
          <a:noFill/>
        </p:spPr>
        <p:txBody>
          <a:bodyPr wrap="square" rtlCol="0">
            <a:noAutofit/>
          </a:bodyPr>
          <a:p>
            <a:pPr marL="285750" indent="-285750">
              <a:buFont typeface="Arial" panose="020B0604020202020204" pitchFamily="34" charset="0"/>
              <a:buChar char="•"/>
            </a:pPr>
            <a:endParaRPr lang="en-US" sz="2800">
              <a:solidFill>
                <a:schemeClr val="bg1"/>
              </a:solidFill>
            </a:endParaRPr>
          </a:p>
        </p:txBody>
      </p:sp>
      <p:pic>
        <p:nvPicPr>
          <p:cNvPr id="5" name="Picture 4" descr="operator analysis"/>
          <p:cNvPicPr>
            <a:picLocks noChangeAspect="1"/>
          </p:cNvPicPr>
          <p:nvPr/>
        </p:nvPicPr>
        <p:blipFill>
          <a:blip r:embed="rId2"/>
          <a:stretch>
            <a:fillRect/>
          </a:stretch>
        </p:blipFill>
        <p:spPr>
          <a:xfrm>
            <a:off x="1090295" y="1097915"/>
            <a:ext cx="9996170" cy="49015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jonathan-borba-FyluUo5kKBs-unsplash"/>
          <p:cNvPicPr>
            <a:picLocks noChangeAspect="1"/>
          </p:cNvPicPr>
          <p:nvPr>
            <p:ph idx="1"/>
          </p:nvPr>
        </p:nvPicPr>
        <p:blipFill>
          <a:blip r:embed="rId1"/>
          <a:stretch>
            <a:fillRect/>
          </a:stretch>
        </p:blipFill>
        <p:spPr>
          <a:xfrm>
            <a:off x="0" y="0"/>
            <a:ext cx="12404090" cy="7299325"/>
          </a:xfrm>
          <a:prstGeom prst="rect">
            <a:avLst/>
          </a:prstGeom>
        </p:spPr>
      </p:pic>
      <p:sp>
        <p:nvSpPr>
          <p:cNvPr id="6" name="Text Box 5"/>
          <p:cNvSpPr txBox="1"/>
          <p:nvPr/>
        </p:nvSpPr>
        <p:spPr>
          <a:xfrm>
            <a:off x="609600" y="464185"/>
            <a:ext cx="10972800" cy="6393180"/>
          </a:xfrm>
          <a:prstGeom prst="rect">
            <a:avLst/>
          </a:prstGeom>
          <a:noFill/>
        </p:spPr>
        <p:txBody>
          <a:bodyPr wrap="square" rtlCol="0">
            <a:noAutofit/>
          </a:bodyPr>
          <a:p>
            <a:pPr marL="285750" indent="-285750" algn="ctr">
              <a:buFont typeface="Arial" panose="020B0604020202020204" pitchFamily="34" charset="0"/>
              <a:buChar char="•"/>
            </a:pPr>
            <a:r>
              <a:rPr lang="en-US" sz="3200" b="1">
                <a:solidFill>
                  <a:schemeClr val="bg1"/>
                </a:solidFill>
              </a:rPr>
              <a:t>Operator Analysis</a:t>
            </a:r>
            <a:endParaRPr lang="en-US" sz="3200" b="1">
              <a:solidFill>
                <a:schemeClr val="bg1"/>
              </a:solidFill>
            </a:endParaRPr>
          </a:p>
          <a:p>
            <a:pPr marL="285750" indent="-285750">
              <a:buFont typeface="Arial" panose="020B0604020202020204" pitchFamily="34" charset="0"/>
              <a:buChar char="•"/>
            </a:pPr>
            <a:r>
              <a:rPr lang="en-US" sz="2800">
                <a:solidFill>
                  <a:schemeClr val="bg1"/>
                </a:solidFill>
              </a:rPr>
              <a:t>Incident counts were highest for Aeroflat at 247, followed by the Military-US Air Force at 129 and Air France at 63.</a:t>
            </a:r>
            <a:endParaRPr lang="en-US" sz="2800">
              <a:solidFill>
                <a:schemeClr val="bg1"/>
              </a:solidFill>
            </a:endParaRPr>
          </a:p>
          <a:p>
            <a:pPr marL="285750" indent="-285750">
              <a:buFont typeface="Arial" panose="020B0604020202020204" pitchFamily="34" charset="0"/>
              <a:buChar char="•"/>
            </a:pPr>
            <a:r>
              <a:rPr lang="en-US" sz="2800">
                <a:solidFill>
                  <a:schemeClr val="bg1"/>
                </a:solidFill>
              </a:rPr>
              <a:t>The fatality count was highest for Aeroflat at 8656, followed by the Military-US Air Force at 3230 and Air France at 1720.</a:t>
            </a:r>
            <a:endParaRPr lang="en-US" sz="2800">
              <a:solidFill>
                <a:schemeClr val="bg1"/>
              </a:solidFill>
            </a:endParaRPr>
          </a:p>
          <a:p>
            <a:pPr marL="285750" indent="-285750">
              <a:buFont typeface="Arial" panose="020B0604020202020204" pitchFamily="34" charset="0"/>
              <a:buChar char="•"/>
            </a:pPr>
            <a:r>
              <a:rPr lang="en-US" sz="2800">
                <a:solidFill>
                  <a:schemeClr val="bg1"/>
                </a:solidFill>
              </a:rPr>
              <a:t>Overall board members were 11033 at Aeroflat, consisting of aboard crew at 1445 and aboard passengers at 9626.</a:t>
            </a:r>
            <a:endParaRPr lang="en-US" sz="2800">
              <a:solidFill>
                <a:schemeClr val="bg1"/>
              </a:solidFill>
            </a:endParaRPr>
          </a:p>
          <a:p>
            <a:pPr marL="285750" indent="-285750">
              <a:buFont typeface="Arial" panose="020B0604020202020204" pitchFamily="34" charset="0"/>
              <a:buChar char="•"/>
            </a:pPr>
            <a:r>
              <a:rPr lang="en-US" sz="2800">
                <a:solidFill>
                  <a:schemeClr val="bg1"/>
                </a:solidFill>
              </a:rPr>
              <a:t>Overall fatalities were 8656 at Aeroflat, with fatalities for crew at 1202 and fatalities for passengers at 7467. </a:t>
            </a:r>
            <a:endParaRPr lang="en-US" sz="2800">
              <a:solidFill>
                <a:schemeClr val="bg1"/>
              </a:solidFill>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3511</Words>
  <Application>WPS Presentation</Application>
  <PresentationFormat>Widescreen</PresentationFormat>
  <Paragraphs>61</Paragraphs>
  <Slides>16</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16</vt:i4>
      </vt:variant>
    </vt:vector>
  </HeadingPairs>
  <TitlesOfParts>
    <vt:vector size="34" baseType="lpstr">
      <vt:lpstr>Arial</vt:lpstr>
      <vt:lpstr>SimSun</vt:lpstr>
      <vt:lpstr>Wingdings</vt:lpstr>
      <vt:lpstr>Calibri Light</vt:lpstr>
      <vt:lpstr>Calibri</vt:lpstr>
      <vt:lpstr>Microsoft YaHei</vt:lpstr>
      <vt:lpstr>Arial Unicode MS</vt:lpstr>
      <vt:lpstr>Arial Narrow</vt:lpstr>
      <vt:lpstr>Arial Black</vt:lpstr>
      <vt:lpstr>Bahnschrift</vt:lpstr>
      <vt:lpstr>Bahnschrift SemiBold SemiConden</vt:lpstr>
      <vt:lpstr>Bahnschrift SemiCondensed</vt:lpstr>
      <vt:lpstr>Algerian</vt:lpstr>
      <vt:lpstr>Bahnschrift Light</vt:lpstr>
      <vt:lpstr>Agency FB</vt:lpstr>
      <vt:lpstr>Bernard MT Condensed</vt:lpstr>
      <vt:lpstr>Blackadder ITC</vt:lpstr>
      <vt:lpstr>Blue Waves</vt:lpstr>
      <vt:lpstr>PowerPoint 演示文稿</vt:lpstr>
      <vt:lpstr>Airplane Crash Analysis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Airplane Crash Analysis</dc:title>
  <dc:creator>Kausar Ali</dc:creator>
  <cp:lastModifiedBy>Kausar Ali</cp:lastModifiedBy>
  <cp:revision>6</cp:revision>
  <dcterms:created xsi:type="dcterms:W3CDTF">2024-05-01T11:21:57Z</dcterms:created>
  <dcterms:modified xsi:type="dcterms:W3CDTF">2024-05-02T06:41:38Z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060BADF1ACFB4CC99B7D4BBEE5049391_13</vt:lpwstr>
  </property>
  <property fmtid="{D5CDD505-2E9C-101B-9397-08002B2CF9AE}" pid="3" name="KSOProductBuildVer">
    <vt:lpwstr>1033-12.2.0.16731</vt:lpwstr>
  </property>
</Properties>
</file>