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 id="2147483648" r:id="rId5"/>
  </p:sldMasterIdLst>
  <p:notesMasterIdLst>
    <p:notesMasterId r:id="rId36"/>
  </p:notesMasterIdLst>
  <p:sldIdLst>
    <p:sldId id="306" r:id="rId6"/>
    <p:sldId id="307" r:id="rId7"/>
    <p:sldId id="308" r:id="rId8"/>
    <p:sldId id="309" r:id="rId9"/>
    <p:sldId id="317" r:id="rId10"/>
    <p:sldId id="318" r:id="rId11"/>
    <p:sldId id="319" r:id="rId12"/>
    <p:sldId id="320" r:id="rId13"/>
    <p:sldId id="321" r:id="rId14"/>
    <p:sldId id="323" r:id="rId15"/>
    <p:sldId id="324" r:id="rId16"/>
    <p:sldId id="322" r:id="rId17"/>
    <p:sldId id="338" r:id="rId18"/>
    <p:sldId id="314" r:id="rId19"/>
    <p:sldId id="316" r:id="rId20"/>
    <p:sldId id="313" r:id="rId21"/>
    <p:sldId id="325" r:id="rId22"/>
    <p:sldId id="326" r:id="rId23"/>
    <p:sldId id="327" r:id="rId24"/>
    <p:sldId id="328" r:id="rId25"/>
    <p:sldId id="329" r:id="rId26"/>
    <p:sldId id="339" r:id="rId27"/>
    <p:sldId id="331" r:id="rId28"/>
    <p:sldId id="332" r:id="rId29"/>
    <p:sldId id="333" r:id="rId30"/>
    <p:sldId id="334" r:id="rId31"/>
    <p:sldId id="335" r:id="rId32"/>
    <p:sldId id="336" r:id="rId33"/>
    <p:sldId id="337" r:id="rId34"/>
    <p:sldId id="3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967" autoAdjust="0"/>
  </p:normalViewPr>
  <p:slideViewPr>
    <p:cSldViewPr snapToGrid="0">
      <p:cViewPr varScale="1">
        <p:scale>
          <a:sx n="101" d="100"/>
          <a:sy n="101" d="100"/>
        </p:scale>
        <p:origin x="114" y="39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layout 23">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57107" y="660197"/>
            <a:ext cx="10244667" cy="891265"/>
          </a:xfrm>
          <a:prstGeom prst="rect">
            <a:avLst/>
          </a:prstGeom>
          <a:noFill/>
          <a:ln w="0" cmpd="sng">
            <a:noFill/>
            <a:prstDash val="solid"/>
          </a:ln>
        </p:spPr>
        <p:txBody>
          <a:bodyPr vert="horz" lIns="0" tIns="20320" rIns="0" bIns="0" anchor="t"/>
          <a:lstStyle/>
          <a:p>
            <a:pPr marL="0" marR="0" indent="0" algn="l">
              <a:lnSpc>
                <a:spcPts val="4665"/>
              </a:lnSpc>
              <a:spcAft>
                <a:spcPts val="2146"/>
              </a:spcAft>
            </a:pPr>
            <a:r>
              <a:rPr lang="en-US" sz="3932" spc="0">
                <a:solidFill>
                  <a:srgbClr val="2A3990"/>
                </a:solidFill>
                <a:latin typeface="Roboto" panose="02020603050405020304" pitchFamily="2"/>
              </a:rPr>
              <a:t>Conclusions </a:t>
            </a:r>
          </a:p>
        </p:txBody>
      </p:sp>
      <p:sp>
        <p:nvSpPr>
          <p:cNvPr id="3" name="Text Placeholder 2"/>
          <p:cNvSpPr>
            <a:spLocks noGrp="1"/>
          </p:cNvSpPr>
          <p:nvPr>
            <p:ph type="body" idx="10"/>
          </p:nvPr>
        </p:nvSpPr>
        <p:spPr>
          <a:xfrm>
            <a:off x="557107" y="1551462"/>
            <a:ext cx="10244667" cy="5016644"/>
          </a:xfrm>
          <a:prstGeom prst="rect">
            <a:avLst/>
          </a:prstGeom>
          <a:noFill/>
          <a:ln w="0" cmpd="sng">
            <a:noFill/>
            <a:prstDash val="solid"/>
          </a:ln>
        </p:spPr>
        <p:txBody>
          <a:bodyPr vert="horz" lIns="0" tIns="83185" rIns="0" bIns="0" anchor="t"/>
          <a:lstStyle/>
          <a:p>
            <a:pPr marL="914103" marR="548462" indent="487522" algn="l">
              <a:lnSpc>
                <a:spcPts val="3332"/>
              </a:lnSpc>
              <a:spcAft>
                <a:spcPts val="0"/>
              </a:spcAft>
              <a:buFont typeface="Wingdings"/>
              <a:buChar char="l"/>
            </a:pPr>
            <a:r>
              <a:rPr lang="en-US" sz="2399" spc="0">
                <a:solidFill>
                  <a:srgbClr val="000000"/>
                </a:solidFill>
                <a:latin typeface="Roboto" panose="02020603050405020304" pitchFamily="2"/>
              </a:rPr>
              <a:t>Recent 2 payment status and credit limit are the strongest default predictors. </a:t>
            </a:r>
          </a:p>
          <a:p>
            <a:pPr marL="914103" marR="0" indent="487522" algn="l">
              <a:lnSpc>
                <a:spcPts val="2666"/>
              </a:lnSpc>
              <a:spcBef>
                <a:spcPts val="653"/>
              </a:spcBef>
              <a:spcAft>
                <a:spcPts val="0"/>
              </a:spcAft>
              <a:buFont typeface="Wingdings"/>
              <a:buChar char="l"/>
            </a:pPr>
            <a:r>
              <a:rPr lang="en-US" sz="2399" spc="-7">
                <a:solidFill>
                  <a:srgbClr val="000000"/>
                </a:solidFill>
                <a:latin typeface="Roboto" panose="02020603050405020304" pitchFamily="2"/>
              </a:rPr>
              <a:t>Dormant customers can also have default risk. </a:t>
            </a:r>
          </a:p>
          <a:p>
            <a:pPr marL="914103" marR="0" indent="487522" algn="l">
              <a:lnSpc>
                <a:spcPts val="2666"/>
              </a:lnSpc>
              <a:spcBef>
                <a:spcPts val="660"/>
              </a:spcBef>
              <a:spcAft>
                <a:spcPts val="0"/>
              </a:spcAft>
              <a:buFont typeface="Wingdings"/>
              <a:buChar char="l"/>
            </a:pPr>
            <a:r>
              <a:rPr lang="en-US" sz="2399" spc="-7">
                <a:solidFill>
                  <a:srgbClr val="000000"/>
                </a:solidFill>
                <a:latin typeface="Roboto" panose="02020603050405020304" pitchFamily="2"/>
              </a:rPr>
              <a:t>Random Forest has the best precision and recall balance. </a:t>
            </a:r>
          </a:p>
          <a:p>
            <a:pPr marL="914103" marR="0" indent="487522" algn="l">
              <a:lnSpc>
                <a:spcPts val="2666"/>
              </a:lnSpc>
              <a:spcBef>
                <a:spcPts val="653"/>
              </a:spcBef>
              <a:spcAft>
                <a:spcPts val="0"/>
              </a:spcAft>
              <a:buFont typeface="Wingdings"/>
              <a:buChar char="l"/>
            </a:pPr>
            <a:r>
              <a:rPr lang="en-US" sz="2399" spc="-7">
                <a:solidFill>
                  <a:srgbClr val="000000"/>
                </a:solidFill>
                <a:latin typeface="Roboto" panose="02020603050405020304" pitchFamily="2"/>
              </a:rPr>
              <a:t>Higher recall can be achieved if low precision is acceptable. </a:t>
            </a:r>
          </a:p>
          <a:p>
            <a:pPr marL="914103" marR="0" indent="487522" algn="l">
              <a:lnSpc>
                <a:spcPts val="2666"/>
              </a:lnSpc>
              <a:spcBef>
                <a:spcPts val="653"/>
              </a:spcBef>
              <a:spcAft>
                <a:spcPts val="0"/>
              </a:spcAft>
              <a:buFont typeface="Wingdings"/>
              <a:buChar char="l"/>
            </a:pPr>
            <a:r>
              <a:rPr lang="en-US" sz="2399" spc="-7">
                <a:solidFill>
                  <a:srgbClr val="000000"/>
                </a:solidFill>
                <a:latin typeface="Roboto" panose="02020603050405020304" pitchFamily="2"/>
              </a:rPr>
              <a:t>Model can be served as an aid to human decision. </a:t>
            </a:r>
          </a:p>
          <a:p>
            <a:pPr marL="914103" marR="0" indent="487522" algn="l">
              <a:lnSpc>
                <a:spcPts val="2666"/>
              </a:lnSpc>
              <a:spcBef>
                <a:spcPts val="660"/>
              </a:spcBef>
              <a:spcAft>
                <a:spcPts val="0"/>
              </a:spcAft>
              <a:buFont typeface="Wingdings"/>
              <a:buChar char="l"/>
            </a:pPr>
            <a:r>
              <a:rPr lang="en-US" sz="2399" spc="-7">
                <a:solidFill>
                  <a:srgbClr val="000000"/>
                </a:solidFill>
                <a:latin typeface="Roboto" panose="02020603050405020304" pitchFamily="2"/>
              </a:rPr>
              <a:t>Suggest output probabilities rather than predictions. </a:t>
            </a:r>
          </a:p>
          <a:p>
            <a:pPr marL="914103" marR="0" indent="487522" algn="l">
              <a:lnSpc>
                <a:spcPts val="2666"/>
              </a:lnSpc>
              <a:spcBef>
                <a:spcPts val="653"/>
              </a:spcBef>
              <a:spcAft>
                <a:spcPts val="12123"/>
              </a:spcAft>
              <a:buFont typeface="Wingdings"/>
              <a:buChar char="l"/>
            </a:pPr>
            <a:r>
              <a:rPr lang="en-US" sz="2399" spc="-20">
                <a:solidFill>
                  <a:srgbClr val="000000"/>
                </a:solidFill>
                <a:latin typeface="Roboto" panose="02020603050405020304" pitchFamily="2"/>
              </a:rPr>
              <a:t>Model can be improved with more data and computational resources. </a:t>
            </a:r>
          </a:p>
        </p:txBody>
      </p:sp>
      <p:sp>
        <p:nvSpPr>
          <p:cNvPr id="4" name="Text Placeholder 3"/>
          <p:cNvSpPr>
            <a:spLocks noGrp="1"/>
          </p:cNvSpPr>
          <p:nvPr>
            <p:ph type="body" idx="10"/>
          </p:nvPr>
        </p:nvSpPr>
        <p:spPr>
          <a:xfrm>
            <a:off x="11628967" y="6364122"/>
            <a:ext cx="342053" cy="203137"/>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23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layout 22">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8960" y="660196"/>
            <a:ext cx="5791200" cy="1132490"/>
          </a:xfrm>
          <a:prstGeom prst="rect">
            <a:avLst/>
          </a:prstGeom>
          <a:noFill/>
          <a:ln w="0" cmpd="sng">
            <a:noFill/>
            <a:prstDash val="solid"/>
          </a:ln>
        </p:spPr>
        <p:txBody>
          <a:bodyPr vert="horz" lIns="0" tIns="20320" rIns="0" bIns="0" anchor="t"/>
          <a:lstStyle/>
          <a:p>
            <a:pPr marL="0" marR="0" indent="0" algn="l">
              <a:lnSpc>
                <a:spcPts val="4665"/>
              </a:lnSpc>
              <a:spcAft>
                <a:spcPts val="4065"/>
              </a:spcAft>
            </a:pPr>
            <a:r>
              <a:rPr lang="en-US" sz="3932" spc="-27">
                <a:solidFill>
                  <a:srgbClr val="2A3990"/>
                </a:solidFill>
                <a:latin typeface="Roboto" panose="02020603050405020304" pitchFamily="2"/>
              </a:rPr>
              <a:t>Limitations &amp; Future Work </a:t>
            </a:r>
          </a:p>
        </p:txBody>
      </p:sp>
      <p:sp>
        <p:nvSpPr>
          <p:cNvPr id="5" name="Text Placeholder 4"/>
          <p:cNvSpPr>
            <a:spLocks noGrp="1"/>
          </p:cNvSpPr>
          <p:nvPr>
            <p:ph type="body" idx="10"/>
          </p:nvPr>
        </p:nvSpPr>
        <p:spPr>
          <a:xfrm>
            <a:off x="2088727" y="1819772"/>
            <a:ext cx="1682327" cy="500226"/>
          </a:xfrm>
          <a:prstGeom prst="rect">
            <a:avLst/>
          </a:prstGeom>
          <a:noFill/>
          <a:ln w="0" cmpd="sng">
            <a:noFill/>
            <a:prstDash val="solid"/>
          </a:ln>
        </p:spPr>
        <p:txBody>
          <a:bodyPr vert="horz" lIns="0" tIns="41910" rIns="0" bIns="0" anchor="t"/>
          <a:lstStyle/>
          <a:p>
            <a:pPr marL="0" marR="0" indent="0" algn="l">
              <a:lnSpc>
                <a:spcPts val="3066"/>
              </a:lnSpc>
              <a:spcAft>
                <a:spcPts val="400"/>
              </a:spcAft>
            </a:pPr>
            <a:r>
              <a:rPr lang="en-US" sz="2599" b="1" spc="-60">
                <a:solidFill>
                  <a:srgbClr val="2A3990"/>
                </a:solidFill>
                <a:latin typeface="Roboto" panose="02020603050405020304" pitchFamily="2"/>
              </a:rPr>
              <a:t>Limitations </a:t>
            </a:r>
          </a:p>
        </p:txBody>
      </p:sp>
      <p:sp>
        <p:nvSpPr>
          <p:cNvPr id="8" name="Text Placeholder 7"/>
          <p:cNvSpPr>
            <a:spLocks noGrp="1"/>
          </p:cNvSpPr>
          <p:nvPr>
            <p:ph type="body" idx="10"/>
          </p:nvPr>
        </p:nvSpPr>
        <p:spPr>
          <a:xfrm>
            <a:off x="7319433" y="1819772"/>
            <a:ext cx="1840653" cy="500226"/>
          </a:xfrm>
          <a:prstGeom prst="rect">
            <a:avLst/>
          </a:prstGeom>
          <a:noFill/>
          <a:ln w="0" cmpd="sng">
            <a:noFill/>
            <a:prstDash val="solid"/>
          </a:ln>
        </p:spPr>
        <p:txBody>
          <a:bodyPr vert="horz" lIns="0" tIns="41910" rIns="0" bIns="0" anchor="t"/>
          <a:lstStyle/>
          <a:p>
            <a:pPr marL="0" marR="0" indent="0" algn="l">
              <a:lnSpc>
                <a:spcPts val="3066"/>
              </a:lnSpc>
              <a:spcAft>
                <a:spcPts val="400"/>
              </a:spcAft>
            </a:pPr>
            <a:r>
              <a:rPr lang="en-US" sz="2599" b="1" spc="-53">
                <a:solidFill>
                  <a:srgbClr val="2A3990"/>
                </a:solidFill>
                <a:latin typeface="Roboto" panose="02020603050405020304" pitchFamily="2"/>
              </a:rPr>
              <a:t>Future Work </a:t>
            </a:r>
          </a:p>
        </p:txBody>
      </p:sp>
      <p:sp>
        <p:nvSpPr>
          <p:cNvPr id="13" name="Text Placeholder 12"/>
          <p:cNvSpPr>
            <a:spLocks noGrp="1"/>
          </p:cNvSpPr>
          <p:nvPr>
            <p:ph type="body" idx="10"/>
          </p:nvPr>
        </p:nvSpPr>
        <p:spPr>
          <a:xfrm>
            <a:off x="491913" y="2595925"/>
            <a:ext cx="5120640" cy="1421961"/>
          </a:xfrm>
          <a:prstGeom prst="rect">
            <a:avLst/>
          </a:prstGeom>
          <a:noFill/>
          <a:ln w="0" cmpd="sng">
            <a:noFill/>
            <a:prstDash val="solid"/>
          </a:ln>
        </p:spPr>
        <p:txBody>
          <a:bodyPr vert="horz" lIns="0" tIns="45720" rIns="0" bIns="0" anchor="t"/>
          <a:lstStyle/>
          <a:p>
            <a:pPr marL="670342" marR="0" indent="487522" algn="l">
              <a:lnSpc>
                <a:spcPts val="2533"/>
              </a:lnSpc>
              <a:spcAft>
                <a:spcPts val="0"/>
              </a:spcAft>
              <a:buFont typeface="Wingdings"/>
              <a:buChar char="l"/>
            </a:pPr>
            <a:r>
              <a:rPr lang="en-US" sz="2133" spc="0">
                <a:solidFill>
                  <a:srgbClr val="000000"/>
                </a:solidFill>
                <a:latin typeface="Roboto" panose="02020603050405020304" pitchFamily="2"/>
              </a:rPr>
              <a:t>Best model Random Forest can only detect 51% of default. </a:t>
            </a:r>
          </a:p>
          <a:p>
            <a:pPr marL="670342" marR="0" indent="487522" algn="l">
              <a:lnSpc>
                <a:spcPts val="2399"/>
              </a:lnSpc>
              <a:spcBef>
                <a:spcPts val="287"/>
              </a:spcBef>
              <a:spcAft>
                <a:spcPts val="0"/>
              </a:spcAft>
              <a:buFont typeface="Wingdings"/>
              <a:buChar char="l"/>
            </a:pPr>
            <a:r>
              <a:rPr lang="en-US" sz="2133" spc="-33">
                <a:solidFill>
                  <a:srgbClr val="000000"/>
                </a:solidFill>
                <a:latin typeface="Roboto" panose="02020603050405020304" pitchFamily="2"/>
              </a:rPr>
              <a:t>Model can only be served as an aid in </a:t>
            </a:r>
          </a:p>
          <a:p>
            <a:pPr marL="670342" marR="60940" indent="0" algn="l">
              <a:lnSpc>
                <a:spcPts val="2932"/>
              </a:lnSpc>
              <a:spcBef>
                <a:spcPts val="0"/>
              </a:spcBef>
              <a:spcAft>
                <a:spcPts val="0"/>
              </a:spcAft>
            </a:pPr>
            <a:r>
              <a:rPr lang="en-US" sz="2133" spc="-13">
                <a:solidFill>
                  <a:srgbClr val="000000"/>
                </a:solidFill>
                <a:latin typeface="Roboto" panose="02020603050405020304" pitchFamily="2"/>
              </a:rPr>
              <a:t>decision making instead of replacing </a:t>
            </a:r>
          </a:p>
        </p:txBody>
      </p:sp>
      <p:sp>
        <p:nvSpPr>
          <p:cNvPr id="14" name="Text Placeholder 13"/>
          <p:cNvSpPr>
            <a:spLocks noGrp="1"/>
          </p:cNvSpPr>
          <p:nvPr>
            <p:ph type="body" idx="10"/>
          </p:nvPr>
        </p:nvSpPr>
        <p:spPr>
          <a:xfrm>
            <a:off x="491913" y="4017886"/>
            <a:ext cx="4653280" cy="1076628"/>
          </a:xfrm>
          <a:prstGeom prst="rect">
            <a:avLst/>
          </a:prstGeom>
          <a:noFill/>
          <a:ln w="0" cmpd="sng">
            <a:noFill/>
            <a:prstDash val="solid"/>
          </a:ln>
        </p:spPr>
        <p:txBody>
          <a:bodyPr vert="horz" lIns="0" tIns="0" rIns="0" bIns="0" anchor="t"/>
          <a:lstStyle/>
          <a:p>
            <a:pPr marL="670342" marR="60940" indent="0" algn="l">
              <a:lnSpc>
                <a:spcPts val="2932"/>
              </a:lnSpc>
              <a:spcAft>
                <a:spcPts val="0"/>
              </a:spcAft>
            </a:pPr>
            <a:r>
              <a:rPr lang="en-US" sz="2133" spc="-13">
                <a:solidFill>
                  <a:srgbClr val="000000"/>
                </a:solidFill>
                <a:latin typeface="Roboto" panose="02020603050405020304" pitchFamily="2"/>
              </a:rPr>
              <a:t>human decision. </a:t>
            </a:r>
          </a:p>
          <a:p>
            <a:pPr marL="670342" marR="0" indent="487522" algn="l">
              <a:lnSpc>
                <a:spcPts val="2799"/>
              </a:lnSpc>
              <a:spcBef>
                <a:spcPts val="0"/>
              </a:spcBef>
              <a:spcAft>
                <a:spcPts val="0"/>
              </a:spcAft>
              <a:buFont typeface="Wingdings"/>
              <a:buChar char="l"/>
            </a:pPr>
            <a:r>
              <a:rPr lang="en-US" sz="2133" spc="0">
                <a:solidFill>
                  <a:srgbClr val="000000"/>
                </a:solidFill>
                <a:latin typeface="Roboto" panose="02020603050405020304" pitchFamily="2"/>
              </a:rPr>
              <a:t>Used only 30,000 records and not from US consumers. </a:t>
            </a:r>
          </a:p>
        </p:txBody>
      </p:sp>
      <p:sp>
        <p:nvSpPr>
          <p:cNvPr id="17" name="Text Placeholder 16"/>
          <p:cNvSpPr>
            <a:spLocks noGrp="1"/>
          </p:cNvSpPr>
          <p:nvPr>
            <p:ph type="body" idx="10"/>
          </p:nvPr>
        </p:nvSpPr>
        <p:spPr>
          <a:xfrm>
            <a:off x="6164581" y="2595926"/>
            <a:ext cx="4930140" cy="2067768"/>
          </a:xfrm>
          <a:prstGeom prst="rect">
            <a:avLst/>
          </a:prstGeom>
          <a:noFill/>
          <a:ln w="0" cmpd="sng">
            <a:noFill/>
            <a:prstDash val="solid"/>
          </a:ln>
        </p:spPr>
        <p:txBody>
          <a:bodyPr vert="horz" lIns="0" tIns="0" rIns="0" bIns="0" anchor="t"/>
          <a:lstStyle/>
          <a:p>
            <a:pPr marL="487522" marR="0" indent="487522" algn="l">
              <a:lnSpc>
                <a:spcPts val="2533"/>
              </a:lnSpc>
              <a:spcAft>
                <a:spcPts val="0"/>
              </a:spcAft>
              <a:buFont typeface="Wingdings"/>
              <a:buChar char="l"/>
            </a:pPr>
            <a:r>
              <a:rPr lang="en-US" sz="2133" spc="0">
                <a:solidFill>
                  <a:srgbClr val="000000"/>
                </a:solidFill>
                <a:latin typeface="Roboto" panose="02020603050405020304" pitchFamily="2"/>
              </a:rPr>
              <a:t>Models are not exhaustive. Other models could perform better. </a:t>
            </a:r>
          </a:p>
          <a:p>
            <a:pPr marL="487522" marR="0" indent="487522" algn="l">
              <a:lnSpc>
                <a:spcPts val="2932"/>
              </a:lnSpc>
              <a:spcBef>
                <a:spcPts val="0"/>
              </a:spcBef>
              <a:spcAft>
                <a:spcPts val="0"/>
              </a:spcAft>
              <a:buFont typeface="Wingdings"/>
              <a:buChar char="l"/>
            </a:pPr>
            <a:r>
              <a:rPr lang="en-US" sz="2133" spc="0">
                <a:solidFill>
                  <a:srgbClr val="000000"/>
                </a:solidFill>
                <a:latin typeface="Roboto" panose="02020603050405020304" pitchFamily="2"/>
              </a:rPr>
              <a:t>Get more computational resources to tune XGBoost parameters. </a:t>
            </a:r>
          </a:p>
          <a:p>
            <a:pPr marL="487522" marR="0" indent="487522" algn="l">
              <a:lnSpc>
                <a:spcPts val="2666"/>
              </a:lnSpc>
              <a:spcBef>
                <a:spcPts val="260"/>
              </a:spcBef>
              <a:spcAft>
                <a:spcPts val="3006"/>
              </a:spcAft>
              <a:buFont typeface="Wingdings"/>
              <a:buChar char="l"/>
            </a:pPr>
            <a:r>
              <a:rPr lang="en-US" sz="2133" spc="0">
                <a:solidFill>
                  <a:srgbClr val="000000"/>
                </a:solidFill>
                <a:latin typeface="Roboto" panose="02020603050405020304" pitchFamily="2"/>
              </a:rPr>
              <a:t>Acquire US customer data and more useful features.I.e.customer income. </a:t>
            </a:r>
          </a:p>
        </p:txBody>
      </p:sp>
      <p:sp>
        <p:nvSpPr>
          <p:cNvPr id="23" name="Text Placeholder 22"/>
          <p:cNvSpPr>
            <a:spLocks noGrp="1"/>
          </p:cNvSpPr>
          <p:nvPr>
            <p:ph type="body" idx="10"/>
          </p:nvPr>
        </p:nvSpPr>
        <p:spPr>
          <a:xfrm>
            <a:off x="11628967" y="6364122"/>
            <a:ext cx="346287" cy="203137"/>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22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ayout 21">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8960" y="660196"/>
            <a:ext cx="4639733" cy="770229"/>
          </a:xfrm>
          <a:prstGeom prst="rect">
            <a:avLst/>
          </a:prstGeom>
          <a:noFill/>
          <a:ln w="0" cmpd="sng">
            <a:noFill/>
            <a:prstDash val="solid"/>
          </a:ln>
        </p:spPr>
        <p:txBody>
          <a:bodyPr vert="horz" lIns="0" tIns="20320" rIns="0" bIns="0" anchor="t"/>
          <a:lstStyle/>
          <a:p>
            <a:pPr marL="0" marR="0" indent="0" algn="l">
              <a:lnSpc>
                <a:spcPts val="4532"/>
              </a:lnSpc>
              <a:spcAft>
                <a:spcPts val="1340"/>
              </a:spcAft>
            </a:pPr>
            <a:r>
              <a:rPr lang="en-US" sz="3932" spc="-40">
                <a:solidFill>
                  <a:srgbClr val="2A3990"/>
                </a:solidFill>
                <a:latin typeface="Roboto" panose="02020603050405020304" pitchFamily="2"/>
              </a:rPr>
              <a:t>Feature Importances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ayout 20">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0493" y="660197"/>
            <a:ext cx="11430000" cy="676278"/>
          </a:xfrm>
          <a:prstGeom prst="rect">
            <a:avLst/>
          </a:prstGeom>
          <a:noFill/>
          <a:ln w="0" cmpd="sng">
            <a:noFill/>
            <a:prstDash val="solid"/>
          </a:ln>
        </p:spPr>
        <p:txBody>
          <a:bodyPr vert="horz" lIns="0" tIns="20955" rIns="0" bIns="0" anchor="t"/>
          <a:lstStyle/>
          <a:p>
            <a:pPr marL="0" marR="0" indent="0" algn="l">
              <a:lnSpc>
                <a:spcPts val="4532"/>
              </a:lnSpc>
              <a:spcAft>
                <a:spcPts val="473"/>
              </a:spcAft>
            </a:pPr>
            <a:r>
              <a:rPr lang="en-US" sz="4065" spc="-47">
                <a:solidFill>
                  <a:srgbClr val="2A3990"/>
                </a:solidFill>
                <a:latin typeface="Roboto" panose="02020603050405020304" pitchFamily="2"/>
              </a:rPr>
              <a:t>Model Usage - Recommendation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layout 19">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8960" y="660197"/>
            <a:ext cx="4572000" cy="691513"/>
          </a:xfrm>
          <a:prstGeom prst="rect">
            <a:avLst/>
          </a:prstGeom>
          <a:noFill/>
          <a:ln w="0" cmpd="sng">
            <a:noFill/>
            <a:prstDash val="solid"/>
          </a:ln>
        </p:spPr>
        <p:txBody>
          <a:bodyPr vert="horz" lIns="0" tIns="20320" rIns="0" bIns="0" anchor="t"/>
          <a:lstStyle/>
          <a:p>
            <a:pPr marL="0" marR="0" indent="0" algn="l">
              <a:lnSpc>
                <a:spcPts val="4532"/>
              </a:lnSpc>
              <a:spcAft>
                <a:spcPts val="673"/>
              </a:spcAft>
            </a:pPr>
            <a:r>
              <a:rPr lang="en-US" sz="3932" spc="-13">
                <a:solidFill>
                  <a:srgbClr val="2A3990"/>
                </a:solidFill>
                <a:latin typeface="Roboto" panose="02020603050405020304" pitchFamily="2"/>
              </a:rPr>
              <a:t>Model Comparisons </a:t>
            </a:r>
          </a:p>
        </p:txBody>
      </p:sp>
      <p:sp>
        <p:nvSpPr>
          <p:cNvPr id="3" name="Text Placeholder 2"/>
          <p:cNvSpPr>
            <a:spLocks noGrp="1"/>
          </p:cNvSpPr>
          <p:nvPr>
            <p:ph type="body" idx="10"/>
          </p:nvPr>
        </p:nvSpPr>
        <p:spPr>
          <a:xfrm>
            <a:off x="686647" y="1351709"/>
            <a:ext cx="7958667" cy="1183275"/>
          </a:xfrm>
          <a:prstGeom prst="rect">
            <a:avLst/>
          </a:prstGeom>
          <a:noFill/>
          <a:ln w="0" cmpd="sng">
            <a:noFill/>
            <a:prstDash val="solid"/>
          </a:ln>
        </p:spPr>
        <p:txBody>
          <a:bodyPr vert="horz" lIns="0" tIns="157480" rIns="0" bIns="0" anchor="t"/>
          <a:lstStyle/>
          <a:p>
            <a:pPr marL="0" marR="0" indent="487522" algn="l">
              <a:lnSpc>
                <a:spcPts val="2533"/>
              </a:lnSpc>
              <a:spcAft>
                <a:spcPts val="0"/>
              </a:spcAft>
              <a:buFont typeface="Wingdings"/>
              <a:buChar char="l"/>
            </a:pPr>
            <a:r>
              <a:rPr lang="en-US" sz="2266" spc="-13">
                <a:solidFill>
                  <a:srgbClr val="000000"/>
                </a:solidFill>
                <a:latin typeface="Roboto" panose="02020603050405020304" pitchFamily="2"/>
              </a:rPr>
              <a:t>Compare within 3 models. </a:t>
            </a:r>
          </a:p>
          <a:p>
            <a:pPr marL="0" marR="0" indent="487522" algn="l">
              <a:lnSpc>
                <a:spcPts val="2666"/>
              </a:lnSpc>
              <a:spcBef>
                <a:spcPts val="500"/>
              </a:spcBef>
              <a:spcAft>
                <a:spcPts val="1979"/>
              </a:spcAft>
              <a:buFont typeface="Wingdings"/>
              <a:buChar char="l"/>
            </a:pPr>
            <a:r>
              <a:rPr lang="en-US" sz="2133" spc="-20">
                <a:solidFill>
                  <a:srgbClr val="000000"/>
                </a:solidFill>
                <a:latin typeface="Roboto" panose="02020603050405020304" pitchFamily="2"/>
              </a:rPr>
              <a:t>Random Forest (black line) has the best precision_recall score.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layout 18">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22393" y="660197"/>
            <a:ext cx="9753600" cy="793082"/>
          </a:xfrm>
          <a:prstGeom prst="rect">
            <a:avLst/>
          </a:prstGeom>
          <a:noFill/>
          <a:ln w="0" cmpd="sng">
            <a:noFill/>
            <a:prstDash val="solid"/>
          </a:ln>
        </p:spPr>
        <p:txBody>
          <a:bodyPr vert="horz" lIns="0" tIns="20320" rIns="0" bIns="0" anchor="t">
            <a:normAutofit fontScale="90000"/>
          </a:bodyPr>
          <a:lstStyle/>
          <a:p>
            <a:pPr marL="60940" marR="0" indent="0" algn="l">
              <a:lnSpc>
                <a:spcPts val="4532"/>
              </a:lnSpc>
              <a:spcAft>
                <a:spcPts val="1533"/>
              </a:spcAft>
            </a:pPr>
            <a:r>
              <a:rPr lang="en-US" sz="3932" b="1" spc="180">
                <a:solidFill>
                  <a:srgbClr val="2A3990"/>
                </a:solidFill>
                <a:latin typeface="Roboto" panose="02020603050405020304" pitchFamily="2"/>
              </a:rPr>
              <a:t>Model Comparisons </a:t>
            </a:r>
          </a:p>
        </p:txBody>
      </p:sp>
      <p:sp>
        <p:nvSpPr>
          <p:cNvPr id="3" name="Text Placeholder 2"/>
          <p:cNvSpPr>
            <a:spLocks noGrp="1"/>
          </p:cNvSpPr>
          <p:nvPr>
            <p:ph type="body" idx="10"/>
          </p:nvPr>
        </p:nvSpPr>
        <p:spPr>
          <a:xfrm>
            <a:off x="522393" y="1453279"/>
            <a:ext cx="9753600" cy="1431271"/>
          </a:xfrm>
          <a:prstGeom prst="rect">
            <a:avLst/>
          </a:prstGeom>
          <a:noFill/>
          <a:ln w="0" cmpd="sng">
            <a:noFill/>
            <a:prstDash val="solid"/>
          </a:ln>
        </p:spPr>
        <p:txBody>
          <a:bodyPr vert="horz" lIns="0" tIns="159385" rIns="0" bIns="0" anchor="t"/>
          <a:lstStyle/>
          <a:p>
            <a:pPr marL="182821" marR="0" indent="426581" algn="l">
              <a:lnSpc>
                <a:spcPts val="2533"/>
              </a:lnSpc>
              <a:spcAft>
                <a:spcPts val="0"/>
              </a:spcAft>
              <a:buFont typeface="Wingdings"/>
              <a:buChar char="l"/>
            </a:pPr>
            <a:r>
              <a:rPr lang="en-US" sz="2133" b="1" spc="27">
                <a:solidFill>
                  <a:srgbClr val="000000"/>
                </a:solidFill>
                <a:latin typeface="Roboto" panose="02020603050405020304" pitchFamily="2"/>
              </a:rPr>
              <a:t>Compare the models to Scikit-learn’s dummy classifier. </a:t>
            </a:r>
          </a:p>
          <a:p>
            <a:pPr marL="182821" marR="0" indent="426581" algn="l">
              <a:lnSpc>
                <a:spcPts val="2533"/>
              </a:lnSpc>
              <a:spcBef>
                <a:spcPts val="573"/>
              </a:spcBef>
              <a:spcAft>
                <a:spcPts val="3965"/>
              </a:spcAft>
              <a:buFont typeface="Wingdings"/>
              <a:buChar char="l"/>
            </a:pPr>
            <a:r>
              <a:rPr lang="en-US" sz="2133" b="1" spc="47">
                <a:solidFill>
                  <a:srgbClr val="000000"/>
                </a:solidFill>
                <a:latin typeface="Roboto" panose="02020603050405020304" pitchFamily="2"/>
              </a:rPr>
              <a:t>All models performed better than dummy model. </a:t>
            </a:r>
          </a:p>
        </p:txBody>
      </p:sp>
      <p:sp>
        <p:nvSpPr>
          <p:cNvPr id="6" name="Text Placeholder 5"/>
          <p:cNvSpPr>
            <a:spLocks noGrp="1"/>
          </p:cNvSpPr>
          <p:nvPr>
            <p:ph type="body" idx="10"/>
          </p:nvPr>
        </p:nvSpPr>
        <p:spPr>
          <a:xfrm>
            <a:off x="11636587" y="6370893"/>
            <a:ext cx="338667" cy="194673"/>
          </a:xfrm>
          <a:prstGeom prst="rect">
            <a:avLst/>
          </a:prstGeom>
          <a:noFill/>
          <a:ln w="0" cmpd="sng">
            <a:noFill/>
            <a:prstDash val="solid"/>
          </a:ln>
        </p:spPr>
        <p:txBody>
          <a:bodyPr vert="horz" lIns="0" tIns="0" rIns="0" bIns="0" anchor="t"/>
          <a:lstStyle/>
          <a:p>
            <a:pPr marL="0" marR="0" indent="0" algn="l">
              <a:lnSpc>
                <a:spcPts val="1466"/>
              </a:lnSpc>
              <a:spcAft>
                <a:spcPts val="0"/>
              </a:spcAft>
            </a:pPr>
            <a:r>
              <a:rPr lang="en-US" sz="1266" b="1" spc="0">
                <a:solidFill>
                  <a:srgbClr val="000000"/>
                </a:solidFill>
                <a:latin typeface="Roboto" panose="02020603050405020304" pitchFamily="2"/>
              </a:rPr>
              <a:t>18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layout 17">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4727" y="660197"/>
            <a:ext cx="9753600" cy="1013147"/>
          </a:xfrm>
          <a:prstGeom prst="rect">
            <a:avLst/>
          </a:prstGeom>
          <a:noFill/>
          <a:ln w="0" cmpd="sng">
            <a:noFill/>
            <a:prstDash val="solid"/>
          </a:ln>
        </p:spPr>
        <p:txBody>
          <a:bodyPr vert="horz" lIns="0" tIns="20320" rIns="0" bIns="0" anchor="t"/>
          <a:lstStyle/>
          <a:p>
            <a:pPr marL="0" marR="0" indent="0" algn="l">
              <a:lnSpc>
                <a:spcPts val="4532"/>
              </a:lnSpc>
              <a:spcAft>
                <a:spcPts val="3226"/>
              </a:spcAft>
            </a:pPr>
            <a:r>
              <a:rPr lang="en-US" sz="3932" spc="-7">
                <a:solidFill>
                  <a:srgbClr val="2A3990"/>
                </a:solidFill>
                <a:latin typeface="Roboto" panose="02020603050405020304" pitchFamily="2"/>
              </a:rPr>
              <a:t>Hyperparameters Tuning </a:t>
            </a:r>
          </a:p>
        </p:txBody>
      </p:sp>
      <p:sp>
        <p:nvSpPr>
          <p:cNvPr id="3" name="Text Placeholder 2"/>
          <p:cNvSpPr>
            <a:spLocks noGrp="1"/>
          </p:cNvSpPr>
          <p:nvPr>
            <p:ph type="body" idx="10"/>
          </p:nvPr>
        </p:nvSpPr>
        <p:spPr>
          <a:xfrm>
            <a:off x="564727" y="1673344"/>
            <a:ext cx="9753600" cy="4894762"/>
          </a:xfrm>
          <a:prstGeom prst="rect">
            <a:avLst/>
          </a:prstGeom>
          <a:noFill/>
          <a:ln w="0" cmpd="sng">
            <a:noFill/>
            <a:prstDash val="solid"/>
          </a:ln>
        </p:spPr>
        <p:txBody>
          <a:bodyPr vert="horz" lIns="0" tIns="168275" rIns="0" bIns="0" anchor="t"/>
          <a:lstStyle/>
          <a:p>
            <a:pPr marL="0" marR="0" indent="487522" algn="l">
              <a:lnSpc>
                <a:spcPts val="2399"/>
              </a:lnSpc>
              <a:spcAft>
                <a:spcPts val="0"/>
              </a:spcAft>
              <a:buFont typeface="Wingdings"/>
              <a:buChar char="l"/>
            </a:pPr>
            <a:r>
              <a:rPr lang="en-US" sz="2133" b="1" spc="-7">
                <a:solidFill>
                  <a:srgbClr val="000000"/>
                </a:solidFill>
                <a:latin typeface="Roboto" panose="02020603050405020304" pitchFamily="2"/>
              </a:rPr>
              <a:t>K-Fold Cross Validation </a:t>
            </a:r>
            <a:r>
              <a:rPr lang="en-US" sz="2133" spc="-7">
                <a:solidFill>
                  <a:srgbClr val="000000"/>
                </a:solidFill>
                <a:latin typeface="Roboto" panose="02020603050405020304" pitchFamily="2"/>
              </a:rPr>
              <a:t>to get average performance on the folds. </a:t>
            </a:r>
          </a:p>
          <a:p>
            <a:pPr marL="0" marR="0" indent="487522" algn="l">
              <a:lnSpc>
                <a:spcPts val="2399"/>
              </a:lnSpc>
              <a:spcBef>
                <a:spcPts val="1386"/>
              </a:spcBef>
              <a:spcAft>
                <a:spcPts val="0"/>
              </a:spcAft>
              <a:buFont typeface="Wingdings"/>
              <a:buChar char="l"/>
            </a:pPr>
            <a:r>
              <a:rPr lang="en-US" sz="2133" b="1" spc="-7">
                <a:solidFill>
                  <a:srgbClr val="000000"/>
                </a:solidFill>
                <a:latin typeface="Roboto" panose="02020603050405020304" pitchFamily="2"/>
              </a:rPr>
              <a:t>Randomized Search </a:t>
            </a:r>
            <a:r>
              <a:rPr lang="en-US" sz="2133" spc="-7">
                <a:solidFill>
                  <a:srgbClr val="000000"/>
                </a:solidFill>
                <a:latin typeface="Roboto" panose="02020603050405020304" pitchFamily="2"/>
              </a:rPr>
              <a:t>on Logistic Regression since C has large search space. </a:t>
            </a:r>
          </a:p>
          <a:p>
            <a:pPr marL="0" marR="0" indent="487522" algn="l">
              <a:lnSpc>
                <a:spcPts val="2399"/>
              </a:lnSpc>
              <a:spcBef>
                <a:spcPts val="1353"/>
              </a:spcBef>
              <a:spcAft>
                <a:spcPts val="0"/>
              </a:spcAft>
              <a:buFont typeface="Wingdings"/>
              <a:buChar char="l"/>
            </a:pPr>
            <a:r>
              <a:rPr lang="en-US" sz="2133" b="1" spc="-7">
                <a:solidFill>
                  <a:srgbClr val="000000"/>
                </a:solidFill>
                <a:latin typeface="Roboto" panose="02020603050405020304" pitchFamily="2"/>
              </a:rPr>
              <a:t>Grid Search </a:t>
            </a:r>
            <a:r>
              <a:rPr lang="en-US" sz="2133" spc="-7">
                <a:solidFill>
                  <a:srgbClr val="000000"/>
                </a:solidFill>
                <a:latin typeface="Roboto" panose="02020603050405020304" pitchFamily="2"/>
              </a:rPr>
              <a:t>on Random Forest on limited parameters combinations. </a:t>
            </a:r>
          </a:p>
          <a:p>
            <a:pPr marL="0" marR="0" indent="487522" algn="l">
              <a:lnSpc>
                <a:spcPts val="2399"/>
              </a:lnSpc>
              <a:spcBef>
                <a:spcPts val="1393"/>
              </a:spcBef>
              <a:spcAft>
                <a:spcPts val="22879"/>
              </a:spcAft>
              <a:buFont typeface="Wingdings"/>
              <a:buChar char="l"/>
            </a:pPr>
            <a:r>
              <a:rPr lang="en-US" sz="2133" b="1" spc="-7">
                <a:solidFill>
                  <a:srgbClr val="000000"/>
                </a:solidFill>
                <a:latin typeface="Roboto" panose="02020603050405020304" pitchFamily="2"/>
              </a:rPr>
              <a:t>Randomized Search </a:t>
            </a:r>
            <a:r>
              <a:rPr lang="en-US" sz="2133" spc="-7">
                <a:solidFill>
                  <a:srgbClr val="000000"/>
                </a:solidFill>
                <a:latin typeface="Roboto" panose="02020603050405020304" pitchFamily="2"/>
              </a:rPr>
              <a:t>on XGBoost because multiple hyperparameters to tune. </a:t>
            </a:r>
          </a:p>
        </p:txBody>
      </p:sp>
      <p:sp>
        <p:nvSpPr>
          <p:cNvPr id="4" name="Text Placeholder 3"/>
          <p:cNvSpPr>
            <a:spLocks noGrp="1"/>
          </p:cNvSpPr>
          <p:nvPr>
            <p:ph type="body" idx="10"/>
          </p:nvPr>
        </p:nvSpPr>
        <p:spPr>
          <a:xfrm>
            <a:off x="11636587" y="6364122"/>
            <a:ext cx="338667" cy="203137"/>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17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layout 16">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57107" y="660197"/>
            <a:ext cx="9448800" cy="1013147"/>
          </a:xfrm>
          <a:prstGeom prst="rect">
            <a:avLst/>
          </a:prstGeom>
          <a:noFill/>
          <a:ln w="0" cmpd="sng">
            <a:noFill/>
            <a:prstDash val="solid"/>
          </a:ln>
        </p:spPr>
        <p:txBody>
          <a:bodyPr vert="horz" lIns="0" tIns="20320" rIns="0" bIns="0" anchor="t"/>
          <a:lstStyle/>
          <a:p>
            <a:pPr marL="0" marR="0" indent="0" algn="l">
              <a:lnSpc>
                <a:spcPts val="4665"/>
              </a:lnSpc>
              <a:spcAft>
                <a:spcPts val="3106"/>
              </a:spcAft>
            </a:pPr>
            <a:r>
              <a:rPr lang="en-US" sz="3932" spc="0">
                <a:solidFill>
                  <a:srgbClr val="2A3990"/>
                </a:solidFill>
                <a:latin typeface="Roboto" panose="02020603050405020304" pitchFamily="2"/>
              </a:rPr>
              <a:t>Correct Imbalanced Classes </a:t>
            </a:r>
          </a:p>
        </p:txBody>
      </p:sp>
      <p:sp>
        <p:nvSpPr>
          <p:cNvPr id="3" name="Text Placeholder 2"/>
          <p:cNvSpPr>
            <a:spLocks noGrp="1"/>
          </p:cNvSpPr>
          <p:nvPr>
            <p:ph type="body" idx="10"/>
          </p:nvPr>
        </p:nvSpPr>
        <p:spPr>
          <a:xfrm>
            <a:off x="557107" y="1673344"/>
            <a:ext cx="9448800" cy="1565003"/>
          </a:xfrm>
          <a:prstGeom prst="rect">
            <a:avLst/>
          </a:prstGeom>
          <a:noFill/>
          <a:ln w="0" cmpd="sng">
            <a:noFill/>
            <a:prstDash val="solid"/>
          </a:ln>
        </p:spPr>
        <p:txBody>
          <a:bodyPr vert="horz" lIns="0" tIns="168275" rIns="0" bIns="0" anchor="t"/>
          <a:lstStyle/>
          <a:p>
            <a:pPr marL="0" marR="0" indent="487522" algn="l">
              <a:lnSpc>
                <a:spcPts val="2399"/>
              </a:lnSpc>
              <a:spcAft>
                <a:spcPts val="0"/>
              </a:spcAft>
              <a:buFont typeface="Wingdings"/>
              <a:buChar char="l"/>
            </a:pPr>
            <a:r>
              <a:rPr lang="en-US" sz="2133" spc="0">
                <a:solidFill>
                  <a:srgbClr val="000000"/>
                </a:solidFill>
                <a:latin typeface="Roboto" panose="02020603050405020304" pitchFamily="2"/>
              </a:rPr>
              <a:t>Fit every model without and with SMOTE oversampling for comparison. </a:t>
            </a:r>
          </a:p>
          <a:p>
            <a:pPr marL="0" marR="0" indent="487522" algn="l">
              <a:lnSpc>
                <a:spcPts val="2399"/>
              </a:lnSpc>
              <a:spcBef>
                <a:spcPts val="227"/>
              </a:spcBef>
              <a:spcAft>
                <a:spcPts val="5532"/>
              </a:spcAft>
              <a:buFont typeface="Wingdings"/>
              <a:buChar char="l"/>
            </a:pPr>
            <a:r>
              <a:rPr lang="en-US" sz="2133" spc="-7">
                <a:solidFill>
                  <a:srgbClr val="000000"/>
                </a:solidFill>
                <a:latin typeface="Roboto" panose="02020603050405020304" pitchFamily="2"/>
              </a:rPr>
              <a:t>Training AUC scores improved significantly with SMOTE. </a:t>
            </a:r>
          </a:p>
        </p:txBody>
      </p:sp>
      <p:sp>
        <p:nvSpPr>
          <p:cNvPr id="6" name="Text Placeholder 5"/>
          <p:cNvSpPr>
            <a:spLocks noGrp="1"/>
          </p:cNvSpPr>
          <p:nvPr>
            <p:ph type="body" idx="10"/>
          </p:nvPr>
        </p:nvSpPr>
        <p:spPr>
          <a:xfrm>
            <a:off x="11636587" y="6364122"/>
            <a:ext cx="338667" cy="203137"/>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16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layout 15">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8960" y="660196"/>
            <a:ext cx="11057467" cy="1078320"/>
          </a:xfrm>
          <a:prstGeom prst="rect">
            <a:avLst/>
          </a:prstGeom>
          <a:noFill/>
          <a:ln w="0" cmpd="sng">
            <a:noFill/>
            <a:prstDash val="solid"/>
          </a:ln>
        </p:spPr>
        <p:txBody>
          <a:bodyPr vert="horz" lIns="0" tIns="20320" rIns="0" bIns="0" anchor="t"/>
          <a:lstStyle/>
          <a:p>
            <a:pPr marL="0" marR="0" indent="0" algn="l">
              <a:lnSpc>
                <a:spcPts val="4532"/>
              </a:lnSpc>
              <a:spcAft>
                <a:spcPts val="3705"/>
              </a:spcAft>
            </a:pPr>
            <a:r>
              <a:rPr lang="en-US" sz="3932" spc="0">
                <a:solidFill>
                  <a:srgbClr val="2A3990"/>
                </a:solidFill>
                <a:latin typeface="Roboto" panose="02020603050405020304" pitchFamily="2"/>
              </a:rPr>
              <a:t>Modeling Steps </a:t>
            </a:r>
          </a:p>
        </p:txBody>
      </p:sp>
      <p:sp>
        <p:nvSpPr>
          <p:cNvPr id="5" name="Text Placeholder 4"/>
          <p:cNvSpPr>
            <a:spLocks noGrp="1"/>
          </p:cNvSpPr>
          <p:nvPr>
            <p:ph type="body" idx="10"/>
          </p:nvPr>
        </p:nvSpPr>
        <p:spPr>
          <a:xfrm>
            <a:off x="711201" y="1985667"/>
            <a:ext cx="2320713" cy="318248"/>
          </a:xfrm>
          <a:prstGeom prst="rect">
            <a:avLst/>
          </a:prstGeom>
          <a:noFill/>
          <a:ln w="0" cmpd="sng">
            <a:noFill/>
            <a:prstDash val="solid"/>
          </a:ln>
        </p:spPr>
        <p:txBody>
          <a:bodyPr vert="horz" lIns="0" tIns="9525" rIns="0" bIns="0" anchor="t"/>
          <a:lstStyle/>
          <a:p>
            <a:pPr marL="0" marR="0" indent="0" algn="l">
              <a:lnSpc>
                <a:spcPts val="2399"/>
              </a:lnSpc>
              <a:spcAft>
                <a:spcPts val="27"/>
              </a:spcAft>
            </a:pPr>
            <a:r>
              <a:rPr lang="en-US" sz="2133" spc="-67">
                <a:solidFill>
                  <a:srgbClr val="FFFFFF"/>
                </a:solidFill>
                <a:latin typeface="Roboto" panose="02020603050405020304" pitchFamily="2"/>
              </a:rPr>
              <a:t>Data Preprocessing </a:t>
            </a:r>
          </a:p>
        </p:txBody>
      </p:sp>
      <p:sp>
        <p:nvSpPr>
          <p:cNvPr id="6" name="Text Placeholder 5"/>
          <p:cNvSpPr>
            <a:spLocks noGrp="1"/>
          </p:cNvSpPr>
          <p:nvPr>
            <p:ph type="body" idx="10"/>
          </p:nvPr>
        </p:nvSpPr>
        <p:spPr>
          <a:xfrm>
            <a:off x="8473440" y="1985668"/>
            <a:ext cx="2101427" cy="314016"/>
          </a:xfrm>
          <a:prstGeom prst="rect">
            <a:avLst/>
          </a:prstGeom>
          <a:noFill/>
          <a:ln w="0" cmpd="sng">
            <a:noFill/>
            <a:prstDash val="solid"/>
          </a:ln>
        </p:spPr>
        <p:txBody>
          <a:bodyPr vert="horz" lIns="0" tIns="9525" rIns="0" bIns="0" anchor="t"/>
          <a:lstStyle/>
          <a:p>
            <a:pPr marL="0" marR="0" indent="0" algn="l">
              <a:lnSpc>
                <a:spcPts val="2266"/>
              </a:lnSpc>
              <a:spcAft>
                <a:spcPts val="0"/>
              </a:spcAft>
            </a:pPr>
            <a:r>
              <a:rPr lang="en-US" sz="2133" spc="-40">
                <a:solidFill>
                  <a:srgbClr val="FFFFFF"/>
                </a:solidFill>
                <a:latin typeface="Roboto" panose="02020603050405020304" pitchFamily="2"/>
              </a:rPr>
              <a:t>Model Evaluation </a:t>
            </a:r>
          </a:p>
        </p:txBody>
      </p:sp>
      <p:sp>
        <p:nvSpPr>
          <p:cNvPr id="7" name="Text Placeholder 6"/>
          <p:cNvSpPr>
            <a:spLocks noGrp="1"/>
          </p:cNvSpPr>
          <p:nvPr>
            <p:ph type="body" idx="10"/>
          </p:nvPr>
        </p:nvSpPr>
        <p:spPr>
          <a:xfrm>
            <a:off x="4844627" y="1997517"/>
            <a:ext cx="2116667" cy="318248"/>
          </a:xfrm>
          <a:prstGeom prst="rect">
            <a:avLst/>
          </a:prstGeom>
          <a:noFill/>
          <a:ln w="0" cmpd="sng">
            <a:noFill/>
            <a:prstDash val="solid"/>
          </a:ln>
        </p:spPr>
        <p:txBody>
          <a:bodyPr vert="horz" lIns="0" tIns="9525" rIns="0" bIns="0" anchor="t"/>
          <a:lstStyle/>
          <a:p>
            <a:pPr marL="0" marR="0" indent="0" algn="ctr">
              <a:lnSpc>
                <a:spcPts val="2399"/>
              </a:lnSpc>
              <a:spcAft>
                <a:spcPts val="33"/>
              </a:spcAft>
            </a:pPr>
            <a:r>
              <a:rPr lang="en-US" sz="2133" spc="-67">
                <a:solidFill>
                  <a:srgbClr val="FFFFFF"/>
                </a:solidFill>
                <a:latin typeface="Roboto" panose="02020603050405020304" pitchFamily="2"/>
              </a:rPr>
              <a:t>Fitting and Tuning </a:t>
            </a:r>
          </a:p>
        </p:txBody>
      </p:sp>
      <p:sp>
        <p:nvSpPr>
          <p:cNvPr id="8" name="Text Placeholder 7"/>
          <p:cNvSpPr>
            <a:spLocks noGrp="1"/>
          </p:cNvSpPr>
          <p:nvPr>
            <p:ph type="body" idx="10"/>
          </p:nvPr>
        </p:nvSpPr>
        <p:spPr>
          <a:xfrm>
            <a:off x="595207" y="2821069"/>
            <a:ext cx="3149600" cy="2197268"/>
          </a:xfrm>
          <a:prstGeom prst="rect">
            <a:avLst/>
          </a:prstGeom>
          <a:noFill/>
          <a:ln w="0" cmpd="sng">
            <a:noFill/>
            <a:prstDash val="solid"/>
          </a:ln>
        </p:spPr>
        <p:txBody>
          <a:bodyPr vert="horz" lIns="0" tIns="55880" rIns="0" bIns="0" anchor="t"/>
          <a:lstStyle/>
          <a:p>
            <a:pPr marL="548462" marR="0" indent="487522" algn="l">
              <a:lnSpc>
                <a:spcPts val="2266"/>
              </a:lnSpc>
              <a:spcAft>
                <a:spcPts val="0"/>
              </a:spcAft>
              <a:buFont typeface="Wingdings"/>
              <a:buChar char="l"/>
            </a:pPr>
            <a:r>
              <a:rPr lang="en-US" sz="1999" spc="-27">
                <a:solidFill>
                  <a:srgbClr val="000000"/>
                </a:solidFill>
                <a:latin typeface="Roboto" panose="02020603050405020304" pitchFamily="2"/>
              </a:rPr>
              <a:t>Feature selection </a:t>
            </a:r>
          </a:p>
          <a:p>
            <a:pPr marL="548462" marR="0" indent="487522" algn="l">
              <a:lnSpc>
                <a:spcPts val="2266"/>
              </a:lnSpc>
              <a:spcBef>
                <a:spcPts val="586"/>
              </a:spcBef>
              <a:spcAft>
                <a:spcPts val="0"/>
              </a:spcAft>
              <a:buFont typeface="Wingdings"/>
              <a:buChar char="l"/>
            </a:pPr>
            <a:r>
              <a:rPr lang="en-US" sz="1999" spc="-20">
                <a:solidFill>
                  <a:srgbClr val="000000"/>
                </a:solidFill>
                <a:latin typeface="Roboto" panose="02020603050405020304" pitchFamily="2"/>
              </a:rPr>
              <a:t>Feature engineering </a:t>
            </a:r>
          </a:p>
          <a:p>
            <a:pPr marL="548462" marR="0" indent="487522" algn="l">
              <a:lnSpc>
                <a:spcPts val="2799"/>
              </a:lnSpc>
              <a:spcBef>
                <a:spcPts val="60"/>
              </a:spcBef>
              <a:spcAft>
                <a:spcPts val="0"/>
              </a:spcAft>
              <a:buFont typeface="Wingdings"/>
              <a:buChar char="l"/>
            </a:pPr>
            <a:r>
              <a:rPr lang="en-US" sz="1999" spc="-13">
                <a:solidFill>
                  <a:srgbClr val="000000"/>
                </a:solidFill>
                <a:latin typeface="Roboto" panose="02020603050405020304" pitchFamily="2"/>
              </a:rPr>
              <a:t>Train-test data splitting (70%/30%) </a:t>
            </a:r>
          </a:p>
          <a:p>
            <a:pPr marL="548462" marR="0" indent="487522" algn="l">
              <a:lnSpc>
                <a:spcPts val="2266"/>
              </a:lnSpc>
              <a:spcBef>
                <a:spcPts val="566"/>
              </a:spcBef>
              <a:spcAft>
                <a:spcPts val="0"/>
              </a:spcAft>
              <a:buFont typeface="Wingdings"/>
              <a:buChar char="l"/>
            </a:pPr>
            <a:r>
              <a:rPr lang="en-US" sz="1999" spc="-20">
                <a:solidFill>
                  <a:srgbClr val="000000"/>
                </a:solidFill>
                <a:latin typeface="Roboto" panose="02020603050405020304" pitchFamily="2"/>
              </a:rPr>
              <a:t>Training data rescaling </a:t>
            </a:r>
          </a:p>
          <a:p>
            <a:pPr marL="548462" marR="0" indent="487522" algn="l">
              <a:lnSpc>
                <a:spcPts val="2266"/>
              </a:lnSpc>
              <a:spcBef>
                <a:spcPts val="566"/>
              </a:spcBef>
              <a:spcAft>
                <a:spcPts val="447"/>
              </a:spcAft>
              <a:buFont typeface="Wingdings"/>
              <a:buChar char="l"/>
            </a:pPr>
            <a:r>
              <a:rPr lang="en-US" sz="1999" spc="-27">
                <a:solidFill>
                  <a:srgbClr val="000000"/>
                </a:solidFill>
                <a:latin typeface="Roboto" panose="02020603050405020304" pitchFamily="2"/>
              </a:rPr>
              <a:t>SMOTE oversampling </a:t>
            </a:r>
          </a:p>
        </p:txBody>
      </p:sp>
      <p:sp>
        <p:nvSpPr>
          <p:cNvPr id="9" name="Text Placeholder 8"/>
          <p:cNvSpPr>
            <a:spLocks noGrp="1"/>
          </p:cNvSpPr>
          <p:nvPr>
            <p:ph type="body" idx="10"/>
          </p:nvPr>
        </p:nvSpPr>
        <p:spPr>
          <a:xfrm>
            <a:off x="4174067" y="2821070"/>
            <a:ext cx="3149600" cy="1778298"/>
          </a:xfrm>
          <a:prstGeom prst="rect">
            <a:avLst/>
          </a:prstGeom>
          <a:noFill/>
          <a:ln w="0" cmpd="sng">
            <a:noFill/>
            <a:prstDash val="solid"/>
          </a:ln>
        </p:spPr>
        <p:txBody>
          <a:bodyPr vert="horz" lIns="0" tIns="0" rIns="0" bIns="0" anchor="t"/>
          <a:lstStyle/>
          <a:p>
            <a:pPr marL="487522" marR="0" indent="487522" algn="l">
              <a:lnSpc>
                <a:spcPts val="2799"/>
              </a:lnSpc>
              <a:spcAft>
                <a:spcPts val="0"/>
              </a:spcAft>
              <a:buFont typeface="Wingdings"/>
              <a:buChar char="l"/>
            </a:pPr>
            <a:r>
              <a:rPr lang="en-US" sz="1999" spc="-13">
                <a:solidFill>
                  <a:srgbClr val="000000"/>
                </a:solidFill>
                <a:latin typeface="Roboto" panose="02020603050405020304" pitchFamily="2"/>
              </a:rPr>
              <a:t>Start with default model parameters </a:t>
            </a:r>
          </a:p>
          <a:p>
            <a:pPr marL="487522" marR="0" indent="487522" algn="l">
              <a:lnSpc>
                <a:spcPts val="2266"/>
              </a:lnSpc>
              <a:spcBef>
                <a:spcPts val="613"/>
              </a:spcBef>
              <a:spcAft>
                <a:spcPts val="0"/>
              </a:spcAft>
              <a:buFont typeface="Wingdings"/>
              <a:buChar char="l"/>
            </a:pPr>
            <a:r>
              <a:rPr lang="en-US" sz="1999" spc="-60">
                <a:solidFill>
                  <a:srgbClr val="000000"/>
                </a:solidFill>
                <a:latin typeface="Roboto" panose="02020603050405020304" pitchFamily="2"/>
              </a:rPr>
              <a:t>Hyperparameters tuning </a:t>
            </a:r>
          </a:p>
          <a:p>
            <a:pPr marL="487522" marR="0" indent="487522" algn="l">
              <a:lnSpc>
                <a:spcPts val="2799"/>
              </a:lnSpc>
              <a:spcBef>
                <a:spcPts val="27"/>
              </a:spcBef>
              <a:spcAft>
                <a:spcPts val="0"/>
              </a:spcAft>
              <a:buFont typeface="Wingdings"/>
              <a:buChar char="l"/>
            </a:pPr>
            <a:r>
              <a:rPr lang="en-US" sz="1999" spc="0">
                <a:solidFill>
                  <a:srgbClr val="000000"/>
                </a:solidFill>
                <a:latin typeface="Roboto" panose="02020603050405020304" pitchFamily="2"/>
              </a:rPr>
              <a:t>Measure ROC_AUC on training data </a:t>
            </a:r>
          </a:p>
        </p:txBody>
      </p:sp>
      <p:sp>
        <p:nvSpPr>
          <p:cNvPr id="10" name="Text Placeholder 9"/>
          <p:cNvSpPr>
            <a:spLocks noGrp="1"/>
          </p:cNvSpPr>
          <p:nvPr>
            <p:ph type="body" idx="10"/>
          </p:nvPr>
        </p:nvSpPr>
        <p:spPr>
          <a:xfrm>
            <a:off x="7936653" y="2821069"/>
            <a:ext cx="3149600" cy="2129556"/>
          </a:xfrm>
          <a:prstGeom prst="rect">
            <a:avLst/>
          </a:prstGeom>
          <a:noFill/>
          <a:ln w="0" cmpd="sng">
            <a:noFill/>
            <a:prstDash val="solid"/>
          </a:ln>
        </p:spPr>
        <p:txBody>
          <a:bodyPr vert="horz" lIns="0" tIns="55880" rIns="0" bIns="0" anchor="t"/>
          <a:lstStyle/>
          <a:p>
            <a:pPr marL="548462" marR="0" indent="487522" algn="l">
              <a:lnSpc>
                <a:spcPts val="2266"/>
              </a:lnSpc>
              <a:spcAft>
                <a:spcPts val="0"/>
              </a:spcAft>
              <a:buFont typeface="Wingdings"/>
              <a:buChar char="l"/>
            </a:pPr>
            <a:r>
              <a:rPr lang="en-US" sz="1999" spc="-13">
                <a:solidFill>
                  <a:srgbClr val="000000"/>
                </a:solidFill>
                <a:latin typeface="Roboto" panose="02020603050405020304" pitchFamily="2"/>
              </a:rPr>
              <a:t>Models testing </a:t>
            </a:r>
          </a:p>
          <a:p>
            <a:pPr marL="548462" marR="0" indent="487522" algn="l">
              <a:lnSpc>
                <a:spcPts val="2266"/>
              </a:lnSpc>
              <a:spcBef>
                <a:spcPts val="566"/>
              </a:spcBef>
              <a:spcAft>
                <a:spcPts val="0"/>
              </a:spcAft>
              <a:buFont typeface="Wingdings"/>
              <a:buChar char="l"/>
            </a:pPr>
            <a:r>
              <a:rPr lang="en-US" sz="1999" spc="-7">
                <a:solidFill>
                  <a:srgbClr val="000000"/>
                </a:solidFill>
                <a:latin typeface="Roboto" panose="02020603050405020304" pitchFamily="2"/>
              </a:rPr>
              <a:t>Precision_Recall score </a:t>
            </a:r>
          </a:p>
          <a:p>
            <a:pPr marL="548462" marR="0" indent="487522" algn="l">
              <a:lnSpc>
                <a:spcPts val="2799"/>
              </a:lnSpc>
              <a:spcBef>
                <a:spcPts val="40"/>
              </a:spcBef>
              <a:spcAft>
                <a:spcPts val="0"/>
              </a:spcAft>
              <a:buFont typeface="Wingdings"/>
              <a:buChar char="l"/>
            </a:pPr>
            <a:r>
              <a:rPr lang="en-US" sz="1999" spc="0">
                <a:solidFill>
                  <a:srgbClr val="000000"/>
                </a:solidFill>
                <a:latin typeface="Roboto" panose="02020603050405020304" pitchFamily="2"/>
              </a:rPr>
              <a:t>Compare with sklearn dummy classifier </a:t>
            </a:r>
          </a:p>
          <a:p>
            <a:pPr marL="548462" marR="0" indent="487522" algn="l">
              <a:lnSpc>
                <a:spcPts val="2799"/>
              </a:lnSpc>
              <a:spcBef>
                <a:spcPts val="13"/>
              </a:spcBef>
              <a:spcAft>
                <a:spcPts val="0"/>
              </a:spcAft>
              <a:buFont typeface="Wingdings"/>
              <a:buChar char="l"/>
            </a:pPr>
            <a:r>
              <a:rPr lang="en-US" sz="1999" spc="0">
                <a:solidFill>
                  <a:srgbClr val="000000"/>
                </a:solidFill>
                <a:latin typeface="Roboto" panose="02020603050405020304" pitchFamily="2"/>
              </a:rPr>
              <a:t>Compare within the 3 models </a:t>
            </a:r>
          </a:p>
        </p:txBody>
      </p:sp>
      <p:sp>
        <p:nvSpPr>
          <p:cNvPr id="11" name="Text Placeholder 10"/>
          <p:cNvSpPr>
            <a:spLocks noGrp="1"/>
          </p:cNvSpPr>
          <p:nvPr>
            <p:ph type="body" idx="10"/>
          </p:nvPr>
        </p:nvSpPr>
        <p:spPr>
          <a:xfrm>
            <a:off x="11636587" y="6364122"/>
            <a:ext cx="338667" cy="203137"/>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15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layout 14">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568960" y="660197"/>
            <a:ext cx="4267200" cy="716905"/>
          </a:xfrm>
          <a:prstGeom prst="rect">
            <a:avLst/>
          </a:prstGeom>
          <a:noFill/>
          <a:ln w="0" cmpd="sng">
            <a:noFill/>
            <a:prstDash val="solid"/>
          </a:ln>
        </p:spPr>
        <p:txBody>
          <a:bodyPr vert="horz" lIns="0" tIns="20320" rIns="0" bIns="0" anchor="t"/>
          <a:lstStyle/>
          <a:p>
            <a:pPr marL="0" marR="0" indent="0" algn="l">
              <a:lnSpc>
                <a:spcPts val="4532"/>
              </a:lnSpc>
              <a:spcAft>
                <a:spcPts val="826"/>
              </a:spcAft>
            </a:pPr>
            <a:r>
              <a:rPr lang="en-US" sz="3932" spc="-33">
                <a:solidFill>
                  <a:srgbClr val="2A3990"/>
                </a:solidFill>
                <a:latin typeface="Roboto" panose="02020603050405020304" pitchFamily="2"/>
              </a:rPr>
              <a:t>Modeling Overview </a:t>
            </a:r>
          </a:p>
        </p:txBody>
      </p:sp>
      <p:sp>
        <p:nvSpPr>
          <p:cNvPr id="5" name="Text Placeholder 4"/>
          <p:cNvSpPr>
            <a:spLocks noGrp="1"/>
          </p:cNvSpPr>
          <p:nvPr>
            <p:ph type="body" idx="10"/>
          </p:nvPr>
        </p:nvSpPr>
        <p:spPr>
          <a:xfrm>
            <a:off x="3917527" y="1377102"/>
            <a:ext cx="6096000" cy="2392788"/>
          </a:xfrm>
          <a:prstGeom prst="rect">
            <a:avLst/>
          </a:prstGeom>
          <a:noFill/>
          <a:ln w="0" cmpd="sng">
            <a:noFill/>
            <a:prstDash val="solid"/>
          </a:ln>
        </p:spPr>
        <p:txBody>
          <a:bodyPr vert="horz" lIns="0" tIns="0" rIns="0" bIns="0" anchor="t"/>
          <a:lstStyle/>
          <a:p>
            <a:pPr marL="0" marR="121880" indent="0" algn="just">
              <a:lnSpc>
                <a:spcPts val="8797"/>
              </a:lnSpc>
              <a:spcAft>
                <a:spcPts val="1213"/>
              </a:spcAft>
            </a:pPr>
            <a:r>
              <a:rPr lang="en-US" sz="2466" spc="-20">
                <a:solidFill>
                  <a:srgbClr val="000000"/>
                </a:solidFill>
                <a:latin typeface="Roboto" panose="02020603050405020304" pitchFamily="2"/>
              </a:rPr>
              <a:t>Supervised learning / binary classification 78% non-default vs. 22% default </a:t>
            </a:r>
          </a:p>
        </p:txBody>
      </p:sp>
      <p:sp>
        <p:nvSpPr>
          <p:cNvPr id="8" name="Text Placeholder 7"/>
          <p:cNvSpPr>
            <a:spLocks noGrp="1"/>
          </p:cNvSpPr>
          <p:nvPr>
            <p:ph type="body" idx="10"/>
          </p:nvPr>
        </p:nvSpPr>
        <p:spPr>
          <a:xfrm>
            <a:off x="638388" y="1982281"/>
            <a:ext cx="3092873" cy="650039"/>
          </a:xfrm>
          <a:prstGeom prst="rect">
            <a:avLst/>
          </a:prstGeom>
          <a:noFill/>
          <a:ln w="0" cmpd="sng">
            <a:noFill/>
            <a:prstDash val="solid"/>
          </a:ln>
        </p:spPr>
        <p:txBody>
          <a:bodyPr vert="horz" lIns="0" tIns="136525" rIns="0" bIns="0" anchor="t"/>
          <a:lstStyle/>
          <a:p>
            <a:pPr marL="121880" marR="0" indent="0" algn="l">
              <a:lnSpc>
                <a:spcPts val="2399"/>
              </a:lnSpc>
              <a:spcAft>
                <a:spcPts val="1213"/>
              </a:spcAft>
            </a:pPr>
            <a:r>
              <a:rPr lang="en-US" sz="2133" spc="-20">
                <a:solidFill>
                  <a:srgbClr val="FFFFFF"/>
                </a:solidFill>
                <a:latin typeface="Roboto" panose="02020603050405020304" pitchFamily="2"/>
              </a:rPr>
              <a:t>Define Problem: </a:t>
            </a:r>
          </a:p>
        </p:txBody>
      </p:sp>
      <p:sp>
        <p:nvSpPr>
          <p:cNvPr id="13" name="Text Placeholder 12"/>
          <p:cNvSpPr>
            <a:spLocks noGrp="1"/>
          </p:cNvSpPr>
          <p:nvPr>
            <p:ph type="body" idx="10"/>
          </p:nvPr>
        </p:nvSpPr>
        <p:spPr>
          <a:xfrm>
            <a:off x="638388" y="3119850"/>
            <a:ext cx="3092873" cy="650039"/>
          </a:xfrm>
          <a:prstGeom prst="rect">
            <a:avLst/>
          </a:prstGeom>
          <a:noFill/>
          <a:ln w="0" cmpd="sng">
            <a:noFill/>
            <a:prstDash val="solid"/>
          </a:ln>
        </p:spPr>
        <p:txBody>
          <a:bodyPr vert="horz" lIns="0" tIns="115570" rIns="0" bIns="0" anchor="t"/>
          <a:lstStyle/>
          <a:p>
            <a:pPr marL="121880" marR="0" indent="0" algn="l">
              <a:lnSpc>
                <a:spcPts val="2666"/>
              </a:lnSpc>
              <a:spcAft>
                <a:spcPts val="1253"/>
              </a:spcAft>
            </a:pPr>
            <a:r>
              <a:rPr lang="en-US" sz="2266" spc="-13">
                <a:solidFill>
                  <a:srgbClr val="FFFFFF"/>
                </a:solidFill>
                <a:latin typeface="Roboto" panose="02020603050405020304" pitchFamily="2"/>
              </a:rPr>
              <a:t>Imbalanced Classes: </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layout 13">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0"/>
            <a:ext cx="6096000" cy="6857576"/>
          </a:xfrm>
          <a:prstGeom prst="rect">
            <a:avLst/>
          </a:prstGeom>
          <a:solidFill>
            <a:srgbClr val="FFFFFF"/>
          </a:solidFill>
          <a:ln w="0" cmpd="sng">
            <a:noFill/>
            <a:prstDash val="solid"/>
          </a:ln>
        </p:spPr>
        <p:txBody>
          <a:bodyPr vert="horz" lIns="0" tIns="2023745" rIns="0" bIns="0" anchor="t"/>
          <a:lstStyle/>
          <a:p>
            <a:pPr marL="0" marR="0" indent="0" algn="ctr">
              <a:lnSpc>
                <a:spcPts val="6398"/>
              </a:lnSpc>
              <a:spcAft>
                <a:spcPts val="0"/>
              </a:spcAft>
            </a:pPr>
            <a:r>
              <a:rPr lang="en-US" sz="5465" spc="-27">
                <a:solidFill>
                  <a:srgbClr val="2A3990"/>
                </a:solidFill>
                <a:latin typeface="Roboto" panose="02020603050405020304" pitchFamily="2"/>
              </a:rPr>
              <a:t>Part 2 </a:t>
            </a:r>
          </a:p>
          <a:p>
            <a:pPr marL="0" marR="0" indent="0" algn="ctr">
              <a:lnSpc>
                <a:spcPts val="4532"/>
              </a:lnSpc>
              <a:spcBef>
                <a:spcPts val="2513"/>
              </a:spcBef>
              <a:spcAft>
                <a:spcPts val="19254"/>
              </a:spcAft>
            </a:pPr>
            <a:r>
              <a:rPr lang="en-US" sz="3932" spc="0">
                <a:solidFill>
                  <a:srgbClr val="2A3990"/>
                </a:solidFill>
                <a:latin typeface="Roboto" panose="02020603050405020304" pitchFamily="2"/>
              </a:rPr>
              <a:t>Predictive Modeling </a:t>
            </a:r>
          </a:p>
        </p:txBody>
      </p:sp>
      <p:sp>
        <p:nvSpPr>
          <p:cNvPr id="3" name="Text Placeholder 2"/>
          <p:cNvSpPr>
            <a:spLocks noGrp="1"/>
          </p:cNvSpPr>
          <p:nvPr>
            <p:ph type="body" idx="10"/>
          </p:nvPr>
        </p:nvSpPr>
        <p:spPr>
          <a:xfrm>
            <a:off x="6705601" y="0"/>
            <a:ext cx="3946313" cy="5980700"/>
          </a:xfrm>
          <a:prstGeom prst="rect">
            <a:avLst/>
          </a:prstGeom>
          <a:noFill/>
          <a:ln w="0" cmpd="sng">
            <a:noFill/>
            <a:prstDash val="solid"/>
          </a:ln>
        </p:spPr>
        <p:txBody>
          <a:bodyPr vert="horz" lIns="0" tIns="2235835" rIns="0" bIns="0" anchor="t"/>
          <a:lstStyle/>
          <a:p>
            <a:pPr marL="0" marR="0" indent="0" algn="l">
              <a:lnSpc>
                <a:spcPts val="3466"/>
              </a:lnSpc>
              <a:spcAft>
                <a:spcPts val="13342"/>
              </a:spcAft>
            </a:pPr>
            <a:r>
              <a:rPr lang="en-US" sz="2732" spc="0">
                <a:solidFill>
                  <a:srgbClr val="FFFFFF"/>
                </a:solidFill>
                <a:latin typeface="Roboto" panose="02020603050405020304" pitchFamily="2"/>
              </a:rPr>
              <a:t>What precision and recall scores can the models achieve? </a:t>
            </a:r>
          </a:p>
        </p:txBody>
      </p:sp>
      <p:sp>
        <p:nvSpPr>
          <p:cNvPr id="6" name="Text Placeholder 5"/>
          <p:cNvSpPr>
            <a:spLocks noGrp="1"/>
          </p:cNvSpPr>
          <p:nvPr>
            <p:ph type="body" idx="10"/>
          </p:nvPr>
        </p:nvSpPr>
        <p:spPr>
          <a:xfrm>
            <a:off x="11636588" y="6364122"/>
            <a:ext cx="334433" cy="203137"/>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FFFFFF"/>
                </a:solidFill>
                <a:latin typeface="Roboto" panose="02020603050405020304" pitchFamily="2"/>
              </a:rPr>
              <a:t>13 </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layout 12">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8960" y="660197"/>
            <a:ext cx="10261600" cy="854023"/>
          </a:xfrm>
          <a:prstGeom prst="rect">
            <a:avLst/>
          </a:prstGeom>
          <a:noFill/>
          <a:ln w="0" cmpd="sng">
            <a:noFill/>
            <a:prstDash val="solid"/>
          </a:ln>
        </p:spPr>
        <p:txBody>
          <a:bodyPr vert="horz" lIns="0" tIns="20320" rIns="0" bIns="0" anchor="t"/>
          <a:lstStyle/>
          <a:p>
            <a:pPr marL="0" marR="0" indent="0" algn="l">
              <a:lnSpc>
                <a:spcPts val="4532"/>
              </a:lnSpc>
              <a:spcAft>
                <a:spcPts val="1979"/>
              </a:spcAft>
            </a:pPr>
            <a:r>
              <a:rPr lang="en-US" sz="3932" spc="0">
                <a:solidFill>
                  <a:srgbClr val="2A3990"/>
                </a:solidFill>
                <a:latin typeface="Roboto" panose="02020603050405020304" pitchFamily="2"/>
              </a:rPr>
              <a:t>EDA Summary </a:t>
            </a:r>
          </a:p>
        </p:txBody>
      </p:sp>
      <p:sp>
        <p:nvSpPr>
          <p:cNvPr id="3" name="Text Placeholder 2"/>
          <p:cNvSpPr>
            <a:spLocks noGrp="1"/>
          </p:cNvSpPr>
          <p:nvPr>
            <p:ph type="body" idx="10"/>
          </p:nvPr>
        </p:nvSpPr>
        <p:spPr>
          <a:xfrm>
            <a:off x="568960" y="1514220"/>
            <a:ext cx="10261600" cy="5053886"/>
          </a:xfrm>
          <a:prstGeom prst="rect">
            <a:avLst/>
          </a:prstGeom>
          <a:noFill/>
          <a:ln w="0" cmpd="sng">
            <a:noFill/>
            <a:prstDash val="solid"/>
          </a:ln>
        </p:spPr>
        <p:txBody>
          <a:bodyPr vert="horz" lIns="0" tIns="148590" rIns="0" bIns="0" anchor="t"/>
          <a:lstStyle/>
          <a:p>
            <a:pPr marL="121880" marR="0" indent="487522" algn="l">
              <a:lnSpc>
                <a:spcPts val="2666"/>
              </a:lnSpc>
              <a:spcAft>
                <a:spcPts val="0"/>
              </a:spcAft>
              <a:buFont typeface="Wingdings"/>
              <a:buChar char="l"/>
            </a:pPr>
            <a:r>
              <a:rPr lang="en-US" sz="2399" spc="0">
                <a:solidFill>
                  <a:srgbClr val="000000"/>
                </a:solidFill>
                <a:latin typeface="Roboto" panose="02020603050405020304" pitchFamily="2"/>
              </a:rPr>
              <a:t>Demographic factors that impact default risk are: </a:t>
            </a:r>
          </a:p>
          <a:p>
            <a:pPr marL="731282" marR="0" indent="487522" algn="l">
              <a:lnSpc>
                <a:spcPts val="2666"/>
              </a:lnSpc>
              <a:spcBef>
                <a:spcPts val="1679"/>
              </a:spcBef>
              <a:spcAft>
                <a:spcPts val="0"/>
              </a:spcAft>
              <a:buFont typeface="Wingdings"/>
              <a:buChar char="¡"/>
            </a:pPr>
            <a:r>
              <a:rPr lang="en-US" sz="2399" spc="0">
                <a:solidFill>
                  <a:srgbClr val="000000"/>
                </a:solidFill>
                <a:latin typeface="Roboto" panose="02020603050405020304" pitchFamily="2"/>
              </a:rPr>
              <a:t>Education: Higher education is associated with lower default risk. </a:t>
            </a:r>
          </a:p>
          <a:p>
            <a:pPr marL="731282" marR="0" indent="487522" algn="l">
              <a:lnSpc>
                <a:spcPts val="2666"/>
              </a:lnSpc>
              <a:spcBef>
                <a:spcPts val="1653"/>
              </a:spcBef>
              <a:spcAft>
                <a:spcPts val="0"/>
              </a:spcAft>
              <a:buFont typeface="Wingdings"/>
              <a:buChar char="¡"/>
            </a:pPr>
            <a:r>
              <a:rPr lang="en-US" sz="2399" spc="0">
                <a:solidFill>
                  <a:srgbClr val="000000"/>
                </a:solidFill>
                <a:latin typeface="Roboto" panose="02020603050405020304" pitchFamily="2"/>
              </a:rPr>
              <a:t>Age: Customers aged 30-50 have the lowest default risk. </a:t>
            </a:r>
          </a:p>
          <a:p>
            <a:pPr marL="731282" marR="0" indent="487522" algn="l">
              <a:lnSpc>
                <a:spcPts val="2666"/>
              </a:lnSpc>
              <a:spcBef>
                <a:spcPts val="1653"/>
              </a:spcBef>
              <a:spcAft>
                <a:spcPts val="0"/>
              </a:spcAft>
              <a:buFont typeface="Wingdings"/>
              <a:buChar char="¡"/>
            </a:pPr>
            <a:r>
              <a:rPr lang="en-US" sz="2399" spc="0">
                <a:solidFill>
                  <a:srgbClr val="000000"/>
                </a:solidFill>
                <a:latin typeface="Roboto" panose="02020603050405020304" pitchFamily="2"/>
              </a:rPr>
              <a:t>Sex: Females have lower default risk than males in this dataset. </a:t>
            </a:r>
          </a:p>
          <a:p>
            <a:pPr marL="731282" marR="0" indent="487522" algn="l">
              <a:lnSpc>
                <a:spcPts val="2666"/>
              </a:lnSpc>
              <a:spcBef>
                <a:spcPts val="1686"/>
              </a:spcBef>
              <a:spcAft>
                <a:spcPts val="18294"/>
              </a:spcAft>
              <a:buFont typeface="Wingdings"/>
              <a:buChar char="¡"/>
            </a:pPr>
            <a:r>
              <a:rPr lang="en-US" sz="2399" spc="-13">
                <a:solidFill>
                  <a:srgbClr val="000000"/>
                </a:solidFill>
                <a:latin typeface="Roboto" panose="02020603050405020304" pitchFamily="2"/>
              </a:rPr>
              <a:t>Credit limit: Higher credit limit is associated with lower default risk. </a:t>
            </a:r>
          </a:p>
        </p:txBody>
      </p:sp>
      <p:sp>
        <p:nvSpPr>
          <p:cNvPr id="4" name="Text Placeholder 3"/>
          <p:cNvSpPr>
            <a:spLocks noGrp="1"/>
          </p:cNvSpPr>
          <p:nvPr>
            <p:ph type="body" idx="10"/>
          </p:nvPr>
        </p:nvSpPr>
        <p:spPr>
          <a:xfrm>
            <a:off x="11636587" y="6364122"/>
            <a:ext cx="338667" cy="203137"/>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12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layout 11">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40173" y="643268"/>
            <a:ext cx="4572000" cy="1010608"/>
          </a:xfrm>
          <a:prstGeom prst="rect">
            <a:avLst/>
          </a:prstGeom>
          <a:noFill/>
          <a:ln w="0" cmpd="sng">
            <a:noFill/>
            <a:prstDash val="solid"/>
          </a:ln>
        </p:spPr>
        <p:txBody>
          <a:bodyPr vert="horz" lIns="0" tIns="27305" rIns="0" bIns="0" anchor="t"/>
          <a:lstStyle/>
          <a:p>
            <a:pPr marL="0" marR="0" indent="0" algn="l">
              <a:lnSpc>
                <a:spcPts val="4665"/>
              </a:lnSpc>
              <a:spcAft>
                <a:spcPts val="2886"/>
              </a:spcAft>
            </a:pPr>
            <a:r>
              <a:rPr lang="en-US" sz="4065" spc="-167">
                <a:solidFill>
                  <a:srgbClr val="2A3990"/>
                </a:solidFill>
                <a:latin typeface="Roboto" panose="02020603050405020304" pitchFamily="2"/>
              </a:rPr>
              <a:t>Credit Limit Variable </a:t>
            </a:r>
          </a:p>
        </p:txBody>
      </p:sp>
      <p:sp>
        <p:nvSpPr>
          <p:cNvPr id="5" name="Text Placeholder 4"/>
          <p:cNvSpPr>
            <a:spLocks noGrp="1"/>
          </p:cNvSpPr>
          <p:nvPr>
            <p:ph type="body" idx="10"/>
          </p:nvPr>
        </p:nvSpPr>
        <p:spPr>
          <a:xfrm>
            <a:off x="8046721" y="2832919"/>
            <a:ext cx="3065780" cy="1048696"/>
          </a:xfrm>
          <a:prstGeom prst="rect">
            <a:avLst/>
          </a:prstGeom>
          <a:noFill/>
          <a:ln w="0" cmpd="sng">
            <a:noFill/>
            <a:prstDash val="solid"/>
          </a:ln>
        </p:spPr>
        <p:txBody>
          <a:bodyPr vert="horz" lIns="0" tIns="0" rIns="0" bIns="0" anchor="t"/>
          <a:lstStyle/>
          <a:p>
            <a:pPr marL="0" marR="0" indent="0" algn="l">
              <a:lnSpc>
                <a:spcPts val="4132"/>
              </a:lnSpc>
              <a:spcAft>
                <a:spcPts val="0"/>
              </a:spcAft>
            </a:pPr>
            <a:r>
              <a:rPr lang="en-US" sz="2932" spc="-120">
                <a:solidFill>
                  <a:srgbClr val="000000"/>
                </a:solidFill>
                <a:latin typeface="Roboto" panose="02020603050405020304" pitchFamily="2"/>
              </a:rPr>
              <a:t>Higher credit limits, lower default risk. </a:t>
            </a:r>
          </a:p>
        </p:txBody>
      </p:sp>
      <p:sp>
        <p:nvSpPr>
          <p:cNvPr id="6" name="Text Placeholder 5"/>
          <p:cNvSpPr>
            <a:spLocks noGrp="1"/>
          </p:cNvSpPr>
          <p:nvPr>
            <p:ph type="body" idx="10"/>
          </p:nvPr>
        </p:nvSpPr>
        <p:spPr>
          <a:xfrm>
            <a:off x="11620500" y="6336190"/>
            <a:ext cx="342053" cy="243765"/>
          </a:xfrm>
          <a:prstGeom prst="rect">
            <a:avLst/>
          </a:prstGeom>
          <a:noFill/>
          <a:ln w="0" cmpd="sng">
            <a:noFill/>
            <a:prstDash val="solid"/>
          </a:ln>
        </p:spPr>
        <p:txBody>
          <a:bodyPr vert="horz" lIns="0" tIns="22860" rIns="0" bIns="0" anchor="t"/>
          <a:lstStyle/>
          <a:p>
            <a:pPr marL="0" marR="0" indent="0" algn="l">
              <a:lnSpc>
                <a:spcPts val="1599"/>
              </a:lnSpc>
              <a:spcAft>
                <a:spcPts val="0"/>
              </a:spcAft>
            </a:pPr>
            <a:r>
              <a:rPr lang="en-US" sz="1599" spc="0">
                <a:solidFill>
                  <a:srgbClr val="000000"/>
                </a:solidFill>
                <a:latin typeface="Roboto" panose="02020603050405020304" pitchFamily="2"/>
              </a:rPr>
              <a:t>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ayout 10">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8960" y="660196"/>
            <a:ext cx="5181600" cy="964902"/>
          </a:xfrm>
          <a:prstGeom prst="rect">
            <a:avLst/>
          </a:prstGeom>
          <a:noFill/>
          <a:ln w="0" cmpd="sng">
            <a:noFill/>
            <a:prstDash val="solid"/>
          </a:ln>
        </p:spPr>
        <p:txBody>
          <a:bodyPr vert="horz" lIns="0" tIns="20320" rIns="0" bIns="0" anchor="t"/>
          <a:lstStyle/>
          <a:p>
            <a:pPr marL="0" marR="0" indent="0" algn="l">
              <a:lnSpc>
                <a:spcPts val="4665"/>
              </a:lnSpc>
              <a:spcAft>
                <a:spcPts val="2726"/>
              </a:spcAft>
            </a:pPr>
            <a:r>
              <a:rPr lang="en-US" sz="3932" spc="0">
                <a:solidFill>
                  <a:srgbClr val="2A3990"/>
                </a:solidFill>
                <a:latin typeface="Roboto" panose="02020603050405020304" pitchFamily="2"/>
              </a:rPr>
              <a:t>Marital Status Variable </a:t>
            </a:r>
          </a:p>
        </p:txBody>
      </p:sp>
      <p:sp>
        <p:nvSpPr>
          <p:cNvPr id="6" name="Text Placeholder 5"/>
          <p:cNvSpPr>
            <a:spLocks noGrp="1"/>
          </p:cNvSpPr>
          <p:nvPr>
            <p:ph type="body" idx="10"/>
          </p:nvPr>
        </p:nvSpPr>
        <p:spPr>
          <a:xfrm>
            <a:off x="11636587" y="6364122"/>
            <a:ext cx="338667" cy="203984"/>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10 </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ayout 9">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32553" y="660197"/>
            <a:ext cx="2844800" cy="989448"/>
          </a:xfrm>
          <a:prstGeom prst="rect">
            <a:avLst/>
          </a:prstGeom>
          <a:noFill/>
          <a:ln w="0" cmpd="sng">
            <a:noFill/>
            <a:prstDash val="solid"/>
          </a:ln>
        </p:spPr>
        <p:txBody>
          <a:bodyPr vert="horz" lIns="0" tIns="20320" rIns="0" bIns="0" anchor="t"/>
          <a:lstStyle/>
          <a:p>
            <a:pPr marL="0" marR="0" indent="0" algn="l">
              <a:lnSpc>
                <a:spcPts val="4532"/>
              </a:lnSpc>
              <a:spcAft>
                <a:spcPts val="3039"/>
              </a:spcAft>
            </a:pPr>
            <a:r>
              <a:rPr lang="en-US" sz="3932" spc="-40">
                <a:solidFill>
                  <a:srgbClr val="2A3990"/>
                </a:solidFill>
                <a:latin typeface="Roboto" panose="02020603050405020304" pitchFamily="2"/>
              </a:rPr>
              <a:t>Age Variable </a:t>
            </a:r>
          </a:p>
        </p:txBody>
      </p:sp>
      <p:sp>
        <p:nvSpPr>
          <p:cNvPr id="6" name="Text Placeholder 5"/>
          <p:cNvSpPr>
            <a:spLocks noGrp="1"/>
          </p:cNvSpPr>
          <p:nvPr>
            <p:ph type="body" idx="10"/>
          </p:nvPr>
        </p:nvSpPr>
        <p:spPr>
          <a:xfrm>
            <a:off x="11749194" y="6364122"/>
            <a:ext cx="198967" cy="203984"/>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9 </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layout 8">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8960" y="660196"/>
            <a:ext cx="4267200" cy="964902"/>
          </a:xfrm>
          <a:prstGeom prst="rect">
            <a:avLst/>
          </a:prstGeom>
          <a:noFill/>
          <a:ln w="0" cmpd="sng">
            <a:noFill/>
            <a:prstDash val="solid"/>
          </a:ln>
        </p:spPr>
        <p:txBody>
          <a:bodyPr vert="horz" lIns="0" tIns="20320" rIns="0" bIns="0" anchor="t"/>
          <a:lstStyle/>
          <a:p>
            <a:pPr marL="0" marR="0" indent="0" algn="l">
              <a:lnSpc>
                <a:spcPts val="4665"/>
              </a:lnSpc>
              <a:spcAft>
                <a:spcPts val="2726"/>
              </a:spcAft>
            </a:pPr>
            <a:r>
              <a:rPr lang="en-US" sz="3932" spc="0">
                <a:solidFill>
                  <a:srgbClr val="2A3990"/>
                </a:solidFill>
                <a:latin typeface="Roboto" panose="02020603050405020304" pitchFamily="2"/>
              </a:rPr>
              <a:t>Education Variable </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ayout 7">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57107" y="660197"/>
            <a:ext cx="3657600" cy="1030075"/>
          </a:xfrm>
          <a:prstGeom prst="rect">
            <a:avLst/>
          </a:prstGeom>
          <a:noFill/>
          <a:ln w="0" cmpd="sng">
            <a:noFill/>
            <a:prstDash val="solid"/>
          </a:ln>
        </p:spPr>
        <p:txBody>
          <a:bodyPr vert="horz" lIns="0" tIns="20320" rIns="0" bIns="0" anchor="t"/>
          <a:lstStyle/>
          <a:p>
            <a:pPr marL="0" marR="0" indent="0" algn="l">
              <a:lnSpc>
                <a:spcPts val="4665"/>
              </a:lnSpc>
              <a:spcAft>
                <a:spcPts val="3206"/>
              </a:spcAft>
            </a:pPr>
            <a:r>
              <a:rPr lang="en-US" sz="3932" spc="0">
                <a:solidFill>
                  <a:srgbClr val="2A3990"/>
                </a:solidFill>
                <a:latin typeface="Roboto" panose="02020603050405020304" pitchFamily="2"/>
              </a:rPr>
              <a:t>Gender Variable </a:t>
            </a:r>
          </a:p>
        </p:txBody>
      </p:sp>
      <p:sp>
        <p:nvSpPr>
          <p:cNvPr id="8" name="Text Placeholder 7"/>
          <p:cNvSpPr>
            <a:spLocks noGrp="1"/>
          </p:cNvSpPr>
          <p:nvPr>
            <p:ph type="body" idx="10"/>
          </p:nvPr>
        </p:nvSpPr>
        <p:spPr>
          <a:xfrm>
            <a:off x="11739881" y="6364122"/>
            <a:ext cx="217593" cy="203137"/>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7 </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ayout 6">
    <p:bg>
      <p:bgPr>
        <a:solidFill>
          <a:schemeClr val="bg1">
            <a:alpha val="100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layout 5">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8960" y="660196"/>
            <a:ext cx="3657600" cy="1074935"/>
          </a:xfrm>
          <a:prstGeom prst="rect">
            <a:avLst/>
          </a:prstGeom>
          <a:noFill/>
          <a:ln w="0" cmpd="sng">
            <a:noFill/>
            <a:prstDash val="solid"/>
          </a:ln>
        </p:spPr>
        <p:txBody>
          <a:bodyPr vert="horz" lIns="0" tIns="20320" rIns="0" bIns="0" anchor="t"/>
          <a:lstStyle/>
          <a:p>
            <a:pPr marL="0" marR="0" indent="0" algn="l">
              <a:lnSpc>
                <a:spcPts val="4532"/>
              </a:lnSpc>
              <a:spcAft>
                <a:spcPts val="3739"/>
              </a:spcAft>
            </a:pPr>
            <a:r>
              <a:rPr lang="en-US" sz="3932" spc="-53">
                <a:solidFill>
                  <a:srgbClr val="2A3990"/>
                </a:solidFill>
                <a:latin typeface="Roboto" panose="02020603050405020304" pitchFamily="2"/>
              </a:rPr>
              <a:t>Data Acquisition </a:t>
            </a:r>
          </a:p>
        </p:txBody>
      </p:sp>
      <p:sp>
        <p:nvSpPr>
          <p:cNvPr id="3" name="Text Placeholder 2"/>
          <p:cNvSpPr>
            <a:spLocks noGrp="1"/>
          </p:cNvSpPr>
          <p:nvPr>
            <p:ph type="body" idx="10"/>
          </p:nvPr>
        </p:nvSpPr>
        <p:spPr>
          <a:xfrm>
            <a:off x="364067" y="1735132"/>
            <a:ext cx="5063067" cy="4566357"/>
          </a:xfrm>
          <a:prstGeom prst="rect">
            <a:avLst/>
          </a:prstGeom>
          <a:solidFill>
            <a:srgbClr val="2A3990"/>
          </a:solidFill>
          <a:ln w="8890" cmpd="sng">
            <a:solidFill>
              <a:srgbClr val="2A3990"/>
            </a:solidFill>
            <a:prstDash val="solid"/>
          </a:ln>
        </p:spPr>
        <p:txBody>
          <a:bodyPr vert="horz" lIns="0" tIns="95250" rIns="0" bIns="0" anchor="t"/>
          <a:lstStyle/>
          <a:p>
            <a:pPr marL="304701" marR="0" indent="0" algn="l">
              <a:lnSpc>
                <a:spcPts val="2666"/>
              </a:lnSpc>
              <a:spcAft>
                <a:spcPts val="0"/>
              </a:spcAft>
            </a:pPr>
            <a:r>
              <a:rPr lang="en-US" sz="2333" spc="-513">
                <a:solidFill>
                  <a:srgbClr val="FFFFFF"/>
                </a:solidFill>
                <a:latin typeface="Roboto" panose="02020603050405020304" pitchFamily="2"/>
              </a:rPr>
              <a:t>Dataset Real C </a:t>
            </a:r>
          </a:p>
          <a:p>
            <a:pPr marL="792222" marR="731282" indent="487522" algn="l">
              <a:lnSpc>
                <a:spcPts val="3066"/>
              </a:lnSpc>
              <a:spcBef>
                <a:spcPts val="2026"/>
              </a:spcBef>
              <a:spcAft>
                <a:spcPts val="0"/>
              </a:spcAft>
              <a:buFont typeface="Wingdings"/>
              <a:buChar char="l"/>
            </a:pPr>
            <a:r>
              <a:rPr lang="en-US" sz="2266" spc="0">
                <a:solidFill>
                  <a:srgbClr val="000000"/>
                </a:solidFill>
                <a:latin typeface="Roboto" panose="02020603050405020304" pitchFamily="2"/>
              </a:rPr>
              <a:t>Default Payments of Credit Card Clients in Taiwan from 2005 </a:t>
            </a:r>
          </a:p>
          <a:p>
            <a:pPr marL="792222" marR="975043" indent="487522" algn="l">
              <a:lnSpc>
                <a:spcPts val="2932"/>
              </a:lnSpc>
              <a:spcBef>
                <a:spcPts val="133"/>
              </a:spcBef>
              <a:spcAft>
                <a:spcPts val="0"/>
              </a:spcAft>
              <a:buFont typeface="Wingdings"/>
              <a:buChar char="l"/>
            </a:pPr>
            <a:r>
              <a:rPr lang="en-US" sz="2133" spc="0">
                <a:solidFill>
                  <a:srgbClr val="000000"/>
                </a:solidFill>
                <a:latin typeface="Roboto" panose="02020603050405020304" pitchFamily="2"/>
              </a:rPr>
              <a:t>Source: Public dataset from </a:t>
            </a:r>
            <a:r>
              <a:rPr lang="en-US" sz="2133" u="sng" spc="0">
                <a:solidFill>
                  <a:srgbClr val="0000FF"/>
                </a:solidFill>
                <a:latin typeface="Roboto" panose="02020603050405020304" pitchFamily="2"/>
              </a:rPr>
              <a:t>Kaggle</a:t>
            </a:r>
            <a:r>
              <a:rPr lang="en-US" sz="2133" spc="0">
                <a:solidFill>
                  <a:srgbClr val="1155CC"/>
                </a:solidFill>
                <a:latin typeface="Roboto" panose="02020603050405020304" pitchFamily="2"/>
              </a:rPr>
              <a:t>. </a:t>
            </a:r>
          </a:p>
          <a:p>
            <a:pPr marL="792222" marR="0" indent="487522" algn="l">
              <a:lnSpc>
                <a:spcPts val="2932"/>
              </a:lnSpc>
              <a:spcBef>
                <a:spcPts val="93"/>
              </a:spcBef>
              <a:spcAft>
                <a:spcPts val="8664"/>
              </a:spcAft>
              <a:buFont typeface="Wingdings"/>
              <a:buChar char="l"/>
            </a:pPr>
            <a:r>
              <a:rPr lang="en-US" sz="2133" spc="0">
                <a:solidFill>
                  <a:srgbClr val="000000"/>
                </a:solidFill>
                <a:latin typeface="Roboto" panose="02020603050405020304" pitchFamily="2"/>
              </a:rPr>
              <a:t>Original Source: UCI Machine Learning Repository* </a:t>
            </a:r>
          </a:p>
        </p:txBody>
      </p:sp>
      <p:sp>
        <p:nvSpPr>
          <p:cNvPr id="4" name="Text Placeholder 3"/>
          <p:cNvSpPr>
            <a:spLocks noGrp="1"/>
          </p:cNvSpPr>
          <p:nvPr>
            <p:ph type="body" idx="10"/>
          </p:nvPr>
        </p:nvSpPr>
        <p:spPr>
          <a:xfrm>
            <a:off x="6561667" y="1735132"/>
            <a:ext cx="5063067" cy="4566357"/>
          </a:xfrm>
          <a:prstGeom prst="rect">
            <a:avLst/>
          </a:prstGeom>
          <a:solidFill>
            <a:srgbClr val="2A3990"/>
          </a:solidFill>
          <a:ln w="8890" cmpd="sng">
            <a:solidFill>
              <a:srgbClr val="2A3990"/>
            </a:solidFill>
            <a:prstDash val="solid"/>
          </a:ln>
        </p:spPr>
        <p:txBody>
          <a:bodyPr vert="horz" lIns="0" tIns="95250" rIns="0" bIns="0" anchor="t"/>
          <a:lstStyle/>
          <a:p>
            <a:pPr marL="304701" marR="0" indent="0" algn="l">
              <a:lnSpc>
                <a:spcPts val="2666"/>
              </a:lnSpc>
              <a:spcAft>
                <a:spcPts val="0"/>
              </a:spcAft>
            </a:pPr>
            <a:r>
              <a:rPr lang="en-US" sz="2333" spc="-13">
                <a:solidFill>
                  <a:srgbClr val="FFFFFF"/>
                </a:solidFill>
                <a:latin typeface="Roboto" panose="02020603050405020304" pitchFamily="2"/>
              </a:rPr>
              <a:t>Why This Dataset? </a:t>
            </a:r>
          </a:p>
          <a:p>
            <a:pPr marL="304701" marR="0" indent="487522" algn="l">
              <a:lnSpc>
                <a:spcPts val="2533"/>
              </a:lnSpc>
              <a:spcBef>
                <a:spcPts val="2632"/>
              </a:spcBef>
              <a:spcAft>
                <a:spcPts val="0"/>
              </a:spcAft>
              <a:buFont typeface="Wingdings"/>
              <a:buChar char="l"/>
            </a:pPr>
            <a:r>
              <a:rPr lang="en-US" sz="2266" spc="-13">
                <a:solidFill>
                  <a:srgbClr val="000000"/>
                </a:solidFill>
                <a:latin typeface="Roboto" panose="02020603050405020304" pitchFamily="2"/>
              </a:rPr>
              <a:t>Real credit card data </a:t>
            </a:r>
          </a:p>
          <a:p>
            <a:pPr marL="304701" marR="0" indent="487522" algn="l">
              <a:lnSpc>
                <a:spcPts val="2533"/>
              </a:lnSpc>
              <a:spcBef>
                <a:spcPts val="613"/>
              </a:spcBef>
              <a:spcAft>
                <a:spcPts val="0"/>
              </a:spcAft>
              <a:buFont typeface="Wingdings"/>
              <a:buChar char="l"/>
            </a:pPr>
            <a:r>
              <a:rPr lang="en-US" sz="2266" spc="-7">
                <a:solidFill>
                  <a:srgbClr val="000000"/>
                </a:solidFill>
                <a:latin typeface="Roboto" panose="02020603050405020304" pitchFamily="2"/>
              </a:rPr>
              <a:t>Comprehensive and complete </a:t>
            </a:r>
          </a:p>
          <a:p>
            <a:pPr marL="304701" marR="0" indent="487522" algn="l">
              <a:lnSpc>
                <a:spcPts val="2533"/>
              </a:lnSpc>
              <a:spcBef>
                <a:spcPts val="620"/>
              </a:spcBef>
              <a:spcAft>
                <a:spcPts val="0"/>
              </a:spcAft>
              <a:buFont typeface="Wingdings"/>
              <a:buChar char="l"/>
            </a:pPr>
            <a:r>
              <a:rPr lang="en-US" sz="2266" spc="-13">
                <a:solidFill>
                  <a:srgbClr val="000000"/>
                </a:solidFill>
                <a:latin typeface="Roboto" panose="02020603050405020304" pitchFamily="2"/>
              </a:rPr>
              <a:t>30,000 customers </a:t>
            </a:r>
          </a:p>
          <a:p>
            <a:pPr marL="304701" marR="0" indent="487522" algn="l">
              <a:lnSpc>
                <a:spcPts val="2533"/>
              </a:lnSpc>
              <a:spcBef>
                <a:spcPts val="620"/>
              </a:spcBef>
              <a:spcAft>
                <a:spcPts val="0"/>
              </a:spcAft>
              <a:buFont typeface="Wingdings"/>
              <a:buChar char="l"/>
            </a:pPr>
            <a:r>
              <a:rPr lang="en-US" sz="2266" spc="-13">
                <a:solidFill>
                  <a:srgbClr val="000000"/>
                </a:solidFill>
                <a:latin typeface="Roboto" panose="02020603050405020304" pitchFamily="2"/>
              </a:rPr>
              <a:t>Usage of 6 months </a:t>
            </a:r>
          </a:p>
          <a:p>
            <a:pPr marL="304701" marR="0" indent="487522" algn="l">
              <a:lnSpc>
                <a:spcPts val="2533"/>
              </a:lnSpc>
              <a:spcBef>
                <a:spcPts val="580"/>
              </a:spcBef>
              <a:spcAft>
                <a:spcPts val="0"/>
              </a:spcAft>
              <a:buFont typeface="Wingdings"/>
              <a:buChar char="l"/>
            </a:pPr>
            <a:r>
              <a:rPr lang="en-US" sz="2266" spc="-13">
                <a:solidFill>
                  <a:srgbClr val="000000"/>
                </a:solidFill>
                <a:latin typeface="Roboto" panose="02020603050405020304" pitchFamily="2"/>
              </a:rPr>
              <a:t>Age from 20-79 </a:t>
            </a:r>
          </a:p>
          <a:p>
            <a:pPr marL="304701" marR="0" indent="487522" algn="l">
              <a:lnSpc>
                <a:spcPts val="2533"/>
              </a:lnSpc>
              <a:spcBef>
                <a:spcPts val="620"/>
              </a:spcBef>
              <a:spcAft>
                <a:spcPts val="0"/>
              </a:spcAft>
              <a:buFont typeface="Wingdings"/>
              <a:buChar char="l"/>
            </a:pPr>
            <a:r>
              <a:rPr lang="en-US" sz="2266" spc="-7">
                <a:solidFill>
                  <a:srgbClr val="000000"/>
                </a:solidFill>
                <a:latin typeface="Roboto" panose="02020603050405020304" pitchFamily="2"/>
              </a:rPr>
              <a:t>Demographic factors </a:t>
            </a:r>
          </a:p>
          <a:p>
            <a:pPr marL="304701" marR="0" indent="487522" algn="l">
              <a:lnSpc>
                <a:spcPts val="2533"/>
              </a:lnSpc>
              <a:spcBef>
                <a:spcPts val="620"/>
              </a:spcBef>
              <a:spcAft>
                <a:spcPts val="8317"/>
              </a:spcAft>
              <a:buFont typeface="Wingdings"/>
              <a:buChar char="l"/>
            </a:pPr>
            <a:r>
              <a:rPr lang="en-US" sz="2266" spc="-7">
                <a:solidFill>
                  <a:srgbClr val="000000"/>
                </a:solidFill>
                <a:latin typeface="Roboto" panose="02020603050405020304" pitchFamily="2"/>
              </a:rPr>
              <a:t>No credit score or credit history </a:t>
            </a:r>
          </a:p>
        </p:txBody>
      </p:sp>
      <p:sp>
        <p:nvSpPr>
          <p:cNvPr id="5" name="Text Placeholder 4"/>
          <p:cNvSpPr>
            <a:spLocks noGrp="1"/>
          </p:cNvSpPr>
          <p:nvPr>
            <p:ph type="body" idx="10"/>
          </p:nvPr>
        </p:nvSpPr>
        <p:spPr>
          <a:xfrm>
            <a:off x="545253" y="6301488"/>
            <a:ext cx="11379200" cy="283546"/>
          </a:xfrm>
          <a:prstGeom prst="rect">
            <a:avLst/>
          </a:prstGeom>
          <a:noFill/>
          <a:ln w="0" cmpd="sng">
            <a:noFill/>
            <a:prstDash val="solid"/>
          </a:ln>
        </p:spPr>
        <p:txBody>
          <a:bodyPr vert="horz" lIns="0" tIns="31750" rIns="0" bIns="0" anchor="t"/>
          <a:lstStyle/>
          <a:p>
            <a:pPr marL="0" marR="0" indent="0" algn="l">
              <a:lnSpc>
                <a:spcPts val="1599"/>
              </a:lnSpc>
              <a:spcAft>
                <a:spcPts val="280"/>
              </a:spcAft>
              <a:tabLst>
                <a:tab pos="11395815" algn="r"/>
              </a:tabLst>
            </a:pPr>
            <a:r>
              <a:rPr lang="en-US" sz="1066" spc="0">
                <a:solidFill>
                  <a:srgbClr val="000000"/>
                </a:solidFill>
                <a:latin typeface="Arial" panose="02020603050405020304" pitchFamily="2"/>
              </a:rPr>
              <a:t>*Lichman, M. (2013). UCI Machine Learning Repository</a:t>
            </a:r>
            <a:r>
              <a:rPr lang="en-US" sz="1066" spc="0">
                <a:solidFill>
                  <a:srgbClr val="1155CC"/>
                </a:solidFill>
                <a:latin typeface="Arial" panose="02020603050405020304" pitchFamily="2"/>
              </a:rPr>
              <a:t> [</a:t>
            </a:r>
            <a:r>
              <a:rPr lang="en-US" sz="1066" u="sng" spc="0">
                <a:solidFill>
                  <a:srgbClr val="0000FF"/>
                </a:solidFill>
                <a:latin typeface="Arial" panose="02020603050405020304" pitchFamily="2"/>
              </a:rPr>
              <a:t>http://archive.ics.uci.edu/ml]</a:t>
            </a:r>
            <a:r>
              <a:rPr lang="en-US" sz="1066" spc="0">
                <a:solidFill>
                  <a:srgbClr val="1155CC"/>
                </a:solidFill>
                <a:latin typeface="Arial" panose="02020603050405020304" pitchFamily="2"/>
              </a:rPr>
              <a:t>.</a:t>
            </a:r>
            <a:r>
              <a:rPr lang="en-US" sz="1066" spc="0">
                <a:solidFill>
                  <a:srgbClr val="000000"/>
                </a:solidFill>
                <a:latin typeface="Arial" panose="02020603050405020304" pitchFamily="2"/>
              </a:rPr>
              <a:t> Irvine, CA: University of California, School of Information and Computer Science. </a:t>
            </a:r>
            <a:r>
              <a:rPr lang="en-US" sz="1333" spc="0">
                <a:solidFill>
                  <a:srgbClr val="000000"/>
                </a:solidFill>
                <a:latin typeface="Roboto" panose="02020603050405020304" pitchFamily="2"/>
              </a:rPr>
              <a:t>5 </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layout 4">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386080" y="660196"/>
            <a:ext cx="11379200" cy="1078320"/>
          </a:xfrm>
          <a:prstGeom prst="rect">
            <a:avLst/>
          </a:prstGeom>
          <a:noFill/>
          <a:ln w="0" cmpd="sng">
            <a:noFill/>
            <a:prstDash val="solid"/>
          </a:ln>
        </p:spPr>
        <p:txBody>
          <a:bodyPr vert="horz" lIns="0" tIns="20320" rIns="0" bIns="0" anchor="t"/>
          <a:lstStyle/>
          <a:p>
            <a:pPr marL="121880" marR="0" indent="0" algn="l">
              <a:lnSpc>
                <a:spcPts val="4532"/>
              </a:lnSpc>
              <a:spcAft>
                <a:spcPts val="3739"/>
              </a:spcAft>
            </a:pPr>
            <a:r>
              <a:rPr lang="en-US" sz="3932" spc="0">
                <a:solidFill>
                  <a:srgbClr val="2A3990"/>
                </a:solidFill>
                <a:latin typeface="Roboto" panose="02020603050405020304" pitchFamily="2"/>
              </a:rPr>
              <a:t>Approach Overview </a:t>
            </a:r>
          </a:p>
        </p:txBody>
      </p:sp>
      <p:sp>
        <p:nvSpPr>
          <p:cNvPr id="5" name="Text Placeholder 4"/>
          <p:cNvSpPr>
            <a:spLocks noGrp="1"/>
          </p:cNvSpPr>
          <p:nvPr>
            <p:ph type="body" idx="10"/>
          </p:nvPr>
        </p:nvSpPr>
        <p:spPr>
          <a:xfrm>
            <a:off x="715434" y="1972972"/>
            <a:ext cx="1844887" cy="351258"/>
          </a:xfrm>
          <a:prstGeom prst="rect">
            <a:avLst/>
          </a:prstGeom>
          <a:noFill/>
          <a:ln w="0" cmpd="sng">
            <a:noFill/>
            <a:prstDash val="solid"/>
          </a:ln>
        </p:spPr>
        <p:txBody>
          <a:bodyPr vert="horz" lIns="0" tIns="5080" rIns="0" bIns="0" anchor="t"/>
          <a:lstStyle/>
          <a:p>
            <a:pPr marL="0" marR="0" indent="0" algn="l">
              <a:lnSpc>
                <a:spcPts val="2666"/>
              </a:lnSpc>
              <a:spcAft>
                <a:spcPts val="0"/>
              </a:spcAft>
            </a:pPr>
            <a:r>
              <a:rPr lang="en-US" sz="2333" spc="-93">
                <a:solidFill>
                  <a:srgbClr val="FFFFFF"/>
                </a:solidFill>
                <a:latin typeface="Roboto" panose="02020603050405020304" pitchFamily="2"/>
              </a:rPr>
              <a:t>Data Cleaning </a:t>
            </a:r>
          </a:p>
        </p:txBody>
      </p:sp>
      <p:sp>
        <p:nvSpPr>
          <p:cNvPr id="6" name="Text Placeholder 5"/>
          <p:cNvSpPr>
            <a:spLocks noGrp="1"/>
          </p:cNvSpPr>
          <p:nvPr>
            <p:ph type="body" idx="10"/>
          </p:nvPr>
        </p:nvSpPr>
        <p:spPr>
          <a:xfrm>
            <a:off x="4588087" y="1972972"/>
            <a:ext cx="2186940" cy="351258"/>
          </a:xfrm>
          <a:prstGeom prst="rect">
            <a:avLst/>
          </a:prstGeom>
          <a:noFill/>
          <a:ln w="0" cmpd="sng">
            <a:noFill/>
            <a:prstDash val="solid"/>
          </a:ln>
        </p:spPr>
        <p:txBody>
          <a:bodyPr vert="horz" lIns="0" tIns="5080" rIns="0" bIns="0" anchor="t"/>
          <a:lstStyle/>
          <a:p>
            <a:pPr marL="0" marR="0" indent="0" algn="l">
              <a:lnSpc>
                <a:spcPts val="2666"/>
              </a:lnSpc>
              <a:spcAft>
                <a:spcPts val="0"/>
              </a:spcAft>
            </a:pPr>
            <a:r>
              <a:rPr lang="en-US" sz="2333" spc="-73">
                <a:solidFill>
                  <a:srgbClr val="FFFFFF"/>
                </a:solidFill>
                <a:latin typeface="Roboto" panose="02020603050405020304" pitchFamily="2"/>
              </a:rPr>
              <a:t>Data Exploration </a:t>
            </a:r>
          </a:p>
        </p:txBody>
      </p:sp>
      <p:sp>
        <p:nvSpPr>
          <p:cNvPr id="7" name="Text Placeholder 6"/>
          <p:cNvSpPr>
            <a:spLocks noGrp="1"/>
          </p:cNvSpPr>
          <p:nvPr>
            <p:ph type="body" idx="10"/>
          </p:nvPr>
        </p:nvSpPr>
        <p:spPr>
          <a:xfrm>
            <a:off x="8477674" y="1972972"/>
            <a:ext cx="2633133" cy="351258"/>
          </a:xfrm>
          <a:prstGeom prst="rect">
            <a:avLst/>
          </a:prstGeom>
          <a:noFill/>
          <a:ln w="0" cmpd="sng">
            <a:noFill/>
            <a:prstDash val="solid"/>
          </a:ln>
        </p:spPr>
        <p:txBody>
          <a:bodyPr vert="horz" lIns="0" tIns="5080" rIns="0" bIns="0" anchor="t"/>
          <a:lstStyle/>
          <a:p>
            <a:pPr marL="0" marR="0" indent="0" algn="l">
              <a:lnSpc>
                <a:spcPts val="2666"/>
              </a:lnSpc>
              <a:spcAft>
                <a:spcPts val="0"/>
              </a:spcAft>
            </a:pPr>
            <a:r>
              <a:rPr lang="en-US" sz="2333" spc="-73">
                <a:solidFill>
                  <a:srgbClr val="FFFFFF"/>
                </a:solidFill>
                <a:latin typeface="Roboto" panose="02020603050405020304" pitchFamily="2"/>
              </a:rPr>
              <a:t>Predictive Modeling </a:t>
            </a:r>
          </a:p>
        </p:txBody>
      </p:sp>
      <p:sp>
        <p:nvSpPr>
          <p:cNvPr id="8" name="Text Placeholder 7"/>
          <p:cNvSpPr>
            <a:spLocks noGrp="1"/>
          </p:cNvSpPr>
          <p:nvPr>
            <p:ph type="body" idx="10"/>
          </p:nvPr>
        </p:nvSpPr>
        <p:spPr>
          <a:xfrm>
            <a:off x="698500" y="2879471"/>
            <a:ext cx="2946400" cy="2300530"/>
          </a:xfrm>
          <a:prstGeom prst="rect">
            <a:avLst/>
          </a:prstGeom>
          <a:noFill/>
          <a:ln w="0" cmpd="sng">
            <a:noFill/>
            <a:prstDash val="solid"/>
          </a:ln>
        </p:spPr>
        <p:txBody>
          <a:bodyPr vert="horz" lIns="0" tIns="9525" rIns="0" bIns="0" anchor="t"/>
          <a:lstStyle/>
          <a:p>
            <a:pPr marL="0" marR="0" indent="0" algn="l">
              <a:lnSpc>
                <a:spcPts val="2399"/>
              </a:lnSpc>
              <a:spcAft>
                <a:spcPts val="0"/>
              </a:spcAft>
            </a:pPr>
            <a:r>
              <a:rPr lang="en-US" sz="2133" b="1" spc="-7">
                <a:solidFill>
                  <a:srgbClr val="000000"/>
                </a:solidFill>
                <a:latin typeface="Roboto" panose="02020603050405020304" pitchFamily="2"/>
              </a:rPr>
              <a:t>Understand and Clean </a:t>
            </a:r>
          </a:p>
          <a:p>
            <a:pPr marL="609402" marR="0" indent="426581" algn="l">
              <a:lnSpc>
                <a:spcPts val="2932"/>
              </a:lnSpc>
              <a:spcBef>
                <a:spcPts val="1120"/>
              </a:spcBef>
              <a:spcAft>
                <a:spcPts val="0"/>
              </a:spcAft>
              <a:buFont typeface="Wingdings"/>
              <a:buChar char="l"/>
            </a:pPr>
            <a:r>
              <a:rPr lang="en-US" sz="2133" spc="0">
                <a:solidFill>
                  <a:srgbClr val="000000"/>
                </a:solidFill>
                <a:latin typeface="Roboto" panose="02020603050405020304" pitchFamily="2"/>
              </a:rPr>
              <a:t>Find information on undocumented columns values </a:t>
            </a:r>
          </a:p>
          <a:p>
            <a:pPr marL="609402" marR="0" indent="426581" algn="l">
              <a:lnSpc>
                <a:spcPts val="2932"/>
              </a:lnSpc>
              <a:spcBef>
                <a:spcPts val="27"/>
              </a:spcBef>
              <a:spcAft>
                <a:spcPts val="33"/>
              </a:spcAft>
              <a:buFont typeface="Wingdings"/>
              <a:buChar char="l"/>
            </a:pPr>
            <a:r>
              <a:rPr lang="en-US" sz="2133" spc="0">
                <a:solidFill>
                  <a:srgbClr val="000000"/>
                </a:solidFill>
                <a:latin typeface="Roboto" panose="02020603050405020304" pitchFamily="2"/>
              </a:rPr>
              <a:t>Clean data to get it ready for analysis </a:t>
            </a:r>
          </a:p>
        </p:txBody>
      </p:sp>
      <p:sp>
        <p:nvSpPr>
          <p:cNvPr id="9" name="Text Placeholder 8"/>
          <p:cNvSpPr>
            <a:spLocks noGrp="1"/>
          </p:cNvSpPr>
          <p:nvPr>
            <p:ph type="body" idx="10"/>
          </p:nvPr>
        </p:nvSpPr>
        <p:spPr>
          <a:xfrm>
            <a:off x="4576233" y="2879471"/>
            <a:ext cx="2946400" cy="1928111"/>
          </a:xfrm>
          <a:prstGeom prst="rect">
            <a:avLst/>
          </a:prstGeom>
          <a:noFill/>
          <a:ln w="0" cmpd="sng">
            <a:noFill/>
            <a:prstDash val="solid"/>
          </a:ln>
        </p:spPr>
        <p:txBody>
          <a:bodyPr vert="horz" lIns="0" tIns="9525" rIns="0" bIns="0" anchor="t"/>
          <a:lstStyle/>
          <a:p>
            <a:pPr marL="0" marR="0" indent="0" algn="ctr">
              <a:lnSpc>
                <a:spcPts val="2399"/>
              </a:lnSpc>
              <a:spcAft>
                <a:spcPts val="0"/>
              </a:spcAft>
            </a:pPr>
            <a:r>
              <a:rPr lang="en-US" sz="2133" b="1" spc="-40">
                <a:solidFill>
                  <a:srgbClr val="000000"/>
                </a:solidFill>
                <a:latin typeface="Roboto" panose="02020603050405020304" pitchFamily="2"/>
              </a:rPr>
              <a:t>Graphical and Statistical </a:t>
            </a:r>
          </a:p>
          <a:p>
            <a:pPr marL="609402" marR="0" indent="487522" algn="l">
              <a:lnSpc>
                <a:spcPts val="2932"/>
              </a:lnSpc>
              <a:spcBef>
                <a:spcPts val="1133"/>
              </a:spcBef>
              <a:spcAft>
                <a:spcPts val="0"/>
              </a:spcAft>
              <a:buFont typeface="Wingdings"/>
              <a:buChar char="l"/>
            </a:pPr>
            <a:r>
              <a:rPr lang="en-US" sz="2133" spc="0">
                <a:solidFill>
                  <a:srgbClr val="000000"/>
                </a:solidFill>
                <a:latin typeface="Roboto" panose="02020603050405020304" pitchFamily="2"/>
              </a:rPr>
              <a:t>Exam data with </a:t>
            </a:r>
            <a:br/>
            <a:r>
              <a:rPr lang="en-US" sz="2133" spc="0">
                <a:solidFill>
                  <a:srgbClr val="000000"/>
                </a:solidFill>
                <a:latin typeface="Roboto" panose="02020603050405020304" pitchFamily="2"/>
              </a:rPr>
              <a:t>visualization </a:t>
            </a:r>
          </a:p>
          <a:p>
            <a:pPr marL="609402" marR="0" indent="487522" algn="l">
              <a:lnSpc>
                <a:spcPts val="2932"/>
              </a:lnSpc>
              <a:spcBef>
                <a:spcPts val="7"/>
              </a:spcBef>
              <a:spcAft>
                <a:spcPts val="0"/>
              </a:spcAft>
              <a:buFont typeface="Wingdings"/>
              <a:buChar char="l"/>
            </a:pPr>
            <a:r>
              <a:rPr lang="en-US" sz="2133" spc="0">
                <a:solidFill>
                  <a:srgbClr val="000000"/>
                </a:solidFill>
                <a:latin typeface="Roboto" panose="02020603050405020304" pitchFamily="2"/>
              </a:rPr>
              <a:t>Verify findings with statistical tests  </a:t>
            </a:r>
          </a:p>
        </p:txBody>
      </p:sp>
      <p:sp>
        <p:nvSpPr>
          <p:cNvPr id="10" name="Text Placeholder 9"/>
          <p:cNvSpPr>
            <a:spLocks noGrp="1"/>
          </p:cNvSpPr>
          <p:nvPr>
            <p:ph type="body" idx="10"/>
          </p:nvPr>
        </p:nvSpPr>
        <p:spPr>
          <a:xfrm>
            <a:off x="8469207" y="2879471"/>
            <a:ext cx="2946400" cy="1576007"/>
          </a:xfrm>
          <a:prstGeom prst="rect">
            <a:avLst/>
          </a:prstGeom>
          <a:noFill/>
          <a:ln w="0" cmpd="sng">
            <a:noFill/>
            <a:prstDash val="solid"/>
          </a:ln>
        </p:spPr>
        <p:txBody>
          <a:bodyPr vert="horz" lIns="0" tIns="9525" rIns="0" bIns="0" anchor="t"/>
          <a:lstStyle/>
          <a:p>
            <a:pPr marL="0" marR="0" indent="0" algn="l">
              <a:lnSpc>
                <a:spcPts val="2399"/>
              </a:lnSpc>
              <a:spcAft>
                <a:spcPts val="0"/>
              </a:spcAft>
            </a:pPr>
            <a:r>
              <a:rPr lang="en-US" sz="2133" b="1" spc="-7">
                <a:solidFill>
                  <a:srgbClr val="000000"/>
                </a:solidFill>
                <a:latin typeface="Roboto" panose="02020603050405020304" pitchFamily="2"/>
              </a:rPr>
              <a:t>Machine Learning </a:t>
            </a:r>
          </a:p>
          <a:p>
            <a:pPr marL="121880" marR="0" indent="487522" algn="l">
              <a:lnSpc>
                <a:spcPts val="2399"/>
              </a:lnSpc>
              <a:spcBef>
                <a:spcPts val="1666"/>
              </a:spcBef>
              <a:spcAft>
                <a:spcPts val="0"/>
              </a:spcAft>
              <a:buFont typeface="Wingdings"/>
              <a:buChar char="l"/>
            </a:pPr>
            <a:r>
              <a:rPr lang="en-US" sz="2133" spc="-53">
                <a:solidFill>
                  <a:srgbClr val="000000"/>
                </a:solidFill>
                <a:latin typeface="Roboto" panose="02020603050405020304" pitchFamily="2"/>
              </a:rPr>
              <a:t>Logistic Regression </a:t>
            </a:r>
          </a:p>
          <a:p>
            <a:pPr marL="121880" marR="0" indent="487522" algn="l">
              <a:lnSpc>
                <a:spcPts val="2399"/>
              </a:lnSpc>
              <a:spcBef>
                <a:spcPts val="560"/>
              </a:spcBef>
              <a:spcAft>
                <a:spcPts val="0"/>
              </a:spcAft>
              <a:buFont typeface="Wingdings"/>
              <a:buChar char="l"/>
            </a:pPr>
            <a:r>
              <a:rPr lang="en-US" sz="2133" spc="-13">
                <a:solidFill>
                  <a:srgbClr val="000000"/>
                </a:solidFill>
                <a:latin typeface="Roboto" panose="02020603050405020304" pitchFamily="2"/>
              </a:rPr>
              <a:t>Random Forest </a:t>
            </a:r>
          </a:p>
          <a:p>
            <a:pPr marL="121880" marR="0" indent="487522" algn="l">
              <a:lnSpc>
                <a:spcPts val="2399"/>
              </a:lnSpc>
              <a:spcBef>
                <a:spcPts val="533"/>
              </a:spcBef>
              <a:spcAft>
                <a:spcPts val="87"/>
              </a:spcAft>
              <a:buFont typeface="Wingdings"/>
              <a:buChar char="l"/>
            </a:pPr>
            <a:r>
              <a:rPr lang="en-US" sz="2133" spc="-20">
                <a:solidFill>
                  <a:srgbClr val="000000"/>
                </a:solidFill>
                <a:latin typeface="Roboto" panose="02020603050405020304" pitchFamily="2"/>
              </a:rPr>
              <a:t>XGBoost </a:t>
            </a:r>
          </a:p>
        </p:txBody>
      </p:sp>
      <p:sp>
        <p:nvSpPr>
          <p:cNvPr id="11" name="Text Placeholder 10"/>
          <p:cNvSpPr>
            <a:spLocks noGrp="1"/>
          </p:cNvSpPr>
          <p:nvPr>
            <p:ph type="body" idx="10"/>
          </p:nvPr>
        </p:nvSpPr>
        <p:spPr>
          <a:xfrm>
            <a:off x="11737340" y="6364122"/>
            <a:ext cx="226907" cy="203137"/>
          </a:xfrm>
          <a:prstGeom prst="rect">
            <a:avLst/>
          </a:prstGeom>
          <a:noFill/>
          <a:ln w="0" cmpd="sng">
            <a:noFill/>
            <a:prstDash val="solid"/>
          </a:ln>
        </p:spPr>
        <p:txBody>
          <a:bodyPr vert="horz" lIns="0" tIns="3810" rIns="0" bIns="0" anchor="t"/>
          <a:lstStyle/>
          <a:p>
            <a:pPr marL="0" marR="0" indent="0" algn="l">
              <a:lnSpc>
                <a:spcPts val="1466"/>
              </a:lnSpc>
              <a:spcAft>
                <a:spcPts val="0"/>
              </a:spcAft>
            </a:pPr>
            <a:r>
              <a:rPr lang="en-US" sz="1333" spc="0">
                <a:solidFill>
                  <a:srgbClr val="000000"/>
                </a:solidFill>
                <a:latin typeface="Roboto" panose="02020603050405020304" pitchFamily="2"/>
              </a:rPr>
              <a:t>4 </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layout 3">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33400" y="643268"/>
            <a:ext cx="11379200" cy="1885791"/>
          </a:xfrm>
          <a:prstGeom prst="rect">
            <a:avLst/>
          </a:prstGeom>
          <a:noFill/>
          <a:ln w="0" cmpd="sng">
            <a:noFill/>
            <a:prstDash val="solid"/>
          </a:ln>
        </p:spPr>
        <p:txBody>
          <a:bodyPr vert="horz" lIns="0" tIns="22225" rIns="0" bIns="0" anchor="t">
            <a:normAutofit fontScale="95000"/>
          </a:bodyPr>
          <a:lstStyle/>
          <a:p>
            <a:pPr marL="0" marR="0" indent="0" algn="l">
              <a:lnSpc>
                <a:spcPts val="4665"/>
              </a:lnSpc>
              <a:spcAft>
                <a:spcPts val="0"/>
              </a:spcAft>
            </a:pPr>
            <a:r>
              <a:rPr lang="en-US" sz="4065" spc="-40">
                <a:solidFill>
                  <a:srgbClr val="2A398F"/>
                </a:solidFill>
                <a:latin typeface="Roboto" panose="02020603050405020304" pitchFamily="2"/>
              </a:rPr>
              <a:t>Who Should Care? </a:t>
            </a:r>
          </a:p>
          <a:p>
            <a:pPr marL="182821" marR="0" indent="0" algn="l">
              <a:lnSpc>
                <a:spcPts val="2932"/>
              </a:lnSpc>
              <a:spcBef>
                <a:spcPts val="4132"/>
              </a:spcBef>
              <a:spcAft>
                <a:spcPts val="2759"/>
              </a:spcAft>
              <a:tabLst>
                <a:tab pos="6094019" algn="l"/>
              </a:tabLst>
            </a:pPr>
            <a:r>
              <a:rPr lang="en-US" sz="2799" spc="0">
                <a:solidFill>
                  <a:srgbClr val="000000"/>
                </a:solidFill>
                <a:latin typeface="Times New Roman" panose="02020603050405020304" pitchFamily="1"/>
              </a:rPr>
              <a:t>Credit Card Companies Commercial Banks </a:t>
            </a:r>
          </a:p>
        </p:txBody>
      </p:sp>
      <p:sp>
        <p:nvSpPr>
          <p:cNvPr id="5" name="Text Placeholder 4"/>
          <p:cNvSpPr>
            <a:spLocks noGrp="1"/>
          </p:cNvSpPr>
          <p:nvPr>
            <p:ph type="body" idx="10"/>
          </p:nvPr>
        </p:nvSpPr>
        <p:spPr>
          <a:xfrm>
            <a:off x="533400" y="6326034"/>
            <a:ext cx="11379200" cy="309784"/>
          </a:xfrm>
          <a:prstGeom prst="rect">
            <a:avLst/>
          </a:prstGeom>
          <a:noFill/>
          <a:ln w="0" cmpd="sng">
            <a:noFill/>
            <a:prstDash val="solid"/>
          </a:ln>
        </p:spPr>
        <p:txBody>
          <a:bodyPr vert="horz" lIns="0" tIns="29210" rIns="0" bIns="0" anchor="t"/>
          <a:lstStyle/>
          <a:p>
            <a:pPr marL="243761" marR="0" indent="0" algn="l">
              <a:lnSpc>
                <a:spcPts val="1866"/>
              </a:lnSpc>
              <a:spcAft>
                <a:spcPts val="247"/>
              </a:spcAft>
              <a:tabLst>
                <a:tab pos="11395815" algn="r"/>
              </a:tabLst>
            </a:pPr>
            <a:r>
              <a:rPr lang="en-US" sz="1866" spc="0">
                <a:solidFill>
                  <a:srgbClr val="000000"/>
                </a:solidFill>
                <a:latin typeface="Roboto" panose="02020603050405020304" pitchFamily="2"/>
              </a:rPr>
              <a:t>* Image source: Google image</a:t>
            </a:r>
            <a:r>
              <a:rPr lang="en-US" sz="133" spc="0">
                <a:solidFill>
                  <a:srgbClr val="484747"/>
                </a:solidFill>
                <a:latin typeface="Roboto" panose="02020603050405020304" pitchFamily="2"/>
              </a:rPr>
              <a:t> </a:t>
            </a:r>
            <a:r>
              <a:rPr lang="en-US" sz="1533" spc="0">
                <a:solidFill>
                  <a:srgbClr val="484747"/>
                </a:solidFill>
                <a:latin typeface="Roboto" panose="02020603050405020304" pitchFamily="2"/>
              </a:rPr>
              <a:t>3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60" r:id="rId12"/>
    <p:sldLayoutId id="2147483659" r:id="rId13"/>
    <p:sldLayoutId id="2147483658" r:id="rId14"/>
    <p:sldLayoutId id="2147483657" r:id="rId15"/>
    <p:sldLayoutId id="2147483656" r:id="rId16"/>
    <p:sldLayoutId id="2147483655" r:id="rId17"/>
    <p:sldLayoutId id="2147483654" r:id="rId18"/>
    <p:sldLayoutId id="2147483653" r:id="rId19"/>
    <p:sldLayoutId id="2147483652" r:id="rId20"/>
    <p:sldLayoutId id="2147483651" r:id="rId2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10311916" cy="2308231"/>
          </a:xfrm>
        </p:spPr>
        <p:txBody>
          <a:bodyPr>
            <a:normAutofit/>
          </a:bodyPr>
          <a:lstStyle/>
          <a:p>
            <a:pPr algn="ctr"/>
            <a:r>
              <a:rPr lang="en-US" spc="400" dirty="0"/>
              <a:t>Credit card </a:t>
            </a:r>
            <a:r>
              <a:rPr lang="en-US" spc="400" dirty="0" err="1"/>
              <a:t>deFault</a:t>
            </a:r>
            <a:r>
              <a:rPr lang="en-US" spc="400" dirty="0"/>
              <a:t> risk analysis </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noAutofit/>
          </a:bodyPr>
          <a:lstStyle/>
          <a:p>
            <a:r>
              <a:rPr lang="en-US" sz="2800" b="1" i="1" dirty="0">
                <a:solidFill>
                  <a:schemeClr val="bg2"/>
                </a:solidFill>
              </a:rPr>
              <a:t>Developed By:</a:t>
            </a:r>
          </a:p>
          <a:p>
            <a:r>
              <a:rPr lang="en-US" sz="2800" b="1" i="1" dirty="0" err="1">
                <a:solidFill>
                  <a:schemeClr val="bg2"/>
                </a:solidFill>
              </a:rPr>
              <a:t>Tarun</a:t>
            </a:r>
            <a:r>
              <a:rPr lang="en-US" sz="2800" b="1" i="1" dirty="0">
                <a:solidFill>
                  <a:schemeClr val="bg2"/>
                </a:solidFill>
              </a:rPr>
              <a:t> Kaushik</a:t>
            </a:r>
          </a:p>
          <a:p>
            <a:r>
              <a:rPr lang="en-US" sz="2800" b="1" i="1" dirty="0">
                <a:solidFill>
                  <a:schemeClr val="bg2"/>
                </a:solidFill>
              </a:rPr>
              <a:t>Swapnali </a:t>
            </a:r>
            <a:r>
              <a:rPr lang="en-US" sz="2800" b="1" i="1" dirty="0" err="1">
                <a:solidFill>
                  <a:schemeClr val="bg2"/>
                </a:solidFill>
              </a:rPr>
              <a:t>Bhide</a:t>
            </a:r>
            <a:endParaRPr lang="en-US" sz="2800" b="1" i="1" dirty="0">
              <a:solidFill>
                <a:schemeClr val="bg2"/>
              </a:solidFill>
            </a:endParaRPr>
          </a:p>
          <a:p>
            <a:r>
              <a:rPr lang="en-US" sz="2800" b="1" i="1" dirty="0">
                <a:solidFill>
                  <a:schemeClr val="bg2"/>
                </a:solidFill>
              </a:rPr>
              <a:t>Umabala Kakani</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84084" y="1649644"/>
            <a:ext cx="7569404" cy="4070364"/>
          </a:xfrm>
          <a:prstGeom prst="rect">
            <a:avLst/>
          </a:prstGeom>
        </p:spPr>
      </p:pic>
      <p:sp>
        <p:nvSpPr>
          <p:cNvPr id="2" name="Text Placeholder 1"/>
          <p:cNvSpPr>
            <a:spLocks noGrp="1"/>
          </p:cNvSpPr>
          <p:nvPr>
            <p:ph type="body" idx="10"/>
          </p:nvPr>
        </p:nvSpPr>
        <p:spPr>
          <a:xfrm>
            <a:off x="534270" y="660197"/>
            <a:ext cx="2843922" cy="989448"/>
          </a:xfrm>
          <a:prstGeom prst="rect">
            <a:avLst/>
          </a:prstGeom>
          <a:noFill/>
          <a:ln w="0" cmpd="sng">
            <a:noFill/>
            <a:prstDash val="solid"/>
          </a:ln>
        </p:spPr>
        <p:txBody>
          <a:bodyPr vert="horz" lIns="0" tIns="27085" rIns="0" bIns="0" anchor="t"/>
          <a:lstStyle/>
          <a:p>
            <a:pPr marL="0" marR="0" indent="0" algn="l">
              <a:lnSpc>
                <a:spcPts val="4532"/>
              </a:lnSpc>
              <a:spcAft>
                <a:spcPts val="3039"/>
              </a:spcAft>
            </a:pPr>
            <a:r>
              <a:rPr lang="en-US" sz="3932" spc="-40">
                <a:solidFill>
                  <a:srgbClr val="2A3990"/>
                </a:solidFill>
                <a:latin typeface="Roboto" panose="02020603050405020304" pitchFamily="2"/>
              </a:rPr>
              <a:t>Age Variable </a:t>
            </a:r>
          </a:p>
        </p:txBody>
      </p:sp>
      <p:graphicFrame>
        <p:nvGraphicFramePr>
          <p:cNvPr id="4" name="Table 3"/>
          <p:cNvGraphicFramePr>
            <a:graphicFrameLocks noGrp="1"/>
          </p:cNvGraphicFramePr>
          <p:nvPr/>
        </p:nvGraphicFramePr>
        <p:xfrm>
          <a:off x="534270" y="1649644"/>
          <a:ext cx="10343921" cy="4070364"/>
        </p:xfrm>
        <a:graphic>
          <a:graphicData uri="http://schemas.openxmlformats.org/drawingml/2006/table">
            <a:tbl>
              <a:tblPr/>
              <a:tblGrid>
                <a:gridCol w="7719218">
                  <a:extLst>
                    <a:ext uri="{9D8B030D-6E8A-4147-A177-3AD203B41FA5}">
                      <a16:colId xmlns:a16="http://schemas.microsoft.com/office/drawing/2014/main" val="20000"/>
                    </a:ext>
                  </a:extLst>
                </a:gridCol>
                <a:gridCol w="2624703">
                  <a:extLst>
                    <a:ext uri="{9D8B030D-6E8A-4147-A177-3AD203B41FA5}">
                      <a16:colId xmlns:a16="http://schemas.microsoft.com/office/drawing/2014/main" val="20001"/>
                    </a:ext>
                  </a:extLst>
                </a:gridCol>
              </a:tblGrid>
              <a:tr h="4070364">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274320" marR="0" indent="0" algn="l">
                        <a:lnSpc>
                          <a:spcPts val="2400"/>
                        </a:lnSpc>
                        <a:spcBef>
                          <a:spcPts val="2220"/>
                        </a:spcBef>
                        <a:spcAft>
                          <a:spcPts val="0"/>
                        </a:spcAft>
                      </a:pPr>
                      <a:r>
                        <a:rPr lang="en-US" sz="2800" spc="0">
                          <a:solidFill>
                            <a:srgbClr val="000000"/>
                          </a:solidFill>
                          <a:latin typeface="Roboto" panose="02020603050405020304" pitchFamily="2"/>
                        </a:rPr>
                        <a:t>30-50: </a:t>
                      </a:r>
                    </a:p>
                    <a:p>
                      <a:pPr marL="274320" marR="0" indent="0" algn="l">
                        <a:lnSpc>
                          <a:spcPts val="2400"/>
                        </a:lnSpc>
                        <a:spcBef>
                          <a:spcPts val="115"/>
                        </a:spcBef>
                        <a:spcAft>
                          <a:spcPts val="0"/>
                        </a:spcAft>
                      </a:pPr>
                      <a:r>
                        <a:rPr lang="en-US" sz="2800" spc="0">
                          <a:solidFill>
                            <a:srgbClr val="000000"/>
                          </a:solidFill>
                          <a:latin typeface="Roboto" panose="02020603050405020304" pitchFamily="2"/>
                        </a:rPr>
                        <a:t>Lowest risk </a:t>
                      </a:r>
                    </a:p>
                    <a:p>
                      <a:pPr marL="274320" marR="0" indent="0" algn="l">
                        <a:lnSpc>
                          <a:spcPts val="2400"/>
                        </a:lnSpc>
                        <a:spcBef>
                          <a:spcPts val="2685"/>
                        </a:spcBef>
                        <a:spcAft>
                          <a:spcPts val="0"/>
                        </a:spcAft>
                      </a:pPr>
                      <a:r>
                        <a:rPr lang="en-US" sz="2800" spc="0">
                          <a:solidFill>
                            <a:srgbClr val="000000"/>
                          </a:solidFill>
                          <a:latin typeface="Roboto" panose="02020603050405020304" pitchFamily="2"/>
                        </a:rPr>
                        <a:t>&lt; 30 or &gt;50: </a:t>
                      </a:r>
                    </a:p>
                    <a:p>
                      <a:pPr marL="274320" marR="0" indent="0" algn="l">
                        <a:lnSpc>
                          <a:spcPts val="2400"/>
                        </a:lnSpc>
                        <a:spcBef>
                          <a:spcPts val="110"/>
                        </a:spcBef>
                        <a:spcAft>
                          <a:spcPts val="9170"/>
                        </a:spcAft>
                      </a:pPr>
                      <a:r>
                        <a:rPr lang="en-US" sz="2800" spc="-55">
                          <a:solidFill>
                            <a:srgbClr val="000000"/>
                          </a:solidFill>
                          <a:latin typeface="Roboto" panose="02020603050405020304" pitchFamily="2"/>
                        </a:rPr>
                        <a:t>Risk increases </a:t>
                      </a: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6" name="Text Placeholder 5"/>
          <p:cNvSpPr>
            <a:spLocks noGrp="1"/>
          </p:cNvSpPr>
          <p:nvPr>
            <p:ph type="body" idx="10"/>
          </p:nvPr>
        </p:nvSpPr>
        <p:spPr>
          <a:xfrm>
            <a:off x="11747450" y="6364123"/>
            <a:ext cx="198905" cy="203984"/>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9 </a:t>
            </a:r>
          </a:p>
        </p:txBody>
      </p:sp>
    </p:spTree>
    <p:extLst>
      <p:ext uri="{BB962C8B-B14F-4D97-AF65-F5344CB8AC3E}">
        <p14:creationId xmlns:p14="http://schemas.microsoft.com/office/powerpoint/2010/main" val="247668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84084" y="1625098"/>
            <a:ext cx="7569404" cy="4062746"/>
          </a:xfrm>
          <a:prstGeom prst="rect">
            <a:avLst/>
          </a:prstGeom>
        </p:spPr>
      </p:pic>
      <p:sp>
        <p:nvSpPr>
          <p:cNvPr id="2" name="Text Placeholder 1"/>
          <p:cNvSpPr>
            <a:spLocks noGrp="1"/>
          </p:cNvSpPr>
          <p:nvPr>
            <p:ph type="body" idx="10"/>
          </p:nvPr>
        </p:nvSpPr>
        <p:spPr>
          <a:xfrm>
            <a:off x="570665" y="660196"/>
            <a:ext cx="5180001" cy="964902"/>
          </a:xfrm>
          <a:prstGeom prst="rect">
            <a:avLst/>
          </a:prstGeom>
          <a:noFill/>
          <a:ln w="0" cmpd="sng">
            <a:noFill/>
            <a:prstDash val="solid"/>
          </a:ln>
        </p:spPr>
        <p:txBody>
          <a:bodyPr vert="horz" lIns="0" tIns="27085" rIns="0" bIns="0" anchor="t"/>
          <a:lstStyle/>
          <a:p>
            <a:pPr marL="0" marR="0" indent="0" algn="l">
              <a:lnSpc>
                <a:spcPts val="4665"/>
              </a:lnSpc>
              <a:spcAft>
                <a:spcPts val="2726"/>
              </a:spcAft>
            </a:pPr>
            <a:r>
              <a:rPr lang="en-US" sz="3932" spc="0">
                <a:solidFill>
                  <a:srgbClr val="2A3990"/>
                </a:solidFill>
                <a:latin typeface="Roboto" panose="02020603050405020304" pitchFamily="2"/>
              </a:rPr>
              <a:t>Marital Status Variable </a:t>
            </a:r>
          </a:p>
        </p:txBody>
      </p:sp>
      <p:graphicFrame>
        <p:nvGraphicFramePr>
          <p:cNvPr id="4" name="Table 3"/>
          <p:cNvGraphicFramePr>
            <a:graphicFrameLocks noGrp="1"/>
          </p:cNvGraphicFramePr>
          <p:nvPr/>
        </p:nvGraphicFramePr>
        <p:xfrm>
          <a:off x="570665" y="1625098"/>
          <a:ext cx="10481885" cy="4062746"/>
        </p:xfrm>
        <a:graphic>
          <a:graphicData uri="http://schemas.openxmlformats.org/drawingml/2006/table">
            <a:tbl>
              <a:tblPr/>
              <a:tblGrid>
                <a:gridCol w="7682822">
                  <a:extLst>
                    <a:ext uri="{9D8B030D-6E8A-4147-A177-3AD203B41FA5}">
                      <a16:colId xmlns:a16="http://schemas.microsoft.com/office/drawing/2014/main" val="20000"/>
                    </a:ext>
                  </a:extLst>
                </a:gridCol>
                <a:gridCol w="2799063">
                  <a:extLst>
                    <a:ext uri="{9D8B030D-6E8A-4147-A177-3AD203B41FA5}">
                      <a16:colId xmlns:a16="http://schemas.microsoft.com/office/drawing/2014/main" val="20001"/>
                    </a:ext>
                  </a:extLst>
                </a:gridCol>
              </a:tblGrid>
              <a:tr h="4062746">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274320" marR="0" indent="0" algn="l">
                        <a:lnSpc>
                          <a:spcPts val="2400"/>
                        </a:lnSpc>
                        <a:spcBef>
                          <a:spcPts val="3475"/>
                        </a:spcBef>
                        <a:spcAft>
                          <a:spcPts val="0"/>
                        </a:spcAft>
                      </a:pPr>
                      <a:r>
                        <a:rPr lang="en-US" sz="2700" spc="0">
                          <a:solidFill>
                            <a:srgbClr val="000000"/>
                          </a:solidFill>
                          <a:latin typeface="Roboto" panose="02020603050405020304" pitchFamily="2"/>
                        </a:rPr>
                        <a:t>No significant </a:t>
                      </a:r>
                    </a:p>
                    <a:p>
                      <a:pPr marL="274320" marR="0" indent="0" algn="l">
                        <a:lnSpc>
                          <a:spcPts val="2400"/>
                        </a:lnSpc>
                        <a:spcBef>
                          <a:spcPts val="500"/>
                        </a:spcBef>
                        <a:spcAft>
                          <a:spcPts val="0"/>
                        </a:spcAft>
                      </a:pPr>
                      <a:r>
                        <a:rPr lang="en-US" sz="2700" spc="0">
                          <a:solidFill>
                            <a:srgbClr val="000000"/>
                          </a:solidFill>
                          <a:latin typeface="Roboto" panose="02020603050405020304" pitchFamily="2"/>
                        </a:rPr>
                        <a:t>correlations of </a:t>
                      </a:r>
                    </a:p>
                    <a:p>
                      <a:pPr marL="274320" marR="0" indent="0" algn="l">
                        <a:lnSpc>
                          <a:spcPts val="2400"/>
                        </a:lnSpc>
                        <a:spcBef>
                          <a:spcPts val="575"/>
                        </a:spcBef>
                        <a:spcAft>
                          <a:spcPts val="0"/>
                        </a:spcAft>
                      </a:pPr>
                      <a:r>
                        <a:rPr lang="en-US" sz="2700" spc="-50">
                          <a:solidFill>
                            <a:srgbClr val="000000"/>
                          </a:solidFill>
                          <a:latin typeface="Roboto" panose="02020603050405020304" pitchFamily="2"/>
                        </a:rPr>
                        <a:t>default risk and </a:t>
                      </a:r>
                    </a:p>
                    <a:p>
                      <a:pPr marL="274320" marR="0" indent="0" algn="l">
                        <a:lnSpc>
                          <a:spcPts val="2400"/>
                        </a:lnSpc>
                        <a:spcBef>
                          <a:spcPts val="575"/>
                        </a:spcBef>
                        <a:spcAft>
                          <a:spcPts val="9405"/>
                        </a:spcAft>
                      </a:pPr>
                      <a:r>
                        <a:rPr lang="en-US" sz="2700" spc="0">
                          <a:solidFill>
                            <a:srgbClr val="000000"/>
                          </a:solidFill>
                          <a:latin typeface="Roboto" panose="02020603050405020304" pitchFamily="2"/>
                        </a:rPr>
                        <a:t>marital status </a:t>
                      </a: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6" name="Text Placeholder 5"/>
          <p:cNvSpPr>
            <a:spLocks noGrp="1"/>
          </p:cNvSpPr>
          <p:nvPr>
            <p:ph type="body" idx="10"/>
          </p:nvPr>
        </p:nvSpPr>
        <p:spPr>
          <a:xfrm>
            <a:off x="11634877" y="6364123"/>
            <a:ext cx="338562" cy="203984"/>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10 </a:t>
            </a:r>
          </a:p>
        </p:txBody>
      </p:sp>
    </p:spTree>
    <p:extLst>
      <p:ext uri="{BB962C8B-B14F-4D97-AF65-F5344CB8AC3E}">
        <p14:creationId xmlns:p14="http://schemas.microsoft.com/office/powerpoint/2010/main" val="211934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457248" y="1625099"/>
            <a:ext cx="7645580" cy="4127919"/>
          </a:xfrm>
          <a:prstGeom prst="rect">
            <a:avLst/>
          </a:prstGeom>
        </p:spPr>
      </p:pic>
      <p:sp>
        <p:nvSpPr>
          <p:cNvPr id="2" name="Text Placeholder 1"/>
          <p:cNvSpPr>
            <a:spLocks noGrp="1"/>
          </p:cNvSpPr>
          <p:nvPr>
            <p:ph type="body" idx="10"/>
          </p:nvPr>
        </p:nvSpPr>
        <p:spPr>
          <a:xfrm>
            <a:off x="570666" y="660196"/>
            <a:ext cx="4265883" cy="964902"/>
          </a:xfrm>
          <a:prstGeom prst="rect">
            <a:avLst/>
          </a:prstGeom>
          <a:noFill/>
          <a:ln w="0" cmpd="sng">
            <a:noFill/>
            <a:prstDash val="solid"/>
          </a:ln>
        </p:spPr>
        <p:txBody>
          <a:bodyPr vert="horz" lIns="0" tIns="27085" rIns="0" bIns="0" anchor="t"/>
          <a:lstStyle/>
          <a:p>
            <a:pPr marL="0" marR="0" indent="0" algn="l">
              <a:lnSpc>
                <a:spcPts val="4665"/>
              </a:lnSpc>
              <a:spcAft>
                <a:spcPts val="2726"/>
              </a:spcAft>
            </a:pPr>
            <a:r>
              <a:rPr lang="en-US" sz="3932" spc="0">
                <a:solidFill>
                  <a:srgbClr val="2A3990"/>
                </a:solidFill>
                <a:latin typeface="Roboto" panose="02020603050405020304" pitchFamily="2"/>
              </a:rPr>
              <a:t>Education Variable </a:t>
            </a:r>
          </a:p>
        </p:txBody>
      </p:sp>
      <p:graphicFrame>
        <p:nvGraphicFramePr>
          <p:cNvPr id="4" name="Table 3"/>
          <p:cNvGraphicFramePr>
            <a:graphicFrameLocks noGrp="1"/>
          </p:cNvGraphicFramePr>
          <p:nvPr/>
        </p:nvGraphicFramePr>
        <p:xfrm>
          <a:off x="457248" y="1625099"/>
          <a:ext cx="11188633" cy="4127919"/>
        </p:xfrm>
        <a:graphic>
          <a:graphicData uri="http://schemas.openxmlformats.org/drawingml/2006/table">
            <a:tbl>
              <a:tblPr/>
              <a:tblGrid>
                <a:gridCol w="7645580">
                  <a:extLst>
                    <a:ext uri="{9D8B030D-6E8A-4147-A177-3AD203B41FA5}">
                      <a16:colId xmlns:a16="http://schemas.microsoft.com/office/drawing/2014/main" val="20000"/>
                    </a:ext>
                  </a:extLst>
                </a:gridCol>
                <a:gridCol w="3543053">
                  <a:extLst>
                    <a:ext uri="{9D8B030D-6E8A-4147-A177-3AD203B41FA5}">
                      <a16:colId xmlns:a16="http://schemas.microsoft.com/office/drawing/2014/main" val="20001"/>
                    </a:ext>
                  </a:extLst>
                </a:gridCol>
              </a:tblGrid>
              <a:tr h="4127919">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457200" marR="0" indent="0" algn="l">
                        <a:lnSpc>
                          <a:spcPts val="2400"/>
                        </a:lnSpc>
                        <a:spcBef>
                          <a:spcPts val="2155"/>
                        </a:spcBef>
                        <a:spcAft>
                          <a:spcPts val="0"/>
                        </a:spcAft>
                      </a:pPr>
                      <a:r>
                        <a:rPr lang="en-US" sz="2700" b="1" spc="0">
                          <a:solidFill>
                            <a:srgbClr val="000000"/>
                          </a:solidFill>
                          <a:latin typeface="Roboto" panose="02020603050405020304" pitchFamily="2"/>
                        </a:rPr>
                        <a:t>Higher </a:t>
                      </a:r>
                      <a:r>
                        <a:rPr lang="en-US" sz="2700" spc="0">
                          <a:solidFill>
                            <a:srgbClr val="000000"/>
                          </a:solidFill>
                          <a:latin typeface="Roboto" panose="02020603050405020304" pitchFamily="2"/>
                        </a:rPr>
                        <a:t>education </a:t>
                      </a:r>
                    </a:p>
                    <a:p>
                      <a:pPr marL="457200" marR="0" indent="0" algn="l">
                        <a:lnSpc>
                          <a:spcPts val="2400"/>
                        </a:lnSpc>
                        <a:spcBef>
                          <a:spcPts val="575"/>
                        </a:spcBef>
                        <a:spcAft>
                          <a:spcPts val="0"/>
                        </a:spcAft>
                      </a:pPr>
                      <a:r>
                        <a:rPr lang="en-US" sz="2700" spc="-35">
                          <a:solidFill>
                            <a:srgbClr val="000000"/>
                          </a:solidFill>
                          <a:latin typeface="Roboto" panose="02020603050405020304" pitchFamily="2"/>
                        </a:rPr>
                        <a:t>level, </a:t>
                      </a:r>
                      <a:r>
                        <a:rPr lang="en-US" sz="2700" b="1" spc="-45">
                          <a:solidFill>
                            <a:srgbClr val="000000"/>
                          </a:solidFill>
                          <a:latin typeface="Roboto" panose="02020603050405020304" pitchFamily="2"/>
                        </a:rPr>
                        <a:t>lower </a:t>
                      </a:r>
                      <a:r>
                        <a:rPr lang="en-US" sz="2700" spc="-35">
                          <a:solidFill>
                            <a:srgbClr val="000000"/>
                          </a:solidFill>
                          <a:latin typeface="Roboto" panose="02020603050405020304" pitchFamily="2"/>
                        </a:rPr>
                        <a:t>default </a:t>
                      </a:r>
                    </a:p>
                    <a:p>
                      <a:pPr marL="457200" marR="0" indent="0" algn="l">
                        <a:lnSpc>
                          <a:spcPts val="2200"/>
                        </a:lnSpc>
                        <a:spcBef>
                          <a:spcPts val="550"/>
                        </a:spcBef>
                        <a:spcAft>
                          <a:spcPts val="14180"/>
                        </a:spcAft>
                      </a:pPr>
                      <a:r>
                        <a:rPr lang="en-US" sz="2700" spc="0">
                          <a:solidFill>
                            <a:srgbClr val="000000"/>
                          </a:solidFill>
                          <a:latin typeface="Roboto" panose="02020603050405020304" pitchFamily="2"/>
                        </a:rPr>
                        <a:t>risk. </a:t>
                      </a: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075969" y="5990012"/>
          <a:ext cx="10822140" cy="537467"/>
        </p:xfrm>
        <a:graphic>
          <a:graphicData uri="http://schemas.openxmlformats.org/drawingml/2006/table">
            <a:tbl>
              <a:tblPr/>
              <a:tblGrid>
                <a:gridCol w="1622559">
                  <a:extLst>
                    <a:ext uri="{9D8B030D-6E8A-4147-A177-3AD203B41FA5}">
                      <a16:colId xmlns:a16="http://schemas.microsoft.com/office/drawing/2014/main" val="20000"/>
                    </a:ext>
                  </a:extLst>
                </a:gridCol>
                <a:gridCol w="8198283">
                  <a:extLst>
                    <a:ext uri="{9D8B030D-6E8A-4147-A177-3AD203B41FA5}">
                      <a16:colId xmlns:a16="http://schemas.microsoft.com/office/drawing/2014/main" val="20001"/>
                    </a:ext>
                  </a:extLst>
                </a:gridCol>
                <a:gridCol w="1001298">
                  <a:extLst>
                    <a:ext uri="{9D8B030D-6E8A-4147-A177-3AD203B41FA5}">
                      <a16:colId xmlns:a16="http://schemas.microsoft.com/office/drawing/2014/main" val="20002"/>
                    </a:ext>
                  </a:extLst>
                </a:gridCol>
              </a:tblGrid>
              <a:tr h="537467">
                <a:tc gridSpan="2">
                  <a:txBody>
                    <a:bodyPr/>
                    <a:lstStyle/>
                    <a:p>
                      <a:pPr marL="0" marR="553720" indent="0" algn="r">
                        <a:lnSpc>
                          <a:spcPts val="1500"/>
                        </a:lnSpc>
                        <a:spcBef>
                          <a:spcPts val="860"/>
                        </a:spcBef>
                        <a:spcAft>
                          <a:spcPts val="790"/>
                        </a:spcAft>
                      </a:pPr>
                      <a:r>
                        <a:rPr lang="en-US" sz="1700" spc="0">
                          <a:solidFill>
                            <a:srgbClr val="000000"/>
                          </a:solidFill>
                          <a:latin typeface="Roboto" panose="02020603050405020304" pitchFamily="2"/>
                        </a:rPr>
                        <a:t>“Others” only consists 1.56% of total customers even if they appear to have the least default. </a:t>
                      </a:r>
                    </a:p>
                  </a:txBody>
                  <a:tcPr marL="121882" marR="121882" marT="60941" marB="60941" anchor="ctr">
                    <a:lnL w="8890" cmpd="sng">
                      <a:solidFill>
                        <a:srgbClr val="434343"/>
                      </a:solidFill>
                      <a:prstDash val="solid"/>
                    </a:lnL>
                    <a:lnR w="8890" cmpd="sng">
                      <a:solidFill>
                        <a:srgbClr val="434343"/>
                      </a:solidFill>
                      <a:prstDash val="solid"/>
                    </a:lnR>
                    <a:lnT w="8890" cmpd="sng">
                      <a:solidFill>
                        <a:srgbClr val="434343"/>
                      </a:solidFill>
                      <a:prstDash val="solid"/>
                    </a:lnT>
                    <a:lnB w="8890" cmpd="sng">
                      <a:solidFill>
                        <a:srgbClr val="434343"/>
                      </a:solidFill>
                      <a:prstDash val="solid"/>
                    </a:lnB>
                  </a:tcPr>
                </a:tc>
                <a:tc hMerge="1">
                  <a:txBody>
                    <a:bodyPr/>
                    <a:lstStyle/>
                    <a:p>
                      <a:endParaRPr/>
                    </a:p>
                  </a:txBody>
                  <a:tcPr/>
                </a:tc>
                <a:tc>
                  <a:txBody>
                    <a:bodyPr/>
                    <a:lstStyle/>
                    <a:p>
                      <a:pPr marL="0" marR="0" indent="0" algn="r">
                        <a:lnSpc>
                          <a:spcPts val="1000"/>
                        </a:lnSpc>
                        <a:spcBef>
                          <a:spcPts val="2170"/>
                        </a:spcBef>
                        <a:spcAft>
                          <a:spcPts val="0"/>
                        </a:spcAft>
                      </a:pPr>
                      <a:r>
                        <a:rPr lang="en-US" sz="1300" spc="0">
                          <a:solidFill>
                            <a:srgbClr val="000000"/>
                          </a:solidFill>
                          <a:latin typeface="Roboto" panose="02020603050405020304" pitchFamily="2"/>
                        </a:rPr>
                        <a:t>8 </a:t>
                      </a:r>
                    </a:p>
                  </a:txBody>
                  <a:tcPr marL="0" marR="0" marT="0" marB="0" anchor="b">
                    <a:lnL w="8890" cmpd="sng">
                      <a:solidFill>
                        <a:srgbClr val="434343"/>
                      </a:solid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96820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58815" y="1653876"/>
            <a:ext cx="11335062" cy="4893070"/>
          </a:xfrm>
          <a:prstGeom prst="rect">
            <a:avLst/>
          </a:prstGeom>
        </p:spPr>
      </p:pic>
      <p:sp>
        <p:nvSpPr>
          <p:cNvPr id="2" name="Text Placeholder 1"/>
          <p:cNvSpPr>
            <a:spLocks noGrp="1"/>
          </p:cNvSpPr>
          <p:nvPr>
            <p:ph type="body" idx="10"/>
          </p:nvPr>
        </p:nvSpPr>
        <p:spPr>
          <a:xfrm>
            <a:off x="541888" y="643268"/>
            <a:ext cx="4570589" cy="1010608"/>
          </a:xfrm>
          <a:prstGeom prst="rect">
            <a:avLst/>
          </a:prstGeom>
          <a:noFill/>
          <a:ln w="0" cmpd="sng">
            <a:noFill/>
            <a:prstDash val="solid"/>
          </a:ln>
        </p:spPr>
        <p:txBody>
          <a:bodyPr vert="horz" lIns="0" tIns="36395" rIns="0" bIns="0" anchor="t"/>
          <a:lstStyle/>
          <a:p>
            <a:pPr marL="0" marR="0" indent="0" algn="l">
              <a:lnSpc>
                <a:spcPts val="4665"/>
              </a:lnSpc>
              <a:spcAft>
                <a:spcPts val="2886"/>
              </a:spcAft>
            </a:pPr>
            <a:r>
              <a:rPr lang="en-US" sz="4065" spc="-167">
                <a:solidFill>
                  <a:srgbClr val="2A3990"/>
                </a:solidFill>
                <a:latin typeface="Roboto" panose="02020603050405020304" pitchFamily="2"/>
              </a:rPr>
              <a:t>Credit Limit Variable </a:t>
            </a:r>
          </a:p>
        </p:txBody>
      </p:sp>
      <p:sp>
        <p:nvSpPr>
          <p:cNvPr id="5" name="Text Placeholder 4"/>
          <p:cNvSpPr>
            <a:spLocks noGrp="1"/>
          </p:cNvSpPr>
          <p:nvPr>
            <p:ph type="body" idx="10"/>
          </p:nvPr>
        </p:nvSpPr>
        <p:spPr>
          <a:xfrm>
            <a:off x="8046119" y="2832919"/>
            <a:ext cx="3064834" cy="1048696"/>
          </a:xfrm>
          <a:prstGeom prst="rect">
            <a:avLst/>
          </a:prstGeom>
          <a:noFill/>
          <a:ln w="0" cmpd="sng">
            <a:noFill/>
            <a:prstDash val="solid"/>
          </a:ln>
        </p:spPr>
        <p:txBody>
          <a:bodyPr vert="horz" lIns="0" tIns="0" rIns="0" bIns="0" anchor="t"/>
          <a:lstStyle/>
          <a:p>
            <a:pPr marL="0" marR="0" indent="0" algn="l">
              <a:lnSpc>
                <a:spcPts val="4132"/>
              </a:lnSpc>
              <a:spcAft>
                <a:spcPts val="0"/>
              </a:spcAft>
            </a:pPr>
            <a:r>
              <a:rPr lang="en-US" sz="2932" spc="-120">
                <a:solidFill>
                  <a:srgbClr val="000000"/>
                </a:solidFill>
                <a:latin typeface="Roboto" panose="02020603050405020304" pitchFamily="2"/>
              </a:rPr>
              <a:t>Higher credit limits, lower default risk. </a:t>
            </a:r>
          </a:p>
        </p:txBody>
      </p:sp>
      <p:sp>
        <p:nvSpPr>
          <p:cNvPr id="6" name="Text Placeholder 5"/>
          <p:cNvSpPr>
            <a:spLocks noGrp="1"/>
          </p:cNvSpPr>
          <p:nvPr>
            <p:ph type="body" idx="10"/>
          </p:nvPr>
        </p:nvSpPr>
        <p:spPr>
          <a:xfrm>
            <a:off x="11618795" y="6336191"/>
            <a:ext cx="341948" cy="243765"/>
          </a:xfrm>
          <a:prstGeom prst="rect">
            <a:avLst/>
          </a:prstGeom>
          <a:noFill/>
          <a:ln w="0" cmpd="sng">
            <a:noFill/>
            <a:prstDash val="solid"/>
          </a:ln>
        </p:spPr>
        <p:txBody>
          <a:bodyPr vert="horz" lIns="0" tIns="30471" rIns="0" bIns="0" anchor="t"/>
          <a:lstStyle/>
          <a:p>
            <a:pPr marL="0" marR="0" indent="0" algn="l">
              <a:lnSpc>
                <a:spcPts val="1599"/>
              </a:lnSpc>
              <a:spcAft>
                <a:spcPts val="0"/>
              </a:spcAft>
            </a:pPr>
            <a:r>
              <a:rPr lang="en-US" sz="1599" spc="0">
                <a:solidFill>
                  <a:srgbClr val="000000"/>
                </a:solidFill>
                <a:latin typeface="Roboto" panose="02020603050405020304" pitchFamily="2"/>
              </a:rPr>
              <a:t>11 </a:t>
            </a:r>
          </a:p>
        </p:txBody>
      </p:sp>
    </p:spTree>
    <p:extLst>
      <p:ext uri="{BB962C8B-B14F-4D97-AF65-F5344CB8AC3E}">
        <p14:creationId xmlns:p14="http://schemas.microsoft.com/office/powerpoint/2010/main" val="3664489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C515-FA67-4383-88F0-80CD8E8DC14D}"/>
              </a:ext>
            </a:extLst>
          </p:cNvPr>
          <p:cNvSpPr>
            <a:spLocks noGrp="1"/>
          </p:cNvSpPr>
          <p:nvPr>
            <p:ph type="ctrTitle"/>
          </p:nvPr>
        </p:nvSpPr>
        <p:spPr>
          <a:xfrm>
            <a:off x="1524000" y="1463040"/>
            <a:ext cx="9144000" cy="218123"/>
          </a:xfrm>
        </p:spPr>
        <p:txBody>
          <a:bodyPr>
            <a:normAutofit fontScale="90000"/>
          </a:bodyPr>
          <a:lstStyle/>
          <a:p>
            <a:r>
              <a:rPr lang="en-US" sz="4000" b="0" i="0" u="none" strike="noStrike" baseline="0" dirty="0">
                <a:solidFill>
                  <a:srgbClr val="2A3990"/>
                </a:solidFill>
                <a:latin typeface="Roboto" panose="02000000000000000000" pitchFamily="2" charset="0"/>
              </a:rPr>
              <a:t>Limitations &amp; Future Work</a:t>
            </a:r>
            <a:endParaRPr lang="en-US" sz="4000" dirty="0"/>
          </a:p>
        </p:txBody>
      </p:sp>
      <p:sp>
        <p:nvSpPr>
          <p:cNvPr id="3" name="Text Placeholder 2">
            <a:extLst>
              <a:ext uri="{FF2B5EF4-FFF2-40B4-BE49-F238E27FC236}">
                <a16:creationId xmlns:a16="http://schemas.microsoft.com/office/drawing/2014/main" id="{23B7F7D7-4C60-4B12-9770-ED9230923244}"/>
              </a:ext>
            </a:extLst>
          </p:cNvPr>
          <p:cNvSpPr>
            <a:spLocks noGrp="1"/>
          </p:cNvSpPr>
          <p:nvPr>
            <p:ph type="subTitle" idx="1"/>
          </p:nvPr>
        </p:nvSpPr>
        <p:spPr>
          <a:xfrm flipH="1">
            <a:off x="402668" y="1946246"/>
            <a:ext cx="3808601" cy="474175"/>
          </a:xfrm>
        </p:spPr>
        <p:txBody>
          <a:bodyPr>
            <a:noAutofit/>
          </a:bodyPr>
          <a:lstStyle/>
          <a:p>
            <a:r>
              <a:rPr lang="en-US" sz="2800" b="1" dirty="0">
                <a:solidFill>
                  <a:schemeClr val="bg1">
                    <a:lumMod val="95000"/>
                  </a:schemeClr>
                </a:solidFill>
              </a:rPr>
              <a:t>Limitations</a:t>
            </a:r>
          </a:p>
        </p:txBody>
      </p:sp>
      <p:sp>
        <p:nvSpPr>
          <p:cNvPr id="4" name="Content Placeholder 3">
            <a:extLst>
              <a:ext uri="{FF2B5EF4-FFF2-40B4-BE49-F238E27FC236}">
                <a16:creationId xmlns:a16="http://schemas.microsoft.com/office/drawing/2014/main" id="{F806E139-D244-4ED4-96F5-A3127F834221}"/>
              </a:ext>
            </a:extLst>
          </p:cNvPr>
          <p:cNvSpPr>
            <a:spLocks noGrp="1"/>
          </p:cNvSpPr>
          <p:nvPr>
            <p:ph sz="half" idx="4294967295"/>
          </p:nvPr>
        </p:nvSpPr>
        <p:spPr>
          <a:xfrm>
            <a:off x="0" y="2505075"/>
            <a:ext cx="4554538" cy="3684588"/>
          </a:xfrm>
        </p:spPr>
        <p:txBody>
          <a:bodyPr/>
          <a:lstStyle/>
          <a:p>
            <a:pPr algn="l"/>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Roboto" panose="02000000000000000000" pitchFamily="2" charset="0"/>
              </a:rPr>
              <a:t>Best model Random Forest can only</a:t>
            </a:r>
          </a:p>
          <a:p>
            <a:pPr algn="l"/>
            <a:r>
              <a:rPr lang="en-US" sz="1800" b="0" i="0" u="none" strike="noStrike" baseline="0" dirty="0">
                <a:solidFill>
                  <a:srgbClr val="000000"/>
                </a:solidFill>
                <a:latin typeface="Roboto" panose="02000000000000000000" pitchFamily="2" charset="0"/>
              </a:rPr>
              <a:t>detect 51% of default.</a:t>
            </a:r>
          </a:p>
          <a:p>
            <a:pPr algn="l"/>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Roboto" panose="02000000000000000000" pitchFamily="2" charset="0"/>
              </a:rPr>
              <a:t>Model can only be served as an aid in</a:t>
            </a:r>
          </a:p>
          <a:p>
            <a:pPr marR="900" algn="just"/>
            <a:r>
              <a:rPr lang="en-US" sz="1800" b="0" i="0" u="none" strike="noStrike" baseline="0" dirty="0">
                <a:solidFill>
                  <a:srgbClr val="000000"/>
                </a:solidFill>
                <a:latin typeface="Roboto" panose="02000000000000000000" pitchFamily="2" charset="0"/>
              </a:rPr>
              <a:t>decision making instead of replacing human decision.</a:t>
            </a:r>
          </a:p>
          <a:p>
            <a:pPr algn="l"/>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Roboto" panose="02000000000000000000" pitchFamily="2" charset="0"/>
              </a:rPr>
              <a:t>Used only 30,000 records and not</a:t>
            </a:r>
          </a:p>
          <a:p>
            <a:pPr algn="l"/>
            <a:r>
              <a:rPr lang="en-US" sz="1800" b="0" i="0" u="none" strike="noStrike" baseline="0" dirty="0">
                <a:solidFill>
                  <a:srgbClr val="000000"/>
                </a:solidFill>
                <a:latin typeface="Roboto" panose="02000000000000000000" pitchFamily="2" charset="0"/>
              </a:rPr>
              <a:t>from US consumers.</a:t>
            </a:r>
            <a:endParaRPr lang="en-US" dirty="0"/>
          </a:p>
        </p:txBody>
      </p:sp>
      <p:sp>
        <p:nvSpPr>
          <p:cNvPr id="5" name="Text Placeholder 4">
            <a:extLst>
              <a:ext uri="{FF2B5EF4-FFF2-40B4-BE49-F238E27FC236}">
                <a16:creationId xmlns:a16="http://schemas.microsoft.com/office/drawing/2014/main" id="{6D77A7F7-2DBF-463C-B1F3-5793F7ED540A}"/>
              </a:ext>
            </a:extLst>
          </p:cNvPr>
          <p:cNvSpPr>
            <a:spLocks noGrp="1"/>
          </p:cNvSpPr>
          <p:nvPr>
            <p:ph type="body" sz="quarter" idx="4294967295"/>
          </p:nvPr>
        </p:nvSpPr>
        <p:spPr>
          <a:xfrm>
            <a:off x="7639050" y="1681163"/>
            <a:ext cx="4552950" cy="823912"/>
          </a:xfrm>
        </p:spPr>
        <p:txBody>
          <a:bodyPr>
            <a:normAutofit fontScale="92500" lnSpcReduction="20000"/>
          </a:bodyPr>
          <a:lstStyle/>
          <a:p>
            <a:pPr marL="0" indent="0">
              <a:buNone/>
            </a:pPr>
            <a:endParaRPr lang="en-US" b="1" dirty="0">
              <a:solidFill>
                <a:schemeClr val="bg1">
                  <a:lumMod val="95000"/>
                </a:schemeClr>
              </a:solidFill>
            </a:endParaRPr>
          </a:p>
          <a:p>
            <a:pPr marL="0" indent="0" algn="ctr">
              <a:buNone/>
            </a:pPr>
            <a:r>
              <a:rPr lang="en-US" b="1" dirty="0">
                <a:solidFill>
                  <a:schemeClr val="bg1">
                    <a:lumMod val="95000"/>
                  </a:schemeClr>
                </a:solidFill>
              </a:rPr>
              <a:t>Future Work</a:t>
            </a:r>
          </a:p>
        </p:txBody>
      </p:sp>
      <p:sp>
        <p:nvSpPr>
          <p:cNvPr id="6" name="Content Placeholder 5">
            <a:extLst>
              <a:ext uri="{FF2B5EF4-FFF2-40B4-BE49-F238E27FC236}">
                <a16:creationId xmlns:a16="http://schemas.microsoft.com/office/drawing/2014/main" id="{B16122FE-6B04-4E77-B21B-2B2C09D4BC78}"/>
              </a:ext>
            </a:extLst>
          </p:cNvPr>
          <p:cNvSpPr>
            <a:spLocks noGrp="1"/>
          </p:cNvSpPr>
          <p:nvPr>
            <p:ph sz="quarter" idx="4294967295"/>
          </p:nvPr>
        </p:nvSpPr>
        <p:spPr>
          <a:xfrm>
            <a:off x="7639050" y="2505075"/>
            <a:ext cx="4552950" cy="3684588"/>
          </a:xfrm>
        </p:spPr>
        <p:txBody>
          <a:bodyPr/>
          <a:lstStyle/>
          <a:p>
            <a:pPr algn="l"/>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Roboto" panose="02000000000000000000" pitchFamily="2" charset="0"/>
              </a:rPr>
              <a:t>Models are not exhaustive. Other</a:t>
            </a:r>
          </a:p>
          <a:p>
            <a:pPr algn="l"/>
            <a:r>
              <a:rPr lang="en-US" sz="1800" b="0" i="0" u="none" strike="noStrike" baseline="0" dirty="0">
                <a:solidFill>
                  <a:srgbClr val="000000"/>
                </a:solidFill>
                <a:latin typeface="Roboto" panose="02000000000000000000" pitchFamily="2" charset="0"/>
              </a:rPr>
              <a:t>models could perform better.</a:t>
            </a:r>
          </a:p>
          <a:p>
            <a:pPr algn="l"/>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Roboto" panose="02000000000000000000" pitchFamily="2" charset="0"/>
              </a:rPr>
              <a:t>Get more computational resources to</a:t>
            </a:r>
          </a:p>
          <a:p>
            <a:pPr algn="l"/>
            <a:r>
              <a:rPr lang="en-US" sz="1800" b="0" i="0" u="none" strike="noStrike" baseline="0" dirty="0">
                <a:solidFill>
                  <a:srgbClr val="000000"/>
                </a:solidFill>
                <a:latin typeface="Roboto" panose="02000000000000000000" pitchFamily="2" charset="0"/>
              </a:rPr>
              <a:t>tune </a:t>
            </a:r>
            <a:r>
              <a:rPr lang="en-US" sz="1800" b="0" i="0" u="none" strike="noStrike" baseline="0" dirty="0" err="1">
                <a:solidFill>
                  <a:srgbClr val="000000"/>
                </a:solidFill>
                <a:latin typeface="Roboto" panose="02000000000000000000" pitchFamily="2" charset="0"/>
              </a:rPr>
              <a:t>XGBoost</a:t>
            </a:r>
            <a:r>
              <a:rPr lang="en-US" sz="1800" b="0" i="0" u="none" strike="noStrike" baseline="0" dirty="0">
                <a:solidFill>
                  <a:srgbClr val="000000"/>
                </a:solidFill>
                <a:latin typeface="Roboto" panose="02000000000000000000" pitchFamily="2" charset="0"/>
              </a:rPr>
              <a:t> parameters.</a:t>
            </a:r>
          </a:p>
          <a:p>
            <a:pPr algn="l"/>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Roboto" panose="02000000000000000000" pitchFamily="2" charset="0"/>
              </a:rPr>
              <a:t>Acquire US customer data and more</a:t>
            </a:r>
          </a:p>
          <a:p>
            <a:pPr algn="l"/>
            <a:r>
              <a:rPr lang="en-US" sz="1800" b="0" i="0" u="none" strike="noStrike" baseline="0" dirty="0">
                <a:solidFill>
                  <a:srgbClr val="000000"/>
                </a:solidFill>
                <a:latin typeface="Roboto" panose="02000000000000000000" pitchFamily="2" charset="0"/>
              </a:rPr>
              <a:t>useful </a:t>
            </a:r>
            <a:r>
              <a:rPr lang="en-US" sz="1800" b="0" i="0" u="none" strike="noStrike" baseline="0" dirty="0" err="1">
                <a:solidFill>
                  <a:srgbClr val="000000"/>
                </a:solidFill>
                <a:latin typeface="Roboto" panose="02000000000000000000" pitchFamily="2" charset="0"/>
              </a:rPr>
              <a:t>features.I.e.customer</a:t>
            </a:r>
            <a:r>
              <a:rPr lang="en-US" sz="1800" b="0" i="0" u="none" strike="noStrike" baseline="0" dirty="0">
                <a:solidFill>
                  <a:srgbClr val="000000"/>
                </a:solidFill>
                <a:latin typeface="Roboto" panose="02000000000000000000" pitchFamily="2" charset="0"/>
              </a:rPr>
              <a:t> income.</a:t>
            </a:r>
            <a:endParaRPr lang="en-US" dirty="0"/>
          </a:p>
        </p:txBody>
      </p:sp>
    </p:spTree>
    <p:extLst>
      <p:ext uri="{BB962C8B-B14F-4D97-AF65-F5344CB8AC3E}">
        <p14:creationId xmlns:p14="http://schemas.microsoft.com/office/powerpoint/2010/main" val="392556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5975">
              <a:srgbClr val="C9B4FF"/>
            </a:gs>
            <a:gs pos="0">
              <a:schemeClr val="accent1">
                <a:lumMod val="5000"/>
                <a:lumOff val="95000"/>
              </a:schemeClr>
            </a:gs>
            <a:gs pos="74000">
              <a:schemeClr val="accent1">
                <a:lumMod val="45000"/>
                <a:lumOff val="55000"/>
              </a:schemeClr>
            </a:gs>
            <a:gs pos="100000">
              <a:schemeClr val="accent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14A6-837D-47D0-9D52-04E406419CB6}"/>
              </a:ext>
            </a:extLst>
          </p:cNvPr>
          <p:cNvSpPr>
            <a:spLocks noGrp="1"/>
          </p:cNvSpPr>
          <p:nvPr>
            <p:ph type="title"/>
          </p:nvPr>
        </p:nvSpPr>
        <p:spPr/>
        <p:txBody>
          <a:bodyPr>
            <a:normAutofit/>
          </a:bodyPr>
          <a:lstStyle/>
          <a:p>
            <a:r>
              <a:rPr lang="en-US" b="0" i="0" u="none" strike="noStrike" baseline="0" dirty="0">
                <a:solidFill>
                  <a:srgbClr val="2A3990"/>
                </a:solidFill>
                <a:latin typeface="Roboto" panose="02000000000000000000" pitchFamily="2" charset="0"/>
              </a:rPr>
              <a:t>Data Acquisition</a:t>
            </a:r>
            <a:endParaRPr lang="en-US" dirty="0"/>
          </a:p>
        </p:txBody>
      </p:sp>
      <p:sp>
        <p:nvSpPr>
          <p:cNvPr id="3" name="Text Placeholder 2">
            <a:extLst>
              <a:ext uri="{FF2B5EF4-FFF2-40B4-BE49-F238E27FC236}">
                <a16:creationId xmlns:a16="http://schemas.microsoft.com/office/drawing/2014/main" id="{AE986647-2C11-4C8D-89C6-0078060E6DD5}"/>
              </a:ext>
            </a:extLst>
          </p:cNvPr>
          <p:cNvSpPr>
            <a:spLocks noGrp="1"/>
          </p:cNvSpPr>
          <p:nvPr>
            <p:ph type="body" idx="1"/>
          </p:nvPr>
        </p:nvSpPr>
        <p:spPr/>
        <p:txBody>
          <a:bodyPr/>
          <a:lstStyle/>
          <a:p>
            <a:r>
              <a:rPr lang="en-US" dirty="0"/>
              <a:t>Credit Card usage Data</a:t>
            </a:r>
          </a:p>
        </p:txBody>
      </p:sp>
      <p:sp>
        <p:nvSpPr>
          <p:cNvPr id="4" name="Content Placeholder 3">
            <a:extLst>
              <a:ext uri="{FF2B5EF4-FFF2-40B4-BE49-F238E27FC236}">
                <a16:creationId xmlns:a16="http://schemas.microsoft.com/office/drawing/2014/main" id="{34D2DACE-16F1-4ED9-B90D-ACC9A585F8D7}"/>
              </a:ext>
            </a:extLst>
          </p:cNvPr>
          <p:cNvSpPr>
            <a:spLocks noGrp="1"/>
          </p:cNvSpPr>
          <p:nvPr>
            <p:ph sz="half" idx="2"/>
          </p:nvPr>
        </p:nvSpPr>
        <p:spPr/>
        <p:txBody>
          <a:bodyPr/>
          <a:lstStyle/>
          <a:p>
            <a:pPr algn="l"/>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Roboto" panose="02000000000000000000" pitchFamily="2" charset="0"/>
              </a:rPr>
              <a:t>Default Payments of Credit</a:t>
            </a:r>
          </a:p>
          <a:p>
            <a:pPr marL="0" indent="0">
              <a:buNone/>
            </a:pPr>
            <a:r>
              <a:rPr lang="en-US" sz="1800" b="0" i="0" u="none" strike="noStrike" baseline="0" dirty="0">
                <a:solidFill>
                  <a:srgbClr val="000000"/>
                </a:solidFill>
                <a:latin typeface="Roboto" panose="02000000000000000000" pitchFamily="2" charset="0"/>
              </a:rPr>
              <a:t>Card Clients in Taiwan from</a:t>
            </a:r>
          </a:p>
          <a:p>
            <a:pPr marL="0" indent="0">
              <a:buNone/>
            </a:pPr>
            <a:r>
              <a:rPr lang="en-US" sz="1800" b="0" i="0" u="none" strike="noStrike" baseline="0" dirty="0">
                <a:solidFill>
                  <a:srgbClr val="000000"/>
                </a:solidFill>
                <a:latin typeface="Roboto" panose="02000000000000000000" pitchFamily="2" charset="0"/>
              </a:rPr>
              <a:t>2005</a:t>
            </a: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Roboto" panose="02000000000000000000" pitchFamily="2" charset="0"/>
              </a:rPr>
              <a:t>Source: Public dataset from</a:t>
            </a:r>
          </a:p>
          <a:p>
            <a:pPr marL="0" indent="0">
              <a:buNone/>
            </a:pPr>
            <a:r>
              <a:rPr lang="en-US" sz="1800" b="0" i="0" u="none" strike="noStrike" baseline="0" dirty="0">
                <a:solidFill>
                  <a:srgbClr val="1155CC"/>
                </a:solidFill>
                <a:latin typeface="Roboto" panose="02000000000000000000" pitchFamily="2" charset="0"/>
              </a:rPr>
              <a:t>Kaggle</a:t>
            </a:r>
            <a:r>
              <a:rPr lang="en-US" sz="1800" b="0" i="0" u="none" strike="noStrike" baseline="0" dirty="0">
                <a:solidFill>
                  <a:srgbClr val="000000"/>
                </a:solidFill>
                <a:latin typeface="Roboto" panose="02000000000000000000" pitchFamily="2" charset="0"/>
              </a:rPr>
              <a:t>.</a:t>
            </a:r>
          </a:p>
          <a:p>
            <a:r>
              <a:rPr lang="en-US" sz="1800" b="0" i="0" u="none" strike="noStrike" baseline="0" dirty="0">
                <a:solidFill>
                  <a:srgbClr val="000000"/>
                </a:solidFill>
                <a:latin typeface="Roboto" panose="02000000000000000000" pitchFamily="2" charset="0"/>
              </a:rPr>
              <a:t>Original  Source: UCI Machine</a:t>
            </a:r>
          </a:p>
          <a:p>
            <a:pPr marL="0" indent="0">
              <a:buNone/>
            </a:pPr>
            <a:r>
              <a:rPr lang="en-US" sz="1800" b="0" i="0" u="none" strike="noStrike" baseline="0" dirty="0">
                <a:solidFill>
                  <a:srgbClr val="000000"/>
                </a:solidFill>
                <a:latin typeface="Roboto" panose="02000000000000000000" pitchFamily="2" charset="0"/>
              </a:rPr>
              <a:t>Learning Repository*</a:t>
            </a:r>
            <a:endParaRPr lang="en-US" dirty="0"/>
          </a:p>
        </p:txBody>
      </p:sp>
      <p:sp>
        <p:nvSpPr>
          <p:cNvPr id="5" name="Text Placeholder 4">
            <a:extLst>
              <a:ext uri="{FF2B5EF4-FFF2-40B4-BE49-F238E27FC236}">
                <a16:creationId xmlns:a16="http://schemas.microsoft.com/office/drawing/2014/main" id="{42CFB469-E828-4D5E-B416-053F78F899A8}"/>
              </a:ext>
            </a:extLst>
          </p:cNvPr>
          <p:cNvSpPr>
            <a:spLocks noGrp="1"/>
          </p:cNvSpPr>
          <p:nvPr>
            <p:ph type="body" sz="quarter" idx="3"/>
          </p:nvPr>
        </p:nvSpPr>
        <p:spPr/>
        <p:txBody>
          <a:bodyPr/>
          <a:lstStyle/>
          <a:p>
            <a:r>
              <a:rPr lang="en-US" dirty="0"/>
              <a:t>Choice Of </a:t>
            </a:r>
            <a:r>
              <a:rPr lang="en-US" dirty="0" err="1"/>
              <a:t>DataSet</a:t>
            </a:r>
            <a:endParaRPr lang="en-US" dirty="0"/>
          </a:p>
        </p:txBody>
      </p:sp>
      <p:sp useBgFill="1">
        <p:nvSpPr>
          <p:cNvPr id="6" name="Content Placeholder 5">
            <a:extLst>
              <a:ext uri="{FF2B5EF4-FFF2-40B4-BE49-F238E27FC236}">
                <a16:creationId xmlns:a16="http://schemas.microsoft.com/office/drawing/2014/main" id="{3DFDF458-8667-40F1-96ED-1E2ECFD575EC}"/>
              </a:ext>
            </a:extLst>
          </p:cNvPr>
          <p:cNvSpPr>
            <a:spLocks noGrp="1"/>
          </p:cNvSpPr>
          <p:nvPr>
            <p:ph sz="quarter" idx="4"/>
          </p:nvPr>
        </p:nvSpPr>
        <p:spPr/>
        <p:txBody>
          <a:bodyPr/>
          <a:lstStyle/>
          <a:p>
            <a:pPr algn="l"/>
            <a:r>
              <a:rPr lang="en-US" sz="1800" b="0" i="0" u="none" strike="noStrike" baseline="0" dirty="0">
                <a:solidFill>
                  <a:srgbClr val="000000"/>
                </a:solidFill>
                <a:latin typeface="Roboto" panose="02000000000000000000" pitchFamily="2" charset="0"/>
              </a:rPr>
              <a:t>Real credit card data</a:t>
            </a:r>
          </a:p>
          <a:p>
            <a:pPr marR="8840" algn="just"/>
            <a:r>
              <a:rPr lang="en-US" sz="1800" b="0" i="0" u="none" strike="noStrike" baseline="0" dirty="0">
                <a:solidFill>
                  <a:srgbClr val="000000"/>
                </a:solidFill>
                <a:latin typeface="Roboto" panose="02000000000000000000" pitchFamily="2" charset="0"/>
              </a:rPr>
              <a:t>Comprehensive and complete </a:t>
            </a:r>
          </a:p>
          <a:p>
            <a:pPr marR="8840" algn="just"/>
            <a:r>
              <a:rPr lang="en-US" sz="1800" b="0" i="0" u="none" strike="noStrike" baseline="0" dirty="0">
                <a:solidFill>
                  <a:srgbClr val="000000"/>
                </a:solidFill>
                <a:latin typeface="Roboto" panose="02000000000000000000" pitchFamily="2" charset="0"/>
              </a:rPr>
              <a:t>30,000 customers</a:t>
            </a:r>
          </a:p>
          <a:p>
            <a:pPr algn="l"/>
            <a:r>
              <a:rPr lang="en-US" sz="1800" b="0" i="0" u="none" strike="noStrike" baseline="0" dirty="0">
                <a:solidFill>
                  <a:srgbClr val="000000"/>
                </a:solidFill>
                <a:latin typeface="Roboto" panose="02000000000000000000" pitchFamily="2" charset="0"/>
              </a:rPr>
              <a:t>Usage of 6 months</a:t>
            </a:r>
          </a:p>
          <a:p>
            <a:pPr algn="l"/>
            <a:r>
              <a:rPr lang="en-US" sz="1800" b="0" i="0" u="none" strike="noStrike" baseline="0" dirty="0">
                <a:solidFill>
                  <a:srgbClr val="000000"/>
                </a:solidFill>
                <a:latin typeface="Roboto" panose="02000000000000000000" pitchFamily="2" charset="0"/>
              </a:rPr>
              <a:t>Age from 20-79</a:t>
            </a:r>
          </a:p>
          <a:p>
            <a:pPr algn="l"/>
            <a:r>
              <a:rPr lang="en-US" sz="1800" b="0" i="0" u="none" strike="noStrike" baseline="0" dirty="0">
                <a:solidFill>
                  <a:srgbClr val="000000"/>
                </a:solidFill>
                <a:latin typeface="Roboto" panose="02000000000000000000" pitchFamily="2" charset="0"/>
              </a:rPr>
              <a:t>Demographic factors</a:t>
            </a:r>
          </a:p>
          <a:p>
            <a:pPr algn="l"/>
            <a:r>
              <a:rPr lang="en-US" sz="1800" b="0" i="0" u="none" strike="noStrike" baseline="0" dirty="0">
                <a:solidFill>
                  <a:srgbClr val="000000"/>
                </a:solidFill>
                <a:latin typeface="Roboto" panose="02000000000000000000" pitchFamily="2" charset="0"/>
              </a:rPr>
              <a:t>No credit score or credit history</a:t>
            </a:r>
            <a:endParaRPr lang="en-US" dirty="0"/>
          </a:p>
        </p:txBody>
      </p:sp>
    </p:spTree>
    <p:extLst>
      <p:ext uri="{BB962C8B-B14F-4D97-AF65-F5344CB8AC3E}">
        <p14:creationId xmlns:p14="http://schemas.microsoft.com/office/powerpoint/2010/main" val="50644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3A0EF-3C26-4754-BA97-A0CDD01D226E}"/>
              </a:ext>
            </a:extLst>
          </p:cNvPr>
          <p:cNvSpPr>
            <a:spLocks noGrp="1"/>
          </p:cNvSpPr>
          <p:nvPr>
            <p:ph type="ctrTitle"/>
          </p:nvPr>
        </p:nvSpPr>
        <p:spPr>
          <a:xfrm>
            <a:off x="1560351" y="1219200"/>
            <a:ext cx="10631649" cy="3219450"/>
          </a:xfrm>
        </p:spPr>
        <p:txBody>
          <a:bodyPr anchor="ctr"/>
          <a:lstStyle/>
          <a:p>
            <a:r>
              <a:rPr lang="en-US" sz="3000" b="0" i="0" u="none" strike="noStrike" baseline="0" dirty="0">
                <a:solidFill>
                  <a:schemeClr val="bg1">
                    <a:lumMod val="95000"/>
                  </a:schemeClr>
                </a:solidFill>
                <a:latin typeface="Roboto" panose="02000000000000000000" pitchFamily="2" charset="0"/>
              </a:rPr>
              <a:t>Conclusions:</a:t>
            </a:r>
            <a:br>
              <a:rPr lang="en-US" sz="3000" b="0" i="0" u="none" strike="noStrike" baseline="0" dirty="0">
                <a:solidFill>
                  <a:schemeClr val="bg1">
                    <a:lumMod val="95000"/>
                  </a:schemeClr>
                </a:solidFill>
                <a:latin typeface="Roboto" panose="02000000000000000000" pitchFamily="2" charset="0"/>
              </a:rPr>
            </a:br>
            <a:r>
              <a:rPr lang="en-US" sz="1800" b="0" i="0" u="none" strike="noStrike" baseline="0" dirty="0">
                <a:solidFill>
                  <a:schemeClr val="bg1">
                    <a:lumMod val="95000"/>
                  </a:schemeClr>
                </a:solidFill>
                <a:latin typeface="Arial" panose="020B0604020202020204" pitchFamily="34" charset="0"/>
              </a:rPr>
              <a:t>● </a:t>
            </a:r>
            <a:r>
              <a:rPr lang="en-US" sz="1800" b="0" i="0" u="none" strike="noStrike" baseline="0" dirty="0">
                <a:solidFill>
                  <a:schemeClr val="bg1">
                    <a:lumMod val="95000"/>
                  </a:schemeClr>
                </a:solidFill>
                <a:latin typeface="Roboto" panose="02000000000000000000" pitchFamily="2" charset="0"/>
              </a:rPr>
              <a:t>Recent 2 payment status and credit limit are the strongest default</a:t>
            </a:r>
            <a:br>
              <a:rPr lang="en-US" sz="1800" b="0" i="0" u="none" strike="noStrike" baseline="0" dirty="0">
                <a:solidFill>
                  <a:schemeClr val="bg1">
                    <a:lumMod val="95000"/>
                  </a:schemeClr>
                </a:solidFill>
                <a:latin typeface="Roboto" panose="02000000000000000000" pitchFamily="2" charset="0"/>
              </a:rPr>
            </a:br>
            <a:r>
              <a:rPr lang="en-US" sz="1800" b="0" i="0" u="none" strike="noStrike" baseline="0" dirty="0">
                <a:solidFill>
                  <a:schemeClr val="bg1">
                    <a:lumMod val="95000"/>
                  </a:schemeClr>
                </a:solidFill>
                <a:latin typeface="Roboto" panose="02000000000000000000" pitchFamily="2" charset="0"/>
              </a:rPr>
              <a:t>predictors.</a:t>
            </a:r>
            <a:br>
              <a:rPr lang="en-US" sz="1800" b="0" i="0" u="none" strike="noStrike" baseline="0" dirty="0">
                <a:solidFill>
                  <a:schemeClr val="bg1">
                    <a:lumMod val="95000"/>
                  </a:schemeClr>
                </a:solidFill>
                <a:latin typeface="Roboto" panose="02000000000000000000" pitchFamily="2" charset="0"/>
              </a:rPr>
            </a:br>
            <a:r>
              <a:rPr lang="en-US" sz="1800" b="0" i="0" u="none" strike="noStrike" baseline="0" dirty="0">
                <a:solidFill>
                  <a:schemeClr val="bg1">
                    <a:lumMod val="95000"/>
                  </a:schemeClr>
                </a:solidFill>
                <a:latin typeface="Arial" panose="020B0604020202020204" pitchFamily="34" charset="0"/>
              </a:rPr>
              <a:t>● </a:t>
            </a:r>
            <a:r>
              <a:rPr lang="en-US" sz="1800" b="0" i="0" u="none" strike="noStrike" baseline="0" dirty="0">
                <a:solidFill>
                  <a:schemeClr val="bg1">
                    <a:lumMod val="95000"/>
                  </a:schemeClr>
                </a:solidFill>
                <a:latin typeface="Roboto" panose="02000000000000000000" pitchFamily="2" charset="0"/>
              </a:rPr>
              <a:t>Dormant customers can also have default risk.</a:t>
            </a:r>
            <a:br>
              <a:rPr lang="en-US" sz="1800" b="0" i="0" u="none" strike="noStrike" baseline="0" dirty="0">
                <a:solidFill>
                  <a:schemeClr val="bg1">
                    <a:lumMod val="95000"/>
                  </a:schemeClr>
                </a:solidFill>
                <a:latin typeface="Roboto" panose="02000000000000000000" pitchFamily="2" charset="0"/>
              </a:rPr>
            </a:br>
            <a:r>
              <a:rPr lang="en-US" sz="1800" b="0" i="0" u="none" strike="noStrike" baseline="0" dirty="0">
                <a:solidFill>
                  <a:schemeClr val="bg1">
                    <a:lumMod val="95000"/>
                  </a:schemeClr>
                </a:solidFill>
                <a:latin typeface="Arial" panose="020B0604020202020204" pitchFamily="34" charset="0"/>
              </a:rPr>
              <a:t>● </a:t>
            </a:r>
            <a:r>
              <a:rPr lang="en-US" sz="1800" b="0" i="0" u="none" strike="noStrike" baseline="0" dirty="0">
                <a:solidFill>
                  <a:schemeClr val="bg1">
                    <a:lumMod val="95000"/>
                  </a:schemeClr>
                </a:solidFill>
                <a:latin typeface="Roboto" panose="02000000000000000000" pitchFamily="2" charset="0"/>
              </a:rPr>
              <a:t>Random Forest has the best precision and recall balance.</a:t>
            </a:r>
            <a:br>
              <a:rPr lang="en-US" sz="1800" b="0" i="0" u="none" strike="noStrike" baseline="0" dirty="0">
                <a:solidFill>
                  <a:schemeClr val="bg1">
                    <a:lumMod val="95000"/>
                  </a:schemeClr>
                </a:solidFill>
                <a:latin typeface="Roboto" panose="02000000000000000000" pitchFamily="2" charset="0"/>
              </a:rPr>
            </a:br>
            <a:r>
              <a:rPr lang="en-US" sz="1800" b="0" i="0" u="none" strike="noStrike" baseline="0" dirty="0">
                <a:solidFill>
                  <a:schemeClr val="bg1">
                    <a:lumMod val="95000"/>
                  </a:schemeClr>
                </a:solidFill>
                <a:latin typeface="Arial" panose="020B0604020202020204" pitchFamily="34" charset="0"/>
              </a:rPr>
              <a:t>● </a:t>
            </a:r>
            <a:r>
              <a:rPr lang="en-US" sz="1800" b="0" i="0" u="none" strike="noStrike" baseline="0" dirty="0">
                <a:solidFill>
                  <a:schemeClr val="bg1">
                    <a:lumMod val="95000"/>
                  </a:schemeClr>
                </a:solidFill>
                <a:latin typeface="Roboto" panose="02000000000000000000" pitchFamily="2" charset="0"/>
              </a:rPr>
              <a:t>Higher recall can be achieved if low precision is acceptable.</a:t>
            </a:r>
            <a:br>
              <a:rPr lang="en-US" sz="1800" b="0" i="0" u="none" strike="noStrike" baseline="0" dirty="0">
                <a:solidFill>
                  <a:schemeClr val="bg1">
                    <a:lumMod val="95000"/>
                  </a:schemeClr>
                </a:solidFill>
                <a:latin typeface="Roboto" panose="02000000000000000000" pitchFamily="2" charset="0"/>
              </a:rPr>
            </a:br>
            <a:r>
              <a:rPr lang="en-US" sz="1800" b="0" i="0" u="none" strike="noStrike" baseline="0" dirty="0">
                <a:solidFill>
                  <a:schemeClr val="bg1">
                    <a:lumMod val="95000"/>
                  </a:schemeClr>
                </a:solidFill>
                <a:latin typeface="Arial" panose="020B0604020202020204" pitchFamily="34" charset="0"/>
              </a:rPr>
              <a:t>● </a:t>
            </a:r>
            <a:r>
              <a:rPr lang="en-US" sz="1800" b="0" i="0" u="none" strike="noStrike" baseline="0" dirty="0">
                <a:solidFill>
                  <a:schemeClr val="bg1">
                    <a:lumMod val="95000"/>
                  </a:schemeClr>
                </a:solidFill>
                <a:latin typeface="Roboto" panose="02000000000000000000" pitchFamily="2" charset="0"/>
              </a:rPr>
              <a:t>Model can be served as an aid to human decision.</a:t>
            </a:r>
            <a:br>
              <a:rPr lang="en-US" sz="1800" b="0" i="0" u="none" strike="noStrike" baseline="0" dirty="0">
                <a:solidFill>
                  <a:schemeClr val="bg1">
                    <a:lumMod val="95000"/>
                  </a:schemeClr>
                </a:solidFill>
                <a:latin typeface="Roboto" panose="02000000000000000000" pitchFamily="2" charset="0"/>
              </a:rPr>
            </a:br>
            <a:r>
              <a:rPr lang="en-US" sz="1800" b="0" i="0" u="none" strike="noStrike" baseline="0" dirty="0">
                <a:solidFill>
                  <a:schemeClr val="bg1">
                    <a:lumMod val="95000"/>
                  </a:schemeClr>
                </a:solidFill>
                <a:latin typeface="Arial" panose="020B0604020202020204" pitchFamily="34" charset="0"/>
              </a:rPr>
              <a:t>● </a:t>
            </a:r>
            <a:r>
              <a:rPr lang="en-US" sz="1800" b="0" i="0" u="none" strike="noStrike" baseline="0" dirty="0">
                <a:solidFill>
                  <a:schemeClr val="bg1">
                    <a:lumMod val="95000"/>
                  </a:schemeClr>
                </a:solidFill>
                <a:latin typeface="Roboto" panose="02000000000000000000" pitchFamily="2" charset="0"/>
              </a:rPr>
              <a:t>Suggest output probabilities rather than predictions.</a:t>
            </a:r>
            <a:br>
              <a:rPr lang="en-US" sz="1800" b="0" i="0" u="none" strike="noStrike" baseline="0" dirty="0">
                <a:solidFill>
                  <a:schemeClr val="bg1">
                    <a:lumMod val="95000"/>
                  </a:schemeClr>
                </a:solidFill>
                <a:latin typeface="Roboto" panose="02000000000000000000" pitchFamily="2" charset="0"/>
              </a:rPr>
            </a:br>
            <a:r>
              <a:rPr lang="en-US" sz="1800" b="0" i="0" u="none" strike="noStrike" baseline="0" dirty="0">
                <a:solidFill>
                  <a:schemeClr val="bg1">
                    <a:lumMod val="95000"/>
                  </a:schemeClr>
                </a:solidFill>
                <a:latin typeface="Arial" panose="020B0604020202020204" pitchFamily="34" charset="0"/>
              </a:rPr>
              <a:t>● </a:t>
            </a:r>
            <a:r>
              <a:rPr lang="en-US" sz="1800" b="0" i="0" u="none" strike="noStrike" baseline="0" dirty="0">
                <a:solidFill>
                  <a:schemeClr val="bg1">
                    <a:lumMod val="95000"/>
                  </a:schemeClr>
                </a:solidFill>
                <a:latin typeface="Roboto" panose="02000000000000000000" pitchFamily="2" charset="0"/>
              </a:rPr>
              <a:t>Model can be improved with more data and computational resources.</a:t>
            </a:r>
          </a:p>
        </p:txBody>
      </p:sp>
      <p:sp>
        <p:nvSpPr>
          <p:cNvPr id="7" name="Subtitle 6">
            <a:extLst>
              <a:ext uri="{FF2B5EF4-FFF2-40B4-BE49-F238E27FC236}">
                <a16:creationId xmlns:a16="http://schemas.microsoft.com/office/drawing/2014/main" id="{A80B6931-E65E-4AA4-9292-D79B87D47039}"/>
              </a:ext>
            </a:extLst>
          </p:cNvPr>
          <p:cNvSpPr>
            <a:spLocks noGrp="1"/>
          </p:cNvSpPr>
          <p:nvPr>
            <p:ph type="subTitle" idx="1"/>
          </p:nvPr>
        </p:nvSpPr>
        <p:spPr>
          <a:xfrm>
            <a:off x="2057209" y="5495925"/>
            <a:ext cx="8077581" cy="361949"/>
          </a:xfrm>
          <a:noFill/>
        </p:spPr>
        <p:txBody>
          <a:bodyPr>
            <a:normAutofit lnSpcReduction="10000"/>
          </a:bodyPr>
          <a:lstStyle/>
          <a:p>
            <a:pPr algn="ctr"/>
            <a:r>
              <a:rPr lang="en-US" b="1" dirty="0"/>
              <a:t>Credit Card Default Risk</a:t>
            </a:r>
          </a:p>
        </p:txBody>
      </p:sp>
    </p:spTree>
    <p:extLst>
      <p:ext uri="{BB962C8B-B14F-4D97-AF65-F5344CB8AC3E}">
        <p14:creationId xmlns:p14="http://schemas.microsoft.com/office/powerpoint/2010/main" val="283308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58815" y="1653876"/>
            <a:ext cx="11335062" cy="4893070"/>
          </a:xfrm>
          <a:prstGeom prst="rect">
            <a:avLst/>
          </a:prstGeom>
        </p:spPr>
      </p:pic>
      <p:sp>
        <p:nvSpPr>
          <p:cNvPr id="2" name="Text Placeholder 1"/>
          <p:cNvSpPr>
            <a:spLocks noGrp="1"/>
          </p:cNvSpPr>
          <p:nvPr>
            <p:ph type="body" idx="10"/>
          </p:nvPr>
        </p:nvSpPr>
        <p:spPr>
          <a:xfrm>
            <a:off x="541888" y="643268"/>
            <a:ext cx="4570589" cy="1010608"/>
          </a:xfrm>
          <a:prstGeom prst="rect">
            <a:avLst/>
          </a:prstGeom>
          <a:noFill/>
          <a:ln w="0" cmpd="sng">
            <a:noFill/>
            <a:prstDash val="solid"/>
          </a:ln>
        </p:spPr>
        <p:txBody>
          <a:bodyPr vert="horz" lIns="0" tIns="36395" rIns="0" bIns="0" anchor="t"/>
          <a:lstStyle/>
          <a:p>
            <a:pPr marL="0" marR="0" indent="0" algn="l">
              <a:lnSpc>
                <a:spcPts val="4665"/>
              </a:lnSpc>
              <a:spcAft>
                <a:spcPts val="2886"/>
              </a:spcAft>
            </a:pPr>
            <a:r>
              <a:rPr lang="en-US" sz="4065" spc="-167">
                <a:solidFill>
                  <a:srgbClr val="2A3990"/>
                </a:solidFill>
                <a:latin typeface="Roboto" panose="02020603050405020304" pitchFamily="2"/>
              </a:rPr>
              <a:t>Credit Limit Variable </a:t>
            </a:r>
          </a:p>
        </p:txBody>
      </p:sp>
      <p:sp>
        <p:nvSpPr>
          <p:cNvPr id="5" name="Text Placeholder 4"/>
          <p:cNvSpPr>
            <a:spLocks noGrp="1"/>
          </p:cNvSpPr>
          <p:nvPr>
            <p:ph type="body" idx="10"/>
          </p:nvPr>
        </p:nvSpPr>
        <p:spPr>
          <a:xfrm>
            <a:off x="8046119" y="2832919"/>
            <a:ext cx="3064834" cy="1048696"/>
          </a:xfrm>
          <a:prstGeom prst="rect">
            <a:avLst/>
          </a:prstGeom>
          <a:noFill/>
          <a:ln w="0" cmpd="sng">
            <a:noFill/>
            <a:prstDash val="solid"/>
          </a:ln>
        </p:spPr>
        <p:txBody>
          <a:bodyPr vert="horz" lIns="0" tIns="0" rIns="0" bIns="0" anchor="t"/>
          <a:lstStyle/>
          <a:p>
            <a:pPr marL="0" marR="0" indent="0" algn="l">
              <a:lnSpc>
                <a:spcPts val="4132"/>
              </a:lnSpc>
              <a:spcAft>
                <a:spcPts val="0"/>
              </a:spcAft>
            </a:pPr>
            <a:r>
              <a:rPr lang="en-US" sz="2932" spc="-120">
                <a:solidFill>
                  <a:srgbClr val="000000"/>
                </a:solidFill>
                <a:latin typeface="Roboto" panose="02020603050405020304" pitchFamily="2"/>
              </a:rPr>
              <a:t>Higher credit limits, lower default risk. </a:t>
            </a:r>
          </a:p>
        </p:txBody>
      </p:sp>
      <p:sp>
        <p:nvSpPr>
          <p:cNvPr id="6" name="Text Placeholder 5"/>
          <p:cNvSpPr>
            <a:spLocks noGrp="1"/>
          </p:cNvSpPr>
          <p:nvPr>
            <p:ph type="body" idx="10"/>
          </p:nvPr>
        </p:nvSpPr>
        <p:spPr>
          <a:xfrm>
            <a:off x="11618795" y="6336191"/>
            <a:ext cx="341948" cy="243765"/>
          </a:xfrm>
          <a:prstGeom prst="rect">
            <a:avLst/>
          </a:prstGeom>
          <a:noFill/>
          <a:ln w="0" cmpd="sng">
            <a:noFill/>
            <a:prstDash val="solid"/>
          </a:ln>
        </p:spPr>
        <p:txBody>
          <a:bodyPr vert="horz" lIns="0" tIns="30471" rIns="0" bIns="0" anchor="t"/>
          <a:lstStyle/>
          <a:p>
            <a:pPr marL="0" marR="0" indent="0" algn="l">
              <a:lnSpc>
                <a:spcPts val="1599"/>
              </a:lnSpc>
              <a:spcAft>
                <a:spcPts val="0"/>
              </a:spcAft>
            </a:pPr>
            <a:r>
              <a:rPr lang="en-US" sz="1599" spc="0">
                <a:solidFill>
                  <a:srgbClr val="000000"/>
                </a:solidFill>
                <a:latin typeface="Roboto" panose="02020603050405020304" pitchFamily="2"/>
              </a:rPr>
              <a:t>11 </a:t>
            </a:r>
          </a:p>
        </p:txBody>
      </p:sp>
    </p:spTree>
    <p:extLst>
      <p:ext uri="{BB962C8B-B14F-4D97-AF65-F5344CB8AC3E}">
        <p14:creationId xmlns:p14="http://schemas.microsoft.com/office/powerpoint/2010/main" val="1900671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70665" y="660197"/>
            <a:ext cx="10258434" cy="854023"/>
          </a:xfrm>
          <a:prstGeom prst="rect">
            <a:avLst/>
          </a:prstGeom>
          <a:noFill/>
          <a:ln w="0" cmpd="sng">
            <a:noFill/>
            <a:prstDash val="solid"/>
          </a:ln>
        </p:spPr>
        <p:txBody>
          <a:bodyPr vert="horz" lIns="0" tIns="27085" rIns="0" bIns="0" anchor="t"/>
          <a:lstStyle/>
          <a:p>
            <a:pPr marL="0" marR="0" indent="0" algn="l">
              <a:lnSpc>
                <a:spcPts val="4532"/>
              </a:lnSpc>
              <a:spcAft>
                <a:spcPts val="1979"/>
              </a:spcAft>
            </a:pPr>
            <a:r>
              <a:rPr lang="en-US" sz="3932" spc="0">
                <a:solidFill>
                  <a:srgbClr val="2A3990"/>
                </a:solidFill>
                <a:latin typeface="Roboto" panose="02020603050405020304" pitchFamily="2"/>
              </a:rPr>
              <a:t>EDA Summary </a:t>
            </a:r>
          </a:p>
        </p:txBody>
      </p:sp>
      <p:sp>
        <p:nvSpPr>
          <p:cNvPr id="3" name="Text Placeholder 2"/>
          <p:cNvSpPr>
            <a:spLocks noGrp="1"/>
          </p:cNvSpPr>
          <p:nvPr>
            <p:ph type="body" idx="10"/>
          </p:nvPr>
        </p:nvSpPr>
        <p:spPr>
          <a:xfrm>
            <a:off x="570665" y="1514220"/>
            <a:ext cx="10258434" cy="5053887"/>
          </a:xfrm>
          <a:prstGeom prst="rect">
            <a:avLst/>
          </a:prstGeom>
          <a:noFill/>
          <a:ln w="0" cmpd="sng">
            <a:noFill/>
            <a:prstDash val="solid"/>
          </a:ln>
        </p:spPr>
        <p:txBody>
          <a:bodyPr vert="horz" lIns="0" tIns="198059" rIns="0" bIns="0" anchor="t"/>
          <a:lstStyle/>
          <a:p>
            <a:pPr marL="121880" marR="0" indent="487522" algn="l">
              <a:lnSpc>
                <a:spcPts val="2666"/>
              </a:lnSpc>
              <a:spcAft>
                <a:spcPts val="0"/>
              </a:spcAft>
              <a:buFont typeface="Wingdings"/>
              <a:buChar char="l"/>
            </a:pPr>
            <a:r>
              <a:rPr lang="en-US" sz="2399" spc="0">
                <a:solidFill>
                  <a:srgbClr val="000000"/>
                </a:solidFill>
                <a:latin typeface="Roboto" panose="02020603050405020304" pitchFamily="2"/>
              </a:rPr>
              <a:t>Demographic factors that impact default risk are: </a:t>
            </a:r>
          </a:p>
          <a:p>
            <a:pPr marL="731282" marR="0" indent="487522" algn="l">
              <a:lnSpc>
                <a:spcPts val="2666"/>
              </a:lnSpc>
              <a:spcBef>
                <a:spcPts val="1679"/>
              </a:spcBef>
              <a:spcAft>
                <a:spcPts val="0"/>
              </a:spcAft>
              <a:buFont typeface="Wingdings"/>
              <a:buChar char="¡"/>
            </a:pPr>
            <a:r>
              <a:rPr lang="en-US" sz="2399" spc="0">
                <a:solidFill>
                  <a:srgbClr val="000000"/>
                </a:solidFill>
                <a:latin typeface="Roboto" panose="02020603050405020304" pitchFamily="2"/>
              </a:rPr>
              <a:t>Education: Higher education is associated with lower default risk. </a:t>
            </a:r>
          </a:p>
          <a:p>
            <a:pPr marL="731282" marR="0" indent="487522" algn="l">
              <a:lnSpc>
                <a:spcPts val="2666"/>
              </a:lnSpc>
              <a:spcBef>
                <a:spcPts val="1653"/>
              </a:spcBef>
              <a:spcAft>
                <a:spcPts val="0"/>
              </a:spcAft>
              <a:buFont typeface="Wingdings"/>
              <a:buChar char="¡"/>
            </a:pPr>
            <a:r>
              <a:rPr lang="en-US" sz="2399" spc="0">
                <a:solidFill>
                  <a:srgbClr val="000000"/>
                </a:solidFill>
                <a:latin typeface="Roboto" panose="02020603050405020304" pitchFamily="2"/>
              </a:rPr>
              <a:t>Age: Customers aged 30-50 have the lowest default risk. </a:t>
            </a:r>
          </a:p>
          <a:p>
            <a:pPr marL="731282" marR="0" indent="487522" algn="l">
              <a:lnSpc>
                <a:spcPts val="2666"/>
              </a:lnSpc>
              <a:spcBef>
                <a:spcPts val="1653"/>
              </a:spcBef>
              <a:spcAft>
                <a:spcPts val="0"/>
              </a:spcAft>
              <a:buFont typeface="Wingdings"/>
              <a:buChar char="¡"/>
            </a:pPr>
            <a:r>
              <a:rPr lang="en-US" sz="2399" spc="0">
                <a:solidFill>
                  <a:srgbClr val="000000"/>
                </a:solidFill>
                <a:latin typeface="Roboto" panose="02020603050405020304" pitchFamily="2"/>
              </a:rPr>
              <a:t>Sex: Females have lower default risk than males in this dataset. </a:t>
            </a:r>
          </a:p>
          <a:p>
            <a:pPr marL="731282" marR="0" indent="487522" algn="l">
              <a:lnSpc>
                <a:spcPts val="2666"/>
              </a:lnSpc>
              <a:spcBef>
                <a:spcPts val="1686"/>
              </a:spcBef>
              <a:spcAft>
                <a:spcPts val="18294"/>
              </a:spcAft>
              <a:buFont typeface="Wingdings"/>
              <a:buChar char="¡"/>
            </a:pPr>
            <a:r>
              <a:rPr lang="en-US" sz="2399" spc="-13">
                <a:solidFill>
                  <a:srgbClr val="000000"/>
                </a:solidFill>
                <a:latin typeface="Roboto" panose="02020603050405020304" pitchFamily="2"/>
              </a:rPr>
              <a:t>Credit limit: Higher credit limit is associated with lower default risk. </a:t>
            </a:r>
          </a:p>
        </p:txBody>
      </p:sp>
      <p:sp>
        <p:nvSpPr>
          <p:cNvPr id="4" name="Text Placeholder 3"/>
          <p:cNvSpPr>
            <a:spLocks noGrp="1"/>
          </p:cNvSpPr>
          <p:nvPr>
            <p:ph type="body" idx="10"/>
          </p:nvPr>
        </p:nvSpPr>
        <p:spPr>
          <a:xfrm>
            <a:off x="11634877" y="6364122"/>
            <a:ext cx="338562" cy="203137"/>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12 </a:t>
            </a:r>
          </a:p>
        </p:txBody>
      </p:sp>
    </p:spTree>
    <p:extLst>
      <p:ext uri="{BB962C8B-B14F-4D97-AF65-F5344CB8AC3E}">
        <p14:creationId xmlns:p14="http://schemas.microsoft.com/office/powerpoint/2010/main" val="1722136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705412" y="5980701"/>
            <a:ext cx="625494" cy="23699"/>
          </a:xfrm>
          <a:prstGeom prst="rect">
            <a:avLst/>
          </a:prstGeom>
        </p:spPr>
      </p:pic>
      <p:sp>
        <p:nvSpPr>
          <p:cNvPr id="2" name="Text Placeholder 1"/>
          <p:cNvSpPr>
            <a:spLocks noGrp="1"/>
          </p:cNvSpPr>
          <p:nvPr>
            <p:ph type="body" idx="10"/>
          </p:nvPr>
        </p:nvSpPr>
        <p:spPr>
          <a:xfrm>
            <a:off x="1881" y="0"/>
            <a:ext cx="6094119" cy="6857577"/>
          </a:xfrm>
          <a:prstGeom prst="rect">
            <a:avLst/>
          </a:prstGeom>
          <a:solidFill>
            <a:srgbClr val="FFFFFF"/>
          </a:solidFill>
          <a:ln w="0" cmpd="sng">
            <a:noFill/>
            <a:prstDash val="solid"/>
          </a:ln>
        </p:spPr>
        <p:txBody>
          <a:bodyPr vert="horz" lIns="0" tIns="2697494" rIns="0" bIns="0" anchor="t"/>
          <a:lstStyle/>
          <a:p>
            <a:pPr marL="0" marR="0" indent="0" algn="ctr">
              <a:lnSpc>
                <a:spcPts val="6398"/>
              </a:lnSpc>
              <a:spcAft>
                <a:spcPts val="0"/>
              </a:spcAft>
            </a:pPr>
            <a:r>
              <a:rPr lang="en-US" sz="5465" spc="-27">
                <a:solidFill>
                  <a:srgbClr val="2A3990"/>
                </a:solidFill>
                <a:latin typeface="Roboto" panose="02020603050405020304" pitchFamily="2"/>
              </a:rPr>
              <a:t>Part 2 </a:t>
            </a:r>
          </a:p>
          <a:p>
            <a:pPr marL="0" marR="0" indent="0" algn="ctr">
              <a:lnSpc>
                <a:spcPts val="4532"/>
              </a:lnSpc>
              <a:spcBef>
                <a:spcPts val="2513"/>
              </a:spcBef>
              <a:spcAft>
                <a:spcPts val="19254"/>
              </a:spcAft>
            </a:pPr>
            <a:r>
              <a:rPr lang="en-US" sz="3932" spc="0">
                <a:solidFill>
                  <a:srgbClr val="2A3990"/>
                </a:solidFill>
                <a:latin typeface="Roboto" panose="02020603050405020304" pitchFamily="2"/>
              </a:rPr>
              <a:t>Predictive Modeling </a:t>
            </a:r>
          </a:p>
        </p:txBody>
      </p:sp>
      <p:sp>
        <p:nvSpPr>
          <p:cNvPr id="3" name="Text Placeholder 2"/>
          <p:cNvSpPr>
            <a:spLocks noGrp="1"/>
          </p:cNvSpPr>
          <p:nvPr>
            <p:ph type="body" idx="10"/>
          </p:nvPr>
        </p:nvSpPr>
        <p:spPr>
          <a:xfrm>
            <a:off x="6705412" y="0"/>
            <a:ext cx="3945096" cy="5980701"/>
          </a:xfrm>
          <a:prstGeom prst="rect">
            <a:avLst/>
          </a:prstGeom>
          <a:noFill/>
          <a:ln w="0" cmpd="sng">
            <a:noFill/>
            <a:prstDash val="solid"/>
          </a:ln>
        </p:spPr>
        <p:txBody>
          <a:bodyPr vert="horz" lIns="0" tIns="2980194" rIns="0" bIns="0" anchor="t"/>
          <a:lstStyle/>
          <a:p>
            <a:pPr marL="0" marR="0" indent="0" algn="l">
              <a:lnSpc>
                <a:spcPts val="3466"/>
              </a:lnSpc>
              <a:spcAft>
                <a:spcPts val="13342"/>
              </a:spcAft>
            </a:pPr>
            <a:r>
              <a:rPr lang="en-US" sz="2732" spc="0">
                <a:solidFill>
                  <a:srgbClr val="FFFFFF"/>
                </a:solidFill>
                <a:latin typeface="Roboto" panose="02020603050405020304" pitchFamily="2"/>
              </a:rPr>
              <a:t>What precision and recall scores can the models achieve? </a:t>
            </a:r>
          </a:p>
        </p:txBody>
      </p:sp>
      <p:sp>
        <p:nvSpPr>
          <p:cNvPr id="6" name="Text Placeholder 5"/>
          <p:cNvSpPr>
            <a:spLocks noGrp="1"/>
          </p:cNvSpPr>
          <p:nvPr>
            <p:ph type="body" idx="10"/>
          </p:nvPr>
        </p:nvSpPr>
        <p:spPr>
          <a:xfrm>
            <a:off x="11634878" y="6364122"/>
            <a:ext cx="334330" cy="203137"/>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FFFFFF"/>
                </a:solidFill>
                <a:latin typeface="Roboto" panose="02020603050405020304" pitchFamily="2"/>
              </a:rPr>
              <a:t>13 </a:t>
            </a:r>
          </a:p>
        </p:txBody>
      </p:sp>
    </p:spTree>
    <p:extLst>
      <p:ext uri="{BB962C8B-B14F-4D97-AF65-F5344CB8AC3E}">
        <p14:creationId xmlns:p14="http://schemas.microsoft.com/office/powerpoint/2010/main" val="356248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December 2022</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noAutofit/>
          </a:bodyPr>
          <a:lstStyle/>
          <a:p>
            <a:pPr algn="r"/>
            <a:r>
              <a:rPr lang="en-US" sz="900" b="1" dirty="0">
                <a:solidFill>
                  <a:schemeClr val="bg1"/>
                </a:solidFill>
              </a:rPr>
              <a:t>A Case Study of 3 Classification Algorithms</a:t>
            </a:r>
          </a:p>
          <a:p>
            <a:pPr algn="r"/>
            <a:r>
              <a:rPr lang="en-US" sz="900" b="1" dirty="0">
                <a:solidFill>
                  <a:schemeClr val="bg1"/>
                </a:solidFill>
              </a:rPr>
              <a:t>Introduction</a:t>
            </a:r>
          </a:p>
          <a:p>
            <a:pPr algn="r"/>
            <a:r>
              <a:rPr lang="en-US" sz="900" b="1" dirty="0"/>
              <a:t>Purpose of the Project</a:t>
            </a:r>
          </a:p>
          <a:p>
            <a:pPr algn="r"/>
            <a:r>
              <a:rPr lang="en-US" sz="900" b="1" dirty="0">
                <a:solidFill>
                  <a:schemeClr val="bg1"/>
                </a:solidFill>
              </a:rPr>
              <a:t>Points to Consider</a:t>
            </a:r>
          </a:p>
          <a:p>
            <a:pPr algn="r"/>
            <a:r>
              <a:rPr lang="en-US" sz="900" b="1" dirty="0"/>
              <a:t>Industries Affected</a:t>
            </a:r>
          </a:p>
          <a:p>
            <a:pPr algn="r"/>
            <a:r>
              <a:rPr lang="en-US" sz="900" b="1" dirty="0"/>
              <a:t>Approach</a:t>
            </a:r>
          </a:p>
          <a:p>
            <a:pPr algn="r"/>
            <a:r>
              <a:rPr lang="en-US" sz="900" b="1" dirty="0"/>
              <a:t>Data</a:t>
            </a:r>
          </a:p>
          <a:p>
            <a:pPr algn="r"/>
            <a:r>
              <a:rPr lang="en-US" sz="900" b="1" dirty="0"/>
              <a:t>Part1 Analysis</a:t>
            </a:r>
          </a:p>
          <a:p>
            <a:pPr algn="r"/>
            <a:r>
              <a:rPr lang="en-US" sz="900" b="1" dirty="0"/>
              <a:t>Variables</a:t>
            </a:r>
          </a:p>
          <a:p>
            <a:pPr algn="r"/>
            <a:r>
              <a:rPr lang="en-US" sz="900" b="1" dirty="0"/>
              <a:t>Part2 Predictive Modelling</a:t>
            </a:r>
          </a:p>
          <a:p>
            <a:pPr algn="r"/>
            <a:r>
              <a:rPr lang="en-US" sz="900" b="1" dirty="0"/>
              <a:t>Variables</a:t>
            </a:r>
          </a:p>
          <a:p>
            <a:pPr algn="r"/>
            <a:r>
              <a:rPr lang="en-US" sz="900" b="1" dirty="0"/>
              <a:t>Limitations and Future Work</a:t>
            </a:r>
          </a:p>
          <a:p>
            <a:pPr algn="r"/>
            <a:r>
              <a:rPr lang="en-US" sz="900" b="1" dirty="0">
                <a:solidFill>
                  <a:schemeClr val="bg1"/>
                </a:solidFill>
              </a:rPr>
              <a:t>Conclusions</a:t>
            </a:r>
          </a:p>
          <a:p>
            <a:pPr algn="r"/>
            <a:r>
              <a:rPr lang="en-US" sz="900" b="1" dirty="0" err="1"/>
              <a:t>ThankYou</a:t>
            </a:r>
            <a:endParaRPr lang="en-US" sz="900" b="1" dirty="0">
              <a:solidFill>
                <a:schemeClr val="bg1"/>
              </a:solidFill>
            </a:endParaRP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611294" y="1901027"/>
            <a:ext cx="3132546" cy="825245"/>
          </a:xfrm>
          <a:prstGeom prst="rect">
            <a:avLst/>
          </a:prstGeom>
          <a:solidFill>
            <a:srgbClr val="2A3990"/>
          </a:solidFill>
          <a:ln w="8890" cmpd="sng">
            <a:solidFill>
              <a:srgbClr val="434343"/>
            </a:solidFill>
            <a:prstDash val="solid"/>
          </a:ln>
        </p:spPr>
        <p:txBody>
          <a:bodyPr vert="horz" lIns="0" tIns="0" rIns="0" bIns="0" anchor="t"/>
          <a:lstStyle/>
          <a:p>
            <a:endParaRPr/>
          </a:p>
        </p:txBody>
      </p:sp>
      <p:sp>
        <p:nvSpPr>
          <p:cNvPr id="3" name="Text Placeholder 2"/>
          <p:cNvSpPr>
            <a:spLocks noGrp="1"/>
          </p:cNvSpPr>
          <p:nvPr>
            <p:ph type="body" idx="10"/>
          </p:nvPr>
        </p:nvSpPr>
        <p:spPr>
          <a:xfrm>
            <a:off x="611294" y="3018282"/>
            <a:ext cx="3132546" cy="766843"/>
          </a:xfrm>
          <a:prstGeom prst="rect">
            <a:avLst/>
          </a:prstGeom>
          <a:solidFill>
            <a:srgbClr val="2A3990"/>
          </a:solidFill>
          <a:ln w="8890" cmpd="sng">
            <a:solidFill>
              <a:srgbClr val="434343"/>
            </a:solidFill>
            <a:prstDash val="solid"/>
          </a:ln>
        </p:spPr>
        <p:txBody>
          <a:bodyPr vert="horz" lIns="0" tIns="0" rIns="0" bIns="0" anchor="t"/>
          <a:lstStyle/>
          <a:p>
            <a:endParaRPr/>
          </a:p>
        </p:txBody>
      </p:sp>
      <p:pic>
        <p:nvPicPr>
          <p:cNvPr id="7" name="Picture 6"/>
          <p:cNvPicPr/>
          <p:nvPr/>
        </p:nvPicPr>
        <p:blipFill>
          <a:blip r:embed="rId2"/>
          <a:stretch>
            <a:fillRect/>
          </a:stretch>
        </p:blipFill>
        <p:spPr>
          <a:xfrm>
            <a:off x="3642271" y="1917954"/>
            <a:ext cx="97337" cy="64327"/>
          </a:xfrm>
          <a:prstGeom prst="rect">
            <a:avLst/>
          </a:prstGeom>
        </p:spPr>
      </p:pic>
      <p:pic>
        <p:nvPicPr>
          <p:cNvPr id="10" name="Picture 9"/>
          <p:cNvPicPr/>
          <p:nvPr/>
        </p:nvPicPr>
        <p:blipFill>
          <a:blip r:embed="rId3"/>
          <a:stretch>
            <a:fillRect/>
          </a:stretch>
        </p:blipFill>
        <p:spPr>
          <a:xfrm>
            <a:off x="3642271" y="2632321"/>
            <a:ext cx="97337" cy="65173"/>
          </a:xfrm>
          <a:prstGeom prst="rect">
            <a:avLst/>
          </a:prstGeom>
        </p:spPr>
      </p:pic>
      <p:pic>
        <p:nvPicPr>
          <p:cNvPr id="12" name="Picture 11"/>
          <p:cNvPicPr/>
          <p:nvPr/>
        </p:nvPicPr>
        <p:blipFill>
          <a:blip r:embed="rId4"/>
          <a:stretch>
            <a:fillRect/>
          </a:stretch>
        </p:blipFill>
        <p:spPr>
          <a:xfrm>
            <a:off x="3674435" y="3055523"/>
            <a:ext cx="65173" cy="64327"/>
          </a:xfrm>
          <a:prstGeom prst="rect">
            <a:avLst/>
          </a:prstGeom>
        </p:spPr>
      </p:pic>
      <p:pic>
        <p:nvPicPr>
          <p:cNvPr id="15" name="Picture 14"/>
          <p:cNvPicPr/>
          <p:nvPr/>
        </p:nvPicPr>
        <p:blipFill>
          <a:blip r:embed="rId5"/>
          <a:stretch>
            <a:fillRect/>
          </a:stretch>
        </p:blipFill>
        <p:spPr>
          <a:xfrm>
            <a:off x="651920" y="3769890"/>
            <a:ext cx="3087687" cy="455366"/>
          </a:xfrm>
          <a:prstGeom prst="rect">
            <a:avLst/>
          </a:prstGeom>
        </p:spPr>
      </p:pic>
      <p:pic>
        <p:nvPicPr>
          <p:cNvPr id="19" name="Picture 18"/>
          <p:cNvPicPr/>
          <p:nvPr/>
        </p:nvPicPr>
        <p:blipFill>
          <a:blip r:embed="rId6"/>
          <a:stretch>
            <a:fillRect/>
          </a:stretch>
        </p:blipFill>
        <p:spPr>
          <a:xfrm>
            <a:off x="651920" y="4875295"/>
            <a:ext cx="3087687" cy="455366"/>
          </a:xfrm>
          <a:prstGeom prst="rect">
            <a:avLst/>
          </a:prstGeom>
        </p:spPr>
      </p:pic>
      <p:sp>
        <p:nvSpPr>
          <p:cNvPr id="4" name="Text Placeholder 3"/>
          <p:cNvSpPr>
            <a:spLocks noGrp="1"/>
          </p:cNvSpPr>
          <p:nvPr>
            <p:ph type="body" idx="10"/>
          </p:nvPr>
        </p:nvSpPr>
        <p:spPr>
          <a:xfrm>
            <a:off x="570666" y="660197"/>
            <a:ext cx="4265883" cy="716905"/>
          </a:xfrm>
          <a:prstGeom prst="rect">
            <a:avLst/>
          </a:prstGeom>
          <a:noFill/>
          <a:ln w="0" cmpd="sng">
            <a:noFill/>
            <a:prstDash val="solid"/>
          </a:ln>
        </p:spPr>
        <p:txBody>
          <a:bodyPr vert="horz" lIns="0" tIns="27085" rIns="0" bIns="0" anchor="t"/>
          <a:lstStyle/>
          <a:p>
            <a:pPr marL="0" marR="0" indent="0" algn="l">
              <a:lnSpc>
                <a:spcPts val="4532"/>
              </a:lnSpc>
              <a:spcAft>
                <a:spcPts val="826"/>
              </a:spcAft>
            </a:pPr>
            <a:r>
              <a:rPr lang="en-US" sz="3932" spc="-33">
                <a:solidFill>
                  <a:srgbClr val="2A3990"/>
                </a:solidFill>
                <a:latin typeface="Roboto" panose="02020603050405020304" pitchFamily="2"/>
              </a:rPr>
              <a:t>Modeling Overview </a:t>
            </a:r>
          </a:p>
        </p:txBody>
      </p:sp>
      <p:sp>
        <p:nvSpPr>
          <p:cNvPr id="5" name="Text Placeholder 4"/>
          <p:cNvSpPr>
            <a:spLocks noGrp="1"/>
          </p:cNvSpPr>
          <p:nvPr>
            <p:ph type="body" idx="10"/>
          </p:nvPr>
        </p:nvSpPr>
        <p:spPr>
          <a:xfrm>
            <a:off x="3918199" y="1377102"/>
            <a:ext cx="6094119" cy="2392788"/>
          </a:xfrm>
          <a:prstGeom prst="rect">
            <a:avLst/>
          </a:prstGeom>
          <a:noFill/>
          <a:ln w="0" cmpd="sng">
            <a:noFill/>
            <a:prstDash val="solid"/>
          </a:ln>
        </p:spPr>
        <p:txBody>
          <a:bodyPr vert="horz" lIns="0" tIns="0" rIns="0" bIns="0" anchor="t"/>
          <a:lstStyle/>
          <a:p>
            <a:pPr marL="0" marR="121880" indent="0" algn="just">
              <a:lnSpc>
                <a:spcPts val="8797"/>
              </a:lnSpc>
              <a:spcAft>
                <a:spcPts val="1213"/>
              </a:spcAft>
            </a:pPr>
            <a:r>
              <a:rPr lang="en-US" sz="2466" spc="-20">
                <a:solidFill>
                  <a:srgbClr val="000000"/>
                </a:solidFill>
                <a:latin typeface="Roboto" panose="02020603050405020304" pitchFamily="2"/>
              </a:rPr>
              <a:t>Supervised learning / binary classification 78% non-default vs. 22% default </a:t>
            </a:r>
          </a:p>
        </p:txBody>
      </p:sp>
      <p:sp>
        <p:nvSpPr>
          <p:cNvPr id="8" name="Text Placeholder 7"/>
          <p:cNvSpPr>
            <a:spLocks noGrp="1"/>
          </p:cNvSpPr>
          <p:nvPr>
            <p:ph type="body" idx="10"/>
          </p:nvPr>
        </p:nvSpPr>
        <p:spPr>
          <a:xfrm>
            <a:off x="640071" y="1982281"/>
            <a:ext cx="3091919" cy="650039"/>
          </a:xfrm>
          <a:prstGeom prst="rect">
            <a:avLst/>
          </a:prstGeom>
          <a:noFill/>
          <a:ln w="0" cmpd="sng">
            <a:noFill/>
            <a:prstDash val="solid"/>
          </a:ln>
        </p:spPr>
        <p:txBody>
          <a:bodyPr vert="horz" lIns="0" tIns="181977" rIns="0" bIns="0" anchor="t"/>
          <a:lstStyle/>
          <a:p>
            <a:pPr marL="121880" marR="0" indent="0" algn="l">
              <a:lnSpc>
                <a:spcPts val="2399"/>
              </a:lnSpc>
              <a:spcAft>
                <a:spcPts val="1213"/>
              </a:spcAft>
            </a:pPr>
            <a:r>
              <a:rPr lang="en-US" sz="2133" spc="-20">
                <a:solidFill>
                  <a:srgbClr val="FFFFFF"/>
                </a:solidFill>
                <a:latin typeface="Roboto" panose="02020603050405020304" pitchFamily="2"/>
              </a:rPr>
              <a:t>Define Problem: </a:t>
            </a:r>
          </a:p>
        </p:txBody>
      </p:sp>
      <p:sp>
        <p:nvSpPr>
          <p:cNvPr id="13" name="Text Placeholder 12"/>
          <p:cNvSpPr>
            <a:spLocks noGrp="1"/>
          </p:cNvSpPr>
          <p:nvPr>
            <p:ph type="body" idx="10"/>
          </p:nvPr>
        </p:nvSpPr>
        <p:spPr>
          <a:xfrm>
            <a:off x="640071" y="3119850"/>
            <a:ext cx="3091919" cy="650039"/>
          </a:xfrm>
          <a:prstGeom prst="rect">
            <a:avLst/>
          </a:prstGeom>
          <a:noFill/>
          <a:ln w="0" cmpd="sng">
            <a:noFill/>
            <a:prstDash val="solid"/>
          </a:ln>
        </p:spPr>
        <p:txBody>
          <a:bodyPr vert="horz" lIns="0" tIns="154046" rIns="0" bIns="0" anchor="t"/>
          <a:lstStyle/>
          <a:p>
            <a:pPr marL="121880" marR="0" indent="0" algn="l">
              <a:lnSpc>
                <a:spcPts val="2666"/>
              </a:lnSpc>
              <a:spcAft>
                <a:spcPts val="1253"/>
              </a:spcAft>
            </a:pPr>
            <a:r>
              <a:rPr lang="en-US" sz="2266" spc="-13">
                <a:solidFill>
                  <a:srgbClr val="FFFFFF"/>
                </a:solidFill>
                <a:latin typeface="Roboto" panose="02020603050405020304" pitchFamily="2"/>
              </a:rPr>
              <a:t>Imbalanced Classes: </a:t>
            </a:r>
          </a:p>
        </p:txBody>
      </p:sp>
      <p:graphicFrame>
        <p:nvGraphicFramePr>
          <p:cNvPr id="17" name="Table 16"/>
          <p:cNvGraphicFramePr>
            <a:graphicFrameLocks noGrp="1"/>
          </p:cNvGraphicFramePr>
          <p:nvPr/>
        </p:nvGraphicFramePr>
        <p:xfrm>
          <a:off x="611293" y="4213406"/>
          <a:ext cx="7751380" cy="650039"/>
        </p:xfrm>
        <a:graphic>
          <a:graphicData uri="http://schemas.openxmlformats.org/drawingml/2006/table">
            <a:tbl>
              <a:tblPr/>
              <a:tblGrid>
                <a:gridCol w="3132546">
                  <a:extLst>
                    <a:ext uri="{9D8B030D-6E8A-4147-A177-3AD203B41FA5}">
                      <a16:colId xmlns:a16="http://schemas.microsoft.com/office/drawing/2014/main" val="20000"/>
                    </a:ext>
                  </a:extLst>
                </a:gridCol>
                <a:gridCol w="4618834">
                  <a:extLst>
                    <a:ext uri="{9D8B030D-6E8A-4147-A177-3AD203B41FA5}">
                      <a16:colId xmlns:a16="http://schemas.microsoft.com/office/drawing/2014/main" val="20001"/>
                    </a:ext>
                  </a:extLst>
                </a:gridCol>
              </a:tblGrid>
              <a:tr h="650039">
                <a:tc>
                  <a:txBody>
                    <a:bodyPr/>
                    <a:lstStyle/>
                    <a:p>
                      <a:pPr marL="0" marR="1188720" indent="0" algn="r">
                        <a:lnSpc>
                          <a:spcPts val="1800"/>
                        </a:lnSpc>
                        <a:spcBef>
                          <a:spcPts val="1025"/>
                        </a:spcBef>
                        <a:spcAft>
                          <a:spcPts val="1030"/>
                        </a:spcAft>
                      </a:pPr>
                      <a:r>
                        <a:rPr lang="en-US" sz="2100" spc="0">
                          <a:solidFill>
                            <a:srgbClr val="FFFFFF"/>
                          </a:solidFill>
                          <a:latin typeface="Roboto" panose="02020603050405020304" pitchFamily="2"/>
                        </a:rPr>
                        <a:t>Tools Used: </a:t>
                      </a:r>
                    </a:p>
                  </a:txBody>
                  <a:tcPr marL="0" marR="0" marT="0" marB="0" anchor="ctr">
                    <a:lnL w="8890" cmpd="sng">
                      <a:solidFill>
                        <a:srgbClr val="434343"/>
                      </a:solidFill>
                      <a:prstDash val="solid"/>
                    </a:lnL>
                    <a:lnR w="8890" cmpd="sng">
                      <a:solidFill>
                        <a:srgbClr val="434343"/>
                      </a:solidFill>
                      <a:prstDash val="solid"/>
                    </a:lnR>
                    <a:lnT w="8890" cmpd="sng">
                      <a:solidFill>
                        <a:srgbClr val="434343"/>
                      </a:solidFill>
                      <a:prstDash val="solid"/>
                    </a:lnT>
                    <a:lnB w="8890" cmpd="sng">
                      <a:solidFill>
                        <a:srgbClr val="434343"/>
                      </a:solidFill>
                      <a:prstDash val="solid"/>
                    </a:lnB>
                    <a:solidFill>
                      <a:srgbClr val="2A3990"/>
                    </a:solidFill>
                  </a:tcPr>
                </a:tc>
                <a:tc>
                  <a:txBody>
                    <a:bodyPr/>
                    <a:lstStyle/>
                    <a:p>
                      <a:pPr marL="0" marR="2540" indent="0" algn="r">
                        <a:lnSpc>
                          <a:spcPts val="2100"/>
                        </a:lnSpc>
                        <a:spcBef>
                          <a:spcPts val="855"/>
                        </a:spcBef>
                        <a:spcAft>
                          <a:spcPts val="865"/>
                        </a:spcAft>
                      </a:pPr>
                      <a:r>
                        <a:rPr lang="en-US" sz="2500" spc="0">
                          <a:solidFill>
                            <a:srgbClr val="000000"/>
                          </a:solidFill>
                          <a:latin typeface="Roboto" panose="02020603050405020304" pitchFamily="2"/>
                        </a:rPr>
                        <a:t>Scikit learn library and imblearn </a:t>
                      </a:r>
                    </a:p>
                  </a:txBody>
                  <a:tcPr marL="0" marR="0" marT="0" marB="0" anchor="ctr">
                    <a:lnL w="8890" cmpd="sng">
                      <a:solidFill>
                        <a:srgbClr val="434343"/>
                      </a:solid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nvGraphicFramePr>
        <p:xfrm>
          <a:off x="611293" y="5318811"/>
          <a:ext cx="11285969" cy="1198510"/>
        </p:xfrm>
        <a:graphic>
          <a:graphicData uri="http://schemas.openxmlformats.org/drawingml/2006/table">
            <a:tbl>
              <a:tblPr/>
              <a:tblGrid>
                <a:gridCol w="3132546">
                  <a:extLst>
                    <a:ext uri="{9D8B030D-6E8A-4147-A177-3AD203B41FA5}">
                      <a16:colId xmlns:a16="http://schemas.microsoft.com/office/drawing/2014/main" val="20000"/>
                    </a:ext>
                  </a:extLst>
                </a:gridCol>
                <a:gridCol w="7478838">
                  <a:extLst>
                    <a:ext uri="{9D8B030D-6E8A-4147-A177-3AD203B41FA5}">
                      <a16:colId xmlns:a16="http://schemas.microsoft.com/office/drawing/2014/main" val="20001"/>
                    </a:ext>
                  </a:extLst>
                </a:gridCol>
                <a:gridCol w="674585">
                  <a:extLst>
                    <a:ext uri="{9D8B030D-6E8A-4147-A177-3AD203B41FA5}">
                      <a16:colId xmlns:a16="http://schemas.microsoft.com/office/drawing/2014/main" val="20002"/>
                    </a:ext>
                  </a:extLst>
                </a:gridCol>
              </a:tblGrid>
              <a:tr h="747376">
                <a:tc>
                  <a:txBody>
                    <a:bodyPr/>
                    <a:lstStyle/>
                    <a:p>
                      <a:pPr marL="0" marR="795655" indent="0" algn="r">
                        <a:lnSpc>
                          <a:spcPts val="1800"/>
                        </a:lnSpc>
                        <a:spcBef>
                          <a:spcPts val="1095"/>
                        </a:spcBef>
                        <a:spcAft>
                          <a:spcPts val="1485"/>
                        </a:spcAft>
                      </a:pPr>
                      <a:r>
                        <a:rPr lang="en-US" sz="2100" spc="0">
                          <a:solidFill>
                            <a:srgbClr val="FFFFFF"/>
                          </a:solidFill>
                          <a:latin typeface="Roboto" panose="02020603050405020304" pitchFamily="2"/>
                        </a:rPr>
                        <a:t>Models Applied: </a:t>
                      </a:r>
                    </a:p>
                  </a:txBody>
                  <a:tcPr marL="0" marR="0" marT="0" marB="0" anchor="ctr">
                    <a:lnL w="8890" cmpd="sng">
                      <a:solidFill>
                        <a:srgbClr val="434343"/>
                      </a:solidFill>
                      <a:prstDash val="solid"/>
                    </a:lnL>
                    <a:lnR w="8890" cmpd="sng">
                      <a:solidFill>
                        <a:srgbClr val="434343"/>
                      </a:solidFill>
                      <a:prstDash val="solid"/>
                    </a:lnR>
                    <a:lnT w="8890" cmpd="sng">
                      <a:solidFill>
                        <a:srgbClr val="434343"/>
                      </a:solidFill>
                      <a:prstDash val="solid"/>
                    </a:lnT>
                    <a:lnB w="8890" cmpd="sng">
                      <a:solidFill>
                        <a:srgbClr val="434343"/>
                      </a:solidFill>
                      <a:prstDash val="solid"/>
                    </a:lnB>
                    <a:solidFill>
                      <a:srgbClr val="2A3990"/>
                    </a:solidFill>
                  </a:tcPr>
                </a:tc>
                <a:tc>
                  <a:txBody>
                    <a:bodyPr/>
                    <a:lstStyle/>
                    <a:p>
                      <a:pPr marL="0" marR="374650" indent="0" algn="r">
                        <a:lnSpc>
                          <a:spcPts val="2100"/>
                        </a:lnSpc>
                        <a:spcBef>
                          <a:spcPts val="925"/>
                        </a:spcBef>
                        <a:spcAft>
                          <a:spcPts val="1320"/>
                        </a:spcAft>
                      </a:pPr>
                      <a:r>
                        <a:rPr lang="en-US" sz="2500" spc="-15">
                          <a:solidFill>
                            <a:srgbClr val="000000"/>
                          </a:solidFill>
                          <a:latin typeface="Roboto" panose="02020603050405020304" pitchFamily="2"/>
                        </a:rPr>
                        <a:t>Logistic Regression / Random Forest / XGBoost </a:t>
                      </a:r>
                    </a:p>
                  </a:txBody>
                  <a:tcPr marL="0" marR="0" marT="0" marB="0" anchor="ctr">
                    <a:lnL w="8890" cmpd="sng">
                      <a:solidFill>
                        <a:srgbClr val="434343"/>
                      </a:solidFill>
                      <a:prstDash val="solid"/>
                    </a:lnL>
                    <a:lnR w="0" cmpd="sng">
                      <a:noFill/>
                      <a:prstDash val="solid"/>
                    </a:lnR>
                    <a:lnT w="0" cmpd="sng">
                      <a:noFill/>
                      <a:prstDash val="solid"/>
                    </a:lnT>
                    <a:lnB w="0" cmpd="sng">
                      <a:noFill/>
                      <a:prstDash val="solid"/>
                    </a:lnB>
                  </a:tcPr>
                </a:tc>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r h="451134">
                <a:tc>
                  <a:txBody>
                    <a:bodyPr/>
                    <a:lstStyle/>
                    <a:p>
                      <a:endParaRPr sz="2400"/>
                    </a:p>
                  </a:txBody>
                  <a:tcPr marL="0" marR="0" marT="0" marB="0">
                    <a:lnL w="0" cmpd="sng">
                      <a:noFill/>
                      <a:prstDash val="solid"/>
                    </a:lnL>
                    <a:lnR w="0" cmpd="sng">
                      <a:noFill/>
                      <a:prstDash val="solid"/>
                    </a:lnR>
                    <a:lnT w="8890" cmpd="sng">
                      <a:solidFill>
                        <a:srgbClr val="434343"/>
                      </a:solidFill>
                      <a:prstDash val="solid"/>
                    </a:lnT>
                    <a:lnB w="0" cmpd="sng">
                      <a:noFill/>
                      <a:prstDash val="solid"/>
                    </a:lnB>
                  </a:tcPr>
                </a:tc>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0" marR="0" indent="0" algn="r">
                        <a:lnSpc>
                          <a:spcPts val="900"/>
                        </a:lnSpc>
                        <a:spcBef>
                          <a:spcPts val="1720"/>
                        </a:spcBef>
                        <a:spcAft>
                          <a:spcPts val="0"/>
                        </a:spcAft>
                      </a:pPr>
                      <a:r>
                        <a:rPr lang="en-US" sz="1300" spc="0">
                          <a:solidFill>
                            <a:srgbClr val="000000"/>
                          </a:solidFill>
                          <a:latin typeface="Roboto" panose="02020603050405020304" pitchFamily="2"/>
                        </a:rPr>
                        <a:t>14 </a:t>
                      </a:r>
                    </a:p>
                  </a:txBody>
                  <a:tcPr marL="0" marR="0" marT="0" marB="0" anchor="b">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572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74898" y="1738517"/>
            <a:ext cx="11042205" cy="812549"/>
          </a:xfrm>
          <a:prstGeom prst="rect">
            <a:avLst/>
          </a:prstGeom>
        </p:spPr>
      </p:pic>
      <p:sp>
        <p:nvSpPr>
          <p:cNvPr id="2" name="Text Placeholder 1"/>
          <p:cNvSpPr>
            <a:spLocks noGrp="1"/>
          </p:cNvSpPr>
          <p:nvPr>
            <p:ph type="body" idx="10"/>
          </p:nvPr>
        </p:nvSpPr>
        <p:spPr>
          <a:xfrm>
            <a:off x="570665" y="660196"/>
            <a:ext cx="11054055" cy="1078321"/>
          </a:xfrm>
          <a:prstGeom prst="rect">
            <a:avLst/>
          </a:prstGeom>
          <a:noFill/>
          <a:ln w="0" cmpd="sng">
            <a:noFill/>
            <a:prstDash val="solid"/>
          </a:ln>
        </p:spPr>
        <p:txBody>
          <a:bodyPr vert="horz" lIns="0" tIns="27085" rIns="0" bIns="0" anchor="t"/>
          <a:lstStyle/>
          <a:p>
            <a:pPr marL="0" marR="0" indent="0" algn="l">
              <a:lnSpc>
                <a:spcPts val="4532"/>
              </a:lnSpc>
              <a:spcAft>
                <a:spcPts val="3705"/>
              </a:spcAft>
            </a:pPr>
            <a:r>
              <a:rPr lang="en-US" sz="3932" spc="0">
                <a:solidFill>
                  <a:srgbClr val="2A3990"/>
                </a:solidFill>
                <a:latin typeface="Roboto" panose="02020603050405020304" pitchFamily="2"/>
              </a:rPr>
              <a:t>Modeling Steps </a:t>
            </a:r>
          </a:p>
        </p:txBody>
      </p:sp>
      <p:sp>
        <p:nvSpPr>
          <p:cNvPr id="5" name="Text Placeholder 4"/>
          <p:cNvSpPr>
            <a:spLocks noGrp="1"/>
          </p:cNvSpPr>
          <p:nvPr>
            <p:ph type="body" idx="10"/>
          </p:nvPr>
        </p:nvSpPr>
        <p:spPr>
          <a:xfrm>
            <a:off x="712862" y="1985667"/>
            <a:ext cx="2319997" cy="318248"/>
          </a:xfrm>
          <a:prstGeom prst="rect">
            <a:avLst/>
          </a:prstGeom>
          <a:noFill/>
          <a:ln w="0" cmpd="sng">
            <a:noFill/>
            <a:prstDash val="solid"/>
          </a:ln>
        </p:spPr>
        <p:txBody>
          <a:bodyPr vert="horz" lIns="0" tIns="12696" rIns="0" bIns="0" anchor="t"/>
          <a:lstStyle/>
          <a:p>
            <a:pPr marL="0" marR="0" indent="0" algn="l">
              <a:lnSpc>
                <a:spcPts val="2399"/>
              </a:lnSpc>
              <a:spcAft>
                <a:spcPts val="27"/>
              </a:spcAft>
            </a:pPr>
            <a:r>
              <a:rPr lang="en-US" sz="2133" spc="-67">
                <a:solidFill>
                  <a:srgbClr val="FFFFFF"/>
                </a:solidFill>
                <a:latin typeface="Roboto" panose="02020603050405020304" pitchFamily="2"/>
              </a:rPr>
              <a:t>Data Preprocessing </a:t>
            </a:r>
          </a:p>
        </p:txBody>
      </p:sp>
      <p:sp>
        <p:nvSpPr>
          <p:cNvPr id="6" name="Text Placeholder 5"/>
          <p:cNvSpPr>
            <a:spLocks noGrp="1"/>
          </p:cNvSpPr>
          <p:nvPr>
            <p:ph type="body" idx="10"/>
          </p:nvPr>
        </p:nvSpPr>
        <p:spPr>
          <a:xfrm>
            <a:off x="8472707" y="1985668"/>
            <a:ext cx="2100778" cy="314016"/>
          </a:xfrm>
          <a:prstGeom prst="rect">
            <a:avLst/>
          </a:prstGeom>
          <a:noFill/>
          <a:ln w="0" cmpd="sng">
            <a:noFill/>
            <a:prstDash val="solid"/>
          </a:ln>
        </p:spPr>
        <p:txBody>
          <a:bodyPr vert="horz" lIns="0" tIns="12696" rIns="0" bIns="0" anchor="t"/>
          <a:lstStyle/>
          <a:p>
            <a:pPr marL="0" marR="0" indent="0" algn="l">
              <a:lnSpc>
                <a:spcPts val="2266"/>
              </a:lnSpc>
              <a:spcAft>
                <a:spcPts val="0"/>
              </a:spcAft>
            </a:pPr>
            <a:r>
              <a:rPr lang="en-US" sz="2133" spc="-40">
                <a:solidFill>
                  <a:srgbClr val="FFFFFF"/>
                </a:solidFill>
                <a:latin typeface="Roboto" panose="02020603050405020304" pitchFamily="2"/>
              </a:rPr>
              <a:t>Model Evaluation </a:t>
            </a:r>
          </a:p>
        </p:txBody>
      </p:sp>
      <p:sp>
        <p:nvSpPr>
          <p:cNvPr id="7" name="Text Placeholder 6"/>
          <p:cNvSpPr>
            <a:spLocks noGrp="1"/>
          </p:cNvSpPr>
          <p:nvPr>
            <p:ph type="body" idx="10"/>
          </p:nvPr>
        </p:nvSpPr>
        <p:spPr>
          <a:xfrm>
            <a:off x="4845013" y="1997517"/>
            <a:ext cx="2116014" cy="318248"/>
          </a:xfrm>
          <a:prstGeom prst="rect">
            <a:avLst/>
          </a:prstGeom>
          <a:noFill/>
          <a:ln w="0" cmpd="sng">
            <a:noFill/>
            <a:prstDash val="solid"/>
          </a:ln>
        </p:spPr>
        <p:txBody>
          <a:bodyPr vert="horz" lIns="0" tIns="12696" rIns="0" bIns="0" anchor="t"/>
          <a:lstStyle/>
          <a:p>
            <a:pPr marL="0" marR="0" indent="0" algn="ctr">
              <a:lnSpc>
                <a:spcPts val="2399"/>
              </a:lnSpc>
              <a:spcAft>
                <a:spcPts val="33"/>
              </a:spcAft>
            </a:pPr>
            <a:r>
              <a:rPr lang="en-US" sz="2133" spc="-67">
                <a:solidFill>
                  <a:srgbClr val="FFFFFF"/>
                </a:solidFill>
                <a:latin typeface="Roboto" panose="02020603050405020304" pitchFamily="2"/>
              </a:rPr>
              <a:t>Fitting and Tuning </a:t>
            </a:r>
          </a:p>
        </p:txBody>
      </p:sp>
      <p:sp>
        <p:nvSpPr>
          <p:cNvPr id="8" name="Text Placeholder 7"/>
          <p:cNvSpPr>
            <a:spLocks noGrp="1"/>
          </p:cNvSpPr>
          <p:nvPr>
            <p:ph type="body" idx="10"/>
          </p:nvPr>
        </p:nvSpPr>
        <p:spPr>
          <a:xfrm>
            <a:off x="596904" y="2821069"/>
            <a:ext cx="3148628" cy="2197268"/>
          </a:xfrm>
          <a:prstGeom prst="rect">
            <a:avLst/>
          </a:prstGeom>
          <a:noFill/>
          <a:ln w="0" cmpd="sng">
            <a:noFill/>
            <a:prstDash val="solid"/>
          </a:ln>
        </p:spPr>
        <p:txBody>
          <a:bodyPr vert="horz" lIns="0" tIns="74484" rIns="0" bIns="0" anchor="t"/>
          <a:lstStyle/>
          <a:p>
            <a:pPr marL="548462" marR="0" indent="487522" algn="l">
              <a:lnSpc>
                <a:spcPts val="2266"/>
              </a:lnSpc>
              <a:spcAft>
                <a:spcPts val="0"/>
              </a:spcAft>
              <a:buFont typeface="Wingdings"/>
              <a:buChar char="l"/>
            </a:pPr>
            <a:r>
              <a:rPr lang="en-US" sz="1999" spc="-27">
                <a:solidFill>
                  <a:srgbClr val="000000"/>
                </a:solidFill>
                <a:latin typeface="Roboto" panose="02020603050405020304" pitchFamily="2"/>
              </a:rPr>
              <a:t>Feature selection </a:t>
            </a:r>
          </a:p>
          <a:p>
            <a:pPr marL="548462" marR="0" indent="487522" algn="l">
              <a:lnSpc>
                <a:spcPts val="2266"/>
              </a:lnSpc>
              <a:spcBef>
                <a:spcPts val="586"/>
              </a:spcBef>
              <a:spcAft>
                <a:spcPts val="0"/>
              </a:spcAft>
              <a:buFont typeface="Wingdings"/>
              <a:buChar char="l"/>
            </a:pPr>
            <a:r>
              <a:rPr lang="en-US" sz="1999" spc="-20">
                <a:solidFill>
                  <a:srgbClr val="000000"/>
                </a:solidFill>
                <a:latin typeface="Roboto" panose="02020603050405020304" pitchFamily="2"/>
              </a:rPr>
              <a:t>Feature engineering </a:t>
            </a:r>
          </a:p>
          <a:p>
            <a:pPr marL="548462" marR="0" indent="487522" algn="l">
              <a:lnSpc>
                <a:spcPts val="2799"/>
              </a:lnSpc>
              <a:spcBef>
                <a:spcPts val="60"/>
              </a:spcBef>
              <a:spcAft>
                <a:spcPts val="0"/>
              </a:spcAft>
              <a:buFont typeface="Wingdings"/>
              <a:buChar char="l"/>
            </a:pPr>
            <a:r>
              <a:rPr lang="en-US" sz="1999" spc="-13">
                <a:solidFill>
                  <a:srgbClr val="000000"/>
                </a:solidFill>
                <a:latin typeface="Roboto" panose="02020603050405020304" pitchFamily="2"/>
              </a:rPr>
              <a:t>Train-test data splitting (70%/30%) </a:t>
            </a:r>
          </a:p>
          <a:p>
            <a:pPr marL="548462" marR="0" indent="487522" algn="l">
              <a:lnSpc>
                <a:spcPts val="2266"/>
              </a:lnSpc>
              <a:spcBef>
                <a:spcPts val="566"/>
              </a:spcBef>
              <a:spcAft>
                <a:spcPts val="0"/>
              </a:spcAft>
              <a:buFont typeface="Wingdings"/>
              <a:buChar char="l"/>
            </a:pPr>
            <a:r>
              <a:rPr lang="en-US" sz="1999" spc="-20">
                <a:solidFill>
                  <a:srgbClr val="000000"/>
                </a:solidFill>
                <a:latin typeface="Roboto" panose="02020603050405020304" pitchFamily="2"/>
              </a:rPr>
              <a:t>Training data rescaling </a:t>
            </a:r>
          </a:p>
          <a:p>
            <a:pPr marL="548462" marR="0" indent="487522" algn="l">
              <a:lnSpc>
                <a:spcPts val="2266"/>
              </a:lnSpc>
              <a:spcBef>
                <a:spcPts val="566"/>
              </a:spcBef>
              <a:spcAft>
                <a:spcPts val="447"/>
              </a:spcAft>
              <a:buFont typeface="Wingdings"/>
              <a:buChar char="l"/>
            </a:pPr>
            <a:r>
              <a:rPr lang="en-US" sz="1999" spc="-27">
                <a:solidFill>
                  <a:srgbClr val="000000"/>
                </a:solidFill>
                <a:latin typeface="Roboto" panose="02020603050405020304" pitchFamily="2"/>
              </a:rPr>
              <a:t>SMOTE oversampling </a:t>
            </a:r>
          </a:p>
        </p:txBody>
      </p:sp>
      <p:sp>
        <p:nvSpPr>
          <p:cNvPr id="9" name="Text Placeholder 8"/>
          <p:cNvSpPr>
            <a:spLocks noGrp="1"/>
          </p:cNvSpPr>
          <p:nvPr>
            <p:ph type="body" idx="10"/>
          </p:nvPr>
        </p:nvSpPr>
        <p:spPr>
          <a:xfrm>
            <a:off x="4174660" y="2821070"/>
            <a:ext cx="3148628" cy="1778298"/>
          </a:xfrm>
          <a:prstGeom prst="rect">
            <a:avLst/>
          </a:prstGeom>
          <a:noFill/>
          <a:ln w="0" cmpd="sng">
            <a:noFill/>
            <a:prstDash val="solid"/>
          </a:ln>
        </p:spPr>
        <p:txBody>
          <a:bodyPr vert="horz" lIns="0" tIns="0" rIns="0" bIns="0" anchor="t"/>
          <a:lstStyle/>
          <a:p>
            <a:pPr marL="487522" marR="0" indent="487522" algn="l">
              <a:lnSpc>
                <a:spcPts val="2799"/>
              </a:lnSpc>
              <a:spcAft>
                <a:spcPts val="0"/>
              </a:spcAft>
              <a:buFont typeface="Wingdings"/>
              <a:buChar char="l"/>
            </a:pPr>
            <a:r>
              <a:rPr lang="en-US" sz="1999" spc="-13">
                <a:solidFill>
                  <a:srgbClr val="000000"/>
                </a:solidFill>
                <a:latin typeface="Roboto" panose="02020603050405020304" pitchFamily="2"/>
              </a:rPr>
              <a:t>Start with default model parameters </a:t>
            </a:r>
          </a:p>
          <a:p>
            <a:pPr marL="487522" marR="0" indent="487522" algn="l">
              <a:lnSpc>
                <a:spcPts val="2266"/>
              </a:lnSpc>
              <a:spcBef>
                <a:spcPts val="613"/>
              </a:spcBef>
              <a:spcAft>
                <a:spcPts val="0"/>
              </a:spcAft>
              <a:buFont typeface="Wingdings"/>
              <a:buChar char="l"/>
            </a:pPr>
            <a:r>
              <a:rPr lang="en-US" sz="1999" spc="-60">
                <a:solidFill>
                  <a:srgbClr val="000000"/>
                </a:solidFill>
                <a:latin typeface="Roboto" panose="02020603050405020304" pitchFamily="2"/>
              </a:rPr>
              <a:t>Hyperparameters tuning </a:t>
            </a:r>
          </a:p>
          <a:p>
            <a:pPr marL="487522" marR="0" indent="487522" algn="l">
              <a:lnSpc>
                <a:spcPts val="2799"/>
              </a:lnSpc>
              <a:spcBef>
                <a:spcPts val="27"/>
              </a:spcBef>
              <a:spcAft>
                <a:spcPts val="0"/>
              </a:spcAft>
              <a:buFont typeface="Wingdings"/>
              <a:buChar char="l"/>
            </a:pPr>
            <a:r>
              <a:rPr lang="en-US" sz="1999" spc="0">
                <a:solidFill>
                  <a:srgbClr val="000000"/>
                </a:solidFill>
                <a:latin typeface="Roboto" panose="02020603050405020304" pitchFamily="2"/>
              </a:rPr>
              <a:t>Measure ROC_AUC on training data </a:t>
            </a:r>
          </a:p>
        </p:txBody>
      </p:sp>
      <p:sp>
        <p:nvSpPr>
          <p:cNvPr id="10" name="Text Placeholder 9"/>
          <p:cNvSpPr>
            <a:spLocks noGrp="1"/>
          </p:cNvSpPr>
          <p:nvPr>
            <p:ph type="body" idx="10"/>
          </p:nvPr>
        </p:nvSpPr>
        <p:spPr>
          <a:xfrm>
            <a:off x="7936086" y="2821069"/>
            <a:ext cx="3148628" cy="2129556"/>
          </a:xfrm>
          <a:prstGeom prst="rect">
            <a:avLst/>
          </a:prstGeom>
          <a:noFill/>
          <a:ln w="0" cmpd="sng">
            <a:noFill/>
            <a:prstDash val="solid"/>
          </a:ln>
        </p:spPr>
        <p:txBody>
          <a:bodyPr vert="horz" lIns="0" tIns="74484" rIns="0" bIns="0" anchor="t"/>
          <a:lstStyle/>
          <a:p>
            <a:pPr marL="548462" marR="0" indent="487522" algn="l">
              <a:lnSpc>
                <a:spcPts val="2266"/>
              </a:lnSpc>
              <a:spcAft>
                <a:spcPts val="0"/>
              </a:spcAft>
              <a:buFont typeface="Wingdings"/>
              <a:buChar char="l"/>
            </a:pPr>
            <a:r>
              <a:rPr lang="en-US" sz="1999" spc="-13">
                <a:solidFill>
                  <a:srgbClr val="000000"/>
                </a:solidFill>
                <a:latin typeface="Roboto" panose="02020603050405020304" pitchFamily="2"/>
              </a:rPr>
              <a:t>Models testing </a:t>
            </a:r>
          </a:p>
          <a:p>
            <a:pPr marL="548462" marR="0" indent="487522" algn="l">
              <a:lnSpc>
                <a:spcPts val="2266"/>
              </a:lnSpc>
              <a:spcBef>
                <a:spcPts val="566"/>
              </a:spcBef>
              <a:spcAft>
                <a:spcPts val="0"/>
              </a:spcAft>
              <a:buFont typeface="Wingdings"/>
              <a:buChar char="l"/>
            </a:pPr>
            <a:r>
              <a:rPr lang="en-US" sz="1999" spc="-7">
                <a:solidFill>
                  <a:srgbClr val="000000"/>
                </a:solidFill>
                <a:latin typeface="Roboto" panose="02020603050405020304" pitchFamily="2"/>
              </a:rPr>
              <a:t>Precision_Recall score </a:t>
            </a:r>
          </a:p>
          <a:p>
            <a:pPr marL="548462" marR="0" indent="487522" algn="l">
              <a:lnSpc>
                <a:spcPts val="2799"/>
              </a:lnSpc>
              <a:spcBef>
                <a:spcPts val="40"/>
              </a:spcBef>
              <a:spcAft>
                <a:spcPts val="0"/>
              </a:spcAft>
              <a:buFont typeface="Wingdings"/>
              <a:buChar char="l"/>
            </a:pPr>
            <a:r>
              <a:rPr lang="en-US" sz="1999" spc="0">
                <a:solidFill>
                  <a:srgbClr val="000000"/>
                </a:solidFill>
                <a:latin typeface="Roboto" panose="02020603050405020304" pitchFamily="2"/>
              </a:rPr>
              <a:t>Compare with sklearn dummy classifier </a:t>
            </a:r>
          </a:p>
          <a:p>
            <a:pPr marL="548462" marR="0" indent="487522" algn="l">
              <a:lnSpc>
                <a:spcPts val="2799"/>
              </a:lnSpc>
              <a:spcBef>
                <a:spcPts val="13"/>
              </a:spcBef>
              <a:spcAft>
                <a:spcPts val="0"/>
              </a:spcAft>
              <a:buFont typeface="Wingdings"/>
              <a:buChar char="l"/>
            </a:pPr>
            <a:r>
              <a:rPr lang="en-US" sz="1999" spc="0">
                <a:solidFill>
                  <a:srgbClr val="000000"/>
                </a:solidFill>
                <a:latin typeface="Roboto" panose="02020603050405020304" pitchFamily="2"/>
              </a:rPr>
              <a:t>Compare within the 3 models </a:t>
            </a:r>
          </a:p>
        </p:txBody>
      </p:sp>
      <p:sp>
        <p:nvSpPr>
          <p:cNvPr id="11" name="Text Placeholder 10"/>
          <p:cNvSpPr>
            <a:spLocks noGrp="1"/>
          </p:cNvSpPr>
          <p:nvPr>
            <p:ph type="body" idx="10"/>
          </p:nvPr>
        </p:nvSpPr>
        <p:spPr>
          <a:xfrm>
            <a:off x="11634877" y="6364122"/>
            <a:ext cx="338562" cy="203137"/>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15 </a:t>
            </a:r>
          </a:p>
        </p:txBody>
      </p:sp>
    </p:spTree>
    <p:extLst>
      <p:ext uri="{BB962C8B-B14F-4D97-AF65-F5344CB8AC3E}">
        <p14:creationId xmlns:p14="http://schemas.microsoft.com/office/powerpoint/2010/main" val="532989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58815" y="660197"/>
            <a:ext cx="9445885" cy="1013147"/>
          </a:xfrm>
          <a:prstGeom prst="rect">
            <a:avLst/>
          </a:prstGeom>
          <a:noFill/>
          <a:ln w="0" cmpd="sng">
            <a:noFill/>
            <a:prstDash val="solid"/>
          </a:ln>
        </p:spPr>
        <p:txBody>
          <a:bodyPr vert="horz" lIns="0" tIns="27085" rIns="0" bIns="0" anchor="t"/>
          <a:lstStyle/>
          <a:p>
            <a:pPr marL="0" marR="0" indent="0" algn="l">
              <a:lnSpc>
                <a:spcPts val="4665"/>
              </a:lnSpc>
              <a:spcAft>
                <a:spcPts val="3106"/>
              </a:spcAft>
            </a:pPr>
            <a:r>
              <a:rPr lang="en-US" sz="3932" spc="0">
                <a:solidFill>
                  <a:srgbClr val="2A3990"/>
                </a:solidFill>
                <a:latin typeface="Roboto" panose="02020603050405020304" pitchFamily="2"/>
              </a:rPr>
              <a:t>Correct Imbalanced Classes </a:t>
            </a:r>
          </a:p>
        </p:txBody>
      </p:sp>
      <p:sp>
        <p:nvSpPr>
          <p:cNvPr id="3" name="Text Placeholder 2"/>
          <p:cNvSpPr>
            <a:spLocks noGrp="1"/>
          </p:cNvSpPr>
          <p:nvPr>
            <p:ph type="body" idx="10"/>
          </p:nvPr>
        </p:nvSpPr>
        <p:spPr>
          <a:xfrm>
            <a:off x="558815" y="1673344"/>
            <a:ext cx="9445885" cy="1565004"/>
          </a:xfrm>
          <a:prstGeom prst="rect">
            <a:avLst/>
          </a:prstGeom>
          <a:noFill/>
          <a:ln w="0" cmpd="sng">
            <a:noFill/>
            <a:prstDash val="solid"/>
          </a:ln>
        </p:spPr>
        <p:txBody>
          <a:bodyPr vert="horz" lIns="0" tIns="224297" rIns="0" bIns="0" anchor="t"/>
          <a:lstStyle/>
          <a:p>
            <a:pPr marL="0" marR="0" indent="487522" algn="l">
              <a:lnSpc>
                <a:spcPts val="2399"/>
              </a:lnSpc>
              <a:spcAft>
                <a:spcPts val="0"/>
              </a:spcAft>
              <a:buFont typeface="Wingdings"/>
              <a:buChar char="l"/>
            </a:pPr>
            <a:r>
              <a:rPr lang="en-US" sz="2133" spc="0">
                <a:solidFill>
                  <a:srgbClr val="000000"/>
                </a:solidFill>
                <a:latin typeface="Roboto" panose="02020603050405020304" pitchFamily="2"/>
              </a:rPr>
              <a:t>Fit every model without and with SMOTE oversampling for comparison. </a:t>
            </a:r>
          </a:p>
          <a:p>
            <a:pPr marL="0" marR="0" indent="487522" algn="l">
              <a:lnSpc>
                <a:spcPts val="2399"/>
              </a:lnSpc>
              <a:spcBef>
                <a:spcPts val="227"/>
              </a:spcBef>
              <a:spcAft>
                <a:spcPts val="5532"/>
              </a:spcAft>
              <a:buFont typeface="Wingdings"/>
              <a:buChar char="l"/>
            </a:pPr>
            <a:r>
              <a:rPr lang="en-US" sz="2133" spc="-7">
                <a:solidFill>
                  <a:srgbClr val="000000"/>
                </a:solidFill>
                <a:latin typeface="Roboto" panose="02020603050405020304" pitchFamily="2"/>
              </a:rPr>
              <a:t>Training AUC scores improved significantly with SMOTE. </a:t>
            </a:r>
          </a:p>
        </p:txBody>
      </p:sp>
      <p:graphicFrame>
        <p:nvGraphicFramePr>
          <p:cNvPr id="5" name="Table 4"/>
          <p:cNvGraphicFramePr>
            <a:graphicFrameLocks noGrp="1"/>
          </p:cNvGraphicFramePr>
          <p:nvPr/>
        </p:nvGraphicFramePr>
        <p:xfrm>
          <a:off x="972708" y="3254429"/>
          <a:ext cx="8974436" cy="2189652"/>
        </p:xfrm>
        <a:graphic>
          <a:graphicData uri="http://schemas.openxmlformats.org/drawingml/2006/table">
            <a:tbl>
              <a:tblPr/>
              <a:tblGrid>
                <a:gridCol w="2595925">
                  <a:extLst>
                    <a:ext uri="{9D8B030D-6E8A-4147-A177-3AD203B41FA5}">
                      <a16:colId xmlns:a16="http://schemas.microsoft.com/office/drawing/2014/main" val="20000"/>
                    </a:ext>
                  </a:extLst>
                </a:gridCol>
                <a:gridCol w="3347533">
                  <a:extLst>
                    <a:ext uri="{9D8B030D-6E8A-4147-A177-3AD203B41FA5}">
                      <a16:colId xmlns:a16="http://schemas.microsoft.com/office/drawing/2014/main" val="20001"/>
                    </a:ext>
                  </a:extLst>
                </a:gridCol>
                <a:gridCol w="3030978">
                  <a:extLst>
                    <a:ext uri="{9D8B030D-6E8A-4147-A177-3AD203B41FA5}">
                      <a16:colId xmlns:a16="http://schemas.microsoft.com/office/drawing/2014/main" val="20002"/>
                    </a:ext>
                  </a:extLst>
                </a:gridCol>
              </a:tblGrid>
              <a:tr h="552703">
                <a:tc>
                  <a:txBody>
                    <a:bodyPr/>
                    <a:lstStyle/>
                    <a:p>
                      <a:pPr marL="0" marR="0" indent="0" algn="ctr">
                        <a:lnSpc>
                          <a:spcPts val="1800"/>
                        </a:lnSpc>
                        <a:spcBef>
                          <a:spcPts val="955"/>
                        </a:spcBef>
                        <a:spcAft>
                          <a:spcPts val="435"/>
                        </a:spcAft>
                      </a:pPr>
                      <a:r>
                        <a:rPr lang="en-US" sz="2100" b="1" spc="0">
                          <a:solidFill>
                            <a:srgbClr val="000000"/>
                          </a:solidFill>
                          <a:latin typeface="Roboto" panose="02020603050405020304" pitchFamily="2"/>
                        </a:rPr>
                        <a:t>Models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ctr">
                        <a:lnSpc>
                          <a:spcPts val="1800"/>
                        </a:lnSpc>
                        <a:spcBef>
                          <a:spcPts val="955"/>
                        </a:spcBef>
                        <a:spcAft>
                          <a:spcPts val="435"/>
                        </a:spcAft>
                      </a:pPr>
                      <a:r>
                        <a:rPr lang="en-US" sz="2100" b="1" spc="0">
                          <a:solidFill>
                            <a:srgbClr val="000000"/>
                          </a:solidFill>
                          <a:latin typeface="Roboto" panose="02020603050405020304" pitchFamily="2"/>
                        </a:rPr>
                        <a:t>AUC Without SMOTE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ctr">
                        <a:lnSpc>
                          <a:spcPts val="1800"/>
                        </a:lnSpc>
                        <a:spcBef>
                          <a:spcPts val="955"/>
                        </a:spcBef>
                        <a:spcAft>
                          <a:spcPts val="435"/>
                        </a:spcAft>
                      </a:pPr>
                      <a:r>
                        <a:rPr lang="en-US" sz="2100" b="1" spc="0">
                          <a:solidFill>
                            <a:srgbClr val="000000"/>
                          </a:solidFill>
                          <a:latin typeface="Roboto" panose="02020603050405020304" pitchFamily="2"/>
                        </a:rPr>
                        <a:t>AUC With SMOTE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0"/>
                  </a:ext>
                </a:extLst>
              </a:tr>
              <a:tr h="544239">
                <a:tc>
                  <a:txBody>
                    <a:bodyPr/>
                    <a:lstStyle/>
                    <a:p>
                      <a:pPr marL="0" marR="0" indent="0" algn="ctr">
                        <a:lnSpc>
                          <a:spcPts val="1800"/>
                        </a:lnSpc>
                        <a:spcBef>
                          <a:spcPts val="905"/>
                        </a:spcBef>
                        <a:spcAft>
                          <a:spcPts val="520"/>
                        </a:spcAft>
                      </a:pPr>
                      <a:r>
                        <a:rPr lang="en-US" sz="2100" spc="0">
                          <a:solidFill>
                            <a:srgbClr val="000000"/>
                          </a:solidFill>
                          <a:latin typeface="Roboto" panose="02020603050405020304" pitchFamily="2"/>
                        </a:rPr>
                        <a:t>Logistic Regression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905"/>
                        </a:spcBef>
                        <a:spcAft>
                          <a:spcPts val="520"/>
                        </a:spcAft>
                        <a:tabLst>
                          <a:tab pos="1143000" algn="dec"/>
                        </a:tabLst>
                      </a:pPr>
                      <a:r>
                        <a:rPr lang="en-US" sz="2100" spc="0">
                          <a:solidFill>
                            <a:srgbClr val="000000"/>
                          </a:solidFill>
                          <a:latin typeface="Roboto" panose="02020603050405020304" pitchFamily="2"/>
                        </a:rPr>
                        <a:t>0.726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905"/>
                        </a:spcBef>
                        <a:spcAft>
                          <a:spcPts val="520"/>
                        </a:spcAft>
                        <a:tabLst>
                          <a:tab pos="1005840" algn="dec"/>
                        </a:tabLst>
                      </a:pPr>
                      <a:r>
                        <a:rPr lang="en-US" sz="2100" spc="0">
                          <a:solidFill>
                            <a:srgbClr val="000000"/>
                          </a:solidFill>
                          <a:latin typeface="Roboto" panose="02020603050405020304" pitchFamily="2"/>
                        </a:rPr>
                        <a:t>0.797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1"/>
                  </a:ext>
                </a:extLst>
              </a:tr>
              <a:tr h="540007">
                <a:tc>
                  <a:txBody>
                    <a:bodyPr/>
                    <a:lstStyle/>
                    <a:p>
                      <a:pPr marL="0" marR="0" indent="0" algn="ctr">
                        <a:lnSpc>
                          <a:spcPts val="1800"/>
                        </a:lnSpc>
                        <a:spcBef>
                          <a:spcPts val="880"/>
                        </a:spcBef>
                        <a:spcAft>
                          <a:spcPts val="500"/>
                        </a:spcAft>
                      </a:pPr>
                      <a:r>
                        <a:rPr lang="en-US" sz="2100" spc="0">
                          <a:solidFill>
                            <a:srgbClr val="000000"/>
                          </a:solidFill>
                          <a:latin typeface="Roboto" panose="02020603050405020304" pitchFamily="2"/>
                        </a:rPr>
                        <a:t>Random Forest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880"/>
                        </a:spcBef>
                        <a:spcAft>
                          <a:spcPts val="500"/>
                        </a:spcAft>
                        <a:tabLst>
                          <a:tab pos="1143000" algn="dec"/>
                        </a:tabLst>
                      </a:pPr>
                      <a:r>
                        <a:rPr lang="en-US" sz="2100" spc="0">
                          <a:solidFill>
                            <a:srgbClr val="000000"/>
                          </a:solidFill>
                          <a:latin typeface="Roboto" panose="02020603050405020304" pitchFamily="2"/>
                        </a:rPr>
                        <a:t>0.764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880"/>
                        </a:spcBef>
                        <a:spcAft>
                          <a:spcPts val="500"/>
                        </a:spcAft>
                        <a:tabLst>
                          <a:tab pos="1005840" algn="dec"/>
                        </a:tabLst>
                      </a:pPr>
                      <a:r>
                        <a:rPr lang="en-US" sz="2100" spc="0">
                          <a:solidFill>
                            <a:srgbClr val="000000"/>
                          </a:solidFill>
                          <a:latin typeface="Roboto" panose="02020603050405020304" pitchFamily="2"/>
                        </a:rPr>
                        <a:t>0.916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2"/>
                  </a:ext>
                </a:extLst>
              </a:tr>
              <a:tr h="552703">
                <a:tc>
                  <a:txBody>
                    <a:bodyPr/>
                    <a:lstStyle/>
                    <a:p>
                      <a:pPr marL="0" marR="0" indent="0" algn="ctr">
                        <a:lnSpc>
                          <a:spcPts val="1800"/>
                        </a:lnSpc>
                        <a:spcBef>
                          <a:spcPts val="910"/>
                        </a:spcBef>
                        <a:spcAft>
                          <a:spcPts val="520"/>
                        </a:spcAft>
                      </a:pPr>
                      <a:r>
                        <a:rPr lang="en-US" sz="2100" spc="0">
                          <a:solidFill>
                            <a:srgbClr val="000000"/>
                          </a:solidFill>
                          <a:latin typeface="Roboto" panose="02020603050405020304" pitchFamily="2"/>
                        </a:rPr>
                        <a:t>XGBoost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910"/>
                        </a:spcBef>
                        <a:spcAft>
                          <a:spcPts val="520"/>
                        </a:spcAft>
                        <a:tabLst>
                          <a:tab pos="1143000" algn="dec"/>
                        </a:tabLst>
                      </a:pPr>
                      <a:r>
                        <a:rPr lang="en-US" sz="2100" spc="0">
                          <a:solidFill>
                            <a:srgbClr val="000000"/>
                          </a:solidFill>
                          <a:latin typeface="Roboto" panose="02020603050405020304" pitchFamily="2"/>
                        </a:rPr>
                        <a:t>0.762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910"/>
                        </a:spcBef>
                        <a:spcAft>
                          <a:spcPts val="520"/>
                        </a:spcAft>
                        <a:tabLst>
                          <a:tab pos="1005840" algn="dec"/>
                        </a:tabLst>
                      </a:pPr>
                      <a:r>
                        <a:rPr lang="en-US" sz="2100" spc="0">
                          <a:solidFill>
                            <a:srgbClr val="000000"/>
                          </a:solidFill>
                          <a:latin typeface="Roboto" panose="02020603050405020304" pitchFamily="2"/>
                        </a:rPr>
                        <a:t>0.899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Text Placeholder 5"/>
          <p:cNvSpPr>
            <a:spLocks noGrp="1"/>
          </p:cNvSpPr>
          <p:nvPr>
            <p:ph type="body" idx="10"/>
          </p:nvPr>
        </p:nvSpPr>
        <p:spPr>
          <a:xfrm>
            <a:off x="11634877" y="6364122"/>
            <a:ext cx="338562" cy="203137"/>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16 </a:t>
            </a:r>
          </a:p>
        </p:txBody>
      </p:sp>
    </p:spTree>
    <p:extLst>
      <p:ext uri="{BB962C8B-B14F-4D97-AF65-F5344CB8AC3E}">
        <p14:creationId xmlns:p14="http://schemas.microsoft.com/office/powerpoint/2010/main" val="397159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66433" y="660197"/>
            <a:ext cx="9750591" cy="1013147"/>
          </a:xfrm>
          <a:prstGeom prst="rect">
            <a:avLst/>
          </a:prstGeom>
          <a:noFill/>
          <a:ln w="0" cmpd="sng">
            <a:noFill/>
            <a:prstDash val="solid"/>
          </a:ln>
        </p:spPr>
        <p:txBody>
          <a:bodyPr vert="horz" lIns="0" tIns="27085" rIns="0" bIns="0" anchor="t"/>
          <a:lstStyle/>
          <a:p>
            <a:pPr marL="0" marR="0" indent="0" algn="l">
              <a:lnSpc>
                <a:spcPts val="4532"/>
              </a:lnSpc>
              <a:spcAft>
                <a:spcPts val="3226"/>
              </a:spcAft>
            </a:pPr>
            <a:r>
              <a:rPr lang="en-US" sz="3932" spc="-7">
                <a:solidFill>
                  <a:srgbClr val="2A3990"/>
                </a:solidFill>
                <a:latin typeface="Roboto" panose="02020603050405020304" pitchFamily="2"/>
              </a:rPr>
              <a:t>Hyperparameters Tuning </a:t>
            </a:r>
          </a:p>
        </p:txBody>
      </p:sp>
      <p:sp>
        <p:nvSpPr>
          <p:cNvPr id="3" name="Text Placeholder 2"/>
          <p:cNvSpPr>
            <a:spLocks noGrp="1"/>
          </p:cNvSpPr>
          <p:nvPr>
            <p:ph type="body" idx="10"/>
          </p:nvPr>
        </p:nvSpPr>
        <p:spPr>
          <a:xfrm>
            <a:off x="566433" y="1673344"/>
            <a:ext cx="9750591" cy="4894763"/>
          </a:xfrm>
          <a:prstGeom prst="rect">
            <a:avLst/>
          </a:prstGeom>
          <a:noFill/>
          <a:ln w="0" cmpd="sng">
            <a:noFill/>
            <a:prstDash val="solid"/>
          </a:ln>
        </p:spPr>
        <p:txBody>
          <a:bodyPr vert="horz" lIns="0" tIns="224297" rIns="0" bIns="0" anchor="t"/>
          <a:lstStyle/>
          <a:p>
            <a:pPr marL="0" marR="0" indent="487522" algn="l">
              <a:lnSpc>
                <a:spcPts val="2399"/>
              </a:lnSpc>
              <a:spcAft>
                <a:spcPts val="0"/>
              </a:spcAft>
              <a:buFont typeface="Wingdings"/>
              <a:buChar char="l"/>
            </a:pPr>
            <a:r>
              <a:rPr lang="en-US" sz="2133" b="1" spc="-7">
                <a:solidFill>
                  <a:srgbClr val="000000"/>
                </a:solidFill>
                <a:latin typeface="Roboto" panose="02020603050405020304" pitchFamily="2"/>
              </a:rPr>
              <a:t>K-Fold Cross Validation </a:t>
            </a:r>
            <a:r>
              <a:rPr lang="en-US" sz="2133" spc="-7">
                <a:solidFill>
                  <a:srgbClr val="000000"/>
                </a:solidFill>
                <a:latin typeface="Roboto" panose="02020603050405020304" pitchFamily="2"/>
              </a:rPr>
              <a:t>to get average performance on the folds. </a:t>
            </a:r>
          </a:p>
          <a:p>
            <a:pPr marL="0" marR="0" indent="487522" algn="l">
              <a:lnSpc>
                <a:spcPts val="2399"/>
              </a:lnSpc>
              <a:spcBef>
                <a:spcPts val="1386"/>
              </a:spcBef>
              <a:spcAft>
                <a:spcPts val="0"/>
              </a:spcAft>
              <a:buFont typeface="Wingdings"/>
              <a:buChar char="l"/>
            </a:pPr>
            <a:r>
              <a:rPr lang="en-US" sz="2133" b="1" spc="-7">
                <a:solidFill>
                  <a:srgbClr val="000000"/>
                </a:solidFill>
                <a:latin typeface="Roboto" panose="02020603050405020304" pitchFamily="2"/>
              </a:rPr>
              <a:t>Randomized Search </a:t>
            </a:r>
            <a:r>
              <a:rPr lang="en-US" sz="2133" spc="-7">
                <a:solidFill>
                  <a:srgbClr val="000000"/>
                </a:solidFill>
                <a:latin typeface="Roboto" panose="02020603050405020304" pitchFamily="2"/>
              </a:rPr>
              <a:t>on Logistic Regression since C has large search space. </a:t>
            </a:r>
          </a:p>
          <a:p>
            <a:pPr marL="0" marR="0" indent="487522" algn="l">
              <a:lnSpc>
                <a:spcPts val="2399"/>
              </a:lnSpc>
              <a:spcBef>
                <a:spcPts val="1353"/>
              </a:spcBef>
              <a:spcAft>
                <a:spcPts val="0"/>
              </a:spcAft>
              <a:buFont typeface="Wingdings"/>
              <a:buChar char="l"/>
            </a:pPr>
            <a:r>
              <a:rPr lang="en-US" sz="2133" b="1" spc="-7">
                <a:solidFill>
                  <a:srgbClr val="000000"/>
                </a:solidFill>
                <a:latin typeface="Roboto" panose="02020603050405020304" pitchFamily="2"/>
              </a:rPr>
              <a:t>Grid Search </a:t>
            </a:r>
            <a:r>
              <a:rPr lang="en-US" sz="2133" spc="-7">
                <a:solidFill>
                  <a:srgbClr val="000000"/>
                </a:solidFill>
                <a:latin typeface="Roboto" panose="02020603050405020304" pitchFamily="2"/>
              </a:rPr>
              <a:t>on Random Forest on limited parameters combinations. </a:t>
            </a:r>
          </a:p>
          <a:p>
            <a:pPr marL="0" marR="0" indent="487522" algn="l">
              <a:lnSpc>
                <a:spcPts val="2399"/>
              </a:lnSpc>
              <a:spcBef>
                <a:spcPts val="1393"/>
              </a:spcBef>
              <a:spcAft>
                <a:spcPts val="22879"/>
              </a:spcAft>
              <a:buFont typeface="Wingdings"/>
              <a:buChar char="l"/>
            </a:pPr>
            <a:r>
              <a:rPr lang="en-US" sz="2133" b="1" spc="-7">
                <a:solidFill>
                  <a:srgbClr val="000000"/>
                </a:solidFill>
                <a:latin typeface="Roboto" panose="02020603050405020304" pitchFamily="2"/>
              </a:rPr>
              <a:t>Randomized Search </a:t>
            </a:r>
            <a:r>
              <a:rPr lang="en-US" sz="2133" spc="-7">
                <a:solidFill>
                  <a:srgbClr val="000000"/>
                </a:solidFill>
                <a:latin typeface="Roboto" panose="02020603050405020304" pitchFamily="2"/>
              </a:rPr>
              <a:t>on XGBoost because multiple hyperparameters to tune. </a:t>
            </a:r>
          </a:p>
        </p:txBody>
      </p:sp>
      <p:sp>
        <p:nvSpPr>
          <p:cNvPr id="4" name="Text Placeholder 3"/>
          <p:cNvSpPr>
            <a:spLocks noGrp="1"/>
          </p:cNvSpPr>
          <p:nvPr>
            <p:ph type="body" idx="10"/>
          </p:nvPr>
        </p:nvSpPr>
        <p:spPr>
          <a:xfrm>
            <a:off x="11634877" y="6364122"/>
            <a:ext cx="338562" cy="203137"/>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17 </a:t>
            </a:r>
          </a:p>
        </p:txBody>
      </p:sp>
    </p:spTree>
    <p:extLst>
      <p:ext uri="{BB962C8B-B14F-4D97-AF65-F5344CB8AC3E}">
        <p14:creationId xmlns:p14="http://schemas.microsoft.com/office/powerpoint/2010/main" val="160909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24113" y="660197"/>
            <a:ext cx="9750591" cy="793082"/>
          </a:xfrm>
          <a:prstGeom prst="rect">
            <a:avLst/>
          </a:prstGeom>
          <a:noFill/>
          <a:ln w="0" cmpd="sng">
            <a:noFill/>
            <a:prstDash val="solid"/>
          </a:ln>
        </p:spPr>
        <p:txBody>
          <a:bodyPr vert="horz" lIns="0" tIns="27085" rIns="0" bIns="0" anchor="t">
            <a:normAutofit fontScale="97500"/>
          </a:bodyPr>
          <a:lstStyle/>
          <a:p>
            <a:pPr marL="60940" marR="0" indent="0" algn="l">
              <a:lnSpc>
                <a:spcPts val="4532"/>
              </a:lnSpc>
              <a:spcAft>
                <a:spcPts val="1533"/>
              </a:spcAft>
            </a:pPr>
            <a:r>
              <a:rPr lang="en-US" sz="3932" b="1" spc="180">
                <a:solidFill>
                  <a:srgbClr val="2A3990"/>
                </a:solidFill>
                <a:latin typeface="Roboto" panose="02020603050405020304" pitchFamily="2"/>
              </a:rPr>
              <a:t>Model Comparisons </a:t>
            </a:r>
          </a:p>
        </p:txBody>
      </p:sp>
      <p:sp>
        <p:nvSpPr>
          <p:cNvPr id="3" name="Text Placeholder 2"/>
          <p:cNvSpPr>
            <a:spLocks noGrp="1"/>
          </p:cNvSpPr>
          <p:nvPr>
            <p:ph type="body" idx="10"/>
          </p:nvPr>
        </p:nvSpPr>
        <p:spPr>
          <a:xfrm>
            <a:off x="524113" y="1453278"/>
            <a:ext cx="9750591" cy="1431272"/>
          </a:xfrm>
          <a:prstGeom prst="rect">
            <a:avLst/>
          </a:prstGeom>
          <a:noFill/>
          <a:ln w="0" cmpd="sng">
            <a:noFill/>
            <a:prstDash val="solid"/>
          </a:ln>
        </p:spPr>
        <p:txBody>
          <a:bodyPr vert="horz" lIns="0" tIns="212448" rIns="0" bIns="0" anchor="t">
            <a:normAutofit fontScale="97500"/>
          </a:bodyPr>
          <a:lstStyle/>
          <a:p>
            <a:pPr marL="182821" marR="0" indent="426581" algn="l">
              <a:lnSpc>
                <a:spcPts val="2533"/>
              </a:lnSpc>
              <a:spcAft>
                <a:spcPts val="0"/>
              </a:spcAft>
              <a:buFont typeface="Wingdings"/>
              <a:buChar char="l"/>
            </a:pPr>
            <a:r>
              <a:rPr lang="en-US" sz="2133" b="1" spc="27">
                <a:solidFill>
                  <a:srgbClr val="000000"/>
                </a:solidFill>
                <a:latin typeface="Roboto" panose="02020603050405020304" pitchFamily="2"/>
              </a:rPr>
              <a:t>Compare the models to Scikit-learn’s dummy classifier. </a:t>
            </a:r>
          </a:p>
          <a:p>
            <a:pPr marL="182821" marR="0" indent="426581" algn="l">
              <a:lnSpc>
                <a:spcPts val="2533"/>
              </a:lnSpc>
              <a:spcBef>
                <a:spcPts val="573"/>
              </a:spcBef>
              <a:spcAft>
                <a:spcPts val="3965"/>
              </a:spcAft>
              <a:buFont typeface="Wingdings"/>
              <a:buChar char="l"/>
            </a:pPr>
            <a:r>
              <a:rPr lang="en-US" sz="2133" b="1" spc="47">
                <a:solidFill>
                  <a:srgbClr val="000000"/>
                </a:solidFill>
                <a:latin typeface="Roboto" panose="02020603050405020304" pitchFamily="2"/>
              </a:rPr>
              <a:t>All models performed better than dummy model. </a:t>
            </a:r>
          </a:p>
        </p:txBody>
      </p:sp>
      <p:graphicFrame>
        <p:nvGraphicFramePr>
          <p:cNvPr id="5" name="Table 4"/>
          <p:cNvGraphicFramePr>
            <a:graphicFrameLocks noGrp="1"/>
          </p:cNvGraphicFramePr>
          <p:nvPr/>
        </p:nvGraphicFramePr>
        <p:xfrm>
          <a:off x="721325" y="2900631"/>
          <a:ext cx="9506826" cy="3103770"/>
        </p:xfrm>
        <a:graphic>
          <a:graphicData uri="http://schemas.openxmlformats.org/drawingml/2006/table">
            <a:tbl>
              <a:tblPr/>
              <a:tblGrid>
                <a:gridCol w="2782981">
                  <a:extLst>
                    <a:ext uri="{9D8B030D-6E8A-4147-A177-3AD203B41FA5}">
                      <a16:colId xmlns:a16="http://schemas.microsoft.com/office/drawing/2014/main" val="20000"/>
                    </a:ext>
                  </a:extLst>
                </a:gridCol>
                <a:gridCol w="1718203">
                  <a:extLst>
                    <a:ext uri="{9D8B030D-6E8A-4147-A177-3AD203B41FA5}">
                      <a16:colId xmlns:a16="http://schemas.microsoft.com/office/drawing/2014/main" val="20001"/>
                    </a:ext>
                  </a:extLst>
                </a:gridCol>
                <a:gridCol w="1536226">
                  <a:extLst>
                    <a:ext uri="{9D8B030D-6E8A-4147-A177-3AD203B41FA5}">
                      <a16:colId xmlns:a16="http://schemas.microsoft.com/office/drawing/2014/main" val="20002"/>
                    </a:ext>
                  </a:extLst>
                </a:gridCol>
                <a:gridCol w="1588703">
                  <a:extLst>
                    <a:ext uri="{9D8B030D-6E8A-4147-A177-3AD203B41FA5}">
                      <a16:colId xmlns:a16="http://schemas.microsoft.com/office/drawing/2014/main" val="20003"/>
                    </a:ext>
                  </a:extLst>
                </a:gridCol>
                <a:gridCol w="1880713">
                  <a:extLst>
                    <a:ext uri="{9D8B030D-6E8A-4147-A177-3AD203B41FA5}">
                      <a16:colId xmlns:a16="http://schemas.microsoft.com/office/drawing/2014/main" val="20004"/>
                    </a:ext>
                  </a:extLst>
                </a:gridCol>
              </a:tblGrid>
              <a:tr h="625494">
                <a:tc>
                  <a:txBody>
                    <a:bodyPr/>
                    <a:lstStyle/>
                    <a:p>
                      <a:pPr marL="63500" marR="0" indent="0" algn="l">
                        <a:lnSpc>
                          <a:spcPts val="2100"/>
                        </a:lnSpc>
                        <a:spcBef>
                          <a:spcPts val="870"/>
                        </a:spcBef>
                        <a:spcAft>
                          <a:spcPts val="735"/>
                        </a:spcAft>
                      </a:pPr>
                      <a:r>
                        <a:rPr lang="en-US" sz="2300" b="1" spc="0">
                          <a:solidFill>
                            <a:srgbClr val="000000"/>
                          </a:solidFill>
                          <a:latin typeface="Roboto" panose="02020603050405020304" pitchFamily="2"/>
                        </a:rPr>
                        <a:t>Models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274320" indent="0" algn="r">
                        <a:lnSpc>
                          <a:spcPts val="2100"/>
                        </a:lnSpc>
                        <a:spcBef>
                          <a:spcPts val="870"/>
                        </a:spcBef>
                        <a:spcAft>
                          <a:spcPts val="735"/>
                        </a:spcAft>
                      </a:pPr>
                      <a:r>
                        <a:rPr lang="en-US" sz="2300" b="1" spc="0">
                          <a:solidFill>
                            <a:srgbClr val="000000"/>
                          </a:solidFill>
                          <a:latin typeface="Roboto" panose="02020603050405020304" pitchFamily="2"/>
                        </a:rPr>
                        <a:t>Precision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475615" indent="0" algn="r">
                        <a:lnSpc>
                          <a:spcPts val="2100"/>
                        </a:lnSpc>
                        <a:spcBef>
                          <a:spcPts val="870"/>
                        </a:spcBef>
                        <a:spcAft>
                          <a:spcPts val="735"/>
                        </a:spcAft>
                      </a:pPr>
                      <a:r>
                        <a:rPr lang="en-US" sz="2300" b="1" spc="0">
                          <a:solidFill>
                            <a:srgbClr val="000000"/>
                          </a:solidFill>
                          <a:latin typeface="Roboto" panose="02020603050405020304" pitchFamily="2"/>
                        </a:rPr>
                        <a:t>Recall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234950" indent="0" algn="r">
                        <a:lnSpc>
                          <a:spcPts val="2100"/>
                        </a:lnSpc>
                        <a:spcBef>
                          <a:spcPts val="870"/>
                        </a:spcBef>
                        <a:spcAft>
                          <a:spcPts val="735"/>
                        </a:spcAft>
                      </a:pPr>
                      <a:r>
                        <a:rPr lang="en-US" sz="2300" b="1" spc="0">
                          <a:solidFill>
                            <a:srgbClr val="000000"/>
                          </a:solidFill>
                          <a:latin typeface="Roboto" panose="02020603050405020304" pitchFamily="2"/>
                        </a:rPr>
                        <a:t>F1 Score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66675" marR="0" indent="0" algn="l">
                        <a:lnSpc>
                          <a:spcPts val="2100"/>
                        </a:lnSpc>
                        <a:spcBef>
                          <a:spcPts val="870"/>
                        </a:spcBef>
                        <a:spcAft>
                          <a:spcPts val="735"/>
                        </a:spcAft>
                      </a:pPr>
                      <a:r>
                        <a:rPr lang="en-US" sz="2300" b="1" spc="0">
                          <a:solidFill>
                            <a:srgbClr val="000000"/>
                          </a:solidFill>
                          <a:latin typeface="Roboto" panose="02020603050405020304" pitchFamily="2"/>
                        </a:rPr>
                        <a:t>Conclusion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0"/>
                  </a:ext>
                </a:extLst>
              </a:tr>
              <a:tr h="617876">
                <a:tc>
                  <a:txBody>
                    <a:bodyPr/>
                    <a:lstStyle/>
                    <a:p>
                      <a:pPr marL="63500" marR="0" indent="0" algn="l">
                        <a:lnSpc>
                          <a:spcPts val="1800"/>
                        </a:lnSpc>
                        <a:spcBef>
                          <a:spcPts val="1130"/>
                        </a:spcBef>
                        <a:spcAft>
                          <a:spcPts val="720"/>
                        </a:spcAft>
                      </a:pPr>
                      <a:r>
                        <a:rPr lang="en-US" sz="2100" b="1" spc="0">
                          <a:solidFill>
                            <a:srgbClr val="000000"/>
                          </a:solidFill>
                          <a:latin typeface="Roboto" panose="02020603050405020304" pitchFamily="2"/>
                        </a:rPr>
                        <a:t>Dummy Model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6D9EEB"/>
                    </a:solidFill>
                  </a:tcPr>
                </a:tc>
                <a:tc>
                  <a:txBody>
                    <a:bodyPr/>
                    <a:lstStyle/>
                    <a:p>
                      <a:pPr marL="0" marR="0" indent="0" algn="l">
                        <a:lnSpc>
                          <a:spcPts val="1800"/>
                        </a:lnSpc>
                        <a:spcBef>
                          <a:spcPts val="1130"/>
                        </a:spcBef>
                        <a:spcAft>
                          <a:spcPts val="735"/>
                        </a:spcAft>
                        <a:tabLst>
                          <a:tab pos="182880" algn="dec"/>
                        </a:tabLst>
                      </a:pPr>
                      <a:r>
                        <a:rPr lang="en-US" sz="2100" b="1" spc="0">
                          <a:solidFill>
                            <a:srgbClr val="000000"/>
                          </a:solidFill>
                          <a:latin typeface="Roboto" panose="02020603050405020304" pitchFamily="2"/>
                        </a:rPr>
                        <a:t>0.217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6D9EEB"/>
                    </a:solidFill>
                  </a:tcPr>
                </a:tc>
                <a:tc>
                  <a:txBody>
                    <a:bodyPr/>
                    <a:lstStyle/>
                    <a:p>
                      <a:pPr marL="0" marR="0" indent="0" algn="l">
                        <a:lnSpc>
                          <a:spcPts val="1800"/>
                        </a:lnSpc>
                        <a:spcBef>
                          <a:spcPts val="1130"/>
                        </a:spcBef>
                        <a:spcAft>
                          <a:spcPts val="735"/>
                        </a:spcAft>
                        <a:tabLst>
                          <a:tab pos="182880" algn="dec"/>
                        </a:tabLst>
                      </a:pPr>
                      <a:r>
                        <a:rPr lang="en-US" sz="2100" b="1" spc="0">
                          <a:solidFill>
                            <a:srgbClr val="000000"/>
                          </a:solidFill>
                          <a:latin typeface="Roboto" panose="02020603050405020304" pitchFamily="2"/>
                        </a:rPr>
                        <a:t>0.500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6D9EEB"/>
                    </a:solidFill>
                  </a:tcPr>
                </a:tc>
                <a:tc>
                  <a:txBody>
                    <a:bodyPr/>
                    <a:lstStyle/>
                    <a:p>
                      <a:pPr marL="0" marR="0" indent="0" algn="l">
                        <a:lnSpc>
                          <a:spcPts val="1800"/>
                        </a:lnSpc>
                        <a:spcBef>
                          <a:spcPts val="1130"/>
                        </a:spcBef>
                        <a:spcAft>
                          <a:spcPts val="735"/>
                        </a:spcAft>
                        <a:tabLst>
                          <a:tab pos="182880" algn="dec"/>
                        </a:tabLst>
                      </a:pPr>
                      <a:r>
                        <a:rPr lang="en-US" sz="2100" b="1" spc="0">
                          <a:solidFill>
                            <a:srgbClr val="000000"/>
                          </a:solidFill>
                          <a:latin typeface="Roboto" panose="02020603050405020304" pitchFamily="2"/>
                        </a:rPr>
                        <a:t>0.303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6D9EEB"/>
                    </a:solidFill>
                  </a:tcPr>
                </a:tc>
                <a:tc>
                  <a:txBody>
                    <a:bodyPr/>
                    <a:lstStyle/>
                    <a:p>
                      <a:pPr marL="66675" marR="0" indent="0" algn="l">
                        <a:lnSpc>
                          <a:spcPts val="1800"/>
                        </a:lnSpc>
                        <a:spcBef>
                          <a:spcPts val="1130"/>
                        </a:spcBef>
                        <a:spcAft>
                          <a:spcPts val="735"/>
                        </a:spcAft>
                      </a:pPr>
                      <a:r>
                        <a:rPr lang="en-US" sz="2100" b="1" spc="0">
                          <a:solidFill>
                            <a:srgbClr val="000000"/>
                          </a:solidFill>
                          <a:latin typeface="Roboto" panose="02020603050405020304" pitchFamily="2"/>
                        </a:rPr>
                        <a:t>Benchmark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6D9EEB"/>
                    </a:solidFill>
                  </a:tcPr>
                </a:tc>
                <a:extLst>
                  <a:ext uri="{0D108BD9-81ED-4DB2-BD59-A6C34878D82A}">
                    <a16:rowId xmlns:a16="http://schemas.microsoft.com/office/drawing/2014/main" val="10001"/>
                  </a:ext>
                </a:extLst>
              </a:tr>
              <a:tr h="617030">
                <a:tc>
                  <a:txBody>
                    <a:bodyPr/>
                    <a:lstStyle/>
                    <a:p>
                      <a:pPr marL="63500" marR="0" indent="0" algn="l">
                        <a:lnSpc>
                          <a:spcPts val="1800"/>
                        </a:lnSpc>
                        <a:spcBef>
                          <a:spcPts val="1130"/>
                        </a:spcBef>
                        <a:spcAft>
                          <a:spcPts val="685"/>
                        </a:spcAft>
                      </a:pPr>
                      <a:r>
                        <a:rPr lang="en-US" sz="2100" b="1" spc="0">
                          <a:solidFill>
                            <a:srgbClr val="000000"/>
                          </a:solidFill>
                          <a:latin typeface="Roboto" panose="02020603050405020304" pitchFamily="2"/>
                        </a:rPr>
                        <a:t>Logistic Regression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1130"/>
                        </a:spcBef>
                        <a:spcAft>
                          <a:spcPts val="685"/>
                        </a:spcAft>
                        <a:tabLst>
                          <a:tab pos="182880" algn="dec"/>
                        </a:tabLst>
                      </a:pPr>
                      <a:r>
                        <a:rPr lang="en-US" sz="2100" b="1" spc="0">
                          <a:solidFill>
                            <a:srgbClr val="000000"/>
                          </a:solidFill>
                          <a:latin typeface="Roboto" panose="02020603050405020304" pitchFamily="2"/>
                        </a:rPr>
                        <a:t>0.384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1130"/>
                        </a:spcBef>
                        <a:spcAft>
                          <a:spcPts val="685"/>
                        </a:spcAft>
                        <a:tabLst>
                          <a:tab pos="182880" algn="dec"/>
                        </a:tabLst>
                      </a:pPr>
                      <a:r>
                        <a:rPr lang="en-US" sz="2100" b="1" spc="0">
                          <a:solidFill>
                            <a:srgbClr val="000000"/>
                          </a:solidFill>
                          <a:latin typeface="Roboto" panose="02020603050405020304" pitchFamily="2"/>
                        </a:rPr>
                        <a:t>0.566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1130"/>
                        </a:spcBef>
                        <a:spcAft>
                          <a:spcPts val="685"/>
                        </a:spcAft>
                        <a:tabLst>
                          <a:tab pos="182880" algn="dec"/>
                        </a:tabLst>
                      </a:pPr>
                      <a:r>
                        <a:rPr lang="en-US" sz="2100" b="1" spc="0">
                          <a:solidFill>
                            <a:srgbClr val="000000"/>
                          </a:solidFill>
                          <a:latin typeface="Roboto" panose="02020603050405020304" pitchFamily="2"/>
                        </a:rPr>
                        <a:t>0.457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66675" marR="0" indent="0" algn="l">
                        <a:lnSpc>
                          <a:spcPts val="1800"/>
                        </a:lnSpc>
                        <a:spcBef>
                          <a:spcPts val="1130"/>
                        </a:spcBef>
                        <a:spcAft>
                          <a:spcPts val="685"/>
                        </a:spcAft>
                      </a:pPr>
                      <a:r>
                        <a:rPr lang="en-US" sz="2100" b="1" spc="0">
                          <a:solidFill>
                            <a:srgbClr val="000000"/>
                          </a:solidFill>
                          <a:latin typeface="Roboto" panose="02020603050405020304" pitchFamily="2"/>
                        </a:rPr>
                        <a:t>Best recall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2"/>
                  </a:ext>
                </a:extLst>
              </a:tr>
              <a:tr h="617876">
                <a:tc>
                  <a:txBody>
                    <a:bodyPr/>
                    <a:lstStyle/>
                    <a:p>
                      <a:pPr marL="63500" marR="0" indent="0" algn="l">
                        <a:lnSpc>
                          <a:spcPts val="1800"/>
                        </a:lnSpc>
                        <a:spcBef>
                          <a:spcPts val="1130"/>
                        </a:spcBef>
                        <a:spcAft>
                          <a:spcPts val="710"/>
                        </a:spcAft>
                      </a:pPr>
                      <a:r>
                        <a:rPr lang="en-US" sz="2100" b="1" spc="0">
                          <a:solidFill>
                            <a:srgbClr val="000000"/>
                          </a:solidFill>
                          <a:latin typeface="Roboto" panose="02020603050405020304" pitchFamily="2"/>
                        </a:rPr>
                        <a:t>Random Forest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1130"/>
                        </a:spcBef>
                        <a:spcAft>
                          <a:spcPts val="710"/>
                        </a:spcAft>
                        <a:tabLst>
                          <a:tab pos="182880" algn="dec"/>
                        </a:tabLst>
                      </a:pPr>
                      <a:r>
                        <a:rPr lang="en-US" sz="2100" b="1" spc="0">
                          <a:solidFill>
                            <a:srgbClr val="000000"/>
                          </a:solidFill>
                          <a:latin typeface="Roboto" panose="02020603050405020304" pitchFamily="2"/>
                        </a:rPr>
                        <a:t>0.513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1130"/>
                        </a:spcBef>
                        <a:spcAft>
                          <a:spcPts val="710"/>
                        </a:spcAft>
                        <a:tabLst>
                          <a:tab pos="182880" algn="dec"/>
                        </a:tabLst>
                      </a:pPr>
                      <a:r>
                        <a:rPr lang="en-US" sz="2100" b="1" spc="0">
                          <a:solidFill>
                            <a:srgbClr val="000000"/>
                          </a:solidFill>
                          <a:latin typeface="Roboto" panose="02020603050405020304" pitchFamily="2"/>
                        </a:rPr>
                        <a:t>0.514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1130"/>
                        </a:spcBef>
                        <a:spcAft>
                          <a:spcPts val="710"/>
                        </a:spcAft>
                        <a:tabLst>
                          <a:tab pos="182880" algn="dec"/>
                        </a:tabLst>
                      </a:pPr>
                      <a:r>
                        <a:rPr lang="en-US" sz="2100" b="1" spc="0">
                          <a:solidFill>
                            <a:srgbClr val="000000"/>
                          </a:solidFill>
                          <a:latin typeface="Roboto" panose="02020603050405020304" pitchFamily="2"/>
                        </a:rPr>
                        <a:t>0.514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66675" marR="0" indent="0" algn="l">
                        <a:lnSpc>
                          <a:spcPts val="1800"/>
                        </a:lnSpc>
                        <a:spcBef>
                          <a:spcPts val="1130"/>
                        </a:spcBef>
                        <a:spcAft>
                          <a:spcPts val="710"/>
                        </a:spcAft>
                      </a:pPr>
                      <a:r>
                        <a:rPr lang="en-US" sz="2100" b="1" spc="0">
                          <a:solidFill>
                            <a:srgbClr val="000000"/>
                          </a:solidFill>
                          <a:latin typeface="Roboto" panose="02020603050405020304" pitchFamily="2"/>
                        </a:rPr>
                        <a:t>Best F1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3"/>
                  </a:ext>
                </a:extLst>
              </a:tr>
              <a:tr h="625494">
                <a:tc>
                  <a:txBody>
                    <a:bodyPr/>
                    <a:lstStyle/>
                    <a:p>
                      <a:pPr marL="63500" marR="0" indent="0" algn="l">
                        <a:lnSpc>
                          <a:spcPts val="1800"/>
                        </a:lnSpc>
                        <a:spcBef>
                          <a:spcPts val="1130"/>
                        </a:spcBef>
                        <a:spcAft>
                          <a:spcPts val="730"/>
                        </a:spcAft>
                      </a:pPr>
                      <a:r>
                        <a:rPr lang="en-US" sz="2100" b="1" spc="0">
                          <a:solidFill>
                            <a:srgbClr val="000000"/>
                          </a:solidFill>
                          <a:latin typeface="Roboto" panose="02020603050405020304" pitchFamily="2"/>
                        </a:rPr>
                        <a:t>XGBoost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1130"/>
                        </a:spcBef>
                        <a:spcAft>
                          <a:spcPts val="730"/>
                        </a:spcAft>
                        <a:tabLst>
                          <a:tab pos="182880" algn="dec"/>
                        </a:tabLst>
                      </a:pPr>
                      <a:r>
                        <a:rPr lang="en-US" sz="2100" b="1" spc="0">
                          <a:solidFill>
                            <a:srgbClr val="000000"/>
                          </a:solidFill>
                          <a:latin typeface="Roboto" panose="02020603050405020304" pitchFamily="2"/>
                        </a:rPr>
                        <a:t>0.444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1130"/>
                        </a:spcBef>
                        <a:spcAft>
                          <a:spcPts val="730"/>
                        </a:spcAft>
                        <a:tabLst>
                          <a:tab pos="182880" algn="dec"/>
                        </a:tabLst>
                      </a:pPr>
                      <a:r>
                        <a:rPr lang="en-US" sz="2100" b="1" spc="0">
                          <a:solidFill>
                            <a:srgbClr val="000000"/>
                          </a:solidFill>
                          <a:latin typeface="Roboto" panose="02020603050405020304" pitchFamily="2"/>
                        </a:rPr>
                        <a:t>0.505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ts val="1800"/>
                        </a:lnSpc>
                        <a:spcBef>
                          <a:spcPts val="1130"/>
                        </a:spcBef>
                        <a:spcAft>
                          <a:spcPts val="730"/>
                        </a:spcAft>
                        <a:tabLst>
                          <a:tab pos="182880" algn="dec"/>
                        </a:tabLst>
                      </a:pPr>
                      <a:r>
                        <a:rPr lang="en-US" sz="2100" b="1" spc="0">
                          <a:solidFill>
                            <a:srgbClr val="000000"/>
                          </a:solidFill>
                          <a:latin typeface="Roboto" panose="02020603050405020304" pitchFamily="2"/>
                        </a:rPr>
                        <a:t>0.474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ct val="100000"/>
                        </a:lnSpc>
                        <a:spcBef>
                          <a:spcPts val="0"/>
                        </a:spcBef>
                        <a:spcAft>
                          <a:spcPts val="0"/>
                        </a:spcAft>
                      </a:pPr>
                      <a:r>
                        <a:rPr lang="en-US" sz="100">
                          <a:solidFill>
                            <a:srgbClr val="000000"/>
                          </a:solidFill>
                          <a:latin typeface="Roboto" panose="02020603050405020304" pitchFamily="2"/>
                        </a:rPr>
                        <a:t> </a:t>
                      </a:r>
                    </a:p>
                  </a:txBody>
                  <a:tcPr marL="0" marR="0" marT="0" marB="0">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Text Placeholder 5"/>
          <p:cNvSpPr>
            <a:spLocks noGrp="1"/>
          </p:cNvSpPr>
          <p:nvPr>
            <p:ph type="body" idx="10"/>
          </p:nvPr>
        </p:nvSpPr>
        <p:spPr>
          <a:xfrm>
            <a:off x="11634877" y="6370893"/>
            <a:ext cx="338562" cy="194673"/>
          </a:xfrm>
          <a:prstGeom prst="rect">
            <a:avLst/>
          </a:prstGeom>
          <a:noFill/>
          <a:ln w="0" cmpd="sng">
            <a:noFill/>
            <a:prstDash val="solid"/>
          </a:ln>
        </p:spPr>
        <p:txBody>
          <a:bodyPr vert="horz" lIns="0" tIns="0" rIns="0" bIns="0" anchor="t">
            <a:normAutofit fontScale="97500"/>
          </a:bodyPr>
          <a:lstStyle/>
          <a:p>
            <a:pPr marL="0" marR="0" indent="0" algn="l">
              <a:lnSpc>
                <a:spcPts val="1466"/>
              </a:lnSpc>
              <a:spcAft>
                <a:spcPts val="0"/>
              </a:spcAft>
            </a:pPr>
            <a:r>
              <a:rPr lang="en-US" sz="1266" b="1" spc="0">
                <a:solidFill>
                  <a:srgbClr val="000000"/>
                </a:solidFill>
                <a:latin typeface="Roboto" panose="02020603050405020304" pitchFamily="2"/>
              </a:rPr>
              <a:t>18 </a:t>
            </a:r>
          </a:p>
        </p:txBody>
      </p:sp>
    </p:spTree>
    <p:extLst>
      <p:ext uri="{BB962C8B-B14F-4D97-AF65-F5344CB8AC3E}">
        <p14:creationId xmlns:p14="http://schemas.microsoft.com/office/powerpoint/2010/main" val="321844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489411" y="2534985"/>
            <a:ext cx="7507616" cy="3997573"/>
          </a:xfrm>
          <a:prstGeom prst="rect">
            <a:avLst/>
          </a:prstGeom>
        </p:spPr>
      </p:pic>
      <p:sp>
        <p:nvSpPr>
          <p:cNvPr id="2" name="Text Placeholder 1"/>
          <p:cNvSpPr>
            <a:spLocks noGrp="1"/>
          </p:cNvSpPr>
          <p:nvPr>
            <p:ph type="body" idx="10"/>
          </p:nvPr>
        </p:nvSpPr>
        <p:spPr>
          <a:xfrm>
            <a:off x="570666" y="660197"/>
            <a:ext cx="4570589" cy="691513"/>
          </a:xfrm>
          <a:prstGeom prst="rect">
            <a:avLst/>
          </a:prstGeom>
          <a:noFill/>
          <a:ln w="0" cmpd="sng">
            <a:noFill/>
            <a:prstDash val="solid"/>
          </a:ln>
        </p:spPr>
        <p:txBody>
          <a:bodyPr vert="horz" lIns="0" tIns="27085" rIns="0" bIns="0" anchor="t"/>
          <a:lstStyle/>
          <a:p>
            <a:pPr marL="0" marR="0" indent="0" algn="l">
              <a:lnSpc>
                <a:spcPts val="4532"/>
              </a:lnSpc>
              <a:spcAft>
                <a:spcPts val="673"/>
              </a:spcAft>
            </a:pPr>
            <a:r>
              <a:rPr lang="en-US" sz="3932" spc="-13">
                <a:solidFill>
                  <a:srgbClr val="2A3990"/>
                </a:solidFill>
                <a:latin typeface="Roboto" panose="02020603050405020304" pitchFamily="2"/>
              </a:rPr>
              <a:t>Model Comparisons </a:t>
            </a:r>
          </a:p>
        </p:txBody>
      </p:sp>
      <p:sp>
        <p:nvSpPr>
          <p:cNvPr id="3" name="Text Placeholder 2"/>
          <p:cNvSpPr>
            <a:spLocks noGrp="1"/>
          </p:cNvSpPr>
          <p:nvPr>
            <p:ph type="body" idx="10"/>
          </p:nvPr>
        </p:nvSpPr>
        <p:spPr>
          <a:xfrm>
            <a:off x="688316" y="1351709"/>
            <a:ext cx="7956211" cy="1183275"/>
          </a:xfrm>
          <a:prstGeom prst="rect">
            <a:avLst/>
          </a:prstGeom>
          <a:noFill/>
          <a:ln w="0" cmpd="sng">
            <a:noFill/>
            <a:prstDash val="solid"/>
          </a:ln>
        </p:spPr>
        <p:txBody>
          <a:bodyPr vert="horz" lIns="0" tIns="209909" rIns="0" bIns="0" anchor="t"/>
          <a:lstStyle/>
          <a:p>
            <a:pPr marL="0" marR="0" indent="487522" algn="l">
              <a:lnSpc>
                <a:spcPts val="2533"/>
              </a:lnSpc>
              <a:spcAft>
                <a:spcPts val="0"/>
              </a:spcAft>
              <a:buFont typeface="Wingdings"/>
              <a:buChar char="l"/>
            </a:pPr>
            <a:r>
              <a:rPr lang="en-US" sz="2266" spc="-13">
                <a:solidFill>
                  <a:srgbClr val="000000"/>
                </a:solidFill>
                <a:latin typeface="Roboto" panose="02020603050405020304" pitchFamily="2"/>
              </a:rPr>
              <a:t>Compare within 3 models. </a:t>
            </a:r>
          </a:p>
          <a:p>
            <a:pPr marL="0" marR="0" indent="487522" algn="l">
              <a:lnSpc>
                <a:spcPts val="2666"/>
              </a:lnSpc>
              <a:spcBef>
                <a:spcPts val="500"/>
              </a:spcBef>
              <a:spcAft>
                <a:spcPts val="1979"/>
              </a:spcAft>
              <a:buFont typeface="Wingdings"/>
              <a:buChar char="l"/>
            </a:pPr>
            <a:r>
              <a:rPr lang="en-US" sz="2133" spc="-20">
                <a:solidFill>
                  <a:srgbClr val="000000"/>
                </a:solidFill>
                <a:latin typeface="Roboto" panose="02020603050405020304" pitchFamily="2"/>
              </a:rPr>
              <a:t>Random Forest (black line) has the best precision_recall score. </a:t>
            </a:r>
          </a:p>
        </p:txBody>
      </p:sp>
      <p:graphicFrame>
        <p:nvGraphicFramePr>
          <p:cNvPr id="5" name="Table 4"/>
          <p:cNvGraphicFramePr>
            <a:graphicFrameLocks noGrp="1"/>
          </p:cNvGraphicFramePr>
          <p:nvPr/>
        </p:nvGraphicFramePr>
        <p:xfrm>
          <a:off x="489411" y="2534984"/>
          <a:ext cx="11479797" cy="3997573"/>
        </p:xfrm>
        <a:graphic>
          <a:graphicData uri="http://schemas.openxmlformats.org/drawingml/2006/table">
            <a:tbl>
              <a:tblPr/>
              <a:tblGrid>
                <a:gridCol w="7507616">
                  <a:extLst>
                    <a:ext uri="{9D8B030D-6E8A-4147-A177-3AD203B41FA5}">
                      <a16:colId xmlns:a16="http://schemas.microsoft.com/office/drawing/2014/main" val="20000"/>
                    </a:ext>
                  </a:extLst>
                </a:gridCol>
                <a:gridCol w="3650547">
                  <a:extLst>
                    <a:ext uri="{9D8B030D-6E8A-4147-A177-3AD203B41FA5}">
                      <a16:colId xmlns:a16="http://schemas.microsoft.com/office/drawing/2014/main" val="20001"/>
                    </a:ext>
                  </a:extLst>
                </a:gridCol>
                <a:gridCol w="321634">
                  <a:extLst>
                    <a:ext uri="{9D8B030D-6E8A-4147-A177-3AD203B41FA5}">
                      <a16:colId xmlns:a16="http://schemas.microsoft.com/office/drawing/2014/main" val="20002"/>
                    </a:ext>
                  </a:extLst>
                </a:gridCol>
              </a:tblGrid>
              <a:tr h="3997573">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502920" marR="0" indent="0" algn="l">
                        <a:lnSpc>
                          <a:spcPts val="2000"/>
                        </a:lnSpc>
                        <a:spcBef>
                          <a:spcPts val="930"/>
                        </a:spcBef>
                        <a:spcAft>
                          <a:spcPts val="0"/>
                        </a:spcAft>
                      </a:pPr>
                      <a:r>
                        <a:rPr lang="en-US" sz="2100" spc="0">
                          <a:solidFill>
                            <a:srgbClr val="000000"/>
                          </a:solidFill>
                          <a:latin typeface="Roboto" panose="02020603050405020304" pitchFamily="2"/>
                        </a:rPr>
                        <a:t>Terminology: </a:t>
                      </a:r>
                    </a:p>
                    <a:p>
                      <a:pPr marL="548640" marR="0" indent="0" algn="l">
                        <a:lnSpc>
                          <a:spcPts val="1900"/>
                        </a:lnSpc>
                        <a:spcBef>
                          <a:spcPts val="810"/>
                        </a:spcBef>
                        <a:spcAft>
                          <a:spcPts val="0"/>
                        </a:spcAft>
                      </a:pPr>
                      <a:r>
                        <a:rPr lang="en-US" sz="4000" spc="0">
                          <a:solidFill>
                            <a:srgbClr val="000000"/>
                          </a:solidFill>
                          <a:latin typeface="Verdana" panose="02020603050405020304" pitchFamily="2"/>
                        </a:rPr>
                        <a:t>* </a:t>
                      </a:r>
                      <a:r>
                        <a:rPr lang="en-US" sz="2100" spc="0">
                          <a:solidFill>
                            <a:srgbClr val="000000"/>
                          </a:solidFill>
                          <a:latin typeface="Roboto" panose="02020603050405020304" pitchFamily="2"/>
                        </a:rPr>
                        <a:t>Recall: how many 1s are being identified? </a:t>
                      </a:r>
                    </a:p>
                    <a:p>
                      <a:pPr marL="548640" marR="0" indent="0" algn="l">
                        <a:lnSpc>
                          <a:spcPts val="2000"/>
                        </a:lnSpc>
                        <a:spcBef>
                          <a:spcPts val="0"/>
                        </a:spcBef>
                        <a:spcAft>
                          <a:spcPts val="0"/>
                        </a:spcAft>
                        <a:tabLst>
                          <a:tab pos="2697480" algn="r"/>
                        </a:tabLst>
                      </a:pPr>
                      <a:r>
                        <a:rPr lang="en-US" sz="4000" spc="0">
                          <a:solidFill>
                            <a:srgbClr val="000000"/>
                          </a:solidFill>
                          <a:latin typeface="Verdana" panose="02020603050405020304" pitchFamily="2"/>
                        </a:rPr>
                        <a:t>* </a:t>
                      </a:r>
                      <a:r>
                        <a:rPr lang="en-US" sz="2100" spc="0">
                          <a:solidFill>
                            <a:srgbClr val="000000"/>
                          </a:solidFill>
                          <a:latin typeface="Roboto" panose="02020603050405020304" pitchFamily="2"/>
                        </a:rPr>
                        <a:t>Precision: Among all the </a:t>
                      </a:r>
                      <a:br>
                        <a:rPr sz="2400"/>
                      </a:br>
                      <a:r>
                        <a:rPr lang="en-US" sz="2100" spc="0">
                          <a:solidFill>
                            <a:srgbClr val="000000"/>
                          </a:solidFill>
                          <a:latin typeface="Roboto" panose="02020603050405020304" pitchFamily="2"/>
                        </a:rPr>
                        <a:t>1s that are flagged, how </a:t>
                      </a:r>
                    </a:p>
                    <a:p>
                      <a:pPr marL="502920" marR="0" indent="0" algn="l">
                        <a:lnSpc>
                          <a:spcPts val="1800"/>
                        </a:lnSpc>
                        <a:spcBef>
                          <a:spcPts val="15"/>
                        </a:spcBef>
                        <a:spcAft>
                          <a:spcPts val="0"/>
                        </a:spcAft>
                      </a:pPr>
                      <a:r>
                        <a:rPr lang="en-US" sz="2100" spc="0">
                          <a:solidFill>
                            <a:srgbClr val="000000"/>
                          </a:solidFill>
                          <a:latin typeface="Roboto" panose="02020603050405020304" pitchFamily="2"/>
                        </a:rPr>
                        <a:t>many are truly 1s? </a:t>
                      </a:r>
                    </a:p>
                    <a:p>
                      <a:pPr marL="548640" marR="0" indent="0" algn="l">
                        <a:lnSpc>
                          <a:spcPts val="2000"/>
                        </a:lnSpc>
                        <a:spcBef>
                          <a:spcPts val="0"/>
                        </a:spcBef>
                        <a:spcAft>
                          <a:spcPts val="0"/>
                        </a:spcAft>
                      </a:pPr>
                      <a:r>
                        <a:rPr lang="en-US" sz="4000" spc="0">
                          <a:solidFill>
                            <a:srgbClr val="000000"/>
                          </a:solidFill>
                          <a:latin typeface="Verdana" panose="02020603050405020304" pitchFamily="2"/>
                        </a:rPr>
                        <a:t>* </a:t>
                      </a:r>
                      <a:r>
                        <a:rPr lang="en-US" sz="2100" spc="0">
                          <a:solidFill>
                            <a:srgbClr val="000000"/>
                          </a:solidFill>
                          <a:latin typeface="Roboto" panose="02020603050405020304" pitchFamily="2"/>
                        </a:rPr>
                        <a:t>Precision and recall trade-off: high recall will </a:t>
                      </a:r>
                    </a:p>
                    <a:p>
                      <a:pPr marL="502920" marR="0" indent="0" algn="l">
                        <a:lnSpc>
                          <a:spcPts val="1900"/>
                        </a:lnSpc>
                        <a:spcBef>
                          <a:spcPts val="0"/>
                        </a:spcBef>
                        <a:spcAft>
                          <a:spcPts val="4270"/>
                        </a:spcAft>
                      </a:pPr>
                      <a:r>
                        <a:rPr lang="en-US" sz="2100" spc="0">
                          <a:solidFill>
                            <a:srgbClr val="000000"/>
                          </a:solidFill>
                          <a:latin typeface="Roboto" panose="02020603050405020304" pitchFamily="2"/>
                        </a:rPr>
                        <a:t>cause low precision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0" marR="0" indent="0" algn="ctr">
                        <a:lnSpc>
                          <a:spcPts val="900"/>
                        </a:lnSpc>
                        <a:spcBef>
                          <a:spcPts val="22650"/>
                        </a:spcBef>
                        <a:spcAft>
                          <a:spcPts val="0"/>
                        </a:spcAft>
                      </a:pPr>
                      <a:r>
                        <a:rPr lang="en-US" sz="1300" spc="0">
                          <a:solidFill>
                            <a:srgbClr val="000000"/>
                          </a:solidFill>
                          <a:latin typeface="Roboto" panose="02020603050405020304" pitchFamily="2"/>
                        </a:rPr>
                        <a:t>19 </a:t>
                      </a:r>
                    </a:p>
                  </a:txBody>
                  <a:tcPr marL="0" marR="0" marT="0" marB="0" anchor="b">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3780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782268" y="2510438"/>
            <a:ext cx="7483070" cy="3961177"/>
          </a:xfrm>
          <a:prstGeom prst="rect">
            <a:avLst/>
          </a:prstGeom>
        </p:spPr>
      </p:pic>
      <p:sp>
        <p:nvSpPr>
          <p:cNvPr id="2" name="Text Placeholder 1"/>
          <p:cNvSpPr>
            <a:spLocks noGrp="1"/>
          </p:cNvSpPr>
          <p:nvPr>
            <p:ph type="body" idx="10"/>
          </p:nvPr>
        </p:nvSpPr>
        <p:spPr>
          <a:xfrm>
            <a:off x="562201" y="660197"/>
            <a:ext cx="11426473" cy="676278"/>
          </a:xfrm>
          <a:prstGeom prst="rect">
            <a:avLst/>
          </a:prstGeom>
          <a:noFill/>
          <a:ln w="0" cmpd="sng">
            <a:noFill/>
            <a:prstDash val="solid"/>
          </a:ln>
        </p:spPr>
        <p:txBody>
          <a:bodyPr vert="horz" lIns="0" tIns="27931" rIns="0" bIns="0" anchor="t"/>
          <a:lstStyle/>
          <a:p>
            <a:pPr marL="0" marR="0" indent="0" algn="l">
              <a:lnSpc>
                <a:spcPts val="4532"/>
              </a:lnSpc>
              <a:spcAft>
                <a:spcPts val="473"/>
              </a:spcAft>
            </a:pPr>
            <a:r>
              <a:rPr lang="en-US" sz="4065" spc="-47">
                <a:solidFill>
                  <a:srgbClr val="2A3990"/>
                </a:solidFill>
                <a:latin typeface="Roboto" panose="02020603050405020304" pitchFamily="2"/>
              </a:rPr>
              <a:t>Model Usage - Recommendation </a:t>
            </a:r>
          </a:p>
        </p:txBody>
      </p:sp>
      <p:graphicFrame>
        <p:nvGraphicFramePr>
          <p:cNvPr id="4" name="Table 3"/>
          <p:cNvGraphicFramePr>
            <a:graphicFrameLocks noGrp="1"/>
          </p:cNvGraphicFramePr>
          <p:nvPr/>
        </p:nvGraphicFramePr>
        <p:xfrm>
          <a:off x="562201" y="1580239"/>
          <a:ext cx="11426473" cy="5004796"/>
        </p:xfrm>
        <a:graphic>
          <a:graphicData uri="http://schemas.openxmlformats.org/drawingml/2006/table">
            <a:tbl>
              <a:tblPr/>
              <a:tblGrid>
                <a:gridCol w="8751832">
                  <a:extLst>
                    <a:ext uri="{9D8B030D-6E8A-4147-A177-3AD203B41FA5}">
                      <a16:colId xmlns:a16="http://schemas.microsoft.com/office/drawing/2014/main" val="20000"/>
                    </a:ext>
                  </a:extLst>
                </a:gridCol>
                <a:gridCol w="2674641">
                  <a:extLst>
                    <a:ext uri="{9D8B030D-6E8A-4147-A177-3AD203B41FA5}">
                      <a16:colId xmlns:a16="http://schemas.microsoft.com/office/drawing/2014/main" val="20001"/>
                    </a:ext>
                  </a:extLst>
                </a:gridCol>
              </a:tblGrid>
              <a:tr h="930200">
                <a:tc>
                  <a:txBody>
                    <a:bodyPr/>
                    <a:lstStyle/>
                    <a:p>
                      <a:pPr marL="0" marR="0" indent="365760" algn="ctr">
                        <a:lnSpc>
                          <a:spcPts val="1800"/>
                        </a:lnSpc>
                        <a:spcBef>
                          <a:spcPts val="0"/>
                        </a:spcBef>
                        <a:spcAft>
                          <a:spcPts val="3600"/>
                        </a:spcAft>
                        <a:buFont typeface="Wingdings"/>
                        <a:buChar char="l"/>
                      </a:pPr>
                      <a:r>
                        <a:rPr lang="en-US" sz="2500" spc="-70">
                          <a:solidFill>
                            <a:srgbClr val="000000"/>
                          </a:solidFill>
                          <a:latin typeface="Roboto" panose="02020603050405020304" pitchFamily="2"/>
                        </a:rPr>
                        <a:t>I.e. recall = 0.8. Threshold can be adjusted to reach higher recall.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r h="4074596">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0" marR="5715" indent="0" algn="r">
                        <a:lnSpc>
                          <a:spcPts val="1200"/>
                        </a:lnSpc>
                        <a:spcBef>
                          <a:spcPts val="22805"/>
                        </a:spcBef>
                        <a:spcAft>
                          <a:spcPts val="0"/>
                        </a:spcAft>
                      </a:pPr>
                      <a:r>
                        <a:rPr lang="en-US" sz="1500" spc="0">
                          <a:solidFill>
                            <a:srgbClr val="000000"/>
                          </a:solidFill>
                          <a:latin typeface="Roboto" panose="02020603050405020304" pitchFamily="2"/>
                        </a:rPr>
                        <a:t>20 </a:t>
                      </a:r>
                    </a:p>
                  </a:txBody>
                  <a:tcPr marL="0" marR="0" marT="0" marB="0" anchor="b">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208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86274" y="1430425"/>
            <a:ext cx="7593103" cy="5200315"/>
          </a:xfrm>
          <a:prstGeom prst="rect">
            <a:avLst/>
          </a:prstGeom>
        </p:spPr>
      </p:pic>
      <p:sp>
        <p:nvSpPr>
          <p:cNvPr id="2" name="Text Placeholder 1"/>
          <p:cNvSpPr>
            <a:spLocks noGrp="1"/>
          </p:cNvSpPr>
          <p:nvPr>
            <p:ph type="body" idx="10"/>
          </p:nvPr>
        </p:nvSpPr>
        <p:spPr>
          <a:xfrm>
            <a:off x="570665" y="660196"/>
            <a:ext cx="4638302" cy="770229"/>
          </a:xfrm>
          <a:prstGeom prst="rect">
            <a:avLst/>
          </a:prstGeom>
          <a:noFill/>
          <a:ln w="0" cmpd="sng">
            <a:noFill/>
            <a:prstDash val="solid"/>
          </a:ln>
        </p:spPr>
        <p:txBody>
          <a:bodyPr vert="horz" lIns="0" tIns="27085" rIns="0" bIns="0" anchor="t"/>
          <a:lstStyle/>
          <a:p>
            <a:pPr marL="0" marR="0" indent="0" algn="l">
              <a:lnSpc>
                <a:spcPts val="4532"/>
              </a:lnSpc>
              <a:spcAft>
                <a:spcPts val="1340"/>
              </a:spcAft>
            </a:pPr>
            <a:r>
              <a:rPr lang="en-US" sz="3932" spc="-40">
                <a:solidFill>
                  <a:srgbClr val="2A3990"/>
                </a:solidFill>
                <a:latin typeface="Roboto" panose="02020603050405020304" pitchFamily="2"/>
              </a:rPr>
              <a:t>Feature Importances </a:t>
            </a:r>
          </a:p>
        </p:txBody>
      </p:sp>
      <p:graphicFrame>
        <p:nvGraphicFramePr>
          <p:cNvPr id="4" name="Table 3"/>
          <p:cNvGraphicFramePr>
            <a:graphicFrameLocks noGrp="1"/>
          </p:cNvGraphicFramePr>
          <p:nvPr/>
        </p:nvGraphicFramePr>
        <p:xfrm>
          <a:off x="286273" y="1430425"/>
          <a:ext cx="11663467" cy="5200315"/>
        </p:xfrm>
        <a:graphic>
          <a:graphicData uri="http://schemas.openxmlformats.org/drawingml/2006/table">
            <a:tbl>
              <a:tblPr/>
              <a:tblGrid>
                <a:gridCol w="7593103">
                  <a:extLst>
                    <a:ext uri="{9D8B030D-6E8A-4147-A177-3AD203B41FA5}">
                      <a16:colId xmlns:a16="http://schemas.microsoft.com/office/drawing/2014/main" val="20000"/>
                    </a:ext>
                  </a:extLst>
                </a:gridCol>
                <a:gridCol w="3638697">
                  <a:extLst>
                    <a:ext uri="{9D8B030D-6E8A-4147-A177-3AD203B41FA5}">
                      <a16:colId xmlns:a16="http://schemas.microsoft.com/office/drawing/2014/main" val="20001"/>
                    </a:ext>
                  </a:extLst>
                </a:gridCol>
                <a:gridCol w="431667">
                  <a:extLst>
                    <a:ext uri="{9D8B030D-6E8A-4147-A177-3AD203B41FA5}">
                      <a16:colId xmlns:a16="http://schemas.microsoft.com/office/drawing/2014/main" val="20002"/>
                    </a:ext>
                  </a:extLst>
                </a:gridCol>
              </a:tblGrid>
              <a:tr h="5200315">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274320" marR="0" indent="0" algn="l">
                        <a:lnSpc>
                          <a:spcPts val="1700"/>
                        </a:lnSpc>
                        <a:spcBef>
                          <a:spcPts val="2400"/>
                        </a:spcBef>
                        <a:spcAft>
                          <a:spcPts val="0"/>
                        </a:spcAft>
                      </a:pPr>
                      <a:r>
                        <a:rPr lang="en-US" sz="1900" b="1" spc="0">
                          <a:solidFill>
                            <a:srgbClr val="000000"/>
                          </a:solidFill>
                          <a:latin typeface="Roboto" panose="02020603050405020304" pitchFamily="2"/>
                        </a:rPr>
                        <a:t>Best model Random Forest feature importances plot. </a:t>
                      </a:r>
                    </a:p>
                    <a:p>
                      <a:pPr marL="365760" marR="0" indent="0" algn="l">
                        <a:lnSpc>
                          <a:spcPts val="1700"/>
                        </a:lnSpc>
                        <a:spcBef>
                          <a:spcPts val="1660"/>
                        </a:spcBef>
                        <a:spcAft>
                          <a:spcPts val="0"/>
                        </a:spcAft>
                        <a:tabLst>
                          <a:tab pos="777240" algn="l"/>
                        </a:tabLst>
                      </a:pPr>
                      <a:r>
                        <a:rPr lang="en-US" sz="2000" spc="0">
                          <a:solidFill>
                            <a:srgbClr val="000000"/>
                          </a:solidFill>
                          <a:latin typeface="Verdana" panose="02020603050405020304" pitchFamily="2"/>
                        </a:rPr>
                        <a:t>* </a:t>
                      </a:r>
                      <a:r>
                        <a:rPr lang="en-US" sz="1900" spc="0">
                          <a:solidFill>
                            <a:srgbClr val="000000"/>
                          </a:solidFill>
                          <a:latin typeface="Roboto" panose="02020603050405020304" pitchFamily="2"/>
                        </a:rPr>
                        <a:t>PAY_1: most recent </a:t>
                      </a:r>
                    </a:p>
                    <a:p>
                      <a:pPr marL="731520" marR="640080" indent="0" algn="l">
                        <a:lnSpc>
                          <a:spcPts val="1600"/>
                        </a:lnSpc>
                        <a:spcBef>
                          <a:spcPts val="0"/>
                        </a:spcBef>
                        <a:spcAft>
                          <a:spcPts val="0"/>
                        </a:spcAft>
                      </a:pPr>
                      <a:r>
                        <a:rPr lang="en-US" sz="1900" spc="-15">
                          <a:solidFill>
                            <a:srgbClr val="000000"/>
                          </a:solidFill>
                          <a:latin typeface="Roboto" panose="02020603050405020304" pitchFamily="2"/>
                        </a:rPr>
                        <a:t>month’s payment status. </a:t>
                      </a:r>
                    </a:p>
                    <a:p>
                      <a:pPr marL="182880" marR="0" indent="0" algn="ctr">
                        <a:lnSpc>
                          <a:spcPts val="1600"/>
                        </a:lnSpc>
                        <a:spcBef>
                          <a:spcPts val="0"/>
                        </a:spcBef>
                        <a:spcAft>
                          <a:spcPts val="0"/>
                        </a:spcAft>
                        <a:tabLst>
                          <a:tab pos="777240" algn="l"/>
                        </a:tabLst>
                      </a:pPr>
                      <a:r>
                        <a:rPr lang="en-US" sz="2000" spc="0">
                          <a:solidFill>
                            <a:srgbClr val="000000"/>
                          </a:solidFill>
                          <a:latin typeface="Verdana" panose="02020603050405020304" pitchFamily="2"/>
                        </a:rPr>
                        <a:t>* </a:t>
                      </a:r>
                      <a:r>
                        <a:rPr lang="en-US" sz="1900" spc="0">
                          <a:solidFill>
                            <a:srgbClr val="000000"/>
                          </a:solidFill>
                          <a:latin typeface="Roboto" panose="02020603050405020304" pitchFamily="2"/>
                        </a:rPr>
                        <a:t>PAY_2: the month prior </a:t>
                      </a:r>
                      <a:br>
                        <a:rPr sz="2400"/>
                      </a:br>
                      <a:r>
                        <a:rPr lang="en-US" sz="1900" spc="0">
                          <a:solidFill>
                            <a:srgbClr val="000000"/>
                          </a:solidFill>
                          <a:latin typeface="Roboto" panose="02020603050405020304" pitchFamily="2"/>
                        </a:rPr>
                        <a:t>to current month’s </a:t>
                      </a:r>
                    </a:p>
                    <a:p>
                      <a:pPr marL="731520" marR="0" indent="0" algn="l">
                        <a:lnSpc>
                          <a:spcPts val="1700"/>
                        </a:lnSpc>
                        <a:spcBef>
                          <a:spcPts val="20"/>
                        </a:spcBef>
                        <a:spcAft>
                          <a:spcPts val="0"/>
                        </a:spcAft>
                      </a:pPr>
                      <a:r>
                        <a:rPr lang="en-US" sz="1900" spc="0">
                          <a:solidFill>
                            <a:srgbClr val="000000"/>
                          </a:solidFill>
                          <a:latin typeface="Roboto" panose="02020603050405020304" pitchFamily="2"/>
                        </a:rPr>
                        <a:t>payment status. </a:t>
                      </a:r>
                    </a:p>
                    <a:p>
                      <a:pPr marL="731520" marR="571500" indent="0" algn="l">
                        <a:lnSpc>
                          <a:spcPts val="1600"/>
                        </a:lnSpc>
                        <a:spcBef>
                          <a:spcPts val="0"/>
                        </a:spcBef>
                        <a:spcAft>
                          <a:spcPts val="0"/>
                        </a:spcAft>
                      </a:pPr>
                      <a:r>
                        <a:rPr lang="en-US" sz="2000" spc="0">
                          <a:solidFill>
                            <a:srgbClr val="000000"/>
                          </a:solidFill>
                          <a:latin typeface="Verdana" panose="02020603050405020304" pitchFamily="2"/>
                        </a:rPr>
                        <a:t>* </a:t>
                      </a:r>
                      <a:r>
                        <a:rPr lang="en-US" sz="1900" spc="0">
                          <a:solidFill>
                            <a:srgbClr val="000000"/>
                          </a:solidFill>
                          <a:latin typeface="Roboto" panose="02020603050405020304" pitchFamily="2"/>
                        </a:rPr>
                        <a:t>BILL_AMT1: most recent month’s bill amount. </a:t>
                      </a:r>
                    </a:p>
                    <a:p>
                      <a:pPr marL="365760" marR="0" indent="0" algn="l">
                        <a:lnSpc>
                          <a:spcPts val="1700"/>
                        </a:lnSpc>
                        <a:spcBef>
                          <a:spcPts val="20"/>
                        </a:spcBef>
                        <a:spcAft>
                          <a:spcPts val="6835"/>
                        </a:spcAft>
                        <a:tabLst>
                          <a:tab pos="777240" algn="l"/>
                        </a:tabLst>
                      </a:pPr>
                      <a:r>
                        <a:rPr lang="en-US" sz="2000" spc="0">
                          <a:solidFill>
                            <a:srgbClr val="000000"/>
                          </a:solidFill>
                          <a:latin typeface="Verdana" panose="02020603050405020304" pitchFamily="2"/>
                        </a:rPr>
                        <a:t>* </a:t>
                      </a:r>
                      <a:r>
                        <a:rPr lang="en-US" sz="1900" spc="0">
                          <a:solidFill>
                            <a:srgbClr val="000000"/>
                          </a:solidFill>
                          <a:latin typeface="Roboto" panose="02020603050405020304" pitchFamily="2"/>
                        </a:rPr>
                        <a:t>LIMIT_BAL: credit limit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0" marR="0" indent="0" algn="ctr">
                        <a:lnSpc>
                          <a:spcPts val="1200"/>
                        </a:lnSpc>
                        <a:spcBef>
                          <a:spcPts val="29175"/>
                        </a:spcBef>
                        <a:spcAft>
                          <a:spcPts val="370"/>
                        </a:spcAft>
                      </a:pPr>
                      <a:r>
                        <a:rPr lang="en-US" sz="1300" spc="0">
                          <a:solidFill>
                            <a:srgbClr val="000000"/>
                          </a:solidFill>
                          <a:latin typeface="Roboto" panose="02020603050405020304" pitchFamily="2"/>
                        </a:rPr>
                        <a:t>21 </a:t>
                      </a:r>
                    </a:p>
                  </a:txBody>
                  <a:tcPr marL="0" marR="0" marT="0" marB="0" anchor="b">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98911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85179" y="1840086"/>
            <a:ext cx="439284" cy="479912"/>
          </a:xfrm>
          <a:prstGeom prst="rect">
            <a:avLst/>
          </a:prstGeom>
        </p:spPr>
      </p:pic>
      <p:pic>
        <p:nvPicPr>
          <p:cNvPr id="7" name="Picture 6"/>
          <p:cNvPicPr/>
          <p:nvPr/>
        </p:nvPicPr>
        <p:blipFill>
          <a:blip r:embed="rId3"/>
          <a:stretch>
            <a:fillRect/>
          </a:stretch>
        </p:blipFill>
        <p:spPr>
          <a:xfrm>
            <a:off x="5258906" y="1819772"/>
            <a:ext cx="1150265" cy="500226"/>
          </a:xfrm>
          <a:prstGeom prst="rect">
            <a:avLst/>
          </a:prstGeom>
        </p:spPr>
      </p:pic>
      <p:pic>
        <p:nvPicPr>
          <p:cNvPr id="10" name="Picture 9"/>
          <p:cNvPicPr/>
          <p:nvPr/>
        </p:nvPicPr>
        <p:blipFill>
          <a:blip r:embed="rId4"/>
          <a:stretch>
            <a:fillRect/>
          </a:stretch>
        </p:blipFill>
        <p:spPr>
          <a:xfrm>
            <a:off x="10743613" y="1819771"/>
            <a:ext cx="520539" cy="463830"/>
          </a:xfrm>
          <a:prstGeom prst="rect">
            <a:avLst/>
          </a:prstGeom>
        </p:spPr>
      </p:pic>
      <p:pic>
        <p:nvPicPr>
          <p:cNvPr id="12" name="Picture 11"/>
          <p:cNvPicPr/>
          <p:nvPr/>
        </p:nvPicPr>
        <p:blipFill>
          <a:blip r:embed="rId5"/>
          <a:stretch>
            <a:fillRect/>
          </a:stretch>
        </p:blipFill>
        <p:spPr>
          <a:xfrm>
            <a:off x="11257381" y="2283602"/>
            <a:ext cx="55016" cy="2770285"/>
          </a:xfrm>
          <a:prstGeom prst="rect">
            <a:avLst/>
          </a:prstGeom>
        </p:spPr>
      </p:pic>
      <p:pic>
        <p:nvPicPr>
          <p:cNvPr id="16" name="Picture 15"/>
          <p:cNvPicPr/>
          <p:nvPr/>
        </p:nvPicPr>
        <p:blipFill>
          <a:blip r:embed="rId6"/>
          <a:stretch>
            <a:fillRect/>
          </a:stretch>
        </p:blipFill>
        <p:spPr>
          <a:xfrm>
            <a:off x="493643" y="5094515"/>
            <a:ext cx="495147" cy="459598"/>
          </a:xfrm>
          <a:prstGeom prst="rect">
            <a:avLst/>
          </a:prstGeom>
        </p:spPr>
      </p:pic>
      <p:sp>
        <p:nvSpPr>
          <p:cNvPr id="18" name="Text Placeholder 17"/>
          <p:cNvSpPr>
            <a:spLocks noGrp="1"/>
          </p:cNvSpPr>
          <p:nvPr>
            <p:ph type="body" idx="10"/>
          </p:nvPr>
        </p:nvSpPr>
        <p:spPr>
          <a:xfrm>
            <a:off x="10743613" y="4663694"/>
            <a:ext cx="349565" cy="390193"/>
          </a:xfrm>
          <a:prstGeom prst="rect">
            <a:avLst/>
          </a:prstGeom>
          <a:noFill/>
          <a:ln w="0" cmpd="sng">
            <a:noFill/>
            <a:prstDash val="solid"/>
          </a:ln>
        </p:spPr>
        <p:txBody>
          <a:bodyPr vert="horz" lIns="0" tIns="0" rIns="0" bIns="0" anchor="t"/>
          <a:lstStyle/>
          <a:p>
            <a:endParaRPr/>
          </a:p>
        </p:txBody>
      </p:sp>
      <p:pic>
        <p:nvPicPr>
          <p:cNvPr id="20" name="Picture 19"/>
          <p:cNvPicPr/>
          <p:nvPr/>
        </p:nvPicPr>
        <p:blipFill>
          <a:blip r:embed="rId7"/>
          <a:stretch>
            <a:fillRect/>
          </a:stretch>
        </p:blipFill>
        <p:spPr>
          <a:xfrm>
            <a:off x="10743612" y="5053887"/>
            <a:ext cx="528157" cy="503611"/>
          </a:xfrm>
          <a:prstGeom prst="rect">
            <a:avLst/>
          </a:prstGeom>
        </p:spPr>
      </p:pic>
      <p:pic>
        <p:nvPicPr>
          <p:cNvPr id="22" name="Picture 21"/>
          <p:cNvPicPr/>
          <p:nvPr/>
        </p:nvPicPr>
        <p:blipFill>
          <a:blip r:embed="rId8"/>
          <a:stretch>
            <a:fillRect/>
          </a:stretch>
        </p:blipFill>
        <p:spPr>
          <a:xfrm>
            <a:off x="5258906" y="5053887"/>
            <a:ext cx="1214592" cy="503611"/>
          </a:xfrm>
          <a:prstGeom prst="rect">
            <a:avLst/>
          </a:prstGeom>
        </p:spPr>
      </p:pic>
      <p:sp>
        <p:nvSpPr>
          <p:cNvPr id="2" name="Text Placeholder 1"/>
          <p:cNvSpPr>
            <a:spLocks noGrp="1"/>
          </p:cNvSpPr>
          <p:nvPr>
            <p:ph type="body" idx="10"/>
          </p:nvPr>
        </p:nvSpPr>
        <p:spPr>
          <a:xfrm>
            <a:off x="570665" y="660196"/>
            <a:ext cx="5789413" cy="1132490"/>
          </a:xfrm>
          <a:prstGeom prst="rect">
            <a:avLst/>
          </a:prstGeom>
          <a:noFill/>
          <a:ln w="0" cmpd="sng">
            <a:noFill/>
            <a:prstDash val="solid"/>
          </a:ln>
        </p:spPr>
        <p:txBody>
          <a:bodyPr vert="horz" lIns="0" tIns="27085" rIns="0" bIns="0" anchor="t"/>
          <a:lstStyle/>
          <a:p>
            <a:pPr marL="0" marR="0" indent="0" algn="l">
              <a:lnSpc>
                <a:spcPts val="4665"/>
              </a:lnSpc>
              <a:spcAft>
                <a:spcPts val="4065"/>
              </a:spcAft>
            </a:pPr>
            <a:r>
              <a:rPr lang="en-US" sz="3932" spc="-27">
                <a:solidFill>
                  <a:srgbClr val="2A3990"/>
                </a:solidFill>
                <a:latin typeface="Roboto" panose="02020603050405020304" pitchFamily="2"/>
              </a:rPr>
              <a:t>Limitations &amp; Future Work </a:t>
            </a:r>
          </a:p>
        </p:txBody>
      </p:sp>
      <p:sp>
        <p:nvSpPr>
          <p:cNvPr id="5" name="Text Placeholder 4"/>
          <p:cNvSpPr>
            <a:spLocks noGrp="1"/>
          </p:cNvSpPr>
          <p:nvPr>
            <p:ph type="body" idx="10"/>
          </p:nvPr>
        </p:nvSpPr>
        <p:spPr>
          <a:xfrm>
            <a:off x="2089964" y="1819772"/>
            <a:ext cx="1681808" cy="500226"/>
          </a:xfrm>
          <a:prstGeom prst="rect">
            <a:avLst/>
          </a:prstGeom>
          <a:noFill/>
          <a:ln w="0" cmpd="sng">
            <a:noFill/>
            <a:prstDash val="solid"/>
          </a:ln>
        </p:spPr>
        <p:txBody>
          <a:bodyPr vert="horz" lIns="0" tIns="55863" rIns="0" bIns="0" anchor="t"/>
          <a:lstStyle/>
          <a:p>
            <a:pPr marL="0" marR="0" indent="0" algn="l">
              <a:lnSpc>
                <a:spcPts val="3066"/>
              </a:lnSpc>
              <a:spcAft>
                <a:spcPts val="400"/>
              </a:spcAft>
            </a:pPr>
            <a:r>
              <a:rPr lang="en-US" sz="2599" b="1" spc="-60">
                <a:solidFill>
                  <a:srgbClr val="2A3990"/>
                </a:solidFill>
                <a:latin typeface="Roboto" panose="02020603050405020304" pitchFamily="2"/>
              </a:rPr>
              <a:t>Limitations </a:t>
            </a:r>
          </a:p>
        </p:txBody>
      </p:sp>
      <p:sp>
        <p:nvSpPr>
          <p:cNvPr id="8" name="Text Placeholder 7"/>
          <p:cNvSpPr>
            <a:spLocks noGrp="1"/>
          </p:cNvSpPr>
          <p:nvPr>
            <p:ph type="body" idx="10"/>
          </p:nvPr>
        </p:nvSpPr>
        <p:spPr>
          <a:xfrm>
            <a:off x="7319056" y="1819772"/>
            <a:ext cx="1840085" cy="500226"/>
          </a:xfrm>
          <a:prstGeom prst="rect">
            <a:avLst/>
          </a:prstGeom>
          <a:noFill/>
          <a:ln w="0" cmpd="sng">
            <a:noFill/>
            <a:prstDash val="solid"/>
          </a:ln>
        </p:spPr>
        <p:txBody>
          <a:bodyPr vert="horz" lIns="0" tIns="55863" rIns="0" bIns="0" anchor="t"/>
          <a:lstStyle/>
          <a:p>
            <a:pPr marL="0" marR="0" indent="0" algn="l">
              <a:lnSpc>
                <a:spcPts val="3066"/>
              </a:lnSpc>
              <a:spcAft>
                <a:spcPts val="400"/>
              </a:spcAft>
            </a:pPr>
            <a:r>
              <a:rPr lang="en-US" sz="2599" b="1" spc="-53">
                <a:solidFill>
                  <a:srgbClr val="2A3990"/>
                </a:solidFill>
                <a:latin typeface="Roboto" panose="02020603050405020304" pitchFamily="2"/>
              </a:rPr>
              <a:t>Future Work </a:t>
            </a:r>
          </a:p>
        </p:txBody>
      </p:sp>
      <p:sp>
        <p:nvSpPr>
          <p:cNvPr id="13" name="Text Placeholder 12"/>
          <p:cNvSpPr>
            <a:spLocks noGrp="1"/>
          </p:cNvSpPr>
          <p:nvPr>
            <p:ph type="body" idx="10"/>
          </p:nvPr>
        </p:nvSpPr>
        <p:spPr>
          <a:xfrm>
            <a:off x="493642" y="2595925"/>
            <a:ext cx="5119060" cy="1421961"/>
          </a:xfrm>
          <a:prstGeom prst="rect">
            <a:avLst/>
          </a:prstGeom>
          <a:noFill/>
          <a:ln w="0" cmpd="sng">
            <a:noFill/>
            <a:prstDash val="solid"/>
          </a:ln>
        </p:spPr>
        <p:txBody>
          <a:bodyPr vert="horz" lIns="0" tIns="60941" rIns="0" bIns="0" anchor="t"/>
          <a:lstStyle/>
          <a:p>
            <a:pPr marL="670342" marR="0" indent="487522" algn="l">
              <a:lnSpc>
                <a:spcPts val="2533"/>
              </a:lnSpc>
              <a:spcAft>
                <a:spcPts val="0"/>
              </a:spcAft>
              <a:buFont typeface="Wingdings"/>
              <a:buChar char="l"/>
            </a:pPr>
            <a:r>
              <a:rPr lang="en-US" sz="2133" spc="0">
                <a:solidFill>
                  <a:srgbClr val="000000"/>
                </a:solidFill>
                <a:latin typeface="Roboto" panose="02020603050405020304" pitchFamily="2"/>
              </a:rPr>
              <a:t>Best model Random Forest can only detect 51% of default. </a:t>
            </a:r>
          </a:p>
          <a:p>
            <a:pPr marL="670342" marR="0" indent="487522" algn="l">
              <a:lnSpc>
                <a:spcPts val="2399"/>
              </a:lnSpc>
              <a:spcBef>
                <a:spcPts val="287"/>
              </a:spcBef>
              <a:spcAft>
                <a:spcPts val="0"/>
              </a:spcAft>
              <a:buFont typeface="Wingdings"/>
              <a:buChar char="l"/>
            </a:pPr>
            <a:r>
              <a:rPr lang="en-US" sz="2133" spc="-33">
                <a:solidFill>
                  <a:srgbClr val="000000"/>
                </a:solidFill>
                <a:latin typeface="Roboto" panose="02020603050405020304" pitchFamily="2"/>
              </a:rPr>
              <a:t>Model can only be served as an aid in </a:t>
            </a:r>
          </a:p>
          <a:p>
            <a:pPr marL="670342" marR="60940" indent="0" algn="l">
              <a:lnSpc>
                <a:spcPts val="2932"/>
              </a:lnSpc>
              <a:spcBef>
                <a:spcPts val="0"/>
              </a:spcBef>
              <a:spcAft>
                <a:spcPts val="0"/>
              </a:spcAft>
            </a:pPr>
            <a:r>
              <a:rPr lang="en-US" sz="2133" spc="-13">
                <a:solidFill>
                  <a:srgbClr val="000000"/>
                </a:solidFill>
                <a:latin typeface="Roboto" panose="02020603050405020304" pitchFamily="2"/>
              </a:rPr>
              <a:t>decision making instead of replacing </a:t>
            </a:r>
          </a:p>
        </p:txBody>
      </p:sp>
      <p:sp>
        <p:nvSpPr>
          <p:cNvPr id="14" name="Text Placeholder 13"/>
          <p:cNvSpPr>
            <a:spLocks noGrp="1"/>
          </p:cNvSpPr>
          <p:nvPr>
            <p:ph type="body" idx="10"/>
          </p:nvPr>
        </p:nvSpPr>
        <p:spPr>
          <a:xfrm>
            <a:off x="493643" y="4017886"/>
            <a:ext cx="4651844" cy="1076628"/>
          </a:xfrm>
          <a:prstGeom prst="rect">
            <a:avLst/>
          </a:prstGeom>
          <a:noFill/>
          <a:ln w="0" cmpd="sng">
            <a:noFill/>
            <a:prstDash val="solid"/>
          </a:ln>
        </p:spPr>
        <p:txBody>
          <a:bodyPr vert="horz" lIns="0" tIns="0" rIns="0" bIns="0" anchor="t"/>
          <a:lstStyle/>
          <a:p>
            <a:pPr marL="670342" marR="60940" indent="0" algn="l">
              <a:lnSpc>
                <a:spcPts val="2932"/>
              </a:lnSpc>
              <a:spcAft>
                <a:spcPts val="0"/>
              </a:spcAft>
            </a:pPr>
            <a:r>
              <a:rPr lang="en-US" sz="2133" spc="-13">
                <a:solidFill>
                  <a:srgbClr val="000000"/>
                </a:solidFill>
                <a:latin typeface="Roboto" panose="02020603050405020304" pitchFamily="2"/>
              </a:rPr>
              <a:t>human decision. </a:t>
            </a:r>
          </a:p>
          <a:p>
            <a:pPr marL="670342" marR="0" indent="487522" algn="l">
              <a:lnSpc>
                <a:spcPts val="2799"/>
              </a:lnSpc>
              <a:spcBef>
                <a:spcPts val="0"/>
              </a:spcBef>
              <a:spcAft>
                <a:spcPts val="0"/>
              </a:spcAft>
              <a:buFont typeface="Wingdings"/>
              <a:buChar char="l"/>
            </a:pPr>
            <a:r>
              <a:rPr lang="en-US" sz="2133" spc="0">
                <a:solidFill>
                  <a:srgbClr val="000000"/>
                </a:solidFill>
                <a:latin typeface="Roboto" panose="02020603050405020304" pitchFamily="2"/>
              </a:rPr>
              <a:t>Used only 30,000 records and not from US consumers. </a:t>
            </a:r>
          </a:p>
        </p:txBody>
      </p:sp>
      <p:sp>
        <p:nvSpPr>
          <p:cNvPr id="17" name="Text Placeholder 16"/>
          <p:cNvSpPr>
            <a:spLocks noGrp="1"/>
          </p:cNvSpPr>
          <p:nvPr>
            <p:ph type="body" idx="10"/>
          </p:nvPr>
        </p:nvSpPr>
        <p:spPr>
          <a:xfrm>
            <a:off x="6164559" y="2595926"/>
            <a:ext cx="4928619" cy="2067768"/>
          </a:xfrm>
          <a:prstGeom prst="rect">
            <a:avLst/>
          </a:prstGeom>
          <a:noFill/>
          <a:ln w="0" cmpd="sng">
            <a:noFill/>
            <a:prstDash val="solid"/>
          </a:ln>
        </p:spPr>
        <p:txBody>
          <a:bodyPr vert="horz" lIns="0" tIns="0" rIns="0" bIns="0" anchor="t"/>
          <a:lstStyle/>
          <a:p>
            <a:pPr marL="487522" marR="0" indent="487522" algn="l">
              <a:lnSpc>
                <a:spcPts val="2533"/>
              </a:lnSpc>
              <a:spcAft>
                <a:spcPts val="0"/>
              </a:spcAft>
              <a:buFont typeface="Wingdings"/>
              <a:buChar char="l"/>
            </a:pPr>
            <a:r>
              <a:rPr lang="en-US" sz="2133" spc="0">
                <a:solidFill>
                  <a:srgbClr val="000000"/>
                </a:solidFill>
                <a:latin typeface="Roboto" panose="02020603050405020304" pitchFamily="2"/>
              </a:rPr>
              <a:t>Models are not exhaustive. Other models could perform better. </a:t>
            </a:r>
          </a:p>
          <a:p>
            <a:pPr marL="487522" marR="0" indent="487522" algn="l">
              <a:lnSpc>
                <a:spcPts val="2932"/>
              </a:lnSpc>
              <a:spcBef>
                <a:spcPts val="0"/>
              </a:spcBef>
              <a:spcAft>
                <a:spcPts val="0"/>
              </a:spcAft>
              <a:buFont typeface="Wingdings"/>
              <a:buChar char="l"/>
            </a:pPr>
            <a:r>
              <a:rPr lang="en-US" sz="2133" spc="0">
                <a:solidFill>
                  <a:srgbClr val="000000"/>
                </a:solidFill>
                <a:latin typeface="Roboto" panose="02020603050405020304" pitchFamily="2"/>
              </a:rPr>
              <a:t>Get more computational resources to tune XGBoost parameters. </a:t>
            </a:r>
          </a:p>
          <a:p>
            <a:pPr marL="487522" marR="0" indent="487522" algn="l">
              <a:lnSpc>
                <a:spcPts val="2666"/>
              </a:lnSpc>
              <a:spcBef>
                <a:spcPts val="260"/>
              </a:spcBef>
              <a:spcAft>
                <a:spcPts val="3006"/>
              </a:spcAft>
              <a:buFont typeface="Wingdings"/>
              <a:buChar char="l"/>
            </a:pPr>
            <a:r>
              <a:rPr lang="en-US" sz="2133" spc="0">
                <a:solidFill>
                  <a:srgbClr val="000000"/>
                </a:solidFill>
                <a:latin typeface="Roboto" panose="02020603050405020304" pitchFamily="2"/>
              </a:rPr>
              <a:t>Acquire US customer data and more useful features.I.e.customer income. </a:t>
            </a:r>
          </a:p>
        </p:txBody>
      </p:sp>
      <p:sp>
        <p:nvSpPr>
          <p:cNvPr id="23" name="Text Placeholder 22"/>
          <p:cNvSpPr>
            <a:spLocks noGrp="1"/>
          </p:cNvSpPr>
          <p:nvPr>
            <p:ph type="body" idx="10"/>
          </p:nvPr>
        </p:nvSpPr>
        <p:spPr>
          <a:xfrm>
            <a:off x="11627260" y="6364122"/>
            <a:ext cx="346180" cy="203137"/>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22 </a:t>
            </a:r>
          </a:p>
        </p:txBody>
      </p:sp>
      <p:cxnSp>
        <p:nvCxnSpPr>
          <p:cNvPr id="24" name="Straight Connector 23"/>
          <p:cNvCxnSpPr/>
          <p:nvPr/>
        </p:nvCxnSpPr>
        <p:spPr>
          <a:xfrm>
            <a:off x="911768" y="1803690"/>
            <a:ext cx="4351370" cy="0"/>
          </a:xfrm>
          <a:prstGeom prst="line">
            <a:avLst/>
          </a:prstGeom>
          <a:ln w="15240" cmpd="sng">
            <a:solidFill>
              <a:srgbClr val="0000FF"/>
            </a:solidFill>
          </a:ln>
        </p:spPr>
      </p:cxnSp>
      <p:cxnSp>
        <p:nvCxnSpPr>
          <p:cNvPr id="25" name="Straight Connector 24"/>
          <p:cNvCxnSpPr/>
          <p:nvPr/>
        </p:nvCxnSpPr>
        <p:spPr>
          <a:xfrm>
            <a:off x="6396475" y="1803690"/>
            <a:ext cx="4351370" cy="0"/>
          </a:xfrm>
          <a:prstGeom prst="line">
            <a:avLst/>
          </a:prstGeom>
          <a:ln w="15240" cmpd="sng">
            <a:solidFill>
              <a:srgbClr val="0000FF"/>
            </a:solidFill>
          </a:ln>
        </p:spPr>
      </p:cxnSp>
      <p:cxnSp>
        <p:nvCxnSpPr>
          <p:cNvPr id="26" name="Straight Connector 25"/>
          <p:cNvCxnSpPr/>
          <p:nvPr/>
        </p:nvCxnSpPr>
        <p:spPr>
          <a:xfrm>
            <a:off x="485178" y="2319998"/>
            <a:ext cx="0" cy="2783827"/>
          </a:xfrm>
          <a:prstGeom prst="line">
            <a:avLst/>
          </a:prstGeom>
          <a:ln w="6350" cmpd="sng">
            <a:solidFill>
              <a:srgbClr val="0000FF"/>
            </a:solidFill>
          </a:ln>
        </p:spPr>
      </p:cxnSp>
      <p:cxnSp>
        <p:nvCxnSpPr>
          <p:cNvPr id="27" name="Straight Connector 26"/>
          <p:cNvCxnSpPr/>
          <p:nvPr/>
        </p:nvCxnSpPr>
        <p:spPr>
          <a:xfrm>
            <a:off x="5779444" y="2319998"/>
            <a:ext cx="0" cy="2734736"/>
          </a:xfrm>
          <a:prstGeom prst="line">
            <a:avLst/>
          </a:prstGeom>
          <a:ln w="8890" cmpd="sng">
            <a:solidFill>
              <a:srgbClr val="0000FF"/>
            </a:solidFill>
          </a:ln>
        </p:spPr>
      </p:cxnSp>
      <p:cxnSp>
        <p:nvCxnSpPr>
          <p:cNvPr id="28" name="Straight Connector 27"/>
          <p:cNvCxnSpPr/>
          <p:nvPr/>
        </p:nvCxnSpPr>
        <p:spPr>
          <a:xfrm>
            <a:off x="5969886" y="2319998"/>
            <a:ext cx="0" cy="2734736"/>
          </a:xfrm>
          <a:prstGeom prst="line">
            <a:avLst/>
          </a:prstGeom>
          <a:ln w="6350" cmpd="sng">
            <a:solidFill>
              <a:srgbClr val="0000FF"/>
            </a:solidFill>
          </a:ln>
        </p:spPr>
      </p:cxnSp>
      <p:cxnSp>
        <p:nvCxnSpPr>
          <p:cNvPr id="29" name="Straight Connector 28"/>
          <p:cNvCxnSpPr/>
          <p:nvPr/>
        </p:nvCxnSpPr>
        <p:spPr>
          <a:xfrm>
            <a:off x="985404" y="5557498"/>
            <a:ext cx="4274347" cy="0"/>
          </a:xfrm>
          <a:prstGeom prst="line">
            <a:avLst/>
          </a:prstGeom>
          <a:ln w="0">
            <a:solidFill>
              <a:srgbClr val="0000FF"/>
            </a:solidFill>
          </a:ln>
        </p:spPr>
      </p:cxnSp>
      <p:cxnSp>
        <p:nvCxnSpPr>
          <p:cNvPr id="30" name="Straight Connector 29"/>
          <p:cNvCxnSpPr/>
          <p:nvPr/>
        </p:nvCxnSpPr>
        <p:spPr>
          <a:xfrm>
            <a:off x="6470111" y="5561730"/>
            <a:ext cx="4274347" cy="0"/>
          </a:xfrm>
          <a:prstGeom prst="line">
            <a:avLst/>
          </a:prstGeom>
          <a:ln w="0">
            <a:solidFill>
              <a:srgbClr val="0000FF"/>
            </a:solidFill>
          </a:ln>
        </p:spPr>
      </p:cxnSp>
    </p:spTree>
    <p:extLst>
      <p:ext uri="{BB962C8B-B14F-4D97-AF65-F5344CB8AC3E}">
        <p14:creationId xmlns:p14="http://schemas.microsoft.com/office/powerpoint/2010/main" val="892963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58816" y="660197"/>
            <a:ext cx="10241506" cy="891265"/>
          </a:xfrm>
          <a:prstGeom prst="rect">
            <a:avLst/>
          </a:prstGeom>
          <a:noFill/>
          <a:ln w="0" cmpd="sng">
            <a:noFill/>
            <a:prstDash val="solid"/>
          </a:ln>
        </p:spPr>
        <p:txBody>
          <a:bodyPr vert="horz" lIns="0" tIns="27085" rIns="0" bIns="0" anchor="t"/>
          <a:lstStyle/>
          <a:p>
            <a:pPr marL="0" marR="0" indent="0" algn="l">
              <a:lnSpc>
                <a:spcPts val="4665"/>
              </a:lnSpc>
              <a:spcAft>
                <a:spcPts val="2146"/>
              </a:spcAft>
            </a:pPr>
            <a:r>
              <a:rPr lang="en-US" sz="3932" spc="0">
                <a:solidFill>
                  <a:srgbClr val="2A3990"/>
                </a:solidFill>
                <a:latin typeface="Roboto" panose="02020603050405020304" pitchFamily="2"/>
              </a:rPr>
              <a:t>Conclusions </a:t>
            </a:r>
          </a:p>
        </p:txBody>
      </p:sp>
      <p:sp>
        <p:nvSpPr>
          <p:cNvPr id="3" name="Text Placeholder 2"/>
          <p:cNvSpPr>
            <a:spLocks noGrp="1"/>
          </p:cNvSpPr>
          <p:nvPr>
            <p:ph type="body" idx="10"/>
          </p:nvPr>
        </p:nvSpPr>
        <p:spPr>
          <a:xfrm>
            <a:off x="558816" y="1551461"/>
            <a:ext cx="10241506" cy="5016645"/>
          </a:xfrm>
          <a:prstGeom prst="rect">
            <a:avLst/>
          </a:prstGeom>
          <a:noFill/>
          <a:ln w="0" cmpd="sng">
            <a:noFill/>
            <a:prstDash val="solid"/>
          </a:ln>
        </p:spPr>
        <p:txBody>
          <a:bodyPr vert="horz" lIns="0" tIns="110879" rIns="0" bIns="0" anchor="t"/>
          <a:lstStyle/>
          <a:p>
            <a:pPr marL="914103" marR="548462" indent="487522" algn="l">
              <a:lnSpc>
                <a:spcPts val="3332"/>
              </a:lnSpc>
              <a:spcAft>
                <a:spcPts val="0"/>
              </a:spcAft>
              <a:buFont typeface="Wingdings"/>
              <a:buChar char="l"/>
            </a:pPr>
            <a:r>
              <a:rPr lang="en-US" sz="2399" spc="0">
                <a:solidFill>
                  <a:srgbClr val="000000"/>
                </a:solidFill>
                <a:latin typeface="Roboto" panose="02020603050405020304" pitchFamily="2"/>
              </a:rPr>
              <a:t>Recent 2 payment status and credit limit are the strongest default predictors. </a:t>
            </a:r>
          </a:p>
          <a:p>
            <a:pPr marL="914103" marR="0" indent="487522" algn="l">
              <a:lnSpc>
                <a:spcPts val="2666"/>
              </a:lnSpc>
              <a:spcBef>
                <a:spcPts val="653"/>
              </a:spcBef>
              <a:spcAft>
                <a:spcPts val="0"/>
              </a:spcAft>
              <a:buFont typeface="Wingdings"/>
              <a:buChar char="l"/>
            </a:pPr>
            <a:r>
              <a:rPr lang="en-US" sz="2399" spc="-7">
                <a:solidFill>
                  <a:srgbClr val="000000"/>
                </a:solidFill>
                <a:latin typeface="Roboto" panose="02020603050405020304" pitchFamily="2"/>
              </a:rPr>
              <a:t>Dormant customers can also have default risk. </a:t>
            </a:r>
          </a:p>
          <a:p>
            <a:pPr marL="914103" marR="0" indent="487522" algn="l">
              <a:lnSpc>
                <a:spcPts val="2666"/>
              </a:lnSpc>
              <a:spcBef>
                <a:spcPts val="660"/>
              </a:spcBef>
              <a:spcAft>
                <a:spcPts val="0"/>
              </a:spcAft>
              <a:buFont typeface="Wingdings"/>
              <a:buChar char="l"/>
            </a:pPr>
            <a:r>
              <a:rPr lang="en-US" sz="2399" spc="-7">
                <a:solidFill>
                  <a:srgbClr val="000000"/>
                </a:solidFill>
                <a:latin typeface="Roboto" panose="02020603050405020304" pitchFamily="2"/>
              </a:rPr>
              <a:t>Random Forest has the best precision and recall balance. </a:t>
            </a:r>
          </a:p>
          <a:p>
            <a:pPr marL="914103" marR="0" indent="487522" algn="l">
              <a:lnSpc>
                <a:spcPts val="2666"/>
              </a:lnSpc>
              <a:spcBef>
                <a:spcPts val="653"/>
              </a:spcBef>
              <a:spcAft>
                <a:spcPts val="0"/>
              </a:spcAft>
              <a:buFont typeface="Wingdings"/>
              <a:buChar char="l"/>
            </a:pPr>
            <a:r>
              <a:rPr lang="en-US" sz="2399" spc="-7">
                <a:solidFill>
                  <a:srgbClr val="000000"/>
                </a:solidFill>
                <a:latin typeface="Roboto" panose="02020603050405020304" pitchFamily="2"/>
              </a:rPr>
              <a:t>Higher recall can be achieved if low precision is acceptable. </a:t>
            </a:r>
          </a:p>
          <a:p>
            <a:pPr marL="914103" marR="0" indent="487522" algn="l">
              <a:lnSpc>
                <a:spcPts val="2666"/>
              </a:lnSpc>
              <a:spcBef>
                <a:spcPts val="653"/>
              </a:spcBef>
              <a:spcAft>
                <a:spcPts val="0"/>
              </a:spcAft>
              <a:buFont typeface="Wingdings"/>
              <a:buChar char="l"/>
            </a:pPr>
            <a:r>
              <a:rPr lang="en-US" sz="2399" spc="-7">
                <a:solidFill>
                  <a:srgbClr val="000000"/>
                </a:solidFill>
                <a:latin typeface="Roboto" panose="02020603050405020304" pitchFamily="2"/>
              </a:rPr>
              <a:t>Model can be served as an aid to human decision. </a:t>
            </a:r>
          </a:p>
          <a:p>
            <a:pPr marL="914103" marR="0" indent="487522" algn="l">
              <a:lnSpc>
                <a:spcPts val="2666"/>
              </a:lnSpc>
              <a:spcBef>
                <a:spcPts val="660"/>
              </a:spcBef>
              <a:spcAft>
                <a:spcPts val="0"/>
              </a:spcAft>
              <a:buFont typeface="Wingdings"/>
              <a:buChar char="l"/>
            </a:pPr>
            <a:r>
              <a:rPr lang="en-US" sz="2399" spc="-7">
                <a:solidFill>
                  <a:srgbClr val="000000"/>
                </a:solidFill>
                <a:latin typeface="Roboto" panose="02020603050405020304" pitchFamily="2"/>
              </a:rPr>
              <a:t>Suggest output probabilities rather than predictions. </a:t>
            </a:r>
          </a:p>
          <a:p>
            <a:pPr marL="914103" marR="0" indent="487522" algn="l">
              <a:lnSpc>
                <a:spcPts val="2666"/>
              </a:lnSpc>
              <a:spcBef>
                <a:spcPts val="653"/>
              </a:spcBef>
              <a:spcAft>
                <a:spcPts val="12123"/>
              </a:spcAft>
              <a:buFont typeface="Wingdings"/>
              <a:buChar char="l"/>
            </a:pPr>
            <a:r>
              <a:rPr lang="en-US" sz="2399" spc="-20">
                <a:solidFill>
                  <a:srgbClr val="000000"/>
                </a:solidFill>
                <a:latin typeface="Roboto" panose="02020603050405020304" pitchFamily="2"/>
              </a:rPr>
              <a:t>Model can be improved with more data and computational resources. </a:t>
            </a:r>
          </a:p>
        </p:txBody>
      </p:sp>
      <p:sp>
        <p:nvSpPr>
          <p:cNvPr id="4" name="Text Placeholder 3"/>
          <p:cNvSpPr>
            <a:spLocks noGrp="1"/>
          </p:cNvSpPr>
          <p:nvPr>
            <p:ph type="body" idx="10"/>
          </p:nvPr>
        </p:nvSpPr>
        <p:spPr>
          <a:xfrm>
            <a:off x="11627259" y="6364122"/>
            <a:ext cx="341948" cy="203137"/>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23 </a:t>
            </a:r>
          </a:p>
        </p:txBody>
      </p:sp>
    </p:spTree>
    <p:extLst>
      <p:ext uri="{BB962C8B-B14F-4D97-AF65-F5344CB8AC3E}">
        <p14:creationId xmlns:p14="http://schemas.microsoft.com/office/powerpoint/2010/main" val="40707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duotone>
              <a:schemeClr val="accent1">
                <a:shade val="45000"/>
                <a:satMod val="135000"/>
              </a:schemeClr>
              <a:prstClr val="white"/>
            </a:duotone>
            <a:alphaModFix amt="35000"/>
          </a:blip>
          <a:srcRect t="43609"/>
          <a:stretch/>
        </p:blipFill>
        <p:spPr>
          <a:xfrm>
            <a:off x="20" y="-8877"/>
            <a:ext cx="12191980" cy="6858000"/>
          </a:xfrm>
          <a:prstGeom prst="rect">
            <a:avLst/>
          </a:prstGeom>
        </p:spPr>
      </p:pic>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5366040" cy="2344840"/>
          </a:xfrm>
        </p:spPr>
        <p:txBody>
          <a:bodyPr vert="horz" lIns="91440" tIns="45720" rIns="91440" bIns="45720" rtlCol="0" anchor="b">
            <a:normAutofit/>
          </a:bodyPr>
          <a:lstStyle/>
          <a:p>
            <a:r>
              <a:rPr lang="en-US" sz="6700" kern="1200">
                <a:solidFill>
                  <a:srgbClr val="FFFFFF"/>
                </a:solidFill>
                <a:latin typeface="+mj-lt"/>
                <a:ea typeface="+mj-ea"/>
                <a:cs typeface="+mj-cs"/>
              </a:rPr>
              <a:t>Introduction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rot="16200000">
            <a:off x="-1150424" y="1591484"/>
            <a:ext cx="3548094" cy="365125"/>
          </a:xfrm>
        </p:spPr>
        <p:txBody>
          <a:bodyPr vert="horz" lIns="91440" tIns="45720" rIns="91440" bIns="45720" rtlCol="0" anchor="ctr">
            <a:normAutofit/>
          </a:bodyPr>
          <a:lstStyle/>
          <a:p>
            <a:pPr>
              <a:spcAft>
                <a:spcPts val="600"/>
              </a:spcAft>
            </a:pPr>
            <a:r>
              <a:rPr lang="en-US" b="1" i="0" kern="1200" cap="all" spc="100" baseline="0">
                <a:solidFill>
                  <a:srgbClr val="FFFFFF"/>
                </a:solidFill>
                <a:latin typeface="+mn-lt"/>
                <a:ea typeface="+mn-ea"/>
                <a:cs typeface="+mn-cs"/>
              </a:rPr>
              <a:t>Introduction</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8"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188069" y="2847975"/>
            <a:ext cx="5366041" cy="3136691"/>
          </a:xfrm>
        </p:spPr>
        <p:txBody>
          <a:bodyPr vert="horz" lIns="91440" tIns="45720" rIns="91440" bIns="45720" rtlCol="0" anchor="t">
            <a:normAutofit/>
          </a:bodyPr>
          <a:lstStyle/>
          <a:p>
            <a:pPr>
              <a:lnSpc>
                <a:spcPct val="90000"/>
              </a:lnSpc>
            </a:pPr>
            <a:r>
              <a:rPr lang="en-US" sz="1200" dirty="0">
                <a:solidFill>
                  <a:srgbClr val="FFFFFF"/>
                </a:solidFill>
              </a:rPr>
              <a:t>Credit risk has always remained by far the biggest risk taken by the banking and credit card industries, involving large sums of Capital. Time and again this has been </a:t>
            </a:r>
            <a:r>
              <a:rPr lang="en-US" sz="1200" dirty="0" err="1">
                <a:solidFill>
                  <a:srgbClr val="FFFFFF"/>
                </a:solidFill>
              </a:rPr>
              <a:t>provedby</a:t>
            </a:r>
            <a:r>
              <a:rPr lang="en-US" sz="1200" dirty="0">
                <a:solidFill>
                  <a:srgbClr val="FFFFFF"/>
                </a:solidFill>
              </a:rPr>
              <a:t> industry business reports and statistical data. For example, the 30-day delinquency rate (or the number of consumers who are currently at least 30 days late with their credit card payment) rose from 1.85% to 2.08% in the third quarter of 2022.“The Federal Reserve Bank of New York measures credit card delinquencies based on the percent of balances that are at least 90 days late. Therefore, assessing, detecting and managing default risk is the key factor in eliminating losses for the banking and credit card industry and increasing their bottom line. Despite machine learning models have been adopted by the banking industry, the current applications are mainly focused on credit score predicting. The disadvantage of heavily relying on credit score is banks would miss valuable customers who come from developing </a:t>
            </a:r>
            <a:r>
              <a:rPr lang="en-US" sz="1200" dirty="0" err="1">
                <a:solidFill>
                  <a:srgbClr val="FFFFFF"/>
                </a:solidFill>
              </a:rPr>
              <a:t>nationsthat</a:t>
            </a:r>
            <a:r>
              <a:rPr lang="en-US" sz="1200" dirty="0">
                <a:solidFill>
                  <a:srgbClr val="FFFFFF"/>
                </a:solidFill>
              </a:rPr>
              <a:t> are traditionally under banked with no credit history or immigrants who have repaying </a:t>
            </a:r>
            <a:r>
              <a:rPr lang="en-US" sz="1200" dirty="0" err="1">
                <a:solidFill>
                  <a:srgbClr val="FFFFFF"/>
                </a:solidFill>
              </a:rPr>
              <a:t>powerbut</a:t>
            </a:r>
            <a:r>
              <a:rPr lang="en-US" sz="1200" dirty="0">
                <a:solidFill>
                  <a:srgbClr val="FFFFFF"/>
                </a:solidFill>
              </a:rPr>
              <a:t> lack formal credit history.  The purpose of this project is to conduct quantitative analysis on credit card default risk</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bg1"/>
                </a:solidFill>
              </a:rPr>
              <a:t>December 2022</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3</a:t>
            </a:fld>
            <a:endParaRPr lang="en-US" dirty="0">
              <a:solidFill>
                <a:srgbClr val="FFFFFF"/>
              </a:solidFill>
            </a:endParaRPr>
          </a:p>
        </p:txBody>
      </p:sp>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4"/>
          <a:srcRect t="108" b="108"/>
          <a:stretch/>
        </p:blipFill>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30</a:t>
            </a:fld>
            <a:endParaRPr lang="en-US" dirty="0"/>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err="1"/>
              <a:t>Tarun</a:t>
            </a:r>
            <a:r>
              <a:rPr lang="en-US" dirty="0"/>
              <a:t> Kaushik</a:t>
            </a:r>
          </a:p>
          <a:p>
            <a:r>
              <a:rPr lang="en-US" dirty="0"/>
              <a:t>Swapnali </a:t>
            </a:r>
            <a:r>
              <a:rPr lang="en-US" dirty="0" err="1"/>
              <a:t>Bhide</a:t>
            </a:r>
            <a:endParaRPr lang="en-US" dirty="0"/>
          </a:p>
          <a:p>
            <a:r>
              <a:rPr lang="en-US" dirty="0"/>
              <a:t>Umabala Kakani</a:t>
            </a:r>
          </a:p>
          <a:p>
            <a:endParaRPr lang="en-US" dirty="0"/>
          </a:p>
          <a:p>
            <a:endParaRPr lang="en-US" dirty="0"/>
          </a:p>
        </p:txBody>
      </p:sp>
    </p:spTree>
    <p:extLst>
      <p:ext uri="{BB962C8B-B14F-4D97-AF65-F5344CB8AC3E}">
        <p14:creationId xmlns:p14="http://schemas.microsoft.com/office/powerpoint/2010/main" val="9273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2000" b="1" u="sng" dirty="0">
                <a:latin typeface="+mn-lt"/>
              </a:rPr>
              <a:t>Purpose of the Project:</a:t>
            </a:r>
            <a:br>
              <a:rPr lang="en-US" sz="2000" b="1" u="sng" dirty="0">
                <a:latin typeface="+mn-lt"/>
              </a:rPr>
            </a:br>
            <a:r>
              <a:rPr lang="en-US" sz="2000" b="1" i="0" u="none" strike="noStrike" baseline="0" dirty="0">
                <a:latin typeface="+mn-lt"/>
              </a:rPr>
              <a:t> Conduct quantitative analysis on credit default risk by applying three interpretable machine learning models without utilizing credit score or credit history.</a:t>
            </a:r>
            <a:br>
              <a:rPr lang="en-US" sz="800" b="1" dirty="0">
                <a:latin typeface="+mn-lt"/>
              </a:rPr>
            </a:br>
            <a:endParaRPr lang="en-US" dirty="0">
              <a:latin typeface="+mn-lt"/>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noAutofit/>
          </a:bodyPr>
          <a:lstStyle/>
          <a:p>
            <a:pPr marL="342900" indent="-342900" algn="l">
              <a:buFont typeface="Arial" panose="020B0604020202020204" pitchFamily="34" charset="0"/>
              <a:buChar char="•"/>
            </a:pPr>
            <a:r>
              <a:rPr lang="en-US" b="1" dirty="0">
                <a:latin typeface="+mj-lt"/>
              </a:rPr>
              <a:t> </a:t>
            </a:r>
            <a:r>
              <a:rPr lang="en-US" b="1" i="0" u="sng" strike="noStrike" baseline="0" dirty="0">
                <a:latin typeface="+mj-lt"/>
              </a:rPr>
              <a:t>Points to Consider:</a:t>
            </a:r>
            <a:br>
              <a:rPr lang="en-US" b="1" i="0" u="none" strike="noStrike" baseline="0" dirty="0">
                <a:latin typeface="+mj-lt"/>
              </a:rPr>
            </a:br>
            <a:r>
              <a:rPr lang="en-US" b="1" i="0" u="none" strike="noStrike" baseline="0" dirty="0">
                <a:latin typeface="+mj-lt"/>
              </a:rPr>
              <a:t>● ML applications focused on credit score predicting.</a:t>
            </a:r>
            <a:br>
              <a:rPr lang="en-US" b="1" i="0" u="none" strike="noStrike" baseline="0" dirty="0">
                <a:latin typeface="+mj-lt"/>
              </a:rPr>
            </a:br>
            <a:r>
              <a:rPr lang="en-US" b="1" i="0" u="none" strike="noStrike" baseline="0" dirty="0">
                <a:latin typeface="+mj-lt"/>
              </a:rPr>
              <a:t>● Relying on credit scores and credit history.</a:t>
            </a:r>
            <a:br>
              <a:rPr lang="en-US" b="1" i="0" u="none" strike="noStrike" baseline="0" dirty="0">
                <a:latin typeface="+mj-lt"/>
              </a:rPr>
            </a:br>
            <a:r>
              <a:rPr lang="en-US" b="1" i="0" u="none" strike="noStrike" baseline="0" dirty="0">
                <a:latin typeface="+mj-lt"/>
              </a:rPr>
              <a:t>● Miss valuable customers with no credit history. I.e. immigrants.</a:t>
            </a:r>
            <a:br>
              <a:rPr lang="en-US" b="1" i="0" u="none" strike="noStrike" baseline="0" dirty="0">
                <a:latin typeface="+mj-lt"/>
              </a:rPr>
            </a:br>
            <a:r>
              <a:rPr lang="en-US" b="1" i="0" u="none" strike="noStrike" baseline="0" dirty="0">
                <a:latin typeface="+mj-lt"/>
              </a:rPr>
              <a:t>● Regulatory constraints on industry forbids some ML algorithms.</a:t>
            </a:r>
            <a:r>
              <a:rPr lang="en-US" b="1" cap="all" spc="400" dirty="0">
                <a:latin typeface="+mj-lt"/>
              </a:rPr>
              <a:t> </a:t>
            </a:r>
            <a:endParaRPr lang="en-US" b="1" dirty="0">
              <a:latin typeface="+mj-lt"/>
            </a:endParaRPr>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11293" y="2529059"/>
            <a:ext cx="11091297" cy="3382236"/>
          </a:xfrm>
          <a:prstGeom prst="rect">
            <a:avLst/>
          </a:prstGeom>
        </p:spPr>
      </p:pic>
      <p:sp>
        <p:nvSpPr>
          <p:cNvPr id="2" name="Text Placeholder 1"/>
          <p:cNvSpPr>
            <a:spLocks noGrp="1"/>
          </p:cNvSpPr>
          <p:nvPr>
            <p:ph type="body" idx="10"/>
          </p:nvPr>
        </p:nvSpPr>
        <p:spPr>
          <a:xfrm>
            <a:off x="535116" y="643268"/>
            <a:ext cx="11375689" cy="1885791"/>
          </a:xfrm>
          <a:prstGeom prst="rect">
            <a:avLst/>
          </a:prstGeom>
          <a:noFill/>
          <a:ln w="0" cmpd="sng">
            <a:noFill/>
            <a:prstDash val="solid"/>
          </a:ln>
        </p:spPr>
        <p:txBody>
          <a:bodyPr vert="horz" lIns="0" tIns="29624" rIns="0" bIns="0" anchor="t">
            <a:normAutofit fontScale="95000"/>
          </a:bodyPr>
          <a:lstStyle/>
          <a:p>
            <a:pPr marL="0" marR="0" indent="0" algn="l">
              <a:lnSpc>
                <a:spcPts val="4665"/>
              </a:lnSpc>
              <a:spcAft>
                <a:spcPts val="0"/>
              </a:spcAft>
            </a:pPr>
            <a:r>
              <a:rPr lang="en-US" sz="4065" spc="-40" dirty="0">
                <a:solidFill>
                  <a:srgbClr val="2A398F"/>
                </a:solidFill>
                <a:latin typeface="Roboto" panose="02020603050405020304" pitchFamily="2"/>
              </a:rPr>
              <a:t>Who Should Care? </a:t>
            </a:r>
          </a:p>
          <a:p>
            <a:pPr marL="182821" marR="0" indent="0" algn="l">
              <a:lnSpc>
                <a:spcPts val="2932"/>
              </a:lnSpc>
              <a:spcBef>
                <a:spcPts val="4132"/>
              </a:spcBef>
              <a:spcAft>
                <a:spcPts val="2759"/>
              </a:spcAft>
              <a:tabLst>
                <a:tab pos="6094019" algn="l"/>
              </a:tabLst>
            </a:pPr>
            <a:r>
              <a:rPr lang="en-US" sz="2799" spc="0" dirty="0">
                <a:solidFill>
                  <a:srgbClr val="000000"/>
                </a:solidFill>
                <a:latin typeface="Times New Roman" panose="02020603050405020304" pitchFamily="1"/>
              </a:rPr>
              <a:t>Credit Card Companies Commercial Banks </a:t>
            </a:r>
          </a:p>
        </p:txBody>
      </p:sp>
      <p:sp>
        <p:nvSpPr>
          <p:cNvPr id="5" name="Text Placeholder 4"/>
          <p:cNvSpPr>
            <a:spLocks noGrp="1"/>
          </p:cNvSpPr>
          <p:nvPr>
            <p:ph type="body" idx="10"/>
          </p:nvPr>
        </p:nvSpPr>
        <p:spPr>
          <a:xfrm>
            <a:off x="535116" y="6326034"/>
            <a:ext cx="11375689" cy="309784"/>
          </a:xfrm>
          <a:prstGeom prst="rect">
            <a:avLst/>
          </a:prstGeom>
          <a:noFill/>
          <a:ln w="0" cmpd="sng">
            <a:noFill/>
            <a:prstDash val="solid"/>
          </a:ln>
        </p:spPr>
        <p:txBody>
          <a:bodyPr vert="horz" lIns="0" tIns="38935" rIns="0" bIns="0" anchor="t"/>
          <a:lstStyle/>
          <a:p>
            <a:pPr marL="243761" marR="0" indent="0" algn="l">
              <a:lnSpc>
                <a:spcPts val="1866"/>
              </a:lnSpc>
              <a:spcAft>
                <a:spcPts val="247"/>
              </a:spcAft>
              <a:tabLst>
                <a:tab pos="11395815" algn="r"/>
              </a:tabLst>
            </a:pPr>
            <a:r>
              <a:rPr lang="en-US" sz="1866" spc="0">
                <a:solidFill>
                  <a:srgbClr val="000000"/>
                </a:solidFill>
                <a:latin typeface="Roboto" panose="02020603050405020304" pitchFamily="2"/>
              </a:rPr>
              <a:t>* Image source: Google image</a:t>
            </a:r>
            <a:r>
              <a:rPr lang="en-US" sz="133" spc="0">
                <a:solidFill>
                  <a:srgbClr val="484747"/>
                </a:solidFill>
                <a:latin typeface="Roboto" panose="02020603050405020304" pitchFamily="2"/>
              </a:rPr>
              <a:t> </a:t>
            </a:r>
            <a:r>
              <a:rPr lang="en-US" sz="1533" spc="0">
                <a:solidFill>
                  <a:srgbClr val="484747"/>
                </a:solidFill>
                <a:latin typeface="Roboto" panose="02020603050405020304" pitchFamily="2"/>
              </a:rPr>
              <a:t>3 </a:t>
            </a:r>
          </a:p>
        </p:txBody>
      </p:sp>
    </p:spTree>
    <p:extLst>
      <p:ext uri="{BB962C8B-B14F-4D97-AF65-F5344CB8AC3E}">
        <p14:creationId xmlns:p14="http://schemas.microsoft.com/office/powerpoint/2010/main" val="233708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74898" y="1738517"/>
            <a:ext cx="11042205" cy="812549"/>
          </a:xfrm>
          <a:prstGeom prst="rect">
            <a:avLst/>
          </a:prstGeom>
        </p:spPr>
      </p:pic>
      <p:sp>
        <p:nvSpPr>
          <p:cNvPr id="2" name="Text Placeholder 1"/>
          <p:cNvSpPr>
            <a:spLocks noGrp="1"/>
          </p:cNvSpPr>
          <p:nvPr>
            <p:ph type="body" idx="10"/>
          </p:nvPr>
        </p:nvSpPr>
        <p:spPr>
          <a:xfrm>
            <a:off x="387842" y="660196"/>
            <a:ext cx="11375689" cy="1078321"/>
          </a:xfrm>
          <a:prstGeom prst="rect">
            <a:avLst/>
          </a:prstGeom>
          <a:noFill/>
          <a:ln w="0" cmpd="sng">
            <a:noFill/>
            <a:prstDash val="solid"/>
          </a:ln>
        </p:spPr>
        <p:txBody>
          <a:bodyPr vert="horz" lIns="0" tIns="27085" rIns="0" bIns="0" anchor="t"/>
          <a:lstStyle/>
          <a:p>
            <a:pPr marL="121880" marR="0" indent="0" algn="l">
              <a:lnSpc>
                <a:spcPts val="4532"/>
              </a:lnSpc>
              <a:spcAft>
                <a:spcPts val="3739"/>
              </a:spcAft>
            </a:pPr>
            <a:r>
              <a:rPr lang="en-US" sz="3932" spc="0">
                <a:solidFill>
                  <a:srgbClr val="2A3990"/>
                </a:solidFill>
                <a:latin typeface="Roboto" panose="02020603050405020304" pitchFamily="2"/>
              </a:rPr>
              <a:t>Approach Overview </a:t>
            </a:r>
          </a:p>
        </p:txBody>
      </p:sp>
      <p:sp>
        <p:nvSpPr>
          <p:cNvPr id="5" name="Text Placeholder 4"/>
          <p:cNvSpPr>
            <a:spLocks noGrp="1"/>
          </p:cNvSpPr>
          <p:nvPr>
            <p:ph type="body" idx="10"/>
          </p:nvPr>
        </p:nvSpPr>
        <p:spPr>
          <a:xfrm>
            <a:off x="717094" y="1972972"/>
            <a:ext cx="1844317" cy="351258"/>
          </a:xfrm>
          <a:prstGeom prst="rect">
            <a:avLst/>
          </a:prstGeom>
          <a:noFill/>
          <a:ln w="0" cmpd="sng">
            <a:noFill/>
            <a:prstDash val="solid"/>
          </a:ln>
        </p:spPr>
        <p:txBody>
          <a:bodyPr vert="horz" lIns="0" tIns="6771" rIns="0" bIns="0" anchor="t"/>
          <a:lstStyle/>
          <a:p>
            <a:pPr marL="0" marR="0" indent="0" algn="l">
              <a:lnSpc>
                <a:spcPts val="2666"/>
              </a:lnSpc>
              <a:spcAft>
                <a:spcPts val="0"/>
              </a:spcAft>
            </a:pPr>
            <a:r>
              <a:rPr lang="en-US" sz="2333" spc="-93">
                <a:solidFill>
                  <a:srgbClr val="FFFFFF"/>
                </a:solidFill>
                <a:latin typeface="Roboto" panose="02020603050405020304" pitchFamily="2"/>
              </a:rPr>
              <a:t>Data Cleaning </a:t>
            </a:r>
          </a:p>
        </p:txBody>
      </p:sp>
      <p:sp>
        <p:nvSpPr>
          <p:cNvPr id="6" name="Text Placeholder 5"/>
          <p:cNvSpPr>
            <a:spLocks noGrp="1"/>
          </p:cNvSpPr>
          <p:nvPr>
            <p:ph type="body" idx="10"/>
          </p:nvPr>
        </p:nvSpPr>
        <p:spPr>
          <a:xfrm>
            <a:off x="4588553" y="1972972"/>
            <a:ext cx="2186265" cy="351258"/>
          </a:xfrm>
          <a:prstGeom prst="rect">
            <a:avLst/>
          </a:prstGeom>
          <a:noFill/>
          <a:ln w="0" cmpd="sng">
            <a:noFill/>
            <a:prstDash val="solid"/>
          </a:ln>
        </p:spPr>
        <p:txBody>
          <a:bodyPr vert="horz" lIns="0" tIns="6771" rIns="0" bIns="0" anchor="t"/>
          <a:lstStyle/>
          <a:p>
            <a:pPr marL="0" marR="0" indent="0" algn="l">
              <a:lnSpc>
                <a:spcPts val="2666"/>
              </a:lnSpc>
              <a:spcAft>
                <a:spcPts val="0"/>
              </a:spcAft>
            </a:pPr>
            <a:r>
              <a:rPr lang="en-US" sz="2333" spc="-73">
                <a:solidFill>
                  <a:srgbClr val="FFFFFF"/>
                </a:solidFill>
                <a:latin typeface="Roboto" panose="02020603050405020304" pitchFamily="2"/>
              </a:rPr>
              <a:t>Data Exploration </a:t>
            </a:r>
          </a:p>
        </p:txBody>
      </p:sp>
      <p:sp>
        <p:nvSpPr>
          <p:cNvPr id="7" name="Text Placeholder 6"/>
          <p:cNvSpPr>
            <a:spLocks noGrp="1"/>
          </p:cNvSpPr>
          <p:nvPr>
            <p:ph type="body" idx="10"/>
          </p:nvPr>
        </p:nvSpPr>
        <p:spPr>
          <a:xfrm>
            <a:off x="8476938" y="1972972"/>
            <a:ext cx="2632321" cy="351258"/>
          </a:xfrm>
          <a:prstGeom prst="rect">
            <a:avLst/>
          </a:prstGeom>
          <a:noFill/>
          <a:ln w="0" cmpd="sng">
            <a:noFill/>
            <a:prstDash val="solid"/>
          </a:ln>
        </p:spPr>
        <p:txBody>
          <a:bodyPr vert="horz" lIns="0" tIns="6771" rIns="0" bIns="0" anchor="t"/>
          <a:lstStyle/>
          <a:p>
            <a:pPr marL="0" marR="0" indent="0" algn="l">
              <a:lnSpc>
                <a:spcPts val="2666"/>
              </a:lnSpc>
              <a:spcAft>
                <a:spcPts val="0"/>
              </a:spcAft>
            </a:pPr>
            <a:r>
              <a:rPr lang="en-US" sz="2333" spc="-73">
                <a:solidFill>
                  <a:srgbClr val="FFFFFF"/>
                </a:solidFill>
                <a:latin typeface="Roboto" panose="02020603050405020304" pitchFamily="2"/>
              </a:rPr>
              <a:t>Predictive Modeling </a:t>
            </a:r>
          </a:p>
        </p:txBody>
      </p:sp>
      <p:sp>
        <p:nvSpPr>
          <p:cNvPr id="8" name="Text Placeholder 7"/>
          <p:cNvSpPr>
            <a:spLocks noGrp="1"/>
          </p:cNvSpPr>
          <p:nvPr>
            <p:ph type="body" idx="10"/>
          </p:nvPr>
        </p:nvSpPr>
        <p:spPr>
          <a:xfrm>
            <a:off x="700165" y="2879471"/>
            <a:ext cx="2945491" cy="2300530"/>
          </a:xfrm>
          <a:prstGeom prst="rect">
            <a:avLst/>
          </a:prstGeom>
          <a:noFill/>
          <a:ln w="0" cmpd="sng">
            <a:noFill/>
            <a:prstDash val="solid"/>
          </a:ln>
        </p:spPr>
        <p:txBody>
          <a:bodyPr vert="horz" lIns="0" tIns="12696" rIns="0" bIns="0" anchor="t"/>
          <a:lstStyle/>
          <a:p>
            <a:pPr marL="0" marR="0" indent="0" algn="l">
              <a:lnSpc>
                <a:spcPts val="2399"/>
              </a:lnSpc>
              <a:spcAft>
                <a:spcPts val="0"/>
              </a:spcAft>
            </a:pPr>
            <a:r>
              <a:rPr lang="en-US" sz="2133" b="1" spc="-7">
                <a:solidFill>
                  <a:srgbClr val="000000"/>
                </a:solidFill>
                <a:latin typeface="Roboto" panose="02020603050405020304" pitchFamily="2"/>
              </a:rPr>
              <a:t>Understand and Clean </a:t>
            </a:r>
          </a:p>
          <a:p>
            <a:pPr marL="609402" marR="0" indent="426581" algn="l">
              <a:lnSpc>
                <a:spcPts val="2932"/>
              </a:lnSpc>
              <a:spcBef>
                <a:spcPts val="1120"/>
              </a:spcBef>
              <a:spcAft>
                <a:spcPts val="0"/>
              </a:spcAft>
              <a:buFont typeface="Wingdings"/>
              <a:buChar char="l"/>
            </a:pPr>
            <a:r>
              <a:rPr lang="en-US" sz="2133" spc="0">
                <a:solidFill>
                  <a:srgbClr val="000000"/>
                </a:solidFill>
                <a:latin typeface="Roboto" panose="02020603050405020304" pitchFamily="2"/>
              </a:rPr>
              <a:t>Find information on undocumented columns values </a:t>
            </a:r>
          </a:p>
          <a:p>
            <a:pPr marL="609402" marR="0" indent="426581" algn="l">
              <a:lnSpc>
                <a:spcPts val="2932"/>
              </a:lnSpc>
              <a:spcBef>
                <a:spcPts val="27"/>
              </a:spcBef>
              <a:spcAft>
                <a:spcPts val="33"/>
              </a:spcAft>
              <a:buFont typeface="Wingdings"/>
              <a:buChar char="l"/>
            </a:pPr>
            <a:r>
              <a:rPr lang="en-US" sz="2133" spc="0">
                <a:solidFill>
                  <a:srgbClr val="000000"/>
                </a:solidFill>
                <a:latin typeface="Roboto" panose="02020603050405020304" pitchFamily="2"/>
              </a:rPr>
              <a:t>Clean data to get it ready for analysis </a:t>
            </a:r>
          </a:p>
        </p:txBody>
      </p:sp>
      <p:sp>
        <p:nvSpPr>
          <p:cNvPr id="9" name="Text Placeholder 8"/>
          <p:cNvSpPr>
            <a:spLocks noGrp="1"/>
          </p:cNvSpPr>
          <p:nvPr>
            <p:ph type="body" idx="10"/>
          </p:nvPr>
        </p:nvSpPr>
        <p:spPr>
          <a:xfrm>
            <a:off x="4576702" y="2879471"/>
            <a:ext cx="2945491" cy="1928112"/>
          </a:xfrm>
          <a:prstGeom prst="rect">
            <a:avLst/>
          </a:prstGeom>
          <a:noFill/>
          <a:ln w="0" cmpd="sng">
            <a:noFill/>
            <a:prstDash val="solid"/>
          </a:ln>
        </p:spPr>
        <p:txBody>
          <a:bodyPr vert="horz" lIns="0" tIns="12696" rIns="0" bIns="0" anchor="t"/>
          <a:lstStyle/>
          <a:p>
            <a:pPr marL="0" marR="0" indent="0" algn="ctr">
              <a:lnSpc>
                <a:spcPts val="2399"/>
              </a:lnSpc>
              <a:spcAft>
                <a:spcPts val="0"/>
              </a:spcAft>
            </a:pPr>
            <a:r>
              <a:rPr lang="en-US" sz="2133" b="1" spc="-40">
                <a:solidFill>
                  <a:srgbClr val="000000"/>
                </a:solidFill>
                <a:latin typeface="Roboto" panose="02020603050405020304" pitchFamily="2"/>
              </a:rPr>
              <a:t>Graphical and Statistical </a:t>
            </a:r>
          </a:p>
          <a:p>
            <a:pPr marL="609402" marR="0" indent="487522" algn="l">
              <a:lnSpc>
                <a:spcPts val="2932"/>
              </a:lnSpc>
              <a:spcBef>
                <a:spcPts val="1133"/>
              </a:spcBef>
              <a:spcAft>
                <a:spcPts val="0"/>
              </a:spcAft>
              <a:buFont typeface="Wingdings"/>
              <a:buChar char="l"/>
            </a:pPr>
            <a:r>
              <a:rPr lang="en-US" sz="2133" spc="0">
                <a:solidFill>
                  <a:srgbClr val="000000"/>
                </a:solidFill>
                <a:latin typeface="Roboto" panose="02020603050405020304" pitchFamily="2"/>
              </a:rPr>
              <a:t>Exam data with </a:t>
            </a:r>
            <a:br/>
            <a:r>
              <a:rPr lang="en-US" sz="2133" spc="0">
                <a:solidFill>
                  <a:srgbClr val="000000"/>
                </a:solidFill>
                <a:latin typeface="Roboto" panose="02020603050405020304" pitchFamily="2"/>
              </a:rPr>
              <a:t>visualization </a:t>
            </a:r>
          </a:p>
          <a:p>
            <a:pPr marL="609402" marR="0" indent="487522" algn="l">
              <a:lnSpc>
                <a:spcPts val="2932"/>
              </a:lnSpc>
              <a:spcBef>
                <a:spcPts val="7"/>
              </a:spcBef>
              <a:spcAft>
                <a:spcPts val="0"/>
              </a:spcAft>
              <a:buFont typeface="Wingdings"/>
              <a:buChar char="l"/>
            </a:pPr>
            <a:r>
              <a:rPr lang="en-US" sz="2133" spc="0">
                <a:solidFill>
                  <a:srgbClr val="000000"/>
                </a:solidFill>
                <a:latin typeface="Roboto" panose="02020603050405020304" pitchFamily="2"/>
              </a:rPr>
              <a:t>Verify findings with statistical tests  </a:t>
            </a:r>
          </a:p>
        </p:txBody>
      </p:sp>
      <p:sp>
        <p:nvSpPr>
          <p:cNvPr id="10" name="Text Placeholder 9"/>
          <p:cNvSpPr>
            <a:spLocks noGrp="1"/>
          </p:cNvSpPr>
          <p:nvPr>
            <p:ph type="body" idx="10"/>
          </p:nvPr>
        </p:nvSpPr>
        <p:spPr>
          <a:xfrm>
            <a:off x="8468474" y="2879471"/>
            <a:ext cx="2945491" cy="1576007"/>
          </a:xfrm>
          <a:prstGeom prst="rect">
            <a:avLst/>
          </a:prstGeom>
          <a:noFill/>
          <a:ln w="0" cmpd="sng">
            <a:noFill/>
            <a:prstDash val="solid"/>
          </a:ln>
        </p:spPr>
        <p:txBody>
          <a:bodyPr vert="horz" lIns="0" tIns="12696" rIns="0" bIns="0" anchor="t"/>
          <a:lstStyle/>
          <a:p>
            <a:pPr marL="0" marR="0" indent="0" algn="l">
              <a:lnSpc>
                <a:spcPts val="2399"/>
              </a:lnSpc>
              <a:spcAft>
                <a:spcPts val="0"/>
              </a:spcAft>
            </a:pPr>
            <a:r>
              <a:rPr lang="en-US" sz="2133" b="1" spc="-7">
                <a:solidFill>
                  <a:srgbClr val="000000"/>
                </a:solidFill>
                <a:latin typeface="Roboto" panose="02020603050405020304" pitchFamily="2"/>
              </a:rPr>
              <a:t>Machine Learning </a:t>
            </a:r>
          </a:p>
          <a:p>
            <a:pPr marL="121880" marR="0" indent="487522" algn="l">
              <a:lnSpc>
                <a:spcPts val="2399"/>
              </a:lnSpc>
              <a:spcBef>
                <a:spcPts val="1666"/>
              </a:spcBef>
              <a:spcAft>
                <a:spcPts val="0"/>
              </a:spcAft>
              <a:buFont typeface="Wingdings"/>
              <a:buChar char="l"/>
            </a:pPr>
            <a:r>
              <a:rPr lang="en-US" sz="2133" spc="-53">
                <a:solidFill>
                  <a:srgbClr val="000000"/>
                </a:solidFill>
                <a:latin typeface="Roboto" panose="02020603050405020304" pitchFamily="2"/>
              </a:rPr>
              <a:t>Logistic Regression </a:t>
            </a:r>
          </a:p>
          <a:p>
            <a:pPr marL="121880" marR="0" indent="487522" algn="l">
              <a:lnSpc>
                <a:spcPts val="2399"/>
              </a:lnSpc>
              <a:spcBef>
                <a:spcPts val="560"/>
              </a:spcBef>
              <a:spcAft>
                <a:spcPts val="0"/>
              </a:spcAft>
              <a:buFont typeface="Wingdings"/>
              <a:buChar char="l"/>
            </a:pPr>
            <a:r>
              <a:rPr lang="en-US" sz="2133" spc="-13">
                <a:solidFill>
                  <a:srgbClr val="000000"/>
                </a:solidFill>
                <a:latin typeface="Roboto" panose="02020603050405020304" pitchFamily="2"/>
              </a:rPr>
              <a:t>Random Forest </a:t>
            </a:r>
          </a:p>
          <a:p>
            <a:pPr marL="121880" marR="0" indent="487522" algn="l">
              <a:lnSpc>
                <a:spcPts val="2399"/>
              </a:lnSpc>
              <a:spcBef>
                <a:spcPts val="533"/>
              </a:spcBef>
              <a:spcAft>
                <a:spcPts val="87"/>
              </a:spcAft>
              <a:buFont typeface="Wingdings"/>
              <a:buChar char="l"/>
            </a:pPr>
            <a:r>
              <a:rPr lang="en-US" sz="2133" spc="-20">
                <a:solidFill>
                  <a:srgbClr val="000000"/>
                </a:solidFill>
                <a:latin typeface="Roboto" panose="02020603050405020304" pitchFamily="2"/>
              </a:rPr>
              <a:t>XGBoost </a:t>
            </a:r>
          </a:p>
        </p:txBody>
      </p:sp>
      <p:sp>
        <p:nvSpPr>
          <p:cNvPr id="11" name="Text Placeholder 10"/>
          <p:cNvSpPr>
            <a:spLocks noGrp="1"/>
          </p:cNvSpPr>
          <p:nvPr>
            <p:ph type="body" idx="10"/>
          </p:nvPr>
        </p:nvSpPr>
        <p:spPr>
          <a:xfrm>
            <a:off x="11735599" y="6364122"/>
            <a:ext cx="226837" cy="203137"/>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4 </a:t>
            </a:r>
          </a:p>
        </p:txBody>
      </p:sp>
    </p:spTree>
    <p:extLst>
      <p:ext uri="{BB962C8B-B14F-4D97-AF65-F5344CB8AC3E}">
        <p14:creationId xmlns:p14="http://schemas.microsoft.com/office/powerpoint/2010/main" val="252122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70666" y="660196"/>
            <a:ext cx="3656471" cy="1074935"/>
          </a:xfrm>
          <a:prstGeom prst="rect">
            <a:avLst/>
          </a:prstGeom>
          <a:noFill/>
          <a:ln w="0" cmpd="sng">
            <a:noFill/>
            <a:prstDash val="solid"/>
          </a:ln>
        </p:spPr>
        <p:txBody>
          <a:bodyPr vert="horz" lIns="0" tIns="27085" rIns="0" bIns="0" anchor="t"/>
          <a:lstStyle/>
          <a:p>
            <a:pPr marL="0" marR="0" indent="0" algn="l">
              <a:lnSpc>
                <a:spcPts val="4532"/>
              </a:lnSpc>
              <a:spcAft>
                <a:spcPts val="3739"/>
              </a:spcAft>
            </a:pPr>
            <a:r>
              <a:rPr lang="en-US" sz="3932" spc="-53" dirty="0">
                <a:solidFill>
                  <a:srgbClr val="2A3990"/>
                </a:solidFill>
                <a:latin typeface="Roboto" panose="02020603050405020304" pitchFamily="2"/>
              </a:rPr>
              <a:t>Data Acquisition </a:t>
            </a:r>
          </a:p>
        </p:txBody>
      </p:sp>
      <p:sp>
        <p:nvSpPr>
          <p:cNvPr id="3" name="Text Placeholder 2"/>
          <p:cNvSpPr>
            <a:spLocks noGrp="1"/>
          </p:cNvSpPr>
          <p:nvPr>
            <p:ph type="body" idx="10"/>
          </p:nvPr>
        </p:nvSpPr>
        <p:spPr>
          <a:xfrm>
            <a:off x="365835" y="1735132"/>
            <a:ext cx="5061504" cy="4566357"/>
          </a:xfrm>
          <a:prstGeom prst="rect">
            <a:avLst/>
          </a:prstGeom>
          <a:solidFill>
            <a:srgbClr val="2A3990"/>
          </a:solidFill>
          <a:ln w="8890" cmpd="sng">
            <a:solidFill>
              <a:srgbClr val="2A3990"/>
            </a:solidFill>
            <a:prstDash val="solid"/>
          </a:ln>
        </p:spPr>
        <p:txBody>
          <a:bodyPr vert="horz" lIns="0" tIns="126961" rIns="0" bIns="0" anchor="t"/>
          <a:lstStyle/>
          <a:p>
            <a:pPr marL="304701" marR="0" indent="0" algn="l">
              <a:lnSpc>
                <a:spcPts val="2666"/>
              </a:lnSpc>
              <a:spcAft>
                <a:spcPts val="0"/>
              </a:spcAft>
            </a:pPr>
            <a:r>
              <a:rPr lang="en-US" sz="2333" spc="-13" dirty="0">
                <a:solidFill>
                  <a:srgbClr val="FFFFFF"/>
                </a:solidFill>
                <a:latin typeface="Roboto" panose="02020603050405020304" pitchFamily="2"/>
              </a:rPr>
              <a:t>Source</a:t>
            </a:r>
            <a:endParaRPr lang="en-US" sz="2333" spc="-513" dirty="0">
              <a:solidFill>
                <a:srgbClr val="FFFFFF"/>
              </a:solidFill>
              <a:latin typeface="Perpetua" panose="02020502060401020303" pitchFamily="18" charset="0"/>
            </a:endParaRPr>
          </a:p>
          <a:p>
            <a:pPr marL="792222" marR="731282" indent="487522" algn="l">
              <a:lnSpc>
                <a:spcPts val="3066"/>
              </a:lnSpc>
              <a:spcBef>
                <a:spcPts val="2026"/>
              </a:spcBef>
              <a:spcAft>
                <a:spcPts val="0"/>
              </a:spcAft>
              <a:buFont typeface="Wingdings"/>
              <a:buChar char="l"/>
            </a:pPr>
            <a:r>
              <a:rPr lang="en-US" sz="2266" spc="0" dirty="0">
                <a:solidFill>
                  <a:srgbClr val="000000"/>
                </a:solidFill>
                <a:latin typeface="Roboto" panose="02020603050405020304" pitchFamily="2"/>
              </a:rPr>
              <a:t>Default Payments of Credit Card Clients in Taiwan from 2005 </a:t>
            </a:r>
          </a:p>
          <a:p>
            <a:pPr marL="792222" marR="975043" indent="487522" algn="l">
              <a:lnSpc>
                <a:spcPts val="2932"/>
              </a:lnSpc>
              <a:spcBef>
                <a:spcPts val="133"/>
              </a:spcBef>
              <a:spcAft>
                <a:spcPts val="0"/>
              </a:spcAft>
              <a:buFont typeface="Wingdings"/>
              <a:buChar char="l"/>
            </a:pPr>
            <a:r>
              <a:rPr lang="en-US" sz="2133" spc="0" dirty="0">
                <a:solidFill>
                  <a:srgbClr val="000000"/>
                </a:solidFill>
                <a:latin typeface="Roboto" panose="02020603050405020304" pitchFamily="2"/>
              </a:rPr>
              <a:t>Source: Public dataset from </a:t>
            </a:r>
            <a:r>
              <a:rPr lang="en-US" sz="2133" u="sng" spc="0" dirty="0">
                <a:solidFill>
                  <a:srgbClr val="0000FF"/>
                </a:solidFill>
                <a:latin typeface="Roboto" panose="02020603050405020304" pitchFamily="2"/>
              </a:rPr>
              <a:t>Kaggle</a:t>
            </a:r>
            <a:r>
              <a:rPr lang="en-US" sz="2133" spc="0" dirty="0">
                <a:solidFill>
                  <a:srgbClr val="1155CC"/>
                </a:solidFill>
                <a:latin typeface="Roboto" panose="02020603050405020304" pitchFamily="2"/>
              </a:rPr>
              <a:t>. </a:t>
            </a:r>
          </a:p>
          <a:p>
            <a:pPr marL="792222" marR="0" indent="487522" algn="l">
              <a:lnSpc>
                <a:spcPts val="2932"/>
              </a:lnSpc>
              <a:spcBef>
                <a:spcPts val="93"/>
              </a:spcBef>
              <a:spcAft>
                <a:spcPts val="8664"/>
              </a:spcAft>
              <a:buFont typeface="Wingdings"/>
              <a:buChar char="l"/>
            </a:pPr>
            <a:r>
              <a:rPr lang="en-US" sz="2133" spc="0" dirty="0">
                <a:solidFill>
                  <a:srgbClr val="000000"/>
                </a:solidFill>
                <a:latin typeface="Roboto" panose="02020603050405020304" pitchFamily="2"/>
              </a:rPr>
              <a:t>Original Source: UCI Machine Learning Repository* </a:t>
            </a:r>
          </a:p>
        </p:txBody>
      </p:sp>
      <p:sp>
        <p:nvSpPr>
          <p:cNvPr id="4" name="Text Placeholder 3"/>
          <p:cNvSpPr>
            <a:spLocks noGrp="1"/>
          </p:cNvSpPr>
          <p:nvPr>
            <p:ph type="body" idx="10"/>
          </p:nvPr>
        </p:nvSpPr>
        <p:spPr>
          <a:xfrm>
            <a:off x="6561523" y="1735132"/>
            <a:ext cx="5061504" cy="4566357"/>
          </a:xfrm>
          <a:prstGeom prst="rect">
            <a:avLst/>
          </a:prstGeom>
          <a:solidFill>
            <a:srgbClr val="2A3990"/>
          </a:solidFill>
          <a:ln w="8890" cmpd="sng">
            <a:solidFill>
              <a:srgbClr val="2A3990"/>
            </a:solidFill>
            <a:prstDash val="solid"/>
          </a:ln>
        </p:spPr>
        <p:txBody>
          <a:bodyPr vert="horz" lIns="0" tIns="126961" rIns="0" bIns="0" anchor="t"/>
          <a:lstStyle/>
          <a:p>
            <a:pPr marL="304701" marR="0" indent="0" algn="l">
              <a:lnSpc>
                <a:spcPts val="2666"/>
              </a:lnSpc>
              <a:spcAft>
                <a:spcPts val="0"/>
              </a:spcAft>
            </a:pPr>
            <a:r>
              <a:rPr lang="en-US" sz="2333" spc="-13" dirty="0">
                <a:solidFill>
                  <a:srgbClr val="FFFFFF"/>
                </a:solidFill>
                <a:latin typeface="Roboto" panose="02020603050405020304" pitchFamily="2"/>
              </a:rPr>
              <a:t>Why This Dataset? </a:t>
            </a:r>
          </a:p>
          <a:p>
            <a:pPr marL="304701" marR="0" indent="487522" algn="l">
              <a:lnSpc>
                <a:spcPts val="2533"/>
              </a:lnSpc>
              <a:spcBef>
                <a:spcPts val="2632"/>
              </a:spcBef>
              <a:spcAft>
                <a:spcPts val="0"/>
              </a:spcAft>
              <a:buFont typeface="Wingdings"/>
              <a:buChar char="l"/>
            </a:pPr>
            <a:r>
              <a:rPr lang="en-US" sz="2266" spc="-13" dirty="0">
                <a:solidFill>
                  <a:srgbClr val="000000"/>
                </a:solidFill>
                <a:latin typeface="Roboto" panose="02020603050405020304" pitchFamily="2"/>
              </a:rPr>
              <a:t>Real credit card data </a:t>
            </a:r>
          </a:p>
          <a:p>
            <a:pPr marL="304701" marR="0" indent="487522" algn="l">
              <a:lnSpc>
                <a:spcPts val="2533"/>
              </a:lnSpc>
              <a:spcBef>
                <a:spcPts val="613"/>
              </a:spcBef>
              <a:spcAft>
                <a:spcPts val="0"/>
              </a:spcAft>
              <a:buFont typeface="Wingdings"/>
              <a:buChar char="l"/>
            </a:pPr>
            <a:r>
              <a:rPr lang="en-US" sz="2266" spc="-7" dirty="0">
                <a:solidFill>
                  <a:srgbClr val="000000"/>
                </a:solidFill>
                <a:latin typeface="Roboto" panose="02020603050405020304" pitchFamily="2"/>
              </a:rPr>
              <a:t>Comprehensive and complete </a:t>
            </a:r>
          </a:p>
          <a:p>
            <a:pPr marL="304701" marR="0" indent="487522" algn="l">
              <a:lnSpc>
                <a:spcPts val="2533"/>
              </a:lnSpc>
              <a:spcBef>
                <a:spcPts val="620"/>
              </a:spcBef>
              <a:spcAft>
                <a:spcPts val="0"/>
              </a:spcAft>
              <a:buFont typeface="Wingdings"/>
              <a:buChar char="l"/>
            </a:pPr>
            <a:r>
              <a:rPr lang="en-US" sz="2266" spc="-13" dirty="0">
                <a:solidFill>
                  <a:srgbClr val="000000"/>
                </a:solidFill>
                <a:latin typeface="Roboto" panose="02020603050405020304" pitchFamily="2"/>
              </a:rPr>
              <a:t>30,000 customers </a:t>
            </a:r>
          </a:p>
          <a:p>
            <a:pPr marL="304701" marR="0" indent="487522" algn="l">
              <a:lnSpc>
                <a:spcPts val="2533"/>
              </a:lnSpc>
              <a:spcBef>
                <a:spcPts val="620"/>
              </a:spcBef>
              <a:spcAft>
                <a:spcPts val="0"/>
              </a:spcAft>
              <a:buFont typeface="Wingdings"/>
              <a:buChar char="l"/>
            </a:pPr>
            <a:r>
              <a:rPr lang="en-US" sz="2266" spc="-13" dirty="0">
                <a:solidFill>
                  <a:srgbClr val="000000"/>
                </a:solidFill>
                <a:latin typeface="Roboto" panose="02020603050405020304" pitchFamily="2"/>
              </a:rPr>
              <a:t>Usage of 6 months </a:t>
            </a:r>
          </a:p>
          <a:p>
            <a:pPr marL="304701" marR="0" indent="487522" algn="l">
              <a:lnSpc>
                <a:spcPts val="2533"/>
              </a:lnSpc>
              <a:spcBef>
                <a:spcPts val="580"/>
              </a:spcBef>
              <a:spcAft>
                <a:spcPts val="0"/>
              </a:spcAft>
              <a:buFont typeface="Wingdings"/>
              <a:buChar char="l"/>
            </a:pPr>
            <a:r>
              <a:rPr lang="en-US" sz="2266" spc="-13" dirty="0">
                <a:solidFill>
                  <a:srgbClr val="000000"/>
                </a:solidFill>
                <a:latin typeface="Roboto" panose="02020603050405020304" pitchFamily="2"/>
              </a:rPr>
              <a:t>Age from 20-79 </a:t>
            </a:r>
          </a:p>
          <a:p>
            <a:pPr marL="304701" marR="0" indent="487522" algn="l">
              <a:lnSpc>
                <a:spcPts val="2533"/>
              </a:lnSpc>
              <a:spcBef>
                <a:spcPts val="620"/>
              </a:spcBef>
              <a:spcAft>
                <a:spcPts val="0"/>
              </a:spcAft>
              <a:buFont typeface="Wingdings"/>
              <a:buChar char="l"/>
            </a:pPr>
            <a:r>
              <a:rPr lang="en-US" sz="2266" spc="-7" dirty="0">
                <a:solidFill>
                  <a:srgbClr val="000000"/>
                </a:solidFill>
                <a:latin typeface="Roboto" panose="02020603050405020304" pitchFamily="2"/>
              </a:rPr>
              <a:t>Demographic factors </a:t>
            </a:r>
          </a:p>
          <a:p>
            <a:pPr marL="304701" marR="0" indent="487522" algn="l">
              <a:lnSpc>
                <a:spcPts val="2533"/>
              </a:lnSpc>
              <a:spcBef>
                <a:spcPts val="620"/>
              </a:spcBef>
              <a:spcAft>
                <a:spcPts val="8317"/>
              </a:spcAft>
              <a:buFont typeface="Wingdings"/>
              <a:buChar char="l"/>
            </a:pPr>
            <a:r>
              <a:rPr lang="en-US" sz="2266" spc="-7" dirty="0">
                <a:solidFill>
                  <a:srgbClr val="000000"/>
                </a:solidFill>
                <a:latin typeface="Roboto" panose="02020603050405020304" pitchFamily="2"/>
              </a:rPr>
              <a:t>No credit score or credit history </a:t>
            </a:r>
          </a:p>
        </p:txBody>
      </p:sp>
      <p:sp>
        <p:nvSpPr>
          <p:cNvPr id="5" name="Text Placeholder 4"/>
          <p:cNvSpPr>
            <a:spLocks noGrp="1"/>
          </p:cNvSpPr>
          <p:nvPr>
            <p:ph type="body" idx="10"/>
          </p:nvPr>
        </p:nvSpPr>
        <p:spPr>
          <a:xfrm>
            <a:off x="546966" y="6301489"/>
            <a:ext cx="11375689" cy="283546"/>
          </a:xfrm>
          <a:prstGeom prst="rect">
            <a:avLst/>
          </a:prstGeom>
          <a:noFill/>
          <a:ln w="0" cmpd="sng">
            <a:noFill/>
            <a:prstDash val="solid"/>
          </a:ln>
        </p:spPr>
        <p:txBody>
          <a:bodyPr vert="horz" lIns="0" tIns="42320" rIns="0" bIns="0" anchor="t"/>
          <a:lstStyle/>
          <a:p>
            <a:pPr marL="0" marR="0" indent="0" algn="l">
              <a:lnSpc>
                <a:spcPts val="1599"/>
              </a:lnSpc>
              <a:spcAft>
                <a:spcPts val="280"/>
              </a:spcAft>
              <a:tabLst>
                <a:tab pos="11395815" algn="r"/>
              </a:tabLst>
            </a:pPr>
            <a:r>
              <a:rPr lang="en-US" sz="1066" spc="0">
                <a:solidFill>
                  <a:srgbClr val="000000"/>
                </a:solidFill>
                <a:latin typeface="Arial" panose="02020603050405020304" pitchFamily="2"/>
              </a:rPr>
              <a:t>*Lichman, M. (2013). UCI Machine Learning Repository</a:t>
            </a:r>
            <a:r>
              <a:rPr lang="en-US" sz="1066" spc="0">
                <a:solidFill>
                  <a:srgbClr val="1155CC"/>
                </a:solidFill>
                <a:latin typeface="Arial" panose="02020603050405020304" pitchFamily="2"/>
              </a:rPr>
              <a:t> [</a:t>
            </a:r>
            <a:r>
              <a:rPr lang="en-US" sz="1066" u="sng" spc="0">
                <a:solidFill>
                  <a:srgbClr val="0000FF"/>
                </a:solidFill>
                <a:latin typeface="Arial" panose="02020603050405020304" pitchFamily="2"/>
              </a:rPr>
              <a:t>http://archive.ics.uci.edu/ml]</a:t>
            </a:r>
            <a:r>
              <a:rPr lang="en-US" sz="1066" spc="0">
                <a:solidFill>
                  <a:srgbClr val="1155CC"/>
                </a:solidFill>
                <a:latin typeface="Arial" panose="02020603050405020304" pitchFamily="2"/>
              </a:rPr>
              <a:t>.</a:t>
            </a:r>
            <a:r>
              <a:rPr lang="en-US" sz="1066" spc="0">
                <a:solidFill>
                  <a:srgbClr val="000000"/>
                </a:solidFill>
                <a:latin typeface="Arial" panose="02020603050405020304" pitchFamily="2"/>
              </a:rPr>
              <a:t> Irvine, CA: University of California, School of Information and Computer Science. </a:t>
            </a:r>
            <a:r>
              <a:rPr lang="en-US" sz="1333" spc="0">
                <a:solidFill>
                  <a:srgbClr val="000000"/>
                </a:solidFill>
                <a:latin typeface="Roboto" panose="02020603050405020304" pitchFamily="2"/>
              </a:rPr>
              <a:t>5 </a:t>
            </a:r>
          </a:p>
        </p:txBody>
      </p:sp>
    </p:spTree>
    <p:extLst>
      <p:ext uri="{BB962C8B-B14F-4D97-AF65-F5344CB8AC3E}">
        <p14:creationId xmlns:p14="http://schemas.microsoft.com/office/powerpoint/2010/main" val="226631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705412" y="5980701"/>
            <a:ext cx="625494" cy="2369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027511358"/>
              </p:ext>
            </p:extLst>
          </p:nvPr>
        </p:nvGraphicFramePr>
        <p:xfrm>
          <a:off x="1881" y="0"/>
          <a:ext cx="11951244" cy="6857577"/>
        </p:xfrm>
        <a:graphic>
          <a:graphicData uri="http://schemas.openxmlformats.org/drawingml/2006/table">
            <a:tbl>
              <a:tblPr/>
              <a:tblGrid>
                <a:gridCol w="6094119">
                  <a:extLst>
                    <a:ext uri="{9D8B030D-6E8A-4147-A177-3AD203B41FA5}">
                      <a16:colId xmlns:a16="http://schemas.microsoft.com/office/drawing/2014/main" val="20000"/>
                    </a:ext>
                  </a:extLst>
                </a:gridCol>
                <a:gridCol w="5317965">
                  <a:extLst>
                    <a:ext uri="{9D8B030D-6E8A-4147-A177-3AD203B41FA5}">
                      <a16:colId xmlns:a16="http://schemas.microsoft.com/office/drawing/2014/main" val="20001"/>
                    </a:ext>
                  </a:extLst>
                </a:gridCol>
                <a:gridCol w="539160">
                  <a:extLst>
                    <a:ext uri="{9D8B030D-6E8A-4147-A177-3AD203B41FA5}">
                      <a16:colId xmlns:a16="http://schemas.microsoft.com/office/drawing/2014/main" val="20002"/>
                    </a:ext>
                  </a:extLst>
                </a:gridCol>
              </a:tblGrid>
              <a:tr h="3631926">
                <a:tc>
                  <a:txBody>
                    <a:bodyPr/>
                    <a:lstStyle/>
                    <a:p>
                      <a:pPr marL="0" marR="1577340" indent="0" algn="r">
                        <a:lnSpc>
                          <a:spcPts val="4800"/>
                        </a:lnSpc>
                        <a:spcBef>
                          <a:spcPts val="15935"/>
                        </a:spcBef>
                        <a:spcAft>
                          <a:spcPts val="625"/>
                        </a:spcAft>
                      </a:pPr>
                      <a:r>
                        <a:rPr lang="en-US" sz="5500" spc="0" dirty="0">
                          <a:solidFill>
                            <a:srgbClr val="2A3990"/>
                          </a:solidFill>
                          <a:latin typeface="Roboto" panose="02020603050405020304" pitchFamily="2"/>
                        </a:rPr>
                        <a:t>Part 1 </a:t>
                      </a:r>
                    </a:p>
                  </a:txBody>
                  <a:tcPr marL="0" marR="0" marT="0" marB="0" anchor="b">
                    <a:lnL w="0" cmpd="sng">
                      <a:noFill/>
                      <a:prstDash val="solid"/>
                    </a:lnL>
                    <a:lnR w="0" cmpd="sng">
                      <a:noFill/>
                      <a:prstDash val="solid"/>
                    </a:lnR>
                    <a:lnT w="0" cmpd="sng">
                      <a:noFill/>
                      <a:prstDash val="solid"/>
                    </a:lnT>
                    <a:lnB w="0" cmpd="sng">
                      <a:noFill/>
                      <a:prstDash val="solid"/>
                    </a:lnB>
                    <a:gradFill>
                      <a:gsLst>
                        <a:gs pos="100000">
                          <a:schemeClr val="accent4"/>
                        </a:gs>
                        <a:gs pos="0">
                          <a:schemeClr val="accent2"/>
                        </a:gs>
                      </a:gsLst>
                      <a:lin ang="8100000" scaled="1"/>
                    </a:gradFill>
                  </a:tcPr>
                </a:tc>
                <a:tc rowSpan="2">
                  <a:txBody>
                    <a:bodyPr/>
                    <a:lstStyle/>
                    <a:p>
                      <a:pPr marL="0" marR="117475" indent="0" algn="r">
                        <a:lnSpc>
                          <a:spcPts val="2400"/>
                        </a:lnSpc>
                        <a:spcBef>
                          <a:spcPts val="17830"/>
                        </a:spcBef>
                        <a:spcAft>
                          <a:spcPts val="0"/>
                        </a:spcAft>
                      </a:pPr>
                      <a:r>
                        <a:rPr lang="en-US" sz="2700" spc="0" dirty="0">
                          <a:solidFill>
                            <a:srgbClr val="FFFFFF"/>
                          </a:solidFill>
                          <a:latin typeface="Roboto" panose="02020603050405020304" pitchFamily="2"/>
                        </a:rPr>
                        <a:t>What demographic factors </a:t>
                      </a:r>
                    </a:p>
                    <a:p>
                      <a:pPr marL="0" marR="3175" indent="0" algn="r">
                        <a:lnSpc>
                          <a:spcPts val="2400"/>
                        </a:lnSpc>
                        <a:spcBef>
                          <a:spcPts val="185"/>
                        </a:spcBef>
                        <a:spcAft>
                          <a:spcPts val="12550"/>
                        </a:spcAft>
                      </a:pPr>
                      <a:r>
                        <a:rPr lang="en-US" sz="2700" spc="0" dirty="0">
                          <a:solidFill>
                            <a:srgbClr val="FFFFFF"/>
                          </a:solidFill>
                          <a:latin typeface="Roboto" panose="02020603050405020304" pitchFamily="2"/>
                        </a:rPr>
                        <a:t>impact payment default risk?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r h="2348775">
                <a:tc>
                  <a:txBody>
                    <a:bodyPr/>
                    <a:lstStyle/>
                    <a:p>
                      <a:pPr marL="0" marR="0" indent="0" algn="ctr">
                        <a:lnSpc>
                          <a:spcPts val="3400"/>
                        </a:lnSpc>
                        <a:spcBef>
                          <a:spcPts val="1185"/>
                        </a:spcBef>
                        <a:spcAft>
                          <a:spcPts val="0"/>
                        </a:spcAft>
                      </a:pPr>
                      <a:r>
                        <a:rPr lang="en-US" sz="3900" spc="0" dirty="0">
                          <a:solidFill>
                            <a:srgbClr val="2A3990"/>
                          </a:solidFill>
                          <a:latin typeface="Roboto" panose="02020603050405020304" pitchFamily="2"/>
                        </a:rPr>
                        <a:t>Exploratory Data </a:t>
                      </a:r>
                    </a:p>
                    <a:p>
                      <a:pPr marL="0" marR="1577340" indent="0" algn="r">
                        <a:lnSpc>
                          <a:spcPts val="3400"/>
                        </a:lnSpc>
                        <a:spcBef>
                          <a:spcPts val="225"/>
                        </a:spcBef>
                        <a:spcAft>
                          <a:spcPts val="5665"/>
                        </a:spcAft>
                      </a:pPr>
                      <a:r>
                        <a:rPr lang="en-US" sz="3900" spc="0" dirty="0">
                          <a:solidFill>
                            <a:srgbClr val="2A3990"/>
                          </a:solidFill>
                          <a:latin typeface="Roboto" panose="02020603050405020304" pitchFamily="2"/>
                        </a:rPr>
                        <a:t>Analysis </a:t>
                      </a:r>
                    </a:p>
                  </a:txBody>
                  <a:tcPr marL="0" marR="0" marT="0" marB="0">
                    <a:lnL w="0" cmpd="sng">
                      <a:noFill/>
                      <a:prstDash val="solid"/>
                    </a:lnL>
                    <a:lnR w="0" cmpd="sng">
                      <a:noFill/>
                      <a:prstDash val="solid"/>
                    </a:lnR>
                    <a:lnT w="0" cmpd="sng">
                      <a:noFill/>
                      <a:prstDash val="solid"/>
                    </a:lnT>
                    <a:lnB w="0" cmpd="sng">
                      <a:noFill/>
                      <a:prstDash val="solid"/>
                    </a:lnB>
                    <a:gradFill>
                      <a:gsLst>
                        <a:gs pos="100000">
                          <a:schemeClr val="accent4"/>
                        </a:gs>
                        <a:gs pos="0">
                          <a:schemeClr val="accent2"/>
                        </a:gs>
                      </a:gsLst>
                      <a:lin ang="8100000" scaled="1"/>
                    </a:gradFill>
                  </a:tcPr>
                </a:tc>
                <a:tc vMerge="1">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1"/>
                  </a:ext>
                </a:extLst>
              </a:tr>
              <a:tr h="876876">
                <a:tc>
                  <a:txBody>
                    <a:bodyPr/>
                    <a:lstStyle/>
                    <a:p>
                      <a:endParaRPr sz="2400" dirty="0"/>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0" marR="0" indent="0" algn="r">
                        <a:lnSpc>
                          <a:spcPts val="1200"/>
                        </a:lnSpc>
                        <a:spcBef>
                          <a:spcPts val="2295"/>
                        </a:spcBef>
                        <a:spcAft>
                          <a:spcPts val="1665"/>
                        </a:spcAft>
                      </a:pPr>
                      <a:r>
                        <a:rPr lang="en-US" sz="1300" spc="0" dirty="0">
                          <a:solidFill>
                            <a:srgbClr val="FFFFFF"/>
                          </a:solidFill>
                          <a:latin typeface="Roboto" panose="02020603050405020304" pitchFamily="2"/>
                        </a:rPr>
                        <a:t>6 </a:t>
                      </a:r>
                    </a:p>
                  </a:txBody>
                  <a:tcPr marL="0" marR="0" marT="0" marB="0" anchor="ctr">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2750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84085" y="1690272"/>
            <a:ext cx="7581253" cy="3867226"/>
          </a:xfrm>
          <a:prstGeom prst="rect">
            <a:avLst/>
          </a:prstGeom>
        </p:spPr>
      </p:pic>
      <p:pic>
        <p:nvPicPr>
          <p:cNvPr id="7" name="Picture 6"/>
          <p:cNvPicPr/>
          <p:nvPr/>
        </p:nvPicPr>
        <p:blipFill>
          <a:blip r:embed="rId3"/>
          <a:stretch>
            <a:fillRect/>
          </a:stretch>
        </p:blipFill>
        <p:spPr>
          <a:xfrm>
            <a:off x="4552157" y="5622671"/>
            <a:ext cx="292856" cy="130346"/>
          </a:xfrm>
          <a:prstGeom prst="rect">
            <a:avLst/>
          </a:prstGeom>
        </p:spPr>
      </p:pic>
      <p:sp>
        <p:nvSpPr>
          <p:cNvPr id="2" name="Text Placeholder 1"/>
          <p:cNvSpPr>
            <a:spLocks noGrp="1"/>
          </p:cNvSpPr>
          <p:nvPr>
            <p:ph type="body" idx="10"/>
          </p:nvPr>
        </p:nvSpPr>
        <p:spPr>
          <a:xfrm>
            <a:off x="558816" y="660197"/>
            <a:ext cx="3656471" cy="1030075"/>
          </a:xfrm>
          <a:prstGeom prst="rect">
            <a:avLst/>
          </a:prstGeom>
          <a:noFill/>
          <a:ln w="0" cmpd="sng">
            <a:noFill/>
            <a:prstDash val="solid"/>
          </a:ln>
        </p:spPr>
        <p:txBody>
          <a:bodyPr vert="horz" lIns="0" tIns="27085" rIns="0" bIns="0" anchor="t"/>
          <a:lstStyle/>
          <a:p>
            <a:pPr marL="0" marR="0" indent="0" algn="l">
              <a:lnSpc>
                <a:spcPts val="4665"/>
              </a:lnSpc>
              <a:spcAft>
                <a:spcPts val="3206"/>
              </a:spcAft>
            </a:pPr>
            <a:r>
              <a:rPr lang="en-US" sz="3932" spc="0">
                <a:solidFill>
                  <a:srgbClr val="2A3990"/>
                </a:solidFill>
                <a:latin typeface="Roboto" panose="02020603050405020304" pitchFamily="2"/>
              </a:rPr>
              <a:t>Gender Variable </a:t>
            </a:r>
          </a:p>
        </p:txBody>
      </p:sp>
      <p:graphicFrame>
        <p:nvGraphicFramePr>
          <p:cNvPr id="4" name="Table 3"/>
          <p:cNvGraphicFramePr>
            <a:graphicFrameLocks noGrp="1"/>
          </p:cNvGraphicFramePr>
          <p:nvPr/>
        </p:nvGraphicFramePr>
        <p:xfrm>
          <a:off x="558816" y="1690272"/>
          <a:ext cx="11013427" cy="3867226"/>
        </p:xfrm>
        <a:graphic>
          <a:graphicData uri="http://schemas.openxmlformats.org/drawingml/2006/table">
            <a:tbl>
              <a:tblPr/>
              <a:tblGrid>
                <a:gridCol w="7706521">
                  <a:extLst>
                    <a:ext uri="{9D8B030D-6E8A-4147-A177-3AD203B41FA5}">
                      <a16:colId xmlns:a16="http://schemas.microsoft.com/office/drawing/2014/main" val="20000"/>
                    </a:ext>
                  </a:extLst>
                </a:gridCol>
                <a:gridCol w="3306906">
                  <a:extLst>
                    <a:ext uri="{9D8B030D-6E8A-4147-A177-3AD203B41FA5}">
                      <a16:colId xmlns:a16="http://schemas.microsoft.com/office/drawing/2014/main" val="20001"/>
                    </a:ext>
                  </a:extLst>
                </a:gridCol>
              </a:tblGrid>
              <a:tr h="3867226">
                <a:tc>
                  <a:txBody>
                    <a:bodyPr/>
                    <a:lstStyle/>
                    <a:p>
                      <a:endParaRPr sz="2400"/>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320040" marR="0" indent="0" algn="l">
                        <a:lnSpc>
                          <a:spcPts val="2600"/>
                        </a:lnSpc>
                        <a:spcBef>
                          <a:spcPts val="1865"/>
                        </a:spcBef>
                        <a:spcAft>
                          <a:spcPts val="0"/>
                        </a:spcAft>
                      </a:pPr>
                      <a:r>
                        <a:rPr lang="en-US" sz="3000" spc="0">
                          <a:solidFill>
                            <a:srgbClr val="000000"/>
                          </a:solidFill>
                          <a:latin typeface="Roboto" panose="02020603050405020304" pitchFamily="2"/>
                        </a:rPr>
                        <a:t>30% </a:t>
                      </a:r>
                      <a:r>
                        <a:rPr lang="en-US" sz="2700" spc="0">
                          <a:solidFill>
                            <a:srgbClr val="000000"/>
                          </a:solidFill>
                          <a:latin typeface="Roboto" panose="02020603050405020304" pitchFamily="2"/>
                        </a:rPr>
                        <a:t>of males and </a:t>
                      </a:r>
                    </a:p>
                    <a:p>
                      <a:pPr marL="320040" marR="0" indent="0" algn="l">
                        <a:lnSpc>
                          <a:spcPts val="2600"/>
                        </a:lnSpc>
                        <a:spcBef>
                          <a:spcPts val="195"/>
                        </a:spcBef>
                        <a:spcAft>
                          <a:spcPts val="0"/>
                        </a:spcAft>
                      </a:pPr>
                      <a:r>
                        <a:rPr lang="en-US" sz="3000" spc="0">
                          <a:solidFill>
                            <a:srgbClr val="000000"/>
                          </a:solidFill>
                          <a:latin typeface="Roboto" panose="02020603050405020304" pitchFamily="2"/>
                        </a:rPr>
                        <a:t>26% </a:t>
                      </a:r>
                      <a:r>
                        <a:rPr lang="en-US" sz="2700" spc="0">
                          <a:solidFill>
                            <a:srgbClr val="000000"/>
                          </a:solidFill>
                          <a:latin typeface="Roboto" panose="02020603050405020304" pitchFamily="2"/>
                        </a:rPr>
                        <a:t>of females </a:t>
                      </a:r>
                    </a:p>
                    <a:p>
                      <a:pPr marL="320040" marR="0" indent="0" algn="l">
                        <a:lnSpc>
                          <a:spcPts val="2500"/>
                        </a:lnSpc>
                        <a:spcBef>
                          <a:spcPts val="0"/>
                        </a:spcBef>
                        <a:spcAft>
                          <a:spcPts val="0"/>
                        </a:spcAft>
                      </a:pPr>
                      <a:r>
                        <a:rPr lang="en-US" sz="2700" spc="0">
                          <a:solidFill>
                            <a:srgbClr val="000000"/>
                          </a:solidFill>
                          <a:latin typeface="Roboto" panose="02020603050405020304" pitchFamily="2"/>
                        </a:rPr>
                        <a:t>have payment </a:t>
                      </a:r>
                    </a:p>
                    <a:p>
                      <a:pPr marL="320040" marR="0" indent="0" algn="l">
                        <a:lnSpc>
                          <a:spcPts val="2500"/>
                        </a:lnSpc>
                        <a:spcBef>
                          <a:spcPts val="0"/>
                        </a:spcBef>
                        <a:spcAft>
                          <a:spcPts val="10575"/>
                        </a:spcAft>
                      </a:pPr>
                      <a:r>
                        <a:rPr lang="en-US" sz="2700" spc="0">
                          <a:solidFill>
                            <a:srgbClr val="000000"/>
                          </a:solidFill>
                          <a:latin typeface="Roboto" panose="02020603050405020304" pitchFamily="2"/>
                        </a:rPr>
                        <a:t>default. </a:t>
                      </a: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8" name="Text Placeholder 7"/>
          <p:cNvSpPr>
            <a:spLocks noGrp="1"/>
          </p:cNvSpPr>
          <p:nvPr>
            <p:ph type="body" idx="10"/>
          </p:nvPr>
        </p:nvSpPr>
        <p:spPr>
          <a:xfrm>
            <a:off x="11738139" y="6364122"/>
            <a:ext cx="217526" cy="203137"/>
          </a:xfrm>
          <a:prstGeom prst="rect">
            <a:avLst/>
          </a:prstGeom>
          <a:noFill/>
          <a:ln w="0" cmpd="sng">
            <a:noFill/>
            <a:prstDash val="solid"/>
          </a:ln>
        </p:spPr>
        <p:txBody>
          <a:bodyPr vert="horz" lIns="0" tIns="5078" rIns="0" bIns="0" anchor="t"/>
          <a:lstStyle/>
          <a:p>
            <a:pPr marL="0" marR="0" indent="0" algn="l">
              <a:lnSpc>
                <a:spcPts val="1466"/>
              </a:lnSpc>
              <a:spcAft>
                <a:spcPts val="0"/>
              </a:spcAft>
            </a:pPr>
            <a:r>
              <a:rPr lang="en-US" sz="1333" spc="0">
                <a:solidFill>
                  <a:srgbClr val="000000"/>
                </a:solidFill>
                <a:latin typeface="Roboto" panose="02020603050405020304" pitchFamily="2"/>
              </a:rPr>
              <a:t>7 </a:t>
            </a:r>
          </a:p>
        </p:txBody>
      </p:sp>
    </p:spTree>
    <p:extLst>
      <p:ext uri="{BB962C8B-B14F-4D97-AF65-F5344CB8AC3E}">
        <p14:creationId xmlns:p14="http://schemas.microsoft.com/office/powerpoint/2010/main" val="248753631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default 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Arial"/>
      </a:majorFont>
      <a:minorFont>
        <a:latin typeface="Calibri"/>
        <a:ea typeface=""/>
        <a:cs typeface=""/>
        <a:font script="Arab" typeface="Arial"/>
      </a:minorFont>
    </a:fontScheme>
    <a:fmtScheme name="Office">
      <a:fillStyleLst>
        <a:solidFill>
          <a:schemeClr val="bg1">
            <a:alpha val="0"/>
          </a:schemeClr>
        </a:solidFill>
        <a:gradFill/>
        <a:gradFill/>
      </a:fillStyleLst>
      <a:lnStyleLst>
        <a:ln/>
        <a:ln/>
        <a:ln/>
      </a:lnStyleLst>
      <a:effectStyleLst>
        <a:effectStyle>
          <a:effectLst/>
        </a:effectStyle>
        <a:effectStyle>
          <a:effectLst/>
        </a:effectStyle>
        <a:effectStyle>
          <a:effectLst/>
          <a:scene3d>
            <a:camera prst="orthographicFront"/>
            <a:lightRig rig="threePt" dir="t"/>
          </a:scene3d>
        </a:effectStyle>
      </a:effectStyleLst>
      <a:bgFillStyleLst>
        <a:solidFill>
          <a:schemeClr val="bg1">
            <a:alpha val="0"/>
          </a:schemeClr>
        </a:solidFill>
        <a:gradFill/>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90</TotalTime>
  <Words>1478</Words>
  <Application>Microsoft Office PowerPoint</Application>
  <PresentationFormat>Widescreen</PresentationFormat>
  <Paragraphs>271</Paragraphs>
  <Slides>30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Perpetua</vt:lpstr>
      <vt:lpstr>Roboto</vt:lpstr>
      <vt:lpstr>Times New Roman</vt:lpstr>
      <vt:lpstr>Univers</vt:lpstr>
      <vt:lpstr>Verdana</vt:lpstr>
      <vt:lpstr>Wingdings</vt:lpstr>
      <vt:lpstr>GradientUnivers</vt:lpstr>
      <vt:lpstr>default layout</vt:lpstr>
      <vt:lpstr>Credit card deFault risk analysis </vt:lpstr>
      <vt:lpstr>Agenda</vt:lpstr>
      <vt:lpstr>Introduction</vt:lpstr>
      <vt:lpstr>Purpose of the Project:  Conduct quantitative analysis on credit default risk by applying three interpretable machine learning models without utilizing credit score or credit history.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&amp; Future Work</vt:lpstr>
      <vt:lpstr>Data Acquisition</vt:lpstr>
      <vt:lpstr>Conclusions: ● Recent 2 payment status and credit limit are the strongest default predictors. ● Dormant customers can also have default risk. ● Random Forest has the best precision and recall balance. ● Higher recall can be achieved if low precision is acceptable. ● Model can be served as an aid to human decision. ● Suggest output probabilities rather than predictions. ● Model can be improved with more data and computational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deault risk analysis  </dc:title>
  <dc:creator>Umabala Kakani</dc:creator>
  <cp:lastModifiedBy>Umabala Kakani</cp:lastModifiedBy>
  <cp:revision>20</cp:revision>
  <dcterms:created xsi:type="dcterms:W3CDTF">2022-12-06T22:43:42Z</dcterms:created>
  <dcterms:modified xsi:type="dcterms:W3CDTF">2022-12-07T00:14:27Z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1ebd11a-b6f9-4dc5-b693-2b1ea05c52bf_Enabled">
    <vt:lpwstr>true</vt:lpwstr>
  </property>
  <property fmtid="{D5CDD505-2E9C-101B-9397-08002B2CF9AE}" pid="4" name="MSIP_Label_f1ebd11a-b6f9-4dc5-b693-2b1ea05c52bf_SetDate">
    <vt:lpwstr>2022-12-06T22:43:44Z</vt:lpwstr>
  </property>
  <property fmtid="{D5CDD505-2E9C-101B-9397-08002B2CF9AE}" pid="5" name="MSIP_Label_f1ebd11a-b6f9-4dc5-b693-2b1ea05c52bf_Method">
    <vt:lpwstr>Standard</vt:lpwstr>
  </property>
  <property fmtid="{D5CDD505-2E9C-101B-9397-08002B2CF9AE}" pid="6" name="MSIP_Label_f1ebd11a-b6f9-4dc5-b693-2b1ea05c52bf_Name">
    <vt:lpwstr>General Data</vt:lpwstr>
  </property>
  <property fmtid="{D5CDD505-2E9C-101B-9397-08002B2CF9AE}" pid="7" name="MSIP_Label_f1ebd11a-b6f9-4dc5-b693-2b1ea05c52bf_SiteId">
    <vt:lpwstr>0002cd24-7dd6-4542-acd6-e0c7e184c80c</vt:lpwstr>
  </property>
  <property fmtid="{D5CDD505-2E9C-101B-9397-08002B2CF9AE}" pid="8" name="MSIP_Label_f1ebd11a-b6f9-4dc5-b693-2b1ea05c52bf_ActionId">
    <vt:lpwstr>873dde0a-1ca3-408b-8f0c-8f22cc431427</vt:lpwstr>
  </property>
  <property fmtid="{D5CDD505-2E9C-101B-9397-08002B2CF9AE}" pid="9" name="MSIP_Label_f1ebd11a-b6f9-4dc5-b693-2b1ea05c52bf_ContentBits">
    <vt:lpwstr>0</vt:lpwstr>
  </property>
</Properties>
</file>