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2" r:id="rId7"/>
    <p:sldId id="270" r:id="rId8"/>
    <p:sldId id="271" r:id="rId9"/>
    <p:sldId id="263" r:id="rId10"/>
    <p:sldId id="264" r:id="rId11"/>
    <p:sldId id="265" r:id="rId12"/>
    <p:sldId id="266" r:id="rId13"/>
    <p:sldId id="267" r:id="rId14"/>
    <p:sldId id="269" r:id="rId15"/>
    <p:sldId id="272"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6" d="100"/>
          <a:sy n="66" d="100"/>
        </p:scale>
        <p:origin x="-372" y="-72"/>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BC5A6503-854B-47A3-AC0D-F6B0D55E7AB1}" type="datetimeFigureOut">
              <a:rPr lang="en-US" smtClean="0"/>
              <a:t>4/28/2024</a:t>
            </a:fld>
            <a:endParaRPr lang="en-US"/>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7A9CC2CA-DE40-4E8C-9AA4-6D92CA190867}" type="slidenum">
              <a:rPr lang="en-US" smtClean="0"/>
              <a:t>‹#›</a:t>
            </a:fld>
            <a:endParaRPr lang="en-US"/>
          </a:p>
        </p:txBody>
      </p:sp>
    </p:spTree>
    <p:extLst>
      <p:ext uri="{BB962C8B-B14F-4D97-AF65-F5344CB8AC3E}">
        <p14:creationId xmlns:p14="http://schemas.microsoft.com/office/powerpoint/2010/main" val="865036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479018" y="1155777"/>
            <a:ext cx="10337096"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       Social Media Sentiment </a:t>
            </a:r>
            <a:r>
              <a:rPr lang="en-US" sz="4374" b="1" kern="0" spc="-35" dirty="0" smtClean="0">
                <a:solidFill>
                  <a:srgbClr val="000000"/>
                </a:solidFill>
                <a:latin typeface="adonis-web" pitchFamily="34" charset="0"/>
                <a:ea typeface="adonis-web" pitchFamily="34" charset="-122"/>
                <a:cs typeface="adonis-web" pitchFamily="34" charset="-120"/>
              </a:rPr>
              <a:t>Analysis</a:t>
            </a:r>
          </a:p>
          <a:p>
            <a:pPr marL="0" indent="0">
              <a:lnSpc>
                <a:spcPts val="5468"/>
              </a:lnSpc>
              <a:buNone/>
            </a:pPr>
            <a:r>
              <a:rPr lang="en-US" sz="2400" b="1" kern="0" spc="-35" dirty="0" smtClean="0">
                <a:solidFill>
                  <a:srgbClr val="000000"/>
                </a:solidFill>
                <a:latin typeface="adonis-web" pitchFamily="34" charset="0"/>
                <a:ea typeface="adonis-web" pitchFamily="34" charset="-122"/>
              </a:rPr>
              <a:t>                                                 Group - 12</a:t>
            </a:r>
            <a:endParaRPr lang="en-US" sz="2400" b="1" kern="0" spc="-35" dirty="0">
              <a:solidFill>
                <a:srgbClr val="000000"/>
              </a:solidFill>
              <a:latin typeface="adonis-web" pitchFamily="34" charset="0"/>
              <a:ea typeface="adonis-web" pitchFamily="34" charset="-122"/>
            </a:endParaRPr>
          </a:p>
          <a:p>
            <a:pPr marL="0" indent="0">
              <a:lnSpc>
                <a:spcPts val="5468"/>
              </a:lnSpc>
              <a:buNone/>
            </a:pPr>
            <a:endParaRPr lang="en-US" sz="4374" dirty="0"/>
          </a:p>
        </p:txBody>
      </p:sp>
      <p:sp>
        <p:nvSpPr>
          <p:cNvPr id="5" name="Text 2"/>
          <p:cNvSpPr/>
          <p:nvPr/>
        </p:nvSpPr>
        <p:spPr>
          <a:xfrm>
            <a:off x="2348389" y="3295769"/>
            <a:ext cx="9933503" cy="355402"/>
          </a:xfrm>
          <a:prstGeom prst="rect">
            <a:avLst/>
          </a:prstGeom>
          <a:noFill/>
          <a:ln/>
        </p:spPr>
        <p:txBody>
          <a:bodyPr wrap="none" rtlCol="0" anchor="t"/>
          <a:lstStyle/>
          <a:p>
            <a:pPr marL="0" indent="0">
              <a:lnSpc>
                <a:spcPts val="2799"/>
              </a:lnSpc>
              <a:buNone/>
            </a:pPr>
            <a:r>
              <a:rPr lang="en-US" sz="2000" b="1" u="sng" kern="0" spc="-35" dirty="0">
                <a:solidFill>
                  <a:srgbClr val="272525"/>
                </a:solidFill>
                <a:latin typeface="Source Sans Pro" pitchFamily="34" charset="0"/>
                <a:ea typeface="Source Sans Pro" pitchFamily="34" charset="-122"/>
                <a:cs typeface="Source Sans Pro" pitchFamily="34" charset="-120"/>
              </a:rPr>
              <a:t>Group Members</a:t>
            </a:r>
            <a:r>
              <a:rPr lang="en-US" sz="1750" b="1" u="sng" kern="0" spc="-35" dirty="0">
                <a:solidFill>
                  <a:srgbClr val="272525"/>
                </a:solidFill>
                <a:latin typeface="Source Sans Pro" pitchFamily="34" charset="0"/>
                <a:ea typeface="Source Sans Pro" pitchFamily="34" charset="-122"/>
                <a:cs typeface="Source Sans Pro" pitchFamily="34" charset="-120"/>
              </a:rPr>
              <a:t>:</a:t>
            </a:r>
            <a:r>
              <a:rPr lang="en-US" sz="1750" kern="0" spc="-35" dirty="0">
                <a:solidFill>
                  <a:srgbClr val="272525"/>
                </a:solidFill>
                <a:latin typeface="Source Sans Pro" pitchFamily="34" charset="0"/>
                <a:ea typeface="Source Sans Pro" pitchFamily="34" charset="-122"/>
                <a:cs typeface="Source Sans Pro" pitchFamily="34" charset="-120"/>
              </a:rPr>
              <a:t> </a:t>
            </a:r>
            <a:r>
              <a:rPr lang="en-US" sz="1750" kern="0" spc="-35" dirty="0" smtClean="0">
                <a:solidFill>
                  <a:srgbClr val="272525"/>
                </a:solidFill>
                <a:latin typeface="Source Sans Pro" pitchFamily="34" charset="0"/>
                <a:ea typeface="Source Sans Pro" pitchFamily="34" charset="-122"/>
                <a:cs typeface="Source Sans Pro" pitchFamily="34" charset="-120"/>
              </a:rPr>
              <a:t>                                                                                                     </a:t>
            </a:r>
            <a:r>
              <a:rPr lang="en-US" sz="2000" b="1" u="sng" kern="0" spc="-35" dirty="0" smtClean="0">
                <a:solidFill>
                  <a:srgbClr val="272525"/>
                </a:solidFill>
                <a:latin typeface="Source Sans Pro" pitchFamily="34" charset="0"/>
                <a:ea typeface="Source Sans Pro" pitchFamily="34" charset="-122"/>
                <a:cs typeface="Source Sans Pro" pitchFamily="34" charset="-120"/>
              </a:rPr>
              <a:t>Guided </a:t>
            </a:r>
            <a:r>
              <a:rPr lang="en-US" sz="2000" b="1" u="sng" kern="0" spc="-35" dirty="0">
                <a:solidFill>
                  <a:srgbClr val="272525"/>
                </a:solidFill>
                <a:latin typeface="Source Sans Pro" pitchFamily="34" charset="0"/>
                <a:ea typeface="Source Sans Pro" pitchFamily="34" charset="-122"/>
                <a:cs typeface="Source Sans Pro" pitchFamily="34" charset="-120"/>
              </a:rPr>
              <a:t>By</a:t>
            </a:r>
            <a:r>
              <a:rPr lang="en-US" sz="2000" b="1" u="sng" kern="0" spc="-35" dirty="0" smtClean="0">
                <a:solidFill>
                  <a:srgbClr val="272525"/>
                </a:solidFill>
                <a:latin typeface="Source Sans Pro" pitchFamily="34" charset="0"/>
                <a:ea typeface="Source Sans Pro" pitchFamily="34" charset="-122"/>
                <a:cs typeface="Source Sans Pro" pitchFamily="34" charset="-120"/>
              </a:rPr>
              <a:t>:</a:t>
            </a:r>
          </a:p>
          <a:p>
            <a:pPr marL="0" indent="0">
              <a:lnSpc>
                <a:spcPts val="2799"/>
              </a:lnSpc>
              <a:buNone/>
            </a:pPr>
            <a:endParaRPr lang="en-US" sz="1750" b="1" u="sng" kern="0" spc="-35" dirty="0">
              <a:solidFill>
                <a:srgbClr val="272525"/>
              </a:solidFill>
              <a:latin typeface="Source Sans Pro" pitchFamily="34" charset="0"/>
              <a:ea typeface="Source Sans Pro" pitchFamily="34" charset="-122"/>
            </a:endParaRPr>
          </a:p>
          <a:p>
            <a:pPr marL="0" indent="0">
              <a:lnSpc>
                <a:spcPts val="2799"/>
              </a:lnSpc>
              <a:buNone/>
            </a:pPr>
            <a:r>
              <a:rPr lang="en-US" kern="0" spc="-35" dirty="0" smtClean="0">
                <a:solidFill>
                  <a:srgbClr val="272525"/>
                </a:solidFill>
                <a:latin typeface="Source Sans Pro" pitchFamily="34" charset="0"/>
                <a:ea typeface="Source Sans Pro" pitchFamily="34" charset="-122"/>
              </a:rPr>
              <a:t>38 – Om </a:t>
            </a:r>
            <a:r>
              <a:rPr lang="en-US" kern="0" spc="-35" dirty="0" err="1" smtClean="0">
                <a:solidFill>
                  <a:srgbClr val="272525"/>
                </a:solidFill>
                <a:latin typeface="Source Sans Pro" pitchFamily="34" charset="0"/>
                <a:ea typeface="Source Sans Pro" pitchFamily="34" charset="-122"/>
              </a:rPr>
              <a:t>Deokar</a:t>
            </a:r>
            <a:r>
              <a:rPr lang="en-US" kern="0" spc="-35" dirty="0" smtClean="0">
                <a:solidFill>
                  <a:srgbClr val="272525"/>
                </a:solidFill>
                <a:latin typeface="Source Sans Pro" pitchFamily="34" charset="0"/>
                <a:ea typeface="Source Sans Pro" pitchFamily="34" charset="-122"/>
              </a:rPr>
              <a:t>                                                                                                             Prof. S. A. </a:t>
            </a:r>
            <a:r>
              <a:rPr lang="en-US" kern="0" spc="-35" dirty="0" err="1" smtClean="0">
                <a:solidFill>
                  <a:srgbClr val="272525"/>
                </a:solidFill>
                <a:latin typeface="Source Sans Pro" pitchFamily="34" charset="0"/>
                <a:ea typeface="Source Sans Pro" pitchFamily="34" charset="-122"/>
              </a:rPr>
              <a:t>Shivarkar</a:t>
            </a:r>
            <a:r>
              <a:rPr lang="en-US" kern="0" spc="-35" dirty="0" smtClean="0">
                <a:solidFill>
                  <a:srgbClr val="272525"/>
                </a:solidFill>
                <a:latin typeface="Source Sans Pro" pitchFamily="34" charset="0"/>
                <a:ea typeface="Source Sans Pro" pitchFamily="34" charset="-122"/>
              </a:rPr>
              <a:t> Sir</a:t>
            </a:r>
          </a:p>
          <a:p>
            <a:pPr marL="0" indent="0">
              <a:lnSpc>
                <a:spcPts val="2799"/>
              </a:lnSpc>
              <a:buNone/>
            </a:pPr>
            <a:r>
              <a:rPr lang="en-US" kern="0" spc="-35" dirty="0" smtClean="0">
                <a:solidFill>
                  <a:srgbClr val="272525"/>
                </a:solidFill>
                <a:latin typeface="Source Sans Pro" pitchFamily="34" charset="0"/>
                <a:ea typeface="Source Sans Pro" pitchFamily="34" charset="-122"/>
              </a:rPr>
              <a:t>47 – </a:t>
            </a:r>
            <a:r>
              <a:rPr lang="en-US" kern="0" spc="-35" dirty="0" err="1" smtClean="0">
                <a:solidFill>
                  <a:srgbClr val="272525"/>
                </a:solidFill>
                <a:latin typeface="Source Sans Pro" pitchFamily="34" charset="0"/>
                <a:ea typeface="Source Sans Pro" pitchFamily="34" charset="-122"/>
              </a:rPr>
              <a:t>Tushar</a:t>
            </a:r>
            <a:r>
              <a:rPr lang="en-US" kern="0" spc="-35" dirty="0" smtClean="0">
                <a:solidFill>
                  <a:srgbClr val="272525"/>
                </a:solidFill>
                <a:latin typeface="Source Sans Pro" pitchFamily="34" charset="0"/>
                <a:ea typeface="Source Sans Pro" pitchFamily="34" charset="-122"/>
              </a:rPr>
              <a:t> </a:t>
            </a:r>
            <a:r>
              <a:rPr lang="en-US" kern="0" spc="-35" dirty="0" err="1" smtClean="0">
                <a:solidFill>
                  <a:srgbClr val="272525"/>
                </a:solidFill>
                <a:latin typeface="Source Sans Pro" pitchFamily="34" charset="0"/>
                <a:ea typeface="Source Sans Pro" pitchFamily="34" charset="-122"/>
              </a:rPr>
              <a:t>Gaikwad</a:t>
            </a:r>
            <a:r>
              <a:rPr lang="en-US" kern="0" spc="-35" dirty="0" smtClean="0">
                <a:solidFill>
                  <a:srgbClr val="272525"/>
                </a:solidFill>
                <a:latin typeface="Source Sans Pro" pitchFamily="34" charset="0"/>
                <a:ea typeface="Source Sans Pro" pitchFamily="34" charset="-122"/>
              </a:rPr>
              <a:t>                                                                                                     Prof. V. N. </a:t>
            </a:r>
            <a:r>
              <a:rPr lang="en-US" kern="0" spc="-35" dirty="0" err="1" smtClean="0">
                <a:solidFill>
                  <a:srgbClr val="272525"/>
                </a:solidFill>
                <a:latin typeface="Source Sans Pro" pitchFamily="34" charset="0"/>
                <a:ea typeface="Source Sans Pro" pitchFamily="34" charset="-122"/>
              </a:rPr>
              <a:t>Nirgude</a:t>
            </a:r>
            <a:r>
              <a:rPr lang="en-US" kern="0" spc="-35" dirty="0" smtClean="0">
                <a:solidFill>
                  <a:srgbClr val="272525"/>
                </a:solidFill>
                <a:latin typeface="Source Sans Pro" pitchFamily="34" charset="0"/>
                <a:ea typeface="Source Sans Pro" pitchFamily="34" charset="-122"/>
              </a:rPr>
              <a:t> Sir</a:t>
            </a:r>
          </a:p>
          <a:p>
            <a:pPr marL="0" indent="0">
              <a:lnSpc>
                <a:spcPts val="2799"/>
              </a:lnSpc>
              <a:buNone/>
            </a:pPr>
            <a:r>
              <a:rPr lang="en-US" kern="0" spc="-35" dirty="0" smtClean="0">
                <a:solidFill>
                  <a:srgbClr val="272525"/>
                </a:solidFill>
                <a:latin typeface="Source Sans Pro" pitchFamily="34" charset="0"/>
                <a:ea typeface="Source Sans Pro" pitchFamily="34" charset="-122"/>
              </a:rPr>
              <a:t>50 -  </a:t>
            </a:r>
            <a:r>
              <a:rPr lang="en-US" kern="0" spc="-35" dirty="0" err="1" smtClean="0">
                <a:solidFill>
                  <a:srgbClr val="272525"/>
                </a:solidFill>
                <a:latin typeface="Source Sans Pro" pitchFamily="34" charset="0"/>
                <a:ea typeface="Source Sans Pro" pitchFamily="34" charset="-122"/>
              </a:rPr>
              <a:t>Kaushal</a:t>
            </a:r>
            <a:r>
              <a:rPr lang="en-US" kern="0" spc="-35" dirty="0" smtClean="0">
                <a:solidFill>
                  <a:srgbClr val="272525"/>
                </a:solidFill>
                <a:latin typeface="Source Sans Pro" pitchFamily="34" charset="0"/>
                <a:ea typeface="Source Sans Pro" pitchFamily="34" charset="-122"/>
              </a:rPr>
              <a:t> </a:t>
            </a:r>
            <a:r>
              <a:rPr lang="en-US" kern="0" spc="-35" dirty="0" err="1" smtClean="0">
                <a:solidFill>
                  <a:srgbClr val="272525"/>
                </a:solidFill>
                <a:latin typeface="Source Sans Pro" pitchFamily="34" charset="0"/>
                <a:ea typeface="Source Sans Pro" pitchFamily="34" charset="-122"/>
              </a:rPr>
              <a:t>Gawali</a:t>
            </a:r>
            <a:r>
              <a:rPr lang="en-US" kern="0" spc="-35" dirty="0" smtClean="0">
                <a:solidFill>
                  <a:srgbClr val="272525"/>
                </a:solidFill>
                <a:latin typeface="Source Sans Pro" pitchFamily="34" charset="0"/>
                <a:ea typeface="Source Sans Pro" pitchFamily="34" charset="-122"/>
              </a:rPr>
              <a:t>                                                                                                      Prof. </a:t>
            </a:r>
            <a:r>
              <a:rPr lang="en-US" kern="0" spc="-35" dirty="0" err="1" smtClean="0">
                <a:solidFill>
                  <a:srgbClr val="272525"/>
                </a:solidFill>
                <a:latin typeface="Source Sans Pro" pitchFamily="34" charset="0"/>
                <a:ea typeface="Source Sans Pro" pitchFamily="34" charset="-122"/>
              </a:rPr>
              <a:t>Mujumdar</a:t>
            </a:r>
            <a:r>
              <a:rPr lang="en-US" kern="0" spc="-35" dirty="0" smtClean="0">
                <a:solidFill>
                  <a:srgbClr val="272525"/>
                </a:solidFill>
                <a:latin typeface="Source Sans Pro" pitchFamily="34" charset="0"/>
                <a:ea typeface="Source Sans Pro" pitchFamily="34" charset="-122"/>
              </a:rPr>
              <a:t> Sir</a:t>
            </a:r>
          </a:p>
          <a:p>
            <a:pPr marL="0" indent="0">
              <a:lnSpc>
                <a:spcPts val="2799"/>
              </a:lnSpc>
              <a:buNone/>
            </a:pPr>
            <a:r>
              <a:rPr lang="en-US" kern="0" spc="-35" dirty="0" smtClean="0">
                <a:solidFill>
                  <a:srgbClr val="272525"/>
                </a:solidFill>
                <a:latin typeface="Source Sans Pro" pitchFamily="34" charset="0"/>
                <a:ea typeface="Source Sans Pro" pitchFamily="34" charset="-122"/>
              </a:rPr>
              <a:t>51 – </a:t>
            </a:r>
            <a:r>
              <a:rPr lang="en-US" kern="0" spc="-35" dirty="0" err="1" smtClean="0">
                <a:solidFill>
                  <a:srgbClr val="272525"/>
                </a:solidFill>
                <a:latin typeface="Source Sans Pro" pitchFamily="34" charset="0"/>
                <a:ea typeface="Source Sans Pro" pitchFamily="34" charset="-122"/>
              </a:rPr>
              <a:t>Piyush</a:t>
            </a:r>
            <a:r>
              <a:rPr lang="en-US" kern="0" spc="-35" dirty="0" smtClean="0">
                <a:solidFill>
                  <a:srgbClr val="272525"/>
                </a:solidFill>
                <a:latin typeface="Source Sans Pro" pitchFamily="34" charset="0"/>
                <a:ea typeface="Source Sans Pro" pitchFamily="34" charset="-122"/>
              </a:rPr>
              <a:t> </a:t>
            </a:r>
            <a:r>
              <a:rPr lang="en-US" kern="0" spc="-35" dirty="0" err="1" smtClean="0">
                <a:solidFill>
                  <a:srgbClr val="272525"/>
                </a:solidFill>
                <a:latin typeface="Source Sans Pro" pitchFamily="34" charset="0"/>
                <a:ea typeface="Source Sans Pro" pitchFamily="34" charset="-122"/>
              </a:rPr>
              <a:t>Ghanghav</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394936"/>
            <a:ext cx="5554980"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Requirements</a:t>
            </a:r>
            <a:endParaRPr lang="en-US" sz="4374" dirty="0"/>
          </a:p>
        </p:txBody>
      </p:sp>
      <p:sp>
        <p:nvSpPr>
          <p:cNvPr id="5" name="Text 2"/>
          <p:cNvSpPr/>
          <p:nvPr/>
        </p:nvSpPr>
        <p:spPr>
          <a:xfrm>
            <a:off x="2348389" y="2422565"/>
            <a:ext cx="2777490" cy="347186"/>
          </a:xfrm>
          <a:prstGeom prst="rect">
            <a:avLst/>
          </a:prstGeom>
          <a:noFill/>
          <a:ln/>
        </p:spPr>
        <p:txBody>
          <a:bodyPr wrap="none" rtlCol="0" anchor="t"/>
          <a:lstStyle/>
          <a:p>
            <a:pPr marL="0" indent="0">
              <a:lnSpc>
                <a:spcPts val="2734"/>
              </a:lnSpc>
              <a:buNone/>
            </a:pPr>
            <a:r>
              <a:rPr lang="en-US" sz="2187" b="1" kern="0" spc="-35" dirty="0">
                <a:solidFill>
                  <a:srgbClr val="000000"/>
                </a:solidFill>
                <a:latin typeface="adonis-web" pitchFamily="34" charset="0"/>
                <a:ea typeface="adonis-web" pitchFamily="34" charset="-122"/>
                <a:cs typeface="adonis-web" pitchFamily="34" charset="-120"/>
              </a:rPr>
              <a:t>Normal Requirements:</a:t>
            </a:r>
            <a:endParaRPr lang="en-US" sz="2187" dirty="0"/>
          </a:p>
        </p:txBody>
      </p:sp>
      <p:sp>
        <p:nvSpPr>
          <p:cNvPr id="6" name="Text 3"/>
          <p:cNvSpPr/>
          <p:nvPr/>
        </p:nvSpPr>
        <p:spPr>
          <a:xfrm>
            <a:off x="2703790" y="3103007"/>
            <a:ext cx="9578102"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u="sng" kern="0" spc="-35" dirty="0">
                <a:solidFill>
                  <a:srgbClr val="272525"/>
                </a:solidFill>
                <a:latin typeface="Source Sans Pro" pitchFamily="34" charset="0"/>
                <a:ea typeface="Source Sans Pro" pitchFamily="34" charset="-122"/>
                <a:cs typeface="Source Sans Pro" pitchFamily="34" charset="-120"/>
              </a:rPr>
              <a:t>Data Collection: </a:t>
            </a:r>
            <a:r>
              <a:rPr lang="en-US" sz="1750" kern="0" spc="-35" dirty="0">
                <a:solidFill>
                  <a:srgbClr val="272525"/>
                </a:solidFill>
                <a:latin typeface="Source Sans Pro" pitchFamily="34" charset="0"/>
                <a:ea typeface="Source Sans Pro" pitchFamily="34" charset="-122"/>
                <a:cs typeface="Source Sans Pro" pitchFamily="34" charset="-120"/>
              </a:rPr>
              <a:t>Define the social media platforms to be analyzed (e.g., Twitter, Facebook, Instagram). </a:t>
            </a:r>
            <a:endParaRPr lang="en-US" sz="1750" dirty="0"/>
          </a:p>
        </p:txBody>
      </p:sp>
      <p:sp>
        <p:nvSpPr>
          <p:cNvPr id="7" name="Text 4"/>
          <p:cNvSpPr/>
          <p:nvPr/>
        </p:nvSpPr>
        <p:spPr>
          <a:xfrm>
            <a:off x="2703790" y="3547229"/>
            <a:ext cx="9578102"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u="sng" kern="0" spc="-35" dirty="0">
                <a:solidFill>
                  <a:srgbClr val="272525"/>
                </a:solidFill>
                <a:latin typeface="Source Sans Pro" pitchFamily="34" charset="0"/>
                <a:ea typeface="Source Sans Pro" pitchFamily="34" charset="-122"/>
                <a:cs typeface="Source Sans Pro" pitchFamily="34" charset="-120"/>
              </a:rPr>
              <a:t>Preprocessing: </a:t>
            </a:r>
            <a:r>
              <a:rPr lang="en-US" sz="1750" kern="0" spc="-35" dirty="0">
                <a:solidFill>
                  <a:srgbClr val="272525"/>
                </a:solidFill>
                <a:latin typeface="Source Sans Pro" pitchFamily="34" charset="0"/>
                <a:ea typeface="Source Sans Pro" pitchFamily="34" charset="-122"/>
                <a:cs typeface="Source Sans Pro" pitchFamily="34" charset="-120"/>
              </a:rPr>
              <a:t>Text cleaning, Remove noise such as URLs, special characters, and emojis. </a:t>
            </a:r>
            <a:endParaRPr lang="en-US" sz="1750" dirty="0"/>
          </a:p>
        </p:txBody>
      </p:sp>
      <p:sp>
        <p:nvSpPr>
          <p:cNvPr id="8" name="Text 5"/>
          <p:cNvSpPr/>
          <p:nvPr/>
        </p:nvSpPr>
        <p:spPr>
          <a:xfrm>
            <a:off x="2703790" y="3991451"/>
            <a:ext cx="9578102" cy="710803"/>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kern="0" spc="-35" dirty="0">
                <a:solidFill>
                  <a:srgbClr val="272525"/>
                </a:solidFill>
                <a:latin typeface="Source Sans Pro" pitchFamily="34" charset="0"/>
                <a:ea typeface="Source Sans Pro" pitchFamily="34" charset="-122"/>
                <a:cs typeface="Source Sans Pro" pitchFamily="34" charset="-120"/>
              </a:rPr>
              <a:t> </a:t>
            </a:r>
            <a:r>
              <a:rPr lang="en-US" sz="1750" u="sng" kern="0" spc="-35" dirty="0">
                <a:solidFill>
                  <a:srgbClr val="272525"/>
                </a:solidFill>
                <a:latin typeface="Source Sans Pro" pitchFamily="34" charset="0"/>
                <a:ea typeface="Source Sans Pro" pitchFamily="34" charset="-122"/>
                <a:cs typeface="Source Sans Pro" pitchFamily="34" charset="-120"/>
              </a:rPr>
              <a:t>Sentiment Analysis Model</a:t>
            </a:r>
            <a:r>
              <a:rPr lang="en-US" sz="1750" kern="0" spc="-35" dirty="0">
                <a:solidFill>
                  <a:srgbClr val="272525"/>
                </a:solidFill>
                <a:latin typeface="Source Sans Pro" pitchFamily="34" charset="0"/>
                <a:ea typeface="Source Sans Pro" pitchFamily="34" charset="-122"/>
                <a:cs typeface="Source Sans Pro" pitchFamily="34" charset="-120"/>
              </a:rPr>
              <a:t>: Select an appropriate sentiment analysis model (e.g., lexicon-based, machine learning, deep learning). </a:t>
            </a:r>
            <a:endParaRPr lang="en-US" sz="1750" dirty="0"/>
          </a:p>
        </p:txBody>
      </p:sp>
      <p:sp>
        <p:nvSpPr>
          <p:cNvPr id="9" name="Text 6"/>
          <p:cNvSpPr/>
          <p:nvPr/>
        </p:nvSpPr>
        <p:spPr>
          <a:xfrm>
            <a:off x="2703790" y="4791075"/>
            <a:ext cx="9578102" cy="355402"/>
          </a:xfrm>
          <a:prstGeom prst="rect">
            <a:avLst/>
          </a:prstGeom>
          <a:noFill/>
          <a:ln/>
        </p:spPr>
        <p:txBody>
          <a:bodyPr wrap="none" rtlCol="0" anchor="t"/>
          <a:lstStyle/>
          <a:p>
            <a:pPr marL="342900" indent="-342900" algn="l">
              <a:lnSpc>
                <a:spcPts val="2799"/>
              </a:lnSpc>
              <a:buSzPct val="100000"/>
              <a:buFont typeface="+mj-lt"/>
              <a:buAutoNum type="arabicPeriod" startAt="4"/>
            </a:pPr>
            <a:r>
              <a:rPr lang="en-US" sz="1750" kern="0" spc="-35" dirty="0">
                <a:solidFill>
                  <a:srgbClr val="272525"/>
                </a:solidFill>
                <a:latin typeface="Source Sans Pro" pitchFamily="34" charset="0"/>
                <a:ea typeface="Source Sans Pro" pitchFamily="34" charset="-122"/>
                <a:cs typeface="Source Sans Pro" pitchFamily="34" charset="-120"/>
              </a:rPr>
              <a:t> </a:t>
            </a:r>
            <a:r>
              <a:rPr lang="en-US" sz="1750" u="sng" kern="0" spc="-35" dirty="0">
                <a:solidFill>
                  <a:srgbClr val="272525"/>
                </a:solidFill>
                <a:latin typeface="Source Sans Pro" pitchFamily="34" charset="0"/>
                <a:ea typeface="Source Sans Pro" pitchFamily="34" charset="-122"/>
                <a:cs typeface="Source Sans Pro" pitchFamily="34" charset="-120"/>
              </a:rPr>
              <a:t>Evaluation:</a:t>
            </a:r>
            <a:r>
              <a:rPr lang="en-US" sz="1750" kern="0" spc="-35" dirty="0">
                <a:solidFill>
                  <a:srgbClr val="272525"/>
                </a:solidFill>
                <a:latin typeface="Source Sans Pro" pitchFamily="34" charset="0"/>
                <a:ea typeface="Source Sans Pro" pitchFamily="34" charset="-122"/>
                <a:cs typeface="Source Sans Pro" pitchFamily="34" charset="-120"/>
              </a:rPr>
              <a:t> Split the dataset into training, validation, and test sets. </a:t>
            </a:r>
            <a:endParaRPr lang="en-US" sz="1750" dirty="0"/>
          </a:p>
        </p:txBody>
      </p:sp>
      <p:sp>
        <p:nvSpPr>
          <p:cNvPr id="10" name="Text 7"/>
          <p:cNvSpPr/>
          <p:nvPr/>
        </p:nvSpPr>
        <p:spPr>
          <a:xfrm>
            <a:off x="2703790" y="5235297"/>
            <a:ext cx="9578102" cy="355402"/>
          </a:xfrm>
          <a:prstGeom prst="rect">
            <a:avLst/>
          </a:prstGeom>
          <a:noFill/>
          <a:ln/>
        </p:spPr>
        <p:txBody>
          <a:bodyPr wrap="none" rtlCol="0" anchor="t"/>
          <a:lstStyle/>
          <a:p>
            <a:pPr marL="342900" indent="-342900" algn="l">
              <a:lnSpc>
                <a:spcPts val="2799"/>
              </a:lnSpc>
              <a:buSzPct val="100000"/>
              <a:buFont typeface="+mj-lt"/>
              <a:buAutoNum type="arabicPeriod" startAt="5"/>
            </a:pPr>
            <a:r>
              <a:rPr lang="en-US" sz="1750" u="sng" kern="0" spc="-35" dirty="0">
                <a:solidFill>
                  <a:srgbClr val="272525"/>
                </a:solidFill>
                <a:latin typeface="Source Sans Pro" pitchFamily="34" charset="0"/>
                <a:ea typeface="Source Sans Pro" pitchFamily="34" charset="-122"/>
                <a:cs typeface="Source Sans Pro" pitchFamily="34" charset="-120"/>
              </a:rPr>
              <a:t> Interpretation: </a:t>
            </a:r>
            <a:r>
              <a:rPr lang="en-US" sz="1750" kern="0" spc="-35" dirty="0">
                <a:solidFill>
                  <a:srgbClr val="272525"/>
                </a:solidFill>
                <a:latin typeface="Source Sans Pro" pitchFamily="34" charset="0"/>
                <a:ea typeface="Source Sans Pro" pitchFamily="34" charset="-122"/>
                <a:cs typeface="Source Sans Pro" pitchFamily="34" charset="-120"/>
              </a:rPr>
              <a:t>Analyze the sentiment distribution across different social media platforms. </a:t>
            </a:r>
            <a:endParaRPr lang="en-US" sz="1750" dirty="0"/>
          </a:p>
        </p:txBody>
      </p:sp>
      <p:sp>
        <p:nvSpPr>
          <p:cNvPr id="11" name="Text 8"/>
          <p:cNvSpPr/>
          <p:nvPr/>
        </p:nvSpPr>
        <p:spPr>
          <a:xfrm>
            <a:off x="2703790" y="5679519"/>
            <a:ext cx="9578102" cy="355402"/>
          </a:xfrm>
          <a:prstGeom prst="rect">
            <a:avLst/>
          </a:prstGeom>
          <a:noFill/>
          <a:ln/>
        </p:spPr>
        <p:txBody>
          <a:bodyPr wrap="none" rtlCol="0" anchor="t"/>
          <a:lstStyle/>
          <a:p>
            <a:pPr marL="342900" indent="-342900" algn="l">
              <a:lnSpc>
                <a:spcPts val="2799"/>
              </a:lnSpc>
              <a:buSzPct val="100000"/>
              <a:buFont typeface="+mj-lt"/>
              <a:buAutoNum type="arabicPeriod" startAt="6"/>
            </a:pPr>
            <a:r>
              <a:rPr lang="en-US" sz="1750" kern="0" spc="-35" dirty="0">
                <a:solidFill>
                  <a:srgbClr val="272525"/>
                </a:solidFill>
                <a:latin typeface="Source Sans Pro" pitchFamily="34" charset="0"/>
                <a:ea typeface="Source Sans Pro" pitchFamily="34" charset="-122"/>
                <a:cs typeface="Source Sans Pro" pitchFamily="34" charset="-120"/>
              </a:rPr>
              <a:t> </a:t>
            </a:r>
            <a:r>
              <a:rPr lang="en-US" sz="1750" u="sng" kern="0" spc="-35" dirty="0">
                <a:solidFill>
                  <a:srgbClr val="272525"/>
                </a:solidFill>
                <a:latin typeface="Source Sans Pro" pitchFamily="34" charset="0"/>
                <a:ea typeface="Source Sans Pro" pitchFamily="34" charset="-122"/>
                <a:cs typeface="Source Sans Pro" pitchFamily="34" charset="-120"/>
              </a:rPr>
              <a:t>Deployment</a:t>
            </a:r>
            <a:r>
              <a:rPr lang="en-US" sz="1750" kern="0" spc="-35" dirty="0">
                <a:solidFill>
                  <a:srgbClr val="272525"/>
                </a:solidFill>
                <a:latin typeface="Source Sans Pro" pitchFamily="34" charset="0"/>
                <a:ea typeface="Source Sans Pro" pitchFamily="34" charset="-122"/>
                <a:cs typeface="Source Sans Pro" pitchFamily="34" charset="-120"/>
              </a:rPr>
              <a:t>: Develop user-friendly interfaces for accessing sentiment analysis results. </a:t>
            </a:r>
            <a:endParaRPr lang="en-US" sz="1750" dirty="0"/>
          </a:p>
        </p:txBody>
      </p:sp>
      <p:sp>
        <p:nvSpPr>
          <p:cNvPr id="12" name="Text 9"/>
          <p:cNvSpPr/>
          <p:nvPr/>
        </p:nvSpPr>
        <p:spPr>
          <a:xfrm>
            <a:off x="2703790" y="6123742"/>
            <a:ext cx="9578102" cy="710803"/>
          </a:xfrm>
          <a:prstGeom prst="rect">
            <a:avLst/>
          </a:prstGeom>
          <a:noFill/>
          <a:ln/>
        </p:spPr>
        <p:txBody>
          <a:bodyPr wrap="square" rtlCol="0" anchor="t"/>
          <a:lstStyle/>
          <a:p>
            <a:pPr marL="342900" indent="-342900" algn="l">
              <a:lnSpc>
                <a:spcPts val="2799"/>
              </a:lnSpc>
              <a:buSzPct val="100000"/>
              <a:buFont typeface="+mj-lt"/>
              <a:buAutoNum type="arabicPeriod" startAt="7"/>
            </a:pPr>
            <a:r>
              <a:rPr lang="en-US" sz="1750" kern="0" spc="-35" dirty="0">
                <a:solidFill>
                  <a:srgbClr val="272525"/>
                </a:solidFill>
                <a:latin typeface="Source Sans Pro" pitchFamily="34" charset="0"/>
                <a:ea typeface="Source Sans Pro" pitchFamily="34" charset="-122"/>
                <a:cs typeface="Source Sans Pro" pitchFamily="34" charset="-120"/>
              </a:rPr>
              <a:t> </a:t>
            </a:r>
            <a:r>
              <a:rPr lang="en-US" sz="1750" u="sng" kern="0" spc="-35" dirty="0">
                <a:solidFill>
                  <a:srgbClr val="272525"/>
                </a:solidFill>
                <a:latin typeface="Source Sans Pro" pitchFamily="34" charset="0"/>
                <a:ea typeface="Source Sans Pro" pitchFamily="34" charset="-122"/>
                <a:cs typeface="Source Sans Pro" pitchFamily="34" charset="-120"/>
              </a:rPr>
              <a:t>Maintenance and Updates</a:t>
            </a:r>
            <a:r>
              <a:rPr lang="en-US" sz="1750" kern="0" spc="-35" dirty="0">
                <a:solidFill>
                  <a:srgbClr val="272525"/>
                </a:solidFill>
                <a:latin typeface="Source Sans Pro" pitchFamily="34" charset="0"/>
                <a:ea typeface="Source Sans Pro" pitchFamily="34" charset="-122"/>
                <a:cs typeface="Source Sans Pro" pitchFamily="34" charset="-120"/>
              </a:rPr>
              <a:t>: Monitor model performance over time and retrain as necessary. Incorporate user feedback to improve the accuracy and relevance of sentiment analysis results.</a:t>
            </a:r>
            <a:endParaRPr lang="en-US" sz="175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719977"/>
            <a:ext cx="2809280" cy="347186"/>
          </a:xfrm>
          <a:prstGeom prst="rect">
            <a:avLst/>
          </a:prstGeom>
          <a:noFill/>
          <a:ln/>
        </p:spPr>
        <p:txBody>
          <a:bodyPr wrap="none" rtlCol="0" anchor="t"/>
          <a:lstStyle/>
          <a:p>
            <a:pPr marL="0" indent="0">
              <a:lnSpc>
                <a:spcPts val="2734"/>
              </a:lnSpc>
              <a:buNone/>
            </a:pPr>
            <a:r>
              <a:rPr lang="en-US" sz="2187" b="1" kern="0" spc="-35" dirty="0">
                <a:solidFill>
                  <a:srgbClr val="000000"/>
                </a:solidFill>
                <a:latin typeface="adonis-web" pitchFamily="34" charset="0"/>
                <a:ea typeface="adonis-web" pitchFamily="34" charset="-122"/>
                <a:cs typeface="adonis-web" pitchFamily="34" charset="-120"/>
              </a:rPr>
              <a:t>Expected Requirements:</a:t>
            </a:r>
            <a:endParaRPr lang="en-US" sz="2187" dirty="0"/>
          </a:p>
        </p:txBody>
      </p:sp>
      <p:sp>
        <p:nvSpPr>
          <p:cNvPr id="5" name="Text 2"/>
          <p:cNvSpPr/>
          <p:nvPr/>
        </p:nvSpPr>
        <p:spPr>
          <a:xfrm>
            <a:off x="2703790" y="2511504"/>
            <a:ext cx="9578102"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u="sng" kern="0" spc="-35" dirty="0">
                <a:solidFill>
                  <a:srgbClr val="272525"/>
                </a:solidFill>
                <a:latin typeface="Source Sans Pro" pitchFamily="34" charset="0"/>
                <a:ea typeface="Source Sans Pro" pitchFamily="34" charset="-122"/>
                <a:cs typeface="Source Sans Pro" pitchFamily="34" charset="-120"/>
              </a:rPr>
              <a:t>Scalable Data Processing</a:t>
            </a:r>
            <a:r>
              <a:rPr lang="en-US" sz="1750" kern="0" spc="-35" dirty="0">
                <a:solidFill>
                  <a:srgbClr val="272525"/>
                </a:solidFill>
                <a:latin typeface="Source Sans Pro" pitchFamily="34" charset="0"/>
                <a:ea typeface="Source Sans Pro" pitchFamily="34" charset="-122"/>
                <a:cs typeface="Source Sans Pro" pitchFamily="34" charset="-120"/>
              </a:rPr>
              <a:t>: Ability to handle large volumes of social media data efficiently.</a:t>
            </a:r>
            <a:endParaRPr lang="en-US" sz="1750" dirty="0"/>
          </a:p>
        </p:txBody>
      </p:sp>
      <p:sp>
        <p:nvSpPr>
          <p:cNvPr id="6" name="Text 3"/>
          <p:cNvSpPr/>
          <p:nvPr/>
        </p:nvSpPr>
        <p:spPr>
          <a:xfrm>
            <a:off x="2703790" y="2955727"/>
            <a:ext cx="9578102"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u="sng" kern="0" spc="-35" dirty="0">
                <a:solidFill>
                  <a:srgbClr val="272525"/>
                </a:solidFill>
                <a:latin typeface="Source Sans Pro" pitchFamily="34" charset="0"/>
                <a:ea typeface="Source Sans Pro" pitchFamily="34" charset="-122"/>
                <a:cs typeface="Source Sans Pro" pitchFamily="34" charset="-120"/>
              </a:rPr>
              <a:t>Real-time Data Ingestion</a:t>
            </a:r>
            <a:r>
              <a:rPr lang="en-US" sz="1750" kern="0" spc="-35" dirty="0">
                <a:solidFill>
                  <a:srgbClr val="272525"/>
                </a:solidFill>
                <a:latin typeface="Source Sans Pro" pitchFamily="34" charset="0"/>
                <a:ea typeface="Source Sans Pro" pitchFamily="34" charset="-122"/>
                <a:cs typeface="Source Sans Pro" pitchFamily="34" charset="-120"/>
              </a:rPr>
              <a:t>: Capability to ingest streaming data from social media platforms in real-time.</a:t>
            </a:r>
            <a:endParaRPr lang="en-US" sz="1750" dirty="0"/>
          </a:p>
        </p:txBody>
      </p:sp>
      <p:sp>
        <p:nvSpPr>
          <p:cNvPr id="7" name="Text 4"/>
          <p:cNvSpPr/>
          <p:nvPr/>
        </p:nvSpPr>
        <p:spPr>
          <a:xfrm>
            <a:off x="2703790" y="3399949"/>
            <a:ext cx="9578102" cy="710803"/>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u="sng" kern="0" spc="-35" dirty="0">
                <a:solidFill>
                  <a:srgbClr val="272525"/>
                </a:solidFill>
                <a:latin typeface="Source Sans Pro" pitchFamily="34" charset="0"/>
                <a:ea typeface="Source Sans Pro" pitchFamily="34" charset="-122"/>
                <a:cs typeface="Source Sans Pro" pitchFamily="34" charset="-120"/>
              </a:rPr>
              <a:t>Interactive Visualization</a:t>
            </a:r>
            <a:r>
              <a:rPr lang="en-US" sz="1750" kern="0" spc="-35" dirty="0">
                <a:solidFill>
                  <a:srgbClr val="272525"/>
                </a:solidFill>
                <a:latin typeface="Source Sans Pro" pitchFamily="34" charset="0"/>
                <a:ea typeface="Source Sans Pro" pitchFamily="34" charset="-122"/>
                <a:cs typeface="Source Sans Pro" pitchFamily="34" charset="-120"/>
              </a:rPr>
              <a:t>: Development of interactive dashboards or visualizations for exploring sentiment trends.</a:t>
            </a:r>
            <a:endParaRPr lang="en-US" sz="1750" dirty="0"/>
          </a:p>
        </p:txBody>
      </p:sp>
      <p:sp>
        <p:nvSpPr>
          <p:cNvPr id="8" name="Text 5"/>
          <p:cNvSpPr/>
          <p:nvPr/>
        </p:nvSpPr>
        <p:spPr>
          <a:xfrm>
            <a:off x="2703790" y="4199573"/>
            <a:ext cx="9578102" cy="710803"/>
          </a:xfrm>
          <a:prstGeom prst="rect">
            <a:avLst/>
          </a:prstGeom>
          <a:noFill/>
          <a:ln/>
        </p:spPr>
        <p:txBody>
          <a:bodyPr wrap="square" rtlCol="0" anchor="t"/>
          <a:lstStyle/>
          <a:p>
            <a:pPr marL="342900" indent="-342900" algn="l">
              <a:lnSpc>
                <a:spcPts val="2799"/>
              </a:lnSpc>
              <a:buSzPct val="100000"/>
              <a:buFont typeface="+mj-lt"/>
              <a:buAutoNum type="arabicPeriod" startAt="4"/>
            </a:pPr>
            <a:r>
              <a:rPr lang="en-US" sz="1750" u="sng" kern="0" spc="-35" dirty="0">
                <a:solidFill>
                  <a:srgbClr val="272525"/>
                </a:solidFill>
                <a:latin typeface="Source Sans Pro" pitchFamily="34" charset="0"/>
                <a:ea typeface="Source Sans Pro" pitchFamily="34" charset="-122"/>
                <a:cs typeface="Source Sans Pro" pitchFamily="34" charset="-120"/>
              </a:rPr>
              <a:t>Contextual Understanding</a:t>
            </a:r>
            <a:r>
              <a:rPr lang="en-US" sz="1750" kern="0" spc="-35" dirty="0">
                <a:solidFill>
                  <a:srgbClr val="272525"/>
                </a:solidFill>
                <a:latin typeface="Source Sans Pro" pitchFamily="34" charset="0"/>
                <a:ea typeface="Source Sans Pro" pitchFamily="34" charset="-122"/>
                <a:cs typeface="Source Sans Pro" pitchFamily="34" charset="-120"/>
              </a:rPr>
              <a:t>: Use of contextual embeddings or transformer models for capturing proper meanings.</a:t>
            </a:r>
            <a:endParaRPr lang="en-US" sz="1750" dirty="0"/>
          </a:p>
        </p:txBody>
      </p:sp>
      <p:sp>
        <p:nvSpPr>
          <p:cNvPr id="9" name="Text 6"/>
          <p:cNvSpPr/>
          <p:nvPr/>
        </p:nvSpPr>
        <p:spPr>
          <a:xfrm>
            <a:off x="2703790" y="4999196"/>
            <a:ext cx="9578102" cy="710803"/>
          </a:xfrm>
          <a:prstGeom prst="rect">
            <a:avLst/>
          </a:prstGeom>
          <a:noFill/>
          <a:ln/>
        </p:spPr>
        <p:txBody>
          <a:bodyPr wrap="square" rtlCol="0" anchor="t"/>
          <a:lstStyle/>
          <a:p>
            <a:pPr marL="342900" indent="-342900" algn="l">
              <a:lnSpc>
                <a:spcPts val="2799"/>
              </a:lnSpc>
              <a:buSzPct val="100000"/>
              <a:buFont typeface="+mj-lt"/>
              <a:buAutoNum type="arabicPeriod" startAt="5"/>
            </a:pPr>
            <a:r>
              <a:rPr lang="en-US" sz="1750" u="sng" kern="0" spc="-35" dirty="0">
                <a:solidFill>
                  <a:srgbClr val="272525"/>
                </a:solidFill>
                <a:latin typeface="Source Sans Pro" pitchFamily="34" charset="0"/>
                <a:ea typeface="Source Sans Pro" pitchFamily="34" charset="-122"/>
                <a:cs typeface="Source Sans Pro" pitchFamily="34" charset="-120"/>
              </a:rPr>
              <a:t>Robustness and Reliability</a:t>
            </a:r>
            <a:r>
              <a:rPr lang="en-US" sz="1750" kern="0" spc="-35" dirty="0">
                <a:solidFill>
                  <a:srgbClr val="272525"/>
                </a:solidFill>
                <a:latin typeface="Source Sans Pro" pitchFamily="34" charset="0"/>
                <a:ea typeface="Source Sans Pro" pitchFamily="34" charset="-122"/>
                <a:cs typeface="Source Sans Pro" pitchFamily="34" charset="-120"/>
              </a:rPr>
              <a:t>: Implementation of error handling mechanisms to ensure robustness against data inconsistencies or failures.</a:t>
            </a:r>
            <a:endParaRPr lang="en-US" sz="1750" dirty="0"/>
          </a:p>
        </p:txBody>
      </p:sp>
      <p:sp>
        <p:nvSpPr>
          <p:cNvPr id="10" name="Text 7"/>
          <p:cNvSpPr/>
          <p:nvPr/>
        </p:nvSpPr>
        <p:spPr>
          <a:xfrm>
            <a:off x="2703790" y="5798820"/>
            <a:ext cx="9578102" cy="710803"/>
          </a:xfrm>
          <a:prstGeom prst="rect">
            <a:avLst/>
          </a:prstGeom>
          <a:noFill/>
          <a:ln/>
        </p:spPr>
        <p:txBody>
          <a:bodyPr wrap="square" rtlCol="0" anchor="t"/>
          <a:lstStyle/>
          <a:p>
            <a:pPr marL="342900" indent="-342900" algn="l">
              <a:lnSpc>
                <a:spcPts val="2799"/>
              </a:lnSpc>
              <a:buSzPct val="100000"/>
              <a:buFont typeface="+mj-lt"/>
              <a:buAutoNum type="arabicPeriod" startAt="6"/>
            </a:pPr>
            <a:r>
              <a:rPr lang="en-US" sz="1750" u="sng" kern="0" spc="-35" dirty="0">
                <a:solidFill>
                  <a:srgbClr val="272525"/>
                </a:solidFill>
                <a:latin typeface="Source Sans Pro" pitchFamily="34" charset="0"/>
                <a:ea typeface="Source Sans Pro" pitchFamily="34" charset="-122"/>
                <a:cs typeface="Source Sans Pro" pitchFamily="34" charset="-120"/>
              </a:rPr>
              <a:t>Compliance and Security</a:t>
            </a:r>
            <a:r>
              <a:rPr lang="en-US" sz="1750" kern="0" spc="-35" dirty="0">
                <a:solidFill>
                  <a:srgbClr val="272525"/>
                </a:solidFill>
                <a:latin typeface="Source Sans Pro" pitchFamily="34" charset="0"/>
                <a:ea typeface="Source Sans Pro" pitchFamily="34" charset="-122"/>
                <a:cs typeface="Source Sans Pro" pitchFamily="34" charset="-120"/>
              </a:rPr>
              <a:t>: Adherence to data privacy regulations and best practices for handling sensitive user information.</a:t>
            </a:r>
            <a:endParaRPr lang="en-US" sz="175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927021"/>
            <a:ext cx="7814905"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Challenges in Sentiment </a:t>
            </a:r>
            <a:r>
              <a:rPr lang="en-US" sz="4374" b="1" kern="0" spc="-35" dirty="0" smtClean="0">
                <a:solidFill>
                  <a:srgbClr val="000000"/>
                </a:solidFill>
                <a:latin typeface="adonis-web" pitchFamily="34" charset="0"/>
                <a:ea typeface="adonis-web" pitchFamily="34" charset="-122"/>
                <a:cs typeface="adonis-web" pitchFamily="34" charset="-120"/>
              </a:rPr>
              <a:t>Analysis</a:t>
            </a:r>
            <a:endParaRPr lang="en-US" sz="4374" dirty="0"/>
          </a:p>
        </p:txBody>
      </p:sp>
      <p:sp>
        <p:nvSpPr>
          <p:cNvPr id="6" name="Text 3"/>
          <p:cNvSpPr/>
          <p:nvPr/>
        </p:nvSpPr>
        <p:spPr>
          <a:xfrm>
            <a:off x="2505670" y="2280999"/>
            <a:ext cx="185261" cy="416481"/>
          </a:xfrm>
          <a:prstGeom prst="rect">
            <a:avLst/>
          </a:prstGeom>
          <a:noFill/>
          <a:ln/>
        </p:spPr>
        <p:txBody>
          <a:bodyPr wrap="none" rtlCol="0" anchor="t"/>
          <a:lstStyle/>
          <a:p>
            <a:pPr marL="0" indent="0" algn="ctr">
              <a:lnSpc>
                <a:spcPts val="3281"/>
              </a:lnSpc>
              <a:buNone/>
            </a:pPr>
            <a:endParaRPr lang="en-US" sz="2624" dirty="0"/>
          </a:p>
        </p:txBody>
      </p:sp>
      <p:sp>
        <p:nvSpPr>
          <p:cNvPr id="10" name="Text 7"/>
          <p:cNvSpPr/>
          <p:nvPr/>
        </p:nvSpPr>
        <p:spPr>
          <a:xfrm>
            <a:off x="7583567" y="2280999"/>
            <a:ext cx="185261" cy="416481"/>
          </a:xfrm>
          <a:prstGeom prst="rect">
            <a:avLst/>
          </a:prstGeom>
          <a:noFill/>
          <a:ln/>
        </p:spPr>
        <p:txBody>
          <a:bodyPr wrap="none" rtlCol="0" anchor="t"/>
          <a:lstStyle/>
          <a:p>
            <a:pPr marL="0" indent="0" algn="ctr">
              <a:lnSpc>
                <a:spcPts val="3281"/>
              </a:lnSpc>
              <a:buNone/>
            </a:pPr>
            <a:endParaRPr lang="en-US" sz="2624" dirty="0"/>
          </a:p>
        </p:txBody>
      </p:sp>
      <p:sp>
        <p:nvSpPr>
          <p:cNvPr id="14" name="Text 11"/>
          <p:cNvSpPr/>
          <p:nvPr/>
        </p:nvSpPr>
        <p:spPr>
          <a:xfrm>
            <a:off x="2505670" y="5010507"/>
            <a:ext cx="185261" cy="416481"/>
          </a:xfrm>
          <a:prstGeom prst="rect">
            <a:avLst/>
          </a:prstGeom>
          <a:noFill/>
          <a:ln/>
        </p:spPr>
        <p:txBody>
          <a:bodyPr wrap="none" rtlCol="0" anchor="t"/>
          <a:lstStyle/>
          <a:p>
            <a:pPr marL="0" indent="0" algn="ctr">
              <a:lnSpc>
                <a:spcPts val="3281"/>
              </a:lnSpc>
              <a:buNone/>
            </a:pPr>
            <a:endParaRPr lang="en-US" sz="2624" dirty="0"/>
          </a:p>
        </p:txBody>
      </p:sp>
      <p:sp>
        <p:nvSpPr>
          <p:cNvPr id="16" name="Text 13"/>
          <p:cNvSpPr/>
          <p:nvPr/>
        </p:nvSpPr>
        <p:spPr>
          <a:xfrm>
            <a:off x="1625600" y="2289986"/>
            <a:ext cx="10711543" cy="4430128"/>
          </a:xfrm>
          <a:prstGeom prst="rect">
            <a:avLst/>
          </a:prstGeom>
          <a:noFill/>
          <a:ln/>
        </p:spPr>
        <p:txBody>
          <a:bodyPr wrap="square" rtlCol="0" anchor="t"/>
          <a:lstStyle/>
          <a:p>
            <a:pPr lvl="0"/>
            <a:r>
              <a:rPr lang="en-US" sz="1750" u="sng" kern="0" spc="-35" dirty="0" smtClean="0">
                <a:solidFill>
                  <a:srgbClr val="272525"/>
                </a:solidFill>
                <a:latin typeface="Source Sans Pro" pitchFamily="34" charset="0"/>
                <a:ea typeface="Source Sans Pro" pitchFamily="34" charset="-122"/>
                <a:cs typeface="Source Sans Pro" pitchFamily="34" charset="-120"/>
              </a:rPr>
              <a:t>Data </a:t>
            </a:r>
            <a:r>
              <a:rPr lang="en-US" sz="1750" u="sng" kern="0" spc="-35" dirty="0">
                <a:solidFill>
                  <a:srgbClr val="272525"/>
                </a:solidFill>
                <a:latin typeface="Source Sans Pro" pitchFamily="34" charset="0"/>
                <a:ea typeface="Source Sans Pro" pitchFamily="34" charset="-122"/>
                <a:cs typeface="Source Sans Pro" pitchFamily="34" charset="-120"/>
              </a:rPr>
              <a:t>Quality</a:t>
            </a:r>
            <a:r>
              <a:rPr lang="en-US" sz="1750" kern="0" spc="-35" dirty="0">
                <a:solidFill>
                  <a:srgbClr val="272525"/>
                </a:solidFill>
                <a:latin typeface="Source Sans Pro" pitchFamily="34" charset="0"/>
                <a:ea typeface="Source Sans Pro" pitchFamily="34" charset="-122"/>
                <a:cs typeface="Source Sans Pro" pitchFamily="34" charset="-120"/>
              </a:rPr>
              <a:t>: Social media data can be noisy, unstructured, and prone to spam, sarcasm, slang, and misspellings, making it challenging to extract accurate sentiment</a:t>
            </a:r>
            <a:r>
              <a:rPr lang="en-US" sz="1750" kern="0" spc="-35" dirty="0" smtClean="0">
                <a:solidFill>
                  <a:srgbClr val="272525"/>
                </a:solidFill>
                <a:latin typeface="Source Sans Pro" pitchFamily="34" charset="0"/>
                <a:ea typeface="Source Sans Pro" pitchFamily="34" charset="-122"/>
                <a:cs typeface="Source Sans Pro" pitchFamily="34" charset="-120"/>
              </a:rPr>
              <a:t>.</a:t>
            </a:r>
          </a:p>
          <a:p>
            <a:pPr lvl="0"/>
            <a:endParaRPr lang="en-US" sz="1750" kern="0" spc="-35" dirty="0">
              <a:solidFill>
                <a:srgbClr val="272525"/>
              </a:solidFill>
              <a:latin typeface="Source Sans Pro" pitchFamily="34" charset="0"/>
              <a:ea typeface="Source Sans Pro" pitchFamily="34" charset="-122"/>
              <a:cs typeface="Source Sans Pro" pitchFamily="34" charset="-120"/>
            </a:endParaRPr>
          </a:p>
          <a:p>
            <a:pPr lvl="0"/>
            <a:r>
              <a:rPr lang="en-US" sz="1750" u="sng" kern="0" spc="-35" dirty="0">
                <a:solidFill>
                  <a:srgbClr val="272525"/>
                </a:solidFill>
                <a:latin typeface="Source Sans Pro" pitchFamily="34" charset="0"/>
                <a:ea typeface="Source Sans Pro" pitchFamily="34" charset="-122"/>
                <a:cs typeface="Source Sans Pro" pitchFamily="34" charset="-120"/>
              </a:rPr>
              <a:t>Data Privacy and Ethics</a:t>
            </a:r>
            <a:r>
              <a:rPr lang="en-US" sz="1750" kern="0" spc="-35" dirty="0">
                <a:solidFill>
                  <a:srgbClr val="272525"/>
                </a:solidFill>
                <a:latin typeface="Source Sans Pro" pitchFamily="34" charset="0"/>
                <a:ea typeface="Source Sans Pro" pitchFamily="34" charset="-122"/>
                <a:cs typeface="Source Sans Pro" pitchFamily="34" charset="-120"/>
              </a:rPr>
              <a:t>: Ensuring compliance with data privacy regulations and ethical considerations, such as obtaining consent for data collection and protecting user anonymity</a:t>
            </a:r>
            <a:r>
              <a:rPr lang="en-US" sz="1750" kern="0" spc="-35" dirty="0" smtClean="0">
                <a:solidFill>
                  <a:srgbClr val="272525"/>
                </a:solidFill>
                <a:latin typeface="Source Sans Pro" pitchFamily="34" charset="0"/>
                <a:ea typeface="Source Sans Pro" pitchFamily="34" charset="-122"/>
                <a:cs typeface="Source Sans Pro" pitchFamily="34" charset="-120"/>
              </a:rPr>
              <a:t>.</a:t>
            </a:r>
          </a:p>
          <a:p>
            <a:pPr lvl="0"/>
            <a:endParaRPr lang="en-US" sz="1750" kern="0" spc="-35" dirty="0">
              <a:solidFill>
                <a:srgbClr val="272525"/>
              </a:solidFill>
              <a:latin typeface="Source Sans Pro" pitchFamily="34" charset="0"/>
              <a:ea typeface="Source Sans Pro" pitchFamily="34" charset="-122"/>
              <a:cs typeface="Source Sans Pro" pitchFamily="34" charset="-120"/>
            </a:endParaRPr>
          </a:p>
          <a:p>
            <a:pPr lvl="0"/>
            <a:r>
              <a:rPr lang="en-US" sz="1750" u="sng" kern="0" spc="-35" dirty="0">
                <a:solidFill>
                  <a:srgbClr val="272525"/>
                </a:solidFill>
                <a:latin typeface="Source Sans Pro" pitchFamily="34" charset="0"/>
                <a:ea typeface="Source Sans Pro" pitchFamily="34" charset="-122"/>
                <a:cs typeface="Source Sans Pro" pitchFamily="34" charset="-120"/>
              </a:rPr>
              <a:t>Language and Context</a:t>
            </a:r>
            <a:r>
              <a:rPr lang="en-US" sz="1750" kern="0" spc="-35" dirty="0">
                <a:solidFill>
                  <a:srgbClr val="272525"/>
                </a:solidFill>
                <a:latin typeface="Source Sans Pro" pitchFamily="34" charset="0"/>
                <a:ea typeface="Source Sans Pro" pitchFamily="34" charset="-122"/>
                <a:cs typeface="Source Sans Pro" pitchFamily="34" charset="-120"/>
              </a:rPr>
              <a:t>: Social media content often includes multiple languages, dialects, and cultural nuances, requiring robust language processing and context understanding for accurate sentiment analysis</a:t>
            </a:r>
            <a:r>
              <a:rPr lang="en-US" sz="1750" kern="0" spc="-35" dirty="0" smtClean="0">
                <a:solidFill>
                  <a:srgbClr val="272525"/>
                </a:solidFill>
                <a:latin typeface="Source Sans Pro" pitchFamily="34" charset="0"/>
                <a:ea typeface="Source Sans Pro" pitchFamily="34" charset="-122"/>
                <a:cs typeface="Source Sans Pro" pitchFamily="34" charset="-120"/>
              </a:rPr>
              <a:t>.</a:t>
            </a:r>
          </a:p>
          <a:p>
            <a:pPr lvl="0"/>
            <a:endParaRPr lang="en-US" sz="1750" kern="0" spc="-35" dirty="0">
              <a:solidFill>
                <a:srgbClr val="272525"/>
              </a:solidFill>
              <a:latin typeface="Source Sans Pro" pitchFamily="34" charset="0"/>
              <a:ea typeface="Source Sans Pro" pitchFamily="34" charset="-122"/>
              <a:cs typeface="Source Sans Pro" pitchFamily="34" charset="-120"/>
            </a:endParaRPr>
          </a:p>
          <a:p>
            <a:pPr lvl="0"/>
            <a:r>
              <a:rPr lang="en-US" sz="1750" u="sng" kern="0" spc="-35" dirty="0">
                <a:solidFill>
                  <a:srgbClr val="272525"/>
                </a:solidFill>
                <a:latin typeface="Source Sans Pro" pitchFamily="34" charset="0"/>
                <a:ea typeface="Source Sans Pro" pitchFamily="34" charset="-122"/>
                <a:cs typeface="Source Sans Pro" pitchFamily="34" charset="-120"/>
              </a:rPr>
              <a:t>Scalability</a:t>
            </a:r>
            <a:r>
              <a:rPr lang="en-US" sz="1750" kern="0" spc="-35" dirty="0">
                <a:solidFill>
                  <a:srgbClr val="272525"/>
                </a:solidFill>
                <a:latin typeface="Source Sans Pro" pitchFamily="34" charset="0"/>
                <a:ea typeface="Source Sans Pro" pitchFamily="34" charset="-122"/>
                <a:cs typeface="Source Sans Pro" pitchFamily="34" charset="-120"/>
              </a:rPr>
              <a:t>: Analyzing large volumes of social media data in real-time or near real-time requires scalable and efficient algorithms and infrastructure to handle the computational load</a:t>
            </a:r>
            <a:r>
              <a:rPr lang="en-US" sz="1750" kern="0" spc="-35" dirty="0" smtClean="0">
                <a:solidFill>
                  <a:srgbClr val="272525"/>
                </a:solidFill>
                <a:latin typeface="Source Sans Pro" pitchFamily="34" charset="0"/>
                <a:ea typeface="Source Sans Pro" pitchFamily="34" charset="-122"/>
                <a:cs typeface="Source Sans Pro" pitchFamily="34" charset="-120"/>
              </a:rPr>
              <a:t>.</a:t>
            </a:r>
          </a:p>
          <a:p>
            <a:pPr lvl="0"/>
            <a:endParaRPr lang="en-US" sz="1750" kern="0" spc="-35" dirty="0">
              <a:solidFill>
                <a:srgbClr val="272525"/>
              </a:solidFill>
              <a:latin typeface="Source Sans Pro" pitchFamily="34" charset="0"/>
              <a:ea typeface="Source Sans Pro" pitchFamily="34" charset="-122"/>
              <a:cs typeface="Source Sans Pro" pitchFamily="34" charset="-120"/>
            </a:endParaRPr>
          </a:p>
          <a:p>
            <a:r>
              <a:rPr lang="en-US" sz="1750" u="sng" kern="0" spc="-35" dirty="0">
                <a:solidFill>
                  <a:srgbClr val="272525"/>
                </a:solidFill>
                <a:latin typeface="Source Sans Pro" pitchFamily="34" charset="0"/>
                <a:ea typeface="Source Sans Pro" pitchFamily="34" charset="-122"/>
                <a:cs typeface="Source Sans Pro" pitchFamily="34" charset="-120"/>
              </a:rPr>
              <a:t>Class Imbalance</a:t>
            </a:r>
            <a:r>
              <a:rPr lang="en-US" sz="1750" kern="0" spc="-35" dirty="0">
                <a:solidFill>
                  <a:srgbClr val="272525"/>
                </a:solidFill>
                <a:latin typeface="Source Sans Pro" pitchFamily="34" charset="0"/>
                <a:ea typeface="Source Sans Pro" pitchFamily="34" charset="-122"/>
                <a:cs typeface="Source Sans Pro" pitchFamily="34" charset="-120"/>
              </a:rPr>
              <a:t>: Imbalanced datasets, where one sentiment class is more prevalent than others, can bias model training and evaluation, requiring techniques to address class imbalance.</a:t>
            </a:r>
          </a:p>
          <a:p>
            <a:pPr lvl="0"/>
            <a:endParaRPr lang="en-US" sz="1750" kern="0" spc="-35" dirty="0">
              <a:solidFill>
                <a:srgbClr val="272525"/>
              </a:solidFill>
              <a:latin typeface="Source Sans Pro" pitchFamily="34" charset="0"/>
              <a:ea typeface="Source Sans Pro" pitchFamily="34" charset="-122"/>
              <a:cs typeface="Source Sans Pro" pitchFamily="34" charset="-120"/>
            </a:endParaRPr>
          </a:p>
          <a:p>
            <a:pPr marL="0" indent="0">
              <a:lnSpc>
                <a:spcPts val="2799"/>
              </a:lnSpc>
              <a:buNone/>
            </a:pPr>
            <a:endParaRPr lang="en-US" sz="1750" dirty="0"/>
          </a:p>
        </p:txBody>
      </p:sp>
      <p:sp>
        <p:nvSpPr>
          <p:cNvPr id="18" name="Text 15"/>
          <p:cNvSpPr/>
          <p:nvPr/>
        </p:nvSpPr>
        <p:spPr>
          <a:xfrm>
            <a:off x="7583567" y="5010507"/>
            <a:ext cx="185261" cy="416481"/>
          </a:xfrm>
          <a:prstGeom prst="rect">
            <a:avLst/>
          </a:prstGeom>
          <a:noFill/>
          <a:ln/>
        </p:spPr>
        <p:txBody>
          <a:bodyPr wrap="none" rtlCol="0" anchor="t"/>
          <a:lstStyle/>
          <a:p>
            <a:pPr marL="0" indent="0" algn="ctr">
              <a:lnSpc>
                <a:spcPts val="3281"/>
              </a:lnSpc>
              <a:buNone/>
            </a:pPr>
            <a:endParaRPr lang="en-US" sz="2624"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854279"/>
            <a:ext cx="8224242"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Applications of Sentiment Analysis</a:t>
            </a:r>
            <a:endParaRPr lang="en-US" sz="4374" dirty="0"/>
          </a:p>
        </p:txBody>
      </p:sp>
      <p:sp>
        <p:nvSpPr>
          <p:cNvPr id="6" name="Text 2"/>
          <p:cNvSpPr/>
          <p:nvPr/>
        </p:nvSpPr>
        <p:spPr>
          <a:xfrm>
            <a:off x="2348389" y="3770590"/>
            <a:ext cx="2233374" cy="694373"/>
          </a:xfrm>
          <a:prstGeom prst="rect">
            <a:avLst/>
          </a:prstGeom>
          <a:noFill/>
          <a:ln/>
        </p:spPr>
        <p:txBody>
          <a:bodyPr wrap="squar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Customer Experience</a:t>
            </a:r>
            <a:endParaRPr lang="en-US" sz="2187" dirty="0"/>
          </a:p>
        </p:txBody>
      </p:sp>
      <p:sp>
        <p:nvSpPr>
          <p:cNvPr id="7" name="Text 3"/>
          <p:cNvSpPr/>
          <p:nvPr/>
        </p:nvSpPr>
        <p:spPr>
          <a:xfrm>
            <a:off x="2348389" y="4598194"/>
            <a:ext cx="2233374"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Analyze customer feedback to improve products, services, and brand reputation.</a:t>
            </a:r>
            <a:endParaRPr lang="en-US" sz="1750" dirty="0"/>
          </a:p>
        </p:txBody>
      </p:sp>
      <p:sp>
        <p:nvSpPr>
          <p:cNvPr id="9" name="Text 4"/>
          <p:cNvSpPr/>
          <p:nvPr/>
        </p:nvSpPr>
        <p:spPr>
          <a:xfrm>
            <a:off x="4915019" y="3770590"/>
            <a:ext cx="2233493" cy="694373"/>
          </a:xfrm>
          <a:prstGeom prst="rect">
            <a:avLst/>
          </a:prstGeom>
          <a:noFill/>
          <a:ln/>
        </p:spPr>
        <p:txBody>
          <a:bodyPr wrap="squar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Social Media Monitoring</a:t>
            </a:r>
            <a:endParaRPr lang="en-US" sz="2187" dirty="0"/>
          </a:p>
        </p:txBody>
      </p:sp>
      <p:sp>
        <p:nvSpPr>
          <p:cNvPr id="10" name="Text 5"/>
          <p:cNvSpPr/>
          <p:nvPr/>
        </p:nvSpPr>
        <p:spPr>
          <a:xfrm>
            <a:off x="4915019" y="4598194"/>
            <a:ext cx="2233493"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Track brand sentiment, identify influencers, and respond to customer issues on social platforms.</a:t>
            </a:r>
            <a:endParaRPr lang="en-US" sz="1750" dirty="0"/>
          </a:p>
        </p:txBody>
      </p:sp>
      <p:sp>
        <p:nvSpPr>
          <p:cNvPr id="12" name="Text 6"/>
          <p:cNvSpPr/>
          <p:nvPr/>
        </p:nvSpPr>
        <p:spPr>
          <a:xfrm>
            <a:off x="7481768" y="3770590"/>
            <a:ext cx="2233374" cy="694373"/>
          </a:xfrm>
          <a:prstGeom prst="rect">
            <a:avLst/>
          </a:prstGeom>
          <a:noFill/>
          <a:ln/>
        </p:spPr>
        <p:txBody>
          <a:bodyPr wrap="squar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Financial Forecasting</a:t>
            </a:r>
            <a:endParaRPr lang="en-US" sz="2187" dirty="0"/>
          </a:p>
        </p:txBody>
      </p:sp>
      <p:sp>
        <p:nvSpPr>
          <p:cNvPr id="13" name="Text 7"/>
          <p:cNvSpPr/>
          <p:nvPr/>
        </p:nvSpPr>
        <p:spPr>
          <a:xfrm>
            <a:off x="7481768" y="4598194"/>
            <a:ext cx="2233374"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Gauge investor sentiment to predict stock market trends and inform investment decisions.</a:t>
            </a:r>
            <a:endParaRPr lang="en-US" sz="1750" dirty="0"/>
          </a:p>
        </p:txBody>
      </p:sp>
      <p:sp>
        <p:nvSpPr>
          <p:cNvPr id="15" name="Text 8"/>
          <p:cNvSpPr/>
          <p:nvPr/>
        </p:nvSpPr>
        <p:spPr>
          <a:xfrm>
            <a:off x="10048399" y="3770590"/>
            <a:ext cx="2233493"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Political Analysis</a:t>
            </a:r>
            <a:endParaRPr lang="en-US" sz="2187" dirty="0"/>
          </a:p>
        </p:txBody>
      </p:sp>
      <p:sp>
        <p:nvSpPr>
          <p:cNvPr id="16" name="Text 9"/>
          <p:cNvSpPr/>
          <p:nvPr/>
        </p:nvSpPr>
        <p:spPr>
          <a:xfrm>
            <a:off x="10048399" y="4251008"/>
            <a:ext cx="2233493"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Understand public opinion on policies, candidates, and current events to guide political strategy.</a:t>
            </a:r>
            <a:endParaRPr lang="en-US" sz="175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791"/>
          </a:xfrm>
          <a:prstGeom prst="rect">
            <a:avLst/>
          </a:prstGeom>
          <a:solidFill>
            <a:srgbClr val="FFFFFF">
              <a:alpha val="75000"/>
            </a:srgbClr>
          </a:solidFill>
          <a:ln/>
        </p:spPr>
      </p:sp>
      <p:sp>
        <p:nvSpPr>
          <p:cNvPr id="4" name="Text 1"/>
          <p:cNvSpPr/>
          <p:nvPr/>
        </p:nvSpPr>
        <p:spPr>
          <a:xfrm>
            <a:off x="2968228" y="534710"/>
            <a:ext cx="6179701" cy="607576"/>
          </a:xfrm>
          <a:prstGeom prst="rect">
            <a:avLst/>
          </a:prstGeom>
          <a:noFill/>
          <a:ln/>
        </p:spPr>
        <p:txBody>
          <a:bodyPr wrap="none" rtlCol="0" anchor="t"/>
          <a:lstStyle/>
          <a:p>
            <a:pPr marL="0" indent="0">
              <a:lnSpc>
                <a:spcPts val="4785"/>
              </a:lnSpc>
              <a:buNone/>
            </a:pPr>
            <a:r>
              <a:rPr lang="en-US" sz="3828" b="1" kern="0" spc="-31" dirty="0">
                <a:solidFill>
                  <a:srgbClr val="000000"/>
                </a:solidFill>
                <a:latin typeface="adonis-web" pitchFamily="34" charset="0"/>
                <a:ea typeface="adonis-web" pitchFamily="34" charset="-122"/>
                <a:cs typeface="adonis-web" pitchFamily="34" charset="-120"/>
              </a:rPr>
              <a:t>Conclusion and Future Trends</a:t>
            </a:r>
            <a:endParaRPr lang="en-US" sz="3828" dirty="0"/>
          </a:p>
        </p:txBody>
      </p:sp>
      <p:sp>
        <p:nvSpPr>
          <p:cNvPr id="6" name="Text 2"/>
          <p:cNvSpPr/>
          <p:nvPr/>
        </p:nvSpPr>
        <p:spPr>
          <a:xfrm>
            <a:off x="5074325" y="2237780"/>
            <a:ext cx="134422" cy="388977"/>
          </a:xfrm>
          <a:prstGeom prst="rect">
            <a:avLst/>
          </a:prstGeom>
          <a:noFill/>
          <a:ln/>
        </p:spPr>
        <p:txBody>
          <a:bodyPr wrap="none" rtlCol="0" anchor="t"/>
          <a:lstStyle/>
          <a:p>
            <a:pPr marL="0" indent="0" algn="ctr">
              <a:lnSpc>
                <a:spcPts val="3063"/>
              </a:lnSpc>
              <a:buNone/>
            </a:pPr>
            <a:endParaRPr lang="en-US" sz="1914" dirty="0"/>
          </a:p>
        </p:txBody>
      </p:sp>
      <p:sp>
        <p:nvSpPr>
          <p:cNvPr id="7" name="Text 3"/>
          <p:cNvSpPr/>
          <p:nvPr/>
        </p:nvSpPr>
        <p:spPr>
          <a:xfrm>
            <a:off x="2968228" y="1933932"/>
            <a:ext cx="2430780" cy="303848"/>
          </a:xfrm>
          <a:prstGeom prst="rect">
            <a:avLst/>
          </a:prstGeom>
          <a:noFill/>
          <a:ln/>
        </p:spPr>
        <p:txBody>
          <a:bodyPr wrap="none" rtlCol="0" anchor="t"/>
          <a:lstStyle/>
          <a:p>
            <a:pPr marL="0" indent="0" algn="l">
              <a:lnSpc>
                <a:spcPts val="2393"/>
              </a:lnSpc>
              <a:buNone/>
            </a:pPr>
            <a:r>
              <a:rPr lang="en-US" sz="1914" b="1" kern="0" spc="-31" dirty="0">
                <a:solidFill>
                  <a:srgbClr val="272525"/>
                </a:solidFill>
                <a:latin typeface="adonis-web" pitchFamily="34" charset="0"/>
                <a:ea typeface="adonis-web" pitchFamily="34" charset="-122"/>
                <a:cs typeface="adonis-web" pitchFamily="34" charset="-120"/>
              </a:rPr>
              <a:t>Continued Growth</a:t>
            </a:r>
            <a:endParaRPr lang="en-US" sz="1914" dirty="0"/>
          </a:p>
        </p:txBody>
      </p:sp>
      <p:sp>
        <p:nvSpPr>
          <p:cNvPr id="8" name="Text 4"/>
          <p:cNvSpPr/>
          <p:nvPr/>
        </p:nvSpPr>
        <p:spPr>
          <a:xfrm>
            <a:off x="3052703" y="2432268"/>
            <a:ext cx="4177665" cy="310991"/>
          </a:xfrm>
          <a:prstGeom prst="rect">
            <a:avLst/>
          </a:prstGeom>
          <a:noFill/>
          <a:ln/>
        </p:spPr>
        <p:txBody>
          <a:bodyPr wrap="none" rtlCol="0" anchor="t"/>
          <a:lstStyle/>
          <a:p>
            <a:pPr marL="0" indent="0" algn="l">
              <a:lnSpc>
                <a:spcPts val="2450"/>
              </a:lnSpc>
              <a:buNone/>
            </a:pPr>
            <a:r>
              <a:rPr lang="en-US" sz="1531" kern="0" spc="-31" dirty="0">
                <a:solidFill>
                  <a:srgbClr val="272525"/>
                </a:solidFill>
                <a:latin typeface="Source Sans Pro" pitchFamily="34" charset="0"/>
                <a:ea typeface="Source Sans Pro" pitchFamily="34" charset="-122"/>
                <a:cs typeface="Source Sans Pro" pitchFamily="34" charset="-120"/>
              </a:rPr>
              <a:t>Sentiment analysis will become increasingly prevalent</a:t>
            </a:r>
            <a:endParaRPr lang="en-US" sz="1531" dirty="0"/>
          </a:p>
        </p:txBody>
      </p:sp>
      <p:sp>
        <p:nvSpPr>
          <p:cNvPr id="11" name="Text 6"/>
          <p:cNvSpPr/>
          <p:nvPr/>
        </p:nvSpPr>
        <p:spPr>
          <a:xfrm>
            <a:off x="5074325" y="3532227"/>
            <a:ext cx="134422" cy="388977"/>
          </a:xfrm>
          <a:prstGeom prst="rect">
            <a:avLst/>
          </a:prstGeom>
          <a:noFill/>
          <a:ln/>
        </p:spPr>
        <p:txBody>
          <a:bodyPr wrap="none" rtlCol="0" anchor="t"/>
          <a:lstStyle/>
          <a:p>
            <a:pPr marL="0" indent="0" algn="ctr">
              <a:lnSpc>
                <a:spcPts val="3063"/>
              </a:lnSpc>
              <a:buNone/>
            </a:pPr>
            <a:endParaRPr lang="en-US" sz="1914" dirty="0"/>
          </a:p>
        </p:txBody>
      </p:sp>
      <p:sp>
        <p:nvSpPr>
          <p:cNvPr id="12" name="Text 7"/>
          <p:cNvSpPr/>
          <p:nvPr/>
        </p:nvSpPr>
        <p:spPr>
          <a:xfrm>
            <a:off x="2968228" y="3228379"/>
            <a:ext cx="2430780" cy="303848"/>
          </a:xfrm>
          <a:prstGeom prst="rect">
            <a:avLst/>
          </a:prstGeom>
          <a:noFill/>
          <a:ln/>
        </p:spPr>
        <p:txBody>
          <a:bodyPr wrap="none" rtlCol="0" anchor="t"/>
          <a:lstStyle/>
          <a:p>
            <a:pPr marL="0" indent="0" algn="l">
              <a:lnSpc>
                <a:spcPts val="2393"/>
              </a:lnSpc>
              <a:buNone/>
            </a:pPr>
            <a:r>
              <a:rPr lang="en-US" sz="1914" b="1" kern="0" spc="-31" dirty="0">
                <a:solidFill>
                  <a:srgbClr val="272525"/>
                </a:solidFill>
                <a:latin typeface="adonis-web" pitchFamily="34" charset="0"/>
                <a:ea typeface="adonis-web" pitchFamily="34" charset="-122"/>
                <a:cs typeface="adonis-web" pitchFamily="34" charset="-120"/>
              </a:rPr>
              <a:t>Advancements in AI</a:t>
            </a:r>
            <a:endParaRPr lang="en-US" sz="1914" dirty="0"/>
          </a:p>
        </p:txBody>
      </p:sp>
      <p:sp>
        <p:nvSpPr>
          <p:cNvPr id="13" name="Text 8"/>
          <p:cNvSpPr/>
          <p:nvPr/>
        </p:nvSpPr>
        <p:spPr>
          <a:xfrm>
            <a:off x="3052703" y="3734317"/>
            <a:ext cx="4432340" cy="310991"/>
          </a:xfrm>
          <a:prstGeom prst="rect">
            <a:avLst/>
          </a:prstGeom>
          <a:noFill/>
          <a:ln/>
        </p:spPr>
        <p:txBody>
          <a:bodyPr wrap="none" rtlCol="0" anchor="t"/>
          <a:lstStyle/>
          <a:p>
            <a:pPr marL="0" indent="0" algn="l">
              <a:lnSpc>
                <a:spcPts val="2450"/>
              </a:lnSpc>
              <a:buNone/>
            </a:pPr>
            <a:r>
              <a:rPr lang="en-US" sz="1531" kern="0" spc="-31" dirty="0">
                <a:solidFill>
                  <a:srgbClr val="272525"/>
                </a:solidFill>
                <a:latin typeface="Source Sans Pro" pitchFamily="34" charset="0"/>
                <a:ea typeface="Source Sans Pro" pitchFamily="34" charset="-122"/>
                <a:cs typeface="Source Sans Pro" pitchFamily="34" charset="-120"/>
              </a:rPr>
              <a:t>Machine learning models will become more sophisticated</a:t>
            </a:r>
            <a:endParaRPr lang="en-US" sz="1531" dirty="0"/>
          </a:p>
        </p:txBody>
      </p:sp>
      <p:sp>
        <p:nvSpPr>
          <p:cNvPr id="16" name="Text 10"/>
          <p:cNvSpPr/>
          <p:nvPr/>
        </p:nvSpPr>
        <p:spPr>
          <a:xfrm>
            <a:off x="5074325" y="5012174"/>
            <a:ext cx="134422" cy="388977"/>
          </a:xfrm>
          <a:prstGeom prst="rect">
            <a:avLst/>
          </a:prstGeom>
          <a:noFill/>
          <a:ln/>
        </p:spPr>
        <p:txBody>
          <a:bodyPr wrap="none" rtlCol="0" anchor="t"/>
          <a:lstStyle/>
          <a:p>
            <a:pPr marL="0" indent="0" algn="ctr">
              <a:lnSpc>
                <a:spcPts val="3063"/>
              </a:lnSpc>
              <a:buNone/>
            </a:pPr>
            <a:endParaRPr lang="en-US" sz="1914" dirty="0"/>
          </a:p>
        </p:txBody>
      </p:sp>
      <p:sp>
        <p:nvSpPr>
          <p:cNvPr id="17" name="Text 11"/>
          <p:cNvSpPr/>
          <p:nvPr/>
        </p:nvSpPr>
        <p:spPr>
          <a:xfrm>
            <a:off x="2968228" y="4365409"/>
            <a:ext cx="2430780" cy="303848"/>
          </a:xfrm>
          <a:prstGeom prst="rect">
            <a:avLst/>
          </a:prstGeom>
          <a:noFill/>
          <a:ln/>
        </p:spPr>
        <p:txBody>
          <a:bodyPr wrap="none" rtlCol="0" anchor="t"/>
          <a:lstStyle/>
          <a:p>
            <a:pPr marL="0" indent="0" algn="l">
              <a:lnSpc>
                <a:spcPts val="2393"/>
              </a:lnSpc>
              <a:buNone/>
            </a:pPr>
            <a:r>
              <a:rPr lang="en-US" sz="1914" b="1" kern="0" spc="-31" dirty="0">
                <a:solidFill>
                  <a:srgbClr val="272525"/>
                </a:solidFill>
                <a:latin typeface="adonis-web" pitchFamily="34" charset="0"/>
                <a:ea typeface="adonis-web" pitchFamily="34" charset="-122"/>
                <a:cs typeface="adonis-web" pitchFamily="34" charset="-120"/>
              </a:rPr>
              <a:t>Ethical Considerations</a:t>
            </a:r>
            <a:endParaRPr lang="en-US" sz="1914" dirty="0"/>
          </a:p>
        </p:txBody>
      </p:sp>
      <p:sp>
        <p:nvSpPr>
          <p:cNvPr id="18" name="Text 12"/>
          <p:cNvSpPr/>
          <p:nvPr/>
        </p:nvSpPr>
        <p:spPr>
          <a:xfrm>
            <a:off x="3052703" y="4895670"/>
            <a:ext cx="3979902" cy="621983"/>
          </a:xfrm>
          <a:prstGeom prst="rect">
            <a:avLst/>
          </a:prstGeom>
          <a:noFill/>
          <a:ln/>
        </p:spPr>
        <p:txBody>
          <a:bodyPr wrap="square" rtlCol="0" anchor="t"/>
          <a:lstStyle/>
          <a:p>
            <a:pPr marL="0" indent="0" algn="l">
              <a:lnSpc>
                <a:spcPts val="2450"/>
              </a:lnSpc>
              <a:buNone/>
            </a:pPr>
            <a:r>
              <a:rPr lang="en-US" sz="1531" kern="0" spc="-31" dirty="0">
                <a:solidFill>
                  <a:srgbClr val="272525"/>
                </a:solidFill>
                <a:latin typeface="Source Sans Pro" pitchFamily="34" charset="0"/>
                <a:ea typeface="Source Sans Pro" pitchFamily="34" charset="-122"/>
                <a:cs typeface="Source Sans Pro" pitchFamily="34" charset="-120"/>
              </a:rPr>
              <a:t>Privacy and bias concerns will require ongoing attention</a:t>
            </a:r>
            <a:endParaRPr lang="en-US" sz="1531" dirty="0"/>
          </a:p>
        </p:txBody>
      </p:sp>
      <p:sp>
        <p:nvSpPr>
          <p:cNvPr id="19" name="Text 13"/>
          <p:cNvSpPr/>
          <p:nvPr/>
        </p:nvSpPr>
        <p:spPr>
          <a:xfrm>
            <a:off x="2968228" y="5879867"/>
            <a:ext cx="8693825" cy="1986875"/>
          </a:xfrm>
          <a:prstGeom prst="rect">
            <a:avLst/>
          </a:prstGeom>
          <a:noFill/>
          <a:ln/>
        </p:spPr>
        <p:txBody>
          <a:bodyPr wrap="square" rtlCol="0" anchor="t"/>
          <a:lstStyle/>
          <a:p>
            <a:pPr marL="0" indent="0">
              <a:lnSpc>
                <a:spcPts val="2450"/>
              </a:lnSpc>
              <a:buNone/>
            </a:pPr>
            <a:r>
              <a:rPr lang="en-US" sz="1531" kern="0" spc="-31" dirty="0">
                <a:solidFill>
                  <a:srgbClr val="272525"/>
                </a:solidFill>
                <a:latin typeface="Source Sans Pro" pitchFamily="34" charset="0"/>
                <a:ea typeface="Source Sans Pro" pitchFamily="34" charset="-122"/>
                <a:cs typeface="Source Sans Pro" pitchFamily="34" charset="-120"/>
              </a:rPr>
              <a:t>In conclusion, social media sentiment analysis has become a powerful tool for businesses, governments, and researchers to gain valuable insights into public opinion and behavior. As the field continues to evolve, we can expect to see continued growth, advancements in AI and machine learning, and an increased focus on addressing the ethical considerations surrounding this technology. The future of sentiment analysis holds great promise, but also requires vigilance to ensure it is used responsibly and for the betterment of society.</a:t>
            </a:r>
            <a:endParaRPr lang="en-US" sz="153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5160699" y="3577325"/>
            <a:ext cx="4586514" cy="1074949"/>
          </a:xfrm>
          <a:prstGeom prst="rect">
            <a:avLst/>
          </a:prstGeom>
          <a:noFill/>
          <a:ln/>
        </p:spPr>
        <p:txBody>
          <a:bodyPr wrap="none" rtlCol="0" anchor="t"/>
          <a:lstStyle/>
          <a:p>
            <a:pPr>
              <a:lnSpc>
                <a:spcPts val="5468"/>
              </a:lnSpc>
            </a:pPr>
            <a:r>
              <a:rPr lang="en-US" sz="4374" b="1" kern="0" spc="-35" dirty="0" smtClean="0">
                <a:solidFill>
                  <a:srgbClr val="000000"/>
                </a:solidFill>
                <a:latin typeface="adonis-web" pitchFamily="34" charset="0"/>
                <a:ea typeface="adonis-web" pitchFamily="34" charset="-122"/>
                <a:cs typeface="adonis-web" pitchFamily="34" charset="-120"/>
              </a:rPr>
              <a:t>THANK YOU !!!</a:t>
            </a:r>
            <a:endParaRPr lang="en-US" sz="4374" b="1" kern="0" spc="-35" dirty="0">
              <a:solidFill>
                <a:srgbClr val="000000"/>
              </a:solidFill>
              <a:latin typeface="adonis-web" pitchFamily="34" charset="0"/>
              <a:ea typeface="adonis-web" pitchFamily="34" charset="-122"/>
              <a:cs typeface="adonis-web" pitchFamily="34" charset="-120"/>
            </a:endParaRPr>
          </a:p>
        </p:txBody>
      </p:sp>
    </p:spTree>
    <p:extLst>
      <p:ext uri="{BB962C8B-B14F-4D97-AF65-F5344CB8AC3E}">
        <p14:creationId xmlns:p14="http://schemas.microsoft.com/office/powerpoint/2010/main" val="1038406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146572"/>
            <a:ext cx="5554980"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Overview</a:t>
            </a:r>
            <a:endParaRPr lang="en-US" sz="4374" dirty="0"/>
          </a:p>
        </p:txBody>
      </p:sp>
      <p:sp>
        <p:nvSpPr>
          <p:cNvPr id="5" name="Text 2"/>
          <p:cNvSpPr/>
          <p:nvPr/>
        </p:nvSpPr>
        <p:spPr>
          <a:xfrm>
            <a:off x="2703790" y="2285286"/>
            <a:ext cx="9578102" cy="5146028"/>
          </a:xfrm>
          <a:prstGeom prst="rect">
            <a:avLst/>
          </a:prstGeom>
          <a:noFill/>
          <a:ln/>
        </p:spPr>
        <p:txBody>
          <a:bodyPr wrap="none" rtlCol="0" anchor="t"/>
          <a:lstStyle/>
          <a:p>
            <a:pPr marL="342900" indent="-342900" algn="l">
              <a:lnSpc>
                <a:spcPts val="2799"/>
              </a:lnSpc>
              <a:buSzPct val="100000"/>
              <a:buChar char="•"/>
            </a:pPr>
            <a:r>
              <a:rPr lang="en-US" sz="1900" kern="0" spc="-35" dirty="0">
                <a:solidFill>
                  <a:srgbClr val="272525"/>
                </a:solidFill>
                <a:latin typeface="Source Sans Pro" pitchFamily="34" charset="0"/>
                <a:ea typeface="Source Sans Pro" pitchFamily="34" charset="-122"/>
                <a:cs typeface="Source Sans Pro" pitchFamily="34" charset="-120"/>
              </a:rPr>
              <a:t>Introduction to Social Media Sentiment Analysis</a:t>
            </a:r>
          </a:p>
          <a:p>
            <a:pPr marL="342900" indent="-342900" algn="l">
              <a:lnSpc>
                <a:spcPts val="2799"/>
              </a:lnSpc>
              <a:buSzPct val="100000"/>
              <a:buChar char="•"/>
            </a:pPr>
            <a:r>
              <a:rPr lang="en-US" sz="1900" kern="0" spc="-35" dirty="0">
                <a:solidFill>
                  <a:srgbClr val="272525"/>
                </a:solidFill>
                <a:latin typeface="Source Sans Pro" pitchFamily="34" charset="0"/>
                <a:ea typeface="Source Sans Pro" pitchFamily="34" charset="-122"/>
                <a:cs typeface="Source Sans Pro" pitchFamily="34" charset="-120"/>
              </a:rPr>
              <a:t>Understanding Sentiment Analysis</a:t>
            </a:r>
          </a:p>
          <a:p>
            <a:pPr marL="342900" indent="-342900" algn="l">
              <a:lnSpc>
                <a:spcPts val="2799"/>
              </a:lnSpc>
              <a:buSzPct val="100000"/>
              <a:buChar char="•"/>
            </a:pPr>
            <a:r>
              <a:rPr lang="en-US" sz="1900" kern="0" spc="-35" dirty="0">
                <a:solidFill>
                  <a:srgbClr val="272525"/>
                </a:solidFill>
                <a:latin typeface="Source Sans Pro" pitchFamily="34" charset="0"/>
                <a:ea typeface="Source Sans Pro" pitchFamily="34" charset="-122"/>
                <a:cs typeface="Source Sans Pro" pitchFamily="34" charset="-120"/>
              </a:rPr>
              <a:t>Data Collection and Preprocessing</a:t>
            </a:r>
          </a:p>
          <a:p>
            <a:pPr marL="342900" indent="-342900" algn="l">
              <a:lnSpc>
                <a:spcPts val="2799"/>
              </a:lnSpc>
              <a:buSzPct val="100000"/>
              <a:buChar char="•"/>
            </a:pPr>
            <a:r>
              <a:rPr lang="en-US" sz="1900" kern="0" spc="-35" dirty="0">
                <a:solidFill>
                  <a:srgbClr val="272525"/>
                </a:solidFill>
                <a:latin typeface="Source Sans Pro" pitchFamily="34" charset="0"/>
                <a:ea typeface="Source Sans Pro" pitchFamily="34" charset="-122"/>
                <a:cs typeface="Source Sans Pro" pitchFamily="34" charset="-120"/>
              </a:rPr>
              <a:t>Machine Learning Approaches</a:t>
            </a:r>
          </a:p>
          <a:p>
            <a:pPr marL="342900" indent="-342900">
              <a:lnSpc>
                <a:spcPts val="2799"/>
              </a:lnSpc>
              <a:buSzPct val="100000"/>
              <a:buFontTx/>
              <a:buChar char="•"/>
            </a:pPr>
            <a:r>
              <a:rPr lang="en-US" sz="1900" kern="0" spc="-35" dirty="0">
                <a:solidFill>
                  <a:srgbClr val="272525"/>
                </a:solidFill>
                <a:latin typeface="Source Sans Pro" pitchFamily="34" charset="0"/>
                <a:ea typeface="Source Sans Pro" pitchFamily="34" charset="-122"/>
                <a:cs typeface="Source Sans Pro" pitchFamily="34" charset="-120"/>
              </a:rPr>
              <a:t>Methodology for Social Media Sentiment Analysis</a:t>
            </a:r>
          </a:p>
          <a:p>
            <a:pPr marL="342900" indent="-342900">
              <a:lnSpc>
                <a:spcPts val="2799"/>
              </a:lnSpc>
              <a:buSzPct val="100000"/>
              <a:buFontTx/>
              <a:buChar char="•"/>
            </a:pPr>
            <a:r>
              <a:rPr lang="en-US" sz="1900" kern="0" spc="-35" dirty="0">
                <a:solidFill>
                  <a:srgbClr val="272525"/>
                </a:solidFill>
                <a:latin typeface="Source Sans Pro" pitchFamily="34" charset="0"/>
                <a:ea typeface="Source Sans Pro" pitchFamily="34" charset="-122"/>
                <a:cs typeface="Source Sans Pro" pitchFamily="34" charset="-120"/>
              </a:rPr>
              <a:t>Scope and Objectives</a:t>
            </a:r>
          </a:p>
          <a:p>
            <a:pPr marL="342900" indent="-342900">
              <a:lnSpc>
                <a:spcPts val="2799"/>
              </a:lnSpc>
              <a:buSzPct val="100000"/>
              <a:buFontTx/>
              <a:buChar char="•"/>
            </a:pPr>
            <a:r>
              <a:rPr lang="en-US" sz="1900" kern="0" spc="-35" dirty="0">
                <a:solidFill>
                  <a:srgbClr val="272525"/>
                </a:solidFill>
                <a:latin typeface="Source Sans Pro" pitchFamily="34" charset="0"/>
                <a:ea typeface="Source Sans Pro" pitchFamily="34" charset="-122"/>
                <a:cs typeface="Source Sans Pro" pitchFamily="34" charset="-120"/>
              </a:rPr>
              <a:t>Requirements</a:t>
            </a:r>
          </a:p>
          <a:p>
            <a:pPr marL="342900" indent="-342900">
              <a:lnSpc>
                <a:spcPts val="2799"/>
              </a:lnSpc>
              <a:buSzPct val="100000"/>
              <a:buFontTx/>
              <a:buChar char="•"/>
            </a:pPr>
            <a:r>
              <a:rPr lang="en-US" sz="1900" kern="0" spc="-35" dirty="0">
                <a:solidFill>
                  <a:srgbClr val="272525"/>
                </a:solidFill>
                <a:latin typeface="Source Sans Pro" pitchFamily="34" charset="0"/>
                <a:ea typeface="Source Sans Pro" pitchFamily="34" charset="-122"/>
                <a:cs typeface="Source Sans Pro" pitchFamily="34" charset="-120"/>
              </a:rPr>
              <a:t>Challenges in Sentiment Analysis</a:t>
            </a:r>
          </a:p>
          <a:p>
            <a:pPr marL="342900" indent="-342900">
              <a:lnSpc>
                <a:spcPts val="2799"/>
              </a:lnSpc>
              <a:buSzPct val="100000"/>
              <a:buFontTx/>
              <a:buChar char="•"/>
            </a:pPr>
            <a:r>
              <a:rPr lang="en-US" sz="1900" kern="0" spc="-35" dirty="0">
                <a:solidFill>
                  <a:srgbClr val="272525"/>
                </a:solidFill>
                <a:latin typeface="Source Sans Pro" pitchFamily="34" charset="0"/>
                <a:ea typeface="Source Sans Pro" pitchFamily="34" charset="-122"/>
                <a:cs typeface="Source Sans Pro" pitchFamily="34" charset="-120"/>
              </a:rPr>
              <a:t>Applications of Sentiment Analysis</a:t>
            </a:r>
          </a:p>
          <a:p>
            <a:pPr marL="342900" indent="-342900">
              <a:lnSpc>
                <a:spcPts val="2799"/>
              </a:lnSpc>
              <a:buSzPct val="100000"/>
              <a:buFontTx/>
              <a:buChar char="•"/>
            </a:pPr>
            <a:r>
              <a:rPr lang="en-US" sz="1900" kern="0" spc="-35" dirty="0">
                <a:solidFill>
                  <a:srgbClr val="272525"/>
                </a:solidFill>
                <a:latin typeface="Source Sans Pro" pitchFamily="34" charset="0"/>
                <a:ea typeface="Source Sans Pro" pitchFamily="34" charset="-122"/>
                <a:cs typeface="Source Sans Pro" pitchFamily="34" charset="-120"/>
              </a:rPr>
              <a:t>Conclusion and Future </a:t>
            </a:r>
            <a:r>
              <a:rPr lang="en-US" sz="1900" kern="0" spc="-35" dirty="0" smtClean="0">
                <a:solidFill>
                  <a:srgbClr val="272525"/>
                </a:solidFill>
                <a:latin typeface="Source Sans Pro" pitchFamily="34" charset="0"/>
                <a:ea typeface="Source Sans Pro" pitchFamily="34" charset="-122"/>
                <a:cs typeface="Source Sans Pro" pitchFamily="34" charset="-120"/>
              </a:rPr>
              <a:t>Trends</a:t>
            </a:r>
            <a:endParaRPr lang="en-US" sz="1900" kern="0" spc="-35" dirty="0">
              <a:solidFill>
                <a:srgbClr val="272525"/>
              </a:solidFill>
              <a:latin typeface="Source Sans Pro" pitchFamily="34" charset="0"/>
              <a:ea typeface="Source Sans Pro" pitchFamily="34" charset="-122"/>
              <a:cs typeface="Source Sans Pro" pitchFamily="34" charset="-120"/>
            </a:endParaRPr>
          </a:p>
          <a:p>
            <a:pPr marL="342900" indent="-342900">
              <a:lnSpc>
                <a:spcPts val="2799"/>
              </a:lnSpc>
              <a:buSzPct val="100000"/>
              <a:buFontTx/>
              <a:buChar char="•"/>
            </a:pPr>
            <a:endParaRPr lang="en-US" sz="1750" kern="0" spc="-35" dirty="0">
              <a:solidFill>
                <a:srgbClr val="272525"/>
              </a:solidFill>
              <a:latin typeface="Source Sans Pro" pitchFamily="34" charset="0"/>
              <a:ea typeface="Source Sans Pro" pitchFamily="34" charset="-122"/>
              <a:cs typeface="Source Sans Pro" pitchFamily="34" charset="-120"/>
            </a:endParaRPr>
          </a:p>
        </p:txBody>
      </p:sp>
      <p:sp>
        <p:nvSpPr>
          <p:cNvPr id="14" name="Text 11"/>
          <p:cNvSpPr/>
          <p:nvPr/>
        </p:nvSpPr>
        <p:spPr>
          <a:xfrm>
            <a:off x="2703790" y="6267370"/>
            <a:ext cx="9578102" cy="355402"/>
          </a:xfrm>
          <a:prstGeom prst="rect">
            <a:avLst/>
          </a:prstGeom>
          <a:noFill/>
          <a:ln/>
        </p:spPr>
        <p:txBody>
          <a:bodyPr wrap="none" rtlCol="0" anchor="t"/>
          <a:lstStyle/>
          <a:p>
            <a:pPr algn="l">
              <a:lnSpc>
                <a:spcPts val="2799"/>
              </a:lnSpc>
              <a:buSzPct val="100000"/>
            </a:pPr>
            <a:endParaRPr lang="en-US" sz="175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5" name="Text 1"/>
          <p:cNvSpPr/>
          <p:nvPr/>
        </p:nvSpPr>
        <p:spPr>
          <a:xfrm>
            <a:off x="833198" y="772194"/>
            <a:ext cx="7477601" cy="1388745"/>
          </a:xfrm>
          <a:prstGeom prst="rect">
            <a:avLst/>
          </a:prstGeom>
          <a:noFill/>
          <a:ln/>
        </p:spPr>
        <p:txBody>
          <a:bodyPr wrap="squar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Introduction to Social Media Sentiment Analysis</a:t>
            </a:r>
            <a:endParaRPr lang="en-US" sz="4374" dirty="0"/>
          </a:p>
        </p:txBody>
      </p:sp>
      <p:sp>
        <p:nvSpPr>
          <p:cNvPr id="6" name="Text 2"/>
          <p:cNvSpPr/>
          <p:nvPr/>
        </p:nvSpPr>
        <p:spPr>
          <a:xfrm>
            <a:off x="833199" y="2755451"/>
            <a:ext cx="12302230" cy="3006720"/>
          </a:xfrm>
          <a:prstGeom prst="rect">
            <a:avLst/>
          </a:prstGeom>
          <a:noFill/>
          <a:ln/>
        </p:spPr>
        <p:txBody>
          <a:bodyPr wrap="square" rtlCol="0" anchor="t"/>
          <a:lstStyle/>
          <a:p>
            <a:pPr marL="0" indent="0">
              <a:lnSpc>
                <a:spcPts val="2799"/>
              </a:lnSpc>
              <a:buNone/>
            </a:pPr>
            <a:r>
              <a:rPr lang="en-US" kern="0" spc="-35" dirty="0">
                <a:solidFill>
                  <a:srgbClr val="272525"/>
                </a:solidFill>
                <a:latin typeface="Source Sans Pro" pitchFamily="34" charset="0"/>
                <a:ea typeface="Source Sans Pro" pitchFamily="34" charset="-122"/>
                <a:cs typeface="Source Sans Pro" pitchFamily="34" charset="-120"/>
              </a:rPr>
              <a:t>Social media has become a powerful platform for individuals and businesses to share their thoughts, opinions, and experiences. Sentiment analysis leverages natural language processing to understand the emotional tone and sentiment expressed in this vast trove of online data</a:t>
            </a:r>
            <a:r>
              <a:rPr lang="en-US" kern="0" spc="-35" dirty="0" smtClean="0">
                <a:solidFill>
                  <a:srgbClr val="272525"/>
                </a:solidFill>
                <a:latin typeface="Source Sans Pro" pitchFamily="34" charset="0"/>
                <a:ea typeface="Source Sans Pro" pitchFamily="34" charset="-122"/>
                <a:cs typeface="Source Sans Pro" pitchFamily="34" charset="-120"/>
              </a:rPr>
              <a:t>.</a:t>
            </a:r>
          </a:p>
          <a:p>
            <a:pPr marL="0" indent="0">
              <a:lnSpc>
                <a:spcPts val="2799"/>
              </a:lnSpc>
              <a:buNone/>
            </a:pPr>
            <a:endParaRPr lang="en-US" kern="0" spc="-35" dirty="0" smtClean="0">
              <a:solidFill>
                <a:srgbClr val="272525"/>
              </a:solidFill>
              <a:latin typeface="Source Sans Pro" pitchFamily="34" charset="0"/>
              <a:ea typeface="Source Sans Pro" pitchFamily="34" charset="-122"/>
              <a:cs typeface="Source Sans Pro" pitchFamily="34" charset="-120"/>
            </a:endParaRPr>
          </a:p>
          <a:p>
            <a:pPr>
              <a:lnSpc>
                <a:spcPts val="2799"/>
              </a:lnSpc>
            </a:pPr>
            <a:r>
              <a:rPr lang="en-US" kern="0" spc="-35" dirty="0">
                <a:solidFill>
                  <a:srgbClr val="272525"/>
                </a:solidFill>
                <a:latin typeface="Source Sans Pro" pitchFamily="34" charset="0"/>
                <a:ea typeface="Source Sans Pro" pitchFamily="34" charset="-122"/>
                <a:cs typeface="Source Sans Pro" pitchFamily="34" charset="-120"/>
              </a:rPr>
              <a:t>The social media networks have evolved quickly and many people often use these services to communicate with others and categorize themselves by sharing their opinions, views and concepts. It is usually dispensed by winnowing the corresponding or interlinked events mentioned on social media websites like Twitter, Facebook, YouTube and </a:t>
            </a:r>
            <a:r>
              <a:rPr lang="en-US" kern="0" spc="-35" dirty="0" err="1">
                <a:solidFill>
                  <a:srgbClr val="272525"/>
                </a:solidFill>
                <a:latin typeface="Source Sans Pro" pitchFamily="34" charset="0"/>
                <a:ea typeface="Source Sans Pro" pitchFamily="34" charset="-122"/>
                <a:cs typeface="Source Sans Pro" pitchFamily="34" charset="-120"/>
              </a:rPr>
              <a:t>Pinterest</a:t>
            </a:r>
            <a:r>
              <a:rPr lang="en-US" kern="0" spc="-35" dirty="0">
                <a:solidFill>
                  <a:srgbClr val="272525"/>
                </a:solidFill>
                <a:latin typeface="Source Sans Pro" pitchFamily="34" charset="0"/>
                <a:ea typeface="Source Sans Pro" pitchFamily="34" charset="-122"/>
                <a:cs typeface="Source Sans Pro" pitchFamily="34" charset="-120"/>
              </a:rPr>
              <a:t> etc. </a:t>
            </a:r>
          </a:p>
          <a:p>
            <a:pPr>
              <a:lnSpc>
                <a:spcPts val="2799"/>
              </a:lnSpc>
            </a:pPr>
            <a:r>
              <a:rPr lang="en-US" kern="0" spc="-35" dirty="0">
                <a:solidFill>
                  <a:srgbClr val="272525"/>
                </a:solidFill>
                <a:latin typeface="Source Sans Pro" pitchFamily="34" charset="0"/>
                <a:ea typeface="Source Sans Pro" pitchFamily="34" charset="-122"/>
                <a:cs typeface="Source Sans Pro" pitchFamily="34" charset="-120"/>
              </a:rPr>
              <a:t>This paper centers on the pattern location and examine the feelings communicated in a particular sentence, passage or archive</a:t>
            </a:r>
            <a:r>
              <a:rPr lang="en-US" sz="1750" kern="0" spc="-35" dirty="0">
                <a:solidFill>
                  <a:srgbClr val="272525"/>
                </a:solidFill>
                <a:latin typeface="Source Sans Pro" pitchFamily="34" charset="0"/>
                <a:ea typeface="Source Sans Pro" pitchFamily="34" charset="-122"/>
                <a:cs typeface="Source Sans Pro" pitchFamily="34" charset="-120"/>
              </a:rPr>
              <a:t>. </a:t>
            </a:r>
          </a:p>
          <a:p>
            <a:pPr marL="0" indent="0">
              <a:lnSpc>
                <a:spcPts val="2799"/>
              </a:lnSpc>
              <a:buNone/>
            </a:pPr>
            <a:endParaRPr lang="en-US" sz="175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072753"/>
            <a:ext cx="8176974"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Understanding Sentiment Analysis</a:t>
            </a:r>
            <a:endParaRPr lang="en-US" sz="4374" dirty="0"/>
          </a:p>
        </p:txBody>
      </p:sp>
      <p:sp>
        <p:nvSpPr>
          <p:cNvPr id="5" name="Shape 2"/>
          <p:cNvSpPr/>
          <p:nvPr/>
        </p:nvSpPr>
        <p:spPr>
          <a:xfrm>
            <a:off x="2348389" y="2211467"/>
            <a:ext cx="4855726" cy="2361605"/>
          </a:xfrm>
          <a:prstGeom prst="roundRect">
            <a:avLst>
              <a:gd name="adj" fmla="val 4234"/>
            </a:avLst>
          </a:prstGeom>
          <a:solidFill>
            <a:srgbClr val="F0D4F7"/>
          </a:solidFill>
          <a:ln w="7620">
            <a:solidFill>
              <a:srgbClr val="D6BADD"/>
            </a:solidFill>
            <a:prstDash val="solid"/>
          </a:ln>
        </p:spPr>
      </p:sp>
      <p:sp>
        <p:nvSpPr>
          <p:cNvPr id="6" name="Text 3"/>
          <p:cNvSpPr/>
          <p:nvPr/>
        </p:nvSpPr>
        <p:spPr>
          <a:xfrm>
            <a:off x="2578179" y="2441258"/>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Concept</a:t>
            </a:r>
            <a:endParaRPr lang="en-US" sz="2187" dirty="0"/>
          </a:p>
        </p:txBody>
      </p:sp>
      <p:sp>
        <p:nvSpPr>
          <p:cNvPr id="7" name="Text 4"/>
          <p:cNvSpPr/>
          <p:nvPr/>
        </p:nvSpPr>
        <p:spPr>
          <a:xfrm>
            <a:off x="2578179" y="2921675"/>
            <a:ext cx="4396145"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Sentiment analysis is the process of identifying and classifying the emotions and sentiments expressed in text, such as positive, negative, or neutral.</a:t>
            </a:r>
            <a:endParaRPr lang="en-US" sz="1750" dirty="0"/>
          </a:p>
        </p:txBody>
      </p:sp>
      <p:sp>
        <p:nvSpPr>
          <p:cNvPr id="8" name="Shape 5"/>
          <p:cNvSpPr/>
          <p:nvPr/>
        </p:nvSpPr>
        <p:spPr>
          <a:xfrm>
            <a:off x="7426285" y="2211467"/>
            <a:ext cx="4855726" cy="2361605"/>
          </a:xfrm>
          <a:prstGeom prst="roundRect">
            <a:avLst>
              <a:gd name="adj" fmla="val 4234"/>
            </a:avLst>
          </a:prstGeom>
          <a:solidFill>
            <a:srgbClr val="F0D4F7"/>
          </a:solidFill>
          <a:ln w="7620">
            <a:solidFill>
              <a:srgbClr val="D6BADD"/>
            </a:solidFill>
            <a:prstDash val="solid"/>
          </a:ln>
        </p:spPr>
      </p:sp>
      <p:sp>
        <p:nvSpPr>
          <p:cNvPr id="9" name="Text 6"/>
          <p:cNvSpPr/>
          <p:nvPr/>
        </p:nvSpPr>
        <p:spPr>
          <a:xfrm>
            <a:off x="7656076" y="2441258"/>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Importance</a:t>
            </a:r>
            <a:endParaRPr lang="en-US" sz="2187" dirty="0"/>
          </a:p>
        </p:txBody>
      </p:sp>
      <p:sp>
        <p:nvSpPr>
          <p:cNvPr id="10" name="Text 7"/>
          <p:cNvSpPr/>
          <p:nvPr/>
        </p:nvSpPr>
        <p:spPr>
          <a:xfrm>
            <a:off x="7656076" y="2921675"/>
            <a:ext cx="4396145"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Sentiment analysis provides valuable insights into customer opinions, social trends, and brand reputation, enabling businesses to make data-driven decisions.</a:t>
            </a:r>
            <a:endParaRPr lang="en-US" sz="1750" dirty="0"/>
          </a:p>
        </p:txBody>
      </p:sp>
      <p:sp>
        <p:nvSpPr>
          <p:cNvPr id="11" name="Shape 8"/>
          <p:cNvSpPr/>
          <p:nvPr/>
        </p:nvSpPr>
        <p:spPr>
          <a:xfrm>
            <a:off x="2348389" y="4795242"/>
            <a:ext cx="4855726" cy="2361605"/>
          </a:xfrm>
          <a:prstGeom prst="roundRect">
            <a:avLst>
              <a:gd name="adj" fmla="val 4234"/>
            </a:avLst>
          </a:prstGeom>
          <a:solidFill>
            <a:srgbClr val="F0D4F7"/>
          </a:solidFill>
          <a:ln w="7620">
            <a:solidFill>
              <a:srgbClr val="D6BADD"/>
            </a:solidFill>
            <a:prstDash val="solid"/>
          </a:ln>
        </p:spPr>
      </p:sp>
      <p:sp>
        <p:nvSpPr>
          <p:cNvPr id="12" name="Text 9"/>
          <p:cNvSpPr/>
          <p:nvPr/>
        </p:nvSpPr>
        <p:spPr>
          <a:xfrm>
            <a:off x="2578179" y="5025033"/>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Techniques</a:t>
            </a:r>
            <a:endParaRPr lang="en-US" sz="2187" dirty="0"/>
          </a:p>
        </p:txBody>
      </p:sp>
      <p:sp>
        <p:nvSpPr>
          <p:cNvPr id="13" name="Text 10"/>
          <p:cNvSpPr/>
          <p:nvPr/>
        </p:nvSpPr>
        <p:spPr>
          <a:xfrm>
            <a:off x="2578179" y="5505450"/>
            <a:ext cx="4396145"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Sentiment analysis can be performed using lexicon-based approaches, machine learning, or a combination of both to accurately classify the sentiment of text.</a:t>
            </a:r>
            <a:endParaRPr lang="en-US" sz="1750" dirty="0"/>
          </a:p>
        </p:txBody>
      </p:sp>
      <p:sp>
        <p:nvSpPr>
          <p:cNvPr id="14" name="Shape 11"/>
          <p:cNvSpPr/>
          <p:nvPr/>
        </p:nvSpPr>
        <p:spPr>
          <a:xfrm>
            <a:off x="7426285" y="4795242"/>
            <a:ext cx="4855726" cy="2361605"/>
          </a:xfrm>
          <a:prstGeom prst="roundRect">
            <a:avLst>
              <a:gd name="adj" fmla="val 4234"/>
            </a:avLst>
          </a:prstGeom>
          <a:solidFill>
            <a:srgbClr val="F0D4F7"/>
          </a:solidFill>
          <a:ln w="7620">
            <a:solidFill>
              <a:srgbClr val="D6BADD"/>
            </a:solidFill>
            <a:prstDash val="solid"/>
          </a:ln>
        </p:spPr>
      </p:sp>
      <p:sp>
        <p:nvSpPr>
          <p:cNvPr id="15" name="Text 12"/>
          <p:cNvSpPr/>
          <p:nvPr/>
        </p:nvSpPr>
        <p:spPr>
          <a:xfrm>
            <a:off x="7656076" y="5025033"/>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Applications</a:t>
            </a:r>
            <a:endParaRPr lang="en-US" sz="2187" dirty="0"/>
          </a:p>
        </p:txBody>
      </p:sp>
      <p:sp>
        <p:nvSpPr>
          <p:cNvPr id="16" name="Text 13"/>
          <p:cNvSpPr/>
          <p:nvPr/>
        </p:nvSpPr>
        <p:spPr>
          <a:xfrm>
            <a:off x="7656076" y="5505450"/>
            <a:ext cx="4396145"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Sentiment analysis has a wide range of applications, including customer service, marketing, social media monitoring, and political analysis.</a:t>
            </a:r>
            <a:endParaRPr lang="en-US" sz="175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319599" y="1921073"/>
            <a:ext cx="7477601" cy="1388745"/>
          </a:xfrm>
          <a:prstGeom prst="rect">
            <a:avLst/>
          </a:prstGeom>
          <a:noFill/>
          <a:ln/>
        </p:spPr>
        <p:txBody>
          <a:bodyPr wrap="squar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Data Collection and Preprocessing</a:t>
            </a:r>
            <a:endParaRPr lang="en-US" sz="4374" dirty="0"/>
          </a:p>
        </p:txBody>
      </p:sp>
      <p:sp>
        <p:nvSpPr>
          <p:cNvPr id="6" name="Text 2"/>
          <p:cNvSpPr/>
          <p:nvPr/>
        </p:nvSpPr>
        <p:spPr>
          <a:xfrm>
            <a:off x="6675001" y="3643074"/>
            <a:ext cx="7122200"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kern="0" spc="-35" dirty="0">
                <a:solidFill>
                  <a:srgbClr val="272525"/>
                </a:solidFill>
                <a:latin typeface="Source Sans Pro" pitchFamily="34" charset="0"/>
                <a:ea typeface="Source Sans Pro" pitchFamily="34" charset="-122"/>
                <a:cs typeface="Source Sans Pro" pitchFamily="34" charset="-120"/>
              </a:rPr>
              <a:t>Gather relevant data from social media platforms like Twitter, Facebook, and </a:t>
            </a:r>
            <a:r>
              <a:rPr lang="en-US" sz="1750" kern="0" spc="-35" dirty="0" err="1" smtClean="0">
                <a:solidFill>
                  <a:srgbClr val="272525"/>
                </a:solidFill>
                <a:latin typeface="Source Sans Pro" pitchFamily="34" charset="0"/>
                <a:ea typeface="Source Sans Pro" pitchFamily="34" charset="-122"/>
                <a:cs typeface="Source Sans Pro" pitchFamily="34" charset="-120"/>
              </a:rPr>
              <a:t>Instagramt</a:t>
            </a:r>
            <a:r>
              <a:rPr lang="en-US" sz="1750" kern="0" spc="-35" dirty="0" smtClean="0">
                <a:solidFill>
                  <a:srgbClr val="272525"/>
                </a:solidFill>
                <a:latin typeface="Source Sans Pro" pitchFamily="34" charset="0"/>
                <a:ea typeface="Source Sans Pro" pitchFamily="34" charset="-122"/>
                <a:cs typeface="Source Sans Pro" pitchFamily="34" charset="-120"/>
              </a:rPr>
              <a:t> </a:t>
            </a:r>
            <a:r>
              <a:rPr lang="en-US" sz="1750" kern="0" spc="-35" dirty="0">
                <a:solidFill>
                  <a:srgbClr val="272525"/>
                </a:solidFill>
                <a:latin typeface="Source Sans Pro" pitchFamily="34" charset="0"/>
                <a:ea typeface="Source Sans Pro" pitchFamily="34" charset="-122"/>
                <a:cs typeface="Source Sans Pro" pitchFamily="34" charset="-120"/>
              </a:rPr>
              <a:t>using APIs or web scraping techniques.</a:t>
            </a:r>
            <a:endParaRPr lang="en-US" sz="1750" dirty="0"/>
          </a:p>
        </p:txBody>
      </p:sp>
      <p:sp>
        <p:nvSpPr>
          <p:cNvPr id="7" name="Text 3"/>
          <p:cNvSpPr/>
          <p:nvPr/>
        </p:nvSpPr>
        <p:spPr>
          <a:xfrm>
            <a:off x="6675001" y="4442698"/>
            <a:ext cx="7122200" cy="1066205"/>
          </a:xfrm>
          <a:prstGeom prst="rect">
            <a:avLst/>
          </a:prstGeom>
          <a:noFill/>
          <a:ln/>
        </p:spPr>
        <p:txBody>
          <a:bodyPr wrap="square" rtlCol="0" anchor="t"/>
          <a:lstStyle/>
          <a:p>
            <a:pPr marL="342900" indent="-342900">
              <a:lnSpc>
                <a:spcPts val="2799"/>
              </a:lnSpc>
              <a:buSzPct val="100000"/>
              <a:buFont typeface="+mj-lt"/>
              <a:buAutoNum type="arabicPeriod" startAt="2"/>
            </a:pPr>
            <a:r>
              <a:rPr lang="en-US" sz="1750" kern="0" spc="-35" dirty="0">
                <a:solidFill>
                  <a:srgbClr val="272525"/>
                </a:solidFill>
                <a:latin typeface="Source Sans Pro" pitchFamily="34" charset="0"/>
                <a:ea typeface="Source Sans Pro" pitchFamily="34" charset="-122"/>
                <a:cs typeface="Source Sans Pro" pitchFamily="34" charset="-120"/>
              </a:rPr>
              <a:t>Preprocess the raw data by cleaning, filtering, and formatting it to prepare for sentiment analysis. This may include removing noise, </a:t>
            </a:r>
            <a:r>
              <a:rPr lang="en-US" sz="1750" kern="0" spc="-35" dirty="0" smtClean="0">
                <a:solidFill>
                  <a:srgbClr val="272525"/>
                </a:solidFill>
                <a:latin typeface="Source Sans Pro" pitchFamily="34" charset="0"/>
                <a:ea typeface="Source Sans Pro" pitchFamily="34" charset="-122"/>
                <a:cs typeface="Source Sans Pro" pitchFamily="34" charset="-120"/>
              </a:rPr>
              <a:t>such as URL’s, special characters, </a:t>
            </a:r>
            <a:r>
              <a:rPr lang="en-US" sz="1750" kern="0" spc="-35" dirty="0" err="1" smtClean="0">
                <a:solidFill>
                  <a:srgbClr val="272525"/>
                </a:solidFill>
                <a:latin typeface="Source Sans Pro" pitchFamily="34" charset="0"/>
                <a:ea typeface="Source Sans Pro" pitchFamily="34" charset="-122"/>
                <a:cs typeface="Source Sans Pro" pitchFamily="34" charset="-120"/>
              </a:rPr>
              <a:t>emojis</a:t>
            </a:r>
            <a:r>
              <a:rPr lang="en-US" sz="1750" kern="0" spc="-35" dirty="0" smtClean="0">
                <a:solidFill>
                  <a:srgbClr val="272525"/>
                </a:solidFill>
                <a:latin typeface="Source Sans Pro" pitchFamily="34" charset="0"/>
                <a:ea typeface="Source Sans Pro" pitchFamily="34" charset="-122"/>
                <a:cs typeface="Source Sans Pro" pitchFamily="34" charset="-120"/>
              </a:rPr>
              <a:t>, and handling </a:t>
            </a:r>
            <a:r>
              <a:rPr lang="en-US" sz="1750" kern="0" spc="-35" dirty="0">
                <a:solidFill>
                  <a:srgbClr val="272525"/>
                </a:solidFill>
                <a:latin typeface="Source Sans Pro" pitchFamily="34" charset="0"/>
                <a:ea typeface="Source Sans Pro" pitchFamily="34" charset="-122"/>
                <a:cs typeface="Source Sans Pro" pitchFamily="34" charset="-120"/>
              </a:rPr>
              <a:t>missing </a:t>
            </a:r>
            <a:r>
              <a:rPr lang="en-US" sz="1750" kern="0" spc="-35" dirty="0" smtClean="0">
                <a:solidFill>
                  <a:srgbClr val="272525"/>
                </a:solidFill>
                <a:latin typeface="Source Sans Pro" pitchFamily="34" charset="0"/>
                <a:ea typeface="Source Sans Pro" pitchFamily="34" charset="-122"/>
                <a:cs typeface="Source Sans Pro" pitchFamily="34" charset="-120"/>
              </a:rPr>
              <a:t>values</a:t>
            </a:r>
            <a:r>
              <a:rPr lang="en-US" sz="1750" kern="0" spc="-35" dirty="0">
                <a:solidFill>
                  <a:srgbClr val="272525"/>
                </a:solidFill>
                <a:latin typeface="Source Sans Pro" pitchFamily="34" charset="0"/>
                <a:ea typeface="Source Sans Pro" pitchFamily="34" charset="-122"/>
                <a:cs typeface="Source Sans Pro" pitchFamily="34" charset="-120"/>
              </a:rPr>
              <a:t>.</a:t>
            </a:r>
            <a:endParaRPr lang="en-US" sz="1750" kern="0" spc="-35" dirty="0" smtClean="0">
              <a:solidFill>
                <a:srgbClr val="272525"/>
              </a:solidFill>
              <a:latin typeface="Source Sans Pro" pitchFamily="34" charset="0"/>
              <a:ea typeface="Source Sans Pro" pitchFamily="34" charset="-122"/>
              <a:cs typeface="Source Sans Pro" pitchFamily="34" charset="-120"/>
            </a:endParaRPr>
          </a:p>
          <a:p>
            <a:pPr marL="342900" indent="-342900">
              <a:lnSpc>
                <a:spcPts val="2799"/>
              </a:lnSpc>
              <a:buSzPct val="100000"/>
              <a:buFont typeface="+mj-lt"/>
              <a:buAutoNum type="arabicPeriod" startAt="2"/>
            </a:pPr>
            <a:r>
              <a:rPr lang="en-US" sz="1750" kern="0" spc="-35" dirty="0" smtClean="0">
                <a:solidFill>
                  <a:srgbClr val="272525"/>
                </a:solidFill>
                <a:latin typeface="Source Sans Pro" pitchFamily="34" charset="0"/>
                <a:ea typeface="Source Sans Pro" pitchFamily="34" charset="-122"/>
                <a:cs typeface="Source Sans Pro" pitchFamily="34" charset="-120"/>
              </a:rPr>
              <a:t>Apply </a:t>
            </a:r>
            <a:r>
              <a:rPr lang="en-US" sz="1750" kern="0" spc="-35" dirty="0">
                <a:solidFill>
                  <a:srgbClr val="272525"/>
                </a:solidFill>
                <a:latin typeface="Source Sans Pro" pitchFamily="34" charset="0"/>
                <a:ea typeface="Source Sans Pro" pitchFamily="34" charset="-122"/>
                <a:cs typeface="Source Sans Pro" pitchFamily="34" charset="-120"/>
              </a:rPr>
              <a:t>label encoding to convert categorical text attributes into numeric labels, enabling inclusion in quantitative analyses.</a:t>
            </a:r>
          </a:p>
          <a:p>
            <a:pPr algn="l">
              <a:lnSpc>
                <a:spcPts val="2799"/>
              </a:lnSpc>
              <a:buSzPct val="100000"/>
            </a:pPr>
            <a:endParaRPr lang="en-US" sz="175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230511"/>
            <a:ext cx="7210068"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Machine Learning Approaches</a:t>
            </a:r>
            <a:endParaRPr lang="en-US" sz="4374" dirty="0"/>
          </a:p>
        </p:txBody>
      </p:sp>
      <p:sp>
        <p:nvSpPr>
          <p:cNvPr id="5" name="Text 2"/>
          <p:cNvSpPr/>
          <p:nvPr/>
        </p:nvSpPr>
        <p:spPr>
          <a:xfrm>
            <a:off x="2348389" y="2458045"/>
            <a:ext cx="4695706"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Machine learning techniques have emerged as powerful tools for sentiment analysis. These algorithms can automatically learn patterns from large datasets, enabling more nuanced and accurate classification of sentiment.</a:t>
            </a:r>
            <a:endParaRPr lang="en-US" sz="1750" dirty="0"/>
          </a:p>
        </p:txBody>
      </p:sp>
      <p:sp>
        <p:nvSpPr>
          <p:cNvPr id="6" name="Text 3"/>
          <p:cNvSpPr/>
          <p:nvPr/>
        </p:nvSpPr>
        <p:spPr>
          <a:xfrm>
            <a:off x="2348389" y="4434959"/>
            <a:ext cx="4695706"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Common machine learning models used include S</a:t>
            </a:r>
            <a:r>
              <a:rPr lang="en-US" sz="1750" kern="0" spc="-35" dirty="0" smtClean="0">
                <a:solidFill>
                  <a:srgbClr val="272525"/>
                </a:solidFill>
                <a:latin typeface="Source Sans Pro" pitchFamily="34" charset="0"/>
                <a:ea typeface="Source Sans Pro" pitchFamily="34" charset="-122"/>
                <a:cs typeface="Source Sans Pro" pitchFamily="34" charset="-120"/>
              </a:rPr>
              <a:t>upport </a:t>
            </a:r>
            <a:r>
              <a:rPr lang="en-US" sz="1750" kern="0" spc="-35" dirty="0">
                <a:solidFill>
                  <a:srgbClr val="272525"/>
                </a:solidFill>
                <a:latin typeface="Source Sans Pro" pitchFamily="34" charset="0"/>
                <a:ea typeface="Source Sans Pro" pitchFamily="34" charset="-122"/>
                <a:cs typeface="Source Sans Pro" pitchFamily="34" charset="-120"/>
              </a:rPr>
              <a:t>V</a:t>
            </a:r>
            <a:r>
              <a:rPr lang="en-US" sz="1750" kern="0" spc="-35" dirty="0" smtClean="0">
                <a:solidFill>
                  <a:srgbClr val="272525"/>
                </a:solidFill>
                <a:latin typeface="Source Sans Pro" pitchFamily="34" charset="0"/>
                <a:ea typeface="Source Sans Pro" pitchFamily="34" charset="-122"/>
                <a:cs typeface="Source Sans Pro" pitchFamily="34" charset="-120"/>
              </a:rPr>
              <a:t>ector Machines(SVM), </a:t>
            </a:r>
            <a:r>
              <a:rPr lang="en-US" sz="1750" kern="0" spc="-35" dirty="0">
                <a:solidFill>
                  <a:srgbClr val="272525"/>
                </a:solidFill>
                <a:latin typeface="Source Sans Pro" pitchFamily="34" charset="0"/>
                <a:ea typeface="Source Sans Pro" pitchFamily="34" charset="-122"/>
                <a:cs typeface="Source Sans Pro" pitchFamily="34" charset="-120"/>
              </a:rPr>
              <a:t>Random </a:t>
            </a:r>
            <a:r>
              <a:rPr lang="en-US" sz="1750" kern="0" spc="-35" dirty="0" smtClean="0">
                <a:solidFill>
                  <a:srgbClr val="272525"/>
                </a:solidFill>
                <a:latin typeface="Source Sans Pro" pitchFamily="34" charset="0"/>
                <a:ea typeface="Source Sans Pro" pitchFamily="34" charset="-122"/>
                <a:cs typeface="Source Sans Pro" pitchFamily="34" charset="-120"/>
              </a:rPr>
              <a:t>Forest</a:t>
            </a:r>
            <a:r>
              <a:rPr lang="en-US" sz="1750" kern="0" spc="-35" dirty="0">
                <a:solidFill>
                  <a:srgbClr val="272525"/>
                </a:solidFill>
                <a:latin typeface="Source Sans Pro" pitchFamily="34" charset="0"/>
                <a:ea typeface="Source Sans Pro" pitchFamily="34" charset="-122"/>
                <a:cs typeface="Source Sans Pro" pitchFamily="34" charset="-120"/>
              </a:rPr>
              <a:t>, Naive </a:t>
            </a:r>
            <a:r>
              <a:rPr lang="en-US" sz="1750" kern="0" spc="-35" dirty="0" smtClean="0">
                <a:solidFill>
                  <a:srgbClr val="272525"/>
                </a:solidFill>
                <a:latin typeface="Source Sans Pro" pitchFamily="34" charset="0"/>
                <a:ea typeface="Source Sans Pro" pitchFamily="34" charset="-122"/>
                <a:cs typeface="Source Sans Pro" pitchFamily="34" charset="-120"/>
              </a:rPr>
              <a:t>Bayes Classifier </a:t>
            </a:r>
            <a:r>
              <a:rPr lang="en-US" sz="1750" kern="0" spc="-35" dirty="0">
                <a:solidFill>
                  <a:srgbClr val="272525"/>
                </a:solidFill>
                <a:latin typeface="Source Sans Pro" pitchFamily="34" charset="0"/>
                <a:ea typeface="Source Sans Pro" pitchFamily="34" charset="-122"/>
                <a:cs typeface="Source Sans Pro" pitchFamily="34" charset="-120"/>
              </a:rPr>
              <a:t>and </a:t>
            </a:r>
            <a:r>
              <a:rPr lang="en-US" sz="1750" kern="0" spc="-35" dirty="0" smtClean="0">
                <a:solidFill>
                  <a:srgbClr val="272525"/>
                </a:solidFill>
                <a:latin typeface="Source Sans Pro" pitchFamily="34" charset="0"/>
                <a:ea typeface="Source Sans Pro" pitchFamily="34" charset="-122"/>
                <a:cs typeface="Source Sans Pro" pitchFamily="34" charset="-120"/>
              </a:rPr>
              <a:t>Decision Tress. </a:t>
            </a:r>
            <a:r>
              <a:rPr lang="en-US" sz="1750" kern="0" spc="-35" dirty="0">
                <a:solidFill>
                  <a:srgbClr val="272525"/>
                </a:solidFill>
                <a:latin typeface="Source Sans Pro" pitchFamily="34" charset="0"/>
                <a:ea typeface="Source Sans Pro" pitchFamily="34" charset="-122"/>
                <a:cs typeface="Source Sans Pro" pitchFamily="34" charset="-120"/>
              </a:rPr>
              <a:t>These models can capture complex linguistic features and context to predict sentiment with high accuracy.</a:t>
            </a:r>
            <a:endParaRPr lang="en-US" sz="1750" dirty="0"/>
          </a:p>
        </p:txBody>
      </p:sp>
      <p:pic>
        <p:nvPicPr>
          <p:cNvPr id="7" name="Image 1" descr="preencoded.png"/>
          <p:cNvPicPr>
            <a:picLocks noChangeAspect="1"/>
          </p:cNvPicPr>
          <p:nvPr/>
        </p:nvPicPr>
        <p:blipFill>
          <a:blip r:embed="rId4"/>
          <a:stretch>
            <a:fillRect/>
          </a:stretch>
        </p:blipFill>
        <p:spPr>
          <a:xfrm>
            <a:off x="7593687" y="2508052"/>
            <a:ext cx="4695706" cy="424112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1517612" y="536137"/>
            <a:ext cx="9173029" cy="1365233"/>
          </a:xfrm>
          <a:prstGeom prst="rect">
            <a:avLst/>
          </a:prstGeom>
          <a:noFill/>
          <a:ln/>
        </p:spPr>
        <p:txBody>
          <a:bodyPr wrap="none" rtlCol="0" anchor="t"/>
          <a:lstStyle/>
          <a:p>
            <a:pPr>
              <a:lnSpc>
                <a:spcPts val="5468"/>
              </a:lnSpc>
            </a:pPr>
            <a:r>
              <a:rPr lang="en-US" sz="4374" b="1" kern="0" spc="-35" dirty="0">
                <a:solidFill>
                  <a:srgbClr val="000000"/>
                </a:solidFill>
                <a:latin typeface="adonis-web" pitchFamily="34" charset="0"/>
                <a:ea typeface="adonis-web" pitchFamily="34" charset="-122"/>
                <a:cs typeface="adonis-web" pitchFamily="34" charset="-120"/>
              </a:rPr>
              <a:t>Methodology for Social </a:t>
            </a:r>
            <a:endParaRPr lang="en-US" sz="4374" b="1" kern="0" spc="-35" dirty="0" smtClean="0">
              <a:solidFill>
                <a:srgbClr val="000000"/>
              </a:solidFill>
              <a:latin typeface="adonis-web" pitchFamily="34" charset="0"/>
              <a:ea typeface="adonis-web" pitchFamily="34" charset="-122"/>
              <a:cs typeface="adonis-web" pitchFamily="34" charset="-120"/>
            </a:endParaRPr>
          </a:p>
          <a:p>
            <a:pPr>
              <a:lnSpc>
                <a:spcPts val="5468"/>
              </a:lnSpc>
            </a:pPr>
            <a:r>
              <a:rPr lang="en-US" sz="4374" b="1" kern="0" spc="-35" dirty="0" smtClean="0">
                <a:solidFill>
                  <a:srgbClr val="000000"/>
                </a:solidFill>
                <a:latin typeface="adonis-web" pitchFamily="34" charset="0"/>
                <a:ea typeface="adonis-web" pitchFamily="34" charset="-122"/>
                <a:cs typeface="adonis-web" pitchFamily="34" charset="-120"/>
              </a:rPr>
              <a:t>Media </a:t>
            </a:r>
            <a:r>
              <a:rPr lang="en-US" sz="4374" b="1" kern="0" spc="-35" dirty="0">
                <a:solidFill>
                  <a:srgbClr val="000000"/>
                </a:solidFill>
                <a:latin typeface="adonis-web" pitchFamily="34" charset="0"/>
                <a:ea typeface="adonis-web" pitchFamily="34" charset="-122"/>
                <a:cs typeface="adonis-web" pitchFamily="34" charset="-120"/>
              </a:rPr>
              <a:t>Sentiment Analysis</a:t>
            </a:r>
          </a:p>
        </p:txBody>
      </p:sp>
      <p:sp>
        <p:nvSpPr>
          <p:cNvPr id="5" name="Text 2"/>
          <p:cNvSpPr/>
          <p:nvPr/>
        </p:nvSpPr>
        <p:spPr>
          <a:xfrm>
            <a:off x="1741714" y="2240330"/>
            <a:ext cx="12148457" cy="5568356"/>
          </a:xfrm>
          <a:prstGeom prst="rect">
            <a:avLst/>
          </a:prstGeom>
          <a:noFill/>
          <a:ln/>
        </p:spPr>
        <p:txBody>
          <a:bodyPr wrap="square" rtlCol="0" anchor="t"/>
          <a:lstStyle/>
          <a:p>
            <a:pPr lvl="0"/>
            <a:r>
              <a:rPr lang="en-US" sz="1750" u="sng" kern="0" spc="-35" dirty="0" smtClean="0">
                <a:solidFill>
                  <a:srgbClr val="272525"/>
                </a:solidFill>
                <a:latin typeface="Source Sans Pro" pitchFamily="34" charset="0"/>
                <a:ea typeface="Source Sans Pro" pitchFamily="34" charset="-122"/>
                <a:cs typeface="Source Sans Pro" pitchFamily="34" charset="-120"/>
              </a:rPr>
              <a:t>Data </a:t>
            </a:r>
            <a:r>
              <a:rPr lang="en-US" sz="1750" u="sng" kern="0" spc="-35" dirty="0">
                <a:solidFill>
                  <a:srgbClr val="272525"/>
                </a:solidFill>
                <a:latin typeface="Source Sans Pro" pitchFamily="34" charset="0"/>
                <a:ea typeface="Source Sans Pro" pitchFamily="34" charset="-122"/>
                <a:cs typeface="Source Sans Pro" pitchFamily="34" charset="-120"/>
              </a:rPr>
              <a:t>Collection and Preprocessing:</a:t>
            </a:r>
          </a:p>
          <a:p>
            <a:pPr marL="285750" lvl="0" indent="-285750">
              <a:buFont typeface="Arial" pitchFamily="34" charset="0"/>
              <a:buChar char="•"/>
            </a:pPr>
            <a:r>
              <a:rPr lang="en-US" sz="1750" kern="0" spc="-35" dirty="0">
                <a:solidFill>
                  <a:srgbClr val="272525"/>
                </a:solidFill>
                <a:latin typeface="Source Sans Pro" pitchFamily="34" charset="0"/>
                <a:ea typeface="Source Sans Pro" pitchFamily="34" charset="-122"/>
                <a:cs typeface="Source Sans Pro" pitchFamily="34" charset="-120"/>
              </a:rPr>
              <a:t>Gather social media data containing textual attributes relevant to the sentiment analysis task.</a:t>
            </a:r>
          </a:p>
          <a:p>
            <a:pPr marL="285750" lvl="0" indent="-285750">
              <a:buFont typeface="Arial" pitchFamily="34" charset="0"/>
              <a:buChar char="•"/>
            </a:pPr>
            <a:r>
              <a:rPr lang="en-US" sz="1750" kern="0" spc="-35" dirty="0">
                <a:solidFill>
                  <a:srgbClr val="272525"/>
                </a:solidFill>
                <a:latin typeface="Source Sans Pro" pitchFamily="34" charset="0"/>
                <a:ea typeface="Source Sans Pro" pitchFamily="34" charset="-122"/>
                <a:cs typeface="Source Sans Pro" pitchFamily="34" charset="-120"/>
              </a:rPr>
              <a:t>Preprocess the data by removing noise, such as URLs, special characters, and </a:t>
            </a:r>
            <a:r>
              <a:rPr lang="en-US" sz="1750" kern="0" spc="-35" dirty="0" err="1">
                <a:solidFill>
                  <a:srgbClr val="272525"/>
                </a:solidFill>
                <a:latin typeface="Source Sans Pro" pitchFamily="34" charset="0"/>
                <a:ea typeface="Source Sans Pro" pitchFamily="34" charset="-122"/>
                <a:cs typeface="Source Sans Pro" pitchFamily="34" charset="-120"/>
              </a:rPr>
              <a:t>emojis</a:t>
            </a:r>
            <a:r>
              <a:rPr lang="en-US" sz="1750" kern="0" spc="-35" dirty="0">
                <a:solidFill>
                  <a:srgbClr val="272525"/>
                </a:solidFill>
                <a:latin typeface="Source Sans Pro" pitchFamily="34" charset="0"/>
                <a:ea typeface="Source Sans Pro" pitchFamily="34" charset="-122"/>
                <a:cs typeface="Source Sans Pro" pitchFamily="34" charset="-120"/>
              </a:rPr>
              <a:t>.</a:t>
            </a:r>
          </a:p>
          <a:p>
            <a:pPr marL="285750" lvl="0" indent="-285750">
              <a:buFont typeface="Arial" pitchFamily="34" charset="0"/>
              <a:buChar char="•"/>
            </a:pPr>
            <a:r>
              <a:rPr lang="en-US" sz="1750" kern="0" spc="-35" dirty="0">
                <a:solidFill>
                  <a:srgbClr val="272525"/>
                </a:solidFill>
                <a:latin typeface="Source Sans Pro" pitchFamily="34" charset="0"/>
                <a:ea typeface="Source Sans Pro" pitchFamily="34" charset="-122"/>
                <a:cs typeface="Source Sans Pro" pitchFamily="34" charset="-120"/>
              </a:rPr>
              <a:t>Apply label encoding to convert categorical text attributes into numeric labels, enabling inclusion in quantitative analyses.</a:t>
            </a:r>
          </a:p>
          <a:p>
            <a:endParaRPr lang="en-US" sz="1750" kern="0" spc="-35" dirty="0">
              <a:solidFill>
                <a:srgbClr val="272525"/>
              </a:solidFill>
              <a:latin typeface="Source Sans Pro" pitchFamily="34" charset="0"/>
              <a:ea typeface="Source Sans Pro" pitchFamily="34" charset="-122"/>
              <a:cs typeface="Source Sans Pro" pitchFamily="34" charset="-120"/>
            </a:endParaRPr>
          </a:p>
          <a:p>
            <a:pPr lvl="0"/>
            <a:r>
              <a:rPr lang="en-US" sz="1750" u="sng" kern="0" spc="-35" dirty="0">
                <a:solidFill>
                  <a:srgbClr val="272525"/>
                </a:solidFill>
                <a:latin typeface="Source Sans Pro" pitchFamily="34" charset="0"/>
                <a:ea typeface="Source Sans Pro" pitchFamily="34" charset="-122"/>
                <a:cs typeface="Source Sans Pro" pitchFamily="34" charset="-120"/>
              </a:rPr>
              <a:t>Correlation Analysis and </a:t>
            </a:r>
            <a:r>
              <a:rPr lang="en-US" sz="1750" u="sng" kern="0" spc="-35" dirty="0" err="1">
                <a:solidFill>
                  <a:srgbClr val="272525"/>
                </a:solidFill>
                <a:latin typeface="Source Sans Pro" pitchFamily="34" charset="0"/>
                <a:ea typeface="Source Sans Pro" pitchFamily="34" charset="-122"/>
                <a:cs typeface="Source Sans Pro" pitchFamily="34" charset="-120"/>
              </a:rPr>
              <a:t>Heatmap</a:t>
            </a:r>
            <a:r>
              <a:rPr lang="en-US" sz="1750" u="sng" kern="0" spc="-35" dirty="0">
                <a:solidFill>
                  <a:srgbClr val="272525"/>
                </a:solidFill>
                <a:latin typeface="Source Sans Pro" pitchFamily="34" charset="0"/>
                <a:ea typeface="Source Sans Pro" pitchFamily="34" charset="-122"/>
                <a:cs typeface="Source Sans Pro" pitchFamily="34" charset="-120"/>
              </a:rPr>
              <a:t> Generation:</a:t>
            </a:r>
          </a:p>
          <a:p>
            <a:pPr marL="285750" lvl="0" indent="-285750">
              <a:buFont typeface="Arial" pitchFamily="34" charset="0"/>
              <a:buChar char="•"/>
            </a:pPr>
            <a:r>
              <a:rPr lang="en-US" sz="1750" kern="0" spc="-35" dirty="0">
                <a:solidFill>
                  <a:srgbClr val="272525"/>
                </a:solidFill>
                <a:latin typeface="Source Sans Pro" pitchFamily="34" charset="0"/>
                <a:ea typeface="Source Sans Pro" pitchFamily="34" charset="-122"/>
                <a:cs typeface="Source Sans Pro" pitchFamily="34" charset="-120"/>
              </a:rPr>
              <a:t>Conduct correlation analysis on the dataset to explore relationships between attributes.</a:t>
            </a:r>
          </a:p>
          <a:p>
            <a:pPr marL="285750" lvl="0" indent="-285750">
              <a:buFont typeface="Arial" pitchFamily="34" charset="0"/>
              <a:buChar char="•"/>
            </a:pPr>
            <a:r>
              <a:rPr lang="en-US" sz="1750" kern="0" spc="-35" dirty="0">
                <a:solidFill>
                  <a:srgbClr val="272525"/>
                </a:solidFill>
                <a:latin typeface="Source Sans Pro" pitchFamily="34" charset="0"/>
                <a:ea typeface="Source Sans Pro" pitchFamily="34" charset="-122"/>
                <a:cs typeface="Source Sans Pro" pitchFamily="34" charset="-120"/>
              </a:rPr>
              <a:t>Generate a </a:t>
            </a:r>
            <a:r>
              <a:rPr lang="en-US" sz="1750" kern="0" spc="-35" dirty="0" err="1">
                <a:solidFill>
                  <a:srgbClr val="272525"/>
                </a:solidFill>
                <a:latin typeface="Source Sans Pro" pitchFamily="34" charset="0"/>
                <a:ea typeface="Source Sans Pro" pitchFamily="34" charset="-122"/>
                <a:cs typeface="Source Sans Pro" pitchFamily="34" charset="-120"/>
              </a:rPr>
              <a:t>heatmap</a:t>
            </a:r>
            <a:r>
              <a:rPr lang="en-US" sz="1750" kern="0" spc="-35" dirty="0">
                <a:solidFill>
                  <a:srgbClr val="272525"/>
                </a:solidFill>
                <a:latin typeface="Source Sans Pro" pitchFamily="34" charset="0"/>
                <a:ea typeface="Source Sans Pro" pitchFamily="34" charset="-122"/>
                <a:cs typeface="Source Sans Pro" pitchFamily="34" charset="-120"/>
              </a:rPr>
              <a:t> visualizing the correlation matrix to identify significant correlations.</a:t>
            </a:r>
          </a:p>
          <a:p>
            <a:pPr marL="285750" lvl="0" indent="-285750">
              <a:buFont typeface="Arial" pitchFamily="34" charset="0"/>
              <a:buChar char="•"/>
            </a:pPr>
            <a:r>
              <a:rPr lang="en-US" sz="1750" kern="0" spc="-35" dirty="0">
                <a:solidFill>
                  <a:srgbClr val="272525"/>
                </a:solidFill>
                <a:latin typeface="Source Sans Pro" pitchFamily="34" charset="0"/>
                <a:ea typeface="Source Sans Pro" pitchFamily="34" charset="-122"/>
                <a:cs typeface="Source Sans Pro" pitchFamily="34" charset="-120"/>
              </a:rPr>
              <a:t>Analyze the </a:t>
            </a:r>
            <a:r>
              <a:rPr lang="en-US" sz="1750" kern="0" spc="-35" dirty="0" err="1">
                <a:solidFill>
                  <a:srgbClr val="272525"/>
                </a:solidFill>
                <a:latin typeface="Source Sans Pro" pitchFamily="34" charset="0"/>
                <a:ea typeface="Source Sans Pro" pitchFamily="34" charset="-122"/>
                <a:cs typeface="Source Sans Pro" pitchFamily="34" charset="-120"/>
              </a:rPr>
              <a:t>heatmap</a:t>
            </a:r>
            <a:r>
              <a:rPr lang="en-US" sz="1750" kern="0" spc="-35" dirty="0">
                <a:solidFill>
                  <a:srgbClr val="272525"/>
                </a:solidFill>
                <a:latin typeface="Source Sans Pro" pitchFamily="34" charset="0"/>
                <a:ea typeface="Source Sans Pro" pitchFamily="34" charset="-122"/>
                <a:cs typeface="Source Sans Pro" pitchFamily="34" charset="-120"/>
              </a:rPr>
              <a:t> to gain insights into the interplay between different attributes and their impact on sentiment</a:t>
            </a:r>
            <a:r>
              <a:rPr lang="en-US" sz="1750" kern="0" spc="-35" dirty="0" smtClean="0">
                <a:solidFill>
                  <a:srgbClr val="272525"/>
                </a:solidFill>
                <a:latin typeface="Source Sans Pro" pitchFamily="34" charset="0"/>
                <a:ea typeface="Source Sans Pro" pitchFamily="34" charset="-122"/>
                <a:cs typeface="Source Sans Pro" pitchFamily="34" charset="-120"/>
              </a:rPr>
              <a:t>.</a:t>
            </a:r>
          </a:p>
          <a:p>
            <a:pPr lvl="0"/>
            <a:r>
              <a:rPr lang="en-US" sz="1750" kern="0" spc="-35" dirty="0">
                <a:solidFill>
                  <a:srgbClr val="272525"/>
                </a:solidFill>
                <a:latin typeface="Source Sans Pro" pitchFamily="34" charset="0"/>
                <a:ea typeface="Source Sans Pro" pitchFamily="34" charset="-122"/>
                <a:cs typeface="Source Sans Pro" pitchFamily="34" charset="-120"/>
              </a:rPr>
              <a:t> </a:t>
            </a:r>
          </a:p>
          <a:p>
            <a:pPr lvl="0"/>
            <a:r>
              <a:rPr lang="en-US" sz="1750" u="sng" kern="0" spc="-35" dirty="0">
                <a:solidFill>
                  <a:srgbClr val="272525"/>
                </a:solidFill>
                <a:latin typeface="Source Sans Pro" pitchFamily="34" charset="0"/>
                <a:ea typeface="Source Sans Pro" pitchFamily="34" charset="-122"/>
                <a:cs typeface="Source Sans Pro" pitchFamily="34" charset="-120"/>
              </a:rPr>
              <a:t>Min-max Scaling</a:t>
            </a:r>
            <a:r>
              <a:rPr lang="en-US" sz="1750" kern="0" spc="-35" dirty="0">
                <a:solidFill>
                  <a:srgbClr val="272525"/>
                </a:solidFill>
                <a:latin typeface="Source Sans Pro" pitchFamily="34" charset="0"/>
                <a:ea typeface="Source Sans Pro" pitchFamily="34" charset="-122"/>
                <a:cs typeface="Source Sans Pro" pitchFamily="34" charset="-120"/>
              </a:rPr>
              <a:t>:</a:t>
            </a:r>
          </a:p>
          <a:p>
            <a:pPr marL="285750" lvl="0" indent="-285750">
              <a:buFont typeface="Arial" pitchFamily="34" charset="0"/>
              <a:buChar char="•"/>
            </a:pPr>
            <a:r>
              <a:rPr lang="en-US" sz="1750" kern="0" spc="-35" dirty="0">
                <a:solidFill>
                  <a:srgbClr val="272525"/>
                </a:solidFill>
                <a:latin typeface="Source Sans Pro" pitchFamily="34" charset="0"/>
                <a:ea typeface="Source Sans Pro" pitchFamily="34" charset="-122"/>
                <a:cs typeface="Source Sans Pro" pitchFamily="34" charset="-120"/>
              </a:rPr>
              <a:t>Convert label-encoded values into continuous values within the range of 0</a:t>
            </a:r>
            <a:r>
              <a:rPr lang="en-US" sz="1750" kern="0" spc="-35" dirty="0" smtClean="0">
                <a:solidFill>
                  <a:srgbClr val="272525"/>
                </a:solidFill>
                <a:latin typeface="Source Sans Pro" pitchFamily="34" charset="0"/>
                <a:ea typeface="Source Sans Pro" pitchFamily="34" charset="-122"/>
                <a:cs typeface="Source Sans Pro" pitchFamily="34" charset="-120"/>
              </a:rPr>
              <a:t> </a:t>
            </a:r>
            <a:r>
              <a:rPr lang="en-US" sz="1750" kern="0" spc="-35" dirty="0">
                <a:solidFill>
                  <a:srgbClr val="272525"/>
                </a:solidFill>
                <a:latin typeface="Source Sans Pro" pitchFamily="34" charset="0"/>
                <a:ea typeface="Source Sans Pro" pitchFamily="34" charset="-122"/>
                <a:cs typeface="Source Sans Pro" pitchFamily="34" charset="-120"/>
              </a:rPr>
              <a:t>to +1 using min-max scaling.</a:t>
            </a:r>
          </a:p>
          <a:p>
            <a:pPr marL="285750" lvl="0" indent="-285750">
              <a:buFont typeface="Arial" pitchFamily="34" charset="0"/>
              <a:buChar char="•"/>
            </a:pPr>
            <a:r>
              <a:rPr lang="en-US" sz="1750" kern="0" spc="-35" dirty="0">
                <a:solidFill>
                  <a:srgbClr val="272525"/>
                </a:solidFill>
                <a:latin typeface="Source Sans Pro" pitchFamily="34" charset="0"/>
                <a:ea typeface="Source Sans Pro" pitchFamily="34" charset="-122"/>
                <a:cs typeface="Source Sans Pro" pitchFamily="34" charset="-120"/>
              </a:rPr>
              <a:t>Linearly scale the values while preserving their relative distances, facilitating quantitative analysis and comparison.</a:t>
            </a:r>
          </a:p>
          <a:p>
            <a:r>
              <a:rPr lang="en-US" sz="1750" kern="0" spc="-35" dirty="0">
                <a:solidFill>
                  <a:srgbClr val="272525"/>
                </a:solidFill>
                <a:latin typeface="Source Sans Pro" pitchFamily="34" charset="0"/>
                <a:ea typeface="Source Sans Pro" pitchFamily="34" charset="-122"/>
                <a:cs typeface="Source Sans Pro" pitchFamily="34" charset="-120"/>
              </a:rPr>
              <a:t> </a:t>
            </a:r>
          </a:p>
          <a:p>
            <a:pPr lvl="0"/>
            <a:r>
              <a:rPr lang="en-US" sz="1750" u="sng" kern="0" spc="-35" dirty="0">
                <a:solidFill>
                  <a:srgbClr val="272525"/>
                </a:solidFill>
                <a:latin typeface="Source Sans Pro" pitchFamily="34" charset="0"/>
                <a:ea typeface="Source Sans Pro" pitchFamily="34" charset="-122"/>
                <a:cs typeface="Source Sans Pro" pitchFamily="34" charset="-120"/>
              </a:rPr>
              <a:t>Decision Trees:</a:t>
            </a:r>
          </a:p>
          <a:p>
            <a:pPr marL="285750" lvl="0" indent="-285750">
              <a:buFont typeface="Arial" pitchFamily="34" charset="0"/>
              <a:buChar char="•"/>
            </a:pPr>
            <a:r>
              <a:rPr lang="en-US" sz="1750" kern="0" spc="-35" dirty="0">
                <a:solidFill>
                  <a:srgbClr val="272525"/>
                </a:solidFill>
                <a:latin typeface="Source Sans Pro" pitchFamily="34" charset="0"/>
                <a:ea typeface="Source Sans Pro" pitchFamily="34" charset="-122"/>
                <a:cs typeface="Source Sans Pro" pitchFamily="34" charset="-120"/>
              </a:rPr>
              <a:t>Utilize decision trees as a classification algorithm to predict sentiment labels based on input features.</a:t>
            </a:r>
          </a:p>
          <a:p>
            <a:pPr marL="285750" lvl="0" indent="-285750">
              <a:buFont typeface="Arial" pitchFamily="34" charset="0"/>
              <a:buChar char="•"/>
            </a:pPr>
            <a:r>
              <a:rPr lang="en-US" sz="1750" kern="0" spc="-35" dirty="0">
                <a:solidFill>
                  <a:srgbClr val="272525"/>
                </a:solidFill>
                <a:latin typeface="Source Sans Pro" pitchFamily="34" charset="0"/>
                <a:ea typeface="Source Sans Pro" pitchFamily="34" charset="-122"/>
                <a:cs typeface="Source Sans Pro" pitchFamily="34" charset="-120"/>
              </a:rPr>
              <a:t>Train decision tree models on the preprocessed dataset, recursively partitioning the feature space</a:t>
            </a:r>
            <a:r>
              <a:rPr lang="en-US" sz="1750" kern="0" spc="-35" dirty="0" smtClean="0">
                <a:solidFill>
                  <a:srgbClr val="272525"/>
                </a:solidFill>
                <a:latin typeface="Source Sans Pro" pitchFamily="34" charset="0"/>
                <a:ea typeface="Source Sans Pro" pitchFamily="34" charset="-122"/>
                <a:cs typeface="Source Sans Pro" pitchFamily="34" charset="-120"/>
              </a:rPr>
              <a:t>.</a:t>
            </a:r>
          </a:p>
          <a:p>
            <a:pPr marL="285750" lvl="0" indent="-285750">
              <a:buFont typeface="Arial" pitchFamily="34" charset="0"/>
              <a:buChar char="•"/>
            </a:pPr>
            <a:r>
              <a:rPr lang="en-US" sz="1750" kern="0" spc="-35" dirty="0">
                <a:solidFill>
                  <a:srgbClr val="272525"/>
                </a:solidFill>
                <a:latin typeface="Source Sans Pro" pitchFamily="34" charset="0"/>
                <a:ea typeface="Source Sans Pro" pitchFamily="34" charset="-122"/>
                <a:cs typeface="Source Sans Pro" pitchFamily="34" charset="-120"/>
              </a:rPr>
              <a:t>Interpret the resulting decision trees to understand the factors influencing sentiment predictions.</a:t>
            </a:r>
          </a:p>
          <a:p>
            <a:pPr marL="0" indent="0">
              <a:lnSpc>
                <a:spcPts val="2799"/>
              </a:lnSpc>
              <a:buNone/>
            </a:pPr>
            <a:endParaRPr lang="en-US" sz="1750" dirty="0"/>
          </a:p>
        </p:txBody>
      </p:sp>
    </p:spTree>
    <p:extLst>
      <p:ext uri="{BB962C8B-B14F-4D97-AF65-F5344CB8AC3E}">
        <p14:creationId xmlns:p14="http://schemas.microsoft.com/office/powerpoint/2010/main" val="3674259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5" name="Text 2"/>
          <p:cNvSpPr/>
          <p:nvPr/>
        </p:nvSpPr>
        <p:spPr>
          <a:xfrm>
            <a:off x="1088571" y="1195300"/>
            <a:ext cx="12148457" cy="5815099"/>
          </a:xfrm>
          <a:prstGeom prst="rect">
            <a:avLst/>
          </a:prstGeom>
          <a:noFill/>
          <a:ln/>
        </p:spPr>
        <p:txBody>
          <a:bodyPr wrap="square" rtlCol="0" anchor="t"/>
          <a:lstStyle/>
          <a:p>
            <a:pPr lvl="0"/>
            <a:r>
              <a:rPr lang="en-US" sz="1750" u="sng" kern="0" spc="-35" dirty="0">
                <a:solidFill>
                  <a:srgbClr val="272525"/>
                </a:solidFill>
                <a:latin typeface="Source Sans Pro" pitchFamily="34" charset="0"/>
                <a:ea typeface="Source Sans Pro" pitchFamily="34" charset="-122"/>
                <a:cs typeface="Source Sans Pro" pitchFamily="34" charset="-120"/>
              </a:rPr>
              <a:t>Naive Bayes Classifier:</a:t>
            </a:r>
          </a:p>
          <a:p>
            <a:pPr marL="285750" lvl="0" indent="-285750">
              <a:buFont typeface="Arial" pitchFamily="34" charset="0"/>
              <a:buChar char="•"/>
            </a:pPr>
            <a:r>
              <a:rPr lang="en-US" sz="1750" kern="0" spc="-35" dirty="0">
                <a:solidFill>
                  <a:srgbClr val="272525"/>
                </a:solidFill>
                <a:latin typeface="Source Sans Pro" pitchFamily="34" charset="0"/>
                <a:ea typeface="Source Sans Pro" pitchFamily="34" charset="-122"/>
                <a:cs typeface="Source Sans Pro" pitchFamily="34" charset="-120"/>
              </a:rPr>
              <a:t>Implement the Naive Bayes classifier for sentiment classification tasks.</a:t>
            </a:r>
          </a:p>
          <a:p>
            <a:pPr marL="285750" lvl="0" indent="-285750">
              <a:buFont typeface="Arial" pitchFamily="34" charset="0"/>
              <a:buChar char="•"/>
            </a:pPr>
            <a:r>
              <a:rPr lang="en-US" sz="1750" kern="0" spc="-35" dirty="0">
                <a:solidFill>
                  <a:srgbClr val="272525"/>
                </a:solidFill>
                <a:latin typeface="Source Sans Pro" pitchFamily="34" charset="0"/>
                <a:ea typeface="Source Sans Pro" pitchFamily="34" charset="-122"/>
                <a:cs typeface="Source Sans Pro" pitchFamily="34" charset="-120"/>
              </a:rPr>
              <a:t>Utilize Bayes' theorem to calculate the probability of sentiment labels given the input features.</a:t>
            </a:r>
          </a:p>
          <a:p>
            <a:pPr marL="285750" lvl="0" indent="-285750">
              <a:buFont typeface="Arial" pitchFamily="34" charset="0"/>
              <a:buChar char="•"/>
            </a:pPr>
            <a:r>
              <a:rPr lang="en-US" sz="1750" kern="0" spc="-35" dirty="0">
                <a:solidFill>
                  <a:srgbClr val="272525"/>
                </a:solidFill>
                <a:latin typeface="Source Sans Pro" pitchFamily="34" charset="0"/>
                <a:ea typeface="Source Sans Pro" pitchFamily="34" charset="-122"/>
                <a:cs typeface="Source Sans Pro" pitchFamily="34" charset="-120"/>
              </a:rPr>
              <a:t>Train the Naive Bayes model on the labeled dataset and evaluate its performance using appropriate metrics.</a:t>
            </a:r>
          </a:p>
          <a:p>
            <a:r>
              <a:rPr lang="en-US" sz="1750" kern="0" spc="-35" dirty="0">
                <a:solidFill>
                  <a:srgbClr val="272525"/>
                </a:solidFill>
                <a:latin typeface="Source Sans Pro" pitchFamily="34" charset="0"/>
                <a:ea typeface="Source Sans Pro" pitchFamily="34" charset="-122"/>
                <a:cs typeface="Source Sans Pro" pitchFamily="34" charset="-120"/>
              </a:rPr>
              <a:t> </a:t>
            </a:r>
          </a:p>
          <a:p>
            <a:pPr lvl="0"/>
            <a:r>
              <a:rPr lang="en-US" sz="1750" u="sng" kern="0" spc="-35" dirty="0">
                <a:solidFill>
                  <a:srgbClr val="272525"/>
                </a:solidFill>
                <a:latin typeface="Source Sans Pro" pitchFamily="34" charset="0"/>
                <a:ea typeface="Source Sans Pro" pitchFamily="34" charset="-122"/>
                <a:cs typeface="Source Sans Pro" pitchFamily="34" charset="-120"/>
              </a:rPr>
              <a:t>Random Forest:</a:t>
            </a:r>
          </a:p>
          <a:p>
            <a:pPr marL="285750" lvl="0" indent="-285750">
              <a:buFont typeface="Arial" pitchFamily="34" charset="0"/>
              <a:buChar char="•"/>
            </a:pPr>
            <a:r>
              <a:rPr lang="en-US" sz="1750" kern="0" spc="-35" dirty="0">
                <a:solidFill>
                  <a:srgbClr val="272525"/>
                </a:solidFill>
                <a:latin typeface="Source Sans Pro" pitchFamily="34" charset="0"/>
                <a:ea typeface="Source Sans Pro" pitchFamily="34" charset="-122"/>
                <a:cs typeface="Source Sans Pro" pitchFamily="34" charset="-120"/>
              </a:rPr>
              <a:t>Apply Random Forest as an ensemble learning technique for sentiment analysis.</a:t>
            </a:r>
          </a:p>
          <a:p>
            <a:pPr marL="285750" lvl="0" indent="-285750">
              <a:buFont typeface="Arial" pitchFamily="34" charset="0"/>
              <a:buChar char="•"/>
            </a:pPr>
            <a:r>
              <a:rPr lang="en-US" sz="1750" kern="0" spc="-35" dirty="0">
                <a:solidFill>
                  <a:srgbClr val="272525"/>
                </a:solidFill>
                <a:latin typeface="Source Sans Pro" pitchFamily="34" charset="0"/>
                <a:ea typeface="Source Sans Pro" pitchFamily="34" charset="-122"/>
                <a:cs typeface="Source Sans Pro" pitchFamily="34" charset="-120"/>
              </a:rPr>
              <a:t>Construct multiple decision trees during training and combine their predictions through voting.</a:t>
            </a:r>
          </a:p>
          <a:p>
            <a:pPr marL="285750" lvl="0" indent="-285750">
              <a:buFont typeface="Arial" pitchFamily="34" charset="0"/>
              <a:buChar char="•"/>
            </a:pPr>
            <a:r>
              <a:rPr lang="en-US" sz="1750" kern="0" spc="-35" dirty="0">
                <a:solidFill>
                  <a:srgbClr val="272525"/>
                </a:solidFill>
                <a:latin typeface="Source Sans Pro" pitchFamily="34" charset="0"/>
                <a:ea typeface="Source Sans Pro" pitchFamily="34" charset="-122"/>
                <a:cs typeface="Source Sans Pro" pitchFamily="34" charset="-120"/>
              </a:rPr>
              <a:t>Train the Random Forest model on the dataset and assess its accuracy and robustness through cross-validation.</a:t>
            </a:r>
          </a:p>
          <a:p>
            <a:r>
              <a:rPr lang="en-US" sz="1750" kern="0" spc="-35" dirty="0">
                <a:solidFill>
                  <a:srgbClr val="272525"/>
                </a:solidFill>
                <a:latin typeface="Source Sans Pro" pitchFamily="34" charset="0"/>
                <a:ea typeface="Source Sans Pro" pitchFamily="34" charset="-122"/>
                <a:cs typeface="Source Sans Pro" pitchFamily="34" charset="-120"/>
              </a:rPr>
              <a:t>.</a:t>
            </a:r>
          </a:p>
          <a:p>
            <a:pPr lvl="0"/>
            <a:r>
              <a:rPr lang="en-US" sz="1750" u="sng" kern="0" spc="-35" dirty="0">
                <a:solidFill>
                  <a:srgbClr val="272525"/>
                </a:solidFill>
                <a:latin typeface="Source Sans Pro" pitchFamily="34" charset="0"/>
                <a:ea typeface="Source Sans Pro" pitchFamily="34" charset="-122"/>
                <a:cs typeface="Source Sans Pro" pitchFamily="34" charset="-120"/>
              </a:rPr>
              <a:t>Support Vector Machines (SVM):</a:t>
            </a:r>
          </a:p>
          <a:p>
            <a:pPr marL="285750" lvl="0" indent="-285750">
              <a:buFont typeface="Arial" pitchFamily="34" charset="0"/>
              <a:buChar char="•"/>
            </a:pPr>
            <a:r>
              <a:rPr lang="en-US" sz="1750" kern="0" spc="-35" dirty="0">
                <a:solidFill>
                  <a:srgbClr val="272525"/>
                </a:solidFill>
                <a:latin typeface="Source Sans Pro" pitchFamily="34" charset="0"/>
                <a:ea typeface="Source Sans Pro" pitchFamily="34" charset="-122"/>
                <a:cs typeface="Source Sans Pro" pitchFamily="34" charset="-120"/>
              </a:rPr>
              <a:t>Employ SVM as a powerful supervised learning model for sentiment classification.</a:t>
            </a:r>
          </a:p>
          <a:p>
            <a:pPr marL="285750" lvl="0" indent="-285750">
              <a:buFont typeface="Arial" pitchFamily="34" charset="0"/>
              <a:buChar char="•"/>
            </a:pPr>
            <a:r>
              <a:rPr lang="en-US" sz="1750" kern="0" spc="-35" dirty="0">
                <a:solidFill>
                  <a:srgbClr val="272525"/>
                </a:solidFill>
                <a:latin typeface="Source Sans Pro" pitchFamily="34" charset="0"/>
                <a:ea typeface="Source Sans Pro" pitchFamily="34" charset="-122"/>
                <a:cs typeface="Source Sans Pro" pitchFamily="34" charset="-120"/>
              </a:rPr>
              <a:t>Train the SVM model to find the optimal </a:t>
            </a:r>
            <a:r>
              <a:rPr lang="en-US" sz="1750" kern="0" spc="-35" dirty="0" err="1">
                <a:solidFill>
                  <a:srgbClr val="272525"/>
                </a:solidFill>
                <a:latin typeface="Source Sans Pro" pitchFamily="34" charset="0"/>
                <a:ea typeface="Source Sans Pro" pitchFamily="34" charset="-122"/>
                <a:cs typeface="Source Sans Pro" pitchFamily="34" charset="-120"/>
              </a:rPr>
              <a:t>hyperplane</a:t>
            </a:r>
            <a:r>
              <a:rPr lang="en-US" sz="1750" kern="0" spc="-35" dirty="0">
                <a:solidFill>
                  <a:srgbClr val="272525"/>
                </a:solidFill>
                <a:latin typeface="Source Sans Pro" pitchFamily="34" charset="0"/>
                <a:ea typeface="Source Sans Pro" pitchFamily="34" charset="-122"/>
                <a:cs typeface="Source Sans Pro" pitchFamily="34" charset="-120"/>
              </a:rPr>
              <a:t> separating data points of different sentiment classes.</a:t>
            </a:r>
          </a:p>
          <a:p>
            <a:pPr marL="285750" lvl="0" indent="-285750">
              <a:buFont typeface="Arial" pitchFamily="34" charset="0"/>
              <a:buChar char="•"/>
            </a:pPr>
            <a:r>
              <a:rPr lang="en-US" sz="1750" kern="0" spc="-35" dirty="0">
                <a:solidFill>
                  <a:srgbClr val="272525"/>
                </a:solidFill>
                <a:latin typeface="Source Sans Pro" pitchFamily="34" charset="0"/>
                <a:ea typeface="Source Sans Pro" pitchFamily="34" charset="-122"/>
                <a:cs typeface="Source Sans Pro" pitchFamily="34" charset="-120"/>
              </a:rPr>
              <a:t>Evaluate the SVM model's performance on the test dataset and compare it with other classifiers.</a:t>
            </a:r>
          </a:p>
          <a:p>
            <a:r>
              <a:rPr lang="en-US" sz="1750" kern="0" spc="-35" dirty="0">
                <a:solidFill>
                  <a:srgbClr val="272525"/>
                </a:solidFill>
                <a:latin typeface="Source Sans Pro" pitchFamily="34" charset="0"/>
                <a:ea typeface="Source Sans Pro" pitchFamily="34" charset="-122"/>
                <a:cs typeface="Source Sans Pro" pitchFamily="34" charset="-120"/>
              </a:rPr>
              <a:t> </a:t>
            </a:r>
          </a:p>
          <a:p>
            <a:pPr lvl="0"/>
            <a:r>
              <a:rPr lang="en-US" sz="1750" u="sng" kern="0" spc="-35" dirty="0">
                <a:solidFill>
                  <a:srgbClr val="272525"/>
                </a:solidFill>
                <a:latin typeface="Source Sans Pro" pitchFamily="34" charset="0"/>
                <a:ea typeface="Source Sans Pro" pitchFamily="34" charset="-122"/>
                <a:cs typeface="Source Sans Pro" pitchFamily="34" charset="-120"/>
              </a:rPr>
              <a:t>Evaluation and Interpretation:</a:t>
            </a:r>
          </a:p>
          <a:p>
            <a:pPr marL="285750" lvl="0" indent="-285750">
              <a:buFont typeface="Arial" pitchFamily="34" charset="0"/>
              <a:buChar char="•"/>
            </a:pPr>
            <a:r>
              <a:rPr lang="en-US" sz="1750" kern="0" spc="-35" dirty="0">
                <a:solidFill>
                  <a:srgbClr val="272525"/>
                </a:solidFill>
                <a:latin typeface="Source Sans Pro" pitchFamily="34" charset="0"/>
                <a:ea typeface="Source Sans Pro" pitchFamily="34" charset="-122"/>
                <a:cs typeface="Source Sans Pro" pitchFamily="34" charset="-120"/>
              </a:rPr>
              <a:t>Evaluate the performance of each sentiment analysis model using metrics such as accuracy, precision, recall, and F1-score.</a:t>
            </a:r>
          </a:p>
          <a:p>
            <a:pPr marL="285750" lvl="0" indent="-285750">
              <a:buFont typeface="Arial" pitchFamily="34" charset="0"/>
              <a:buChar char="•"/>
            </a:pPr>
            <a:r>
              <a:rPr lang="en-US" sz="1750" kern="0" spc="-35" dirty="0">
                <a:solidFill>
                  <a:srgbClr val="272525"/>
                </a:solidFill>
                <a:latin typeface="Source Sans Pro" pitchFamily="34" charset="0"/>
                <a:ea typeface="Source Sans Pro" pitchFamily="34" charset="-122"/>
                <a:cs typeface="Source Sans Pro" pitchFamily="34" charset="-120"/>
              </a:rPr>
              <a:t>Interpret the results of correlation analysis, </a:t>
            </a:r>
            <a:r>
              <a:rPr lang="en-US" sz="1750" kern="0" spc="-35" dirty="0" err="1">
                <a:solidFill>
                  <a:srgbClr val="272525"/>
                </a:solidFill>
                <a:latin typeface="Source Sans Pro" pitchFamily="34" charset="0"/>
                <a:ea typeface="Source Sans Pro" pitchFamily="34" charset="-122"/>
                <a:cs typeface="Source Sans Pro" pitchFamily="34" charset="-120"/>
              </a:rPr>
              <a:t>heatmap</a:t>
            </a:r>
            <a:r>
              <a:rPr lang="en-US" sz="1750" kern="0" spc="-35" dirty="0">
                <a:solidFill>
                  <a:srgbClr val="272525"/>
                </a:solidFill>
                <a:latin typeface="Source Sans Pro" pitchFamily="34" charset="0"/>
                <a:ea typeface="Source Sans Pro" pitchFamily="34" charset="-122"/>
                <a:cs typeface="Source Sans Pro" pitchFamily="34" charset="-120"/>
              </a:rPr>
              <a:t> visualization, and model predictions to gain insights into social media sentiment trends.</a:t>
            </a:r>
          </a:p>
          <a:p>
            <a:pPr marL="285750" lvl="0" indent="-285750">
              <a:buFont typeface="Arial" pitchFamily="34" charset="0"/>
              <a:buChar char="•"/>
            </a:pPr>
            <a:r>
              <a:rPr lang="en-US" sz="1750" kern="0" spc="-35" dirty="0">
                <a:solidFill>
                  <a:srgbClr val="272525"/>
                </a:solidFill>
                <a:latin typeface="Source Sans Pro" pitchFamily="34" charset="0"/>
                <a:ea typeface="Source Sans Pro" pitchFamily="34" charset="-122"/>
                <a:cs typeface="Source Sans Pro" pitchFamily="34" charset="-120"/>
              </a:rPr>
              <a:t>Identify key attributes and features influencing sentiment polarity and strength.</a:t>
            </a:r>
          </a:p>
        </p:txBody>
      </p:sp>
    </p:spTree>
    <p:extLst>
      <p:ext uri="{BB962C8B-B14F-4D97-AF65-F5344CB8AC3E}">
        <p14:creationId xmlns:p14="http://schemas.microsoft.com/office/powerpoint/2010/main" val="1551168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312069"/>
            <a:ext cx="5554980"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Scope &amp; Objectives</a:t>
            </a:r>
            <a:endParaRPr lang="en-US" sz="4374" dirty="0"/>
          </a:p>
        </p:txBody>
      </p:sp>
      <p:sp>
        <p:nvSpPr>
          <p:cNvPr id="5" name="Shape 2"/>
          <p:cNvSpPr/>
          <p:nvPr/>
        </p:nvSpPr>
        <p:spPr>
          <a:xfrm>
            <a:off x="2348389" y="2450783"/>
            <a:ext cx="9933503" cy="4466749"/>
          </a:xfrm>
          <a:prstGeom prst="roundRect">
            <a:avLst>
              <a:gd name="adj" fmla="val 2239"/>
            </a:avLst>
          </a:prstGeom>
          <a:noFill/>
          <a:ln w="7620">
            <a:solidFill>
              <a:srgbClr val="000000">
                <a:alpha val="8000"/>
              </a:srgbClr>
            </a:solidFill>
            <a:prstDash val="solid"/>
          </a:ln>
        </p:spPr>
      </p:sp>
      <p:sp>
        <p:nvSpPr>
          <p:cNvPr id="6" name="Shape 3"/>
          <p:cNvSpPr/>
          <p:nvPr/>
        </p:nvSpPr>
        <p:spPr>
          <a:xfrm>
            <a:off x="2356009" y="2458403"/>
            <a:ext cx="9918263" cy="628888"/>
          </a:xfrm>
          <a:prstGeom prst="rect">
            <a:avLst/>
          </a:prstGeom>
          <a:solidFill>
            <a:srgbClr val="FFFFFF">
              <a:alpha val="4000"/>
            </a:srgbClr>
          </a:solidFill>
          <a:ln/>
        </p:spPr>
      </p:sp>
      <p:sp>
        <p:nvSpPr>
          <p:cNvPr id="7" name="Text 4"/>
          <p:cNvSpPr/>
          <p:nvPr/>
        </p:nvSpPr>
        <p:spPr>
          <a:xfrm>
            <a:off x="2578298" y="2599253"/>
            <a:ext cx="2777490" cy="347186"/>
          </a:xfrm>
          <a:prstGeom prst="rect">
            <a:avLst/>
          </a:prstGeom>
          <a:noFill/>
          <a:ln/>
        </p:spPr>
        <p:txBody>
          <a:bodyPr wrap="none" rtlCol="0" anchor="t"/>
          <a:lstStyle/>
          <a:p>
            <a:pPr marL="0" indent="0">
              <a:lnSpc>
                <a:spcPts val="2734"/>
              </a:lnSpc>
              <a:buNone/>
            </a:pPr>
            <a:r>
              <a:rPr lang="en-US" sz="2187" b="1" kern="0" spc="-35" dirty="0">
                <a:solidFill>
                  <a:srgbClr val="000000"/>
                </a:solidFill>
                <a:latin typeface="adonis-web" pitchFamily="34" charset="0"/>
                <a:ea typeface="adonis-web" pitchFamily="34" charset="-122"/>
                <a:cs typeface="adonis-web" pitchFamily="34" charset="-120"/>
              </a:rPr>
              <a:t>Scope</a:t>
            </a:r>
            <a:endParaRPr lang="en-US" sz="2187" dirty="0"/>
          </a:p>
        </p:txBody>
      </p:sp>
      <p:sp>
        <p:nvSpPr>
          <p:cNvPr id="8" name="Text 5"/>
          <p:cNvSpPr/>
          <p:nvPr/>
        </p:nvSpPr>
        <p:spPr>
          <a:xfrm>
            <a:off x="7541181" y="2599253"/>
            <a:ext cx="2777490" cy="347186"/>
          </a:xfrm>
          <a:prstGeom prst="rect">
            <a:avLst/>
          </a:prstGeom>
          <a:noFill/>
          <a:ln/>
        </p:spPr>
        <p:txBody>
          <a:bodyPr wrap="none" rtlCol="0" anchor="t"/>
          <a:lstStyle/>
          <a:p>
            <a:pPr marL="0" indent="0">
              <a:lnSpc>
                <a:spcPts val="2734"/>
              </a:lnSpc>
              <a:buNone/>
            </a:pPr>
            <a:r>
              <a:rPr lang="en-US" sz="2187" b="1" kern="0" spc="-35" dirty="0">
                <a:solidFill>
                  <a:srgbClr val="000000"/>
                </a:solidFill>
                <a:latin typeface="adonis-web" pitchFamily="34" charset="0"/>
                <a:ea typeface="adonis-web" pitchFamily="34" charset="-122"/>
                <a:cs typeface="adonis-web" pitchFamily="34" charset="-120"/>
              </a:rPr>
              <a:t>Objectives</a:t>
            </a:r>
            <a:endParaRPr lang="en-US" sz="2187" dirty="0"/>
          </a:p>
        </p:txBody>
      </p:sp>
      <p:sp>
        <p:nvSpPr>
          <p:cNvPr id="9" name="Shape 6"/>
          <p:cNvSpPr/>
          <p:nvPr/>
        </p:nvSpPr>
        <p:spPr>
          <a:xfrm>
            <a:off x="2356009" y="3087291"/>
            <a:ext cx="9918263" cy="637103"/>
          </a:xfrm>
          <a:prstGeom prst="rect">
            <a:avLst/>
          </a:prstGeom>
          <a:solidFill>
            <a:srgbClr val="000000">
              <a:alpha val="4000"/>
            </a:srgbClr>
          </a:solidFill>
          <a:ln/>
        </p:spPr>
      </p:sp>
      <p:sp>
        <p:nvSpPr>
          <p:cNvPr id="10" name="Text 7"/>
          <p:cNvSpPr/>
          <p:nvPr/>
        </p:nvSpPr>
        <p:spPr>
          <a:xfrm>
            <a:off x="2578298" y="3228142"/>
            <a:ext cx="451092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Data Collection</a:t>
            </a:r>
            <a:endParaRPr lang="en-US" sz="1750" dirty="0"/>
          </a:p>
        </p:txBody>
      </p:sp>
      <p:sp>
        <p:nvSpPr>
          <p:cNvPr id="11" name="Text 8"/>
          <p:cNvSpPr/>
          <p:nvPr/>
        </p:nvSpPr>
        <p:spPr>
          <a:xfrm>
            <a:off x="7541181" y="3228142"/>
            <a:ext cx="451092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Data Acquisition</a:t>
            </a:r>
            <a:endParaRPr lang="en-US" sz="1750" dirty="0"/>
          </a:p>
        </p:txBody>
      </p:sp>
      <p:sp>
        <p:nvSpPr>
          <p:cNvPr id="12" name="Shape 9"/>
          <p:cNvSpPr/>
          <p:nvPr/>
        </p:nvSpPr>
        <p:spPr>
          <a:xfrm>
            <a:off x="2356009" y="3724394"/>
            <a:ext cx="9918263" cy="637103"/>
          </a:xfrm>
          <a:prstGeom prst="rect">
            <a:avLst/>
          </a:prstGeom>
          <a:solidFill>
            <a:srgbClr val="FFFFFF">
              <a:alpha val="4000"/>
            </a:srgbClr>
          </a:solidFill>
          <a:ln/>
        </p:spPr>
      </p:sp>
      <p:sp>
        <p:nvSpPr>
          <p:cNvPr id="13" name="Text 10"/>
          <p:cNvSpPr/>
          <p:nvPr/>
        </p:nvSpPr>
        <p:spPr>
          <a:xfrm>
            <a:off x="2578298" y="3865245"/>
            <a:ext cx="451092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Text Preprocessing</a:t>
            </a:r>
            <a:endParaRPr lang="en-US" sz="1750" dirty="0"/>
          </a:p>
        </p:txBody>
      </p:sp>
      <p:sp>
        <p:nvSpPr>
          <p:cNvPr id="14" name="Text 11"/>
          <p:cNvSpPr/>
          <p:nvPr/>
        </p:nvSpPr>
        <p:spPr>
          <a:xfrm>
            <a:off x="7541181" y="3865245"/>
            <a:ext cx="451092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Text Preprocessing</a:t>
            </a:r>
            <a:endParaRPr lang="en-US" sz="1750" dirty="0"/>
          </a:p>
        </p:txBody>
      </p:sp>
      <p:sp>
        <p:nvSpPr>
          <p:cNvPr id="15" name="Shape 12"/>
          <p:cNvSpPr/>
          <p:nvPr/>
        </p:nvSpPr>
        <p:spPr>
          <a:xfrm>
            <a:off x="2356009" y="4361498"/>
            <a:ext cx="9918263" cy="637103"/>
          </a:xfrm>
          <a:prstGeom prst="rect">
            <a:avLst/>
          </a:prstGeom>
          <a:solidFill>
            <a:srgbClr val="000000">
              <a:alpha val="4000"/>
            </a:srgbClr>
          </a:solidFill>
          <a:ln/>
        </p:spPr>
      </p:sp>
      <p:sp>
        <p:nvSpPr>
          <p:cNvPr id="16" name="Text 13"/>
          <p:cNvSpPr/>
          <p:nvPr/>
        </p:nvSpPr>
        <p:spPr>
          <a:xfrm>
            <a:off x="2578298" y="4502348"/>
            <a:ext cx="451092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Feature Extraction</a:t>
            </a:r>
            <a:endParaRPr lang="en-US" sz="1750" dirty="0"/>
          </a:p>
        </p:txBody>
      </p:sp>
      <p:sp>
        <p:nvSpPr>
          <p:cNvPr id="17" name="Text 14"/>
          <p:cNvSpPr/>
          <p:nvPr/>
        </p:nvSpPr>
        <p:spPr>
          <a:xfrm>
            <a:off x="7541181" y="4502348"/>
            <a:ext cx="451092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Feature Extraction</a:t>
            </a:r>
            <a:endParaRPr lang="en-US" sz="1750" dirty="0"/>
          </a:p>
        </p:txBody>
      </p:sp>
      <p:sp>
        <p:nvSpPr>
          <p:cNvPr id="18" name="Shape 15"/>
          <p:cNvSpPr/>
          <p:nvPr/>
        </p:nvSpPr>
        <p:spPr>
          <a:xfrm>
            <a:off x="2356009" y="4998601"/>
            <a:ext cx="9918263" cy="637103"/>
          </a:xfrm>
          <a:prstGeom prst="rect">
            <a:avLst/>
          </a:prstGeom>
          <a:solidFill>
            <a:srgbClr val="FFFFFF">
              <a:alpha val="4000"/>
            </a:srgbClr>
          </a:solidFill>
          <a:ln/>
        </p:spPr>
      </p:sp>
      <p:sp>
        <p:nvSpPr>
          <p:cNvPr id="19" name="Text 16"/>
          <p:cNvSpPr/>
          <p:nvPr/>
        </p:nvSpPr>
        <p:spPr>
          <a:xfrm>
            <a:off x="2578298" y="5139452"/>
            <a:ext cx="451092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Sentiment Analysis</a:t>
            </a:r>
            <a:endParaRPr lang="en-US" sz="1750" dirty="0"/>
          </a:p>
        </p:txBody>
      </p:sp>
      <p:sp>
        <p:nvSpPr>
          <p:cNvPr id="20" name="Text 17"/>
          <p:cNvSpPr/>
          <p:nvPr/>
        </p:nvSpPr>
        <p:spPr>
          <a:xfrm>
            <a:off x="7541181" y="5139452"/>
            <a:ext cx="451092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Model Development</a:t>
            </a:r>
            <a:endParaRPr lang="en-US" sz="1750" dirty="0"/>
          </a:p>
        </p:txBody>
      </p:sp>
      <p:sp>
        <p:nvSpPr>
          <p:cNvPr id="21" name="Shape 18"/>
          <p:cNvSpPr/>
          <p:nvPr/>
        </p:nvSpPr>
        <p:spPr>
          <a:xfrm>
            <a:off x="2356009" y="5635704"/>
            <a:ext cx="9918263" cy="637103"/>
          </a:xfrm>
          <a:prstGeom prst="rect">
            <a:avLst/>
          </a:prstGeom>
          <a:solidFill>
            <a:srgbClr val="000000">
              <a:alpha val="4000"/>
            </a:srgbClr>
          </a:solidFill>
          <a:ln/>
        </p:spPr>
      </p:sp>
      <p:sp>
        <p:nvSpPr>
          <p:cNvPr id="22" name="Text 19"/>
          <p:cNvSpPr/>
          <p:nvPr/>
        </p:nvSpPr>
        <p:spPr>
          <a:xfrm>
            <a:off x="2578298" y="5776555"/>
            <a:ext cx="451092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Model Evaluation</a:t>
            </a:r>
            <a:endParaRPr lang="en-US" sz="1750" dirty="0"/>
          </a:p>
        </p:txBody>
      </p:sp>
      <p:sp>
        <p:nvSpPr>
          <p:cNvPr id="23" name="Text 20"/>
          <p:cNvSpPr/>
          <p:nvPr/>
        </p:nvSpPr>
        <p:spPr>
          <a:xfrm>
            <a:off x="7541181" y="5776555"/>
            <a:ext cx="451092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Ethical Compliance</a:t>
            </a:r>
            <a:endParaRPr lang="en-US" sz="1750" dirty="0"/>
          </a:p>
        </p:txBody>
      </p:sp>
      <p:sp>
        <p:nvSpPr>
          <p:cNvPr id="24" name="Shape 21"/>
          <p:cNvSpPr/>
          <p:nvPr/>
        </p:nvSpPr>
        <p:spPr>
          <a:xfrm>
            <a:off x="2356009" y="6272808"/>
            <a:ext cx="9918263" cy="637103"/>
          </a:xfrm>
          <a:prstGeom prst="rect">
            <a:avLst/>
          </a:prstGeom>
          <a:solidFill>
            <a:srgbClr val="FFFFFF">
              <a:alpha val="4000"/>
            </a:srgbClr>
          </a:solidFill>
          <a:ln/>
        </p:spPr>
      </p:sp>
      <p:sp>
        <p:nvSpPr>
          <p:cNvPr id="25" name="Text 22"/>
          <p:cNvSpPr/>
          <p:nvPr/>
        </p:nvSpPr>
        <p:spPr>
          <a:xfrm>
            <a:off x="2578298" y="6413659"/>
            <a:ext cx="451092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Data Visualization</a:t>
            </a:r>
            <a:endParaRPr lang="en-US" sz="1750" dirty="0"/>
          </a:p>
        </p:txBody>
      </p:sp>
      <p:sp>
        <p:nvSpPr>
          <p:cNvPr id="26" name="Text 23"/>
          <p:cNvSpPr/>
          <p:nvPr/>
        </p:nvSpPr>
        <p:spPr>
          <a:xfrm>
            <a:off x="7541181" y="6413659"/>
            <a:ext cx="451092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Scalability and Efficiency</a:t>
            </a:r>
            <a:endParaRPr lang="en-US" sz="175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1248</Words>
  <Application>Microsoft Office PowerPoint</Application>
  <PresentationFormat>Custom</PresentationFormat>
  <Paragraphs>153</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admin</cp:lastModifiedBy>
  <cp:revision>16</cp:revision>
  <dcterms:created xsi:type="dcterms:W3CDTF">2024-04-21T18:32:41Z</dcterms:created>
  <dcterms:modified xsi:type="dcterms:W3CDTF">2024-04-28T15:16:08Z</dcterms:modified>
</cp:coreProperties>
</file>