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notesMasterIdLst>
    <p:notesMasterId r:id="rId30"/>
  </p:notesMasterIdLst>
  <p:sldIdLst>
    <p:sldId id="289" r:id="rId2"/>
    <p:sldId id="257" r:id="rId3"/>
    <p:sldId id="258" r:id="rId4"/>
    <p:sldId id="259" r:id="rId5"/>
    <p:sldId id="294" r:id="rId6"/>
    <p:sldId id="291" r:id="rId7"/>
    <p:sldId id="286" r:id="rId8"/>
    <p:sldId id="261" r:id="rId9"/>
    <p:sldId id="271" r:id="rId10"/>
    <p:sldId id="272" r:id="rId11"/>
    <p:sldId id="273" r:id="rId12"/>
    <p:sldId id="265" r:id="rId13"/>
    <p:sldId id="274" r:id="rId14"/>
    <p:sldId id="269" r:id="rId15"/>
    <p:sldId id="267" r:id="rId16"/>
    <p:sldId id="275" r:id="rId17"/>
    <p:sldId id="276" r:id="rId18"/>
    <p:sldId id="277" r:id="rId19"/>
    <p:sldId id="278" r:id="rId20"/>
    <p:sldId id="279" r:id="rId21"/>
    <p:sldId id="280" r:id="rId22"/>
    <p:sldId id="292" r:id="rId23"/>
    <p:sldId id="293" r:id="rId24"/>
    <p:sldId id="288" r:id="rId25"/>
    <p:sldId id="268" r:id="rId26"/>
    <p:sldId id="290" r:id="rId27"/>
    <p:sldId id="295"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8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847" autoAdjust="0"/>
  </p:normalViewPr>
  <p:slideViewPr>
    <p:cSldViewPr snapToGrid="0">
      <p:cViewPr varScale="1">
        <p:scale>
          <a:sx n="78" d="100"/>
          <a:sy n="78" d="100"/>
        </p:scale>
        <p:origin x="7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8001A-2DD7-4C80-B6F1-570AF95CF786}"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D97BB-B855-4426-A375-B454B97E5C0D}" type="slidenum">
              <a:rPr lang="en-US" smtClean="0"/>
              <a:t>‹#›</a:t>
            </a:fld>
            <a:endParaRPr lang="en-US"/>
          </a:p>
        </p:txBody>
      </p:sp>
    </p:spTree>
    <p:extLst>
      <p:ext uri="{BB962C8B-B14F-4D97-AF65-F5344CB8AC3E}">
        <p14:creationId xmlns:p14="http://schemas.microsoft.com/office/powerpoint/2010/main" val="257895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D97BB-B855-4426-A375-B454B97E5C0D}" type="slidenum">
              <a:rPr lang="en-US" smtClean="0"/>
              <a:t>10</a:t>
            </a:fld>
            <a:endParaRPr lang="en-US"/>
          </a:p>
        </p:txBody>
      </p:sp>
    </p:spTree>
    <p:extLst>
      <p:ext uri="{BB962C8B-B14F-4D97-AF65-F5344CB8AC3E}">
        <p14:creationId xmlns:p14="http://schemas.microsoft.com/office/powerpoint/2010/main" val="2329843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D97BB-B855-4426-A375-B454B97E5C0D}" type="slidenum">
              <a:rPr lang="en-US" smtClean="0"/>
              <a:t>11</a:t>
            </a:fld>
            <a:endParaRPr lang="en-US"/>
          </a:p>
        </p:txBody>
      </p:sp>
    </p:spTree>
    <p:extLst>
      <p:ext uri="{BB962C8B-B14F-4D97-AF65-F5344CB8AC3E}">
        <p14:creationId xmlns:p14="http://schemas.microsoft.com/office/powerpoint/2010/main" val="231801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89EA98-2665-42C6-8856-0F0D31316D5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150962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9EA98-2665-42C6-8856-0F0D31316D5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293937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9EA98-2665-42C6-8856-0F0D31316D5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2D7EA0-7B33-4AA8-AAF5-01363E4F250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678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89EA98-2665-42C6-8856-0F0D31316D5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3266671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89EA98-2665-42C6-8856-0F0D31316D5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2D7EA0-7B33-4AA8-AAF5-01363E4F250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05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89EA98-2665-42C6-8856-0F0D31316D5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3178007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9EA98-2665-42C6-8856-0F0D31316D5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1660191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9EA98-2665-42C6-8856-0F0D31316D5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1491805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89EA98-2665-42C6-8856-0F0D31316D5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12655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9EA98-2665-42C6-8856-0F0D31316D5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83398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9EA98-2665-42C6-8856-0F0D31316D5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253841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9EA98-2665-42C6-8856-0F0D31316D5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14840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9EA98-2665-42C6-8856-0F0D31316D51}"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314413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89EA98-2665-42C6-8856-0F0D31316D51}"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322438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9EA98-2665-42C6-8856-0F0D31316D51}"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223558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9EA98-2665-42C6-8856-0F0D31316D5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402679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9EA98-2665-42C6-8856-0F0D31316D5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2D7EA0-7B33-4AA8-AAF5-01363E4F250D}" type="slidenum">
              <a:rPr lang="en-US" smtClean="0"/>
              <a:t>‹#›</a:t>
            </a:fld>
            <a:endParaRPr lang="en-US"/>
          </a:p>
        </p:txBody>
      </p:sp>
    </p:spTree>
    <p:extLst>
      <p:ext uri="{BB962C8B-B14F-4D97-AF65-F5344CB8AC3E}">
        <p14:creationId xmlns:p14="http://schemas.microsoft.com/office/powerpoint/2010/main" val="142240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89EA98-2665-42C6-8856-0F0D31316D51}" type="datetimeFigureOut">
              <a:rPr lang="en-US" smtClean="0"/>
              <a:t>12/6/2024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2D7EA0-7B33-4AA8-AAF5-01363E4F250D}" type="slidenum">
              <a:rPr lang="en-US" smtClean="0"/>
              <a:t>‹#›</a:t>
            </a:fld>
            <a:endParaRPr lang="en-US"/>
          </a:p>
        </p:txBody>
      </p:sp>
    </p:spTree>
    <p:extLst>
      <p:ext uri="{BB962C8B-B14F-4D97-AF65-F5344CB8AC3E}">
        <p14:creationId xmlns:p14="http://schemas.microsoft.com/office/powerpoint/2010/main" val="3565404870"/>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7.xml"/><Relationship Id="rId5" Type="http://schemas.microsoft.com/office/2007/relationships/hdphoto" Target="../media/hdphoto2.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75251286_Time_series_analysis_of_castor_crop_for_price_forecasting_in_Gujarat_A_comprehensive_study" TargetMode="Externa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gmarknet.gov.in/" TargetMode="Externa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Title 1"/>
          <p:cNvSpPr txBox="1">
            <a:spLocks/>
          </p:cNvSpPr>
          <p:nvPr/>
        </p:nvSpPr>
        <p:spPr>
          <a:xfrm>
            <a:off x="1511167" y="539016"/>
            <a:ext cx="10096900" cy="1694046"/>
          </a:xfrm>
          <a:prstGeom prst="rect">
            <a:avLst/>
          </a:prstGeom>
        </p:spPr>
        <p:txBody>
          <a:bodyPr>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a:latin typeface="Times New Roman" panose="02020603050405020304" pitchFamily="18" charset="0"/>
                <a:cs typeface="Times New Roman" panose="02020603050405020304" pitchFamily="18" charset="0"/>
              </a:rPr>
              <a:t>Price Forecasting for Castor Crop</a:t>
            </a:r>
          </a:p>
        </p:txBody>
      </p:sp>
      <p:pic>
        <p:nvPicPr>
          <p:cNvPr id="3" name="Picture 2">
            <a:extLst>
              <a:ext uri="{FF2B5EF4-FFF2-40B4-BE49-F238E27FC236}">
                <a16:creationId xmlns:a16="http://schemas.microsoft.com/office/drawing/2014/main" id="{57C5FBB4-76CB-8E58-BE3F-7DBF6E96E981}"/>
              </a:ext>
            </a:extLst>
          </p:cNvPr>
          <p:cNvPicPr>
            <a:picLocks noChangeAspect="1"/>
          </p:cNvPicPr>
          <p:nvPr/>
        </p:nvPicPr>
        <p:blipFill>
          <a:blip r:embed="rId2"/>
          <a:stretch>
            <a:fillRect/>
          </a:stretch>
        </p:blipFill>
        <p:spPr>
          <a:xfrm>
            <a:off x="10458861" y="-434067"/>
            <a:ext cx="2230601" cy="2056545"/>
          </a:xfrm>
          <a:prstGeom prst="rect">
            <a:avLst/>
          </a:prstGeom>
        </p:spPr>
      </p:pic>
      <p:sp>
        <p:nvSpPr>
          <p:cNvPr id="5" name="Rectangle: Rounded Corners 4">
            <a:extLst>
              <a:ext uri="{FF2B5EF4-FFF2-40B4-BE49-F238E27FC236}">
                <a16:creationId xmlns:a16="http://schemas.microsoft.com/office/drawing/2014/main" id="{A6AEB678-62F5-9E42-0F11-B41C3791E39B}"/>
              </a:ext>
            </a:extLst>
          </p:cNvPr>
          <p:cNvSpPr/>
          <p:nvPr/>
        </p:nvSpPr>
        <p:spPr>
          <a:xfrm>
            <a:off x="1408449" y="3428997"/>
            <a:ext cx="3775587" cy="273155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Submitted by:</a:t>
            </a:r>
          </a:p>
          <a:p>
            <a:pPr algn="ctr"/>
            <a:endParaRPr lang="en-IN" sz="2000" b="1" dirty="0">
              <a:latin typeface="Times New Roman" panose="02020603050405020304" pitchFamily="18" charset="0"/>
              <a:cs typeface="Times New Roman" panose="02020603050405020304" pitchFamily="18" charset="0"/>
            </a:endParaRPr>
          </a:p>
          <a:p>
            <a:pPr marL="0" indent="0" algn="ctr">
              <a:spcBef>
                <a:spcPts val="0"/>
              </a:spcBef>
              <a:buFont typeface="Wingdings 3" charset="2"/>
              <a:buNone/>
            </a:pPr>
            <a:r>
              <a:rPr lang="en-IN" b="1" dirty="0">
                <a:solidFill>
                  <a:schemeClr val="tx1"/>
                </a:solidFill>
                <a:latin typeface="Times New Roman" panose="02020603050405020304" pitchFamily="18" charset="0"/>
                <a:cs typeface="Times New Roman" panose="02020603050405020304" pitchFamily="18" charset="0"/>
              </a:rPr>
              <a:t>Satyam Kumbhar </a:t>
            </a:r>
          </a:p>
          <a:p>
            <a:pPr marL="0" indent="0" algn="ctr">
              <a:spcBef>
                <a:spcPts val="0"/>
              </a:spcBef>
              <a:buFont typeface="Wingdings 3" charset="2"/>
              <a:buNone/>
            </a:pPr>
            <a:r>
              <a:rPr lang="en-IN" sz="1800" dirty="0">
                <a:solidFill>
                  <a:schemeClr val="tx1"/>
                </a:solidFill>
                <a:latin typeface="Times New Roman" panose="02020603050405020304" pitchFamily="18" charset="0"/>
                <a:cs typeface="Times New Roman" panose="02020603050405020304" pitchFamily="18" charset="0"/>
              </a:rPr>
              <a:t>ID: 202319005</a:t>
            </a:r>
          </a:p>
          <a:p>
            <a:pPr marL="0" indent="0" algn="ctr">
              <a:spcBef>
                <a:spcPts val="0"/>
              </a:spcBef>
              <a:buFont typeface="Wingdings 3" charset="2"/>
              <a:buNone/>
            </a:pPr>
            <a:r>
              <a:rPr lang="en-IN" sz="1800" b="1" dirty="0">
                <a:solidFill>
                  <a:schemeClr val="tx1"/>
                </a:solidFill>
                <a:latin typeface="Times New Roman" panose="02020603050405020304" pitchFamily="18" charset="0"/>
                <a:cs typeface="Times New Roman" panose="02020603050405020304" pitchFamily="18" charset="0"/>
              </a:rPr>
              <a:t>Mit Borda </a:t>
            </a:r>
          </a:p>
          <a:p>
            <a:pPr marL="0" indent="0" algn="ctr">
              <a:spcBef>
                <a:spcPts val="0"/>
              </a:spcBef>
              <a:buFont typeface="Wingdings 3" charset="2"/>
              <a:buNone/>
            </a:pPr>
            <a:r>
              <a:rPr lang="en-IN" sz="1800" dirty="0">
                <a:solidFill>
                  <a:schemeClr val="tx1"/>
                </a:solidFill>
                <a:latin typeface="Times New Roman" panose="02020603050405020304" pitchFamily="18" charset="0"/>
                <a:cs typeface="Times New Roman" panose="02020603050405020304" pitchFamily="18" charset="0"/>
              </a:rPr>
              <a:t>ID: 202319008</a:t>
            </a:r>
          </a:p>
          <a:p>
            <a:pPr marL="0" indent="0" algn="ctr">
              <a:spcBef>
                <a:spcPts val="0"/>
              </a:spcBef>
              <a:buFont typeface="Wingdings 3" charset="2"/>
              <a:buNone/>
            </a:pPr>
            <a:r>
              <a:rPr lang="en-IN" sz="1800" b="1" dirty="0">
                <a:solidFill>
                  <a:schemeClr val="tx1"/>
                </a:solidFill>
                <a:latin typeface="Times New Roman" panose="02020603050405020304" pitchFamily="18" charset="0"/>
                <a:cs typeface="Times New Roman" panose="02020603050405020304" pitchFamily="18" charset="0"/>
              </a:rPr>
              <a:t>Kaushal Kathiriya </a:t>
            </a:r>
          </a:p>
          <a:p>
            <a:pPr marL="0" indent="0" algn="ctr">
              <a:spcBef>
                <a:spcPts val="0"/>
              </a:spcBef>
              <a:buFont typeface="Wingdings 3" charset="2"/>
              <a:buNone/>
            </a:pPr>
            <a:r>
              <a:rPr lang="en-IN" sz="1800" dirty="0">
                <a:solidFill>
                  <a:schemeClr val="tx1"/>
                </a:solidFill>
                <a:latin typeface="Times New Roman" panose="02020603050405020304" pitchFamily="18" charset="0"/>
                <a:cs typeface="Times New Roman" panose="02020603050405020304" pitchFamily="18" charset="0"/>
              </a:rPr>
              <a:t>ID: 202319013</a:t>
            </a:r>
          </a:p>
          <a:p>
            <a:pPr algn="ctr"/>
            <a:endParaRPr lang="en-IN" dirty="0"/>
          </a:p>
        </p:txBody>
      </p:sp>
      <p:sp>
        <p:nvSpPr>
          <p:cNvPr id="6" name="Rectangle: Rounded Corners 5">
            <a:extLst>
              <a:ext uri="{FF2B5EF4-FFF2-40B4-BE49-F238E27FC236}">
                <a16:creationId xmlns:a16="http://schemas.microsoft.com/office/drawing/2014/main" id="{4C6F6372-1B61-5832-EF1D-266413FE506A}"/>
              </a:ext>
            </a:extLst>
          </p:cNvPr>
          <p:cNvSpPr/>
          <p:nvPr/>
        </p:nvSpPr>
        <p:spPr>
          <a:xfrm>
            <a:off x="7565458" y="3428998"/>
            <a:ext cx="4042610" cy="273155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0" marR="0" algn="ctr"/>
            <a:r>
              <a:rPr lang="en-IN" sz="2000" b="1" dirty="0">
                <a:effectLst/>
                <a:latin typeface="Times New Roman" panose="02020603050405020304" pitchFamily="18" charset="0"/>
                <a:cs typeface="Times New Roman" panose="02020603050405020304" pitchFamily="18" charset="0"/>
              </a:rPr>
              <a:t>Submitted To:</a:t>
            </a:r>
          </a:p>
          <a:p>
            <a:pPr marL="0" marR="0" algn="ctr"/>
            <a:r>
              <a:rPr lang="en-IN" sz="1800" dirty="0" err="1">
                <a:effectLst/>
                <a:latin typeface="Times New Roman" panose="02020603050405020304" pitchFamily="18" charset="0"/>
                <a:cs typeface="Times New Roman" panose="02020603050405020304" pitchFamily="18" charset="0"/>
              </a:rPr>
              <a:t>Dr.</a:t>
            </a:r>
            <a:r>
              <a:rPr lang="en-IN" sz="1800" dirty="0">
                <a:effectLst/>
                <a:latin typeface="Times New Roman" panose="02020603050405020304" pitchFamily="18" charset="0"/>
                <a:cs typeface="Times New Roman" panose="02020603050405020304" pitchFamily="18" charset="0"/>
              </a:rPr>
              <a:t> Prity Kumari</a:t>
            </a:r>
          </a:p>
          <a:p>
            <a:pPr marL="0" marR="0" algn="ctr"/>
            <a:r>
              <a:rPr lang="en-IN" sz="1800" dirty="0">
                <a:effectLst/>
                <a:latin typeface="Times New Roman" panose="02020603050405020304" pitchFamily="18" charset="0"/>
                <a:cs typeface="Times New Roman" panose="02020603050405020304" pitchFamily="18" charset="0"/>
              </a:rPr>
              <a:t>Assistant Professor &amp; Head </a:t>
            </a:r>
          </a:p>
          <a:p>
            <a:pPr marL="0" marR="0" algn="ctr"/>
            <a:r>
              <a:rPr lang="en-IN" sz="1800" dirty="0">
                <a:effectLst/>
                <a:latin typeface="Times New Roman" panose="02020603050405020304" pitchFamily="18" charset="0"/>
                <a:cs typeface="Times New Roman" panose="02020603050405020304" pitchFamily="18" charset="0"/>
              </a:rPr>
              <a:t>Department of Basic Science</a:t>
            </a:r>
          </a:p>
          <a:p>
            <a:pPr marL="0" marR="0" algn="ctr"/>
            <a:r>
              <a:rPr lang="en-IN" sz="1800" dirty="0">
                <a:effectLst/>
                <a:latin typeface="Times New Roman" panose="02020603050405020304" pitchFamily="18" charset="0"/>
                <a:cs typeface="Times New Roman" panose="02020603050405020304" pitchFamily="18" charset="0"/>
              </a:rPr>
              <a:t>Anand Agricultural University, Anand</a:t>
            </a:r>
          </a:p>
          <a:p>
            <a:pPr marL="0" marR="0" algn="ctr"/>
            <a:r>
              <a:rPr lang="en-IN" sz="1800" dirty="0">
                <a:effectLst/>
                <a:latin typeface="Times New Roman" panose="02020603050405020304" pitchFamily="18" charset="0"/>
                <a:cs typeface="Times New Roman" panose="02020603050405020304" pitchFamily="18" charset="0"/>
              </a:rPr>
              <a:t>Gujarat - 388 110</a:t>
            </a:r>
          </a:p>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38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404" y="548639"/>
            <a:ext cx="10770670" cy="475105"/>
          </a:xfrm>
        </p:spPr>
        <p:txBody>
          <a:bodyPr>
            <a:noAutofit/>
          </a:bodyPr>
          <a:lstStyle/>
          <a:p>
            <a:pPr marL="342900" indent="-342900">
              <a:buFont typeface="Wingdings" panose="05000000000000000000" pitchFamily="2" charset="2"/>
              <a:buChar char="v"/>
            </a:pPr>
            <a:r>
              <a:rPr lang="en-US" sz="2400" dirty="0">
                <a:solidFill>
                  <a:schemeClr val="accent2">
                    <a:lumMod val="75000"/>
                  </a:schemeClr>
                </a:solidFill>
                <a:latin typeface="Times New Roman" panose="02020603050405020304" pitchFamily="18" charset="0"/>
                <a:cs typeface="Times New Roman" panose="02020603050405020304" pitchFamily="18" charset="0"/>
              </a:rPr>
              <a:t>ARCH (Autoregressive Conditional Heteroskedasticity):</a:t>
            </a:r>
          </a:p>
        </p:txBody>
      </p:sp>
      <p:sp>
        <p:nvSpPr>
          <p:cNvPr id="3" name="Text Placeholder 2"/>
          <p:cNvSpPr>
            <a:spLocks noGrp="1"/>
          </p:cNvSpPr>
          <p:nvPr>
            <p:ph type="body" idx="1"/>
          </p:nvPr>
        </p:nvSpPr>
        <p:spPr>
          <a:xfrm>
            <a:off x="1068404" y="1131951"/>
            <a:ext cx="10425604" cy="2198343"/>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models a time-varying volatility (variance) in time series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captures periods of high or low volatility, crucial for forecasting price fluctuations.</a:t>
            </a:r>
          </a:p>
          <a:p>
            <a:pPr>
              <a:buFont typeface="Arial" panose="020B0604020202020204" pitchFamily="34" charset="0"/>
              <a:buChar char="•"/>
            </a:pPr>
            <a:r>
              <a:rPr lang="en-IN" b="1" kern="100" dirty="0">
                <a:latin typeface="Times New Roman" panose="02020603050405020304" pitchFamily="18" charset="0"/>
                <a:ea typeface="Calibri" panose="020F0502020204030204" pitchFamily="34" charset="0"/>
                <a:cs typeface="Times New Roman" panose="02020603050405020304" pitchFamily="18" charset="0"/>
              </a:rPr>
              <a:t>Conditional Variance: </a:t>
            </a:r>
            <a:r>
              <a:rPr lang="en-IN" kern="100" dirty="0">
                <a:latin typeface="Times New Roman" panose="02020603050405020304" pitchFamily="18" charset="0"/>
                <a:ea typeface="Calibri" panose="020F0502020204030204" pitchFamily="34" charset="0"/>
                <a:cs typeface="Times New Roman" panose="02020603050405020304" pitchFamily="18" charset="0"/>
              </a:rPr>
              <a:t>ARCH models assume that the variance of the error term at each time point is a function of past observations. </a:t>
            </a:r>
          </a:p>
          <a:p>
            <a:pPr>
              <a:buFont typeface="Arial" panose="020B0604020202020204" pitchFamily="34" charset="0"/>
              <a:buChar char="•"/>
            </a:pPr>
            <a:r>
              <a:rPr lang="en-IN" b="1" kern="100" dirty="0">
                <a:latin typeface="Times New Roman" panose="02020603050405020304" pitchFamily="18" charset="0"/>
                <a:ea typeface="Calibri" panose="020F0502020204030204" pitchFamily="34" charset="0"/>
                <a:cs typeface="Times New Roman" panose="02020603050405020304" pitchFamily="18" charset="0"/>
              </a:rPr>
              <a:t>Heteroskedasticity: </a:t>
            </a:r>
            <a:r>
              <a:rPr lang="en-IN" kern="100" dirty="0">
                <a:latin typeface="Times New Roman" panose="02020603050405020304" pitchFamily="18" charset="0"/>
                <a:ea typeface="Calibri" panose="020F0502020204030204" pitchFamily="34" charset="0"/>
                <a:cs typeface="Times New Roman" panose="02020603050405020304" pitchFamily="18" charset="0"/>
              </a:rPr>
              <a:t>ARCH models address the issue of </a:t>
            </a:r>
            <a:r>
              <a:rPr lang="en-IN" kern="100" dirty="0" err="1">
                <a:latin typeface="Times New Roman" panose="02020603050405020304" pitchFamily="18" charset="0"/>
                <a:ea typeface="Calibri" panose="020F0502020204030204" pitchFamily="34" charset="0"/>
                <a:cs typeface="Times New Roman" panose="02020603050405020304" pitchFamily="18" charset="0"/>
              </a:rPr>
              <a:t>heteroskedasticity</a:t>
            </a:r>
            <a:r>
              <a:rPr lang="en-IN" kern="100" dirty="0">
                <a:latin typeface="Times New Roman" panose="02020603050405020304" pitchFamily="18" charset="0"/>
                <a:ea typeface="Calibri" panose="020F0502020204030204" pitchFamily="34" charset="0"/>
                <a:cs typeface="Times New Roman" panose="02020603050405020304" pitchFamily="18" charset="0"/>
              </a:rPr>
              <a:t>, which refers to the phenomenon where the variance of the errors in a time series is not constant over time.</a:t>
            </a:r>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078029" y="3438501"/>
            <a:ext cx="10770670" cy="61341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GARCH (Generalized Autoregressive Conditional Heteroskedasticity):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9" name="Text Placeholder 2"/>
          <p:cNvSpPr txBox="1">
            <a:spLocks/>
          </p:cNvSpPr>
          <p:nvPr/>
        </p:nvSpPr>
        <p:spPr>
          <a:xfrm>
            <a:off x="1068404" y="4051918"/>
            <a:ext cx="10425604" cy="23296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GARCH extends ARCH by including lagged values of both past variances and errors.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models volatility clustering, where large changes are followed by more large changes.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greater flexibility and accuracy in predicting volatility than ARCH.</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Suitable for modeling persistent volatility patterns over time.</a:t>
            </a:r>
          </a:p>
        </p:txBody>
      </p:sp>
    </p:spTree>
    <p:extLst>
      <p:ext uri="{BB962C8B-B14F-4D97-AF65-F5344CB8AC3E}">
        <p14:creationId xmlns:p14="http://schemas.microsoft.com/office/powerpoint/2010/main" val="157708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9" y="539014"/>
            <a:ext cx="9125650" cy="504361"/>
          </a:xfrm>
        </p:spPr>
        <p:txBody>
          <a:bodyPr>
            <a:noAutofit/>
          </a:bodyPr>
          <a:lstStyle/>
          <a:p>
            <a:pPr marL="342900" indent="-342900">
              <a:buFont typeface="Wingdings" panose="05000000000000000000" pitchFamily="2" charset="2"/>
              <a:buChar char="v"/>
            </a:pPr>
            <a:r>
              <a:rPr lang="en-US" sz="2400" dirty="0">
                <a:solidFill>
                  <a:schemeClr val="accent2">
                    <a:lumMod val="75000"/>
                  </a:schemeClr>
                </a:solidFill>
              </a:rPr>
              <a:t>VAR (Vector Autoregressive):</a:t>
            </a:r>
          </a:p>
        </p:txBody>
      </p:sp>
      <p:sp>
        <p:nvSpPr>
          <p:cNvPr id="3" name="Text Placeholder 2"/>
          <p:cNvSpPr>
            <a:spLocks noGrp="1"/>
          </p:cNvSpPr>
          <p:nvPr>
            <p:ph type="body" idx="1"/>
          </p:nvPr>
        </p:nvSpPr>
        <p:spPr>
          <a:xfrm>
            <a:off x="1058779" y="1169652"/>
            <a:ext cx="10876546" cy="2574575"/>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 is multivariate time series model capturing relationships between multiple variables over time.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models an interdependencies (e.g., castor crop prices, rainfall, demand) without external predictors.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variable depends on its own and other variables on past values.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suitable for modeling on economic factors influencing crop prices</a:t>
            </a:r>
          </a:p>
        </p:txBody>
      </p:sp>
      <p:sp>
        <p:nvSpPr>
          <p:cNvPr id="8" name="Title 1"/>
          <p:cNvSpPr txBox="1">
            <a:spLocks/>
          </p:cNvSpPr>
          <p:nvPr/>
        </p:nvSpPr>
        <p:spPr>
          <a:xfrm>
            <a:off x="1058779" y="3326195"/>
            <a:ext cx="11133221" cy="5486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en-US" sz="2400" dirty="0"/>
              <a:t>VARX (Vector Autoregressive with Exogenous Variables):</a:t>
            </a:r>
            <a:br>
              <a:rPr lang="en-US" sz="2400" dirty="0"/>
            </a:br>
            <a:endParaRPr lang="en-US" sz="2400" dirty="0"/>
          </a:p>
        </p:txBody>
      </p:sp>
      <p:sp>
        <p:nvSpPr>
          <p:cNvPr id="9" name="Text Placeholder 2"/>
          <p:cNvSpPr txBox="1">
            <a:spLocks/>
          </p:cNvSpPr>
          <p:nvPr/>
        </p:nvSpPr>
        <p:spPr>
          <a:xfrm>
            <a:off x="1058778" y="3945693"/>
            <a:ext cx="10876547" cy="27934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extends VAR by including external factors (e.g., weather, policies) for improved accuracy.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models an internal dynamics (crop prices) and external influences (global trends, input costs).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VAR (Vector Auto Regression) </a:t>
            </a:r>
            <a:r>
              <a:rPr lang="en-US" sz="2000" dirty="0">
                <a:latin typeface="Times New Roman" panose="02020603050405020304" pitchFamily="18" charset="0"/>
                <a:cs typeface="Times New Roman" panose="02020603050405020304" pitchFamily="18" charset="0"/>
              </a:rPr>
              <a:t>: It captures the relationships between multiple time series variables using their past values.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 (Moving Average)</a:t>
            </a:r>
            <a:r>
              <a:rPr lang="en-US" sz="2000" dirty="0">
                <a:latin typeface="Times New Roman" panose="02020603050405020304" pitchFamily="18" charset="0"/>
                <a:cs typeface="Times New Roman" panose="02020603050405020304" pitchFamily="18" charset="0"/>
              </a:rPr>
              <a:t> : It models the influence of past forecast errors.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X (Exogenous Variables) </a:t>
            </a:r>
            <a:r>
              <a:rPr lang="en-US" sz="2000" dirty="0">
                <a:latin typeface="Times New Roman" panose="02020603050405020304" pitchFamily="18" charset="0"/>
                <a:cs typeface="Times New Roman" panose="02020603050405020304" pitchFamily="18" charset="0"/>
              </a:rPr>
              <a:t>: It includes external factors that may impact the dependent time series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187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405" y="558264"/>
            <a:ext cx="8979080" cy="721896"/>
          </a:xfrm>
        </p:spPr>
        <p:txBody>
          <a:bodyPr>
            <a:normAutofit/>
          </a:bodyPr>
          <a:lstStyle/>
          <a:p>
            <a:pPr marL="571500" indent="-571500">
              <a:buFont typeface="Wingdings" panose="05000000000000000000" pitchFamily="2" charset="2"/>
              <a:buChar char="v"/>
            </a:pPr>
            <a:r>
              <a:rPr lang="en-US" dirty="0">
                <a:solidFill>
                  <a:schemeClr val="accent2">
                    <a:lumMod val="75000"/>
                  </a:schemeClr>
                </a:solidFill>
              </a:rPr>
              <a:t>LSTM (Long Short-Term Memory):</a:t>
            </a:r>
          </a:p>
        </p:txBody>
      </p:sp>
      <p:sp>
        <p:nvSpPr>
          <p:cNvPr id="3" name="Text Placeholder 2"/>
          <p:cNvSpPr>
            <a:spLocks noGrp="1"/>
          </p:cNvSpPr>
          <p:nvPr>
            <p:ph type="body" idx="1"/>
          </p:nvPr>
        </p:nvSpPr>
        <p:spPr>
          <a:xfrm>
            <a:off x="1068405" y="1280160"/>
            <a:ext cx="10789919" cy="5082137"/>
          </a:xfrm>
        </p:spPr>
        <p:txBody>
          <a:bodyPr>
            <a:normAutofit/>
          </a:bodyPr>
          <a:lstStyle/>
          <a:p>
            <a:pPr>
              <a:buFont typeface="Arial" panose="020B0604020202020204" pitchFamily="34" charset="0"/>
              <a:buChar char="•"/>
            </a:pPr>
            <a:endParaRPr lang="en-US" sz="2000" dirty="0"/>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LSTM is an advanced RNN designed to handle sequential data and long-term dependencies, ideal for time series forecasting.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utilizes memory cells and gates (input, forget, output) to store and regulate information over time.</a:t>
            </a:r>
          </a:p>
          <a:p>
            <a:pPr marL="0" indent="0">
              <a:buNone/>
            </a:pPr>
            <a:r>
              <a:rPr lang="en-US" sz="2000" dirty="0">
                <a:latin typeface="Times New Roman" panose="02020603050405020304" pitchFamily="18" charset="0"/>
                <a:cs typeface="Times New Roman" panose="02020603050405020304" pitchFamily="18" charset="0"/>
              </a:rPr>
              <a:t>	- Forget Gate: It decides what information to discard.</a:t>
            </a:r>
          </a:p>
          <a:p>
            <a:pPr marL="0" indent="0">
              <a:buNone/>
            </a:pPr>
            <a:r>
              <a:rPr lang="en-US" sz="2000" dirty="0">
                <a:latin typeface="Times New Roman" panose="02020603050405020304" pitchFamily="18" charset="0"/>
                <a:cs typeface="Times New Roman" panose="02020603050405020304" pitchFamily="18" charset="0"/>
              </a:rPr>
              <a:t>	- Input Gate: It determines what new information to store.</a:t>
            </a:r>
          </a:p>
          <a:p>
            <a:pPr marL="0" indent="0">
              <a:buNone/>
            </a:pPr>
            <a:r>
              <a:rPr lang="en-US" sz="2000" dirty="0">
                <a:latin typeface="Times New Roman" panose="02020603050405020304" pitchFamily="18" charset="0"/>
                <a:cs typeface="Times New Roman" panose="02020603050405020304" pitchFamily="18" charset="0"/>
              </a:rPr>
              <a:t>	- Output Gate: It controls what information to output.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Captures complex patterns and trends in time series data, such as castor crop price movements.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models long-term dependencies, incorporates past prices, market trends, and seasonality for accurate predictions.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Handles missing or noisy data, adapts to non-linear relationships, and integrates external factors (e.g., weather, global trends).</a:t>
            </a:r>
          </a:p>
        </p:txBody>
      </p:sp>
    </p:spTree>
    <p:extLst>
      <p:ext uri="{BB962C8B-B14F-4D97-AF65-F5344CB8AC3E}">
        <p14:creationId xmlns:p14="http://schemas.microsoft.com/office/powerpoint/2010/main" val="319617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9" y="548641"/>
            <a:ext cx="9346130" cy="731520"/>
          </a:xfrm>
        </p:spPr>
        <p:txBody>
          <a:bodyPr>
            <a:normAutofit/>
          </a:bodyPr>
          <a:lstStyle/>
          <a:p>
            <a:pPr marL="571500" indent="-571500">
              <a:buFont typeface="Wingdings" panose="05000000000000000000" pitchFamily="2" charset="2"/>
              <a:buChar char="v"/>
            </a:pPr>
            <a:r>
              <a:rPr lang="en-US" dirty="0">
                <a:solidFill>
                  <a:schemeClr val="accent2">
                    <a:lumMod val="75000"/>
                  </a:schemeClr>
                </a:solidFill>
              </a:rPr>
              <a:t>RANDOM FOREST :</a:t>
            </a:r>
          </a:p>
        </p:txBody>
      </p:sp>
      <p:sp>
        <p:nvSpPr>
          <p:cNvPr id="3" name="Text Placeholder 2"/>
          <p:cNvSpPr>
            <a:spLocks noGrp="1"/>
          </p:cNvSpPr>
          <p:nvPr>
            <p:ph type="body" idx="1"/>
          </p:nvPr>
        </p:nvSpPr>
        <p:spPr>
          <a:xfrm>
            <a:off x="1058779" y="1280161"/>
            <a:ext cx="10800989" cy="4649002"/>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is a supervised machine learning algorithm used for classification and regression tasks. It builds multiple decision trees and combines their outputs for more accurate predictions.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a:t>
            </a:r>
          </a:p>
          <a:p>
            <a:pPr marL="457200" lvl="1" indent="0">
              <a:buNone/>
            </a:pPr>
            <a:r>
              <a:rPr lang="en-US"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Each tree is trained on a random subset of data (bootstrap sampling) and features.</a:t>
            </a:r>
          </a:p>
          <a:p>
            <a:pPr marL="457200" lvl="1" indent="0">
              <a:buNone/>
            </a:pPr>
            <a:r>
              <a:rPr lang="en-US" sz="2000" dirty="0">
                <a:latin typeface="Times New Roman" panose="02020603050405020304" pitchFamily="18" charset="0"/>
                <a:cs typeface="Times New Roman" panose="02020603050405020304" pitchFamily="18" charset="0"/>
              </a:rPr>
              <a:t>- Reduces over fitting by averaging multiple predictions.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classification, predictions are based on the majority vote and for regression, predictions are based on the average of all tree outputs.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Effective at capturing non-linear relationships between input features and target variables.</a:t>
            </a:r>
          </a:p>
        </p:txBody>
      </p:sp>
    </p:spTree>
    <p:extLst>
      <p:ext uri="{BB962C8B-B14F-4D97-AF65-F5344CB8AC3E}">
        <p14:creationId xmlns:p14="http://schemas.microsoft.com/office/powerpoint/2010/main" val="236146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404" y="2704699"/>
            <a:ext cx="10077650" cy="1203158"/>
          </a:xfrm>
        </p:spPr>
        <p:txBody>
          <a:bodyPr>
            <a:noAutofit/>
          </a:bodyPr>
          <a:lstStyle/>
          <a:p>
            <a:pPr algn="ctr"/>
            <a:r>
              <a:rPr lang="en-US" sz="6600" dirty="0">
                <a:solidFill>
                  <a:schemeClr val="accent2">
                    <a:lumMod val="75000"/>
                  </a:schemeClr>
                </a:solidFill>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418155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46358" y="0"/>
            <a:ext cx="8245644" cy="3426594"/>
          </a:xfrm>
          <a:prstGeom prst="rect">
            <a:avLst/>
          </a:prstGeom>
          <a:ln>
            <a:noFill/>
          </a:ln>
          <a:effectLst>
            <a:outerShdw blurRad="292100" dist="139700" dir="2700000" algn="tl" rotWithShape="0">
              <a:srgbClr val="333333">
                <a:alpha val="65000"/>
              </a:srgbClr>
            </a:outerShdw>
          </a:effectLst>
        </p:spPr>
      </p:pic>
      <p:sp>
        <p:nvSpPr>
          <p:cNvPr id="6" name="Title 1"/>
          <p:cNvSpPr>
            <a:spLocks noGrp="1"/>
          </p:cNvSpPr>
          <p:nvPr>
            <p:ph type="title"/>
          </p:nvPr>
        </p:nvSpPr>
        <p:spPr>
          <a:xfrm>
            <a:off x="346510" y="558265"/>
            <a:ext cx="2887579" cy="712270"/>
          </a:xfrm>
        </p:spPr>
        <p:txBody>
          <a:bodyPr>
            <a:normAutofit/>
          </a:bodyPr>
          <a:lstStyle/>
          <a:p>
            <a:pPr marL="571500" indent="-571500">
              <a:buFont typeface="Wingdings" panose="05000000000000000000" pitchFamily="2" charset="2"/>
              <a:buChar char="Ø"/>
            </a:pPr>
            <a:r>
              <a:rPr lang="en-US" b="1" dirty="0">
                <a:solidFill>
                  <a:schemeClr val="accent1">
                    <a:lumMod val="75000"/>
                  </a:schemeClr>
                </a:solidFill>
              </a:rPr>
              <a:t>ARIMA</a:t>
            </a:r>
          </a:p>
        </p:txBody>
      </p:sp>
      <p:pic>
        <p:nvPicPr>
          <p:cNvPr id="2" name="Picture 1"/>
          <p:cNvPicPr>
            <a:picLocks noChangeAspect="1"/>
          </p:cNvPicPr>
          <p:nvPr/>
        </p:nvPicPr>
        <p:blipFill>
          <a:blip r:embed="rId3"/>
          <a:stretch>
            <a:fillRect/>
          </a:stretch>
        </p:blipFill>
        <p:spPr>
          <a:xfrm>
            <a:off x="3946358" y="3426594"/>
            <a:ext cx="8245642" cy="343140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60704" y="1380263"/>
            <a:ext cx="2876030" cy="1015663"/>
          </a:xfrm>
          <a:prstGeom prst="rect">
            <a:avLst/>
          </a:prstGeom>
          <a:noFill/>
        </p:spPr>
        <p:txBody>
          <a:bodyPr wrap="square" rtlCol="0">
            <a:spAutoFit/>
          </a:bodyPr>
          <a:lstStyle/>
          <a:p>
            <a:r>
              <a:rPr lang="en-US" sz="2000" dirty="0">
                <a:latin typeface="+mj-lt"/>
              </a:rPr>
              <a:t>p = 0</a:t>
            </a:r>
          </a:p>
          <a:p>
            <a:r>
              <a:rPr lang="en-US" sz="2000" dirty="0">
                <a:latin typeface="+mj-lt"/>
              </a:rPr>
              <a:t>d = 1</a:t>
            </a:r>
          </a:p>
          <a:p>
            <a:r>
              <a:rPr lang="en-US" sz="2000" dirty="0">
                <a:latin typeface="+mj-lt"/>
              </a:rPr>
              <a:t>q = 3</a:t>
            </a:r>
          </a:p>
        </p:txBody>
      </p:sp>
    </p:spTree>
    <p:extLst>
      <p:ext uri="{BB962C8B-B14F-4D97-AF65-F5344CB8AC3E}">
        <p14:creationId xmlns:p14="http://schemas.microsoft.com/office/powerpoint/2010/main" val="221274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36734" y="0"/>
            <a:ext cx="8255268" cy="3426593"/>
          </a:xfrm>
          <a:prstGeom prst="rect">
            <a:avLst/>
          </a:prstGeom>
          <a:ln>
            <a:noFill/>
          </a:ln>
          <a:effectLst>
            <a:outerShdw blurRad="292100" dist="139700" dir="2700000" algn="tl" rotWithShape="0">
              <a:srgbClr val="333333">
                <a:alpha val="65000"/>
              </a:srgbClr>
            </a:outerShdw>
          </a:effectLst>
        </p:spPr>
      </p:pic>
      <p:sp>
        <p:nvSpPr>
          <p:cNvPr id="4" name="Title 1"/>
          <p:cNvSpPr>
            <a:spLocks noGrp="1"/>
          </p:cNvSpPr>
          <p:nvPr>
            <p:ph type="title"/>
          </p:nvPr>
        </p:nvSpPr>
        <p:spPr>
          <a:xfrm>
            <a:off x="346510" y="558265"/>
            <a:ext cx="2887579" cy="712270"/>
          </a:xfrm>
        </p:spPr>
        <p:txBody>
          <a:bodyPr>
            <a:normAutofit/>
          </a:bodyPr>
          <a:lstStyle/>
          <a:p>
            <a:pPr marL="571500" indent="-571500">
              <a:buFont typeface="Wingdings" panose="05000000000000000000" pitchFamily="2" charset="2"/>
              <a:buChar char="Ø"/>
            </a:pPr>
            <a:r>
              <a:rPr lang="en-US" b="1" dirty="0">
                <a:solidFill>
                  <a:schemeClr val="accent1">
                    <a:lumMod val="75000"/>
                  </a:schemeClr>
                </a:solidFill>
              </a:rPr>
              <a:t>ARIMAX</a:t>
            </a:r>
          </a:p>
        </p:txBody>
      </p:sp>
      <p:pic>
        <p:nvPicPr>
          <p:cNvPr id="5" name="Picture 4"/>
          <p:cNvPicPr>
            <a:picLocks noChangeAspect="1"/>
          </p:cNvPicPr>
          <p:nvPr/>
        </p:nvPicPr>
        <p:blipFill>
          <a:blip r:embed="rId3"/>
          <a:stretch>
            <a:fillRect/>
          </a:stretch>
        </p:blipFill>
        <p:spPr>
          <a:xfrm>
            <a:off x="3936734" y="3426593"/>
            <a:ext cx="8255268" cy="3431407"/>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060704" y="1380263"/>
            <a:ext cx="2876030" cy="1015663"/>
          </a:xfrm>
          <a:prstGeom prst="rect">
            <a:avLst/>
          </a:prstGeom>
          <a:noFill/>
        </p:spPr>
        <p:txBody>
          <a:bodyPr wrap="square" rtlCol="0">
            <a:spAutoFit/>
          </a:bodyPr>
          <a:lstStyle/>
          <a:p>
            <a:r>
              <a:rPr lang="en-US" sz="2000" dirty="0">
                <a:latin typeface="+mj-lt"/>
              </a:rPr>
              <a:t>p = 2</a:t>
            </a:r>
          </a:p>
          <a:p>
            <a:r>
              <a:rPr lang="en-US" sz="2000" dirty="0">
                <a:latin typeface="+mj-lt"/>
              </a:rPr>
              <a:t>d = 1</a:t>
            </a:r>
          </a:p>
          <a:p>
            <a:r>
              <a:rPr lang="en-US" sz="2000" dirty="0">
                <a:latin typeface="+mj-lt"/>
              </a:rPr>
              <a:t>q = 4</a:t>
            </a:r>
          </a:p>
        </p:txBody>
      </p:sp>
    </p:spTree>
    <p:extLst>
      <p:ext uri="{BB962C8B-B14F-4D97-AF65-F5344CB8AC3E}">
        <p14:creationId xmlns:p14="http://schemas.microsoft.com/office/powerpoint/2010/main" val="128228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6510" y="558265"/>
            <a:ext cx="2887579" cy="712270"/>
          </a:xfrm>
        </p:spPr>
        <p:txBody>
          <a:bodyPr>
            <a:normAutofit/>
          </a:bodyPr>
          <a:lstStyle/>
          <a:p>
            <a:pPr marL="571500" indent="-571500">
              <a:buFont typeface="Wingdings" panose="05000000000000000000" pitchFamily="2" charset="2"/>
              <a:buChar char="Ø"/>
            </a:pPr>
            <a:r>
              <a:rPr lang="en-US" b="1" dirty="0">
                <a:solidFill>
                  <a:schemeClr val="accent1">
                    <a:lumMod val="75000"/>
                  </a:schemeClr>
                </a:solidFill>
              </a:rPr>
              <a:t>SARIMA</a:t>
            </a:r>
          </a:p>
        </p:txBody>
      </p:sp>
      <p:pic>
        <p:nvPicPr>
          <p:cNvPr id="2" name="Picture 1"/>
          <p:cNvPicPr>
            <a:picLocks noChangeAspect="1"/>
          </p:cNvPicPr>
          <p:nvPr/>
        </p:nvPicPr>
        <p:blipFill>
          <a:blip r:embed="rId2"/>
          <a:stretch>
            <a:fillRect/>
          </a:stretch>
        </p:blipFill>
        <p:spPr>
          <a:xfrm>
            <a:off x="3946358" y="1"/>
            <a:ext cx="8245641" cy="342659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3946358" y="3426595"/>
            <a:ext cx="8245642" cy="343140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060704" y="1380263"/>
            <a:ext cx="2876030" cy="2246769"/>
          </a:xfrm>
          <a:prstGeom prst="rect">
            <a:avLst/>
          </a:prstGeom>
          <a:noFill/>
        </p:spPr>
        <p:txBody>
          <a:bodyPr wrap="square" rtlCol="0">
            <a:spAutoFit/>
          </a:bodyPr>
          <a:lstStyle/>
          <a:p>
            <a:r>
              <a:rPr lang="en-US" sz="2000" dirty="0">
                <a:latin typeface="+mj-lt"/>
              </a:rPr>
              <a:t>p = 1</a:t>
            </a:r>
          </a:p>
          <a:p>
            <a:r>
              <a:rPr lang="en-US" sz="2000" dirty="0">
                <a:latin typeface="+mj-lt"/>
              </a:rPr>
              <a:t>d = 1</a:t>
            </a:r>
          </a:p>
          <a:p>
            <a:r>
              <a:rPr lang="en-US" sz="2000" dirty="0">
                <a:latin typeface="+mj-lt"/>
              </a:rPr>
              <a:t>q = 2</a:t>
            </a:r>
          </a:p>
          <a:p>
            <a:r>
              <a:rPr lang="en-US" sz="2000" dirty="0">
                <a:latin typeface="+mj-lt"/>
              </a:rPr>
              <a:t>P = 2</a:t>
            </a:r>
          </a:p>
          <a:p>
            <a:r>
              <a:rPr lang="en-US" sz="2000" dirty="0">
                <a:latin typeface="+mj-lt"/>
              </a:rPr>
              <a:t>D = 0</a:t>
            </a:r>
          </a:p>
          <a:p>
            <a:r>
              <a:rPr lang="en-US" sz="2000" dirty="0">
                <a:latin typeface="+mj-lt"/>
              </a:rPr>
              <a:t>Q = 2</a:t>
            </a:r>
          </a:p>
          <a:p>
            <a:r>
              <a:rPr lang="en-US" sz="2000" dirty="0">
                <a:latin typeface="+mj-lt"/>
              </a:rPr>
              <a:t>m = 7</a:t>
            </a:r>
          </a:p>
        </p:txBody>
      </p:sp>
    </p:spTree>
    <p:extLst>
      <p:ext uri="{BB962C8B-B14F-4D97-AF65-F5344CB8AC3E}">
        <p14:creationId xmlns:p14="http://schemas.microsoft.com/office/powerpoint/2010/main" val="3839497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36734" y="0"/>
            <a:ext cx="8255266" cy="3426594"/>
          </a:xfrm>
          <a:prstGeom prst="rect">
            <a:avLst/>
          </a:prstGeom>
          <a:ln>
            <a:noFill/>
          </a:ln>
          <a:effectLst>
            <a:outerShdw blurRad="292100" dist="139700" dir="2700000" algn="tl" rotWithShape="0">
              <a:srgbClr val="333333">
                <a:alpha val="65000"/>
              </a:srgbClr>
            </a:outerShdw>
          </a:effectLst>
        </p:spPr>
      </p:pic>
      <p:sp>
        <p:nvSpPr>
          <p:cNvPr id="4" name="Title 1"/>
          <p:cNvSpPr>
            <a:spLocks noGrp="1"/>
          </p:cNvSpPr>
          <p:nvPr>
            <p:ph type="title"/>
          </p:nvPr>
        </p:nvSpPr>
        <p:spPr>
          <a:xfrm>
            <a:off x="346510" y="558265"/>
            <a:ext cx="2887579" cy="712270"/>
          </a:xfrm>
        </p:spPr>
        <p:txBody>
          <a:bodyPr>
            <a:normAutofit fontScale="90000"/>
          </a:bodyPr>
          <a:lstStyle/>
          <a:p>
            <a:pPr marL="571500" indent="-571500">
              <a:buFont typeface="Wingdings" panose="05000000000000000000" pitchFamily="2" charset="2"/>
              <a:buChar char="Ø"/>
            </a:pPr>
            <a:r>
              <a:rPr lang="en-US" b="1" dirty="0">
                <a:solidFill>
                  <a:schemeClr val="accent1">
                    <a:lumMod val="75000"/>
                  </a:schemeClr>
                </a:solidFill>
              </a:rPr>
              <a:t>SARIMAX</a:t>
            </a:r>
          </a:p>
        </p:txBody>
      </p:sp>
      <p:pic>
        <p:nvPicPr>
          <p:cNvPr id="5" name="Picture 4"/>
          <p:cNvPicPr>
            <a:picLocks noChangeAspect="1"/>
          </p:cNvPicPr>
          <p:nvPr/>
        </p:nvPicPr>
        <p:blipFill>
          <a:blip r:embed="rId3"/>
          <a:stretch>
            <a:fillRect/>
          </a:stretch>
        </p:blipFill>
        <p:spPr>
          <a:xfrm>
            <a:off x="3936734" y="3426594"/>
            <a:ext cx="8255266" cy="3431406"/>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060704" y="1380263"/>
            <a:ext cx="2876030" cy="2246769"/>
          </a:xfrm>
          <a:prstGeom prst="rect">
            <a:avLst/>
          </a:prstGeom>
          <a:noFill/>
        </p:spPr>
        <p:txBody>
          <a:bodyPr wrap="square" rtlCol="0">
            <a:spAutoFit/>
          </a:bodyPr>
          <a:lstStyle/>
          <a:p>
            <a:r>
              <a:rPr lang="en-US" sz="2000" dirty="0">
                <a:latin typeface="+mj-lt"/>
              </a:rPr>
              <a:t>p = 3</a:t>
            </a:r>
          </a:p>
          <a:p>
            <a:r>
              <a:rPr lang="en-US" sz="2000" dirty="0">
                <a:latin typeface="+mj-lt"/>
              </a:rPr>
              <a:t>d = 1</a:t>
            </a:r>
          </a:p>
          <a:p>
            <a:r>
              <a:rPr lang="en-US" sz="2000" dirty="0">
                <a:latin typeface="+mj-lt"/>
              </a:rPr>
              <a:t>q = 0</a:t>
            </a:r>
          </a:p>
          <a:p>
            <a:r>
              <a:rPr lang="en-US" sz="2000" dirty="0">
                <a:latin typeface="+mj-lt"/>
              </a:rPr>
              <a:t>P = 3</a:t>
            </a:r>
          </a:p>
          <a:p>
            <a:r>
              <a:rPr lang="en-US" sz="2000" dirty="0">
                <a:latin typeface="+mj-lt"/>
              </a:rPr>
              <a:t>D = 1</a:t>
            </a:r>
          </a:p>
          <a:p>
            <a:r>
              <a:rPr lang="en-US" sz="2000" dirty="0">
                <a:latin typeface="+mj-lt"/>
              </a:rPr>
              <a:t>Q = 0</a:t>
            </a:r>
          </a:p>
          <a:p>
            <a:r>
              <a:rPr lang="en-US" sz="2000" dirty="0">
                <a:latin typeface="+mj-lt"/>
              </a:rPr>
              <a:t>m = 7</a:t>
            </a:r>
          </a:p>
        </p:txBody>
      </p:sp>
    </p:spTree>
    <p:extLst>
      <p:ext uri="{BB962C8B-B14F-4D97-AF65-F5344CB8AC3E}">
        <p14:creationId xmlns:p14="http://schemas.microsoft.com/office/powerpoint/2010/main" val="107053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6510" y="558265"/>
            <a:ext cx="2887579" cy="712270"/>
          </a:xfrm>
        </p:spPr>
        <p:txBody>
          <a:bodyPr>
            <a:normAutofit/>
          </a:bodyPr>
          <a:lstStyle/>
          <a:p>
            <a:pPr marL="571500" indent="-571500">
              <a:buFont typeface="Wingdings" panose="05000000000000000000" pitchFamily="2" charset="2"/>
              <a:buChar char="Ø"/>
            </a:pPr>
            <a:r>
              <a:rPr lang="en-US" b="1" dirty="0">
                <a:solidFill>
                  <a:schemeClr val="accent1">
                    <a:lumMod val="75000"/>
                  </a:schemeClr>
                </a:solidFill>
              </a:rPr>
              <a:t>ARCH</a:t>
            </a:r>
          </a:p>
        </p:txBody>
      </p:sp>
      <p:pic>
        <p:nvPicPr>
          <p:cNvPr id="6" name="Picture 5">
            <a:extLst>
              <a:ext uri="{FF2B5EF4-FFF2-40B4-BE49-F238E27FC236}">
                <a16:creationId xmlns:a16="http://schemas.microsoft.com/office/drawing/2014/main" id="{1A303CF1-3BDE-A6D0-FD4B-0C54887D20F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955980" y="0"/>
            <a:ext cx="8236020" cy="342178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60704" y="1380263"/>
            <a:ext cx="2876030" cy="707886"/>
          </a:xfrm>
          <a:prstGeom prst="rect">
            <a:avLst/>
          </a:prstGeom>
          <a:noFill/>
        </p:spPr>
        <p:txBody>
          <a:bodyPr wrap="square" rtlCol="0">
            <a:spAutoFit/>
          </a:bodyPr>
          <a:lstStyle/>
          <a:p>
            <a:r>
              <a:rPr lang="en-US" sz="2000" dirty="0">
                <a:latin typeface="+mj-lt"/>
              </a:rPr>
              <a:t>p = 3</a:t>
            </a:r>
          </a:p>
          <a:p>
            <a:r>
              <a:rPr lang="en-US" sz="2000" dirty="0">
                <a:latin typeface="+mj-lt"/>
              </a:rPr>
              <a:t>q = 0</a:t>
            </a:r>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3936734" y="3421781"/>
            <a:ext cx="8255266" cy="34362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484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80" y="566359"/>
            <a:ext cx="8934666" cy="713801"/>
          </a:xfrm>
        </p:spPr>
        <p:txBody>
          <a:bodyPr>
            <a:normAutofit/>
          </a:bodyPr>
          <a:lstStyle/>
          <a:p>
            <a:pPr marL="571500" indent="-571500">
              <a:buFont typeface="Wingdings" panose="05000000000000000000" pitchFamily="2" charset="2"/>
              <a:buChar char="v"/>
            </a:pPr>
            <a:r>
              <a:rPr lang="en-US" dirty="0">
                <a:solidFill>
                  <a:schemeClr val="accent2">
                    <a:lumMod val="75000"/>
                  </a:schemeClr>
                </a:solidFill>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a:xfrm>
            <a:off x="1058780" y="1408176"/>
            <a:ext cx="10789919" cy="5102352"/>
          </a:xfrm>
        </p:spPr>
        <p:txBody>
          <a:bodyPr>
            <a:normAutofit/>
          </a:bodyPr>
          <a:lstStyle/>
          <a:p>
            <a:r>
              <a:rPr lang="en-US" dirty="0">
                <a:latin typeface="Times New Roman" panose="02020603050405020304" pitchFamily="18" charset="0"/>
                <a:cs typeface="Times New Roman" panose="02020603050405020304" pitchFamily="18" charset="0"/>
              </a:rPr>
              <a:t>Castor thrives in tropical and subtropical climates, with moderate irrigation needs and well-drained soils for optimal growth.</a:t>
            </a:r>
          </a:p>
          <a:p>
            <a:r>
              <a:rPr lang="en-US" dirty="0">
                <a:latin typeface="Times New Roman" panose="02020603050405020304" pitchFamily="18" charset="0"/>
                <a:cs typeface="Times New Roman" panose="02020603050405020304" pitchFamily="18" charset="0"/>
              </a:rPr>
              <a:t>Castor oil, derived from seeds, is widely used in cosmetics, pharmaceuticals, and industrial applications, while plant residues are utilized for biofuel and compost.</a:t>
            </a:r>
          </a:p>
          <a:p>
            <a:r>
              <a:rPr lang="en-US" dirty="0">
                <a:latin typeface="Times New Roman" panose="02020603050405020304" pitchFamily="18" charset="0"/>
                <a:cs typeface="Times New Roman" panose="02020603050405020304" pitchFamily="18" charset="0"/>
              </a:rPr>
              <a:t>Its demand and price are highly influenced by seasonal factors, global trade, and market dynamics, leading to significant fluctuations. </a:t>
            </a:r>
          </a:p>
          <a:p>
            <a:r>
              <a:rPr lang="en-US" dirty="0">
                <a:latin typeface="Times New Roman" panose="02020603050405020304" pitchFamily="18" charset="0"/>
                <a:cs typeface="Times New Roman" panose="02020603050405020304" pitchFamily="18" charset="0"/>
              </a:rPr>
              <a:t>Accurate price prediction is crucial for providing valuable insights to stakeholders, given its economic importance in agribusiness.</a:t>
            </a:r>
          </a:p>
          <a:p>
            <a:r>
              <a:rPr lang="en-US" dirty="0">
                <a:latin typeface="Times New Roman" panose="02020603050405020304" pitchFamily="18" charset="0"/>
                <a:cs typeface="Times New Roman" panose="02020603050405020304" pitchFamily="18" charset="0"/>
              </a:rPr>
              <a:t>Predicting castor crop prices empowers farmers with better cultivation, storage, and selling decisions, ensures market stability for policymakers, helps businesses optimize procurement and supply chains, and enhances global competitiveness by anticipating price trends.</a:t>
            </a:r>
          </a:p>
          <a:p>
            <a:r>
              <a:rPr lang="en-US" dirty="0">
                <a:latin typeface="Times New Roman" panose="02020603050405020304" pitchFamily="18" charset="0"/>
                <a:cs typeface="Times New Roman" panose="02020603050405020304" pitchFamily="18" charset="0"/>
              </a:rPr>
              <a:t>Reference </a:t>
            </a:r>
            <a:r>
              <a:rPr lang="en-US" dirty="0">
                <a:solidFill>
                  <a:srgbClr val="002060"/>
                </a:solidFill>
                <a:latin typeface="Times New Roman" panose="02020603050405020304" pitchFamily="18" charset="0"/>
                <a:cs typeface="Times New Roman" panose="02020603050405020304" pitchFamily="18" charset="0"/>
                <a:hlinkClick r:id="rId2"/>
              </a:rPr>
              <a:t>https://www.researchgate.net/publication/375251286_Time_series_analysis_of_castor_crop_for_price_forecasting_in_Gujarat_A_comprehensive_study</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492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5983" y="0"/>
            <a:ext cx="8236017" cy="3416969"/>
          </a:xfrm>
          <a:prstGeom prst="rect">
            <a:avLst/>
          </a:prstGeom>
          <a:ln>
            <a:noFill/>
          </a:ln>
          <a:effectLst>
            <a:outerShdw blurRad="292100" dist="139700" dir="2700000" algn="tl" rotWithShape="0">
              <a:srgbClr val="333333">
                <a:alpha val="65000"/>
              </a:srgbClr>
            </a:outerShdw>
          </a:effectLst>
        </p:spPr>
      </p:pic>
      <p:sp>
        <p:nvSpPr>
          <p:cNvPr id="4" name="Title 1"/>
          <p:cNvSpPr>
            <a:spLocks noGrp="1"/>
          </p:cNvSpPr>
          <p:nvPr>
            <p:ph type="title"/>
          </p:nvPr>
        </p:nvSpPr>
        <p:spPr>
          <a:xfrm>
            <a:off x="346510" y="558265"/>
            <a:ext cx="2887579" cy="712270"/>
          </a:xfrm>
        </p:spPr>
        <p:txBody>
          <a:bodyPr>
            <a:normAutofit/>
          </a:bodyPr>
          <a:lstStyle/>
          <a:p>
            <a:pPr marL="571500" indent="-571500">
              <a:buFont typeface="Wingdings" panose="05000000000000000000" pitchFamily="2" charset="2"/>
              <a:buChar char="Ø"/>
            </a:pPr>
            <a:r>
              <a:rPr lang="en-US" b="1" dirty="0">
                <a:solidFill>
                  <a:schemeClr val="accent1">
                    <a:lumMod val="75000"/>
                  </a:schemeClr>
                </a:solidFill>
              </a:rPr>
              <a:t>GARCH</a:t>
            </a:r>
          </a:p>
        </p:txBody>
      </p:sp>
      <p:sp>
        <p:nvSpPr>
          <p:cNvPr id="6" name="TextBox 5"/>
          <p:cNvSpPr txBox="1"/>
          <p:nvPr/>
        </p:nvSpPr>
        <p:spPr>
          <a:xfrm>
            <a:off x="1060704" y="1380263"/>
            <a:ext cx="2876030" cy="1323439"/>
          </a:xfrm>
          <a:prstGeom prst="rect">
            <a:avLst/>
          </a:prstGeom>
          <a:noFill/>
        </p:spPr>
        <p:txBody>
          <a:bodyPr wrap="square" rtlCol="0">
            <a:spAutoFit/>
          </a:bodyPr>
          <a:lstStyle/>
          <a:p>
            <a:r>
              <a:rPr lang="en-US" sz="2000" dirty="0">
                <a:latin typeface="+mj-lt"/>
              </a:rPr>
              <a:t>p = 3</a:t>
            </a:r>
          </a:p>
          <a:p>
            <a:r>
              <a:rPr lang="en-US" sz="2000" dirty="0">
                <a:latin typeface="+mj-lt"/>
              </a:rPr>
              <a:t>o = 1</a:t>
            </a:r>
          </a:p>
          <a:p>
            <a:r>
              <a:rPr lang="en-US" sz="2000" dirty="0">
                <a:latin typeface="+mj-lt"/>
              </a:rPr>
              <a:t>q = 0</a:t>
            </a:r>
          </a:p>
          <a:p>
            <a:endParaRPr lang="en-US" sz="2000" dirty="0">
              <a:latin typeface="+mj-lt"/>
            </a:endParaRPr>
          </a:p>
        </p:txBody>
      </p:sp>
      <p:pic>
        <p:nvPicPr>
          <p:cNvPr id="3" name="Picture 2"/>
          <p:cNvPicPr>
            <a:picLocks noChangeAspect="1"/>
          </p:cNvPicPr>
          <p:nvPr/>
        </p:nvPicPr>
        <p:blipFill>
          <a:blip r:embed="rId3"/>
          <a:stretch>
            <a:fillRect/>
          </a:stretch>
        </p:blipFill>
        <p:spPr>
          <a:xfrm>
            <a:off x="3936734" y="3416968"/>
            <a:ext cx="8255266" cy="34410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7777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6510" y="558265"/>
            <a:ext cx="2887579" cy="712270"/>
          </a:xfrm>
        </p:spPr>
        <p:txBody>
          <a:bodyPr>
            <a:normAutofit/>
          </a:bodyPr>
          <a:lstStyle/>
          <a:p>
            <a:pPr marL="571500" indent="-571500">
              <a:buFont typeface="Wingdings" panose="05000000000000000000" pitchFamily="2" charset="2"/>
              <a:buChar char="Ø"/>
            </a:pPr>
            <a:r>
              <a:rPr lang="en-US" b="1" dirty="0">
                <a:solidFill>
                  <a:schemeClr val="accent1">
                    <a:lumMod val="75000"/>
                  </a:schemeClr>
                </a:solidFill>
              </a:rPr>
              <a:t>VAR</a:t>
            </a:r>
          </a:p>
        </p:txBody>
      </p:sp>
      <p:pic>
        <p:nvPicPr>
          <p:cNvPr id="4" name="Picture 3"/>
          <p:cNvPicPr>
            <a:picLocks noChangeAspect="1"/>
          </p:cNvPicPr>
          <p:nvPr/>
        </p:nvPicPr>
        <p:blipFill>
          <a:blip r:embed="rId2"/>
          <a:stretch>
            <a:fillRect/>
          </a:stretch>
        </p:blipFill>
        <p:spPr>
          <a:xfrm>
            <a:off x="3936730" y="1"/>
            <a:ext cx="8255267" cy="342659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3936729" y="3426593"/>
            <a:ext cx="8255267" cy="3431407"/>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60704" y="1380263"/>
            <a:ext cx="2876030" cy="1323439"/>
          </a:xfrm>
          <a:prstGeom prst="rect">
            <a:avLst/>
          </a:prstGeom>
          <a:noFill/>
        </p:spPr>
        <p:txBody>
          <a:bodyPr wrap="square" rtlCol="0">
            <a:spAutoFit/>
          </a:bodyPr>
          <a:lstStyle/>
          <a:p>
            <a:r>
              <a:rPr lang="en-US" sz="2000" dirty="0">
                <a:latin typeface="+mj-lt"/>
              </a:rPr>
              <a:t>order = 13</a:t>
            </a:r>
          </a:p>
          <a:p>
            <a:r>
              <a:rPr lang="en-US" sz="2000" dirty="0">
                <a:latin typeface="+mj-lt"/>
              </a:rPr>
              <a:t>ar_lag = 20</a:t>
            </a:r>
          </a:p>
          <a:p>
            <a:r>
              <a:rPr lang="en-US" sz="2000" dirty="0">
                <a:latin typeface="+mj-lt"/>
              </a:rPr>
              <a:t>exogenous = Arrival</a:t>
            </a:r>
          </a:p>
          <a:p>
            <a:r>
              <a:rPr lang="en-US" sz="2000" dirty="0">
                <a:latin typeface="+mj-lt"/>
              </a:rPr>
              <a:t>endogenous = Price</a:t>
            </a:r>
          </a:p>
        </p:txBody>
      </p:sp>
    </p:spTree>
    <p:extLst>
      <p:ext uri="{BB962C8B-B14F-4D97-AF65-F5344CB8AC3E}">
        <p14:creationId xmlns:p14="http://schemas.microsoft.com/office/powerpoint/2010/main" val="442890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6510" y="558265"/>
            <a:ext cx="2887579" cy="712270"/>
          </a:xfrm>
        </p:spPr>
        <p:txBody>
          <a:bodyPr>
            <a:normAutofit/>
          </a:bodyPr>
          <a:lstStyle/>
          <a:p>
            <a:pPr marL="571500" indent="-571500">
              <a:buFont typeface="Wingdings" panose="05000000000000000000" pitchFamily="2" charset="2"/>
              <a:buChar char="Ø"/>
            </a:pPr>
            <a:r>
              <a:rPr lang="en-US" b="1" dirty="0">
                <a:solidFill>
                  <a:schemeClr val="accent1">
                    <a:lumMod val="75000"/>
                  </a:schemeClr>
                </a:solidFill>
              </a:rPr>
              <a:t>VARMAX</a:t>
            </a:r>
          </a:p>
        </p:txBody>
      </p:sp>
      <p:pic>
        <p:nvPicPr>
          <p:cNvPr id="3" name="Picture 2"/>
          <p:cNvPicPr>
            <a:picLocks noChangeAspect="1"/>
          </p:cNvPicPr>
          <p:nvPr/>
        </p:nvPicPr>
        <p:blipFill>
          <a:blip r:embed="rId2"/>
          <a:stretch>
            <a:fillRect/>
          </a:stretch>
        </p:blipFill>
        <p:spPr>
          <a:xfrm>
            <a:off x="3936731" y="0"/>
            <a:ext cx="8255269" cy="6858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60704" y="1380263"/>
            <a:ext cx="2876030" cy="1323439"/>
          </a:xfrm>
          <a:prstGeom prst="rect">
            <a:avLst/>
          </a:prstGeom>
          <a:noFill/>
        </p:spPr>
        <p:txBody>
          <a:bodyPr wrap="square" rtlCol="0">
            <a:spAutoFit/>
          </a:bodyPr>
          <a:lstStyle/>
          <a:p>
            <a:r>
              <a:rPr lang="en-US" sz="2000" dirty="0">
                <a:latin typeface="+mj-lt"/>
              </a:rPr>
              <a:t>order = 13</a:t>
            </a:r>
          </a:p>
          <a:p>
            <a:r>
              <a:rPr lang="en-US" sz="2000" dirty="0">
                <a:latin typeface="+mj-lt"/>
              </a:rPr>
              <a:t>ar_lag = 20</a:t>
            </a:r>
          </a:p>
          <a:p>
            <a:r>
              <a:rPr lang="en-US" sz="2000" dirty="0">
                <a:latin typeface="+mj-lt"/>
              </a:rPr>
              <a:t>exogenous = Arrival</a:t>
            </a:r>
          </a:p>
          <a:p>
            <a:r>
              <a:rPr lang="en-US" sz="2000" dirty="0">
                <a:latin typeface="+mj-lt"/>
              </a:rPr>
              <a:t>endogenous = Price</a:t>
            </a:r>
          </a:p>
        </p:txBody>
      </p:sp>
    </p:spTree>
    <p:extLst>
      <p:ext uri="{BB962C8B-B14F-4D97-AF65-F5344CB8AC3E}">
        <p14:creationId xmlns:p14="http://schemas.microsoft.com/office/powerpoint/2010/main" val="1328060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6510" y="558265"/>
            <a:ext cx="2887579" cy="712270"/>
          </a:xfrm>
        </p:spPr>
        <p:txBody>
          <a:bodyPr>
            <a:normAutofit/>
          </a:bodyPr>
          <a:lstStyle/>
          <a:p>
            <a:pPr marL="571500" indent="-571500">
              <a:buFont typeface="Wingdings" panose="05000000000000000000" pitchFamily="2" charset="2"/>
              <a:buChar char="Ø"/>
            </a:pPr>
            <a:r>
              <a:rPr lang="en-US" b="1" dirty="0">
                <a:solidFill>
                  <a:schemeClr val="accent1">
                    <a:lumMod val="75000"/>
                  </a:schemeClr>
                </a:solidFill>
              </a:rPr>
              <a:t>LSTM</a:t>
            </a:r>
          </a:p>
        </p:txBody>
      </p:sp>
      <p:pic>
        <p:nvPicPr>
          <p:cNvPr id="5" name="Picture 4"/>
          <p:cNvPicPr>
            <a:picLocks noChangeAspect="1"/>
          </p:cNvPicPr>
          <p:nvPr/>
        </p:nvPicPr>
        <p:blipFill>
          <a:blip r:embed="rId2"/>
          <a:stretch>
            <a:fillRect/>
          </a:stretch>
        </p:blipFill>
        <p:spPr>
          <a:xfrm>
            <a:off x="3936731" y="0"/>
            <a:ext cx="8255267" cy="342659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3936731" y="3426592"/>
            <a:ext cx="8255269" cy="3431408"/>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95528" y="1380263"/>
            <a:ext cx="3141206" cy="2246769"/>
          </a:xfrm>
          <a:prstGeom prst="rect">
            <a:avLst/>
          </a:prstGeom>
          <a:noFill/>
        </p:spPr>
        <p:txBody>
          <a:bodyPr wrap="square" rtlCol="0">
            <a:spAutoFit/>
          </a:bodyPr>
          <a:lstStyle/>
          <a:p>
            <a:r>
              <a:rPr lang="en-US" sz="2000" dirty="0">
                <a:latin typeface="+mj-lt"/>
              </a:rPr>
              <a:t>optimizer = Adam</a:t>
            </a:r>
          </a:p>
          <a:p>
            <a:r>
              <a:rPr lang="en-US" sz="2000" dirty="0">
                <a:latin typeface="+mj-lt"/>
              </a:rPr>
              <a:t>loss = ‘mean_squared_error’</a:t>
            </a:r>
          </a:p>
          <a:p>
            <a:r>
              <a:rPr lang="en-US" sz="2000" dirty="0">
                <a:latin typeface="+mj-lt"/>
              </a:rPr>
              <a:t>epoch = 50</a:t>
            </a:r>
          </a:p>
          <a:p>
            <a:r>
              <a:rPr lang="en-US" sz="2000" dirty="0">
                <a:latin typeface="+mj-lt"/>
              </a:rPr>
              <a:t>batch_size = 64</a:t>
            </a:r>
          </a:p>
          <a:p>
            <a:r>
              <a:rPr lang="en-US" sz="2000" dirty="0">
                <a:latin typeface="+mj-lt"/>
              </a:rPr>
              <a:t>learning rate = 0.001</a:t>
            </a:r>
          </a:p>
          <a:p>
            <a:r>
              <a:rPr lang="en-US" sz="2000" dirty="0">
                <a:latin typeface="+mj-lt"/>
              </a:rPr>
              <a:t>number of neurons = 50</a:t>
            </a:r>
          </a:p>
          <a:p>
            <a:r>
              <a:rPr lang="en-US" sz="2000" dirty="0">
                <a:latin typeface="+mj-lt"/>
              </a:rPr>
              <a:t>number of layer = 1</a:t>
            </a:r>
          </a:p>
        </p:txBody>
      </p:sp>
    </p:spTree>
    <p:extLst>
      <p:ext uri="{BB962C8B-B14F-4D97-AF65-F5344CB8AC3E}">
        <p14:creationId xmlns:p14="http://schemas.microsoft.com/office/powerpoint/2010/main" val="2855164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6510" y="558265"/>
            <a:ext cx="3214837" cy="1414914"/>
          </a:xfrm>
        </p:spPr>
        <p:txBody>
          <a:bodyPr>
            <a:normAutofit/>
          </a:bodyPr>
          <a:lstStyle/>
          <a:p>
            <a:pPr marL="571500" indent="-571500">
              <a:buFont typeface="Wingdings" panose="05000000000000000000" pitchFamily="2" charset="2"/>
              <a:buChar char="Ø"/>
            </a:pPr>
            <a:r>
              <a:rPr lang="en-US" b="1" dirty="0">
                <a:solidFill>
                  <a:schemeClr val="accent1">
                    <a:lumMod val="75000"/>
                  </a:schemeClr>
                </a:solidFill>
              </a:rPr>
              <a:t>RANDOM</a:t>
            </a:r>
            <a:br>
              <a:rPr lang="en-US" b="1" dirty="0"/>
            </a:br>
            <a:r>
              <a:rPr lang="en-US" b="1" dirty="0">
                <a:solidFill>
                  <a:schemeClr val="accent1">
                    <a:lumMod val="75000"/>
                  </a:schemeClr>
                </a:solidFill>
              </a:rPr>
              <a:t>FOREST</a:t>
            </a:r>
          </a:p>
        </p:txBody>
      </p:sp>
      <p:pic>
        <p:nvPicPr>
          <p:cNvPr id="4" name="Picture 3"/>
          <p:cNvPicPr>
            <a:picLocks noChangeAspect="1"/>
          </p:cNvPicPr>
          <p:nvPr/>
        </p:nvPicPr>
        <p:blipFill>
          <a:blip r:embed="rId2"/>
          <a:stretch>
            <a:fillRect/>
          </a:stretch>
        </p:blipFill>
        <p:spPr>
          <a:xfrm>
            <a:off x="3936729" y="1"/>
            <a:ext cx="8255267" cy="3426592"/>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3936730" y="3426592"/>
            <a:ext cx="8255267" cy="343140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60699" y="1973179"/>
            <a:ext cx="2876029" cy="3477875"/>
          </a:xfrm>
          <a:prstGeom prst="rect">
            <a:avLst/>
          </a:prstGeom>
          <a:noFill/>
        </p:spPr>
        <p:txBody>
          <a:bodyPr wrap="square" rtlCol="0">
            <a:spAutoFit/>
          </a:bodyPr>
          <a:lstStyle/>
          <a:p>
            <a:r>
              <a:rPr lang="en-US" sz="2000" dirty="0">
                <a:latin typeface="+mj-lt"/>
              </a:rPr>
              <a:t>lag = 7</a:t>
            </a:r>
          </a:p>
          <a:p>
            <a:r>
              <a:rPr lang="en-US" sz="2000" dirty="0">
                <a:latin typeface="+mj-lt"/>
              </a:rPr>
              <a:t>bootstrap = True</a:t>
            </a:r>
          </a:p>
          <a:p>
            <a:r>
              <a:rPr lang="en-US" sz="2000" dirty="0">
                <a:latin typeface="+mj-lt"/>
              </a:rPr>
              <a:t>criterion = squared_error</a:t>
            </a:r>
          </a:p>
          <a:p>
            <a:r>
              <a:rPr lang="en-US" sz="2000" dirty="0">
                <a:latin typeface="+mj-lt"/>
              </a:rPr>
              <a:t>max_features = 1</a:t>
            </a:r>
          </a:p>
          <a:p>
            <a:r>
              <a:rPr lang="en-US" sz="2000" dirty="0">
                <a:latin typeface="+mj-lt"/>
              </a:rPr>
              <a:t>min_samples_leaf = 1</a:t>
            </a:r>
          </a:p>
          <a:p>
            <a:r>
              <a:rPr lang="en-US" sz="2000" dirty="0">
                <a:latin typeface="+mj-lt"/>
              </a:rPr>
              <a:t>min_samples_split = 2</a:t>
            </a:r>
          </a:p>
          <a:p>
            <a:r>
              <a:rPr lang="en-US" sz="2000" dirty="0">
                <a:latin typeface="+mj-lt"/>
              </a:rPr>
              <a:t>n_estimators = 100</a:t>
            </a:r>
          </a:p>
          <a:p>
            <a:r>
              <a:rPr lang="en-US" sz="2000" dirty="0">
                <a:latin typeface="+mj-lt"/>
              </a:rPr>
              <a:t>oob_score = False</a:t>
            </a:r>
          </a:p>
          <a:p>
            <a:r>
              <a:rPr lang="en-US" sz="2000" dirty="0">
                <a:latin typeface="+mj-lt"/>
              </a:rPr>
              <a:t>random_state  = 42</a:t>
            </a:r>
          </a:p>
          <a:p>
            <a:r>
              <a:rPr lang="en-US" sz="2000" dirty="0">
                <a:latin typeface="+mj-lt"/>
              </a:rPr>
              <a:t>verbose = 0</a:t>
            </a:r>
          </a:p>
          <a:p>
            <a:r>
              <a:rPr lang="en-US" sz="2000" dirty="0">
                <a:latin typeface="+mj-lt"/>
              </a:rPr>
              <a:t>warm_start = False</a:t>
            </a:r>
          </a:p>
        </p:txBody>
      </p:sp>
    </p:spTree>
    <p:extLst>
      <p:ext uri="{BB962C8B-B14F-4D97-AF65-F5344CB8AC3E}">
        <p14:creationId xmlns:p14="http://schemas.microsoft.com/office/powerpoint/2010/main" val="193862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76483" y="402337"/>
            <a:ext cx="9346130" cy="7315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v"/>
            </a:pPr>
            <a:r>
              <a:rPr lang="en-US" dirty="0"/>
              <a:t>COMPARISION OF MODELS :</a:t>
            </a:r>
          </a:p>
        </p:txBody>
      </p:sp>
      <p:graphicFrame>
        <p:nvGraphicFramePr>
          <p:cNvPr id="3" name="Table 2"/>
          <p:cNvGraphicFramePr>
            <a:graphicFrameLocks noGrp="1"/>
          </p:cNvGraphicFramePr>
          <p:nvPr>
            <p:extLst>
              <p:ext uri="{D42A27DB-BD31-4B8C-83A1-F6EECF244321}">
                <p14:modId xmlns:p14="http://schemas.microsoft.com/office/powerpoint/2010/main" val="4095762270"/>
              </p:ext>
            </p:extLst>
          </p:nvPr>
        </p:nvGraphicFramePr>
        <p:xfrm>
          <a:off x="1316736" y="1243584"/>
          <a:ext cx="9747505" cy="5469944"/>
        </p:xfrm>
        <a:graphic>
          <a:graphicData uri="http://schemas.openxmlformats.org/drawingml/2006/table">
            <a:tbl>
              <a:tblPr firstRow="1" firstCol="1" bandRow="1">
                <a:tableStyleId>{F5AB1C69-6EDB-4FF4-983F-18BD219EF322}</a:tableStyleId>
              </a:tblPr>
              <a:tblGrid>
                <a:gridCol w="1975104">
                  <a:extLst>
                    <a:ext uri="{9D8B030D-6E8A-4147-A177-3AD203B41FA5}">
                      <a16:colId xmlns:a16="http://schemas.microsoft.com/office/drawing/2014/main" val="20000"/>
                    </a:ext>
                  </a:extLst>
                </a:gridCol>
                <a:gridCol w="1810512">
                  <a:extLst>
                    <a:ext uri="{9D8B030D-6E8A-4147-A177-3AD203B41FA5}">
                      <a16:colId xmlns:a16="http://schemas.microsoft.com/office/drawing/2014/main" val="20001"/>
                    </a:ext>
                  </a:extLst>
                </a:gridCol>
                <a:gridCol w="1560358">
                  <a:extLst>
                    <a:ext uri="{9D8B030D-6E8A-4147-A177-3AD203B41FA5}">
                      <a16:colId xmlns:a16="http://schemas.microsoft.com/office/drawing/2014/main" val="20002"/>
                    </a:ext>
                  </a:extLst>
                </a:gridCol>
                <a:gridCol w="1723872">
                  <a:extLst>
                    <a:ext uri="{9D8B030D-6E8A-4147-A177-3AD203B41FA5}">
                      <a16:colId xmlns:a16="http://schemas.microsoft.com/office/drawing/2014/main" val="20003"/>
                    </a:ext>
                  </a:extLst>
                </a:gridCol>
                <a:gridCol w="1223628">
                  <a:extLst>
                    <a:ext uri="{9D8B030D-6E8A-4147-A177-3AD203B41FA5}">
                      <a16:colId xmlns:a16="http://schemas.microsoft.com/office/drawing/2014/main" val="20004"/>
                    </a:ext>
                  </a:extLst>
                </a:gridCol>
                <a:gridCol w="1454031">
                  <a:extLst>
                    <a:ext uri="{9D8B030D-6E8A-4147-A177-3AD203B41FA5}">
                      <a16:colId xmlns:a16="http://schemas.microsoft.com/office/drawing/2014/main" val="20005"/>
                    </a:ext>
                  </a:extLst>
                </a:gridCol>
              </a:tblGrid>
              <a:tr h="416968">
                <a:tc>
                  <a:txBody>
                    <a:bodyPr/>
                    <a:lstStyle/>
                    <a:p>
                      <a:pPr algn="ctr">
                        <a:spcAft>
                          <a:spcPts val="0"/>
                        </a:spcAft>
                      </a:pPr>
                      <a:r>
                        <a:rPr lang="en-US" sz="1600" dirty="0">
                          <a:effectLst/>
                        </a:rPr>
                        <a:t>Model</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AIC</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BIC</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MSE</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RMSE</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NRMSE %</a:t>
                      </a:r>
                      <a:endParaRPr lang="en-US" sz="160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23299">
                <a:tc>
                  <a:txBody>
                    <a:bodyPr/>
                    <a:lstStyle/>
                    <a:p>
                      <a:pPr algn="ctr">
                        <a:spcAft>
                          <a:spcPts val="0"/>
                        </a:spcAft>
                      </a:pPr>
                      <a:r>
                        <a:rPr lang="en-US" sz="1600" dirty="0">
                          <a:effectLst/>
                        </a:rPr>
                        <a:t>ARIMA</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51473.523</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51499.034</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420216.06</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648.24</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27.01</a:t>
                      </a:r>
                      <a:endParaRPr lang="en-US" sz="160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8936">
                <a:tc>
                  <a:txBody>
                    <a:bodyPr/>
                    <a:lstStyle/>
                    <a:p>
                      <a:pPr algn="ctr">
                        <a:spcAft>
                          <a:spcPts val="0"/>
                        </a:spcAft>
                      </a:pPr>
                      <a:r>
                        <a:rPr lang="en-US" sz="1600">
                          <a:effectLst/>
                        </a:rPr>
                        <a:t>ARIMAX</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51327.428</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51372.071</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419990.44</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648.07</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27.00</a:t>
                      </a:r>
                      <a:endParaRPr lang="en-US" sz="160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8936">
                <a:tc>
                  <a:txBody>
                    <a:bodyPr/>
                    <a:lstStyle/>
                    <a:p>
                      <a:pPr algn="ctr">
                        <a:spcAft>
                          <a:spcPts val="0"/>
                        </a:spcAft>
                      </a:pPr>
                      <a:r>
                        <a:rPr lang="en-US" sz="1600">
                          <a:effectLst/>
                        </a:rPr>
                        <a:t>SARIMA</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51456.233</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51494.500</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420826.47</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648.71</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27.03</a:t>
                      </a:r>
                      <a:endParaRPr lang="en-US" sz="160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8936">
                <a:tc>
                  <a:txBody>
                    <a:bodyPr/>
                    <a:lstStyle/>
                    <a:p>
                      <a:pPr algn="ctr">
                        <a:spcAft>
                          <a:spcPts val="0"/>
                        </a:spcAft>
                      </a:pPr>
                      <a:r>
                        <a:rPr lang="en-US" sz="1600">
                          <a:effectLst/>
                        </a:rPr>
                        <a:t>SARIMAX</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52162.208</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52206.841</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394303.05</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627.94</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26.16</a:t>
                      </a:r>
                      <a:endParaRPr lang="en-US" sz="160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97421">
                <a:tc>
                  <a:txBody>
                    <a:bodyPr/>
                    <a:lstStyle/>
                    <a:p>
                      <a:pPr algn="ctr">
                        <a:spcAft>
                          <a:spcPts val="0"/>
                        </a:spcAft>
                      </a:pPr>
                      <a:r>
                        <a:rPr lang="en-US" sz="1600">
                          <a:effectLst/>
                        </a:rPr>
                        <a:t>ARCH</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63599.795</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63645.862</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47898.47</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218.86</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34.20</a:t>
                      </a:r>
                      <a:endParaRPr lang="en-US" sz="160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69510">
                <a:tc>
                  <a:txBody>
                    <a:bodyPr/>
                    <a:lstStyle/>
                    <a:p>
                      <a:pPr algn="ctr">
                        <a:spcAft>
                          <a:spcPts val="0"/>
                        </a:spcAft>
                      </a:pPr>
                      <a:r>
                        <a:rPr lang="en-US" sz="1600">
                          <a:effectLst/>
                        </a:rPr>
                        <a:t>GARCH</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12352.4</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12365.5</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47898.47</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218.86</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34.20</a:t>
                      </a:r>
                      <a:endParaRPr lang="en-US" sz="160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739388">
                <a:tc>
                  <a:txBody>
                    <a:bodyPr/>
                    <a:lstStyle/>
                    <a:p>
                      <a:pPr algn="ctr">
                        <a:spcAft>
                          <a:spcPts val="0"/>
                        </a:spcAft>
                      </a:pPr>
                      <a:endParaRPr lang="en-US" sz="1600" dirty="0">
                        <a:effectLst/>
                      </a:endParaRPr>
                    </a:p>
                    <a:p>
                      <a:pPr algn="ctr">
                        <a:spcAft>
                          <a:spcPts val="0"/>
                        </a:spcAft>
                      </a:pPr>
                      <a:r>
                        <a:rPr lang="en-US" sz="1600" dirty="0">
                          <a:effectLst/>
                        </a:rPr>
                        <a:t>VAR (Price)</a:t>
                      </a:r>
                      <a:endParaRPr lang="en-US" sz="1600" dirty="0">
                        <a:effectLst/>
                        <a:latin typeface="+mj-lt"/>
                        <a:ea typeface="Times New Roman" panose="02020603050405020304" pitchFamily="18" charset="0"/>
                      </a:endParaRPr>
                    </a:p>
                  </a:txBody>
                  <a:tcPr marL="68580" marR="68580" marT="0" marB="0"/>
                </a:tc>
                <a:tc rowSpan="2">
                  <a:txBody>
                    <a:bodyPr/>
                    <a:lstStyle/>
                    <a:p>
                      <a:pPr algn="ctr">
                        <a:spcAft>
                          <a:spcPts val="0"/>
                        </a:spcAft>
                      </a:pPr>
                      <a:endParaRPr lang="en-US" sz="1600" dirty="0">
                        <a:effectLst/>
                      </a:endParaRPr>
                    </a:p>
                    <a:p>
                      <a:pPr algn="ctr">
                        <a:spcAft>
                          <a:spcPts val="0"/>
                        </a:spcAft>
                      </a:pPr>
                      <a:r>
                        <a:rPr lang="en-US" sz="1600" dirty="0">
                          <a:effectLst/>
                        </a:rPr>
                        <a:t>19.0181</a:t>
                      </a:r>
                      <a:endParaRPr lang="en-US" sz="1600" dirty="0">
                        <a:effectLst/>
                        <a:latin typeface="+mj-lt"/>
                        <a:ea typeface="Times New Roman" panose="02020603050405020304" pitchFamily="18" charset="0"/>
                      </a:endParaRPr>
                    </a:p>
                  </a:txBody>
                  <a:tcPr marL="68580" marR="68580" marT="0" marB="0"/>
                </a:tc>
                <a:tc rowSpan="2">
                  <a:txBody>
                    <a:bodyPr/>
                    <a:lstStyle/>
                    <a:p>
                      <a:pPr algn="ctr">
                        <a:spcAft>
                          <a:spcPts val="0"/>
                        </a:spcAft>
                      </a:pPr>
                      <a:endParaRPr lang="en-US" sz="1600" dirty="0">
                        <a:effectLst/>
                      </a:endParaRPr>
                    </a:p>
                    <a:p>
                      <a:pPr algn="ctr">
                        <a:spcAft>
                          <a:spcPts val="0"/>
                        </a:spcAft>
                      </a:pPr>
                      <a:r>
                        <a:rPr lang="en-US" sz="1600" dirty="0">
                          <a:effectLst/>
                        </a:rPr>
                        <a:t>19.0268</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endParaRPr lang="en-US" sz="1600" dirty="0">
                        <a:effectLst/>
                      </a:endParaRPr>
                    </a:p>
                    <a:p>
                      <a:pPr algn="ctr">
                        <a:spcAft>
                          <a:spcPts val="0"/>
                        </a:spcAft>
                      </a:pPr>
                      <a:r>
                        <a:rPr lang="en-US" sz="1600" dirty="0">
                          <a:effectLst/>
                        </a:rPr>
                        <a:t>40778463.08 </a:t>
                      </a:r>
                    </a:p>
                    <a:p>
                      <a:pPr algn="ctr">
                        <a:spcAft>
                          <a:spcPts val="0"/>
                        </a:spcAft>
                      </a:pPr>
                      <a:r>
                        <a:rPr lang="en-US" sz="1600" dirty="0">
                          <a:effectLst/>
                        </a:rPr>
                        <a:t> </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endParaRPr lang="en-US" sz="1600" dirty="0">
                        <a:effectLst/>
                      </a:endParaRPr>
                    </a:p>
                    <a:p>
                      <a:pPr algn="ctr">
                        <a:spcAft>
                          <a:spcPts val="0"/>
                        </a:spcAft>
                      </a:pPr>
                      <a:r>
                        <a:rPr lang="en-US" sz="1600" dirty="0">
                          <a:effectLst/>
                        </a:rPr>
                        <a:t>6385.80 </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endParaRPr lang="en-US" sz="1600" dirty="0">
                        <a:effectLst/>
                      </a:endParaRPr>
                    </a:p>
                    <a:p>
                      <a:pPr algn="ctr">
                        <a:spcAft>
                          <a:spcPts val="0"/>
                        </a:spcAft>
                      </a:pPr>
                      <a:r>
                        <a:rPr lang="en-US" sz="1600" dirty="0">
                          <a:effectLst/>
                        </a:rPr>
                        <a:t>100.51 </a:t>
                      </a:r>
                    </a:p>
                    <a:p>
                      <a:pPr algn="ctr">
                        <a:spcAft>
                          <a:spcPts val="0"/>
                        </a:spcAft>
                      </a:pPr>
                      <a:r>
                        <a:rPr lang="en-US" sz="1600" dirty="0">
                          <a:effectLst/>
                        </a:rPr>
                        <a:t> </a:t>
                      </a:r>
                      <a:endParaRPr lang="en-US" sz="1600" dirty="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43816">
                <a:tc>
                  <a:txBody>
                    <a:bodyPr/>
                    <a:lstStyle/>
                    <a:p>
                      <a:pPr algn="ctr">
                        <a:spcAft>
                          <a:spcPts val="0"/>
                        </a:spcAft>
                      </a:pPr>
                      <a:r>
                        <a:rPr lang="en-US" sz="1600">
                          <a:effectLst/>
                        </a:rPr>
                        <a:t>VAR (Arrival)</a:t>
                      </a:r>
                      <a:endParaRPr lang="en-US" sz="1600">
                        <a:effectLst/>
                        <a:latin typeface="+mj-lt"/>
                        <a:ea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a:txBody>
                    <a:bodyPr/>
                    <a:lstStyle/>
                    <a:p>
                      <a:pPr algn="ctr">
                        <a:spcAft>
                          <a:spcPts val="0"/>
                        </a:spcAft>
                      </a:pPr>
                      <a:r>
                        <a:rPr lang="en-US" sz="1600" dirty="0">
                          <a:effectLst/>
                        </a:rPr>
                        <a:t>214078.969</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462.686</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129.98 </a:t>
                      </a:r>
                      <a:endParaRPr lang="en-US" sz="160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492925">
                <a:tc rowSpan="2">
                  <a:txBody>
                    <a:bodyPr/>
                    <a:lstStyle/>
                    <a:p>
                      <a:pPr algn="ctr">
                        <a:spcAft>
                          <a:spcPts val="0"/>
                        </a:spcAft>
                      </a:pPr>
                      <a:r>
                        <a:rPr lang="en-US" sz="1600">
                          <a:effectLst/>
                        </a:rPr>
                        <a:t>VARMAX (Price)</a:t>
                      </a:r>
                      <a:endParaRPr lang="en-US" sz="1600">
                        <a:effectLst/>
                        <a:latin typeface="+mj-lt"/>
                        <a:ea typeface="Times New Roman" panose="02020603050405020304" pitchFamily="18" charset="0"/>
                      </a:endParaRPr>
                    </a:p>
                  </a:txBody>
                  <a:tcPr marL="68580" marR="68580" marT="0" marB="0"/>
                </a:tc>
                <a:tc rowSpan="3">
                  <a:txBody>
                    <a:bodyPr/>
                    <a:lstStyle/>
                    <a:p>
                      <a:pPr algn="ctr">
                        <a:spcAft>
                          <a:spcPts val="0"/>
                        </a:spcAft>
                      </a:pPr>
                      <a:endParaRPr lang="en-US" sz="1600" dirty="0">
                        <a:effectLst/>
                      </a:endParaRPr>
                    </a:p>
                    <a:p>
                      <a:pPr algn="ctr">
                        <a:spcAft>
                          <a:spcPts val="0"/>
                        </a:spcAft>
                      </a:pPr>
                      <a:r>
                        <a:rPr lang="en-US" sz="1600" dirty="0">
                          <a:effectLst/>
                        </a:rPr>
                        <a:t>108777.141</a:t>
                      </a:r>
                      <a:endParaRPr lang="en-US" sz="1600" dirty="0">
                        <a:effectLst/>
                        <a:latin typeface="+mj-lt"/>
                        <a:ea typeface="Times New Roman" panose="02020603050405020304" pitchFamily="18" charset="0"/>
                      </a:endParaRPr>
                    </a:p>
                  </a:txBody>
                  <a:tcPr marL="68580" marR="68580" marT="0" marB="0"/>
                </a:tc>
                <a:tc rowSpan="3">
                  <a:txBody>
                    <a:bodyPr/>
                    <a:lstStyle/>
                    <a:p>
                      <a:pPr algn="ctr">
                        <a:spcAft>
                          <a:spcPts val="0"/>
                        </a:spcAft>
                      </a:pPr>
                      <a:endParaRPr lang="en-US" sz="1600" dirty="0">
                        <a:effectLst/>
                      </a:endParaRPr>
                    </a:p>
                    <a:p>
                      <a:pPr algn="ctr">
                        <a:spcAft>
                          <a:spcPts val="0"/>
                        </a:spcAft>
                      </a:pPr>
                      <a:r>
                        <a:rPr lang="en-US" sz="1600" dirty="0">
                          <a:effectLst/>
                        </a:rPr>
                        <a:t>109141.824</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6353.292 </a:t>
                      </a:r>
                    </a:p>
                    <a:p>
                      <a:pPr algn="ctr">
                        <a:spcAft>
                          <a:spcPts val="0"/>
                        </a:spcAft>
                      </a:pPr>
                      <a:r>
                        <a:rPr lang="en-US" sz="1600" dirty="0">
                          <a:effectLst/>
                        </a:rPr>
                        <a:t> </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1080.926  </a:t>
                      </a:r>
                      <a:endParaRPr lang="en-US" sz="1600" dirty="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17.01 </a:t>
                      </a:r>
                      <a:endParaRPr lang="en-US" sz="1600" dirty="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5673">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a:spcAft>
                          <a:spcPts val="0"/>
                        </a:spcAft>
                      </a:pPr>
                      <a:r>
                        <a:rPr lang="en-US" sz="1600" dirty="0">
                          <a:effectLst/>
                        </a:rPr>
                        <a:t>355.97</a:t>
                      </a:r>
                      <a:endParaRPr lang="en-US" sz="1600" dirty="0">
                        <a:effectLst/>
                        <a:latin typeface="+mj-lt"/>
                        <a:ea typeface="Times New Roman" panose="02020603050405020304" pitchFamily="18" charset="0"/>
                      </a:endParaRPr>
                    </a:p>
                  </a:txBody>
                  <a:tcPr marL="68580" marR="68580" marT="0" marB="0"/>
                </a:tc>
                <a:tc rowSpan="2">
                  <a:txBody>
                    <a:bodyPr/>
                    <a:lstStyle/>
                    <a:p>
                      <a:pPr algn="ctr">
                        <a:spcAft>
                          <a:spcPts val="0"/>
                        </a:spcAft>
                      </a:pPr>
                      <a:r>
                        <a:rPr lang="en-US" sz="1600" dirty="0">
                          <a:effectLst/>
                        </a:rPr>
                        <a:t>342.449</a:t>
                      </a:r>
                      <a:endParaRPr lang="en-US" sz="1600" dirty="0">
                        <a:effectLst/>
                        <a:latin typeface="+mj-lt"/>
                        <a:ea typeface="Times New Roman" panose="02020603050405020304" pitchFamily="18" charset="0"/>
                      </a:endParaRPr>
                    </a:p>
                  </a:txBody>
                  <a:tcPr marL="68580" marR="68580" marT="0" marB="0"/>
                </a:tc>
                <a:tc rowSpan="2">
                  <a:txBody>
                    <a:bodyPr/>
                    <a:lstStyle/>
                    <a:p>
                      <a:pPr algn="ctr">
                        <a:spcAft>
                          <a:spcPts val="0"/>
                        </a:spcAft>
                      </a:pPr>
                      <a:r>
                        <a:rPr lang="en-US" sz="1600" dirty="0">
                          <a:effectLst/>
                        </a:rPr>
                        <a:t>96.20 </a:t>
                      </a:r>
                      <a:endParaRPr lang="en-US" sz="1600" dirty="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336504">
                <a:tc>
                  <a:txBody>
                    <a:bodyPr/>
                    <a:lstStyle/>
                    <a:p>
                      <a:pPr algn="ctr">
                        <a:spcAft>
                          <a:spcPts val="0"/>
                        </a:spcAft>
                      </a:pPr>
                      <a:r>
                        <a:rPr lang="en-US" sz="1600">
                          <a:effectLst/>
                        </a:rPr>
                        <a:t>VARMAX  (Arrival)</a:t>
                      </a:r>
                      <a:endParaRPr lang="en-US" sz="1600">
                        <a:effectLst/>
                        <a:latin typeface="+mj-lt"/>
                        <a:ea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pPr algn="ctr">
                        <a:spcAft>
                          <a:spcPts val="0"/>
                        </a:spcAft>
                      </a:pPr>
                      <a:endParaRPr lang="en-US" sz="1600">
                        <a:effectLst/>
                        <a:latin typeface="+mj-lt"/>
                        <a:ea typeface="Times New Roman" panose="02020603050405020304" pitchFamily="18" charset="0"/>
                      </a:endParaRPr>
                    </a:p>
                  </a:txBody>
                  <a:tcPr marL="68580" marR="68580" marT="0" marB="0"/>
                </a:tc>
                <a:tc vMerge="1">
                  <a:txBody>
                    <a:bodyPr/>
                    <a:lstStyle/>
                    <a:p>
                      <a:pPr algn="ctr">
                        <a:spcAft>
                          <a:spcPts val="0"/>
                        </a:spcAft>
                      </a:pPr>
                      <a:endParaRPr lang="en-US" sz="1600" dirty="0">
                        <a:effectLst/>
                        <a:latin typeface="+mj-lt"/>
                        <a:ea typeface="Times New Roman" panose="02020603050405020304" pitchFamily="18" charset="0"/>
                      </a:endParaRPr>
                    </a:p>
                  </a:txBody>
                  <a:tcPr marL="68580" marR="68580" marT="0" marB="0"/>
                </a:tc>
                <a:tc vMerge="1">
                  <a:txBody>
                    <a:bodyPr/>
                    <a:lstStyle/>
                    <a:p>
                      <a:pPr algn="ctr">
                        <a:spcAft>
                          <a:spcPts val="0"/>
                        </a:spcAft>
                      </a:pPr>
                      <a:endParaRPr lang="en-US" sz="1600" dirty="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343816">
                <a:tc>
                  <a:txBody>
                    <a:bodyPr/>
                    <a:lstStyle/>
                    <a:p>
                      <a:pPr algn="ctr">
                        <a:spcAft>
                          <a:spcPts val="0"/>
                        </a:spcAft>
                      </a:pPr>
                      <a:r>
                        <a:rPr lang="en-US" sz="1600">
                          <a:effectLst/>
                        </a:rPr>
                        <a:t>LSTM</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13025.904</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114.13</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1.80</a:t>
                      </a:r>
                      <a:endParaRPr lang="en-US" sz="1600" dirty="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343816">
                <a:tc>
                  <a:txBody>
                    <a:bodyPr/>
                    <a:lstStyle/>
                    <a:p>
                      <a:pPr algn="ctr">
                        <a:spcAft>
                          <a:spcPts val="0"/>
                        </a:spcAft>
                      </a:pPr>
                      <a:r>
                        <a:rPr lang="en-US" sz="1600">
                          <a:effectLst/>
                        </a:rPr>
                        <a:t>RANDOM FOREST</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178919.97</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a:effectLst/>
                        </a:rPr>
                        <a:t>422.99</a:t>
                      </a:r>
                      <a:endParaRPr lang="en-US" sz="1600">
                        <a:effectLst/>
                        <a:latin typeface="+mj-lt"/>
                        <a:ea typeface="Times New Roman" panose="02020603050405020304" pitchFamily="18" charset="0"/>
                      </a:endParaRPr>
                    </a:p>
                  </a:txBody>
                  <a:tcPr marL="68580" marR="68580" marT="0" marB="0"/>
                </a:tc>
                <a:tc>
                  <a:txBody>
                    <a:bodyPr/>
                    <a:lstStyle/>
                    <a:p>
                      <a:pPr algn="ctr">
                        <a:spcAft>
                          <a:spcPts val="0"/>
                        </a:spcAft>
                      </a:pPr>
                      <a:r>
                        <a:rPr lang="en-US" sz="1600" dirty="0">
                          <a:effectLst/>
                        </a:rPr>
                        <a:t>17.62</a:t>
                      </a:r>
                      <a:endParaRPr lang="en-US" sz="1600" dirty="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973704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62506" y="484632"/>
            <a:ext cx="10064297" cy="731519"/>
          </a:xfrm>
        </p:spPr>
        <p:txBody>
          <a:bodyPr>
            <a:normAutofit/>
          </a:bodyPr>
          <a:lstStyle/>
          <a:p>
            <a:pPr marL="571500" indent="-571500">
              <a:buFont typeface="Wingdings" panose="05000000000000000000" pitchFamily="2" charset="2"/>
              <a:buChar char="v"/>
            </a:pPr>
            <a:r>
              <a:rPr lang="en-US" b="1" dirty="0">
                <a:solidFill>
                  <a:schemeClr val="accent1">
                    <a:lumMod val="75000"/>
                  </a:schemeClr>
                </a:solidFill>
              </a:rPr>
              <a:t>Conclusion</a:t>
            </a:r>
          </a:p>
        </p:txBody>
      </p:sp>
      <p:sp>
        <p:nvSpPr>
          <p:cNvPr id="3" name="Text Placeholder 2"/>
          <p:cNvSpPr>
            <a:spLocks noGrp="1"/>
          </p:cNvSpPr>
          <p:nvPr>
            <p:ph type="body" idx="1"/>
          </p:nvPr>
        </p:nvSpPr>
        <p:spPr>
          <a:xfrm>
            <a:off x="1062506" y="1280159"/>
            <a:ext cx="11129494" cy="5428460"/>
          </a:xfrm>
        </p:spPr>
        <p:txBody>
          <a:bodyPr>
            <a:normAutofit fontScale="92500"/>
          </a:bodyPr>
          <a:lstStyle/>
          <a:p>
            <a:r>
              <a:rPr lang="en-US" dirty="0">
                <a:solidFill>
                  <a:schemeClr val="tx1"/>
                </a:solidFill>
                <a:latin typeface="Times New Roman" panose="02020603050405020304" pitchFamily="18" charset="0"/>
                <a:cs typeface="Times New Roman" panose="02020603050405020304" pitchFamily="18" charset="0"/>
              </a:rPr>
              <a:t>ARIMA, ARIMAX, SARIMA, and SARIMAX:</a:t>
            </a:r>
          </a:p>
          <a:p>
            <a:pPr marL="0" indent="0">
              <a:buNone/>
            </a:pPr>
            <a:r>
              <a:rPr lang="en-US" dirty="0">
                <a:solidFill>
                  <a:schemeClr val="tx1"/>
                </a:solidFill>
                <a:latin typeface="Times New Roman" panose="02020603050405020304" pitchFamily="18" charset="0"/>
                <a:cs typeface="Times New Roman" panose="02020603050405020304" pitchFamily="18" charset="0"/>
              </a:rPr>
              <a:t>	- These models have relatively high AIC and BIC values, indicating lower performance compared to others.</a:t>
            </a:r>
          </a:p>
          <a:p>
            <a:pPr marL="0" indent="0">
              <a:buNone/>
            </a:pPr>
            <a:r>
              <a:rPr lang="en-US" dirty="0">
                <a:solidFill>
                  <a:schemeClr val="tx1"/>
                </a:solidFill>
                <a:latin typeface="Times New Roman" panose="02020603050405020304" pitchFamily="18" charset="0"/>
                <a:cs typeface="Times New Roman" panose="02020603050405020304" pitchFamily="18" charset="0"/>
              </a:rPr>
              <a:t>	- SARIMAX has the lowest RMSE (627.94) among them, making it slightly better.</a:t>
            </a:r>
          </a:p>
          <a:p>
            <a:r>
              <a:rPr lang="en-US" dirty="0">
                <a:solidFill>
                  <a:schemeClr val="tx1"/>
                </a:solidFill>
                <a:latin typeface="Times New Roman" panose="02020603050405020304" pitchFamily="18" charset="0"/>
                <a:cs typeface="Times New Roman" panose="02020603050405020304" pitchFamily="18" charset="0"/>
              </a:rPr>
              <a:t>ARCH and GARCH:</a:t>
            </a:r>
          </a:p>
          <a:p>
            <a:pPr marL="0" indent="0">
              <a:buNone/>
            </a:pPr>
            <a:r>
              <a:rPr lang="en-US" dirty="0">
                <a:solidFill>
                  <a:schemeClr val="tx1"/>
                </a:solidFill>
                <a:latin typeface="Times New Roman" panose="02020603050405020304" pitchFamily="18" charset="0"/>
                <a:cs typeface="Times New Roman" panose="02020603050405020304" pitchFamily="18" charset="0"/>
              </a:rPr>
              <a:t>	- Both have the same RMSE (218.86) and NRMSE (34.20%), but GARCH has a significantly lower AIC and BIC, 	 	   making it more efficient.</a:t>
            </a:r>
          </a:p>
          <a:p>
            <a:r>
              <a:rPr lang="en-US" dirty="0">
                <a:solidFill>
                  <a:schemeClr val="tx1"/>
                </a:solidFill>
                <a:latin typeface="Times New Roman" panose="02020603050405020304" pitchFamily="18" charset="0"/>
                <a:cs typeface="Times New Roman" panose="02020603050405020304" pitchFamily="18" charset="0"/>
              </a:rPr>
              <a:t>VAR and VARMAX:</a:t>
            </a:r>
          </a:p>
          <a:p>
            <a:pPr marL="0" indent="0">
              <a:buNone/>
            </a:pPr>
            <a:r>
              <a:rPr lang="en-US" dirty="0">
                <a:solidFill>
                  <a:schemeClr val="tx1"/>
                </a:solidFill>
                <a:latin typeface="Times New Roman" panose="02020603050405020304" pitchFamily="18" charset="0"/>
                <a:cs typeface="Times New Roman" panose="02020603050405020304" pitchFamily="18" charset="0"/>
              </a:rPr>
              <a:t>	- VAR (Price) has very high RMSE and NRMSE values (6385.80 and 100.51%, respectively), shows poor performance.</a:t>
            </a:r>
          </a:p>
          <a:p>
            <a:pPr marL="0" indent="0">
              <a:buNone/>
            </a:pPr>
            <a:r>
              <a:rPr lang="en-US" dirty="0">
                <a:solidFill>
                  <a:schemeClr val="tx1"/>
                </a:solidFill>
                <a:latin typeface="Times New Roman" panose="02020603050405020304" pitchFamily="18" charset="0"/>
                <a:cs typeface="Times New Roman" panose="02020603050405020304" pitchFamily="18" charset="0"/>
              </a:rPr>
              <a:t>	- VARMAX (Price) has low RMSE (1080.926) and NRMSE (17.01%), showing better predictive performance.</a:t>
            </a:r>
          </a:p>
          <a:p>
            <a:pPr marL="0" indent="0">
              <a:buNone/>
            </a:pPr>
            <a:r>
              <a:rPr lang="en-US" dirty="0">
                <a:solidFill>
                  <a:schemeClr val="tx1"/>
                </a:solidFill>
                <a:latin typeface="Times New Roman" panose="02020603050405020304" pitchFamily="18" charset="0"/>
                <a:cs typeface="Times New Roman" panose="02020603050405020304" pitchFamily="18" charset="0"/>
              </a:rPr>
              <a:t>	- VARMAX (Arrival) outperforms other VAR/VARMAX models in RMSE (342.449) but has higher NRMSE (96.20%).</a:t>
            </a:r>
          </a:p>
          <a:p>
            <a:r>
              <a:rPr lang="en-US" dirty="0">
                <a:solidFill>
                  <a:schemeClr val="tx1"/>
                </a:solidFill>
                <a:latin typeface="Times New Roman" panose="02020603050405020304" pitchFamily="18" charset="0"/>
                <a:cs typeface="Times New Roman" panose="02020603050405020304" pitchFamily="18" charset="0"/>
              </a:rPr>
              <a:t>LSTM and Random Forest:</a:t>
            </a:r>
          </a:p>
          <a:p>
            <a:pPr marL="0" indent="0">
              <a:buNone/>
            </a:pPr>
            <a:r>
              <a:rPr lang="en-US" dirty="0">
                <a:solidFill>
                  <a:schemeClr val="tx1"/>
                </a:solidFill>
                <a:latin typeface="Times New Roman" panose="02020603050405020304" pitchFamily="18" charset="0"/>
                <a:cs typeface="Times New Roman" panose="02020603050405020304" pitchFamily="18" charset="0"/>
              </a:rPr>
              <a:t>	- LSTM shows the best performance overall with the lowest RMSE (114.13) and NRMSE (1.80%), indicating strong 	  predictive capabilities.</a:t>
            </a:r>
          </a:p>
          <a:p>
            <a:pPr marL="0" indent="0">
              <a:buNone/>
            </a:pPr>
            <a:r>
              <a:rPr lang="en-US" dirty="0">
                <a:solidFill>
                  <a:schemeClr val="tx1"/>
                </a:solidFill>
                <a:latin typeface="Times New Roman" panose="02020603050405020304" pitchFamily="18" charset="0"/>
                <a:cs typeface="Times New Roman" panose="02020603050405020304" pitchFamily="18" charset="0"/>
              </a:rPr>
              <a:t>	- Random Forest also performs well with an RMSE of 422.99 and NRMSE of 17.62%, making it a good alternative.</a:t>
            </a:r>
          </a:p>
        </p:txBody>
      </p:sp>
    </p:spTree>
    <p:extLst>
      <p:ext uri="{BB962C8B-B14F-4D97-AF65-F5344CB8AC3E}">
        <p14:creationId xmlns:p14="http://schemas.microsoft.com/office/powerpoint/2010/main" val="3453488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62506" y="484632"/>
            <a:ext cx="10064297" cy="731519"/>
          </a:xfrm>
        </p:spPr>
        <p:txBody>
          <a:bodyPr>
            <a:normAutofit/>
          </a:bodyPr>
          <a:lstStyle/>
          <a:p>
            <a:pPr marL="571500" indent="-571500">
              <a:buFont typeface="Wingdings" panose="05000000000000000000" pitchFamily="2" charset="2"/>
              <a:buChar char="v"/>
            </a:pPr>
            <a:r>
              <a:rPr lang="en-US" b="1" dirty="0">
                <a:solidFill>
                  <a:schemeClr val="accent1">
                    <a:lumMod val="75000"/>
                  </a:schemeClr>
                </a:solidFill>
              </a:rPr>
              <a:t>Conclusion (cont..)</a:t>
            </a:r>
          </a:p>
        </p:txBody>
      </p:sp>
      <p:sp>
        <p:nvSpPr>
          <p:cNvPr id="3" name="Text Placeholder 2"/>
          <p:cNvSpPr>
            <a:spLocks noGrp="1"/>
          </p:cNvSpPr>
          <p:nvPr>
            <p:ph type="body" idx="1"/>
          </p:nvPr>
        </p:nvSpPr>
        <p:spPr>
          <a:xfrm>
            <a:off x="1062506" y="1280159"/>
            <a:ext cx="11129494" cy="542846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LSTM is the best-performing model for price prediction based on the lowest RMSE and NRMSE.</a:t>
            </a:r>
          </a:p>
          <a:p>
            <a:pPr marL="0" indent="0">
              <a:buNone/>
            </a:pPr>
            <a:r>
              <a:rPr lang="en-US" b="1" dirty="0"/>
              <a:t>	- </a:t>
            </a:r>
            <a:r>
              <a:rPr lang="en-US" dirty="0"/>
              <a:t>Reason: It excels in capturing temporal dependencies and patterns in time-series data, making it 	  	  particularly effective for complex, nonlinear trends.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GARCH is the most efficient among traditional models, while VARMAX (Price) performs well for multivariate predictions.</a:t>
            </a:r>
          </a:p>
          <a:p>
            <a:pPr marL="0" indent="0">
              <a:buNone/>
            </a:pPr>
            <a:r>
              <a:rPr lang="en-US" b="1" dirty="0"/>
              <a:t>	- </a:t>
            </a:r>
            <a:r>
              <a:rPr lang="en-US" dirty="0"/>
              <a:t>Reason: It is designed to model time-series data with volatility clustering, making it suitable for 	 	  financial or price prediction.</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Models like VAR (Price) are less reliable due to high RMSE and NRMSE values.</a:t>
            </a:r>
          </a:p>
          <a:p>
            <a:pPr marL="0" indent="0">
              <a:buNone/>
            </a:pPr>
            <a:r>
              <a:rPr lang="en-US" b="1" dirty="0"/>
              <a:t>	- </a:t>
            </a:r>
            <a:r>
              <a:rPr lang="en-US" dirty="0"/>
              <a:t>Reason: It is effective in handling multivariate time-series data, making it ideal when multiple variables  	  (e.g., price and arrival) influence the target variable.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081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2463" y="1104522"/>
            <a:ext cx="8944824" cy="4708981"/>
          </a:xfrm>
          <a:prstGeom prst="rect">
            <a:avLst/>
          </a:prstGeom>
          <a:noFill/>
        </p:spPr>
        <p:txBody>
          <a:bodyPr wrap="square" rtlCol="0">
            <a:spAutoFit/>
          </a:bodyPr>
          <a:lstStyle/>
          <a:p>
            <a:pPr algn="ctr"/>
            <a:endParaRPr lang="en-US" sz="6000" dirty="0">
              <a:latin typeface="Copperplate Gothic Bold" panose="020E0705020206020404" pitchFamily="34" charset="0"/>
            </a:endParaRPr>
          </a:p>
          <a:p>
            <a:pPr algn="ctr"/>
            <a:endParaRPr lang="en-US" sz="6000" dirty="0">
              <a:latin typeface="Copperplate Gothic Bold" panose="020E0705020206020404" pitchFamily="34" charset="0"/>
            </a:endParaRPr>
          </a:p>
          <a:p>
            <a:pPr algn="ctr"/>
            <a:r>
              <a:rPr lang="en-US" sz="6000" dirty="0">
                <a:latin typeface="Copperplate Gothic Bold" panose="020E0705020206020404" pitchFamily="34" charset="0"/>
              </a:rPr>
              <a:t>THANK YOU</a:t>
            </a:r>
          </a:p>
          <a:p>
            <a:pPr algn="ctr"/>
            <a:endParaRPr lang="en-US" sz="6000" dirty="0">
              <a:latin typeface="Copperplate Gothic Bold" panose="020E0705020206020404" pitchFamily="34" charset="0"/>
            </a:endParaRPr>
          </a:p>
          <a:p>
            <a:pPr algn="ctr"/>
            <a:endParaRPr lang="en-US" sz="6000" dirty="0">
              <a:latin typeface="Copperplate Gothic Bold" panose="020E0705020206020404" pitchFamily="34" charset="0"/>
            </a:endParaRPr>
          </a:p>
        </p:txBody>
      </p:sp>
    </p:spTree>
    <p:extLst>
      <p:ext uri="{BB962C8B-B14F-4D97-AF65-F5344CB8AC3E}">
        <p14:creationId xmlns:p14="http://schemas.microsoft.com/office/powerpoint/2010/main" val="93089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507" y="548640"/>
            <a:ext cx="10064297" cy="731519"/>
          </a:xfrm>
        </p:spPr>
        <p:txBody>
          <a:bodyPr>
            <a:normAutofit/>
          </a:bodyPr>
          <a:lstStyle/>
          <a:p>
            <a:pPr marL="571500" indent="-571500">
              <a:buFont typeface="Wingdings" panose="05000000000000000000" pitchFamily="2" charset="2"/>
              <a:buChar char="v"/>
            </a:pPr>
            <a:r>
              <a:rPr lang="en-US" dirty="0">
                <a:solidFill>
                  <a:schemeClr val="accent2">
                    <a:lumMod val="75000"/>
                  </a:schemeClr>
                </a:solidFill>
                <a:latin typeface="Times New Roman" panose="02020603050405020304" pitchFamily="18" charset="0"/>
                <a:cs typeface="Times New Roman" panose="02020603050405020304" pitchFamily="18" charset="0"/>
              </a:rPr>
              <a:t>Objective</a:t>
            </a:r>
          </a:p>
        </p:txBody>
      </p:sp>
      <p:sp>
        <p:nvSpPr>
          <p:cNvPr id="3" name="Text Placeholder 2"/>
          <p:cNvSpPr>
            <a:spLocks noGrp="1"/>
          </p:cNvSpPr>
          <p:nvPr>
            <p:ph type="body" idx="1"/>
          </p:nvPr>
        </p:nvSpPr>
        <p:spPr>
          <a:xfrm>
            <a:off x="1062506" y="1280159"/>
            <a:ext cx="10064297" cy="3886200"/>
          </a:xfrm>
        </p:spPr>
        <p:txBody>
          <a:bodyPr/>
          <a:lstStyle/>
          <a:p>
            <a:endParaRPr lang="en-US" dirty="0"/>
          </a:p>
          <a:p>
            <a:r>
              <a:rPr lang="en-US" dirty="0">
                <a:latin typeface="Times New Roman" panose="02020603050405020304" pitchFamily="18" charset="0"/>
                <a:cs typeface="Times New Roman" panose="02020603050405020304" pitchFamily="18" charset="0"/>
              </a:rPr>
              <a:t>Analyze time-series price data for castor crop.</a:t>
            </a:r>
          </a:p>
          <a:p>
            <a:r>
              <a:rPr lang="en-US" dirty="0">
                <a:latin typeface="Times New Roman" panose="02020603050405020304" pitchFamily="18" charset="0"/>
                <a:cs typeface="Times New Roman" panose="02020603050405020304" pitchFamily="18" charset="0"/>
              </a:rPr>
              <a:t>Implement advanced statistical and machine learning models to predict prices.</a:t>
            </a:r>
          </a:p>
          <a:p>
            <a:r>
              <a:rPr lang="en-US" dirty="0">
                <a:latin typeface="Times New Roman" panose="02020603050405020304" pitchFamily="18" charset="0"/>
                <a:cs typeface="Times New Roman" panose="02020603050405020304" pitchFamily="18" charset="0"/>
              </a:rPr>
              <a:t>Evaluate the accuracy of different models.</a:t>
            </a:r>
          </a:p>
        </p:txBody>
      </p:sp>
    </p:spTree>
    <p:extLst>
      <p:ext uri="{BB962C8B-B14F-4D97-AF65-F5344CB8AC3E}">
        <p14:creationId xmlns:p14="http://schemas.microsoft.com/office/powerpoint/2010/main" val="196125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80" y="548640"/>
            <a:ext cx="10077649" cy="721895"/>
          </a:xfrm>
        </p:spPr>
        <p:txBody>
          <a:bodyPr>
            <a:normAutofit/>
          </a:bodyPr>
          <a:lstStyle/>
          <a:p>
            <a:pPr marL="571500" indent="-571500">
              <a:buFont typeface="Wingdings" panose="05000000000000000000" pitchFamily="2" charset="2"/>
              <a:buChar char="v"/>
            </a:pPr>
            <a:r>
              <a:rPr lang="en-US" dirty="0">
                <a:solidFill>
                  <a:schemeClr val="accent2">
                    <a:lumMod val="75000"/>
                  </a:schemeClr>
                </a:solidFill>
                <a:latin typeface="Times New Roman" panose="02020603050405020304" pitchFamily="18" charset="0"/>
                <a:cs typeface="Times New Roman" panose="02020603050405020304" pitchFamily="18" charset="0"/>
              </a:rPr>
              <a:t>Dataset</a:t>
            </a:r>
          </a:p>
        </p:txBody>
      </p:sp>
      <p:graphicFrame>
        <p:nvGraphicFramePr>
          <p:cNvPr id="7" name="Table 6"/>
          <p:cNvGraphicFramePr>
            <a:graphicFrameLocks noGrp="1"/>
          </p:cNvGraphicFramePr>
          <p:nvPr>
            <p:extLst>
              <p:ext uri="{D42A27DB-BD31-4B8C-83A1-F6EECF244321}">
                <p14:modId xmlns:p14="http://schemas.microsoft.com/office/powerpoint/2010/main" val="2684232930"/>
              </p:ext>
            </p:extLst>
          </p:nvPr>
        </p:nvGraphicFramePr>
        <p:xfrm>
          <a:off x="1772012" y="1270535"/>
          <a:ext cx="9228221" cy="5313145"/>
        </p:xfrm>
        <a:graphic>
          <a:graphicData uri="http://schemas.openxmlformats.org/drawingml/2006/table">
            <a:tbl>
              <a:tblPr firstRow="1" firstCol="1" bandRow="1">
                <a:tableStyleId>{F5AB1C69-6EDB-4FF4-983F-18BD219EF322}</a:tableStyleId>
              </a:tblPr>
              <a:tblGrid>
                <a:gridCol w="2873140">
                  <a:extLst>
                    <a:ext uri="{9D8B030D-6E8A-4147-A177-3AD203B41FA5}">
                      <a16:colId xmlns:a16="http://schemas.microsoft.com/office/drawing/2014/main" val="20000"/>
                    </a:ext>
                  </a:extLst>
                </a:gridCol>
                <a:gridCol w="3132223">
                  <a:extLst>
                    <a:ext uri="{9D8B030D-6E8A-4147-A177-3AD203B41FA5}">
                      <a16:colId xmlns:a16="http://schemas.microsoft.com/office/drawing/2014/main" val="20001"/>
                    </a:ext>
                  </a:extLst>
                </a:gridCol>
                <a:gridCol w="3222858">
                  <a:extLst>
                    <a:ext uri="{9D8B030D-6E8A-4147-A177-3AD203B41FA5}">
                      <a16:colId xmlns:a16="http://schemas.microsoft.com/office/drawing/2014/main" val="20002"/>
                    </a:ext>
                  </a:extLst>
                </a:gridCol>
              </a:tblGrid>
              <a:tr h="491946">
                <a:tc>
                  <a:txBody>
                    <a:bodyPr/>
                    <a:lstStyle/>
                    <a:p>
                      <a:pPr algn="ctr">
                        <a:spcAft>
                          <a:spcPts val="0"/>
                        </a:spcAft>
                      </a:pPr>
                      <a:r>
                        <a:rPr lang="en-US" sz="1400" dirty="0">
                          <a:effectLst/>
                        </a:rPr>
                        <a:t> </a:t>
                      </a:r>
                      <a:endParaRPr lang="en-US" sz="1400" dirty="0">
                        <a:effectLst/>
                        <a:latin typeface="+mj-lt"/>
                        <a:ea typeface="Times New Roman" panose="02020603050405020304" pitchFamily="18" charset="0"/>
                      </a:endParaRPr>
                    </a:p>
                  </a:txBody>
                  <a:tcPr marL="0" marR="0" marT="0" marB="0"/>
                </a:tc>
                <a:tc>
                  <a:txBody>
                    <a:bodyPr/>
                    <a:lstStyle/>
                    <a:p>
                      <a:pPr marL="521335" algn="ctr">
                        <a:lnSpc>
                          <a:spcPts val="1555"/>
                        </a:lnSpc>
                        <a:spcAft>
                          <a:spcPts val="0"/>
                        </a:spcAft>
                      </a:pPr>
                      <a:endParaRPr lang="en-US" sz="1400" spc="-15" dirty="0">
                        <a:effectLst/>
                      </a:endParaRPr>
                    </a:p>
                    <a:p>
                      <a:pPr marL="521335" algn="ctr">
                        <a:lnSpc>
                          <a:spcPts val="1555"/>
                        </a:lnSpc>
                        <a:spcAft>
                          <a:spcPts val="0"/>
                        </a:spcAft>
                      </a:pPr>
                      <a:r>
                        <a:rPr lang="en-US" sz="1400" spc="-15" dirty="0">
                          <a:effectLst/>
                        </a:rPr>
                        <a:t>MARKET:</a:t>
                      </a:r>
                      <a:r>
                        <a:rPr lang="en-US" sz="1400" spc="-75" dirty="0">
                          <a:effectLst/>
                        </a:rPr>
                        <a:t> </a:t>
                      </a:r>
                      <a:r>
                        <a:rPr lang="en-US" sz="1400" spc="-15" dirty="0">
                          <a:effectLst/>
                        </a:rPr>
                        <a:t>A</a:t>
                      </a:r>
                      <a:endParaRPr lang="en-US" sz="1400" dirty="0">
                        <a:effectLst/>
                        <a:latin typeface="+mj-lt"/>
                        <a:ea typeface="Times New Roman" panose="02020603050405020304" pitchFamily="18" charset="0"/>
                      </a:endParaRPr>
                    </a:p>
                  </a:txBody>
                  <a:tcPr marL="0" marR="0" marT="0" marB="0"/>
                </a:tc>
                <a:tc>
                  <a:txBody>
                    <a:bodyPr/>
                    <a:lstStyle/>
                    <a:p>
                      <a:pPr marL="109855" algn="ctr">
                        <a:lnSpc>
                          <a:spcPts val="1555"/>
                        </a:lnSpc>
                        <a:spcAft>
                          <a:spcPts val="0"/>
                        </a:spcAft>
                      </a:pPr>
                      <a:endParaRPr lang="en-US" sz="1400" dirty="0">
                        <a:effectLst/>
                      </a:endParaRPr>
                    </a:p>
                    <a:p>
                      <a:pPr marL="109855" algn="ctr">
                        <a:lnSpc>
                          <a:spcPts val="1555"/>
                        </a:lnSpc>
                        <a:spcAft>
                          <a:spcPts val="0"/>
                        </a:spcAft>
                      </a:pPr>
                      <a:r>
                        <a:rPr lang="en-US" sz="1400" dirty="0">
                          <a:effectLst/>
                        </a:rPr>
                        <a:t>MARKET:</a:t>
                      </a:r>
                      <a:r>
                        <a:rPr lang="en-US" sz="1400" spc="-55" dirty="0">
                          <a:effectLst/>
                        </a:rPr>
                        <a:t> </a:t>
                      </a:r>
                      <a:r>
                        <a:rPr lang="en-US" sz="1400" dirty="0">
                          <a:effectLst/>
                        </a:rPr>
                        <a:t>B</a:t>
                      </a:r>
                      <a:endParaRPr lang="en-US" sz="1400" dirty="0">
                        <a:effectLst/>
                        <a:latin typeface="+mj-lt"/>
                        <a:ea typeface="Times New Roman" panose="02020603050405020304" pitchFamily="18" charset="0"/>
                      </a:endParaRPr>
                    </a:p>
                  </a:txBody>
                  <a:tcPr marL="0" marR="0" marT="0" marB="0"/>
                </a:tc>
                <a:extLst>
                  <a:ext uri="{0D108BD9-81ED-4DB2-BD59-A6C34878D82A}">
                    <a16:rowId xmlns:a16="http://schemas.microsoft.com/office/drawing/2014/main" val="10000"/>
                  </a:ext>
                </a:extLst>
              </a:tr>
              <a:tr h="511543">
                <a:tc>
                  <a:txBody>
                    <a:bodyPr/>
                    <a:lstStyle/>
                    <a:p>
                      <a:pPr marL="68580" algn="ctr">
                        <a:spcAft>
                          <a:spcPts val="0"/>
                        </a:spcAft>
                      </a:pPr>
                      <a:endParaRPr lang="en-US" sz="1400" dirty="0">
                        <a:effectLst/>
                      </a:endParaRPr>
                    </a:p>
                    <a:p>
                      <a:pPr marL="68580" algn="ctr">
                        <a:spcAft>
                          <a:spcPts val="0"/>
                        </a:spcAft>
                      </a:pPr>
                      <a:r>
                        <a:rPr lang="en-US" sz="1400" dirty="0">
                          <a:effectLst/>
                        </a:rPr>
                        <a:t>Commodity </a:t>
                      </a:r>
                      <a:endParaRPr lang="en-US" sz="1400" dirty="0">
                        <a:effectLst/>
                        <a:latin typeface="+mj-lt"/>
                        <a:ea typeface="Times New Roman" panose="02020603050405020304" pitchFamily="18" charset="0"/>
                      </a:endParaRPr>
                    </a:p>
                  </a:txBody>
                  <a:tcPr marL="0" marR="0" marT="0" marB="0"/>
                </a:tc>
                <a:tc>
                  <a:txBody>
                    <a:bodyPr/>
                    <a:lstStyle/>
                    <a:p>
                      <a:pPr marL="433070" algn="ctr">
                        <a:spcAft>
                          <a:spcPts val="0"/>
                        </a:spcAft>
                      </a:pPr>
                      <a:endParaRPr lang="en-US" sz="1400" dirty="0">
                        <a:effectLst/>
                      </a:endParaRPr>
                    </a:p>
                    <a:p>
                      <a:pPr marL="433070" algn="ctr">
                        <a:spcAft>
                          <a:spcPts val="0"/>
                        </a:spcAft>
                      </a:pPr>
                      <a:r>
                        <a:rPr lang="en-US" sz="1400" dirty="0">
                          <a:effectLst/>
                        </a:rPr>
                        <a:t>Castor</a:t>
                      </a:r>
                      <a:endParaRPr lang="en-US" sz="1400" dirty="0">
                        <a:effectLst/>
                        <a:latin typeface="+mj-lt"/>
                        <a:ea typeface="Times New Roman" panose="02020603050405020304" pitchFamily="18" charset="0"/>
                      </a:endParaRPr>
                    </a:p>
                  </a:txBody>
                  <a:tcPr marL="0" marR="0" marT="0" marB="0"/>
                </a:tc>
                <a:tc>
                  <a:txBody>
                    <a:bodyPr/>
                    <a:lstStyle/>
                    <a:p>
                      <a:pPr marL="109855" algn="ctr">
                        <a:spcAft>
                          <a:spcPts val="0"/>
                        </a:spcAft>
                      </a:pPr>
                      <a:endParaRPr lang="en-US" sz="1400" dirty="0">
                        <a:effectLst/>
                      </a:endParaRPr>
                    </a:p>
                    <a:p>
                      <a:pPr marL="109855" algn="ctr">
                        <a:spcAft>
                          <a:spcPts val="0"/>
                        </a:spcAft>
                      </a:pPr>
                      <a:r>
                        <a:rPr lang="en-US" sz="1400" dirty="0">
                          <a:effectLst/>
                        </a:rPr>
                        <a:t>Castor</a:t>
                      </a:r>
                      <a:endParaRPr lang="en-US" sz="1400" dirty="0">
                        <a:effectLst/>
                        <a:latin typeface="+mj-lt"/>
                        <a:ea typeface="Times New Roman" panose="02020603050405020304" pitchFamily="18" charset="0"/>
                      </a:endParaRPr>
                    </a:p>
                  </a:txBody>
                  <a:tcPr marL="0" marR="0" marT="0" marB="0"/>
                </a:tc>
                <a:extLst>
                  <a:ext uri="{0D108BD9-81ED-4DB2-BD59-A6C34878D82A}">
                    <a16:rowId xmlns:a16="http://schemas.microsoft.com/office/drawing/2014/main" val="10001"/>
                  </a:ext>
                </a:extLst>
              </a:tr>
              <a:tr h="561859">
                <a:tc>
                  <a:txBody>
                    <a:bodyPr/>
                    <a:lstStyle/>
                    <a:p>
                      <a:pPr marL="68580" algn="ctr">
                        <a:spcAft>
                          <a:spcPts val="0"/>
                        </a:spcAft>
                      </a:pPr>
                      <a:endParaRPr lang="en-US" sz="1400" dirty="0">
                        <a:effectLst/>
                      </a:endParaRPr>
                    </a:p>
                    <a:p>
                      <a:pPr marL="68580" algn="ctr">
                        <a:spcAft>
                          <a:spcPts val="0"/>
                        </a:spcAft>
                      </a:pPr>
                      <a:r>
                        <a:rPr lang="en-US" sz="1400" dirty="0">
                          <a:effectLst/>
                        </a:rPr>
                        <a:t>State</a:t>
                      </a:r>
                      <a:endParaRPr lang="en-US" sz="1400" dirty="0">
                        <a:effectLst/>
                        <a:latin typeface="+mj-lt"/>
                        <a:ea typeface="Times New Roman" panose="02020603050405020304" pitchFamily="18" charset="0"/>
                      </a:endParaRPr>
                    </a:p>
                  </a:txBody>
                  <a:tcPr marL="0" marR="0" marT="0" marB="0"/>
                </a:tc>
                <a:tc>
                  <a:txBody>
                    <a:bodyPr/>
                    <a:lstStyle/>
                    <a:p>
                      <a:pPr marL="433070" algn="ctr">
                        <a:spcAft>
                          <a:spcPts val="0"/>
                        </a:spcAft>
                      </a:pPr>
                      <a:endParaRPr lang="en-US" sz="1400" dirty="0">
                        <a:effectLst/>
                      </a:endParaRPr>
                    </a:p>
                    <a:p>
                      <a:pPr marL="433070" algn="ctr">
                        <a:spcAft>
                          <a:spcPts val="0"/>
                        </a:spcAft>
                      </a:pPr>
                      <a:r>
                        <a:rPr lang="en-US" sz="1400" dirty="0">
                          <a:effectLst/>
                        </a:rPr>
                        <a:t>Gujarat</a:t>
                      </a:r>
                      <a:endParaRPr lang="en-US" sz="1400" dirty="0">
                        <a:effectLst/>
                        <a:latin typeface="+mj-lt"/>
                        <a:ea typeface="Times New Roman" panose="02020603050405020304" pitchFamily="18" charset="0"/>
                      </a:endParaRPr>
                    </a:p>
                  </a:txBody>
                  <a:tcPr marL="0" marR="0" marT="0" marB="0"/>
                </a:tc>
                <a:tc>
                  <a:txBody>
                    <a:bodyPr/>
                    <a:lstStyle/>
                    <a:p>
                      <a:pPr marL="109855" algn="ctr">
                        <a:spcAft>
                          <a:spcPts val="0"/>
                        </a:spcAft>
                      </a:pPr>
                      <a:endParaRPr lang="en-US" sz="1400" dirty="0">
                        <a:effectLst/>
                      </a:endParaRPr>
                    </a:p>
                    <a:p>
                      <a:pPr marL="109855" algn="ctr">
                        <a:spcAft>
                          <a:spcPts val="0"/>
                        </a:spcAft>
                      </a:pPr>
                      <a:r>
                        <a:rPr lang="en-US" sz="1400" dirty="0">
                          <a:effectLst/>
                        </a:rPr>
                        <a:t>Gujarat</a:t>
                      </a:r>
                      <a:endParaRPr lang="en-US" sz="1400" dirty="0">
                        <a:effectLst/>
                        <a:latin typeface="+mj-lt"/>
                        <a:ea typeface="Times New Roman" panose="02020603050405020304" pitchFamily="18" charset="0"/>
                      </a:endParaRPr>
                    </a:p>
                  </a:txBody>
                  <a:tcPr marL="0" marR="0" marT="0" marB="0"/>
                </a:tc>
                <a:extLst>
                  <a:ext uri="{0D108BD9-81ED-4DB2-BD59-A6C34878D82A}">
                    <a16:rowId xmlns:a16="http://schemas.microsoft.com/office/drawing/2014/main" val="10002"/>
                  </a:ext>
                </a:extLst>
              </a:tr>
              <a:tr h="503157">
                <a:tc>
                  <a:txBody>
                    <a:bodyPr/>
                    <a:lstStyle/>
                    <a:p>
                      <a:pPr marL="68580" algn="ctr">
                        <a:spcAft>
                          <a:spcPts val="0"/>
                        </a:spcAft>
                      </a:pPr>
                      <a:endParaRPr lang="en-US" sz="1400" dirty="0">
                        <a:effectLst/>
                      </a:endParaRPr>
                    </a:p>
                    <a:p>
                      <a:pPr marL="68580" algn="ctr">
                        <a:spcAft>
                          <a:spcPts val="0"/>
                        </a:spcAft>
                      </a:pPr>
                      <a:r>
                        <a:rPr lang="en-US" sz="1400" dirty="0">
                          <a:effectLst/>
                        </a:rPr>
                        <a:t>District</a:t>
                      </a:r>
                      <a:endParaRPr lang="en-US" sz="1400" dirty="0">
                        <a:effectLst/>
                        <a:latin typeface="+mj-lt"/>
                        <a:ea typeface="Times New Roman" panose="02020603050405020304" pitchFamily="18" charset="0"/>
                      </a:endParaRPr>
                    </a:p>
                  </a:txBody>
                  <a:tcPr marL="0" marR="0" marT="0" marB="0"/>
                </a:tc>
                <a:tc>
                  <a:txBody>
                    <a:bodyPr/>
                    <a:lstStyle/>
                    <a:p>
                      <a:pPr marL="433070" algn="ctr">
                        <a:spcAft>
                          <a:spcPts val="0"/>
                        </a:spcAft>
                      </a:pPr>
                      <a:endParaRPr lang="en-US" sz="1400" dirty="0">
                        <a:effectLst/>
                      </a:endParaRPr>
                    </a:p>
                    <a:p>
                      <a:pPr marL="433070" algn="ctr">
                        <a:spcAft>
                          <a:spcPts val="0"/>
                        </a:spcAft>
                      </a:pPr>
                      <a:r>
                        <a:rPr lang="en-US" sz="1400" dirty="0">
                          <a:effectLst/>
                        </a:rPr>
                        <a:t>Patan</a:t>
                      </a:r>
                      <a:endParaRPr lang="en-US" sz="1400" dirty="0">
                        <a:effectLst/>
                        <a:latin typeface="+mj-lt"/>
                        <a:ea typeface="Times New Roman" panose="02020603050405020304" pitchFamily="18" charset="0"/>
                      </a:endParaRPr>
                    </a:p>
                  </a:txBody>
                  <a:tcPr marL="0" marR="0" marT="0" marB="0"/>
                </a:tc>
                <a:tc>
                  <a:txBody>
                    <a:bodyPr/>
                    <a:lstStyle/>
                    <a:p>
                      <a:pPr marL="109855" algn="ctr">
                        <a:spcAft>
                          <a:spcPts val="0"/>
                        </a:spcAft>
                      </a:pPr>
                      <a:endParaRPr lang="en-US" sz="1400" dirty="0">
                        <a:effectLst/>
                      </a:endParaRPr>
                    </a:p>
                    <a:p>
                      <a:pPr marL="109855" algn="ctr">
                        <a:spcAft>
                          <a:spcPts val="0"/>
                        </a:spcAft>
                      </a:pPr>
                      <a:r>
                        <a:rPr lang="en-US" sz="1400" dirty="0">
                          <a:effectLst/>
                        </a:rPr>
                        <a:t>Patan</a:t>
                      </a:r>
                      <a:endParaRPr lang="en-US" sz="1400" dirty="0">
                        <a:effectLst/>
                        <a:latin typeface="+mj-lt"/>
                        <a:ea typeface="Times New Roman" panose="02020603050405020304" pitchFamily="18" charset="0"/>
                      </a:endParaRPr>
                    </a:p>
                  </a:txBody>
                  <a:tcPr marL="0" marR="0" marT="0" marB="0"/>
                </a:tc>
                <a:extLst>
                  <a:ext uri="{0D108BD9-81ED-4DB2-BD59-A6C34878D82A}">
                    <a16:rowId xmlns:a16="http://schemas.microsoft.com/office/drawing/2014/main" val="10003"/>
                  </a:ext>
                </a:extLst>
              </a:tr>
              <a:tr h="503157">
                <a:tc>
                  <a:txBody>
                    <a:bodyPr/>
                    <a:lstStyle/>
                    <a:p>
                      <a:pPr marL="68580" algn="ctr">
                        <a:spcAft>
                          <a:spcPts val="0"/>
                        </a:spcAft>
                      </a:pPr>
                      <a:endParaRPr lang="en-US" sz="1400" dirty="0">
                        <a:effectLst/>
                      </a:endParaRPr>
                    </a:p>
                    <a:p>
                      <a:pPr marL="68580" algn="ctr">
                        <a:spcAft>
                          <a:spcPts val="0"/>
                        </a:spcAft>
                      </a:pPr>
                      <a:r>
                        <a:rPr lang="en-US" sz="1400" dirty="0">
                          <a:effectLst/>
                        </a:rPr>
                        <a:t>Market</a:t>
                      </a:r>
                      <a:endParaRPr lang="en-US" sz="1400" dirty="0">
                        <a:effectLst/>
                        <a:latin typeface="+mj-lt"/>
                        <a:ea typeface="Times New Roman" panose="02020603050405020304" pitchFamily="18" charset="0"/>
                      </a:endParaRPr>
                    </a:p>
                  </a:txBody>
                  <a:tcPr marL="0" marR="0" marT="0" marB="0"/>
                </a:tc>
                <a:tc>
                  <a:txBody>
                    <a:bodyPr/>
                    <a:lstStyle/>
                    <a:p>
                      <a:pPr marL="433070" algn="ctr">
                        <a:spcAft>
                          <a:spcPts val="0"/>
                        </a:spcAft>
                      </a:pPr>
                      <a:endParaRPr lang="en-US" sz="1400" dirty="0">
                        <a:effectLst/>
                      </a:endParaRPr>
                    </a:p>
                    <a:p>
                      <a:pPr marL="433070" algn="ctr">
                        <a:spcAft>
                          <a:spcPts val="0"/>
                        </a:spcAft>
                      </a:pPr>
                      <a:r>
                        <a:rPr lang="en-US" sz="1400" dirty="0">
                          <a:effectLst/>
                        </a:rPr>
                        <a:t>Patan</a:t>
                      </a:r>
                      <a:endParaRPr lang="en-US" sz="1400" dirty="0">
                        <a:effectLst/>
                        <a:latin typeface="+mj-lt"/>
                        <a:ea typeface="Times New Roman" panose="02020603050405020304" pitchFamily="18" charset="0"/>
                      </a:endParaRPr>
                    </a:p>
                  </a:txBody>
                  <a:tcPr marL="0" marR="0" marT="0" marB="0"/>
                </a:tc>
                <a:tc>
                  <a:txBody>
                    <a:bodyPr/>
                    <a:lstStyle/>
                    <a:p>
                      <a:pPr marL="109855" algn="ctr">
                        <a:spcAft>
                          <a:spcPts val="0"/>
                        </a:spcAft>
                      </a:pPr>
                      <a:endParaRPr lang="en-US" sz="1400" dirty="0">
                        <a:effectLst/>
                      </a:endParaRPr>
                    </a:p>
                    <a:p>
                      <a:pPr marL="109855" algn="ctr">
                        <a:spcAft>
                          <a:spcPts val="0"/>
                        </a:spcAft>
                      </a:pPr>
                      <a:r>
                        <a:rPr lang="en-US" sz="1400" dirty="0">
                          <a:effectLst/>
                        </a:rPr>
                        <a:t>Siddhpur</a:t>
                      </a:r>
                      <a:endParaRPr lang="en-US" sz="1400" dirty="0">
                        <a:effectLst/>
                        <a:latin typeface="+mj-lt"/>
                        <a:ea typeface="Times New Roman" panose="02020603050405020304" pitchFamily="18" charset="0"/>
                      </a:endParaRPr>
                    </a:p>
                  </a:txBody>
                  <a:tcPr marL="0" marR="0" marT="0" marB="0"/>
                </a:tc>
                <a:extLst>
                  <a:ext uri="{0D108BD9-81ED-4DB2-BD59-A6C34878D82A}">
                    <a16:rowId xmlns:a16="http://schemas.microsoft.com/office/drawing/2014/main" val="10004"/>
                  </a:ext>
                </a:extLst>
              </a:tr>
              <a:tr h="519929">
                <a:tc>
                  <a:txBody>
                    <a:bodyPr/>
                    <a:lstStyle/>
                    <a:p>
                      <a:pPr marL="68580" algn="ctr">
                        <a:spcAft>
                          <a:spcPts val="0"/>
                        </a:spcAft>
                      </a:pPr>
                      <a:endParaRPr lang="en-US" sz="1400" dirty="0">
                        <a:effectLst/>
                      </a:endParaRPr>
                    </a:p>
                    <a:p>
                      <a:pPr marL="68580" algn="ctr">
                        <a:spcAft>
                          <a:spcPts val="0"/>
                        </a:spcAft>
                      </a:pPr>
                      <a:r>
                        <a:rPr lang="en-US" sz="1400" dirty="0">
                          <a:effectLst/>
                        </a:rPr>
                        <a:t>Time</a:t>
                      </a:r>
                      <a:r>
                        <a:rPr lang="en-US" sz="1400" spc="-25" dirty="0">
                          <a:effectLst/>
                        </a:rPr>
                        <a:t> </a:t>
                      </a:r>
                      <a:r>
                        <a:rPr lang="en-US" sz="1400" dirty="0">
                          <a:effectLst/>
                        </a:rPr>
                        <a:t>period</a:t>
                      </a:r>
                      <a:endParaRPr lang="en-US" sz="1400" dirty="0">
                        <a:effectLst/>
                        <a:latin typeface="+mj-lt"/>
                        <a:ea typeface="Times New Roman" panose="02020603050405020304" pitchFamily="18" charset="0"/>
                      </a:endParaRPr>
                    </a:p>
                  </a:txBody>
                  <a:tcPr marL="0" marR="0" marT="0" marB="0"/>
                </a:tc>
                <a:tc>
                  <a:txBody>
                    <a:bodyPr/>
                    <a:lstStyle/>
                    <a:p>
                      <a:pPr marL="433070" algn="ctr">
                        <a:spcAft>
                          <a:spcPts val="0"/>
                        </a:spcAft>
                      </a:pPr>
                      <a:endParaRPr lang="en-US" sz="1400" dirty="0">
                        <a:effectLst/>
                      </a:endParaRPr>
                    </a:p>
                    <a:p>
                      <a:pPr marL="433070" algn="ctr">
                        <a:spcAft>
                          <a:spcPts val="0"/>
                        </a:spcAft>
                      </a:pPr>
                      <a:r>
                        <a:rPr lang="en-US" sz="1400" dirty="0">
                          <a:effectLst/>
                        </a:rPr>
                        <a:t>1</a:t>
                      </a:r>
                      <a:r>
                        <a:rPr lang="en-US" sz="1400" spc="-5" dirty="0">
                          <a:effectLst/>
                        </a:rPr>
                        <a:t> </a:t>
                      </a:r>
                      <a:r>
                        <a:rPr lang="en-US" sz="1400" dirty="0">
                          <a:effectLst/>
                        </a:rPr>
                        <a:t>Jan 2010</a:t>
                      </a:r>
                      <a:r>
                        <a:rPr lang="en-US" sz="1400" spc="-20" dirty="0">
                          <a:effectLst/>
                        </a:rPr>
                        <a:t> </a:t>
                      </a:r>
                      <a:r>
                        <a:rPr lang="en-US" sz="1400" dirty="0">
                          <a:effectLst/>
                        </a:rPr>
                        <a:t>to</a:t>
                      </a:r>
                      <a:r>
                        <a:rPr lang="en-US" sz="1400" spc="-5" dirty="0">
                          <a:effectLst/>
                        </a:rPr>
                        <a:t> </a:t>
                      </a:r>
                      <a:r>
                        <a:rPr lang="en-US" sz="1400" dirty="0">
                          <a:effectLst/>
                        </a:rPr>
                        <a:t> 20 Nov</a:t>
                      </a:r>
                      <a:r>
                        <a:rPr lang="en-US" sz="1400" spc="-15" dirty="0">
                          <a:effectLst/>
                        </a:rPr>
                        <a:t> </a:t>
                      </a:r>
                      <a:r>
                        <a:rPr lang="en-US" sz="1400" dirty="0">
                          <a:effectLst/>
                        </a:rPr>
                        <a:t>2024</a:t>
                      </a:r>
                      <a:endParaRPr lang="en-US" sz="1400" dirty="0">
                        <a:effectLst/>
                        <a:latin typeface="+mj-lt"/>
                        <a:ea typeface="Times New Roman" panose="02020603050405020304" pitchFamily="18" charset="0"/>
                      </a:endParaRPr>
                    </a:p>
                  </a:txBody>
                  <a:tcPr marL="0" marR="0" marT="0" marB="0"/>
                </a:tc>
                <a:tc>
                  <a:txBody>
                    <a:bodyPr/>
                    <a:lstStyle/>
                    <a:p>
                      <a:pPr marL="109855" algn="ctr">
                        <a:spcAft>
                          <a:spcPts val="0"/>
                        </a:spcAft>
                      </a:pPr>
                      <a:endParaRPr lang="en-US" sz="1400" dirty="0">
                        <a:effectLst/>
                      </a:endParaRPr>
                    </a:p>
                    <a:p>
                      <a:pPr marL="109855" algn="ctr">
                        <a:spcAft>
                          <a:spcPts val="0"/>
                        </a:spcAft>
                      </a:pPr>
                      <a:r>
                        <a:rPr lang="en-US" sz="1400" dirty="0">
                          <a:effectLst/>
                        </a:rPr>
                        <a:t>1</a:t>
                      </a:r>
                      <a:r>
                        <a:rPr lang="en-US" sz="1400" spc="-5" dirty="0">
                          <a:effectLst/>
                        </a:rPr>
                        <a:t> </a:t>
                      </a:r>
                      <a:r>
                        <a:rPr lang="en-US" sz="1400" dirty="0">
                          <a:effectLst/>
                        </a:rPr>
                        <a:t>Jan 2010</a:t>
                      </a:r>
                      <a:r>
                        <a:rPr lang="en-US" sz="1400" spc="-20" dirty="0">
                          <a:effectLst/>
                        </a:rPr>
                        <a:t> </a:t>
                      </a:r>
                      <a:r>
                        <a:rPr lang="en-US" sz="1400" dirty="0">
                          <a:effectLst/>
                        </a:rPr>
                        <a:t>to</a:t>
                      </a:r>
                      <a:r>
                        <a:rPr lang="en-US" sz="1400" spc="-5" dirty="0">
                          <a:effectLst/>
                        </a:rPr>
                        <a:t> 20 </a:t>
                      </a:r>
                      <a:r>
                        <a:rPr lang="en-US" sz="1400" dirty="0">
                          <a:effectLst/>
                        </a:rPr>
                        <a:t>Nov</a:t>
                      </a:r>
                      <a:r>
                        <a:rPr lang="en-US" sz="1400" spc="-15" dirty="0">
                          <a:effectLst/>
                        </a:rPr>
                        <a:t> </a:t>
                      </a:r>
                      <a:r>
                        <a:rPr lang="en-US" sz="1400" dirty="0">
                          <a:effectLst/>
                        </a:rPr>
                        <a:t>2024</a:t>
                      </a:r>
                      <a:endParaRPr lang="en-US" sz="1400" dirty="0">
                        <a:effectLst/>
                        <a:latin typeface="+mj-lt"/>
                        <a:ea typeface="Times New Roman" panose="02020603050405020304" pitchFamily="18" charset="0"/>
                      </a:endParaRPr>
                    </a:p>
                  </a:txBody>
                  <a:tcPr marL="0" marR="0" marT="0" marB="0"/>
                </a:tc>
                <a:extLst>
                  <a:ext uri="{0D108BD9-81ED-4DB2-BD59-A6C34878D82A}">
                    <a16:rowId xmlns:a16="http://schemas.microsoft.com/office/drawing/2014/main" val="10005"/>
                  </a:ext>
                </a:extLst>
              </a:tr>
              <a:tr h="511543">
                <a:tc>
                  <a:txBody>
                    <a:bodyPr/>
                    <a:lstStyle/>
                    <a:p>
                      <a:pPr marL="68580" algn="ctr">
                        <a:spcAft>
                          <a:spcPts val="0"/>
                        </a:spcAft>
                      </a:pPr>
                      <a:endParaRPr lang="en-US" sz="1400" dirty="0">
                        <a:effectLst/>
                      </a:endParaRPr>
                    </a:p>
                    <a:p>
                      <a:pPr marL="68580" algn="ctr">
                        <a:spcAft>
                          <a:spcPts val="0"/>
                        </a:spcAft>
                      </a:pPr>
                      <a:r>
                        <a:rPr lang="en-US" sz="1400" dirty="0">
                          <a:effectLst/>
                        </a:rPr>
                        <a:t>Price/</a:t>
                      </a:r>
                      <a:r>
                        <a:rPr lang="en-US" sz="1400" spc="-85" dirty="0">
                          <a:effectLst/>
                        </a:rPr>
                        <a:t> </a:t>
                      </a:r>
                      <a:r>
                        <a:rPr lang="en-US" sz="1400" dirty="0">
                          <a:effectLst/>
                        </a:rPr>
                        <a:t>Arrival </a:t>
                      </a:r>
                      <a:endParaRPr lang="en-US" sz="1400" dirty="0">
                        <a:effectLst/>
                        <a:latin typeface="+mj-lt"/>
                        <a:ea typeface="Times New Roman" panose="02020603050405020304" pitchFamily="18" charset="0"/>
                      </a:endParaRPr>
                    </a:p>
                  </a:txBody>
                  <a:tcPr marL="0" marR="0" marT="0" marB="0"/>
                </a:tc>
                <a:tc>
                  <a:txBody>
                    <a:bodyPr/>
                    <a:lstStyle/>
                    <a:p>
                      <a:pPr marL="433070" algn="ctr">
                        <a:spcAft>
                          <a:spcPts val="0"/>
                        </a:spcAft>
                      </a:pPr>
                      <a:endParaRPr lang="en-US" sz="1400" dirty="0">
                        <a:effectLst/>
                      </a:endParaRPr>
                    </a:p>
                    <a:p>
                      <a:pPr marL="433070" algn="ctr">
                        <a:spcAft>
                          <a:spcPts val="0"/>
                        </a:spcAft>
                      </a:pPr>
                      <a:r>
                        <a:rPr lang="en-US" sz="1400" dirty="0">
                          <a:effectLst/>
                        </a:rPr>
                        <a:t>Both</a:t>
                      </a:r>
                      <a:endParaRPr lang="en-US" sz="1400" dirty="0">
                        <a:effectLst/>
                        <a:latin typeface="+mj-lt"/>
                        <a:ea typeface="Times New Roman" panose="02020603050405020304" pitchFamily="18" charset="0"/>
                      </a:endParaRPr>
                    </a:p>
                  </a:txBody>
                  <a:tcPr marL="0" marR="0" marT="0" marB="0"/>
                </a:tc>
                <a:tc>
                  <a:txBody>
                    <a:bodyPr/>
                    <a:lstStyle/>
                    <a:p>
                      <a:pPr marL="109855" algn="ctr">
                        <a:spcAft>
                          <a:spcPts val="0"/>
                        </a:spcAft>
                      </a:pPr>
                      <a:endParaRPr lang="en-US" sz="1400" dirty="0">
                        <a:effectLst/>
                      </a:endParaRPr>
                    </a:p>
                    <a:p>
                      <a:pPr marL="109855" algn="ctr">
                        <a:spcAft>
                          <a:spcPts val="0"/>
                        </a:spcAft>
                      </a:pPr>
                      <a:r>
                        <a:rPr lang="en-US" sz="1400" dirty="0">
                          <a:effectLst/>
                        </a:rPr>
                        <a:t>Both</a:t>
                      </a:r>
                      <a:endParaRPr lang="en-US" sz="1400" dirty="0">
                        <a:effectLst/>
                        <a:latin typeface="+mj-lt"/>
                        <a:ea typeface="Times New Roman" panose="02020603050405020304" pitchFamily="18" charset="0"/>
                      </a:endParaRPr>
                    </a:p>
                  </a:txBody>
                  <a:tcPr marL="0" marR="0" marT="0" marB="0"/>
                </a:tc>
                <a:extLst>
                  <a:ext uri="{0D108BD9-81ED-4DB2-BD59-A6C34878D82A}">
                    <a16:rowId xmlns:a16="http://schemas.microsoft.com/office/drawing/2014/main" val="10006"/>
                  </a:ext>
                </a:extLst>
              </a:tr>
              <a:tr h="570245">
                <a:tc>
                  <a:txBody>
                    <a:bodyPr/>
                    <a:lstStyle/>
                    <a:p>
                      <a:pPr marL="68580" algn="ctr">
                        <a:spcAft>
                          <a:spcPts val="0"/>
                        </a:spcAft>
                      </a:pPr>
                      <a:endParaRPr lang="en-US" sz="1400" dirty="0">
                        <a:effectLst/>
                      </a:endParaRPr>
                    </a:p>
                    <a:p>
                      <a:pPr marL="68580" algn="ctr">
                        <a:spcAft>
                          <a:spcPts val="0"/>
                        </a:spcAft>
                      </a:pPr>
                      <a:r>
                        <a:rPr lang="en-US" sz="1400" dirty="0">
                          <a:effectLst/>
                        </a:rPr>
                        <a:t>Data</a:t>
                      </a:r>
                      <a:r>
                        <a:rPr lang="en-US" sz="1400" spc="-25" dirty="0">
                          <a:effectLst/>
                        </a:rPr>
                        <a:t> </a:t>
                      </a:r>
                      <a:r>
                        <a:rPr lang="en-US" sz="1400" dirty="0">
                          <a:effectLst/>
                        </a:rPr>
                        <a:t>available</a:t>
                      </a:r>
                      <a:endParaRPr lang="en-US" sz="1400" dirty="0">
                        <a:effectLst/>
                        <a:latin typeface="+mj-lt"/>
                        <a:ea typeface="Times New Roman" panose="02020603050405020304" pitchFamily="18" charset="0"/>
                      </a:endParaRPr>
                    </a:p>
                  </a:txBody>
                  <a:tcPr marL="0" marR="0" marT="0" marB="0"/>
                </a:tc>
                <a:tc>
                  <a:txBody>
                    <a:bodyPr/>
                    <a:lstStyle/>
                    <a:p>
                      <a:pPr marL="433070" algn="ctr">
                        <a:spcAft>
                          <a:spcPts val="0"/>
                        </a:spcAft>
                      </a:pPr>
                      <a:endParaRPr lang="en-US" sz="1400" dirty="0">
                        <a:effectLst/>
                      </a:endParaRPr>
                    </a:p>
                    <a:p>
                      <a:pPr marL="433070" algn="ctr">
                        <a:spcAft>
                          <a:spcPts val="0"/>
                        </a:spcAft>
                      </a:pPr>
                      <a:r>
                        <a:rPr lang="en-US" sz="1400" dirty="0">
                          <a:effectLst/>
                        </a:rPr>
                        <a:t>3902</a:t>
                      </a:r>
                      <a:r>
                        <a:rPr lang="en-US" sz="1400" spc="-5" dirty="0">
                          <a:effectLst/>
                        </a:rPr>
                        <a:t> </a:t>
                      </a:r>
                      <a:r>
                        <a:rPr lang="en-US" sz="1400" dirty="0">
                          <a:effectLst/>
                        </a:rPr>
                        <a:t>Rows</a:t>
                      </a:r>
                      <a:endParaRPr lang="en-US" sz="1400" dirty="0">
                        <a:effectLst/>
                        <a:latin typeface="+mj-lt"/>
                        <a:ea typeface="Times New Roman" panose="02020603050405020304" pitchFamily="18" charset="0"/>
                      </a:endParaRPr>
                    </a:p>
                  </a:txBody>
                  <a:tcPr marL="0" marR="0" marT="0" marB="0"/>
                </a:tc>
                <a:tc>
                  <a:txBody>
                    <a:bodyPr/>
                    <a:lstStyle/>
                    <a:p>
                      <a:pPr marL="109855" algn="ctr">
                        <a:spcAft>
                          <a:spcPts val="0"/>
                        </a:spcAft>
                      </a:pPr>
                      <a:endParaRPr lang="en-US" sz="1400" dirty="0">
                        <a:effectLst/>
                      </a:endParaRPr>
                    </a:p>
                    <a:p>
                      <a:pPr marL="109855" algn="ctr">
                        <a:spcAft>
                          <a:spcPts val="0"/>
                        </a:spcAft>
                      </a:pPr>
                      <a:r>
                        <a:rPr lang="en-US" sz="1400" dirty="0">
                          <a:effectLst/>
                        </a:rPr>
                        <a:t>3001</a:t>
                      </a:r>
                      <a:r>
                        <a:rPr lang="en-US" sz="1400" spc="-5" dirty="0">
                          <a:effectLst/>
                        </a:rPr>
                        <a:t> </a:t>
                      </a:r>
                      <a:r>
                        <a:rPr lang="en-US" sz="1400" dirty="0">
                          <a:effectLst/>
                        </a:rPr>
                        <a:t>Rows</a:t>
                      </a:r>
                      <a:endParaRPr lang="en-US" sz="1400" dirty="0">
                        <a:effectLst/>
                        <a:latin typeface="+mj-lt"/>
                        <a:ea typeface="Times New Roman" panose="02020603050405020304" pitchFamily="18" charset="0"/>
                      </a:endParaRPr>
                    </a:p>
                  </a:txBody>
                  <a:tcPr marL="0" marR="0" marT="0" marB="0"/>
                </a:tc>
                <a:extLst>
                  <a:ext uri="{0D108BD9-81ED-4DB2-BD59-A6C34878D82A}">
                    <a16:rowId xmlns:a16="http://schemas.microsoft.com/office/drawing/2014/main" val="10007"/>
                  </a:ext>
                </a:extLst>
              </a:tr>
              <a:tr h="553473">
                <a:tc>
                  <a:txBody>
                    <a:bodyPr/>
                    <a:lstStyle/>
                    <a:p>
                      <a:pPr marL="68580" algn="ctr">
                        <a:spcAft>
                          <a:spcPts val="0"/>
                        </a:spcAft>
                      </a:pPr>
                      <a:endParaRPr lang="en-US" sz="1400" dirty="0">
                        <a:effectLst/>
                      </a:endParaRPr>
                    </a:p>
                    <a:p>
                      <a:pPr marL="68580" algn="ctr">
                        <a:spcAft>
                          <a:spcPts val="0"/>
                        </a:spcAft>
                      </a:pPr>
                      <a:r>
                        <a:rPr lang="en-US" sz="1400" dirty="0">
                          <a:effectLst/>
                        </a:rPr>
                        <a:t>Minimum</a:t>
                      </a:r>
                      <a:r>
                        <a:rPr lang="en-US" sz="1400" spc="-25" dirty="0">
                          <a:effectLst/>
                        </a:rPr>
                        <a:t> </a:t>
                      </a:r>
                      <a:r>
                        <a:rPr lang="en-US" sz="1400" dirty="0">
                          <a:effectLst/>
                        </a:rPr>
                        <a:t>Price (</a:t>
                      </a:r>
                      <a:r>
                        <a:rPr lang="en-US" sz="1400" dirty="0" err="1">
                          <a:effectLst/>
                        </a:rPr>
                        <a:t>Rs</a:t>
                      </a:r>
                      <a:r>
                        <a:rPr lang="en-US" sz="1400" dirty="0">
                          <a:effectLst/>
                        </a:rPr>
                        <a:t>/Quintal)</a:t>
                      </a:r>
                      <a:endParaRPr lang="en-US" sz="1400" dirty="0">
                        <a:effectLst/>
                        <a:latin typeface="+mj-lt"/>
                        <a:ea typeface="Times New Roman" panose="02020603050405020304" pitchFamily="18" charset="0"/>
                      </a:endParaRPr>
                    </a:p>
                  </a:txBody>
                  <a:tcPr marL="0" marR="0" marT="0" marB="0"/>
                </a:tc>
                <a:tc>
                  <a:txBody>
                    <a:bodyPr/>
                    <a:lstStyle/>
                    <a:p>
                      <a:pPr marL="433070" algn="ctr">
                        <a:spcAft>
                          <a:spcPts val="0"/>
                        </a:spcAft>
                      </a:pPr>
                      <a:endParaRPr lang="en-US" sz="1400" dirty="0">
                        <a:effectLst/>
                      </a:endParaRPr>
                    </a:p>
                    <a:p>
                      <a:pPr marL="433070" algn="ctr">
                        <a:spcAft>
                          <a:spcPts val="0"/>
                        </a:spcAft>
                      </a:pPr>
                      <a:r>
                        <a:rPr lang="en-US" sz="1400" dirty="0">
                          <a:effectLst/>
                        </a:rPr>
                        <a:t>2450</a:t>
                      </a:r>
                      <a:endParaRPr lang="en-US" sz="1400" dirty="0">
                        <a:effectLst/>
                        <a:latin typeface="+mj-lt"/>
                        <a:ea typeface="Times New Roman" panose="02020603050405020304" pitchFamily="18" charset="0"/>
                      </a:endParaRPr>
                    </a:p>
                  </a:txBody>
                  <a:tcPr marL="0" marR="0" marT="0" marB="0"/>
                </a:tc>
                <a:tc>
                  <a:txBody>
                    <a:bodyPr/>
                    <a:lstStyle/>
                    <a:p>
                      <a:pPr marL="109855" algn="ctr">
                        <a:spcAft>
                          <a:spcPts val="0"/>
                        </a:spcAft>
                      </a:pPr>
                      <a:endParaRPr lang="en-US" sz="1400" dirty="0">
                        <a:effectLst/>
                      </a:endParaRPr>
                    </a:p>
                    <a:p>
                      <a:pPr marL="109855" algn="ctr">
                        <a:spcAft>
                          <a:spcPts val="0"/>
                        </a:spcAft>
                      </a:pPr>
                      <a:r>
                        <a:rPr lang="en-US" sz="1400" dirty="0">
                          <a:effectLst/>
                        </a:rPr>
                        <a:t>2685</a:t>
                      </a:r>
                      <a:endParaRPr lang="en-US" sz="1400" dirty="0">
                        <a:effectLst/>
                        <a:latin typeface="+mj-lt"/>
                        <a:ea typeface="Times New Roman" panose="02020603050405020304" pitchFamily="18" charset="0"/>
                      </a:endParaRPr>
                    </a:p>
                  </a:txBody>
                  <a:tcPr marL="0" marR="0" marT="0" marB="0"/>
                </a:tc>
                <a:extLst>
                  <a:ext uri="{0D108BD9-81ED-4DB2-BD59-A6C34878D82A}">
                    <a16:rowId xmlns:a16="http://schemas.microsoft.com/office/drawing/2014/main" val="10008"/>
                  </a:ext>
                </a:extLst>
              </a:tr>
              <a:tr h="586293">
                <a:tc>
                  <a:txBody>
                    <a:bodyPr/>
                    <a:lstStyle/>
                    <a:p>
                      <a:pPr marL="68580" algn="ctr">
                        <a:spcAft>
                          <a:spcPts val="0"/>
                        </a:spcAft>
                      </a:pPr>
                      <a:endParaRPr lang="en-US" sz="1400" dirty="0">
                        <a:effectLst/>
                      </a:endParaRPr>
                    </a:p>
                    <a:p>
                      <a:pPr marL="68580" algn="ctr">
                        <a:spcAft>
                          <a:spcPts val="0"/>
                        </a:spcAft>
                      </a:pPr>
                      <a:r>
                        <a:rPr lang="en-US" sz="1400" dirty="0">
                          <a:effectLst/>
                        </a:rPr>
                        <a:t>Maximum Price (</a:t>
                      </a:r>
                      <a:r>
                        <a:rPr lang="en-US" sz="1400" dirty="0" err="1">
                          <a:effectLst/>
                        </a:rPr>
                        <a:t>Rs</a:t>
                      </a:r>
                      <a:r>
                        <a:rPr lang="en-US" sz="1400" dirty="0">
                          <a:effectLst/>
                        </a:rPr>
                        <a:t>/Quintal)</a:t>
                      </a:r>
                      <a:endParaRPr lang="en-US" sz="1400" dirty="0">
                        <a:effectLst/>
                        <a:latin typeface="+mj-lt"/>
                        <a:ea typeface="Times New Roman" panose="02020603050405020304" pitchFamily="18" charset="0"/>
                      </a:endParaRPr>
                    </a:p>
                  </a:txBody>
                  <a:tcPr marL="0" marR="0" marT="0" marB="0"/>
                </a:tc>
                <a:tc>
                  <a:txBody>
                    <a:bodyPr/>
                    <a:lstStyle/>
                    <a:p>
                      <a:pPr marL="433070" algn="ctr">
                        <a:spcAft>
                          <a:spcPts val="0"/>
                        </a:spcAft>
                      </a:pPr>
                      <a:endParaRPr lang="en-US" sz="1400" dirty="0">
                        <a:effectLst/>
                      </a:endParaRPr>
                    </a:p>
                    <a:p>
                      <a:pPr marL="433070" algn="ctr">
                        <a:spcAft>
                          <a:spcPts val="0"/>
                        </a:spcAft>
                      </a:pPr>
                      <a:r>
                        <a:rPr lang="en-US" sz="1400" dirty="0">
                          <a:effectLst/>
                        </a:rPr>
                        <a:t>7615</a:t>
                      </a:r>
                      <a:endParaRPr lang="en-US" sz="1400" dirty="0">
                        <a:effectLst/>
                        <a:latin typeface="+mj-lt"/>
                        <a:ea typeface="Times New Roman" panose="02020603050405020304" pitchFamily="18" charset="0"/>
                      </a:endParaRPr>
                    </a:p>
                  </a:txBody>
                  <a:tcPr marL="0" marR="0" marT="0" marB="0"/>
                </a:tc>
                <a:tc>
                  <a:txBody>
                    <a:bodyPr/>
                    <a:lstStyle/>
                    <a:p>
                      <a:pPr marL="109855" algn="ctr">
                        <a:spcAft>
                          <a:spcPts val="0"/>
                        </a:spcAft>
                      </a:pPr>
                      <a:endParaRPr lang="en-US" sz="1400" dirty="0">
                        <a:effectLst/>
                      </a:endParaRPr>
                    </a:p>
                    <a:p>
                      <a:pPr marL="109855" algn="ctr">
                        <a:spcAft>
                          <a:spcPts val="0"/>
                        </a:spcAft>
                      </a:pPr>
                      <a:r>
                        <a:rPr lang="en-US" sz="1400" dirty="0">
                          <a:effectLst/>
                        </a:rPr>
                        <a:t>7607</a:t>
                      </a:r>
                      <a:endParaRPr lang="en-US" sz="1400" dirty="0">
                        <a:effectLst/>
                        <a:latin typeface="+mj-lt"/>
                        <a:ea typeface="Times New Roman" panose="02020603050405020304" pitchFamily="18" charset="0"/>
                      </a:endParaRPr>
                    </a:p>
                  </a:txBody>
                  <a:tcPr marL="0" marR="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4870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80" y="548640"/>
            <a:ext cx="10077649" cy="721895"/>
          </a:xfrm>
        </p:spPr>
        <p:txBody>
          <a:bodyPr>
            <a:normAutofit/>
          </a:bodyPr>
          <a:lstStyle/>
          <a:p>
            <a:pPr marL="571500" indent="-571500">
              <a:buFont typeface="Wingdings" panose="05000000000000000000" pitchFamily="2" charset="2"/>
              <a:buChar char="v"/>
            </a:pPr>
            <a:r>
              <a:rPr lang="en-US" dirty="0">
                <a:solidFill>
                  <a:schemeClr val="accent2">
                    <a:lumMod val="75000"/>
                  </a:schemeClr>
                </a:solidFill>
                <a:latin typeface="Times New Roman" panose="02020603050405020304" pitchFamily="18" charset="0"/>
                <a:cs typeface="Times New Roman" panose="02020603050405020304" pitchFamily="18" charset="0"/>
              </a:rPr>
              <a:t>Statistics of Data</a:t>
            </a:r>
          </a:p>
        </p:txBody>
      </p:sp>
      <p:graphicFrame>
        <p:nvGraphicFramePr>
          <p:cNvPr id="3" name="Table 2"/>
          <p:cNvGraphicFramePr>
            <a:graphicFrameLocks noGrp="1"/>
          </p:cNvGraphicFramePr>
          <p:nvPr>
            <p:extLst>
              <p:ext uri="{D42A27DB-BD31-4B8C-83A1-F6EECF244321}">
                <p14:modId xmlns:p14="http://schemas.microsoft.com/office/powerpoint/2010/main" val="1950356315"/>
              </p:ext>
            </p:extLst>
          </p:nvPr>
        </p:nvGraphicFramePr>
        <p:xfrm>
          <a:off x="1773936" y="1270535"/>
          <a:ext cx="8631935" cy="5038825"/>
        </p:xfrm>
        <a:graphic>
          <a:graphicData uri="http://schemas.openxmlformats.org/drawingml/2006/table">
            <a:tbl>
              <a:tblPr firstRow="1">
                <a:tableStyleId>{F5AB1C69-6EDB-4FF4-983F-18BD219EF322}</a:tableStyleId>
              </a:tblPr>
              <a:tblGrid>
                <a:gridCol w="3355848">
                  <a:extLst>
                    <a:ext uri="{9D8B030D-6E8A-4147-A177-3AD203B41FA5}">
                      <a16:colId xmlns:a16="http://schemas.microsoft.com/office/drawing/2014/main" val="20000"/>
                    </a:ext>
                  </a:extLst>
                </a:gridCol>
                <a:gridCol w="3312424">
                  <a:extLst>
                    <a:ext uri="{9D8B030D-6E8A-4147-A177-3AD203B41FA5}">
                      <a16:colId xmlns:a16="http://schemas.microsoft.com/office/drawing/2014/main" val="20001"/>
                    </a:ext>
                  </a:extLst>
                </a:gridCol>
                <a:gridCol w="1963663">
                  <a:extLst>
                    <a:ext uri="{9D8B030D-6E8A-4147-A177-3AD203B41FA5}">
                      <a16:colId xmlns:a16="http://schemas.microsoft.com/office/drawing/2014/main" val="20002"/>
                    </a:ext>
                  </a:extLst>
                </a:gridCol>
              </a:tblGrid>
              <a:tr h="290507">
                <a:tc>
                  <a:txBody>
                    <a:bodyPr/>
                    <a:lstStyle/>
                    <a:p>
                      <a:pPr algn="ctr" fontAlgn="b"/>
                      <a:r>
                        <a:rPr lang="en-US" sz="1800" u="none" strike="noStrike" dirty="0">
                          <a:effectLst/>
                        </a:rPr>
                        <a:t> </a:t>
                      </a:r>
                      <a:endParaRPr lang="en-US" sz="1800" b="0" i="1" u="none" strike="noStrike" dirty="0">
                        <a:solidFill>
                          <a:srgbClr val="000000"/>
                        </a:solidFill>
                        <a:effectLst/>
                        <a:latin typeface="+mj-lt"/>
                      </a:endParaRPr>
                    </a:p>
                  </a:txBody>
                  <a:tcPr marL="7620" marR="7620" marT="7620" marB="0" anchor="b"/>
                </a:tc>
                <a:tc>
                  <a:txBody>
                    <a:bodyPr/>
                    <a:lstStyle/>
                    <a:p>
                      <a:pPr algn="ctr" fontAlgn="b"/>
                      <a:r>
                        <a:rPr lang="en-US" sz="1800" u="none" strike="noStrike" dirty="0">
                          <a:effectLst/>
                        </a:rPr>
                        <a:t>Price</a:t>
                      </a:r>
                      <a:endParaRPr lang="en-US" sz="1800" b="0" i="1"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Arrival</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00"/>
                  </a:ext>
                </a:extLst>
              </a:tr>
              <a:tr h="290507">
                <a:tc>
                  <a:txBody>
                    <a:bodyPr/>
                    <a:lstStyle/>
                    <a:p>
                      <a:pPr algn="ctr" fontAlgn="b"/>
                      <a:r>
                        <a:rPr lang="en-US" sz="1800" u="none" strike="noStrike" dirty="0">
                          <a:effectLst/>
                        </a:rPr>
                        <a:t>Mean</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dirty="0">
                          <a:effectLst/>
                        </a:rPr>
                        <a:t>4505.714</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328.8302</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01"/>
                  </a:ext>
                </a:extLst>
              </a:tr>
              <a:tr h="288155">
                <a:tc>
                  <a:txBody>
                    <a:bodyPr/>
                    <a:lstStyle/>
                    <a:p>
                      <a:pPr algn="ctr" fontAlgn="b"/>
                      <a:r>
                        <a:rPr lang="en-US" sz="1800" u="none" strike="noStrike" dirty="0">
                          <a:effectLst/>
                        </a:rPr>
                        <a:t>Standard Error</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dirty="0">
                          <a:effectLst/>
                        </a:rPr>
                        <a:t>15.75651</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4.026665</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02"/>
                  </a:ext>
                </a:extLst>
              </a:tr>
              <a:tr h="290507">
                <a:tc>
                  <a:txBody>
                    <a:bodyPr/>
                    <a:lstStyle/>
                    <a:p>
                      <a:pPr algn="ctr" fontAlgn="b"/>
                      <a:r>
                        <a:rPr lang="en-US" sz="1800" u="none" strike="noStrike" dirty="0">
                          <a:effectLst/>
                        </a:rPr>
                        <a:t>Median</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4150</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a:effectLst/>
                        </a:rPr>
                        <a:t>240.2</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03"/>
                  </a:ext>
                </a:extLst>
              </a:tr>
              <a:tr h="290507">
                <a:tc>
                  <a:txBody>
                    <a:bodyPr/>
                    <a:lstStyle/>
                    <a:p>
                      <a:pPr algn="ctr" fontAlgn="b"/>
                      <a:r>
                        <a:rPr lang="en-US" sz="1800" u="none" strike="noStrike" dirty="0">
                          <a:effectLst/>
                        </a:rPr>
                        <a:t>Mode</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3450</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a:effectLst/>
                        </a:rPr>
                        <a:t>1624.7</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04"/>
                  </a:ext>
                </a:extLst>
              </a:tr>
              <a:tr h="290507">
                <a:tc>
                  <a:txBody>
                    <a:bodyPr/>
                    <a:lstStyle/>
                    <a:p>
                      <a:pPr algn="ctr" fontAlgn="b"/>
                      <a:r>
                        <a:rPr lang="en-US" sz="1800" u="none" strike="noStrike" dirty="0">
                          <a:effectLst/>
                        </a:rPr>
                        <a:t>Standard Deviation</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1161.929</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a:effectLst/>
                        </a:rPr>
                        <a:t>296.9375</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05"/>
                  </a:ext>
                </a:extLst>
              </a:tr>
              <a:tr h="290507">
                <a:tc>
                  <a:txBody>
                    <a:bodyPr/>
                    <a:lstStyle/>
                    <a:p>
                      <a:pPr algn="ctr" fontAlgn="b"/>
                      <a:r>
                        <a:rPr lang="en-US" sz="1800" u="none" strike="noStrike" dirty="0">
                          <a:effectLst/>
                        </a:rPr>
                        <a:t>Sample Variance</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1350079</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a:effectLst/>
                        </a:rPr>
                        <a:t>88171.89</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06"/>
                  </a:ext>
                </a:extLst>
              </a:tr>
              <a:tr h="290507">
                <a:tc>
                  <a:txBody>
                    <a:bodyPr/>
                    <a:lstStyle/>
                    <a:p>
                      <a:pPr algn="ctr" fontAlgn="b"/>
                      <a:r>
                        <a:rPr lang="en-US" sz="1800" u="none" strike="noStrike" dirty="0">
                          <a:effectLst/>
                        </a:rPr>
                        <a:t>Kurtosis</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-0.21306</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a:effectLst/>
                        </a:rPr>
                        <a:t>5.284625</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07"/>
                  </a:ext>
                </a:extLst>
              </a:tr>
              <a:tr h="290507">
                <a:tc>
                  <a:txBody>
                    <a:bodyPr/>
                    <a:lstStyle/>
                    <a:p>
                      <a:pPr algn="ctr" fontAlgn="b"/>
                      <a:r>
                        <a:rPr lang="en-US" sz="1800" u="none" strike="noStrike" dirty="0" err="1">
                          <a:effectLst/>
                        </a:rPr>
                        <a:t>Skewness</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dirty="0">
                          <a:effectLst/>
                        </a:rPr>
                        <a:t>0.825757</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2.043336</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08"/>
                  </a:ext>
                </a:extLst>
              </a:tr>
              <a:tr h="290507">
                <a:tc>
                  <a:txBody>
                    <a:bodyPr/>
                    <a:lstStyle/>
                    <a:p>
                      <a:pPr algn="ctr" fontAlgn="b"/>
                      <a:r>
                        <a:rPr lang="en-US" sz="1800" u="none" strike="noStrike" dirty="0">
                          <a:effectLst/>
                        </a:rPr>
                        <a:t>Range</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dirty="0">
                          <a:effectLst/>
                        </a:rPr>
                        <a:t>5165</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2241.57</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09"/>
                  </a:ext>
                </a:extLst>
              </a:tr>
              <a:tr h="290507">
                <a:tc>
                  <a:txBody>
                    <a:bodyPr/>
                    <a:lstStyle/>
                    <a:p>
                      <a:pPr algn="ctr" fontAlgn="b"/>
                      <a:r>
                        <a:rPr lang="en-US" sz="1800" u="none" strike="noStrike">
                          <a:effectLst/>
                        </a:rPr>
                        <a:t>Minimum</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dirty="0">
                          <a:effectLst/>
                        </a:rPr>
                        <a:t>2450</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0.23</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10"/>
                  </a:ext>
                </a:extLst>
              </a:tr>
              <a:tr h="290507">
                <a:tc>
                  <a:txBody>
                    <a:bodyPr/>
                    <a:lstStyle/>
                    <a:p>
                      <a:pPr algn="ctr" fontAlgn="b"/>
                      <a:r>
                        <a:rPr lang="en-US" sz="1800" u="none" strike="noStrike">
                          <a:effectLst/>
                        </a:rPr>
                        <a:t>Maximum</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dirty="0">
                          <a:effectLst/>
                        </a:rPr>
                        <a:t>7615</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a:effectLst/>
                        </a:rPr>
                        <a:t>2241.8</a:t>
                      </a:r>
                      <a:endParaRPr lang="en-US"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0011"/>
                  </a:ext>
                </a:extLst>
              </a:tr>
              <a:tr h="320661">
                <a:tc>
                  <a:txBody>
                    <a:bodyPr/>
                    <a:lstStyle/>
                    <a:p>
                      <a:pPr algn="ctr" fontAlgn="b"/>
                      <a:r>
                        <a:rPr lang="en-US" sz="1800" u="none" strike="noStrike" dirty="0">
                          <a:effectLst/>
                        </a:rPr>
                        <a:t>Sum</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dirty="0">
                          <a:effectLst/>
                        </a:rPr>
                        <a:t>24502071</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dirty="0">
                          <a:effectLst/>
                        </a:rPr>
                        <a:t>1788179</a:t>
                      </a:r>
                      <a:endParaRPr lang="en-US"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0012"/>
                  </a:ext>
                </a:extLst>
              </a:tr>
              <a:tr h="290507">
                <a:tc>
                  <a:txBody>
                    <a:bodyPr/>
                    <a:lstStyle/>
                    <a:p>
                      <a:pPr algn="ctr" fontAlgn="b"/>
                      <a:r>
                        <a:rPr lang="en-US" sz="1800" u="none" strike="noStrike">
                          <a:effectLst/>
                        </a:rPr>
                        <a:t>Count</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dirty="0">
                          <a:effectLst/>
                        </a:rPr>
                        <a:t>5438</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dirty="0">
                          <a:effectLst/>
                        </a:rPr>
                        <a:t>5438</a:t>
                      </a:r>
                      <a:endParaRPr lang="en-US"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0013"/>
                  </a:ext>
                </a:extLst>
              </a:tr>
              <a:tr h="290507">
                <a:tc>
                  <a:txBody>
                    <a:bodyPr/>
                    <a:lstStyle/>
                    <a:p>
                      <a:pPr algn="ctr" fontAlgn="b"/>
                      <a:r>
                        <a:rPr lang="en-US" sz="1800" u="none" strike="noStrike">
                          <a:effectLst/>
                        </a:rPr>
                        <a:t>Largest(1)</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a:effectLst/>
                        </a:rPr>
                        <a:t>7615</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dirty="0">
                          <a:effectLst/>
                        </a:rPr>
                        <a:t>2241.8</a:t>
                      </a:r>
                      <a:endParaRPr lang="en-US"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0014"/>
                  </a:ext>
                </a:extLst>
              </a:tr>
              <a:tr h="290507">
                <a:tc>
                  <a:txBody>
                    <a:bodyPr/>
                    <a:lstStyle/>
                    <a:p>
                      <a:pPr algn="ctr" fontAlgn="b"/>
                      <a:r>
                        <a:rPr lang="en-US" sz="1800" u="none" strike="noStrike">
                          <a:effectLst/>
                        </a:rPr>
                        <a:t>Smallest(1)</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dirty="0">
                          <a:effectLst/>
                        </a:rPr>
                        <a:t>2450</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dirty="0">
                          <a:effectLst/>
                        </a:rPr>
                        <a:t>0.23</a:t>
                      </a:r>
                      <a:endParaRPr lang="en-US"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0015"/>
                  </a:ext>
                </a:extLst>
              </a:tr>
              <a:tr h="362911">
                <a:tc>
                  <a:txBody>
                    <a:bodyPr/>
                    <a:lstStyle/>
                    <a:p>
                      <a:pPr algn="ctr" fontAlgn="b"/>
                      <a:r>
                        <a:rPr lang="en-US" sz="1800" u="none" strike="noStrike">
                          <a:effectLst/>
                        </a:rPr>
                        <a:t>Confidence Level(95.0%)</a:t>
                      </a:r>
                      <a:endParaRPr lang="en-US" sz="1800" b="0" i="0" u="none" strike="noStrike">
                        <a:solidFill>
                          <a:srgbClr val="000000"/>
                        </a:solidFill>
                        <a:effectLst/>
                        <a:latin typeface="+mj-lt"/>
                      </a:endParaRPr>
                    </a:p>
                  </a:txBody>
                  <a:tcPr marL="7620" marR="7620" marT="7620" marB="0" anchor="b"/>
                </a:tc>
                <a:tc>
                  <a:txBody>
                    <a:bodyPr/>
                    <a:lstStyle/>
                    <a:p>
                      <a:pPr algn="ctr" fontAlgn="b"/>
                      <a:r>
                        <a:rPr lang="en-US" sz="1800" u="none" strike="noStrike" dirty="0">
                          <a:effectLst/>
                        </a:rPr>
                        <a:t>30.88906</a:t>
                      </a:r>
                      <a:endParaRPr lang="en-US" sz="1800" b="0" i="0" u="none" strike="noStrike" dirty="0">
                        <a:solidFill>
                          <a:srgbClr val="000000"/>
                        </a:solidFill>
                        <a:effectLst/>
                        <a:latin typeface="+mj-lt"/>
                      </a:endParaRPr>
                    </a:p>
                  </a:txBody>
                  <a:tcPr marL="7620" marR="7620" marT="7620" marB="0" anchor="b"/>
                </a:tc>
                <a:tc>
                  <a:txBody>
                    <a:bodyPr/>
                    <a:lstStyle/>
                    <a:p>
                      <a:pPr algn="ctr" fontAlgn="b"/>
                      <a:r>
                        <a:rPr lang="en-US" sz="1800" u="none" strike="noStrike" dirty="0">
                          <a:effectLst/>
                        </a:rPr>
                        <a:t>7.893875</a:t>
                      </a:r>
                      <a:endParaRPr lang="en-US"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91046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80" y="548640"/>
            <a:ext cx="10077649" cy="721895"/>
          </a:xfrm>
        </p:spPr>
        <p:txBody>
          <a:bodyPr>
            <a:normAutofit/>
          </a:bodyPr>
          <a:lstStyle/>
          <a:p>
            <a:pPr marL="571500" indent="-571500">
              <a:buFont typeface="Wingdings" panose="05000000000000000000" pitchFamily="2" charset="2"/>
              <a:buChar char="v"/>
            </a:pPr>
            <a:r>
              <a:rPr lang="en-US" dirty="0">
                <a:solidFill>
                  <a:schemeClr val="accent2">
                    <a:lumMod val="75000"/>
                  </a:schemeClr>
                </a:solidFill>
                <a:latin typeface="Times New Roman" panose="02020603050405020304" pitchFamily="18" charset="0"/>
                <a:cs typeface="Times New Roman" panose="02020603050405020304" pitchFamily="18" charset="0"/>
              </a:rPr>
              <a:t>Data Source</a:t>
            </a:r>
          </a:p>
        </p:txBody>
      </p:sp>
      <p:sp>
        <p:nvSpPr>
          <p:cNvPr id="3" name="Text Placeholder 2"/>
          <p:cNvSpPr>
            <a:spLocks noGrp="1"/>
          </p:cNvSpPr>
          <p:nvPr>
            <p:ph type="body" idx="1"/>
          </p:nvPr>
        </p:nvSpPr>
        <p:spPr>
          <a:xfrm>
            <a:off x="1058780" y="1270536"/>
            <a:ext cx="10077649" cy="1771048"/>
          </a:xfrm>
        </p:spPr>
        <p:txBody>
          <a:bodyPr>
            <a:normAutofit/>
          </a:bodyPr>
          <a:lstStyle/>
          <a:p>
            <a:r>
              <a:rPr lang="en-US" dirty="0">
                <a:latin typeface="Times New Roman" panose="02020603050405020304" pitchFamily="18" charset="0"/>
                <a:cs typeface="Times New Roman" panose="02020603050405020304" pitchFamily="18" charset="0"/>
              </a:rPr>
              <a:t>Source - </a:t>
            </a:r>
            <a:r>
              <a:rPr lang="en-US" dirty="0">
                <a:latin typeface="Times New Roman" panose="02020603050405020304" pitchFamily="18" charset="0"/>
                <a:cs typeface="Times New Roman" panose="02020603050405020304" pitchFamily="18" charset="0"/>
                <a:hlinkClick r:id="rId2"/>
              </a:rPr>
              <a:t>https:/</a:t>
            </a:r>
            <a:r>
              <a:rPr lang="en-US" dirty="0">
                <a:solidFill>
                  <a:srgbClr val="FFC000"/>
                </a:solidFill>
                <a:latin typeface="Times New Roman" panose="02020603050405020304" pitchFamily="18" charset="0"/>
                <a:cs typeface="Times New Roman" panose="02020603050405020304" pitchFamily="18" charset="0"/>
                <a:hlinkClick r:id="rId2"/>
              </a:rPr>
              <a:t>/agmarknet.gov.in</a:t>
            </a:r>
            <a:r>
              <a:rPr lang="en-US" dirty="0">
                <a:latin typeface="Times New Roman" panose="02020603050405020304" pitchFamily="18" charset="0"/>
                <a:cs typeface="Times New Roman" panose="02020603050405020304" pitchFamily="18" charset="0"/>
                <a:hlinkClick r:id="rId2"/>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dataset consists of:</a:t>
            </a:r>
          </a:p>
          <a:p>
            <a:pPr>
              <a:buFontTx/>
              <a:buChar char="-"/>
            </a:pPr>
            <a:r>
              <a:rPr lang="en-US" dirty="0">
                <a:latin typeface="Times New Roman" panose="02020603050405020304" pitchFamily="18" charset="0"/>
                <a:cs typeface="Times New Roman" panose="02020603050405020304" pitchFamily="18" charset="0"/>
              </a:rPr>
              <a:t>Price and arrival data of castor crop of Patan and Siddhpur APMC.</a:t>
            </a:r>
          </a:p>
          <a:p>
            <a:pPr>
              <a:buFontTx/>
              <a:buChar char="-"/>
            </a:pPr>
            <a:r>
              <a:rPr lang="en-US" dirty="0">
                <a:latin typeface="Times New Roman" panose="02020603050405020304" pitchFamily="18" charset="0"/>
                <a:cs typeface="Times New Roman" panose="02020603050405020304" pitchFamily="18" charset="0"/>
              </a:rPr>
              <a:t>It consists of around 15 years of data from 2010 to 2024.</a:t>
            </a:r>
          </a:p>
          <a:p>
            <a:pPr>
              <a:buFontTx/>
              <a:buChar char="-"/>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58781" y="3621385"/>
            <a:ext cx="5418760" cy="2697934"/>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6477541" y="3621386"/>
            <a:ext cx="5382498" cy="26979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240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1973470"/>
            <a:ext cx="1849783" cy="889000"/>
          </a:xfrm>
          <a:prstGeom prst="rect">
            <a:avLst/>
          </a:prstGeom>
          <a:solidFill>
            <a:srgbClr val="F0F0F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rPr>
              <a:t>DATA SOURCE (AGMARKNET)</a:t>
            </a:r>
          </a:p>
        </p:txBody>
      </p:sp>
      <p:sp>
        <p:nvSpPr>
          <p:cNvPr id="4" name="Rectangle 3"/>
          <p:cNvSpPr/>
          <p:nvPr/>
        </p:nvSpPr>
        <p:spPr>
          <a:xfrm>
            <a:off x="3222777" y="1973469"/>
            <a:ext cx="2911320" cy="889000"/>
          </a:xfrm>
          <a:prstGeom prst="rect">
            <a:avLst/>
          </a:prstGeom>
          <a:solidFill>
            <a:schemeClr val="accent3">
              <a:lumMod val="20000"/>
              <a:lumOff val="80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MARKET(A) - PATAN, GUJARAT</a:t>
            </a:r>
          </a:p>
          <a:p>
            <a:pPr algn="ctr"/>
            <a:r>
              <a:rPr lang="en-US" sz="1400" dirty="0">
                <a:solidFill>
                  <a:schemeClr val="tx1"/>
                </a:solidFill>
                <a:latin typeface="Times New Roman" panose="02020603050405020304" pitchFamily="18" charset="0"/>
                <a:cs typeface="Times New Roman" panose="02020603050405020304" pitchFamily="18" charset="0"/>
              </a:rPr>
              <a:t>MARKET(B) - SIDDHPUR, GUJARAT</a:t>
            </a:r>
          </a:p>
        </p:txBody>
      </p:sp>
      <p:sp>
        <p:nvSpPr>
          <p:cNvPr id="6" name="Rectangle 5"/>
          <p:cNvSpPr/>
          <p:nvPr/>
        </p:nvSpPr>
        <p:spPr>
          <a:xfrm>
            <a:off x="6824312" y="1973470"/>
            <a:ext cx="2156059" cy="889000"/>
          </a:xfrm>
          <a:prstGeom prst="rect">
            <a:avLst/>
          </a:prstGeom>
          <a:solidFill>
            <a:schemeClr val="accent3">
              <a:lumMod val="20000"/>
              <a:lumOff val="80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DATA DOWNLOADING AND PREPROCESSING</a:t>
            </a:r>
          </a:p>
        </p:txBody>
      </p:sp>
      <p:sp>
        <p:nvSpPr>
          <p:cNvPr id="8" name="Rectangle 7"/>
          <p:cNvSpPr/>
          <p:nvPr/>
        </p:nvSpPr>
        <p:spPr>
          <a:xfrm>
            <a:off x="9670587" y="1973469"/>
            <a:ext cx="2197362" cy="2896913"/>
          </a:xfrm>
          <a:prstGeom prst="rect">
            <a:avLst/>
          </a:prstGeom>
          <a:solidFill>
            <a:schemeClr val="accent3">
              <a:lumMod val="20000"/>
              <a:lumOff val="80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RANDOM FOREST</a:t>
            </a:r>
          </a:p>
          <a:p>
            <a:pPr algn="ctr"/>
            <a:r>
              <a:rPr lang="en-US" sz="1400" dirty="0">
                <a:solidFill>
                  <a:schemeClr val="tx1"/>
                </a:solidFill>
                <a:latin typeface="Times New Roman" panose="02020603050405020304" pitchFamily="18" charset="0"/>
                <a:cs typeface="Times New Roman" panose="02020603050405020304" pitchFamily="18" charset="0"/>
              </a:rPr>
              <a:t>LSTM</a:t>
            </a:r>
          </a:p>
          <a:p>
            <a:pPr algn="ctr"/>
            <a:r>
              <a:rPr lang="en-US" sz="1400" dirty="0">
                <a:solidFill>
                  <a:schemeClr val="tx1"/>
                </a:solidFill>
                <a:latin typeface="Times New Roman" panose="02020603050405020304" pitchFamily="18" charset="0"/>
                <a:cs typeface="Times New Roman" panose="02020603050405020304" pitchFamily="18" charset="0"/>
              </a:rPr>
              <a:t>ARIMA</a:t>
            </a:r>
          </a:p>
          <a:p>
            <a:pPr algn="ctr"/>
            <a:r>
              <a:rPr lang="en-US" sz="1400" dirty="0">
                <a:solidFill>
                  <a:schemeClr val="tx1"/>
                </a:solidFill>
                <a:latin typeface="Times New Roman" panose="02020603050405020304" pitchFamily="18" charset="0"/>
                <a:cs typeface="Times New Roman" panose="02020603050405020304" pitchFamily="18" charset="0"/>
              </a:rPr>
              <a:t>ARIMAX</a:t>
            </a:r>
          </a:p>
          <a:p>
            <a:pPr algn="ctr"/>
            <a:r>
              <a:rPr lang="en-US" sz="1400" dirty="0">
                <a:solidFill>
                  <a:schemeClr val="tx1"/>
                </a:solidFill>
                <a:latin typeface="Times New Roman" panose="02020603050405020304" pitchFamily="18" charset="0"/>
                <a:cs typeface="Times New Roman" panose="02020603050405020304" pitchFamily="18" charset="0"/>
              </a:rPr>
              <a:t>SARIMA</a:t>
            </a:r>
          </a:p>
          <a:p>
            <a:pPr algn="ctr"/>
            <a:r>
              <a:rPr lang="en-US" sz="1400" dirty="0">
                <a:solidFill>
                  <a:schemeClr val="tx1"/>
                </a:solidFill>
                <a:latin typeface="Times New Roman" panose="02020603050405020304" pitchFamily="18" charset="0"/>
                <a:cs typeface="Times New Roman" panose="02020603050405020304" pitchFamily="18" charset="0"/>
              </a:rPr>
              <a:t>SARIMAX</a:t>
            </a:r>
          </a:p>
          <a:p>
            <a:pPr algn="ctr"/>
            <a:r>
              <a:rPr lang="en-US" sz="1400" dirty="0">
                <a:solidFill>
                  <a:schemeClr val="tx1"/>
                </a:solidFill>
                <a:latin typeface="Times New Roman" panose="02020603050405020304" pitchFamily="18" charset="0"/>
                <a:cs typeface="Times New Roman" panose="02020603050405020304" pitchFamily="18" charset="0"/>
              </a:rPr>
              <a:t>ARCH</a:t>
            </a:r>
          </a:p>
          <a:p>
            <a:pPr algn="ctr"/>
            <a:r>
              <a:rPr lang="en-US" sz="1400" dirty="0">
                <a:solidFill>
                  <a:schemeClr val="tx1"/>
                </a:solidFill>
                <a:latin typeface="Times New Roman" panose="02020603050405020304" pitchFamily="18" charset="0"/>
                <a:cs typeface="Times New Roman" panose="02020603050405020304" pitchFamily="18" charset="0"/>
              </a:rPr>
              <a:t>GARCH</a:t>
            </a:r>
          </a:p>
          <a:p>
            <a:pPr algn="ctr"/>
            <a:r>
              <a:rPr lang="en-US" sz="1400" dirty="0">
                <a:solidFill>
                  <a:schemeClr val="tx1"/>
                </a:solidFill>
                <a:latin typeface="Times New Roman" panose="02020603050405020304" pitchFamily="18" charset="0"/>
                <a:cs typeface="Times New Roman" panose="02020603050405020304" pitchFamily="18" charset="0"/>
              </a:rPr>
              <a:t>VAR</a:t>
            </a:r>
          </a:p>
          <a:p>
            <a:pPr algn="ctr"/>
            <a:r>
              <a:rPr lang="en-US" sz="1400" dirty="0">
                <a:solidFill>
                  <a:schemeClr val="tx1"/>
                </a:solidFill>
                <a:latin typeface="Times New Roman" panose="02020603050405020304" pitchFamily="18" charset="0"/>
                <a:cs typeface="Times New Roman" panose="02020603050405020304" pitchFamily="18" charset="0"/>
              </a:rPr>
              <a:t>VARMAX</a:t>
            </a:r>
          </a:p>
        </p:txBody>
      </p:sp>
      <p:sp>
        <p:nvSpPr>
          <p:cNvPr id="10" name="Rectangle 9"/>
          <p:cNvSpPr/>
          <p:nvPr/>
        </p:nvSpPr>
        <p:spPr>
          <a:xfrm>
            <a:off x="635000" y="4148488"/>
            <a:ext cx="2579838" cy="721893"/>
          </a:xfrm>
          <a:prstGeom prst="rect">
            <a:avLst/>
          </a:prstGeom>
          <a:solidFill>
            <a:schemeClr val="accent3">
              <a:lumMod val="20000"/>
              <a:lumOff val="80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COMPARING ALL MODELS BY RMSE, MSE, AIC, BIC SCORE</a:t>
            </a:r>
          </a:p>
        </p:txBody>
      </p:sp>
      <p:sp>
        <p:nvSpPr>
          <p:cNvPr id="12" name="Rectangle 11"/>
          <p:cNvSpPr/>
          <p:nvPr/>
        </p:nvSpPr>
        <p:spPr>
          <a:xfrm>
            <a:off x="4628240" y="4148488"/>
            <a:ext cx="2898891" cy="721893"/>
          </a:xfrm>
          <a:prstGeom prst="rect">
            <a:avLst/>
          </a:prstGeom>
          <a:solidFill>
            <a:schemeClr val="accent3">
              <a:lumMod val="20000"/>
              <a:lumOff val="80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VISUALIZATION USING GRAPHS</a:t>
            </a:r>
          </a:p>
        </p:txBody>
      </p:sp>
      <p:cxnSp>
        <p:nvCxnSpPr>
          <p:cNvPr id="15" name="Straight Arrow Connector 14"/>
          <p:cNvCxnSpPr>
            <a:stCxn id="2" idx="3"/>
            <a:endCxn id="4" idx="1"/>
          </p:cNvCxnSpPr>
          <p:nvPr/>
        </p:nvCxnSpPr>
        <p:spPr>
          <a:xfrm flipV="1">
            <a:off x="2484783" y="2417969"/>
            <a:ext cx="7379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3"/>
            <a:endCxn id="6" idx="1"/>
          </p:cNvCxnSpPr>
          <p:nvPr/>
        </p:nvCxnSpPr>
        <p:spPr>
          <a:xfrm>
            <a:off x="6134097" y="2417969"/>
            <a:ext cx="6902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p:cNvCxnSpPr>
          <p:nvPr/>
        </p:nvCxnSpPr>
        <p:spPr>
          <a:xfrm flipV="1">
            <a:off x="8980371" y="2417969"/>
            <a:ext cx="6981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3"/>
          </p:cNvCxnSpPr>
          <p:nvPr/>
        </p:nvCxnSpPr>
        <p:spPr>
          <a:xfrm flipH="1">
            <a:off x="7527131" y="4509434"/>
            <a:ext cx="21434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1"/>
            <a:endCxn id="10" idx="3"/>
          </p:cNvCxnSpPr>
          <p:nvPr/>
        </p:nvCxnSpPr>
        <p:spPr>
          <a:xfrm flipH="1">
            <a:off x="3214838" y="4509435"/>
            <a:ext cx="1413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35000" y="1973469"/>
            <a:ext cx="1849783" cy="889000"/>
          </a:xfrm>
          <a:prstGeom prst="rect">
            <a:avLst/>
          </a:prstGeom>
          <a:solidFill>
            <a:schemeClr val="accent3">
              <a:lumMod val="20000"/>
              <a:lumOff val="80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DATA SOURCE (AGMARKNET)</a:t>
            </a:r>
          </a:p>
        </p:txBody>
      </p:sp>
      <p:sp>
        <p:nvSpPr>
          <p:cNvPr id="41" name="Title 1"/>
          <p:cNvSpPr txBox="1">
            <a:spLocks/>
          </p:cNvSpPr>
          <p:nvPr/>
        </p:nvSpPr>
        <p:spPr>
          <a:xfrm>
            <a:off x="1678920" y="668377"/>
            <a:ext cx="4485238" cy="721895"/>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Flow Chart</a:t>
            </a:r>
          </a:p>
        </p:txBody>
      </p:sp>
    </p:spTree>
    <p:extLst>
      <p:ext uri="{BB962C8B-B14F-4D97-AF65-F5344CB8AC3E}">
        <p14:creationId xmlns:p14="http://schemas.microsoft.com/office/powerpoint/2010/main" val="130874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9" y="558265"/>
            <a:ext cx="10780295" cy="598236"/>
          </a:xfrm>
        </p:spPr>
        <p:txBody>
          <a:bodyPr>
            <a:noAutofit/>
          </a:bodyPr>
          <a:lstStyle/>
          <a:p>
            <a:pPr marL="342900" indent="-342900">
              <a:buFont typeface="Wingdings" panose="05000000000000000000" pitchFamily="2" charset="2"/>
              <a:buChar char="v"/>
            </a:pPr>
            <a:r>
              <a:rPr lang="en-US" sz="2800" dirty="0">
                <a:solidFill>
                  <a:schemeClr val="accent2">
                    <a:lumMod val="75000"/>
                  </a:schemeClr>
                </a:solidFill>
                <a:latin typeface="Times New Roman" panose="02020603050405020304" pitchFamily="18" charset="0"/>
                <a:cs typeface="Times New Roman" panose="02020603050405020304" pitchFamily="18" charset="0"/>
              </a:rPr>
              <a:t>ARIMA (Auto-Regressive Integrated</a:t>
            </a:r>
            <a:r>
              <a:rPr lang="en-US" sz="2800" dirty="0">
                <a:latin typeface="Times New Roman" panose="02020603050405020304" pitchFamily="18" charset="0"/>
                <a:cs typeface="Times New Roman" panose="02020603050405020304" pitchFamily="18" charset="0"/>
              </a:rPr>
              <a:t> </a:t>
            </a:r>
            <a:r>
              <a:rPr lang="en-US" sz="2800" dirty="0">
                <a:solidFill>
                  <a:schemeClr val="accent2">
                    <a:lumMod val="75000"/>
                  </a:schemeClr>
                </a:solidFill>
                <a:latin typeface="Times New Roman" panose="02020603050405020304" pitchFamily="18" charset="0"/>
                <a:cs typeface="Times New Roman" panose="02020603050405020304" pitchFamily="18" charset="0"/>
              </a:rPr>
              <a:t>Moving</a:t>
            </a:r>
            <a:r>
              <a:rPr lang="en-US" sz="2800" dirty="0">
                <a:latin typeface="Times New Roman" panose="02020603050405020304" pitchFamily="18" charset="0"/>
                <a:cs typeface="Times New Roman" panose="02020603050405020304" pitchFamily="18" charset="0"/>
              </a:rPr>
              <a:t> </a:t>
            </a:r>
            <a:r>
              <a:rPr lang="en-US" sz="2800" dirty="0">
                <a:solidFill>
                  <a:schemeClr val="accent2">
                    <a:lumMod val="75000"/>
                  </a:schemeClr>
                </a:solidFill>
                <a:latin typeface="Times New Roman" panose="02020603050405020304" pitchFamily="18" charset="0"/>
                <a:cs typeface="Times New Roman" panose="02020603050405020304" pitchFamily="18" charset="0"/>
              </a:rPr>
              <a:t>Average) :</a:t>
            </a:r>
          </a:p>
        </p:txBody>
      </p:sp>
      <p:sp>
        <p:nvSpPr>
          <p:cNvPr id="3" name="Text Placeholder 2"/>
          <p:cNvSpPr>
            <a:spLocks noGrp="1"/>
          </p:cNvSpPr>
          <p:nvPr>
            <p:ph type="body" idx="1"/>
          </p:nvPr>
        </p:nvSpPr>
        <p:spPr>
          <a:xfrm>
            <a:off x="1058779" y="1179569"/>
            <a:ext cx="10654685" cy="2552772"/>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time series model for forecasting future values based on historical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Components:</a:t>
            </a:r>
          </a:p>
          <a:p>
            <a:pPr marL="457200" lvl="1"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Auto-Regression (AR)</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is the relationship between the current value and its previous values, denoted by "p" in ARIMA.</a:t>
            </a:r>
          </a:p>
          <a:p>
            <a:pPr marL="457200" lvl="1" indent="0">
              <a:buNone/>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Integrated (I)</a:t>
            </a:r>
            <a:r>
              <a:rPr lang="en-US" dirty="0">
                <a:solidFill>
                  <a:schemeClr val="tx1"/>
                </a:solidFill>
                <a:latin typeface="Times New Roman" panose="02020603050405020304" pitchFamily="18" charset="0"/>
                <a:cs typeface="Times New Roman" panose="02020603050405020304" pitchFamily="18" charset="0"/>
              </a:rPr>
              <a:t>: Differencing to make data stationary, denoted by “d" in ARIMA.</a:t>
            </a:r>
          </a:p>
          <a:p>
            <a:pPr marL="457200" lvl="1"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Moving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Average (MA)</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Models relationships with past errors, denoted by “q" in ARIMA.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Its is suitable for univariate time series without external factors.</a:t>
            </a:r>
          </a:p>
          <a:p>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058779" y="3755409"/>
            <a:ext cx="10936576" cy="80395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ARIMAX (Auto-Regressive Integrated Moving Average with Exogenous Variables):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9" name="Text Placeholder 2"/>
          <p:cNvSpPr txBox="1">
            <a:spLocks/>
          </p:cNvSpPr>
          <p:nvPr/>
        </p:nvSpPr>
        <p:spPr>
          <a:xfrm>
            <a:off x="1058779" y="4303540"/>
            <a:ext cx="10435229" cy="24813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extends ARIMA by including external factors (e.g., arrival, market demand).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Exogenous Variables (X)</a:t>
            </a:r>
            <a:r>
              <a:rPr lang="en-US" dirty="0">
                <a:latin typeface="Times New Roman" panose="02020603050405020304" pitchFamily="18" charset="0"/>
                <a:cs typeface="Times New Roman" panose="02020603050405020304" pitchFamily="18" charset="0"/>
              </a:rPr>
              <a:t>: External factors that influence the target variable (Arrivals).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helps to improve forecasting accuracy by accounting for the effect of these variables on the target series.</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64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404" y="385011"/>
            <a:ext cx="10590196" cy="558587"/>
          </a:xfrm>
        </p:spPr>
        <p:txBody>
          <a:bodyPr>
            <a:noAutofit/>
          </a:bodyPr>
          <a:lstStyle/>
          <a:p>
            <a:pPr marL="342900" indent="-342900">
              <a:buFont typeface="Wingdings" panose="05000000000000000000" pitchFamily="2" charset="2"/>
              <a:buChar char="v"/>
            </a:pPr>
            <a:r>
              <a:rPr lang="en-US" sz="2400" dirty="0">
                <a:solidFill>
                  <a:schemeClr val="accent2">
                    <a:lumMod val="75000"/>
                  </a:schemeClr>
                </a:solidFill>
                <a:latin typeface="Times New Roman" panose="02020603050405020304" pitchFamily="18" charset="0"/>
                <a:cs typeface="Times New Roman" panose="02020603050405020304" pitchFamily="18" charset="0"/>
              </a:rPr>
              <a:t>SARIMA (Seasonal Auto-Regressive Integrated Moving Average):</a:t>
            </a:r>
          </a:p>
        </p:txBody>
      </p:sp>
      <p:sp>
        <p:nvSpPr>
          <p:cNvPr id="3" name="Text Placeholder 2"/>
          <p:cNvSpPr>
            <a:spLocks noGrp="1"/>
          </p:cNvSpPr>
          <p:nvPr>
            <p:ph type="body" idx="1"/>
          </p:nvPr>
        </p:nvSpPr>
        <p:spPr>
          <a:xfrm>
            <a:off x="1068404" y="943598"/>
            <a:ext cx="10590196" cy="2899120"/>
          </a:xfrm>
        </p:spPr>
        <p:txBody>
          <a:bodyPr>
            <a:no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extends ARIMA to handle seasonal patterns in time series data. It adds seasonal parameters (P, D, Q, 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Components:</a:t>
            </a:r>
          </a:p>
          <a:p>
            <a:pPr marL="0" indent="0">
              <a:buNone/>
            </a:pP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Seasonal Autoregressive (P)</a:t>
            </a:r>
            <a:r>
              <a:rPr lang="en-US" dirty="0">
                <a:latin typeface="Times New Roman" panose="02020603050405020304" pitchFamily="18" charset="0"/>
                <a:cs typeface="Times New Roman" panose="02020603050405020304" pitchFamily="18" charset="0"/>
              </a:rPr>
              <a:t>: Models seasonal dependencies.</a:t>
            </a:r>
          </a:p>
          <a:p>
            <a:pPr marL="0" indent="0">
              <a:buNone/>
            </a:pPr>
            <a:r>
              <a:rPr lang="en-US"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ea typeface="Aptos" panose="020B0004020202020204" pitchFamily="34" charset="0"/>
                <a:cs typeface="Times New Roman" panose="02020603050405020304" pitchFamily="18" charset="0"/>
              </a:rPr>
              <a:t>Seasonal Differencing (D):</a:t>
            </a:r>
            <a:r>
              <a:rPr lang="en-IN" dirty="0">
                <a:latin typeface="Times New Roman" panose="02020603050405020304" pitchFamily="18" charset="0"/>
                <a:ea typeface="Aptos" panose="020B000402020202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Removes seasonality via seasonal differencing.</a:t>
            </a:r>
          </a:p>
          <a:p>
            <a:pPr marL="0" indent="0">
              <a:buNone/>
            </a:pP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Seasonal moving average (Q)</a:t>
            </a:r>
            <a:r>
              <a:rPr lang="en-US" dirty="0">
                <a:latin typeface="Times New Roman" panose="02020603050405020304" pitchFamily="18" charset="0"/>
                <a:cs typeface="Times New Roman" panose="02020603050405020304" pitchFamily="18" charset="0"/>
              </a:rPr>
              <a:t>: Accounts for seasonal error patterns.</a:t>
            </a:r>
          </a:p>
          <a:p>
            <a:pPr marL="0" indent="0">
              <a:buNone/>
            </a:pPr>
            <a:r>
              <a:rPr lang="en-US"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ea typeface="Aptos" panose="020B0004020202020204" pitchFamily="34" charset="0"/>
                <a:cs typeface="Times New Roman" panose="02020603050405020304" pitchFamily="18" charset="0"/>
              </a:rPr>
              <a:t>m:</a:t>
            </a:r>
            <a:r>
              <a:rPr lang="en-IN" dirty="0">
                <a:latin typeface="Times New Roman" panose="02020603050405020304" pitchFamily="18" charset="0"/>
                <a:ea typeface="Aptos" panose="020B0004020202020204" pitchFamily="34" charset="0"/>
                <a:cs typeface="Times New Roman" panose="02020603050405020304" pitchFamily="18" charset="0"/>
              </a:rPr>
              <a:t> Specifies the length of the seasonal cycle.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suitable for data with strong seasonal fluctuations (e.g., annual crop cycles).</a:t>
            </a:r>
          </a:p>
        </p:txBody>
      </p:sp>
      <p:sp>
        <p:nvSpPr>
          <p:cNvPr id="8" name="Title 1"/>
          <p:cNvSpPr txBox="1">
            <a:spLocks/>
          </p:cNvSpPr>
          <p:nvPr/>
        </p:nvSpPr>
        <p:spPr>
          <a:xfrm>
            <a:off x="1068404" y="3842718"/>
            <a:ext cx="11123596" cy="87614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SARIMAX (SARIMA with Exogenous Variables):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9" name="Text Placeholder 2"/>
          <p:cNvSpPr txBox="1">
            <a:spLocks/>
          </p:cNvSpPr>
          <p:nvPr/>
        </p:nvSpPr>
        <p:spPr>
          <a:xfrm>
            <a:off x="1068404" y="4401305"/>
            <a:ext cx="10425604" cy="23845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SARIMAX extends ARIMAX by adding seasonality to forecast recurring patterns (e.g., crop price trends) and external factors like rainfall and exports for better accuracy.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Combines non-seasonal (AR, I, MA) and seasonal (SAR, SI, SMA) elements with external variables (X) to model price influences.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Length of the seasonal cycle (e.g., 12 for monthly data with yearly seasonality).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8502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1270</TotalTime>
  <Words>2053</Words>
  <Application>Microsoft Office PowerPoint</Application>
  <PresentationFormat>Widescreen</PresentationFormat>
  <Paragraphs>399</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Copperplate Gothic Bold</vt:lpstr>
      <vt:lpstr>Times New Roman</vt:lpstr>
      <vt:lpstr>Wingdings</vt:lpstr>
      <vt:lpstr>Wingdings 3</vt:lpstr>
      <vt:lpstr>Wisp</vt:lpstr>
      <vt:lpstr>PowerPoint Presentation</vt:lpstr>
      <vt:lpstr>Introduction</vt:lpstr>
      <vt:lpstr>Objective</vt:lpstr>
      <vt:lpstr>Dataset</vt:lpstr>
      <vt:lpstr>Statistics of Data</vt:lpstr>
      <vt:lpstr>Data Source</vt:lpstr>
      <vt:lpstr>PowerPoint Presentation</vt:lpstr>
      <vt:lpstr>ARIMA (Auto-Regressive Integrated Moving Average) :</vt:lpstr>
      <vt:lpstr>SARIMA (Seasonal Auto-Regressive Integrated Moving Average):</vt:lpstr>
      <vt:lpstr>ARCH (Autoregressive Conditional Heteroskedasticity):</vt:lpstr>
      <vt:lpstr>VAR (Vector Autoregressive):</vt:lpstr>
      <vt:lpstr>LSTM (Long Short-Term Memory):</vt:lpstr>
      <vt:lpstr>RANDOM FOREST :</vt:lpstr>
      <vt:lpstr>RESULT</vt:lpstr>
      <vt:lpstr>ARIMA</vt:lpstr>
      <vt:lpstr>ARIMAX</vt:lpstr>
      <vt:lpstr>SARIMA</vt:lpstr>
      <vt:lpstr>SARIMAX</vt:lpstr>
      <vt:lpstr>ARCH</vt:lpstr>
      <vt:lpstr>GARCH</vt:lpstr>
      <vt:lpstr>VAR</vt:lpstr>
      <vt:lpstr>VARMAX</vt:lpstr>
      <vt:lpstr>LSTM</vt:lpstr>
      <vt:lpstr>RANDOM FOREST</vt:lpstr>
      <vt:lpstr>PowerPoint Presentation</vt:lpstr>
      <vt:lpstr>Conclusion</vt:lpstr>
      <vt:lpstr>Conclusion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Prediction of Castor Crop</dc:title>
  <dc:creator>Microsoft account</dc:creator>
  <cp:lastModifiedBy>Mit Borda</cp:lastModifiedBy>
  <cp:revision>82</cp:revision>
  <dcterms:created xsi:type="dcterms:W3CDTF">2024-11-27T05:45:44Z</dcterms:created>
  <dcterms:modified xsi:type="dcterms:W3CDTF">2024-12-06T02:14:32Z</dcterms:modified>
</cp:coreProperties>
</file>