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Anton"/>
      <p:regular r:id="rId25"/>
    </p:embeddedFont>
    <p:embeddedFont>
      <p:font typeface="Staatliches"/>
      <p:regular r:id="rId26"/>
    </p:embeddedFont>
    <p:embeddedFont>
      <p:font typeface="Anaheim"/>
      <p:regular r:id="rId27"/>
    </p:embeddedFont>
    <p:embeddedFont>
      <p:font typeface="Abel"/>
      <p:regular r:id="rId28"/>
    </p:embeddedFont>
    <p:embeddedFont>
      <p:font typeface="Unica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jBpKOn0kPGFvDwddj5fKtyqSp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taatliches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Abel-regular.fntdata"/><Relationship Id="rId27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nic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cf82f275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cf82f275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f82f275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cf82f275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f6026b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cf6026b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f82f275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cf82f275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f82f2756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cf82f2756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2" name="Google Shape;82;p29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5" name="Google Shape;85;p30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7" name="Google Shape;87;p30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8" name="Google Shape;88;p3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4" name="Google Shape;94;p31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7" name="Google Shape;97;p31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8" name="Google Shape;98;p31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9" name="Google Shape;99;p31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0" name="Google Shape;100;p3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1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6" name="Google Shape;16;p14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07" name="Google Shape;107;p33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108" name="Google Shape;108;p3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6" name="Google Shape;116;p35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17" name="Google Shape;117;p3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5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5" name="Google Shape;125;p36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26" name="Google Shape;126;p36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36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28" name="Google Shape;128;p36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36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30" name="Google Shape;130;p36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36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32" name="Google Shape;132;p36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36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34" name="Google Shape;134;p36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36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" name="Google Shape;139;p3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2" name="Google Shape;142;p37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37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37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38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38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7" name="Google Shape;157;p40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58" name="Google Shape;158;p40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9" name="Google Shape;159;p40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  <p:sp>
        <p:nvSpPr>
          <p:cNvPr id="160" name="Google Shape;160;p40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1" name="Google Shape;161;p40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1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" sz="9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6" name="Google Shape;166;p41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67" name="Google Shape;167;p41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8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5" name="Google Shape;35;p18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8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swlh/teaching-a-machine-to-trade-stocks-like-warren-buffett-part-i-445849b208c6" TargetMode="External"/><Relationship Id="rId4" Type="http://schemas.openxmlformats.org/officeDocument/2006/relationships/hyperlink" Target="https://link.springer.com/chapter/10.1007/978-981-13-1819-1_38" TargetMode="External"/><Relationship Id="rId5" Type="http://schemas.openxmlformats.org/officeDocument/2006/relationships/hyperlink" Target="http://cs229.stanford.edu/proj2013/DaiZhang-MachineLearningInStockPriceTrendForecasting.pdf" TargetMode="External"/><Relationship Id="rId6" Type="http://schemas.openxmlformats.org/officeDocument/2006/relationships/hyperlink" Target="https://scikit-learn.org/stable/index.html" TargetMode="External"/><Relationship Id="rId7" Type="http://schemas.openxmlformats.org/officeDocument/2006/relationships/hyperlink" Target="https://pandas.pydata.org/" TargetMode="External"/><Relationship Id="rId8" Type="http://schemas.openxmlformats.org/officeDocument/2006/relationships/hyperlink" Target="https://numpy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hyperlink" Target="https://scikit-learn.org/stable/modules/generated/sklearn.neighbors.KNeighborsClassifier.html" TargetMode="External"/><Relationship Id="rId5" Type="http://schemas.openxmlformats.org/officeDocument/2006/relationships/hyperlink" Target="https://scikit-learn.org/stable/modules/generated/sklearn.ensemble.AdaBoostClassifier.html" TargetMode="External"/><Relationship Id="rId6" Type="http://schemas.openxmlformats.org/officeDocument/2006/relationships/hyperlink" Target="https://scikit-learn.org/stable/modules/generated/sklearn.tree.DecisionTreeClassifier.html" TargetMode="External"/><Relationship Id="rId7" Type="http://schemas.openxmlformats.org/officeDocument/2006/relationships/hyperlink" Target="https://scikit-learn.org/stable/modules/generated/sklearn.dummy.DummyClassifier.html" TargetMode="External"/><Relationship Id="rId8" Type="http://schemas.openxmlformats.org/officeDocument/2006/relationships/hyperlink" Target="https://scikit-learn.org/stable/modules/generated/sklearn.ensemble.GradientBoostingClassifier.html" TargetMode="External"/><Relationship Id="rId11" Type="http://schemas.openxmlformats.org/officeDocument/2006/relationships/hyperlink" Target="https://scikit-learn.org/stable/modules/generated/sklearn.naive_bayes.GaussianNB.html#sklearn.naive_bayes.GaussianNB" TargetMode="External"/><Relationship Id="rId10" Type="http://schemas.openxmlformats.org/officeDocument/2006/relationships/hyperlink" Target="https://scikit-learn.org/stable/modules/generated/sklearn.linear_model.LogisticRegression.html" TargetMode="External"/><Relationship Id="rId13" Type="http://schemas.openxmlformats.org/officeDocument/2006/relationships/hyperlink" Target="https://scikit-learn.org/stable/modules/generated/sklearn.svm.SVC.html" TargetMode="External"/><Relationship Id="rId12" Type="http://schemas.openxmlformats.org/officeDocument/2006/relationships/hyperlink" Target="https://scikit-learn.org/stable/modules/generated/sklearn.ensemble.RandomForestClassifier.html" TargetMode="External"/><Relationship Id="rId14" Type="http://schemas.openxmlformats.org/officeDocument/2006/relationships/hyperlink" Target="https://xgboost.readthedocs.io/en/latest/get_started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usfundamental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174" name="Google Shape;174;p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"/>
          <p:cNvGrpSpPr/>
          <p:nvPr/>
        </p:nvGrpSpPr>
        <p:grpSpPr>
          <a:xfrm>
            <a:off x="3875068" y="3021340"/>
            <a:ext cx="1286978" cy="391497"/>
            <a:chOff x="3551493" y="2562740"/>
            <a:chExt cx="1286978" cy="391497"/>
          </a:xfrm>
        </p:grpSpPr>
        <p:sp>
          <p:nvSpPr>
            <p:cNvPr id="191" name="Google Shape;191;p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"/>
          <p:cNvSpPr txBox="1"/>
          <p:nvPr>
            <p:ph idx="1" type="subTitle"/>
          </p:nvPr>
        </p:nvSpPr>
        <p:spPr>
          <a:xfrm>
            <a:off x="801375" y="2476025"/>
            <a:ext cx="26724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Kaushal Patil </a:t>
            </a:r>
            <a:r>
              <a:rPr lang="en" sz="1000">
                <a:solidFill>
                  <a:schemeClr val="dk1"/>
                </a:solidFill>
              </a:rPr>
              <a:t>AU1841040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Arpitsinh Vaghela </a:t>
            </a:r>
            <a:r>
              <a:rPr lang="en" sz="1000">
                <a:solidFill>
                  <a:schemeClr val="dk1"/>
                </a:solidFill>
              </a:rPr>
              <a:t>AU1841034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Prachee Javiya </a:t>
            </a:r>
            <a:r>
              <a:rPr lang="en" sz="1000">
                <a:solidFill>
                  <a:schemeClr val="dk1"/>
                </a:solidFill>
              </a:rPr>
              <a:t>AU1841032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>
                <a:solidFill>
                  <a:schemeClr val="dk1"/>
                </a:solidFill>
              </a:rPr>
              <a:t>Vrunda Gadesha </a:t>
            </a:r>
            <a:r>
              <a:rPr lang="en" sz="1000">
                <a:solidFill>
                  <a:schemeClr val="dk1"/>
                </a:solidFill>
              </a:rPr>
              <a:t>AU2049007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98" name="Google Shape;198;p1"/>
          <p:cNvSpPr txBox="1"/>
          <p:nvPr>
            <p:ph type="ctrTitle"/>
          </p:nvPr>
        </p:nvSpPr>
        <p:spPr>
          <a:xfrm>
            <a:off x="801375" y="174350"/>
            <a:ext cx="32484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Machine Learning</a:t>
            </a:r>
            <a:endParaRPr sz="4600"/>
          </a:p>
        </p:txBody>
      </p:sp>
      <p:grpSp>
        <p:nvGrpSpPr>
          <p:cNvPr id="199" name="Google Shape;199;p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4" cy="717489"/>
          </a:xfrm>
        </p:grpSpPr>
        <p:sp>
          <p:nvSpPr>
            <p:cNvPr id="200" name="Google Shape;200;p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205" name="Google Shape;205;p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"/>
          <p:cNvSpPr/>
          <p:nvPr/>
        </p:nvSpPr>
        <p:spPr>
          <a:xfrm>
            <a:off x="4181299" y="4675226"/>
            <a:ext cx="5281322" cy="21325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1"/>
          <p:cNvGrpSpPr/>
          <p:nvPr/>
        </p:nvGrpSpPr>
        <p:grpSpPr>
          <a:xfrm>
            <a:off x="4817581" y="3878039"/>
            <a:ext cx="576963" cy="773332"/>
            <a:chOff x="3429656" y="3785314"/>
            <a:chExt cx="576963" cy="773332"/>
          </a:xfrm>
        </p:grpSpPr>
        <p:sp>
          <p:nvSpPr>
            <p:cNvPr id="213" name="Google Shape;213;p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229" name="Google Shape;229;p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48" name="Google Shape;248;p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53" name="Google Shape;253;p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1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56" name="Google Shape;256;p1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1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58" name="Google Shape;258;p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4" name="Google Shape;274;p1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75" name="Google Shape;275;p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"/>
          <p:cNvSpPr/>
          <p:nvPr/>
        </p:nvSpPr>
        <p:spPr>
          <a:xfrm>
            <a:off x="4027468" y="32170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"/>
          <p:cNvSpPr txBox="1"/>
          <p:nvPr/>
        </p:nvSpPr>
        <p:spPr>
          <a:xfrm>
            <a:off x="801375" y="1848775"/>
            <a:ext cx="407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Mid Semester Project Presentation</a:t>
            </a:r>
            <a:endParaRPr b="0" i="0" sz="17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950" y="2304675"/>
            <a:ext cx="3680751" cy="18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"/>
          <p:cNvSpPr txBox="1"/>
          <p:nvPr/>
        </p:nvSpPr>
        <p:spPr>
          <a:xfrm>
            <a:off x="5684775" y="4257200"/>
            <a:ext cx="300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XGBoosting</a:t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95" name="Google Shape;6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9250" y="96775"/>
            <a:ext cx="5625824" cy="1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"/>
          <p:cNvSpPr txBox="1"/>
          <p:nvPr/>
        </p:nvSpPr>
        <p:spPr>
          <a:xfrm>
            <a:off x="2468400" y="1698375"/>
            <a:ext cx="420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Logistic Regression with Standard Scalar</a:t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97" name="Google Shape;697;p7"/>
          <p:cNvPicPr preferRelativeResize="0"/>
          <p:nvPr/>
        </p:nvPicPr>
        <p:blipFill rotWithShape="1">
          <a:blip r:embed="rId5">
            <a:alphaModFix/>
          </a:blip>
          <a:srcRect b="3804" l="0" r="12172" t="23726"/>
          <a:stretch/>
        </p:blipFill>
        <p:spPr>
          <a:xfrm>
            <a:off x="95975" y="2067675"/>
            <a:ext cx="5305152" cy="24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"/>
          <p:cNvSpPr txBox="1"/>
          <p:nvPr/>
        </p:nvSpPr>
        <p:spPr>
          <a:xfrm>
            <a:off x="1335725" y="4626500"/>
            <a:ext cx="300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Snippet of Decision tree. </a:t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cf82f27568_0_18"/>
          <p:cNvSpPr txBox="1"/>
          <p:nvPr>
            <p:ph type="ctrTitle"/>
          </p:nvPr>
        </p:nvSpPr>
        <p:spPr>
          <a:xfrm>
            <a:off x="238250" y="189550"/>
            <a:ext cx="7218900" cy="5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</a:t>
            </a:r>
            <a:endParaRPr sz="3200"/>
          </a:p>
        </p:txBody>
      </p:sp>
      <p:sp>
        <p:nvSpPr>
          <p:cNvPr id="704" name="Google Shape;704;gcf82f27568_0_18"/>
          <p:cNvSpPr txBox="1"/>
          <p:nvPr>
            <p:ph idx="1" type="subTitle"/>
          </p:nvPr>
        </p:nvSpPr>
        <p:spPr>
          <a:xfrm>
            <a:off x="238250" y="615677"/>
            <a:ext cx="44802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Library function, RFC Implementation and Auto sklearn</a:t>
            </a:r>
            <a:endParaRPr/>
          </a:p>
        </p:txBody>
      </p:sp>
      <p:pic>
        <p:nvPicPr>
          <p:cNvPr id="705" name="Google Shape;705;gcf82f2756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0" y="1866665"/>
            <a:ext cx="31623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cf82f2756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00" y="1170790"/>
            <a:ext cx="51244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cf82f27568_0_18"/>
          <p:cNvSpPr txBox="1"/>
          <p:nvPr/>
        </p:nvSpPr>
        <p:spPr>
          <a:xfrm>
            <a:off x="272300" y="1447025"/>
            <a:ext cx="448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Custom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Random Forest Classifier gives ~48% accuracy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8" name="Google Shape;708;gcf82f27568_0_18"/>
          <p:cNvSpPr txBox="1"/>
          <p:nvPr/>
        </p:nvSpPr>
        <p:spPr>
          <a:xfrm>
            <a:off x="238250" y="2161950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Auto ML gives Random forest as the best classifier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9" name="Google Shape;709;gcf82f27568_0_18"/>
          <p:cNvSpPr txBox="1"/>
          <p:nvPr/>
        </p:nvSpPr>
        <p:spPr>
          <a:xfrm>
            <a:off x="4398500" y="4303450"/>
            <a:ext cx="42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RFC from Sklearn library gives ~49.9xxxx% accuracy at max depth = 16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10" name="Google Shape;710;gcf82f27568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500" y="1670505"/>
            <a:ext cx="4480200" cy="259889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cf82f27568_0_18"/>
          <p:cNvSpPr/>
          <p:nvPr/>
        </p:nvSpPr>
        <p:spPr>
          <a:xfrm>
            <a:off x="4402675" y="3626550"/>
            <a:ext cx="2229600" cy="1059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2" name="Google Shape;712;gcf82f27568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300" y="2812700"/>
            <a:ext cx="3772350" cy="1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gcf82f27568_0_18"/>
          <p:cNvSpPr txBox="1"/>
          <p:nvPr/>
        </p:nvSpPr>
        <p:spPr>
          <a:xfrm>
            <a:off x="238250" y="3878925"/>
            <a:ext cx="35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naheim"/>
                <a:ea typeface="Anaheim"/>
                <a:cs typeface="Anaheim"/>
                <a:sym typeface="Anaheim"/>
              </a:rPr>
              <a:t>Accuracy is increased by 0.3 when the nodes that overfit the data are killed</a:t>
            </a:r>
            <a:endParaRPr sz="13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gcf82f2756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250" y="3325250"/>
            <a:ext cx="3344300" cy="13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gcf82f27568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100" y="2418325"/>
            <a:ext cx="2636827" cy="183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gcf82f27568_0_27"/>
          <p:cNvCxnSpPr/>
          <p:nvPr/>
        </p:nvCxnSpPr>
        <p:spPr>
          <a:xfrm>
            <a:off x="4353275" y="515050"/>
            <a:ext cx="0" cy="42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1" name="Google Shape;721;gcf82f27568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63" y="881950"/>
            <a:ext cx="3203409" cy="11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cf82f27568_0_27"/>
          <p:cNvSpPr txBox="1"/>
          <p:nvPr/>
        </p:nvSpPr>
        <p:spPr>
          <a:xfrm>
            <a:off x="6059000" y="2925050"/>
            <a:ext cx="17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Auto Sklearn results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3" name="Google Shape;723;gcf82f27568_0_27"/>
          <p:cNvSpPr txBox="1"/>
          <p:nvPr/>
        </p:nvSpPr>
        <p:spPr>
          <a:xfrm>
            <a:off x="1279113" y="310875"/>
            <a:ext cx="16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XG Boosting results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24" name="Google Shape;724;gcf82f27568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499" y="584050"/>
            <a:ext cx="2251250" cy="20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gcf82f27568_0_27"/>
          <p:cNvSpPr txBox="1"/>
          <p:nvPr/>
        </p:nvSpPr>
        <p:spPr>
          <a:xfrm>
            <a:off x="5594275" y="114850"/>
            <a:ext cx="24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Custom Random Forest Results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26" name="Google Shape;726;gcf82f27568_0_27"/>
          <p:cNvCxnSpPr/>
          <p:nvPr/>
        </p:nvCxnSpPr>
        <p:spPr>
          <a:xfrm>
            <a:off x="5051775" y="2836325"/>
            <a:ext cx="3838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"/>
          <p:cNvSpPr txBox="1"/>
          <p:nvPr>
            <p:ph type="ctrTitle"/>
          </p:nvPr>
        </p:nvSpPr>
        <p:spPr>
          <a:xfrm>
            <a:off x="3920050" y="982900"/>
            <a:ext cx="167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"/>
              <a:t>Prachee Javiya</a:t>
            </a:r>
            <a:endParaRPr/>
          </a:p>
        </p:txBody>
      </p:sp>
      <p:sp>
        <p:nvSpPr>
          <p:cNvPr id="732" name="Google Shape;732;p8"/>
          <p:cNvSpPr txBox="1"/>
          <p:nvPr>
            <p:ph idx="1" type="subTitle"/>
          </p:nvPr>
        </p:nvSpPr>
        <p:spPr>
          <a:xfrm>
            <a:off x="3920050" y="1162475"/>
            <a:ext cx="18999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Data cleaning &amp; data normalization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Model Stacking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Decision trees from scratch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Reports &amp; Presentations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Readme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733" name="Google Shape;733;p8"/>
          <p:cNvSpPr txBox="1"/>
          <p:nvPr>
            <p:ph idx="2" type="ctrTitle"/>
          </p:nvPr>
        </p:nvSpPr>
        <p:spPr>
          <a:xfrm>
            <a:off x="3920050" y="2418175"/>
            <a:ext cx="228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"/>
              <a:t>arpitsinh  vaghela</a:t>
            </a:r>
            <a:endParaRPr/>
          </a:p>
        </p:txBody>
      </p:sp>
      <p:sp>
        <p:nvSpPr>
          <p:cNvPr id="734" name="Google Shape;734;p8"/>
          <p:cNvSpPr txBox="1"/>
          <p:nvPr>
            <p:ph idx="5" type="subTitle"/>
          </p:nvPr>
        </p:nvSpPr>
        <p:spPr>
          <a:xfrm>
            <a:off x="3920050" y="2729150"/>
            <a:ext cx="1899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Data preparation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Naive Bayes (incomplete)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AutoML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Evaluation metrics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Final notebook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Readme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35" name="Google Shape;735;p8"/>
          <p:cNvSpPr txBox="1"/>
          <p:nvPr>
            <p:ph idx="3" type="ctrTitle"/>
          </p:nvPr>
        </p:nvSpPr>
        <p:spPr>
          <a:xfrm>
            <a:off x="6445350" y="982900"/>
            <a:ext cx="2154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"/>
              <a:t>Kaushal patil</a:t>
            </a:r>
            <a:endParaRPr/>
          </a:p>
        </p:txBody>
      </p:sp>
      <p:sp>
        <p:nvSpPr>
          <p:cNvPr id="736" name="Google Shape;736;p8"/>
          <p:cNvSpPr txBox="1"/>
          <p:nvPr>
            <p:ph idx="4" type="ctrTitle"/>
          </p:nvPr>
        </p:nvSpPr>
        <p:spPr>
          <a:xfrm>
            <a:off x="6409750" y="2484925"/>
            <a:ext cx="1899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"/>
              <a:t>Vrunda gadesha</a:t>
            </a:r>
            <a:endParaRPr/>
          </a:p>
        </p:txBody>
      </p:sp>
      <p:sp>
        <p:nvSpPr>
          <p:cNvPr id="737" name="Google Shape;737;p8"/>
          <p:cNvSpPr txBox="1"/>
          <p:nvPr>
            <p:ph idx="7" type="subTitle"/>
          </p:nvPr>
        </p:nvSpPr>
        <p:spPr>
          <a:xfrm>
            <a:off x="6486400" y="2683373"/>
            <a:ext cx="17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365"/>
              <a:buNone/>
            </a:pPr>
            <a:r>
              <a:rPr lang="en"/>
              <a:t>K Nearest Neighbours</a:t>
            </a:r>
            <a:endParaRPr/>
          </a:p>
        </p:txBody>
      </p:sp>
      <p:grpSp>
        <p:nvGrpSpPr>
          <p:cNvPr id="738" name="Google Shape;738;p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739" name="Google Shape;739;p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740" name="Google Shape;740;p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fmla="val 4313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rect b="b" l="l" r="r" t="t"/>
                <a:pathLst>
                  <a:path extrusionOk="0" h="74336" w="53747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743" name="Google Shape;743;p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8" name="Google Shape;748;p8"/>
            <p:cNvGrpSpPr/>
            <p:nvPr/>
          </p:nvGrpSpPr>
          <p:grpSpPr>
            <a:xfrm>
              <a:off x="2072827" y="1904259"/>
              <a:ext cx="1418991" cy="2804590"/>
              <a:chOff x="2072827" y="1904259"/>
              <a:chExt cx="1418991" cy="2804590"/>
            </a:xfrm>
          </p:grpSpPr>
          <p:sp>
            <p:nvSpPr>
              <p:cNvPr id="749" name="Google Shape;749;p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rect b="b" l="l" r="r" t="t"/>
                <a:pathLst>
                  <a:path extrusionOk="0" h="10878" w="11174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rect b="b" l="l" r="r" t="t"/>
                <a:pathLst>
                  <a:path extrusionOk="0" h="14973" w="8949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rect b="b" l="l" r="r" t="t"/>
                <a:pathLst>
                  <a:path extrusionOk="0" h="6662" w="5037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rect b="b" l="l" r="r" t="t"/>
                <a:pathLst>
                  <a:path extrusionOk="0" h="253" w="47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rect b="b" l="l" r="r" t="t"/>
                <a:pathLst>
                  <a:path extrusionOk="0" h="3249" w="4283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rect b="b" l="l" r="r" t="t"/>
                <a:pathLst>
                  <a:path extrusionOk="0" h="1907" w="320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rect b="b" l="l" r="r" t="t"/>
                <a:pathLst>
                  <a:path extrusionOk="0" h="5249" w="2418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rect b="b" l="l" r="r" t="t"/>
                <a:pathLst>
                  <a:path extrusionOk="0" h="5439" w="4753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rect b="b" l="l" r="r" t="t"/>
                <a:pathLst>
                  <a:path extrusionOk="0" h="5563" w="6441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rect b="b" l="l" r="r" t="t"/>
                <a:pathLst>
                  <a:path extrusionOk="0" h="2578" w="6895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rect b="b" l="l" r="r" t="t"/>
                <a:pathLst>
                  <a:path extrusionOk="0" h="526" w="19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rect b="b" l="l" r="r" t="t"/>
                <a:pathLst>
                  <a:path extrusionOk="0" h="526" w="228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rect b="b" l="l" r="r" t="t"/>
                <a:pathLst>
                  <a:path extrusionOk="0" h="461" w="266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rect b="b" l="l" r="r" t="t"/>
                <a:pathLst>
                  <a:path extrusionOk="0" h="1315" w="2362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rect b="b" l="l" r="r" t="t"/>
                <a:pathLst>
                  <a:path extrusionOk="0" h="14328" w="12994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rect b="b" l="l" r="r" t="t"/>
                <a:pathLst>
                  <a:path extrusionOk="0" h="8382" w="5558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rect b="b" l="l" r="r" t="t"/>
                <a:pathLst>
                  <a:path extrusionOk="0" h="281" w="328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rect b="b" l="l" r="r" t="t"/>
                <a:pathLst>
                  <a:path extrusionOk="0" h="59" w="8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rect b="b" l="l" r="r" t="t"/>
                <a:pathLst>
                  <a:path extrusionOk="0" h="2037" w="1781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rect b="b" l="l" r="r" t="t"/>
                <a:pathLst>
                  <a:path extrusionOk="0" h="8459" w="7396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rect b="b" l="l" r="r" t="t"/>
                <a:pathLst>
                  <a:path extrusionOk="0" h="6023" w="6318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rect b="b" l="l" r="r" t="t"/>
                <a:pathLst>
                  <a:path extrusionOk="0" h="47928" w="8526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rect b="b" l="l" r="r" t="t"/>
                <a:pathLst>
                  <a:path extrusionOk="0" h="1289" w="4025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rect b="b" l="l" r="r" t="t"/>
                <a:pathLst>
                  <a:path extrusionOk="0" h="1172" w="123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rect b="b" l="l" r="r" t="t"/>
                <a:pathLst>
                  <a:path extrusionOk="0" h="12051" w="2068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rect b="b" l="l" r="r" t="t"/>
                <a:pathLst>
                  <a:path extrusionOk="0" h="42677" w="15978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rect b="b" l="l" r="r" t="t"/>
                <a:pathLst>
                  <a:path extrusionOk="0" h="2854" w="4383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rect b="b" l="l" r="r" t="t"/>
                <a:pathLst>
                  <a:path extrusionOk="0" h="653" w="50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rect b="b" l="l" r="r" t="t"/>
                <a:pathLst>
                  <a:path extrusionOk="0" h="654" w="503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rect b="b" l="l" r="r" t="t"/>
                <a:pathLst>
                  <a:path extrusionOk="0" h="261" w="403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rect b="b" l="l" r="r" t="t"/>
                <a:pathLst>
                  <a:path extrusionOk="0" h="1260" w="891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rect b="b" l="l" r="r" t="t"/>
                <a:pathLst>
                  <a:path extrusionOk="0" h="462" w="1444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rect b="b" l="l" r="r" t="t"/>
                <a:pathLst>
                  <a:path extrusionOk="0" h="1890" w="2127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rect b="b" l="l" r="r" t="t"/>
                <a:pathLst>
                  <a:path extrusionOk="0" h="656" w="1257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rect b="b" l="l" r="r" t="t"/>
                <a:pathLst>
                  <a:path extrusionOk="0" h="330" w="1121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rect b="b" l="l" r="r" t="t"/>
                <a:pathLst>
                  <a:path extrusionOk="0" h="599" w="1185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rect b="b" l="l" r="r" t="t"/>
                <a:pathLst>
                  <a:path extrusionOk="0" h="731" w="102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rect b="b" l="l" r="r" t="t"/>
                <a:pathLst>
                  <a:path extrusionOk="0" h="577" w="1419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rect b="b" l="l" r="r" t="t"/>
                <a:pathLst>
                  <a:path extrusionOk="0" h="1030" w="88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rect b="b" l="l" r="r" t="t"/>
                <a:pathLst>
                  <a:path extrusionOk="0" h="261" w="40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rect b="b" l="l" r="r" t="t"/>
                <a:pathLst>
                  <a:path extrusionOk="0" h="1024" w="9896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rect b="b" l="l" r="r" t="t"/>
                <a:pathLst>
                  <a:path extrusionOk="0" h="1185" w="554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rect b="b" l="l" r="r" t="t"/>
                <a:pathLst>
                  <a:path extrusionOk="0" h="1185" w="55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rect b="b" l="l" r="r" t="t"/>
                <a:pathLst>
                  <a:path extrusionOk="0" h="1185" w="556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rect b="b" l="l" r="r" t="t"/>
                <a:pathLst>
                  <a:path extrusionOk="0" h="1185" w="553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rect b="b" l="l" r="r" t="t"/>
                <a:pathLst>
                  <a:path extrusionOk="0" h="25927" w="28949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rect b="b" l="l" r="r" t="t"/>
                <a:pathLst>
                  <a:path extrusionOk="0" h="33468" w="28048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rect b="b" l="l" r="r" t="t"/>
                <a:pathLst>
                  <a:path extrusionOk="0" h="1498" w="276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rect b="b" l="l" r="r" t="t"/>
                <a:pathLst>
                  <a:path extrusionOk="0" h="3572" w="296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rect b="b" l="l" r="r" t="t"/>
                <a:pathLst>
                  <a:path extrusionOk="0" h="2442" w="2073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rect b="b" l="l" r="r" t="t"/>
                <a:pathLst>
                  <a:path extrusionOk="0" h="28795" w="24103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rect b="b" l="l" r="r" t="t"/>
                <a:pathLst>
                  <a:path extrusionOk="0" h="3024" w="2001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rect b="b" l="l" r="r" t="t"/>
                <a:pathLst>
                  <a:path extrusionOk="0" h="10595" w="8211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rect b="b" l="l" r="r" t="t"/>
                <a:pathLst>
                  <a:path extrusionOk="0" h="6060" w="4882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rect b="b" l="l" r="r" t="t"/>
                <a:pathLst>
                  <a:path extrusionOk="0" h="3160" w="419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rect b="b" l="l" r="r" t="t"/>
                <a:pathLst>
                  <a:path extrusionOk="0" h="2819" w="2255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5" name="Google Shape;805;p8"/>
          <p:cNvSpPr txBox="1"/>
          <p:nvPr/>
        </p:nvSpPr>
        <p:spPr>
          <a:xfrm>
            <a:off x="1143000" y="1439325"/>
            <a:ext cx="6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ROLES</a:t>
            </a:r>
            <a:endParaRPr b="0" i="0" sz="1400" u="none" cap="none" strike="noStrike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6" name="Google Shape;806;p8"/>
          <p:cNvSpPr txBox="1"/>
          <p:nvPr/>
        </p:nvSpPr>
        <p:spPr>
          <a:xfrm>
            <a:off x="6494725" y="1162475"/>
            <a:ext cx="20517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forest classifiers</a:t>
            </a:r>
            <a:endParaRPr b="0" i="0" sz="9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b="0" i="0" sz="9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2"/>
                </a:solidFill>
              </a:rPr>
              <a:t>Decision trees, Random forest from scratch </a:t>
            </a:r>
            <a:endParaRPr sz="95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2"/>
                </a:solidFill>
              </a:rPr>
              <a:t>Node kill approach on decision tree</a:t>
            </a:r>
            <a:endParaRPr sz="95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2"/>
                </a:solidFill>
              </a:rPr>
              <a:t>Final notebook</a:t>
            </a:r>
            <a:endParaRPr sz="95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2"/>
                </a:solidFill>
              </a:rPr>
              <a:t>Readme</a:t>
            </a:r>
            <a:endParaRPr sz="9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12" name="Google Shape;812;p10"/>
          <p:cNvSpPr txBox="1"/>
          <p:nvPr/>
        </p:nvSpPr>
        <p:spPr>
          <a:xfrm>
            <a:off x="901900" y="1483575"/>
            <a:ext cx="733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https://medium.com/swlh/teaching-a-machine-to-trade-stocks-like-warren-buffett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https://link.springer.com/chapter/10.1007/978-981-13-1819-1_38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http://cs229.stanford.edu/proj2013/DaiZhang-MachineLearningInStockPriceTrendForecasting.pdf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https://scikit-learn.org/stable/index.html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https://pandas.pydata.org/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https://numpy.org/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"/>
          <p:cNvSpPr txBox="1"/>
          <p:nvPr>
            <p:ph idx="1" type="subTitle"/>
          </p:nvPr>
        </p:nvSpPr>
        <p:spPr>
          <a:xfrm flipH="1">
            <a:off x="4201775" y="203087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THANKYOU</a:t>
            </a:r>
            <a:endParaRPr sz="3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818" name="Google Shape;818;p11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819" name="Google Shape;819;p11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820" name="Google Shape;820;p11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rect b="b" l="l" r="r" t="t"/>
                <a:pathLst>
                  <a:path extrusionOk="0" h="15163" w="17172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rect b="b" l="l" r="r" t="t"/>
                <a:pathLst>
                  <a:path extrusionOk="0" h="9677" w="9304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4" name="Google Shape;824;p11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825" name="Google Shape;825;p1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9" name="Google Shape;829;p11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830" name="Google Shape;830;p1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4" name="Google Shape;834;p11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835" name="Google Shape;835;p11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" name="Google Shape;839;p11"/>
            <p:cNvSpPr/>
            <p:nvPr/>
          </p:nvSpPr>
          <p:spPr>
            <a:xfrm>
              <a:off x="3388750" y="2496459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222671" y="107168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1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1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509250" y="566571"/>
              <a:ext cx="150513" cy="150579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732296" y="772838"/>
              <a:ext cx="92578" cy="92582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436" name="Google Shape;436;p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2"/>
          <p:cNvSpPr txBox="1"/>
          <p:nvPr>
            <p:ph idx="1" type="subTitle"/>
          </p:nvPr>
        </p:nvSpPr>
        <p:spPr>
          <a:xfrm>
            <a:off x="2628275" y="1444948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Predicting the stock price trend by interpreting the seemly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chaotic  market  data  has  always  been  an  attractive  topic  to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both investors and researchers. Among those popular methods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that  have  been  employed,  Machine  Learning  techniques  are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very  popular  due  to  the  capacity  of  identifying  stock  trend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from  massive  amounts  of  data  that  capture  the  underlying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stock  price  dynamics.  In  this  project,  we  have  applied  nu-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merous  machine  learning  techniques  to  build  a  model  for</a:t>
            </a:r>
            <a:endParaRPr sz="992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992">
                <a:solidFill>
                  <a:srgbClr val="000000"/>
                </a:solidFill>
              </a:rPr>
              <a:t>stock classification - BUY, SELL or HOLD</a:t>
            </a:r>
            <a:endParaRPr sz="99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35">
              <a:solidFill>
                <a:srgbClr val="000000"/>
              </a:solidFill>
            </a:endParaRPr>
          </a:p>
        </p:txBody>
      </p:sp>
      <p:sp>
        <p:nvSpPr>
          <p:cNvPr id="441" name="Google Shape;441;p2"/>
          <p:cNvSpPr txBox="1"/>
          <p:nvPr>
            <p:ph type="ctrTitle"/>
          </p:nvPr>
        </p:nvSpPr>
        <p:spPr>
          <a:xfrm>
            <a:off x="2302770" y="37663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42" name="Google Shape;442;p2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443" name="Google Shape;443;p2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2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2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53" name="Google Shape;453;p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2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459" name="Google Shape;459;p2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2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64" name="Google Shape;464;p2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65" name="Google Shape;465;p2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3" cy="188427"/>
              </a:xfrm>
            </p:grpSpPr>
            <p:sp>
              <p:nvSpPr>
                <p:cNvPr id="466" name="Google Shape;466;p2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2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2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2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2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2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2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2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2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2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2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2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2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2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2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2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2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2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2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2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2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2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2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2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2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2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2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7" name="Google Shape;517;p2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cap="flat" cmpd="sng" w="9525">
                <a:solidFill>
                  <a:srgbClr val="FFF2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2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2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561" name="Google Shape;561;p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2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566" name="Google Shape;566;p2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75" name="Google Shape;575;p3"/>
          <p:cNvSpPr txBox="1"/>
          <p:nvPr>
            <p:ph idx="1" type="subTitle"/>
          </p:nvPr>
        </p:nvSpPr>
        <p:spPr>
          <a:xfrm flipH="1">
            <a:off x="2233950" y="1564150"/>
            <a:ext cx="46761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234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500">
                <a:solidFill>
                  <a:srgbClr val="434343"/>
                </a:solidFill>
              </a:rPr>
              <a:t>Predicting stock performance for the next quarter based on quarterly fundamental financials. 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576" name="Google Shape;576;p3"/>
          <p:cNvSpPr/>
          <p:nvPr/>
        </p:nvSpPr>
        <p:spPr>
          <a:xfrm>
            <a:off x="441350" y="4018100"/>
            <a:ext cx="748136" cy="722589"/>
          </a:xfrm>
          <a:custGeom>
            <a:rect b="b" l="l" r="r" t="t"/>
            <a:pathLst>
              <a:path extrusionOk="0" h="9553" w="9574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3"/>
          <p:cNvGrpSpPr/>
          <p:nvPr/>
        </p:nvGrpSpPr>
        <p:grpSpPr>
          <a:xfrm>
            <a:off x="7852501" y="4018112"/>
            <a:ext cx="774365" cy="722587"/>
            <a:chOff x="3539102" y="2427549"/>
            <a:chExt cx="355099" cy="355481"/>
          </a:xfrm>
        </p:grpSpPr>
        <p:sp>
          <p:nvSpPr>
            <p:cNvPr id="578" name="Google Shape;578;p3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f6026bdf2_0_0"/>
          <p:cNvSpPr txBox="1"/>
          <p:nvPr>
            <p:ph idx="1" type="body"/>
          </p:nvPr>
        </p:nvSpPr>
        <p:spPr>
          <a:xfrm>
            <a:off x="344375" y="2438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Gantt Chart - Project Progress</a:t>
            </a:r>
            <a:endParaRPr sz="19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585" name="Google Shape;585;gcf6026bd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5" y="848975"/>
            <a:ext cx="8828457" cy="39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"/>
          <p:cNvSpPr txBox="1"/>
          <p:nvPr/>
        </p:nvSpPr>
        <p:spPr>
          <a:xfrm>
            <a:off x="3825600" y="127350"/>
            <a:ext cx="149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Existing work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046" y="818162"/>
            <a:ext cx="3240280" cy="57927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"/>
          <p:cNvSpPr txBox="1"/>
          <p:nvPr/>
        </p:nvSpPr>
        <p:spPr>
          <a:xfrm>
            <a:off x="551850" y="499275"/>
            <a:ext cx="3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3" name="Google Shape;593;p4"/>
          <p:cNvSpPr txBox="1"/>
          <p:nvPr/>
        </p:nvSpPr>
        <p:spPr>
          <a:xfrm>
            <a:off x="3388289" y="1473269"/>
            <a:ext cx="27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The Decision (deciding if Buy, Hold, Sell) on the Present quarterly report (QR) takes in information using both the Past and Future quarters</a:t>
            </a:r>
            <a:endParaRPr b="0" i="0" sz="10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4" name="Google Shape;5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50" y="2468600"/>
            <a:ext cx="3118274" cy="204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"/>
          <p:cNvSpPr txBox="1"/>
          <p:nvPr/>
        </p:nvSpPr>
        <p:spPr>
          <a:xfrm>
            <a:off x="3884150" y="2497475"/>
            <a:ext cx="4181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Classification of training data (Data labelling) based on their dataset.</a:t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Top features (feature engineering) - </a:t>
            </a:r>
            <a:r>
              <a:rPr b="0" i="0" lang="en" sz="10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P/B ratio, Assets, Shares splits, P/E ratio, Asset turnover, liabilities, current assets, cash at the end of period, revenue</a:t>
            </a:r>
            <a:endParaRPr b="0" i="0" sz="10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rPr>
              <a:t>Models used -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AdaBoost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Decision Tree</a:t>
            </a:r>
            <a:r>
              <a:rPr b="0" i="0" lang="en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Dummy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(Baseline model),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 Boost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 Nearest Neighbors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(KNN),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Logistic Regression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Naive Bayes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Forest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Support Vector Machine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(SVM), 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Extreme Gradient Boosting</a:t>
            </a:r>
            <a:r>
              <a:rPr b="0" i="0" lang="en" sz="10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 (XGBoost)</a:t>
            </a:r>
            <a:endParaRPr b="0" i="0" sz="1000" u="none" cap="none" strike="noStrike">
              <a:solidFill>
                <a:srgbClr val="434343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f82f27568_0_2"/>
          <p:cNvSpPr txBox="1"/>
          <p:nvPr/>
        </p:nvSpPr>
        <p:spPr>
          <a:xfrm>
            <a:off x="3825600" y="127350"/>
            <a:ext cx="149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Existing work</a:t>
            </a:r>
            <a:endParaRPr b="0" i="0" sz="18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cf82f27568_0_2"/>
          <p:cNvSpPr txBox="1"/>
          <p:nvPr/>
        </p:nvSpPr>
        <p:spPr>
          <a:xfrm>
            <a:off x="551850" y="499275"/>
            <a:ext cx="3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02" name="Google Shape;602;gcf82f2756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50" y="1172000"/>
            <a:ext cx="3366251" cy="27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cf82f27568_0_2"/>
          <p:cNvSpPr txBox="1"/>
          <p:nvPr/>
        </p:nvSpPr>
        <p:spPr>
          <a:xfrm>
            <a:off x="3958050" y="1138075"/>
            <a:ext cx="41814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Creating dummy classification model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aheim"/>
              <a:buChar char="-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This is their baseline model (dummy classifier) in order to set the standard to beat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Create the Dummy classifier by instantiating the classifier, then fitting it to their training sets.</a:t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92929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Anaheim"/>
                <a:ea typeface="Anaheim"/>
                <a:cs typeface="Anaheim"/>
                <a:sym typeface="Anaheim"/>
              </a:rPr>
              <a:t>Evaluation metrics for the dummy classifier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04" name="Google Shape;604;gcf82f2756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500" y="2498469"/>
            <a:ext cx="3766425" cy="1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cf82f27568_0_2"/>
          <p:cNvSpPr txBox="1"/>
          <p:nvPr/>
        </p:nvSpPr>
        <p:spPr>
          <a:xfrm>
            <a:off x="882325" y="4097800"/>
            <a:ext cx="6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Writing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 different models by altering the baseline models and adding respective codes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611" name="Google Shape;611;p5"/>
          <p:cNvSpPr txBox="1"/>
          <p:nvPr>
            <p:ph idx="4294967295" type="ctrTitle"/>
          </p:nvPr>
        </p:nvSpPr>
        <p:spPr>
          <a:xfrm>
            <a:off x="783600" y="1118000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Data collection</a:t>
            </a:r>
            <a:endParaRPr b="0" i="0" sz="14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2" name="Google Shape;612;p5"/>
          <p:cNvSpPr txBox="1"/>
          <p:nvPr>
            <p:ph type="ctrTitle"/>
          </p:nvPr>
        </p:nvSpPr>
        <p:spPr>
          <a:xfrm>
            <a:off x="1524850" y="2848400"/>
            <a:ext cx="26319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Model Implementation</a:t>
            </a:r>
            <a:endParaRPr sz="1400"/>
          </a:p>
        </p:txBody>
      </p:sp>
      <p:sp>
        <p:nvSpPr>
          <p:cNvPr id="613" name="Google Shape;613;p5"/>
          <p:cNvSpPr txBox="1"/>
          <p:nvPr>
            <p:ph idx="4294967295" type="ctrTitle"/>
          </p:nvPr>
        </p:nvSpPr>
        <p:spPr>
          <a:xfrm>
            <a:off x="6243150" y="111800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 Data Labelling &amp; EDA</a:t>
            </a:r>
            <a:endParaRPr b="0" i="0" sz="14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4" name="Google Shape;614;p5"/>
          <p:cNvSpPr txBox="1"/>
          <p:nvPr>
            <p:ph idx="4294967295" type="ctrTitle"/>
          </p:nvPr>
        </p:nvSpPr>
        <p:spPr>
          <a:xfrm>
            <a:off x="5207200" y="27815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Results</a:t>
            </a:r>
            <a:endParaRPr b="0" i="0" sz="14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5" name="Google Shape;615;p5"/>
          <p:cNvSpPr txBox="1"/>
          <p:nvPr>
            <p:ph idx="4294967295" type="subTitle"/>
          </p:nvPr>
        </p:nvSpPr>
        <p:spPr>
          <a:xfrm>
            <a:off x="783600" y="1526173"/>
            <a:ext cx="19875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We collected the data from </a:t>
            </a:r>
            <a:r>
              <a:rPr b="0" i="0" lang="en" sz="1000" u="sng" cap="none" strike="noStrike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us stock fundamentals</a:t>
            </a: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Quarterly data with ~65000 unique entries and 30 features</a:t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6" name="Google Shape;616;p5"/>
          <p:cNvSpPr txBox="1"/>
          <p:nvPr>
            <p:ph idx="1" type="subTitle"/>
          </p:nvPr>
        </p:nvSpPr>
        <p:spPr>
          <a:xfrm>
            <a:off x="1524850" y="3101950"/>
            <a:ext cx="28605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Models tested - Logistic regression, KNN, XGBoosting, Model stacking, random forest classifier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Wrote decision tree &amp; random forest model from scratch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000"/>
              <a:t>Killed nodes that led to overfitting and gave them a 4th label “IDK” - I don’t know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617" name="Google Shape;617;p5"/>
          <p:cNvSpPr txBox="1"/>
          <p:nvPr>
            <p:ph idx="4294967295" type="subTitle"/>
          </p:nvPr>
        </p:nvSpPr>
        <p:spPr>
          <a:xfrm>
            <a:off x="6295975" y="1373775"/>
            <a:ext cx="250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Classifying the data into 3 classes buy, sell, hold </a:t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8" name="Google Shape;618;p5"/>
          <p:cNvSpPr txBox="1"/>
          <p:nvPr>
            <p:ph idx="4294967295" type="subTitle"/>
          </p:nvPr>
        </p:nvSpPr>
        <p:spPr>
          <a:xfrm>
            <a:off x="5207200" y="3111275"/>
            <a:ext cx="2995500" cy="1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We found results and training plots for all models tested along with testing models for various parameters and hyperparameters</a:t>
            </a:r>
            <a:r>
              <a:rPr b="0" i="0" lang="en" sz="1025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b="0" i="0" sz="1025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25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Compared results for RFC - Inbuilt, Implementation and Auto Sklearn</a:t>
            </a:r>
            <a:endParaRPr sz="1025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rPr lang="en" sz="1025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Built evaluation metrics report</a:t>
            </a:r>
            <a:endParaRPr sz="1025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018"/>
              <a:buFont typeface="Arial"/>
              <a:buNone/>
            </a:pPr>
            <a:r>
              <a:t/>
            </a:r>
            <a:endParaRPr sz="1025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9" name="Google Shape;619;p5"/>
          <p:cNvSpPr txBox="1"/>
          <p:nvPr>
            <p:ph idx="4294967295" type="ctrTitle"/>
          </p:nvPr>
        </p:nvSpPr>
        <p:spPr>
          <a:xfrm>
            <a:off x="3602625" y="111800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Data CLeaning</a:t>
            </a:r>
            <a:endParaRPr b="0" i="0" sz="1400" u="none" cap="none" strike="noStrike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20" name="Google Shape;620;p5"/>
          <p:cNvSpPr txBox="1"/>
          <p:nvPr>
            <p:ph idx="4294967295" type="subTitle"/>
          </p:nvPr>
        </p:nvSpPr>
        <p:spPr>
          <a:xfrm>
            <a:off x="3602625" y="1373778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Various fields had “bad” values; changed them to 0  </a:t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Dropped columns which did not contribute to the learning learning</a:t>
            </a:r>
            <a:endParaRPr b="0" i="0" sz="1000" u="none" cap="none" strike="noStrik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621" name="Google Shape;621;p5"/>
          <p:cNvGrpSpPr/>
          <p:nvPr/>
        </p:nvGrpSpPr>
        <p:grpSpPr>
          <a:xfrm>
            <a:off x="433623" y="1179312"/>
            <a:ext cx="251660" cy="350166"/>
            <a:chOff x="910723" y="1508212"/>
            <a:chExt cx="251660" cy="350166"/>
          </a:xfrm>
        </p:grpSpPr>
        <p:sp>
          <p:nvSpPr>
            <p:cNvPr id="622" name="Google Shape;622;p5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5"/>
          <p:cNvGrpSpPr/>
          <p:nvPr/>
        </p:nvGrpSpPr>
        <p:grpSpPr>
          <a:xfrm>
            <a:off x="3251198" y="1178114"/>
            <a:ext cx="246552" cy="352559"/>
            <a:chOff x="2708723" y="2421239"/>
            <a:chExt cx="246552" cy="352559"/>
          </a:xfrm>
        </p:grpSpPr>
        <p:sp>
          <p:nvSpPr>
            <p:cNvPr id="640" name="Google Shape;640;p5"/>
            <p:cNvSpPr/>
            <p:nvPr/>
          </p:nvSpPr>
          <p:spPr>
            <a:xfrm>
              <a:off x="2708723" y="2421239"/>
              <a:ext cx="246552" cy="282905"/>
            </a:xfrm>
            <a:custGeom>
              <a:rect b="b" l="l" r="r" t="t"/>
              <a:pathLst>
                <a:path extrusionOk="0" h="8895" w="7752">
                  <a:moveTo>
                    <a:pt x="6973" y="1134"/>
                  </a:moveTo>
                  <a:cubicBezTo>
                    <a:pt x="7031" y="1134"/>
                    <a:pt x="7090" y="1161"/>
                    <a:pt x="7132" y="1215"/>
                  </a:cubicBezTo>
                  <a:lnTo>
                    <a:pt x="7406" y="1560"/>
                  </a:lnTo>
                  <a:cubicBezTo>
                    <a:pt x="7370" y="1643"/>
                    <a:pt x="7370" y="1655"/>
                    <a:pt x="7370" y="1691"/>
                  </a:cubicBezTo>
                  <a:cubicBezTo>
                    <a:pt x="7358" y="2179"/>
                    <a:pt x="6953" y="2572"/>
                    <a:pt x="6453" y="2572"/>
                  </a:cubicBezTo>
                  <a:lnTo>
                    <a:pt x="1953" y="2572"/>
                  </a:lnTo>
                  <a:cubicBezTo>
                    <a:pt x="1488" y="2572"/>
                    <a:pt x="1119" y="2239"/>
                    <a:pt x="1048" y="1798"/>
                  </a:cubicBezTo>
                  <a:lnTo>
                    <a:pt x="1512" y="1215"/>
                  </a:lnTo>
                  <a:cubicBezTo>
                    <a:pt x="1548" y="1161"/>
                    <a:pt x="1602" y="1134"/>
                    <a:pt x="1658" y="1134"/>
                  </a:cubicBezTo>
                  <a:cubicBezTo>
                    <a:pt x="1715" y="1134"/>
                    <a:pt x="1774" y="1161"/>
                    <a:pt x="1822" y="1215"/>
                  </a:cubicBezTo>
                  <a:lnTo>
                    <a:pt x="2191" y="1679"/>
                  </a:lnTo>
                  <a:cubicBezTo>
                    <a:pt x="2280" y="1786"/>
                    <a:pt x="2414" y="1840"/>
                    <a:pt x="2548" y="1840"/>
                  </a:cubicBezTo>
                  <a:cubicBezTo>
                    <a:pt x="2682" y="1840"/>
                    <a:pt x="2816" y="1786"/>
                    <a:pt x="2905" y="1679"/>
                  </a:cubicBezTo>
                  <a:lnTo>
                    <a:pt x="3274" y="1215"/>
                  </a:lnTo>
                  <a:cubicBezTo>
                    <a:pt x="3316" y="1161"/>
                    <a:pt x="3373" y="1134"/>
                    <a:pt x="3431" y="1134"/>
                  </a:cubicBezTo>
                  <a:cubicBezTo>
                    <a:pt x="3489" y="1134"/>
                    <a:pt x="3548" y="1161"/>
                    <a:pt x="3596" y="1215"/>
                  </a:cubicBezTo>
                  <a:lnTo>
                    <a:pt x="3965" y="1679"/>
                  </a:lnTo>
                  <a:cubicBezTo>
                    <a:pt x="4054" y="1786"/>
                    <a:pt x="4188" y="1840"/>
                    <a:pt x="4322" y="1840"/>
                  </a:cubicBezTo>
                  <a:cubicBezTo>
                    <a:pt x="4456" y="1840"/>
                    <a:pt x="4590" y="1786"/>
                    <a:pt x="4679" y="1679"/>
                  </a:cubicBezTo>
                  <a:lnTo>
                    <a:pt x="5048" y="1215"/>
                  </a:lnTo>
                  <a:cubicBezTo>
                    <a:pt x="5084" y="1161"/>
                    <a:pt x="5141" y="1134"/>
                    <a:pt x="5199" y="1134"/>
                  </a:cubicBezTo>
                  <a:cubicBezTo>
                    <a:pt x="5257" y="1134"/>
                    <a:pt x="5316" y="1161"/>
                    <a:pt x="5358" y="1215"/>
                  </a:cubicBezTo>
                  <a:lnTo>
                    <a:pt x="5739" y="1679"/>
                  </a:lnTo>
                  <a:cubicBezTo>
                    <a:pt x="5828" y="1786"/>
                    <a:pt x="5956" y="1840"/>
                    <a:pt x="6087" y="1840"/>
                  </a:cubicBezTo>
                  <a:cubicBezTo>
                    <a:pt x="6218" y="1840"/>
                    <a:pt x="6352" y="1786"/>
                    <a:pt x="6453" y="1679"/>
                  </a:cubicBezTo>
                  <a:lnTo>
                    <a:pt x="6822" y="1215"/>
                  </a:lnTo>
                  <a:cubicBezTo>
                    <a:pt x="6858" y="1161"/>
                    <a:pt x="6915" y="1134"/>
                    <a:pt x="6973" y="1134"/>
                  </a:cubicBezTo>
                  <a:close/>
                  <a:moveTo>
                    <a:pt x="1905" y="0"/>
                  </a:moveTo>
                  <a:cubicBezTo>
                    <a:pt x="1227" y="0"/>
                    <a:pt x="655" y="572"/>
                    <a:pt x="655" y="1250"/>
                  </a:cubicBezTo>
                  <a:lnTo>
                    <a:pt x="655" y="1334"/>
                  </a:lnTo>
                  <a:cubicBezTo>
                    <a:pt x="286" y="1369"/>
                    <a:pt x="0" y="1691"/>
                    <a:pt x="0" y="2060"/>
                  </a:cubicBezTo>
                  <a:lnTo>
                    <a:pt x="0" y="3262"/>
                  </a:lnTo>
                  <a:cubicBezTo>
                    <a:pt x="0" y="3560"/>
                    <a:pt x="179" y="3846"/>
                    <a:pt x="465" y="3953"/>
                  </a:cubicBezTo>
                  <a:lnTo>
                    <a:pt x="476" y="3953"/>
                  </a:lnTo>
                  <a:lnTo>
                    <a:pt x="3608" y="4858"/>
                  </a:lnTo>
                  <a:cubicBezTo>
                    <a:pt x="3834" y="4953"/>
                    <a:pt x="3965" y="5156"/>
                    <a:pt x="3965" y="5394"/>
                  </a:cubicBezTo>
                  <a:lnTo>
                    <a:pt x="3965" y="6001"/>
                  </a:lnTo>
                  <a:lnTo>
                    <a:pt x="3774" y="6001"/>
                  </a:lnTo>
                  <a:cubicBezTo>
                    <a:pt x="3477" y="6001"/>
                    <a:pt x="3215" y="6239"/>
                    <a:pt x="3215" y="6561"/>
                  </a:cubicBezTo>
                  <a:lnTo>
                    <a:pt x="3215" y="6811"/>
                  </a:lnTo>
                  <a:cubicBezTo>
                    <a:pt x="3215" y="6894"/>
                    <a:pt x="3298" y="6977"/>
                    <a:pt x="3382" y="6977"/>
                  </a:cubicBezTo>
                  <a:cubicBezTo>
                    <a:pt x="3477" y="6977"/>
                    <a:pt x="3548" y="6894"/>
                    <a:pt x="3548" y="6811"/>
                  </a:cubicBezTo>
                  <a:lnTo>
                    <a:pt x="3548" y="6561"/>
                  </a:lnTo>
                  <a:cubicBezTo>
                    <a:pt x="3548" y="6441"/>
                    <a:pt x="3655" y="6334"/>
                    <a:pt x="3774" y="6334"/>
                  </a:cubicBezTo>
                  <a:lnTo>
                    <a:pt x="4513" y="6334"/>
                  </a:lnTo>
                  <a:cubicBezTo>
                    <a:pt x="4632" y="6334"/>
                    <a:pt x="4739" y="6441"/>
                    <a:pt x="4739" y="6561"/>
                  </a:cubicBezTo>
                  <a:lnTo>
                    <a:pt x="4739" y="8727"/>
                  </a:lnTo>
                  <a:cubicBezTo>
                    <a:pt x="4739" y="8823"/>
                    <a:pt x="4810" y="8894"/>
                    <a:pt x="4906" y="8894"/>
                  </a:cubicBezTo>
                  <a:cubicBezTo>
                    <a:pt x="4989" y="8894"/>
                    <a:pt x="5072" y="8823"/>
                    <a:pt x="5072" y="8727"/>
                  </a:cubicBezTo>
                  <a:lnTo>
                    <a:pt x="5072" y="6561"/>
                  </a:lnTo>
                  <a:cubicBezTo>
                    <a:pt x="5072" y="6263"/>
                    <a:pt x="4822" y="6001"/>
                    <a:pt x="4513" y="6001"/>
                  </a:cubicBezTo>
                  <a:lnTo>
                    <a:pt x="4286" y="6001"/>
                  </a:lnTo>
                  <a:lnTo>
                    <a:pt x="4286" y="5394"/>
                  </a:lnTo>
                  <a:cubicBezTo>
                    <a:pt x="4286" y="4977"/>
                    <a:pt x="3989" y="4632"/>
                    <a:pt x="3691" y="4548"/>
                  </a:cubicBezTo>
                  <a:lnTo>
                    <a:pt x="572" y="3643"/>
                  </a:lnTo>
                  <a:cubicBezTo>
                    <a:pt x="417" y="3584"/>
                    <a:pt x="322" y="3429"/>
                    <a:pt x="322" y="3262"/>
                  </a:cubicBezTo>
                  <a:lnTo>
                    <a:pt x="322" y="2060"/>
                  </a:lnTo>
                  <a:cubicBezTo>
                    <a:pt x="322" y="1869"/>
                    <a:pt x="465" y="1691"/>
                    <a:pt x="643" y="1655"/>
                  </a:cubicBezTo>
                  <a:cubicBezTo>
                    <a:pt x="643" y="1774"/>
                    <a:pt x="679" y="1881"/>
                    <a:pt x="703" y="1989"/>
                  </a:cubicBezTo>
                  <a:cubicBezTo>
                    <a:pt x="869" y="2489"/>
                    <a:pt x="1334" y="2858"/>
                    <a:pt x="1893" y="2858"/>
                  </a:cubicBezTo>
                  <a:lnTo>
                    <a:pt x="6394" y="2858"/>
                  </a:lnTo>
                  <a:cubicBezTo>
                    <a:pt x="7061" y="2858"/>
                    <a:pt x="7608" y="2322"/>
                    <a:pt x="7644" y="1655"/>
                  </a:cubicBezTo>
                  <a:cubicBezTo>
                    <a:pt x="7704" y="1274"/>
                    <a:pt x="7751" y="941"/>
                    <a:pt x="7465" y="560"/>
                  </a:cubicBezTo>
                  <a:cubicBezTo>
                    <a:pt x="7427" y="514"/>
                    <a:pt x="7374" y="487"/>
                    <a:pt x="7321" y="487"/>
                  </a:cubicBezTo>
                  <a:cubicBezTo>
                    <a:pt x="7293" y="487"/>
                    <a:pt x="7264" y="495"/>
                    <a:pt x="7239" y="512"/>
                  </a:cubicBezTo>
                  <a:cubicBezTo>
                    <a:pt x="7168" y="572"/>
                    <a:pt x="7156" y="667"/>
                    <a:pt x="7192" y="738"/>
                  </a:cubicBezTo>
                  <a:cubicBezTo>
                    <a:pt x="7239" y="798"/>
                    <a:pt x="7287" y="869"/>
                    <a:pt x="7311" y="941"/>
                  </a:cubicBezTo>
                  <a:cubicBezTo>
                    <a:pt x="7212" y="842"/>
                    <a:pt x="7083" y="794"/>
                    <a:pt x="6953" y="794"/>
                  </a:cubicBezTo>
                  <a:cubicBezTo>
                    <a:pt x="6800" y="794"/>
                    <a:pt x="6646" y="860"/>
                    <a:pt x="6537" y="988"/>
                  </a:cubicBezTo>
                  <a:cubicBezTo>
                    <a:pt x="6156" y="1453"/>
                    <a:pt x="6168" y="1488"/>
                    <a:pt x="6060" y="1488"/>
                  </a:cubicBezTo>
                  <a:cubicBezTo>
                    <a:pt x="6037" y="1488"/>
                    <a:pt x="6001" y="1488"/>
                    <a:pt x="5953" y="1453"/>
                  </a:cubicBezTo>
                  <a:lnTo>
                    <a:pt x="5584" y="988"/>
                  </a:lnTo>
                  <a:cubicBezTo>
                    <a:pt x="5483" y="851"/>
                    <a:pt x="5331" y="783"/>
                    <a:pt x="5178" y="783"/>
                  </a:cubicBezTo>
                  <a:cubicBezTo>
                    <a:pt x="5025" y="783"/>
                    <a:pt x="4870" y="851"/>
                    <a:pt x="4763" y="988"/>
                  </a:cubicBezTo>
                  <a:lnTo>
                    <a:pt x="4394" y="1453"/>
                  </a:lnTo>
                  <a:cubicBezTo>
                    <a:pt x="4364" y="1483"/>
                    <a:pt x="4328" y="1497"/>
                    <a:pt x="4292" y="1497"/>
                  </a:cubicBezTo>
                  <a:cubicBezTo>
                    <a:pt x="4257" y="1497"/>
                    <a:pt x="4221" y="1483"/>
                    <a:pt x="4191" y="1453"/>
                  </a:cubicBezTo>
                  <a:lnTo>
                    <a:pt x="3810" y="988"/>
                  </a:lnTo>
                  <a:cubicBezTo>
                    <a:pt x="3709" y="851"/>
                    <a:pt x="3557" y="783"/>
                    <a:pt x="3405" y="783"/>
                  </a:cubicBezTo>
                  <a:cubicBezTo>
                    <a:pt x="3254" y="783"/>
                    <a:pt x="3102" y="851"/>
                    <a:pt x="3001" y="988"/>
                  </a:cubicBezTo>
                  <a:lnTo>
                    <a:pt x="2620" y="1453"/>
                  </a:lnTo>
                  <a:cubicBezTo>
                    <a:pt x="2590" y="1483"/>
                    <a:pt x="2554" y="1497"/>
                    <a:pt x="2518" y="1497"/>
                  </a:cubicBezTo>
                  <a:cubicBezTo>
                    <a:pt x="2483" y="1497"/>
                    <a:pt x="2447" y="1483"/>
                    <a:pt x="2417" y="1453"/>
                  </a:cubicBezTo>
                  <a:lnTo>
                    <a:pt x="2048" y="988"/>
                  </a:lnTo>
                  <a:cubicBezTo>
                    <a:pt x="1941" y="851"/>
                    <a:pt x="1786" y="783"/>
                    <a:pt x="1633" y="783"/>
                  </a:cubicBezTo>
                  <a:cubicBezTo>
                    <a:pt x="1480" y="783"/>
                    <a:pt x="1328" y="851"/>
                    <a:pt x="1227" y="988"/>
                  </a:cubicBezTo>
                  <a:lnTo>
                    <a:pt x="1000" y="1250"/>
                  </a:lnTo>
                  <a:cubicBezTo>
                    <a:pt x="1000" y="750"/>
                    <a:pt x="1417" y="334"/>
                    <a:pt x="1929" y="334"/>
                  </a:cubicBezTo>
                  <a:cubicBezTo>
                    <a:pt x="2408" y="335"/>
                    <a:pt x="2836" y="335"/>
                    <a:pt x="3219" y="335"/>
                  </a:cubicBezTo>
                  <a:cubicBezTo>
                    <a:pt x="4753" y="335"/>
                    <a:pt x="5570" y="328"/>
                    <a:pt x="6025" y="328"/>
                  </a:cubicBezTo>
                  <a:cubicBezTo>
                    <a:pt x="6593" y="328"/>
                    <a:pt x="6596" y="340"/>
                    <a:pt x="6727" y="393"/>
                  </a:cubicBezTo>
                  <a:cubicBezTo>
                    <a:pt x="6746" y="398"/>
                    <a:pt x="6765" y="400"/>
                    <a:pt x="6783" y="400"/>
                  </a:cubicBezTo>
                  <a:cubicBezTo>
                    <a:pt x="6854" y="400"/>
                    <a:pt x="6913" y="362"/>
                    <a:pt x="6942" y="286"/>
                  </a:cubicBezTo>
                  <a:cubicBezTo>
                    <a:pt x="6965" y="203"/>
                    <a:pt x="6930" y="107"/>
                    <a:pt x="6834" y="84"/>
                  </a:cubicBezTo>
                  <a:cubicBezTo>
                    <a:pt x="6656" y="18"/>
                    <a:pt x="6605" y="6"/>
                    <a:pt x="6008" y="6"/>
                  </a:cubicBezTo>
                  <a:cubicBezTo>
                    <a:pt x="5667" y="6"/>
                    <a:pt x="5148" y="10"/>
                    <a:pt x="4324" y="10"/>
                  </a:cubicBezTo>
                  <a:cubicBezTo>
                    <a:pt x="3707" y="10"/>
                    <a:pt x="2918" y="8"/>
                    <a:pt x="1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813234" y="2654497"/>
              <a:ext cx="58712" cy="119301"/>
            </a:xfrm>
            <a:custGeom>
              <a:rect b="b" l="l" r="r" t="t"/>
              <a:pathLst>
                <a:path extrusionOk="0" h="3751" w="1846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191"/>
                  </a:lnTo>
                  <a:cubicBezTo>
                    <a:pt x="0" y="3489"/>
                    <a:pt x="238" y="3751"/>
                    <a:pt x="548" y="3751"/>
                  </a:cubicBezTo>
                  <a:lnTo>
                    <a:pt x="1286" y="3751"/>
                  </a:lnTo>
                  <a:cubicBezTo>
                    <a:pt x="1584" y="3751"/>
                    <a:pt x="1846" y="3513"/>
                    <a:pt x="1846" y="3191"/>
                  </a:cubicBezTo>
                  <a:lnTo>
                    <a:pt x="1846" y="2096"/>
                  </a:lnTo>
                  <a:cubicBezTo>
                    <a:pt x="1834" y="2001"/>
                    <a:pt x="1762" y="1929"/>
                    <a:pt x="1679" y="1929"/>
                  </a:cubicBezTo>
                  <a:cubicBezTo>
                    <a:pt x="1584" y="1929"/>
                    <a:pt x="1512" y="2001"/>
                    <a:pt x="1512" y="2096"/>
                  </a:cubicBezTo>
                  <a:lnTo>
                    <a:pt x="1512" y="3191"/>
                  </a:lnTo>
                  <a:cubicBezTo>
                    <a:pt x="1512" y="3310"/>
                    <a:pt x="1405" y="3417"/>
                    <a:pt x="1286" y="3417"/>
                  </a:cubicBezTo>
                  <a:lnTo>
                    <a:pt x="548" y="3417"/>
                  </a:lnTo>
                  <a:cubicBezTo>
                    <a:pt x="429" y="3417"/>
                    <a:pt x="322" y="3310"/>
                    <a:pt x="322" y="3191"/>
                  </a:cubicBezTo>
                  <a:lnTo>
                    <a:pt x="322" y="155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5"/>
          <p:cNvGrpSpPr/>
          <p:nvPr/>
        </p:nvGrpSpPr>
        <p:grpSpPr>
          <a:xfrm>
            <a:off x="5932421" y="1184858"/>
            <a:ext cx="278739" cy="339074"/>
            <a:chOff x="1768821" y="3361108"/>
            <a:chExt cx="278739" cy="339074"/>
          </a:xfrm>
        </p:grpSpPr>
        <p:sp>
          <p:nvSpPr>
            <p:cNvPr id="643" name="Google Shape;643;p5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5"/>
          <p:cNvGrpSpPr/>
          <p:nvPr/>
        </p:nvGrpSpPr>
        <p:grpSpPr>
          <a:xfrm>
            <a:off x="1152303" y="2834066"/>
            <a:ext cx="218687" cy="349052"/>
            <a:chOff x="4054103" y="2430191"/>
            <a:chExt cx="218687" cy="349052"/>
          </a:xfrm>
        </p:grpSpPr>
        <p:sp>
          <p:nvSpPr>
            <p:cNvPr id="655" name="Google Shape;655;p5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5"/>
          <p:cNvSpPr/>
          <p:nvPr/>
        </p:nvSpPr>
        <p:spPr>
          <a:xfrm>
            <a:off x="4800982" y="2755645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"/>
          <p:cNvSpPr txBox="1"/>
          <p:nvPr/>
        </p:nvSpPr>
        <p:spPr>
          <a:xfrm>
            <a:off x="6295975" y="1790775"/>
            <a:ext cx="3049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Quarterly report, 24 Hour Prices Dataset</a:t>
            </a:r>
            <a:endParaRPr sz="1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Data visualization through heatmaps &amp; histograms</a:t>
            </a:r>
            <a:endParaRPr sz="1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 K means clustering with 2 component PCA</a:t>
            </a:r>
            <a:endParaRPr sz="1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f82f27568_0_44"/>
          <p:cNvSpPr txBox="1"/>
          <p:nvPr>
            <p:ph type="ctrTitle"/>
          </p:nvPr>
        </p:nvSpPr>
        <p:spPr>
          <a:xfrm>
            <a:off x="3588499" y="1025200"/>
            <a:ext cx="2431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Decision Trees &amp; Logistic ReGression</a:t>
            </a:r>
            <a:endParaRPr/>
          </a:p>
        </p:txBody>
      </p:sp>
      <p:sp>
        <p:nvSpPr>
          <p:cNvPr id="664" name="Google Shape;664;gcf82f27568_0_44"/>
          <p:cNvSpPr txBox="1"/>
          <p:nvPr>
            <p:ph idx="1" type="subTitle"/>
          </p:nvPr>
        </p:nvSpPr>
        <p:spPr>
          <a:xfrm>
            <a:off x="3588499" y="1601499"/>
            <a:ext cx="25386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As Baseline for our model we first trained a simple decision tree and logistic regression models.</a:t>
            </a:r>
            <a:endParaRPr sz="1250"/>
          </a:p>
        </p:txBody>
      </p:sp>
      <p:sp>
        <p:nvSpPr>
          <p:cNvPr id="665" name="Google Shape;665;gcf82f27568_0_44"/>
          <p:cNvSpPr txBox="1"/>
          <p:nvPr>
            <p:ph idx="2" type="ctrTitle"/>
          </p:nvPr>
        </p:nvSpPr>
        <p:spPr>
          <a:xfrm>
            <a:off x="3588499" y="2727623"/>
            <a:ext cx="26478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Overfitting Node KIll &amp; Custom Random Forest Implementation</a:t>
            </a:r>
            <a:endParaRPr/>
          </a:p>
        </p:txBody>
      </p:sp>
      <p:sp>
        <p:nvSpPr>
          <p:cNvPr id="666" name="Google Shape;666;gcf82f27568_0_44"/>
          <p:cNvSpPr txBox="1"/>
          <p:nvPr>
            <p:ph idx="3" type="subTitle"/>
          </p:nvPr>
        </p:nvSpPr>
        <p:spPr>
          <a:xfrm>
            <a:off x="3588499" y="3299851"/>
            <a:ext cx="25386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To further understand what was going on under the hood we tried to tweak internal tree </a:t>
            </a:r>
            <a:r>
              <a:rPr lang="en" sz="1250"/>
              <a:t>properties</a:t>
            </a:r>
            <a:r>
              <a:rPr lang="en" sz="1250"/>
              <a:t> such as impurity scores and labels and also implemented custom RandomForest class. </a:t>
            </a:r>
            <a:endParaRPr sz="1250"/>
          </a:p>
        </p:txBody>
      </p:sp>
      <p:sp>
        <p:nvSpPr>
          <p:cNvPr id="667" name="Google Shape;667;gcf82f27568_0_44"/>
          <p:cNvSpPr txBox="1"/>
          <p:nvPr>
            <p:ph idx="4" type="ctrTitle"/>
          </p:nvPr>
        </p:nvSpPr>
        <p:spPr>
          <a:xfrm>
            <a:off x="6605484" y="2727623"/>
            <a:ext cx="22866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XGBOOST(Decision Tree Ensemble)</a:t>
            </a:r>
            <a:endParaRPr/>
          </a:p>
        </p:txBody>
      </p:sp>
      <p:sp>
        <p:nvSpPr>
          <p:cNvPr id="668" name="Google Shape;668;gcf82f27568_0_44"/>
          <p:cNvSpPr txBox="1"/>
          <p:nvPr>
            <p:ph idx="5" type="subTitle"/>
          </p:nvPr>
        </p:nvSpPr>
        <p:spPr>
          <a:xfrm>
            <a:off x="6605475" y="3299750"/>
            <a:ext cx="25386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To improve performance on the baseline model, we moved towards ensemble machine learning algorithms such as random forest(Gradient Boosting).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669" name="Google Shape;669;gcf82f27568_0_44"/>
          <p:cNvSpPr txBox="1"/>
          <p:nvPr>
            <p:ph idx="6" type="ctrTitle"/>
          </p:nvPr>
        </p:nvSpPr>
        <p:spPr>
          <a:xfrm>
            <a:off x="6605484" y="1025200"/>
            <a:ext cx="24312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(Decision tree Ensemble)</a:t>
            </a:r>
            <a:endParaRPr/>
          </a:p>
        </p:txBody>
      </p:sp>
      <p:sp>
        <p:nvSpPr>
          <p:cNvPr id="670" name="Google Shape;670;gcf82f27568_0_44"/>
          <p:cNvSpPr txBox="1"/>
          <p:nvPr>
            <p:ph idx="7" type="subTitle"/>
          </p:nvPr>
        </p:nvSpPr>
        <p:spPr>
          <a:xfrm>
            <a:off x="6605484" y="1601499"/>
            <a:ext cx="25386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improve performance on the baseline model, we moved towards ensemble machine learning algorithms such as random forest(Bagging &amp; Pasting).</a:t>
            </a:r>
            <a:endParaRPr sz="1400"/>
          </a:p>
        </p:txBody>
      </p:sp>
      <p:sp>
        <p:nvSpPr>
          <p:cNvPr id="671" name="Google Shape;671;gcf82f27568_0_44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Approach: Models</a:t>
            </a:r>
            <a:endParaRPr/>
          </a:p>
        </p:txBody>
      </p:sp>
      <p:sp>
        <p:nvSpPr>
          <p:cNvPr id="672" name="Google Shape;672;gcf82f27568_0_44"/>
          <p:cNvSpPr/>
          <p:nvPr/>
        </p:nvSpPr>
        <p:spPr>
          <a:xfrm>
            <a:off x="-59800" y="1072750"/>
            <a:ext cx="3648300" cy="48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cf82f27568_0_44"/>
          <p:cNvSpPr/>
          <p:nvPr/>
        </p:nvSpPr>
        <p:spPr>
          <a:xfrm>
            <a:off x="-126675" y="1072750"/>
            <a:ext cx="3648300" cy="48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Our Approach: EDA &amp; Evaluation</a:t>
            </a:r>
            <a:endParaRPr/>
          </a:p>
        </p:txBody>
      </p:sp>
      <p:sp>
        <p:nvSpPr>
          <p:cNvPr id="674" name="Google Shape;674;gcf82f27568_0_44"/>
          <p:cNvSpPr txBox="1"/>
          <p:nvPr>
            <p:ph type="ctrTitle"/>
          </p:nvPr>
        </p:nvSpPr>
        <p:spPr>
          <a:xfrm>
            <a:off x="442000" y="1735825"/>
            <a:ext cx="27876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el"/>
              <a:buChar char="●"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Histogram Plots to See Feature Distribution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el"/>
              <a:buChar char="●"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Correlation Heatmap Plots to Observer Feature Dependance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el"/>
              <a:buChar char="●"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PCA Analysis and Scatter Plot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el"/>
              <a:buChar char="●"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Accuracy, F1 Score, Recall</a:t>
            </a:r>
            <a:endParaRPr b="1"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bel"/>
              <a:buChar char="●"/>
            </a:pPr>
            <a:r>
              <a:rPr b="1" lang="en">
                <a:latin typeface="Abel"/>
                <a:ea typeface="Abel"/>
                <a:cs typeface="Abel"/>
                <a:sym typeface="Abel"/>
              </a:rPr>
              <a:t>Confusion Matrix Heatmap Plot</a:t>
            </a:r>
            <a:endParaRPr b="1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"/>
          <p:cNvSpPr txBox="1"/>
          <p:nvPr>
            <p:ph type="ctrTitle"/>
          </p:nvPr>
        </p:nvSpPr>
        <p:spPr>
          <a:xfrm>
            <a:off x="5138200" y="421925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680" name="Google Shape;6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25" y="2761425"/>
            <a:ext cx="1697175" cy="1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825" y="498125"/>
            <a:ext cx="2280225" cy="1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"/>
          <p:cNvSpPr txBox="1"/>
          <p:nvPr/>
        </p:nvSpPr>
        <p:spPr>
          <a:xfrm>
            <a:off x="160550" y="20485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"/>
          <p:cNvSpPr txBox="1"/>
          <p:nvPr/>
        </p:nvSpPr>
        <p:spPr>
          <a:xfrm>
            <a:off x="562675" y="4586025"/>
            <a:ext cx="16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PCA Analysis</a:t>
            </a:r>
            <a:endParaRPr b="0" i="0" sz="10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4" name="Google Shape;684;p6"/>
          <p:cNvSpPr txBox="1"/>
          <p:nvPr/>
        </p:nvSpPr>
        <p:spPr>
          <a:xfrm>
            <a:off x="342325" y="1999575"/>
            <a:ext cx="20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Random Forest t</a:t>
            </a:r>
            <a:r>
              <a:rPr lang="en" sz="1000">
                <a:solidFill>
                  <a:srgbClr val="666666"/>
                </a:solidFill>
                <a:latin typeface="Anaheim"/>
                <a:ea typeface="Anaheim"/>
                <a:cs typeface="Anaheim"/>
                <a:sym typeface="Anaheim"/>
              </a:rPr>
              <a:t>est train accuracy</a:t>
            </a:r>
            <a:endParaRPr b="0" i="0" sz="1000" u="none" cap="none" strike="noStrike">
              <a:solidFill>
                <a:srgbClr val="66666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85" name="Google Shape;685;p6"/>
          <p:cNvPicPr preferRelativeResize="0"/>
          <p:nvPr/>
        </p:nvPicPr>
        <p:blipFill rotWithShape="1">
          <a:blip r:embed="rId5">
            <a:alphaModFix/>
          </a:blip>
          <a:srcRect b="0" l="0" r="0" t="2007"/>
          <a:stretch/>
        </p:blipFill>
        <p:spPr>
          <a:xfrm>
            <a:off x="3036075" y="1470525"/>
            <a:ext cx="2845900" cy="19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"/>
          <p:cNvPicPr preferRelativeResize="0"/>
          <p:nvPr/>
        </p:nvPicPr>
        <p:blipFill rotWithShape="1">
          <a:blip r:embed="rId6">
            <a:alphaModFix/>
          </a:blip>
          <a:srcRect b="0" l="1613" r="0" t="2162"/>
          <a:stretch/>
        </p:blipFill>
        <p:spPr>
          <a:xfrm>
            <a:off x="6183350" y="1529750"/>
            <a:ext cx="2782175" cy="19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"/>
          <p:cNvSpPr txBox="1"/>
          <p:nvPr/>
        </p:nvSpPr>
        <p:spPr>
          <a:xfrm>
            <a:off x="5368400" y="3653525"/>
            <a:ext cx="165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K nearest Neighbours</a:t>
            </a:r>
            <a:endParaRPr b="0" i="0" sz="10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8" name="Google Shape;688;p6"/>
          <p:cNvSpPr txBox="1"/>
          <p:nvPr/>
        </p:nvSpPr>
        <p:spPr>
          <a:xfrm>
            <a:off x="4851450" y="3853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We get the optimal output at K=11</a:t>
            </a:r>
            <a:endParaRPr b="0" i="0" sz="14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