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Josefin Slab"/>
      <p:regular r:id="rId17"/>
      <p:bold r:id="rId18"/>
      <p:italic r:id="rId19"/>
      <p:boldItalic r:id="rId20"/>
    </p:embeddedFont>
    <p:embeddedFont>
      <p:font typeface="Anton"/>
      <p:regular r:id="rId21"/>
    </p:embeddedFont>
    <p:embeddedFont>
      <p:font typeface="Staatliches"/>
      <p:regular r:id="rId22"/>
    </p:embeddedFont>
    <p:embeddedFont>
      <p:font typeface="Anaheim"/>
      <p:regular r:id="rId23"/>
    </p:embeddedFont>
    <p:embeddedFont>
      <p:font typeface="Abel"/>
      <p:regular r:id="rId24"/>
    </p:embeddedFont>
    <p:embeddedFont>
      <p:font typeface="Unica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boldItalic.fntdata"/><Relationship Id="rId22" Type="http://schemas.openxmlformats.org/officeDocument/2006/relationships/font" Target="fonts/Staatliches-regular.fntdata"/><Relationship Id="rId21" Type="http://schemas.openxmlformats.org/officeDocument/2006/relationships/font" Target="fonts/Anton-regular.fntdata"/><Relationship Id="rId24" Type="http://schemas.openxmlformats.org/officeDocument/2006/relationships/font" Target="fonts/Abel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Unic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osefinSlab-regular.fntdata"/><Relationship Id="rId16" Type="http://schemas.openxmlformats.org/officeDocument/2006/relationships/slide" Target="slides/slide11.xml"/><Relationship Id="rId19" Type="http://schemas.openxmlformats.org/officeDocument/2006/relationships/font" Target="fonts/JosefinSlab-italic.fntdata"/><Relationship Id="rId18" Type="http://schemas.openxmlformats.org/officeDocument/2006/relationships/font" Target="fonts/Josefin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7d7bd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7d7bd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c67d7bdce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c67d7bdce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67d7bdce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67d7bdce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67d7bdce7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67d7bdce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c67d7bdce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c67d7bdce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67d7bdce7_0_1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67d7bdce7_0_1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67d7bdc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c67d7bdc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67d7bdce7_0_1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67d7bdce7_0_1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67d7bdce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67d7bdce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c67d7bdce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c67d7bdce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c67d7bdce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c67d7bdce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7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74" name="Google Shape;74;p17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7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2" name="Google Shape;82;p18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8" name="Google Shape;88;p1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107" name="Google Shape;107;p22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108" name="Google Shape;108;p22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126" name="Google Shape;126;p25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128" name="Google Shape;128;p25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5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130" name="Google Shape;130;p25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5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132" name="Google Shape;132;p25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5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134" name="Google Shape;134;p25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5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" name="Google Shape;139;p2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" name="Google Shape;143;p26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5" name="Google Shape;145;p26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1" name="Google Shape;151;p27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2" name="Google Shape;152;p27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158" name="Google Shape;158;p29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9" name="Google Shape;159;p29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160" name="Google Shape;160;p29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1" name="Google Shape;161;p29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6" name="Google Shape;166;p30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swlh/teaching-a-machine-to-trade-stocks-like-warren-buffett-part-i-445849b208c6" TargetMode="External"/><Relationship Id="rId4" Type="http://schemas.openxmlformats.org/officeDocument/2006/relationships/hyperlink" Target="http://cs229.stanford.edu/proj2013/DaiZhang-MachineLearningInStockPriceTrendForecasting.pdf" TargetMode="External"/><Relationship Id="rId5" Type="http://schemas.openxmlformats.org/officeDocument/2006/relationships/hyperlink" Target="https://scikit-learn.org/stable/index.html" TargetMode="External"/><Relationship Id="rId6" Type="http://schemas.openxmlformats.org/officeDocument/2006/relationships/hyperlink" Target="https://pandas.pydata.org/" TargetMode="External"/><Relationship Id="rId7" Type="http://schemas.openxmlformats.org/officeDocument/2006/relationships/hyperlink" Target="https://numpy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9" Type="http://schemas.openxmlformats.org/officeDocument/2006/relationships/hyperlink" Target="https://scikit-learn.org/stable/modules/generated/sklearn.neighbors.KNeighborsClassifier.html" TargetMode="External"/><Relationship Id="rId5" Type="http://schemas.openxmlformats.org/officeDocument/2006/relationships/hyperlink" Target="https://scikit-learn.org/stable/modules/generated/sklearn.ensemble.AdaBoostClassifier.html" TargetMode="External"/><Relationship Id="rId6" Type="http://schemas.openxmlformats.org/officeDocument/2006/relationships/hyperlink" Target="https://scikit-learn.org/stable/modules/generated/sklearn.tree.DecisionTreeClassifier.html" TargetMode="External"/><Relationship Id="rId7" Type="http://schemas.openxmlformats.org/officeDocument/2006/relationships/hyperlink" Target="https://scikit-learn.org/stable/modules/generated/sklearn.dummy.DummyClassifier.html" TargetMode="External"/><Relationship Id="rId8" Type="http://schemas.openxmlformats.org/officeDocument/2006/relationships/hyperlink" Target="https://scikit-learn.org/stable/modules/generated/sklearn.ensemble.GradientBoostingClassifier.html" TargetMode="External"/><Relationship Id="rId11" Type="http://schemas.openxmlformats.org/officeDocument/2006/relationships/hyperlink" Target="https://scikit-learn.org/stable/modules/generated/sklearn.naive_bayes.GaussianNB.html#sklearn.naive_bayes.GaussianNB" TargetMode="External"/><Relationship Id="rId10" Type="http://schemas.openxmlformats.org/officeDocument/2006/relationships/hyperlink" Target="https://scikit-learn.org/stable/modules/generated/sklearn.linear_model.LogisticRegression.html" TargetMode="External"/><Relationship Id="rId13" Type="http://schemas.openxmlformats.org/officeDocument/2006/relationships/hyperlink" Target="https://scikit-learn.org/stable/modules/generated/sklearn.svm.SVC.html" TargetMode="External"/><Relationship Id="rId12" Type="http://schemas.openxmlformats.org/officeDocument/2006/relationships/hyperlink" Target="https://scikit-learn.org/stable/modules/generated/sklearn.ensemble.RandomForestClassifier.html" TargetMode="External"/><Relationship Id="rId14" Type="http://schemas.openxmlformats.org/officeDocument/2006/relationships/hyperlink" Target="https://xgboost.readthedocs.io/en/latest/get_started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usfundamental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31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74" name="Google Shape;174;p31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31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31"/>
          <p:cNvGrpSpPr/>
          <p:nvPr/>
        </p:nvGrpSpPr>
        <p:grpSpPr>
          <a:xfrm>
            <a:off x="3875068" y="3021340"/>
            <a:ext cx="1286978" cy="391497"/>
            <a:chOff x="3551493" y="2562740"/>
            <a:chExt cx="1286978" cy="391497"/>
          </a:xfrm>
        </p:grpSpPr>
        <p:sp>
          <p:nvSpPr>
            <p:cNvPr id="191" name="Google Shape;191;p31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801375" y="2476025"/>
            <a:ext cx="26724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Kaushal Patil </a:t>
            </a:r>
            <a:r>
              <a:rPr lang="en" sz="1000">
                <a:solidFill>
                  <a:schemeClr val="dk1"/>
                </a:solidFill>
              </a:rPr>
              <a:t>AU1841040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Arpitsinh Vaghela </a:t>
            </a:r>
            <a:r>
              <a:rPr lang="en" sz="1000">
                <a:solidFill>
                  <a:schemeClr val="dk1"/>
                </a:solidFill>
              </a:rPr>
              <a:t>AU1841034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Prachee Javiya </a:t>
            </a:r>
            <a:r>
              <a:rPr lang="en" sz="1000">
                <a:solidFill>
                  <a:schemeClr val="dk1"/>
                </a:solidFill>
              </a:rPr>
              <a:t>AU1841032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Vrunda Gadesha </a:t>
            </a:r>
            <a:r>
              <a:rPr lang="en" sz="1000">
                <a:solidFill>
                  <a:schemeClr val="dk1"/>
                </a:solidFill>
              </a:rPr>
              <a:t>AU2049007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98" name="Google Shape;198;p31"/>
          <p:cNvSpPr txBox="1"/>
          <p:nvPr>
            <p:ph type="ctrTitle"/>
          </p:nvPr>
        </p:nvSpPr>
        <p:spPr>
          <a:xfrm>
            <a:off x="801375" y="174350"/>
            <a:ext cx="3248400" cy="17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00"/>
              <a:t>Machine Learning</a:t>
            </a:r>
            <a:endParaRPr sz="4600"/>
          </a:p>
        </p:txBody>
      </p:sp>
      <p:grpSp>
        <p:nvGrpSpPr>
          <p:cNvPr id="199" name="Google Shape;199;p31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200" name="Google Shape;200;p31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31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31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205" name="Google Shape;205;p31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31"/>
          <p:cNvSpPr/>
          <p:nvPr/>
        </p:nvSpPr>
        <p:spPr>
          <a:xfrm>
            <a:off x="4181299" y="4675226"/>
            <a:ext cx="5281322" cy="21325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4817581" y="3878039"/>
            <a:ext cx="576962" cy="773332"/>
            <a:chOff x="3429656" y="3785314"/>
            <a:chExt cx="576962" cy="773332"/>
          </a:xfrm>
        </p:grpSpPr>
        <p:sp>
          <p:nvSpPr>
            <p:cNvPr id="213" name="Google Shape;213;p31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1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31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229" name="Google Shape;229;p31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31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48" name="Google Shape;248;p31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53" name="Google Shape;253;p31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56" name="Google Shape;256;p31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31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58" name="Google Shape;258;p31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" name="Google Shape;274;p31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75" name="Google Shape;275;p31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1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4027468" y="32170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 txBox="1"/>
          <p:nvPr/>
        </p:nvSpPr>
        <p:spPr>
          <a:xfrm>
            <a:off x="801375" y="1848775"/>
            <a:ext cx="407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naheim"/>
                <a:ea typeface="Anaheim"/>
                <a:cs typeface="Anaheim"/>
                <a:sym typeface="Anaheim"/>
              </a:rPr>
              <a:t>Mid Semester Project Presentation</a:t>
            </a:r>
            <a:endParaRPr sz="17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0"/>
          <p:cNvSpPr txBox="1"/>
          <p:nvPr>
            <p:ph type="ctrTitle"/>
          </p:nvPr>
        </p:nvSpPr>
        <p:spPr>
          <a:xfrm>
            <a:off x="5138200" y="421925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57" name="Google Shape;757;p40"/>
          <p:cNvSpPr txBox="1"/>
          <p:nvPr/>
        </p:nvSpPr>
        <p:spPr>
          <a:xfrm>
            <a:off x="901900" y="1483575"/>
            <a:ext cx="7339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https://medium.com/swlh/teaching-a-machine-to-trade-stocks-like-warren-buffett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http://cs229.stanford.edu/proj2013/DaiZhang-MachineLearningInStockPriceTrendForecasting.pdf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https://scikit-learn.org/stable/index.html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https://pandas.pydata.org/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https://numpy.org/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/>
          <p:nvPr>
            <p:ph idx="1" type="subTitle"/>
          </p:nvPr>
        </p:nvSpPr>
        <p:spPr>
          <a:xfrm flipH="1">
            <a:off x="4201775" y="203087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THANKYOU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41"/>
          <p:cNvGrpSpPr/>
          <p:nvPr/>
        </p:nvGrpSpPr>
        <p:grpSpPr>
          <a:xfrm>
            <a:off x="509250" y="566571"/>
            <a:ext cx="3030013" cy="3929999"/>
            <a:chOff x="509250" y="566571"/>
            <a:chExt cx="3030013" cy="3929999"/>
          </a:xfrm>
        </p:grpSpPr>
        <p:grpSp>
          <p:nvGrpSpPr>
            <p:cNvPr id="764" name="Google Shape;764;p41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765" name="Google Shape;765;p41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1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rect b="b" l="l" r="r" t="t"/>
                <a:pathLst>
                  <a:path extrusionOk="0" h="15163" w="17172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1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rect b="b" l="l" r="r" t="t"/>
                <a:pathLst>
                  <a:path extrusionOk="0" h="9677" w="9304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9" name="Google Shape;769;p41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770" name="Google Shape;770;p41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1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1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41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775" name="Google Shape;775;p41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1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9" name="Google Shape;779;p41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780" name="Google Shape;780;p41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1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1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4" name="Google Shape;784;p41"/>
            <p:cNvSpPr/>
            <p:nvPr/>
          </p:nvSpPr>
          <p:spPr>
            <a:xfrm>
              <a:off x="3388750" y="2496459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3222671" y="107168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509250" y="56657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732296" y="77283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2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436" name="Google Shape;436;p32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2"/>
          <p:cNvSpPr txBox="1"/>
          <p:nvPr>
            <p:ph idx="1" type="subTitle"/>
          </p:nvPr>
        </p:nvSpPr>
        <p:spPr>
          <a:xfrm>
            <a:off x="2628275" y="1444948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Predicting the stock price trend by interpreting the seemly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chaotic  market  data  has  always  been  an  attractive  topic  to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both investors and researchers. Among those popular methods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that  have  been  employed,  Machine  Learning  techniques  are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very  popular  due  to  the  capacity  of  identifying  stock  trend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from  massive  amounts  of  data  that  capture  the  underlying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stock  price  dynamics.  In  this  project,  we  have  applied  nu-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merous  machine  learning  techniques  to  build  a  model  for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stock classification - BUY, SELL or HOLD</a:t>
            </a:r>
            <a:endParaRPr sz="99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35">
              <a:solidFill>
                <a:srgbClr val="000000"/>
              </a:solidFill>
            </a:endParaRPr>
          </a:p>
        </p:txBody>
      </p:sp>
      <p:sp>
        <p:nvSpPr>
          <p:cNvPr id="441" name="Google Shape;441;p32"/>
          <p:cNvSpPr txBox="1"/>
          <p:nvPr>
            <p:ph type="ctrTitle"/>
          </p:nvPr>
        </p:nvSpPr>
        <p:spPr>
          <a:xfrm>
            <a:off x="2302770" y="376638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42" name="Google Shape;442;p32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443" name="Google Shape;443;p32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32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2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453" name="Google Shape;453;p32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2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459" name="Google Shape;459;p32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2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464" name="Google Shape;464;p32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465" name="Google Shape;465;p32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466" name="Google Shape;466;p32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32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32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32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32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7" name="Google Shape;517;p32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9" name="Google Shape;559;p32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2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561" name="Google Shape;561;p32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2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566" name="Google Shape;566;p32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/>
          <p:nvPr>
            <p:ph type="ctrTitle"/>
          </p:nvPr>
        </p:nvSpPr>
        <p:spPr>
          <a:xfrm>
            <a:off x="5138200" y="421925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75" name="Google Shape;575;p33"/>
          <p:cNvSpPr txBox="1"/>
          <p:nvPr>
            <p:ph idx="1" type="subTitle"/>
          </p:nvPr>
        </p:nvSpPr>
        <p:spPr>
          <a:xfrm flipH="1">
            <a:off x="2233950" y="1564150"/>
            <a:ext cx="4676100" cy="14043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Predicting stock </a:t>
            </a:r>
            <a:r>
              <a:rPr lang="en" sz="1500">
                <a:solidFill>
                  <a:srgbClr val="434343"/>
                </a:solidFill>
              </a:rPr>
              <a:t>performance</a:t>
            </a:r>
            <a:r>
              <a:rPr lang="en" sz="1500">
                <a:solidFill>
                  <a:srgbClr val="434343"/>
                </a:solidFill>
              </a:rPr>
              <a:t> for the next quarter based on quarterly fundamental financials. 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441350" y="4018100"/>
            <a:ext cx="748136" cy="722589"/>
          </a:xfrm>
          <a:custGeom>
            <a:rect b="b" l="l" r="r" t="t"/>
            <a:pathLst>
              <a:path extrusionOk="0" h="9553" w="9574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852501" y="4018112"/>
            <a:ext cx="774365" cy="722587"/>
            <a:chOff x="3539102" y="2427549"/>
            <a:chExt cx="355099" cy="355481"/>
          </a:xfrm>
        </p:grpSpPr>
        <p:sp>
          <p:nvSpPr>
            <p:cNvPr id="578" name="Google Shape;578;p33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4"/>
          <p:cNvSpPr txBox="1"/>
          <p:nvPr/>
        </p:nvSpPr>
        <p:spPr>
          <a:xfrm>
            <a:off x="3825600" y="127350"/>
            <a:ext cx="149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Existing work</a:t>
            </a:r>
            <a:endParaRPr sz="1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46" y="818162"/>
            <a:ext cx="3240280" cy="579279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4"/>
          <p:cNvSpPr txBox="1"/>
          <p:nvPr/>
        </p:nvSpPr>
        <p:spPr>
          <a:xfrm>
            <a:off x="551850" y="499275"/>
            <a:ext cx="3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3388289" y="1473269"/>
            <a:ext cx="27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The Decision (deciding if Buy, Hold, Sell) on the Present quarterly report (QR) takes in information using both the Past and Future quarters</a:t>
            </a:r>
            <a:endParaRPr sz="1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88" name="Google Shape;5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50" y="2468600"/>
            <a:ext cx="3118274" cy="2045226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4"/>
          <p:cNvSpPr txBox="1"/>
          <p:nvPr/>
        </p:nvSpPr>
        <p:spPr>
          <a:xfrm>
            <a:off x="3884150" y="2497475"/>
            <a:ext cx="4181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Classification of training data (Data labelling) based on their dataset.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Top features (feature engineering) - </a:t>
            </a: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P/B ratio, Assets, Shares </a:t>
            </a: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splits, P/E ratio, Asset turnover, liabilities, current assets, cash at the end of period, revenue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Models used -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AdaBoost</a:t>
            </a:r>
            <a:r>
              <a:rPr lang="en" sz="1000">
                <a:solidFill>
                  <a:srgbClr val="434343"/>
                </a:solidFill>
              </a:rPr>
              <a:t>,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Decision Tree</a:t>
            </a:r>
            <a:r>
              <a:rPr lang="en" sz="1000">
                <a:solidFill>
                  <a:srgbClr val="434343"/>
                </a:solidFill>
              </a:rPr>
              <a:t>,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Dummy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 (Baseline model),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Gradient Boost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 Nearest Neighbors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 (KNN),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Logistic Regression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Naive Bayes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 Forest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Support Vector Machine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 (SVM), 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Extreme Gradient Boosting</a:t>
            </a: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 (XGBoost)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 txBox="1"/>
          <p:nvPr>
            <p:ph type="ctrTitle"/>
          </p:nvPr>
        </p:nvSpPr>
        <p:spPr>
          <a:xfrm>
            <a:off x="5138200" y="421925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595" name="Google Shape;595;p35"/>
          <p:cNvSpPr txBox="1"/>
          <p:nvPr>
            <p:ph idx="4294967295" type="ctrTitle"/>
          </p:nvPr>
        </p:nvSpPr>
        <p:spPr>
          <a:xfrm>
            <a:off x="796675" y="1503600"/>
            <a:ext cx="2127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taatliches"/>
                <a:ea typeface="Staatliches"/>
                <a:cs typeface="Staatliches"/>
                <a:sym typeface="Staatliches"/>
              </a:rPr>
              <a:t>Data collection</a:t>
            </a:r>
            <a:endParaRPr sz="14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96" name="Google Shape;596;p35"/>
          <p:cNvSpPr txBox="1"/>
          <p:nvPr>
            <p:ph type="ctrTitle"/>
          </p:nvPr>
        </p:nvSpPr>
        <p:spPr>
          <a:xfrm>
            <a:off x="1832025" y="3312425"/>
            <a:ext cx="26319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Implementation</a:t>
            </a:r>
            <a:endParaRPr sz="1400"/>
          </a:p>
        </p:txBody>
      </p:sp>
      <p:sp>
        <p:nvSpPr>
          <p:cNvPr id="597" name="Google Shape;597;p35"/>
          <p:cNvSpPr txBox="1"/>
          <p:nvPr>
            <p:ph idx="4294967295" type="ctrTitle"/>
          </p:nvPr>
        </p:nvSpPr>
        <p:spPr>
          <a:xfrm>
            <a:off x="6256225" y="1503600"/>
            <a:ext cx="2253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taatliches"/>
                <a:ea typeface="Staatliches"/>
                <a:cs typeface="Staatliches"/>
                <a:sym typeface="Staatliches"/>
              </a:rPr>
              <a:t>  </a:t>
            </a:r>
            <a:r>
              <a:rPr lang="en" sz="1400">
                <a:latin typeface="Staatliches"/>
                <a:ea typeface="Staatliches"/>
                <a:cs typeface="Staatliches"/>
                <a:sym typeface="Staatliches"/>
              </a:rPr>
              <a:t>Data Labelling &amp; EDA</a:t>
            </a:r>
            <a:endParaRPr sz="14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98" name="Google Shape;598;p35"/>
          <p:cNvSpPr txBox="1"/>
          <p:nvPr>
            <p:ph idx="4294967295" type="ctrTitle"/>
          </p:nvPr>
        </p:nvSpPr>
        <p:spPr>
          <a:xfrm>
            <a:off x="5514375" y="3245550"/>
            <a:ext cx="2253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taatliches"/>
                <a:ea typeface="Staatliches"/>
                <a:cs typeface="Staatliches"/>
                <a:sym typeface="Staatliches"/>
              </a:rPr>
              <a:t>Results</a:t>
            </a:r>
            <a:endParaRPr sz="14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99" name="Google Shape;599;p35"/>
          <p:cNvSpPr txBox="1"/>
          <p:nvPr>
            <p:ph idx="4294967295" type="subTitle"/>
          </p:nvPr>
        </p:nvSpPr>
        <p:spPr>
          <a:xfrm>
            <a:off x="796675" y="1911773"/>
            <a:ext cx="1987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- We collected the data from </a:t>
            </a:r>
            <a:r>
              <a:rPr lang="en" sz="10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us stock fundamentals</a:t>
            </a: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 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- Quarterly data with ~65000 unique entries and 30 features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0" name="Google Shape;600;p35"/>
          <p:cNvSpPr txBox="1"/>
          <p:nvPr>
            <p:ph idx="1" type="subTitle"/>
          </p:nvPr>
        </p:nvSpPr>
        <p:spPr>
          <a:xfrm>
            <a:off x="1832025" y="3565981"/>
            <a:ext cx="18999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Models tested - Logistic regression, KNN, XGBoosting, Model stacking, random forest classifier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1" name="Google Shape;601;p35"/>
          <p:cNvSpPr txBox="1"/>
          <p:nvPr>
            <p:ph idx="4294967295" type="subTitle"/>
          </p:nvPr>
        </p:nvSpPr>
        <p:spPr>
          <a:xfrm>
            <a:off x="6309050" y="1759375"/>
            <a:ext cx="2503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- Classifying the data into 3 classes buy, sell, hold 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- Quarterly report, 24 Hour Prices Dataset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- K means clustering with 2 component PCA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2" name="Google Shape;602;p35"/>
          <p:cNvSpPr txBox="1"/>
          <p:nvPr>
            <p:ph idx="4294967295" type="subTitle"/>
          </p:nvPr>
        </p:nvSpPr>
        <p:spPr>
          <a:xfrm>
            <a:off x="5514375" y="3575300"/>
            <a:ext cx="21912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We found results and training plots for all models tested along with testing models for various parameters and hyperparameters</a:t>
            </a:r>
            <a:r>
              <a:rPr lang="en" sz="1025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025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3" name="Google Shape;603;p35"/>
          <p:cNvSpPr txBox="1"/>
          <p:nvPr>
            <p:ph idx="4294967295" type="ctrTitle"/>
          </p:nvPr>
        </p:nvSpPr>
        <p:spPr>
          <a:xfrm>
            <a:off x="3615700" y="1503600"/>
            <a:ext cx="2253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taatliches"/>
                <a:ea typeface="Staatliches"/>
                <a:cs typeface="Staatliches"/>
                <a:sym typeface="Staatliches"/>
              </a:rPr>
              <a:t>Data CLeaning</a:t>
            </a:r>
            <a:endParaRPr sz="14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4" name="Google Shape;604;p35"/>
          <p:cNvSpPr txBox="1"/>
          <p:nvPr>
            <p:ph idx="4294967295" type="subTitle"/>
          </p:nvPr>
        </p:nvSpPr>
        <p:spPr>
          <a:xfrm>
            <a:off x="3615700" y="1759378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- Various fields had “bad” values; changed them to 0  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- Dropped columns which did not contribute to the learning learning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05" name="Google Shape;605;p35"/>
          <p:cNvGrpSpPr/>
          <p:nvPr/>
        </p:nvGrpSpPr>
        <p:grpSpPr>
          <a:xfrm>
            <a:off x="446698" y="1564912"/>
            <a:ext cx="251660" cy="350166"/>
            <a:chOff x="910723" y="1508212"/>
            <a:chExt cx="251660" cy="350166"/>
          </a:xfrm>
        </p:grpSpPr>
        <p:sp>
          <p:nvSpPr>
            <p:cNvPr id="606" name="Google Shape;606;p35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5"/>
          <p:cNvGrpSpPr/>
          <p:nvPr/>
        </p:nvGrpSpPr>
        <p:grpSpPr>
          <a:xfrm>
            <a:off x="3264273" y="1563714"/>
            <a:ext cx="246552" cy="352558"/>
            <a:chOff x="2708723" y="2421239"/>
            <a:chExt cx="246552" cy="352558"/>
          </a:xfrm>
        </p:grpSpPr>
        <p:sp>
          <p:nvSpPr>
            <p:cNvPr id="624" name="Google Shape;624;p35"/>
            <p:cNvSpPr/>
            <p:nvPr/>
          </p:nvSpPr>
          <p:spPr>
            <a:xfrm>
              <a:off x="2708723" y="2421239"/>
              <a:ext cx="246552" cy="282905"/>
            </a:xfrm>
            <a:custGeom>
              <a:rect b="b" l="l" r="r" t="t"/>
              <a:pathLst>
                <a:path extrusionOk="0" h="8895" w="7752">
                  <a:moveTo>
                    <a:pt x="6973" y="1134"/>
                  </a:moveTo>
                  <a:cubicBezTo>
                    <a:pt x="7031" y="1134"/>
                    <a:pt x="7090" y="1161"/>
                    <a:pt x="7132" y="1215"/>
                  </a:cubicBezTo>
                  <a:lnTo>
                    <a:pt x="7406" y="1560"/>
                  </a:lnTo>
                  <a:cubicBezTo>
                    <a:pt x="7370" y="1643"/>
                    <a:pt x="7370" y="1655"/>
                    <a:pt x="7370" y="1691"/>
                  </a:cubicBezTo>
                  <a:cubicBezTo>
                    <a:pt x="7358" y="2179"/>
                    <a:pt x="6953" y="2572"/>
                    <a:pt x="6453" y="2572"/>
                  </a:cubicBezTo>
                  <a:lnTo>
                    <a:pt x="1953" y="2572"/>
                  </a:lnTo>
                  <a:cubicBezTo>
                    <a:pt x="1488" y="2572"/>
                    <a:pt x="1119" y="2239"/>
                    <a:pt x="1048" y="1798"/>
                  </a:cubicBezTo>
                  <a:lnTo>
                    <a:pt x="1512" y="1215"/>
                  </a:lnTo>
                  <a:cubicBezTo>
                    <a:pt x="1548" y="1161"/>
                    <a:pt x="1602" y="1134"/>
                    <a:pt x="1658" y="1134"/>
                  </a:cubicBezTo>
                  <a:cubicBezTo>
                    <a:pt x="1715" y="1134"/>
                    <a:pt x="1774" y="1161"/>
                    <a:pt x="1822" y="1215"/>
                  </a:cubicBezTo>
                  <a:lnTo>
                    <a:pt x="2191" y="1679"/>
                  </a:lnTo>
                  <a:cubicBezTo>
                    <a:pt x="2280" y="1786"/>
                    <a:pt x="2414" y="1840"/>
                    <a:pt x="2548" y="1840"/>
                  </a:cubicBezTo>
                  <a:cubicBezTo>
                    <a:pt x="2682" y="1840"/>
                    <a:pt x="2816" y="1786"/>
                    <a:pt x="2905" y="1679"/>
                  </a:cubicBezTo>
                  <a:lnTo>
                    <a:pt x="3274" y="1215"/>
                  </a:lnTo>
                  <a:cubicBezTo>
                    <a:pt x="3316" y="1161"/>
                    <a:pt x="3373" y="1134"/>
                    <a:pt x="3431" y="1134"/>
                  </a:cubicBezTo>
                  <a:cubicBezTo>
                    <a:pt x="3489" y="1134"/>
                    <a:pt x="3548" y="1161"/>
                    <a:pt x="3596" y="1215"/>
                  </a:cubicBezTo>
                  <a:lnTo>
                    <a:pt x="3965" y="1679"/>
                  </a:lnTo>
                  <a:cubicBezTo>
                    <a:pt x="4054" y="1786"/>
                    <a:pt x="4188" y="1840"/>
                    <a:pt x="4322" y="1840"/>
                  </a:cubicBezTo>
                  <a:cubicBezTo>
                    <a:pt x="4456" y="1840"/>
                    <a:pt x="4590" y="1786"/>
                    <a:pt x="4679" y="1679"/>
                  </a:cubicBezTo>
                  <a:lnTo>
                    <a:pt x="5048" y="1215"/>
                  </a:lnTo>
                  <a:cubicBezTo>
                    <a:pt x="5084" y="1161"/>
                    <a:pt x="5141" y="1134"/>
                    <a:pt x="5199" y="1134"/>
                  </a:cubicBezTo>
                  <a:cubicBezTo>
                    <a:pt x="5257" y="1134"/>
                    <a:pt x="5316" y="1161"/>
                    <a:pt x="5358" y="1215"/>
                  </a:cubicBezTo>
                  <a:lnTo>
                    <a:pt x="5739" y="1679"/>
                  </a:lnTo>
                  <a:cubicBezTo>
                    <a:pt x="5828" y="1786"/>
                    <a:pt x="5956" y="1840"/>
                    <a:pt x="6087" y="1840"/>
                  </a:cubicBezTo>
                  <a:cubicBezTo>
                    <a:pt x="6218" y="1840"/>
                    <a:pt x="6352" y="1786"/>
                    <a:pt x="6453" y="1679"/>
                  </a:cubicBezTo>
                  <a:lnTo>
                    <a:pt x="6822" y="1215"/>
                  </a:lnTo>
                  <a:cubicBezTo>
                    <a:pt x="6858" y="1161"/>
                    <a:pt x="6915" y="1134"/>
                    <a:pt x="6973" y="1134"/>
                  </a:cubicBezTo>
                  <a:close/>
                  <a:moveTo>
                    <a:pt x="1905" y="0"/>
                  </a:moveTo>
                  <a:cubicBezTo>
                    <a:pt x="1227" y="0"/>
                    <a:pt x="655" y="572"/>
                    <a:pt x="655" y="1250"/>
                  </a:cubicBezTo>
                  <a:lnTo>
                    <a:pt x="655" y="1334"/>
                  </a:lnTo>
                  <a:cubicBezTo>
                    <a:pt x="286" y="1369"/>
                    <a:pt x="0" y="1691"/>
                    <a:pt x="0" y="2060"/>
                  </a:cubicBezTo>
                  <a:lnTo>
                    <a:pt x="0" y="3262"/>
                  </a:lnTo>
                  <a:cubicBezTo>
                    <a:pt x="0" y="3560"/>
                    <a:pt x="179" y="3846"/>
                    <a:pt x="465" y="3953"/>
                  </a:cubicBezTo>
                  <a:lnTo>
                    <a:pt x="476" y="3953"/>
                  </a:lnTo>
                  <a:lnTo>
                    <a:pt x="3608" y="4858"/>
                  </a:lnTo>
                  <a:cubicBezTo>
                    <a:pt x="3834" y="4953"/>
                    <a:pt x="3965" y="5156"/>
                    <a:pt x="3965" y="5394"/>
                  </a:cubicBezTo>
                  <a:lnTo>
                    <a:pt x="3965" y="6001"/>
                  </a:lnTo>
                  <a:lnTo>
                    <a:pt x="3774" y="6001"/>
                  </a:lnTo>
                  <a:cubicBezTo>
                    <a:pt x="3477" y="6001"/>
                    <a:pt x="3215" y="6239"/>
                    <a:pt x="3215" y="6561"/>
                  </a:cubicBezTo>
                  <a:lnTo>
                    <a:pt x="3215" y="6811"/>
                  </a:lnTo>
                  <a:cubicBezTo>
                    <a:pt x="3215" y="6894"/>
                    <a:pt x="3298" y="6977"/>
                    <a:pt x="3382" y="6977"/>
                  </a:cubicBezTo>
                  <a:cubicBezTo>
                    <a:pt x="3477" y="6977"/>
                    <a:pt x="3548" y="6894"/>
                    <a:pt x="3548" y="6811"/>
                  </a:cubicBezTo>
                  <a:lnTo>
                    <a:pt x="3548" y="6561"/>
                  </a:lnTo>
                  <a:cubicBezTo>
                    <a:pt x="3548" y="6441"/>
                    <a:pt x="3655" y="6334"/>
                    <a:pt x="3774" y="6334"/>
                  </a:cubicBezTo>
                  <a:lnTo>
                    <a:pt x="4513" y="6334"/>
                  </a:lnTo>
                  <a:cubicBezTo>
                    <a:pt x="4632" y="6334"/>
                    <a:pt x="4739" y="6441"/>
                    <a:pt x="4739" y="6561"/>
                  </a:cubicBezTo>
                  <a:lnTo>
                    <a:pt x="4739" y="8727"/>
                  </a:lnTo>
                  <a:cubicBezTo>
                    <a:pt x="4739" y="8823"/>
                    <a:pt x="4810" y="8894"/>
                    <a:pt x="4906" y="8894"/>
                  </a:cubicBezTo>
                  <a:cubicBezTo>
                    <a:pt x="4989" y="8894"/>
                    <a:pt x="5072" y="8823"/>
                    <a:pt x="5072" y="8727"/>
                  </a:cubicBezTo>
                  <a:lnTo>
                    <a:pt x="5072" y="6561"/>
                  </a:lnTo>
                  <a:cubicBezTo>
                    <a:pt x="5072" y="6263"/>
                    <a:pt x="4822" y="6001"/>
                    <a:pt x="4513" y="6001"/>
                  </a:cubicBezTo>
                  <a:lnTo>
                    <a:pt x="4286" y="6001"/>
                  </a:lnTo>
                  <a:lnTo>
                    <a:pt x="4286" y="5394"/>
                  </a:lnTo>
                  <a:cubicBezTo>
                    <a:pt x="4286" y="4977"/>
                    <a:pt x="3989" y="4632"/>
                    <a:pt x="3691" y="4548"/>
                  </a:cubicBezTo>
                  <a:lnTo>
                    <a:pt x="572" y="3643"/>
                  </a:lnTo>
                  <a:cubicBezTo>
                    <a:pt x="417" y="3584"/>
                    <a:pt x="322" y="3429"/>
                    <a:pt x="322" y="3262"/>
                  </a:cubicBezTo>
                  <a:lnTo>
                    <a:pt x="322" y="2060"/>
                  </a:lnTo>
                  <a:cubicBezTo>
                    <a:pt x="322" y="1869"/>
                    <a:pt x="465" y="1691"/>
                    <a:pt x="643" y="1655"/>
                  </a:cubicBezTo>
                  <a:cubicBezTo>
                    <a:pt x="643" y="1774"/>
                    <a:pt x="679" y="1881"/>
                    <a:pt x="703" y="1989"/>
                  </a:cubicBezTo>
                  <a:cubicBezTo>
                    <a:pt x="869" y="2489"/>
                    <a:pt x="1334" y="2858"/>
                    <a:pt x="1893" y="2858"/>
                  </a:cubicBezTo>
                  <a:lnTo>
                    <a:pt x="6394" y="2858"/>
                  </a:lnTo>
                  <a:cubicBezTo>
                    <a:pt x="7061" y="2858"/>
                    <a:pt x="7608" y="2322"/>
                    <a:pt x="7644" y="1655"/>
                  </a:cubicBezTo>
                  <a:cubicBezTo>
                    <a:pt x="7704" y="1274"/>
                    <a:pt x="7751" y="941"/>
                    <a:pt x="7465" y="560"/>
                  </a:cubicBezTo>
                  <a:cubicBezTo>
                    <a:pt x="7427" y="514"/>
                    <a:pt x="7374" y="487"/>
                    <a:pt x="7321" y="487"/>
                  </a:cubicBezTo>
                  <a:cubicBezTo>
                    <a:pt x="7293" y="487"/>
                    <a:pt x="7264" y="495"/>
                    <a:pt x="7239" y="512"/>
                  </a:cubicBezTo>
                  <a:cubicBezTo>
                    <a:pt x="7168" y="572"/>
                    <a:pt x="7156" y="667"/>
                    <a:pt x="7192" y="738"/>
                  </a:cubicBezTo>
                  <a:cubicBezTo>
                    <a:pt x="7239" y="798"/>
                    <a:pt x="7287" y="869"/>
                    <a:pt x="7311" y="941"/>
                  </a:cubicBezTo>
                  <a:cubicBezTo>
                    <a:pt x="7212" y="842"/>
                    <a:pt x="7083" y="794"/>
                    <a:pt x="6953" y="794"/>
                  </a:cubicBezTo>
                  <a:cubicBezTo>
                    <a:pt x="6800" y="794"/>
                    <a:pt x="6646" y="860"/>
                    <a:pt x="6537" y="988"/>
                  </a:cubicBezTo>
                  <a:cubicBezTo>
                    <a:pt x="6156" y="1453"/>
                    <a:pt x="6168" y="1488"/>
                    <a:pt x="6060" y="1488"/>
                  </a:cubicBezTo>
                  <a:cubicBezTo>
                    <a:pt x="6037" y="1488"/>
                    <a:pt x="6001" y="1488"/>
                    <a:pt x="5953" y="1453"/>
                  </a:cubicBezTo>
                  <a:lnTo>
                    <a:pt x="5584" y="988"/>
                  </a:lnTo>
                  <a:cubicBezTo>
                    <a:pt x="5483" y="851"/>
                    <a:pt x="5331" y="783"/>
                    <a:pt x="5178" y="783"/>
                  </a:cubicBezTo>
                  <a:cubicBezTo>
                    <a:pt x="5025" y="783"/>
                    <a:pt x="4870" y="851"/>
                    <a:pt x="4763" y="988"/>
                  </a:cubicBezTo>
                  <a:lnTo>
                    <a:pt x="4394" y="1453"/>
                  </a:lnTo>
                  <a:cubicBezTo>
                    <a:pt x="4364" y="1483"/>
                    <a:pt x="4328" y="1497"/>
                    <a:pt x="4292" y="1497"/>
                  </a:cubicBezTo>
                  <a:cubicBezTo>
                    <a:pt x="4257" y="1497"/>
                    <a:pt x="4221" y="1483"/>
                    <a:pt x="4191" y="1453"/>
                  </a:cubicBezTo>
                  <a:lnTo>
                    <a:pt x="3810" y="988"/>
                  </a:lnTo>
                  <a:cubicBezTo>
                    <a:pt x="3709" y="851"/>
                    <a:pt x="3557" y="783"/>
                    <a:pt x="3405" y="783"/>
                  </a:cubicBezTo>
                  <a:cubicBezTo>
                    <a:pt x="3254" y="783"/>
                    <a:pt x="3102" y="851"/>
                    <a:pt x="3001" y="988"/>
                  </a:cubicBezTo>
                  <a:lnTo>
                    <a:pt x="2620" y="1453"/>
                  </a:lnTo>
                  <a:cubicBezTo>
                    <a:pt x="2590" y="1483"/>
                    <a:pt x="2554" y="1497"/>
                    <a:pt x="2518" y="1497"/>
                  </a:cubicBezTo>
                  <a:cubicBezTo>
                    <a:pt x="2483" y="1497"/>
                    <a:pt x="2447" y="1483"/>
                    <a:pt x="2417" y="1453"/>
                  </a:cubicBezTo>
                  <a:lnTo>
                    <a:pt x="2048" y="988"/>
                  </a:lnTo>
                  <a:cubicBezTo>
                    <a:pt x="1941" y="851"/>
                    <a:pt x="1786" y="783"/>
                    <a:pt x="1633" y="783"/>
                  </a:cubicBezTo>
                  <a:cubicBezTo>
                    <a:pt x="1480" y="783"/>
                    <a:pt x="1328" y="851"/>
                    <a:pt x="1227" y="988"/>
                  </a:cubicBezTo>
                  <a:lnTo>
                    <a:pt x="1000" y="1250"/>
                  </a:lnTo>
                  <a:cubicBezTo>
                    <a:pt x="1000" y="750"/>
                    <a:pt x="1417" y="334"/>
                    <a:pt x="1929" y="334"/>
                  </a:cubicBezTo>
                  <a:cubicBezTo>
                    <a:pt x="2408" y="335"/>
                    <a:pt x="2836" y="335"/>
                    <a:pt x="3219" y="335"/>
                  </a:cubicBezTo>
                  <a:cubicBezTo>
                    <a:pt x="4753" y="335"/>
                    <a:pt x="5570" y="328"/>
                    <a:pt x="6025" y="328"/>
                  </a:cubicBezTo>
                  <a:cubicBezTo>
                    <a:pt x="6593" y="328"/>
                    <a:pt x="6596" y="340"/>
                    <a:pt x="6727" y="393"/>
                  </a:cubicBezTo>
                  <a:cubicBezTo>
                    <a:pt x="6746" y="398"/>
                    <a:pt x="6765" y="400"/>
                    <a:pt x="6783" y="400"/>
                  </a:cubicBezTo>
                  <a:cubicBezTo>
                    <a:pt x="6854" y="400"/>
                    <a:pt x="6913" y="362"/>
                    <a:pt x="6942" y="286"/>
                  </a:cubicBezTo>
                  <a:cubicBezTo>
                    <a:pt x="6965" y="203"/>
                    <a:pt x="6930" y="107"/>
                    <a:pt x="6834" y="84"/>
                  </a:cubicBezTo>
                  <a:cubicBezTo>
                    <a:pt x="6656" y="18"/>
                    <a:pt x="6605" y="6"/>
                    <a:pt x="6008" y="6"/>
                  </a:cubicBezTo>
                  <a:cubicBezTo>
                    <a:pt x="5667" y="6"/>
                    <a:pt x="5148" y="10"/>
                    <a:pt x="4324" y="10"/>
                  </a:cubicBezTo>
                  <a:cubicBezTo>
                    <a:pt x="3707" y="10"/>
                    <a:pt x="2918" y="8"/>
                    <a:pt x="1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2813234" y="2654497"/>
              <a:ext cx="58712" cy="119301"/>
            </a:xfrm>
            <a:custGeom>
              <a:rect b="b" l="l" r="r" t="t"/>
              <a:pathLst>
                <a:path extrusionOk="0" h="3751" w="184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191"/>
                  </a:lnTo>
                  <a:cubicBezTo>
                    <a:pt x="0" y="3489"/>
                    <a:pt x="238" y="3751"/>
                    <a:pt x="548" y="3751"/>
                  </a:cubicBezTo>
                  <a:lnTo>
                    <a:pt x="1286" y="3751"/>
                  </a:lnTo>
                  <a:cubicBezTo>
                    <a:pt x="1584" y="3751"/>
                    <a:pt x="1846" y="3513"/>
                    <a:pt x="1846" y="3191"/>
                  </a:cubicBezTo>
                  <a:lnTo>
                    <a:pt x="1846" y="2096"/>
                  </a:lnTo>
                  <a:cubicBezTo>
                    <a:pt x="1834" y="2001"/>
                    <a:pt x="1762" y="1929"/>
                    <a:pt x="1679" y="1929"/>
                  </a:cubicBezTo>
                  <a:cubicBezTo>
                    <a:pt x="1584" y="1929"/>
                    <a:pt x="1512" y="2001"/>
                    <a:pt x="1512" y="2096"/>
                  </a:cubicBezTo>
                  <a:lnTo>
                    <a:pt x="1512" y="3191"/>
                  </a:lnTo>
                  <a:cubicBezTo>
                    <a:pt x="1512" y="3310"/>
                    <a:pt x="1405" y="3417"/>
                    <a:pt x="1286" y="3417"/>
                  </a:cubicBezTo>
                  <a:lnTo>
                    <a:pt x="548" y="3417"/>
                  </a:lnTo>
                  <a:cubicBezTo>
                    <a:pt x="429" y="3417"/>
                    <a:pt x="322" y="3310"/>
                    <a:pt x="322" y="3191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5"/>
          <p:cNvGrpSpPr/>
          <p:nvPr/>
        </p:nvGrpSpPr>
        <p:grpSpPr>
          <a:xfrm>
            <a:off x="5945496" y="1570458"/>
            <a:ext cx="278739" cy="339073"/>
            <a:chOff x="1768821" y="3361108"/>
            <a:chExt cx="278739" cy="339073"/>
          </a:xfrm>
        </p:grpSpPr>
        <p:sp>
          <p:nvSpPr>
            <p:cNvPr id="627" name="Google Shape;627;p35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5"/>
          <p:cNvGrpSpPr/>
          <p:nvPr/>
        </p:nvGrpSpPr>
        <p:grpSpPr>
          <a:xfrm>
            <a:off x="1459478" y="3298091"/>
            <a:ext cx="218687" cy="349052"/>
            <a:chOff x="4054103" y="2430191"/>
            <a:chExt cx="218687" cy="349052"/>
          </a:xfrm>
        </p:grpSpPr>
        <p:sp>
          <p:nvSpPr>
            <p:cNvPr id="639" name="Google Shape;639;p35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35"/>
          <p:cNvSpPr/>
          <p:nvPr/>
        </p:nvSpPr>
        <p:spPr>
          <a:xfrm>
            <a:off x="5108157" y="3219670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 txBox="1"/>
          <p:nvPr>
            <p:ph type="ctrTitle"/>
          </p:nvPr>
        </p:nvSpPr>
        <p:spPr>
          <a:xfrm>
            <a:off x="5138200" y="421925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647" name="Google Shape;6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25" y="2761425"/>
            <a:ext cx="1697175" cy="16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25" y="498125"/>
            <a:ext cx="2280225" cy="15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6"/>
          <p:cNvSpPr txBox="1"/>
          <p:nvPr/>
        </p:nvSpPr>
        <p:spPr>
          <a:xfrm>
            <a:off x="160550" y="2048550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6"/>
          <p:cNvSpPr txBox="1"/>
          <p:nvPr/>
        </p:nvSpPr>
        <p:spPr>
          <a:xfrm>
            <a:off x="562675" y="4586025"/>
            <a:ext cx="165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PCA Analysis</a:t>
            </a:r>
            <a:endParaRPr sz="1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1" name="Google Shape;651;p36"/>
          <p:cNvSpPr txBox="1"/>
          <p:nvPr/>
        </p:nvSpPr>
        <p:spPr>
          <a:xfrm>
            <a:off x="342325" y="1999575"/>
            <a:ext cx="209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Random Forest</a:t>
            </a:r>
            <a:endParaRPr sz="1000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52" name="Google Shape;652;p36"/>
          <p:cNvPicPr preferRelativeResize="0"/>
          <p:nvPr/>
        </p:nvPicPr>
        <p:blipFill rotWithShape="1">
          <a:blip r:embed="rId5">
            <a:alphaModFix/>
          </a:blip>
          <a:srcRect b="0" l="0" r="0" t="2008"/>
          <a:stretch/>
        </p:blipFill>
        <p:spPr>
          <a:xfrm>
            <a:off x="3036075" y="1470525"/>
            <a:ext cx="2845900" cy="19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6"/>
          <p:cNvPicPr preferRelativeResize="0"/>
          <p:nvPr/>
        </p:nvPicPr>
        <p:blipFill rotWithShape="1">
          <a:blip r:embed="rId6">
            <a:alphaModFix/>
          </a:blip>
          <a:srcRect b="0" l="1613" r="0" t="2162"/>
          <a:stretch/>
        </p:blipFill>
        <p:spPr>
          <a:xfrm>
            <a:off x="6183350" y="1529750"/>
            <a:ext cx="2782175" cy="19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6"/>
          <p:cNvSpPr txBox="1"/>
          <p:nvPr/>
        </p:nvSpPr>
        <p:spPr>
          <a:xfrm>
            <a:off x="5368400" y="3653525"/>
            <a:ext cx="165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K nearest Neighbours</a:t>
            </a:r>
            <a:endParaRPr sz="1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5" name="Google Shape;655;p36"/>
          <p:cNvSpPr txBox="1"/>
          <p:nvPr/>
        </p:nvSpPr>
        <p:spPr>
          <a:xfrm>
            <a:off x="4851450" y="3853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We get the optimal output at K=11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50" y="2186175"/>
            <a:ext cx="3680751" cy="18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7"/>
          <p:cNvSpPr txBox="1"/>
          <p:nvPr/>
        </p:nvSpPr>
        <p:spPr>
          <a:xfrm>
            <a:off x="5049775" y="4151375"/>
            <a:ext cx="300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XGBoosting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62" name="Google Shape;6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250" y="96775"/>
            <a:ext cx="5625824" cy="16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7"/>
          <p:cNvSpPr txBox="1"/>
          <p:nvPr/>
        </p:nvSpPr>
        <p:spPr>
          <a:xfrm>
            <a:off x="2468400" y="1698375"/>
            <a:ext cx="42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Logistic Regression with Standard Scalar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64" name="Google Shape;6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25" y="2186174"/>
            <a:ext cx="3538275" cy="19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7"/>
          <p:cNvSpPr txBox="1"/>
          <p:nvPr/>
        </p:nvSpPr>
        <p:spPr>
          <a:xfrm>
            <a:off x="1115450" y="4178475"/>
            <a:ext cx="23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Logistic Regression &amp; SVC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"/>
          <p:cNvSpPr txBox="1"/>
          <p:nvPr>
            <p:ph type="ctrTitle"/>
          </p:nvPr>
        </p:nvSpPr>
        <p:spPr>
          <a:xfrm>
            <a:off x="3893900" y="1439325"/>
            <a:ext cx="167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Prachee Javiya</a:t>
            </a:r>
            <a:endParaRPr/>
          </a:p>
        </p:txBody>
      </p:sp>
      <p:sp>
        <p:nvSpPr>
          <p:cNvPr id="671" name="Google Shape;671;p38"/>
          <p:cNvSpPr txBox="1"/>
          <p:nvPr>
            <p:ph idx="1" type="subTitle"/>
          </p:nvPr>
        </p:nvSpPr>
        <p:spPr>
          <a:xfrm>
            <a:off x="3893900" y="1618899"/>
            <a:ext cx="1899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cleaning &amp; data normalization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Stacking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72" name="Google Shape;672;p38"/>
          <p:cNvSpPr txBox="1"/>
          <p:nvPr>
            <p:ph idx="2" type="ctrTitle"/>
          </p:nvPr>
        </p:nvSpPr>
        <p:spPr>
          <a:xfrm>
            <a:off x="3893900" y="2872025"/>
            <a:ext cx="22851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arpitsinh  vaghela</a:t>
            </a:r>
            <a:endParaRPr/>
          </a:p>
        </p:txBody>
      </p:sp>
      <p:sp>
        <p:nvSpPr>
          <p:cNvPr id="673" name="Google Shape;673;p38"/>
          <p:cNvSpPr txBox="1"/>
          <p:nvPr>
            <p:ph idx="5" type="subTitle"/>
          </p:nvPr>
        </p:nvSpPr>
        <p:spPr>
          <a:xfrm>
            <a:off x="3893900" y="3049376"/>
            <a:ext cx="18999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Data preparation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Naive Bayes (incomplete)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Model Stacking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674" name="Google Shape;674;p38"/>
          <p:cNvSpPr txBox="1"/>
          <p:nvPr>
            <p:ph idx="3" type="ctrTitle"/>
          </p:nvPr>
        </p:nvSpPr>
        <p:spPr>
          <a:xfrm>
            <a:off x="6419200" y="1439325"/>
            <a:ext cx="2154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Kaushal patil</a:t>
            </a:r>
            <a:endParaRPr/>
          </a:p>
        </p:txBody>
      </p:sp>
      <p:sp>
        <p:nvSpPr>
          <p:cNvPr id="675" name="Google Shape;675;p38"/>
          <p:cNvSpPr txBox="1"/>
          <p:nvPr>
            <p:ph idx="4" type="ctrTitle"/>
          </p:nvPr>
        </p:nvSpPr>
        <p:spPr>
          <a:xfrm>
            <a:off x="6468575" y="2872025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Vrunda gadesha</a:t>
            </a:r>
            <a:endParaRPr/>
          </a:p>
        </p:txBody>
      </p:sp>
      <p:sp>
        <p:nvSpPr>
          <p:cNvPr id="676" name="Google Shape;676;p38"/>
          <p:cNvSpPr txBox="1"/>
          <p:nvPr>
            <p:ph idx="7" type="subTitle"/>
          </p:nvPr>
        </p:nvSpPr>
        <p:spPr>
          <a:xfrm>
            <a:off x="6468575" y="3049368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Neighbours</a:t>
            </a:r>
            <a:endParaRPr/>
          </a:p>
        </p:txBody>
      </p:sp>
      <p:grpSp>
        <p:nvGrpSpPr>
          <p:cNvPr id="677" name="Google Shape;677;p3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678" name="Google Shape;678;p3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679" name="Google Shape;679;p3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fmla="val 4313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3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682" name="Google Shape;682;p3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3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688" name="Google Shape;688;p3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rect b="b" l="l" r="r" t="t"/>
                <a:pathLst>
                  <a:path extrusionOk="0" h="1498" w="276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rect b="b" l="l" r="r" t="t"/>
                <a:pathLst>
                  <a:path extrusionOk="0" h="3572" w="296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4" name="Google Shape;744;p38"/>
          <p:cNvSpPr txBox="1"/>
          <p:nvPr/>
        </p:nvSpPr>
        <p:spPr>
          <a:xfrm>
            <a:off x="1143000" y="1439325"/>
            <a:ext cx="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ROLES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5" name="Google Shape;745;p38"/>
          <p:cNvSpPr txBox="1"/>
          <p:nvPr/>
        </p:nvSpPr>
        <p:spPr>
          <a:xfrm>
            <a:off x="6468575" y="1618900"/>
            <a:ext cx="2051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Logistic regression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Random forest</a:t>
            </a:r>
            <a:endParaRPr sz="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</a:rPr>
              <a:t>K</a:t>
            </a:r>
            <a:r>
              <a:rPr lang="en" sz="950">
                <a:solidFill>
                  <a:schemeClr val="dk2"/>
                </a:solidFill>
              </a:rPr>
              <a:t> mean clustering and PCA</a:t>
            </a:r>
            <a:endParaRPr sz="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2"/>
                </a:solidFill>
              </a:rPr>
              <a:t>K Nearest neighbors</a:t>
            </a:r>
            <a:endParaRPr sz="9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9"/>
          <p:cNvSpPr txBox="1"/>
          <p:nvPr>
            <p:ph type="ctrTitle"/>
          </p:nvPr>
        </p:nvSpPr>
        <p:spPr>
          <a:xfrm>
            <a:off x="5138200" y="421925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751" name="Google Shape;751;p39"/>
          <p:cNvSpPr txBox="1"/>
          <p:nvPr/>
        </p:nvSpPr>
        <p:spPr>
          <a:xfrm>
            <a:off x="1039300" y="1496650"/>
            <a:ext cx="7293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-"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K fold cross validation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-"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Naive Bayes 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-"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Non linear kernel in SVC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-"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Confusion matrix &amp; precision recall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-"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F1 score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