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sldIdLst>
    <p:sldId id="258" r:id="rId2"/>
    <p:sldId id="256" r:id="rId3"/>
    <p:sldId id="281" r:id="rId4"/>
    <p:sldId id="262" r:id="rId5"/>
    <p:sldId id="264" r:id="rId6"/>
    <p:sldId id="266" r:id="rId7"/>
    <p:sldId id="268" r:id="rId8"/>
    <p:sldId id="270" r:id="rId9"/>
    <p:sldId id="272" r:id="rId10"/>
    <p:sldId id="282" r:id="rId11"/>
    <p:sldId id="283" r:id="rId12"/>
    <p:sldId id="284" r:id="rId13"/>
    <p:sldId id="274"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91" autoAdjust="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05-Dec-20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222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05-Dec-20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928996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05-Dec-20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146677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05-Dec-20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9533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05-Dec-20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0118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05-Dec-20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63297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05-Dec-20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65301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05-Dec-20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65715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05-Dec-20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3880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05-Dec-20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3717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05-Dec-20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312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05-Dec-20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174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05-Dec-20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93824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05-Dec-20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222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05-Dec-20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2202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05-Dec-20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5426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05-Dec-20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042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345051-2045-45DA-935E-2E3CA1A69ADC}" type="datetimeFigureOut">
              <a:rPr lang="en-US" smtClean="0"/>
              <a:t>05-Dec-20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40673561"/>
      </p:ext>
    </p:extLst>
  </p:cSld>
  <p:clrMap bg1="dk1" tx1="lt1" bg2="dk2" tx2="lt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 id="2147484357" r:id="rId13"/>
    <p:sldLayoutId id="2147484358" r:id="rId14"/>
    <p:sldLayoutId id="2147484359" r:id="rId15"/>
    <p:sldLayoutId id="2147484360" r:id="rId16"/>
    <p:sldLayoutId id="214748436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DDE1589-7B13-48B9-8673-3E85B8180622}"/>
              </a:ext>
            </a:extLst>
          </p:cNvPr>
          <p:cNvSpPr>
            <a:spLocks noGrp="1"/>
          </p:cNvSpPr>
          <p:nvPr>
            <p:ph type="ctrTitle"/>
          </p:nvPr>
        </p:nvSpPr>
        <p:spPr>
          <a:xfrm>
            <a:off x="-193965" y="-138545"/>
            <a:ext cx="12727709" cy="1656627"/>
          </a:xfrm>
        </p:spPr>
        <p:txBody>
          <a:bodyPr>
            <a:normAutofit/>
          </a:bodyPr>
          <a:lstStyle/>
          <a:p>
            <a:pPr algn="ctr"/>
            <a:r>
              <a:rPr lang="en-IN" sz="4800" b="1" dirty="0">
                <a:latin typeface="Bahnschrift SemiCondensed" panose="020B0502040204020203" pitchFamily="34" charset="0"/>
              </a:rPr>
              <a:t>SWAMI KESHVANAND INSTITUTE OF TECHNOLOGY, MANAGEMENT &amp; GRAMOTHAN</a:t>
            </a:r>
          </a:p>
        </p:txBody>
      </p:sp>
      <p:sp>
        <p:nvSpPr>
          <p:cNvPr id="18" name="Subtitle 2">
            <a:extLst>
              <a:ext uri="{FF2B5EF4-FFF2-40B4-BE49-F238E27FC236}">
                <a16:creationId xmlns:a16="http://schemas.microsoft.com/office/drawing/2014/main" id="{FBAAA471-390B-4206-9C7E-2DA4FB773B2F}"/>
              </a:ext>
            </a:extLst>
          </p:cNvPr>
          <p:cNvSpPr>
            <a:spLocks noGrp="1"/>
          </p:cNvSpPr>
          <p:nvPr>
            <p:ph type="subTitle" idx="1"/>
          </p:nvPr>
        </p:nvSpPr>
        <p:spPr>
          <a:xfrm>
            <a:off x="2041864" y="3428999"/>
            <a:ext cx="8626136" cy="3007311"/>
          </a:xfrm>
        </p:spPr>
        <p:txBody>
          <a:bodyPr>
            <a:normAutofit/>
          </a:bodyPr>
          <a:lstStyle/>
          <a:p>
            <a:pPr algn="ctr"/>
            <a:endParaRPr lang="en-IN" i="1" dirty="0">
              <a:solidFill>
                <a:schemeClr val="accent6">
                  <a:lumMod val="40000"/>
                  <a:lumOff val="60000"/>
                </a:schemeClr>
              </a:solidFill>
              <a:latin typeface="Times New Roman" panose="02020603050405020304" pitchFamily="18" charset="0"/>
              <a:cs typeface="Times New Roman" panose="02020603050405020304" pitchFamily="18" charset="0"/>
            </a:endParaRPr>
          </a:p>
          <a:p>
            <a:pPr algn="ctr"/>
            <a:endParaRPr lang="en-IN" i="1" dirty="0">
              <a:solidFill>
                <a:schemeClr val="accent6">
                  <a:lumMod val="40000"/>
                  <a:lumOff val="60000"/>
                </a:schemeClr>
              </a:solidFill>
              <a:latin typeface="Times New Roman" panose="02020603050405020304" pitchFamily="18" charset="0"/>
              <a:cs typeface="Times New Roman" panose="02020603050405020304" pitchFamily="18" charset="0"/>
            </a:endParaRPr>
          </a:p>
          <a:p>
            <a:pPr algn="just"/>
            <a:r>
              <a:rPr lang="en-IN" sz="1800" i="1" dirty="0">
                <a:solidFill>
                  <a:schemeClr val="accent6">
                    <a:lumMod val="40000"/>
                    <a:lumOff val="60000"/>
                  </a:schemeClr>
                </a:solidFill>
                <a:latin typeface="Times New Roman" panose="02020603050405020304" pitchFamily="18" charset="0"/>
                <a:cs typeface="Times New Roman" panose="02020603050405020304" pitchFamily="18" charset="0"/>
              </a:rPr>
              <a:t>Submitted To:                                                                                       Submitted By:</a:t>
            </a:r>
          </a:p>
          <a:p>
            <a:pPr algn="just"/>
            <a:r>
              <a:rPr lang="en-IN" sz="1800" i="1" dirty="0">
                <a:solidFill>
                  <a:schemeClr val="accent6">
                    <a:lumMod val="40000"/>
                    <a:lumOff val="60000"/>
                  </a:schemeClr>
                </a:solidFill>
                <a:latin typeface="Times New Roman" panose="02020603050405020304" pitchFamily="18" charset="0"/>
                <a:cs typeface="Times New Roman" panose="02020603050405020304" pitchFamily="18" charset="0"/>
              </a:rPr>
              <a:t> Mr Sushant Kumar                                                                            Kaushal Saraswat</a:t>
            </a:r>
          </a:p>
          <a:p>
            <a:pPr algn="just"/>
            <a:r>
              <a:rPr lang="en-IN" sz="1800" i="1" dirty="0">
                <a:solidFill>
                  <a:schemeClr val="accent6">
                    <a:lumMod val="40000"/>
                    <a:lumOff val="60000"/>
                  </a:schemeClr>
                </a:solidFill>
                <a:latin typeface="Times New Roman" panose="02020603050405020304" pitchFamily="18" charset="0"/>
                <a:cs typeface="Times New Roman" panose="02020603050405020304" pitchFamily="18" charset="0"/>
              </a:rPr>
              <a:t>                                                                                                             17ESKCS076(CS-B)</a:t>
            </a:r>
          </a:p>
        </p:txBody>
      </p:sp>
      <p:pic>
        <p:nvPicPr>
          <p:cNvPr id="19" name="Picture 18">
            <a:extLst>
              <a:ext uri="{FF2B5EF4-FFF2-40B4-BE49-F238E27FC236}">
                <a16:creationId xmlns:a16="http://schemas.microsoft.com/office/drawing/2014/main" id="{24437858-4D38-4B6D-8EAB-2845374A4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615" y="1518082"/>
            <a:ext cx="1728770" cy="1775587"/>
          </a:xfrm>
          <a:prstGeom prst="rect">
            <a:avLst/>
          </a:prstGeom>
        </p:spPr>
      </p:pic>
    </p:spTree>
    <p:extLst>
      <p:ext uri="{BB962C8B-B14F-4D97-AF65-F5344CB8AC3E}">
        <p14:creationId xmlns:p14="http://schemas.microsoft.com/office/powerpoint/2010/main" val="416096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DynamoDB</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3352799"/>
            <a:ext cx="9422296" cy="2994992"/>
          </a:xfrm>
        </p:spPr>
        <p:txBody>
          <a:bodyPr>
            <a:normAutofit fontScale="25000" lnSpcReduction="20000"/>
          </a:bodyPr>
          <a:lstStyle/>
          <a:p>
            <a:pPr marL="457200" indent="-457200" algn="just">
              <a:buFont typeface="Wingdings" panose="05000000000000000000" pitchFamily="2" charset="2"/>
              <a:buChar char="Ø"/>
            </a:pPr>
            <a:r>
              <a:rPr lang="en-US" sz="9600" b="0" i="1" dirty="0">
                <a:solidFill>
                  <a:schemeClr val="accent4">
                    <a:lumMod val="60000"/>
                    <a:lumOff val="40000"/>
                  </a:schemeClr>
                </a:solidFill>
                <a:effectLst/>
                <a:latin typeface="AmazonEmber"/>
              </a:rPr>
              <a:t>Amazon DynamoDB is a key-value and document database that delivers single-digit millisecond performance at any scale. It's a fully managed, multi-region, multi-active, durable database with built-in security, backup and restore, and in-memory caching for internet-scale applications. DynamoDB can handle more than 10 trillion requests per day and can support peaks of more than 20 million requests per second</a:t>
            </a:r>
            <a:r>
              <a:rPr lang="en-US" sz="9600" b="0" i="0" dirty="0">
                <a:solidFill>
                  <a:srgbClr val="232F3E"/>
                </a:solidFill>
                <a:effectLst/>
                <a:latin typeface="AmazonEmber"/>
              </a:rPr>
              <a:t>.</a:t>
            </a:r>
            <a:r>
              <a:rPr lang="en-US" sz="9600" b="0" i="0" dirty="0">
                <a:solidFill>
                  <a:schemeClr val="accent6">
                    <a:lumMod val="40000"/>
                    <a:lumOff val="60000"/>
                  </a:schemeClr>
                </a:solidFill>
                <a:effectLst/>
                <a:latin typeface="AmazonEmber"/>
              </a:rPr>
              <a:t>. </a:t>
            </a:r>
          </a:p>
          <a:p>
            <a:pPr algn="just"/>
            <a:r>
              <a:rPr lang="en-US" sz="5100" b="1" i="1" dirty="0">
                <a:solidFill>
                  <a:schemeClr val="accent6">
                    <a:lumMod val="40000"/>
                    <a:lumOff val="60000"/>
                  </a:schemeClr>
                </a:solidFill>
                <a:latin typeface="AmazonEmber"/>
                <a:cs typeface="Times New Roman" panose="02020603050405020304" pitchFamily="18" charset="0"/>
              </a:rPr>
              <a:t>          </a:t>
            </a:r>
            <a:endParaRPr lang="en-IN" sz="5100" b="1" i="1" dirty="0">
              <a:solidFill>
                <a:schemeClr val="accent6">
                  <a:lumMod val="40000"/>
                  <a:lumOff val="60000"/>
                </a:schemeClr>
              </a:solidFill>
              <a:latin typeface="AmazonEmber"/>
              <a:cs typeface="Times New Roman" panose="02020603050405020304" pitchFamily="18" charset="0"/>
            </a:endParaRPr>
          </a:p>
          <a:p>
            <a:pPr marL="457200" indent="-457200" algn="just">
              <a:buFont typeface="Wingdings" panose="05000000000000000000" pitchFamily="2" charset="2"/>
              <a:buChar char="Ø"/>
            </a:pP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8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AWS Lambda</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305339" y="2756450"/>
            <a:ext cx="9581322" cy="3278901"/>
          </a:xfrm>
        </p:spPr>
        <p:txBody>
          <a:bodyPr>
            <a:noAutofit/>
          </a:bodyPr>
          <a:lstStyle/>
          <a:p>
            <a:pPr marL="457200" indent="-457200" algn="just">
              <a:buFont typeface="Wingdings" panose="05000000000000000000" pitchFamily="2" charset="2"/>
              <a:buChar char="Ø"/>
            </a:pPr>
            <a:r>
              <a:rPr lang="en-US" sz="2400" b="0" i="0" dirty="0">
                <a:solidFill>
                  <a:schemeClr val="accent4">
                    <a:lumMod val="40000"/>
                    <a:lumOff val="60000"/>
                  </a:schemeClr>
                </a:solidFill>
                <a:effectLst/>
                <a:latin typeface="AmazonEmber"/>
              </a:rPr>
              <a:t>AWS Lambda is a serverless compute service that lets you run code without provisioning or managing servers, creating workload-aware cluster scaling logic, maintaining event integrations, or managing runtimes. With Lambda, you can run code for virtually any type of application or backend service - all with zero administration. Just upload your code as a ZIP file or container image, and Lambda automatically and precisely allocates compute execution power and runs your code based on the incoming request or event, for any scale of traffic.</a:t>
            </a:r>
            <a:endParaRPr lang="en-IN" sz="2400" b="1" i="1"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3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168434" y="916532"/>
            <a:ext cx="10133428" cy="1062181"/>
          </a:xfrm>
        </p:spPr>
        <p:txBody>
          <a:bodyPr>
            <a:normAutofit fontScale="90000"/>
          </a:bodyPr>
          <a:lstStyle/>
          <a:p>
            <a:pPr algn="ctr"/>
            <a:r>
              <a:rPr lang="en-IN" sz="5400" b="1" dirty="0">
                <a:latin typeface="Bahnschrift SemiCondensed" panose="020B0502040204020203" pitchFamily="34" charset="0"/>
              </a:rPr>
              <a:t>RDS(Relational Database Service)</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3352799"/>
            <a:ext cx="9422296" cy="2994992"/>
          </a:xfrm>
        </p:spPr>
        <p:txBody>
          <a:bodyPr>
            <a:normAutofit/>
          </a:bodyPr>
          <a:lstStyle/>
          <a:p>
            <a:pPr algn="just"/>
            <a:r>
              <a:rPr lang="en-US" sz="2400" b="0" i="0" dirty="0">
                <a:solidFill>
                  <a:schemeClr val="accent4">
                    <a:lumMod val="40000"/>
                    <a:lumOff val="60000"/>
                  </a:schemeClr>
                </a:solidFill>
                <a:effectLst/>
                <a:latin typeface="Amazon Ember"/>
              </a:rPr>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r>
              <a:rPr lang="en-US" sz="2400" b="1" i="1" dirty="0">
                <a:solidFill>
                  <a:schemeClr val="accent4">
                    <a:lumMod val="40000"/>
                    <a:lumOff val="60000"/>
                  </a:schemeClr>
                </a:solidFill>
                <a:latin typeface="Amazon Ember"/>
                <a:cs typeface="Times New Roman" panose="02020603050405020304" pitchFamily="18" charset="0"/>
              </a:rPr>
              <a:t>          </a:t>
            </a:r>
            <a:endParaRPr lang="en-IN" sz="2400" b="1" i="1" dirty="0">
              <a:solidFill>
                <a:schemeClr val="accent4">
                  <a:lumMod val="40000"/>
                  <a:lumOff val="60000"/>
                </a:schemeClr>
              </a:solidFill>
              <a:latin typeface="Amazon Ember"/>
              <a:cs typeface="Times New Roman" panose="02020603050405020304" pitchFamily="18" charset="0"/>
            </a:endParaRPr>
          </a:p>
          <a:p>
            <a:pPr marL="457200" indent="-457200" algn="just">
              <a:buFont typeface="Wingdings" panose="05000000000000000000" pitchFamily="2" charset="2"/>
              <a:buChar char="Ø"/>
            </a:pP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50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Interacting with AWS:</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marL="457200" indent="-457200" algn="just">
              <a:buFont typeface="Wingdings" panose="05000000000000000000" pitchFamily="2" charset="2"/>
              <a:buChar char="Ø"/>
            </a:pPr>
            <a:r>
              <a:rPr lang="en-IN" b="1" i="1" dirty="0" err="1">
                <a:solidFill>
                  <a:schemeClr val="accent6">
                    <a:lumMod val="40000"/>
                    <a:lumOff val="60000"/>
                  </a:schemeClr>
                </a:solidFill>
                <a:latin typeface="Times New Roman" panose="02020603050405020304" pitchFamily="18" charset="0"/>
                <a:cs typeface="Times New Roman" panose="02020603050405020304" pitchFamily="18" charset="0"/>
              </a:rPr>
              <a:t>WebUI</a:t>
            </a:r>
            <a:r>
              <a:rPr lang="en-IN" b="1" i="1" dirty="0">
                <a:solidFill>
                  <a:schemeClr val="accent6">
                    <a:lumMod val="40000"/>
                    <a:lumOff val="60000"/>
                  </a:schemeClr>
                </a:solidFill>
                <a:latin typeface="Times New Roman" panose="02020603050405020304" pitchFamily="18" charset="0"/>
                <a:cs typeface="Times New Roman" panose="02020603050405020304" pitchFamily="18" charset="0"/>
              </a:rPr>
              <a:t> (manual)</a:t>
            </a:r>
          </a:p>
          <a:p>
            <a:pPr marL="457200" indent="-457200" algn="just">
              <a:buFont typeface="Wingdings" panose="05000000000000000000" pitchFamily="2" charset="2"/>
              <a:buChar char="Ø"/>
            </a:pPr>
            <a:r>
              <a:rPr lang="en-IN" b="1" i="1" dirty="0">
                <a:solidFill>
                  <a:schemeClr val="accent6">
                    <a:lumMod val="40000"/>
                    <a:lumOff val="60000"/>
                  </a:schemeClr>
                </a:solidFill>
                <a:latin typeface="Times New Roman" panose="02020603050405020304" pitchFamily="18" charset="0"/>
                <a:cs typeface="Times New Roman" panose="02020603050405020304" pitchFamily="18" charset="0"/>
              </a:rPr>
              <a:t>CLI (automation)</a:t>
            </a:r>
          </a:p>
          <a:p>
            <a:pPr marL="457200" indent="-457200" algn="just">
              <a:buFont typeface="Wingdings" panose="05000000000000000000" pitchFamily="2" charset="2"/>
              <a:buChar char="Ø"/>
            </a:pPr>
            <a:r>
              <a:rPr lang="en-IN" b="1" i="1" dirty="0">
                <a:solidFill>
                  <a:schemeClr val="accent6">
                    <a:lumMod val="40000"/>
                    <a:lumOff val="60000"/>
                  </a:schemeClr>
                </a:solidFill>
                <a:latin typeface="Times New Roman" panose="02020603050405020304" pitchFamily="18" charset="0"/>
                <a:cs typeface="Times New Roman" panose="02020603050405020304" pitchFamily="18" charset="0"/>
              </a:rPr>
              <a:t>SDK (programming language like python)</a:t>
            </a:r>
          </a:p>
        </p:txBody>
      </p:sp>
    </p:spTree>
    <p:extLst>
      <p:ext uri="{BB962C8B-B14F-4D97-AF65-F5344CB8AC3E}">
        <p14:creationId xmlns:p14="http://schemas.microsoft.com/office/powerpoint/2010/main" val="415484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solidFill>
                  <a:schemeClr val="tx1">
                    <a:lumMod val="50000"/>
                    <a:lumOff val="50000"/>
                  </a:schemeClr>
                </a:solidFill>
                <a:latin typeface="Bahnschrift SemiCondensed" panose="020B0502040204020203" pitchFamily="34" charset="0"/>
              </a:rPr>
              <a:t>.</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6908800" y="3749963"/>
            <a:ext cx="5079998" cy="2687781"/>
          </a:xfrm>
        </p:spPr>
        <p:txBody>
          <a:bodyPr>
            <a:normAutofit/>
          </a:bodyPr>
          <a:lstStyle/>
          <a:p>
            <a:pPr algn="just"/>
            <a:r>
              <a:rPr lang="en-IN" sz="6600" b="1" i="1" dirty="0">
                <a:solidFill>
                  <a:schemeClr val="accent6">
                    <a:lumMod val="40000"/>
                    <a:lumOff val="6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2855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840509"/>
            <a:ext cx="9144000" cy="1228436"/>
          </a:xfrm>
        </p:spPr>
        <p:txBody>
          <a:bodyPr>
            <a:normAutofit fontScale="90000"/>
          </a:bodyPr>
          <a:lstStyle/>
          <a:p>
            <a:pPr algn="ctr"/>
            <a:r>
              <a:rPr lang="en-IN" sz="6600" b="1" dirty="0">
                <a:solidFill>
                  <a:schemeClr val="bg2">
                    <a:lumMod val="20000"/>
                    <a:lumOff val="80000"/>
                  </a:schemeClr>
                </a:solidFill>
                <a:latin typeface="Bahnschrift SemiCondensed" panose="020B0502040204020203" pitchFamily="34" charset="0"/>
              </a:rPr>
              <a:t>What is Cloud Computing</a:t>
            </a:r>
            <a:r>
              <a:rPr lang="en-IN" sz="6600" b="1" dirty="0">
                <a:solidFill>
                  <a:schemeClr val="bg1"/>
                </a:solidFill>
                <a:latin typeface="Bahnschrift SemiCondensed" panose="020B0502040204020203" pitchFamily="34" charset="0"/>
              </a:rPr>
              <a:t>?</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4419423"/>
            <a:ext cx="9144000" cy="1405305"/>
          </a:xfrm>
        </p:spPr>
        <p:txBody>
          <a:bodyPr>
            <a:normAutofit fontScale="92500"/>
          </a:bodyPr>
          <a:lstStyle/>
          <a:p>
            <a:pPr algn="ctr"/>
            <a:r>
              <a:rPr lang="en-US" sz="2000" b="0" i="0" dirty="0">
                <a:solidFill>
                  <a:srgbClr val="FFFFFF"/>
                </a:solidFill>
                <a:effectLst/>
                <a:latin typeface="AmazonEmberLight"/>
              </a:rPr>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lang="en-IN" sz="3200" dirty="0"/>
          </a:p>
        </p:txBody>
      </p:sp>
    </p:spTree>
    <p:extLst>
      <p:ext uri="{BB962C8B-B14F-4D97-AF65-F5344CB8AC3E}">
        <p14:creationId xmlns:p14="http://schemas.microsoft.com/office/powerpoint/2010/main" val="26547140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Service Providers of Cloud:</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algn="ctr"/>
            <a:r>
              <a:rPr lang="en-IN" sz="3200" u="sng" dirty="0">
                <a:latin typeface="Algerian" panose="04020705040A02060702" pitchFamily="82" charset="0"/>
              </a:rPr>
              <a:t>Public Cloud</a:t>
            </a:r>
            <a:r>
              <a:rPr lang="en-IN" sz="3200" dirty="0">
                <a:latin typeface="Bahnschrift SemiCondensed" panose="020B0502040204020203" pitchFamily="34" charset="0"/>
              </a:rPr>
              <a:t>                   </a:t>
            </a:r>
            <a:endParaRPr lang="en-IN" sz="3200" u="sng" dirty="0">
              <a:latin typeface="Algerian" panose="04020705040A02060702" pitchFamily="82" charset="0"/>
            </a:endParaRPr>
          </a:p>
          <a:p>
            <a:pPr algn="just"/>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               Amazon AWS                                   </a:t>
            </a:r>
          </a:p>
          <a:p>
            <a:pPr algn="just"/>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              Microsoft Azure</a:t>
            </a:r>
          </a:p>
          <a:p>
            <a:pPr algn="just"/>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              Google GCP</a:t>
            </a:r>
          </a:p>
        </p:txBody>
      </p:sp>
    </p:spTree>
    <p:extLst>
      <p:ext uri="{BB962C8B-B14F-4D97-AF65-F5344CB8AC3E}">
        <p14:creationId xmlns:p14="http://schemas.microsoft.com/office/powerpoint/2010/main" val="223739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559382"/>
          </a:xfrm>
        </p:spPr>
        <p:txBody>
          <a:bodyPr>
            <a:normAutofit fontScale="90000"/>
          </a:bodyPr>
          <a:lstStyle/>
          <a:p>
            <a:pPr algn="ctr"/>
            <a:r>
              <a:rPr lang="en-IN" sz="5400" b="1" dirty="0">
                <a:latin typeface="Bahnschrift SemiCondensed" panose="020B0502040204020203" pitchFamily="34" charset="0"/>
              </a:rPr>
              <a:t>Some services provided by the AWS:</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1603513"/>
            <a:ext cx="9144000" cy="4221216"/>
          </a:xfrm>
        </p:spPr>
        <p:txBody>
          <a:bodyPr>
            <a:normAutofit/>
          </a:bodyPr>
          <a:lstStyle/>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EC2(Elastic Compute Cloud)</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VPC(Virtual Private Cloud)</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IAM(Identity Access Management)</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S3(Simple Storage Service)</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CloudFront</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DynamoDB</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AWS Lambda</a:t>
            </a:r>
          </a:p>
          <a:p>
            <a:pPr marL="514350" indent="-514350" algn="just">
              <a:buAutoNum type="arabicPeriod"/>
            </a:pPr>
            <a:r>
              <a:rPr lang="en-IN" i="1" dirty="0">
                <a:solidFill>
                  <a:schemeClr val="accent6">
                    <a:lumMod val="40000"/>
                    <a:lumOff val="60000"/>
                  </a:schemeClr>
                </a:solidFill>
                <a:latin typeface="Times New Roman" panose="02020603050405020304" pitchFamily="18" charset="0"/>
                <a:cs typeface="Times New Roman" panose="02020603050405020304" pitchFamily="18" charset="0"/>
              </a:rPr>
              <a:t>RDS(Relational Database Service)</a:t>
            </a:r>
          </a:p>
          <a:p>
            <a:pPr marL="514350" indent="-514350" algn="just">
              <a:buAutoNum type="arabicPeriod"/>
            </a:pPr>
            <a:endParaRPr lang="en-IN"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72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EC2(Elastic Compute Cloud)</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It is a web service that provides secure, resizable compute capacity in the cloud.</a:t>
            </a:r>
          </a:p>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It provides you with complete control of your computing resources and lets you run on Amazon’s proven computing environment.</a:t>
            </a:r>
          </a:p>
          <a:p>
            <a:pPr marL="457200" indent="-457200" algn="just">
              <a:buFont typeface="Wingdings" panose="05000000000000000000" pitchFamily="2" charset="2"/>
              <a:buChar char="Ø"/>
            </a:pPr>
            <a:r>
              <a:rPr lang="en-US" dirty="0">
                <a:solidFill>
                  <a:schemeClr val="accent6">
                    <a:lumMod val="40000"/>
                    <a:lumOff val="60000"/>
                  </a:schemeClr>
                </a:solidFill>
                <a:latin typeface="AmazonEmber"/>
                <a:cs typeface="Times New Roman" panose="02020603050405020304" pitchFamily="18" charset="0"/>
              </a:rPr>
              <a:t>Compute Resources includes RAM and CPU.</a:t>
            </a:r>
          </a:p>
          <a:p>
            <a:pPr marL="457200" indent="-457200" algn="just">
              <a:buFont typeface="Wingdings" panose="05000000000000000000" pitchFamily="2" charset="2"/>
              <a:buChar char="Ø"/>
            </a:pPr>
            <a:r>
              <a:rPr lang="en-US" b="1" i="1" dirty="0">
                <a:solidFill>
                  <a:schemeClr val="accent6">
                    <a:lumMod val="40000"/>
                    <a:lumOff val="60000"/>
                  </a:schemeClr>
                </a:solidFill>
                <a:latin typeface="AmazonEmber"/>
                <a:cs typeface="Times New Roman" panose="02020603050405020304" pitchFamily="18" charset="0"/>
              </a:rPr>
              <a:t>AWS    -&gt;     EC2                     </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90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VPC(Virtual Private Cloud)</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3269673"/>
            <a:ext cx="9144000" cy="2555056"/>
          </a:xfrm>
        </p:spPr>
        <p:txBody>
          <a:bodyPr>
            <a:normAutofit/>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rial" panose="020B0604020202020204" pitchFamily="34" charset="0"/>
              </a:rPr>
              <a:t>It </a:t>
            </a:r>
            <a:r>
              <a:rPr lang="en-US" dirty="0">
                <a:solidFill>
                  <a:schemeClr val="accent6">
                    <a:lumMod val="40000"/>
                    <a:lumOff val="60000"/>
                  </a:schemeClr>
                </a:solidFill>
                <a:latin typeface="arial" panose="020B0604020202020204" pitchFamily="34" charset="0"/>
              </a:rPr>
              <a:t>comes under NAAS(Network AS A Service).</a:t>
            </a:r>
          </a:p>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rial" panose="020B0604020202020204" pitchFamily="34" charset="0"/>
              </a:rPr>
              <a:t>A virtual private cloud (</a:t>
            </a:r>
            <a:r>
              <a:rPr lang="en-US" b="1" dirty="0">
                <a:solidFill>
                  <a:schemeClr val="accent6">
                    <a:lumMod val="40000"/>
                    <a:lumOff val="60000"/>
                  </a:schemeClr>
                </a:solidFill>
                <a:latin typeface="arial" panose="020B0604020202020204" pitchFamily="34" charset="0"/>
              </a:rPr>
              <a:t>VPC</a:t>
            </a:r>
            <a:r>
              <a:rPr lang="en-US" b="0" i="0" dirty="0">
                <a:solidFill>
                  <a:schemeClr val="accent6">
                    <a:lumMod val="40000"/>
                    <a:lumOff val="60000"/>
                  </a:schemeClr>
                </a:solidFill>
                <a:effectLst/>
                <a:latin typeface="arial" panose="020B0604020202020204" pitchFamily="34" charset="0"/>
              </a:rPr>
              <a:t>) is a virtual network dedicated to our </a:t>
            </a:r>
            <a:r>
              <a:rPr lang="en-US" i="0" dirty="0">
                <a:solidFill>
                  <a:schemeClr val="accent6">
                    <a:lumMod val="40000"/>
                    <a:lumOff val="60000"/>
                  </a:schemeClr>
                </a:solidFill>
                <a:effectLst/>
                <a:latin typeface="arial" panose="020B0604020202020204" pitchFamily="34" charset="0"/>
              </a:rPr>
              <a:t>AWS</a:t>
            </a:r>
            <a:r>
              <a:rPr lang="en-US" b="0" i="0" dirty="0">
                <a:solidFill>
                  <a:schemeClr val="accent6">
                    <a:lumMod val="40000"/>
                    <a:lumOff val="60000"/>
                  </a:schemeClr>
                </a:solidFill>
                <a:effectLst/>
                <a:latin typeface="arial" panose="020B0604020202020204" pitchFamily="34" charset="0"/>
              </a:rPr>
              <a:t> account. It is logically isolated from other virtual networks in the </a:t>
            </a:r>
            <a:r>
              <a:rPr lang="en-US" i="0" dirty="0">
                <a:solidFill>
                  <a:schemeClr val="accent6">
                    <a:lumMod val="40000"/>
                    <a:lumOff val="60000"/>
                  </a:schemeClr>
                </a:solidFill>
                <a:effectLst/>
                <a:latin typeface="arial" panose="020B0604020202020204" pitchFamily="34" charset="0"/>
              </a:rPr>
              <a:t>AWS</a:t>
            </a:r>
            <a:r>
              <a:rPr lang="en-US" b="0" i="0" dirty="0">
                <a:solidFill>
                  <a:schemeClr val="accent6">
                    <a:lumMod val="40000"/>
                    <a:lumOff val="60000"/>
                  </a:schemeClr>
                </a:solidFill>
                <a:effectLst/>
                <a:latin typeface="arial" panose="020B0604020202020204" pitchFamily="34" charset="0"/>
              </a:rPr>
              <a:t> Cloud. </a:t>
            </a:r>
            <a:r>
              <a:rPr lang="en-US" dirty="0">
                <a:solidFill>
                  <a:schemeClr val="accent6">
                    <a:lumMod val="40000"/>
                    <a:lumOff val="60000"/>
                  </a:schemeClr>
                </a:solidFill>
                <a:latin typeface="arial" panose="020B0604020202020204" pitchFamily="34" charset="0"/>
              </a:rPr>
              <a:t>We</a:t>
            </a:r>
            <a:r>
              <a:rPr lang="en-US" b="0" i="0" dirty="0">
                <a:solidFill>
                  <a:schemeClr val="accent6">
                    <a:lumMod val="40000"/>
                    <a:lumOff val="60000"/>
                  </a:schemeClr>
                </a:solidFill>
                <a:effectLst/>
                <a:latin typeface="arial" panose="020B0604020202020204" pitchFamily="34" charset="0"/>
              </a:rPr>
              <a:t> can specify an IP address range for the </a:t>
            </a:r>
            <a:r>
              <a:rPr lang="en-US" i="0" dirty="0">
                <a:solidFill>
                  <a:schemeClr val="accent6">
                    <a:lumMod val="40000"/>
                    <a:lumOff val="60000"/>
                  </a:schemeClr>
                </a:solidFill>
                <a:effectLst/>
                <a:latin typeface="arial" panose="020B0604020202020204" pitchFamily="34" charset="0"/>
              </a:rPr>
              <a:t>VPC</a:t>
            </a:r>
            <a:r>
              <a:rPr lang="en-US" b="0" i="0" dirty="0">
                <a:solidFill>
                  <a:schemeClr val="accent6">
                    <a:lumMod val="40000"/>
                    <a:lumOff val="60000"/>
                  </a:schemeClr>
                </a:solidFill>
                <a:effectLst/>
                <a:latin typeface="arial" panose="020B0604020202020204" pitchFamily="34" charset="0"/>
              </a:rPr>
              <a:t>, add subnets, associate security groups, and configure route tables. A subnet is a range of IP addresses in your </a:t>
            </a:r>
            <a:r>
              <a:rPr lang="en-US" i="0" dirty="0">
                <a:solidFill>
                  <a:schemeClr val="accent6">
                    <a:lumMod val="40000"/>
                    <a:lumOff val="60000"/>
                  </a:schemeClr>
                </a:solidFill>
                <a:effectLst/>
                <a:latin typeface="arial" panose="020B0604020202020204" pitchFamily="34" charset="0"/>
              </a:rPr>
              <a:t>VPC</a:t>
            </a:r>
            <a:r>
              <a:rPr lang="en-US" b="0" i="0" dirty="0">
                <a:solidFill>
                  <a:schemeClr val="accent6">
                    <a:lumMod val="40000"/>
                    <a:lumOff val="60000"/>
                  </a:schemeClr>
                </a:solidFill>
                <a:effectLst/>
                <a:latin typeface="arial" panose="020B0604020202020204" pitchFamily="34" charset="0"/>
              </a:rPr>
              <a:t>.</a:t>
            </a:r>
          </a:p>
          <a:p>
            <a:pPr marL="457200" indent="-457200" algn="just">
              <a:buFont typeface="Wingdings" panose="05000000000000000000" pitchFamily="2" charset="2"/>
              <a:buChar char="Ø"/>
            </a:pPr>
            <a:r>
              <a:rPr lang="en-US" b="1" dirty="0">
                <a:solidFill>
                  <a:schemeClr val="accent6">
                    <a:lumMod val="40000"/>
                    <a:lumOff val="60000"/>
                  </a:schemeClr>
                </a:solidFill>
                <a:latin typeface="arial" panose="020B0604020202020204" pitchFamily="34" charset="0"/>
                <a:cs typeface="Times New Roman" panose="02020603050405020304" pitchFamily="18" charset="0"/>
              </a:rPr>
              <a:t>AWS    -&gt;    VPC                           </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59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649246"/>
            <a:ext cx="9144000" cy="1062181"/>
          </a:xfrm>
        </p:spPr>
        <p:txBody>
          <a:bodyPr>
            <a:normAutofit fontScale="90000"/>
          </a:bodyPr>
          <a:lstStyle/>
          <a:p>
            <a:pPr algn="ctr"/>
            <a:r>
              <a:rPr lang="en-IN" sz="5400" b="1" dirty="0">
                <a:latin typeface="Bahnschrift SemiCondensed" panose="020B0502040204020203" pitchFamily="34" charset="0"/>
              </a:rPr>
              <a:t>IAM(Identity Access Management)</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AWS Identity and Access Management (IAM) enables you to manage access to AWS services and resources securely. Using IAM, you can create and manage AWS users and groups, and use permissions to allow and deny their access to AWS resources.</a:t>
            </a:r>
          </a:p>
          <a:p>
            <a:pPr marL="457200" indent="-457200" algn="just">
              <a:buFont typeface="Wingdings" panose="05000000000000000000" pitchFamily="2" charset="2"/>
              <a:buChar char="Ø"/>
            </a:pPr>
            <a:r>
              <a:rPr lang="en-US" b="1" i="1" dirty="0">
                <a:solidFill>
                  <a:schemeClr val="accent6">
                    <a:lumMod val="40000"/>
                    <a:lumOff val="60000"/>
                  </a:schemeClr>
                </a:solidFill>
                <a:latin typeface="AmazonEmber"/>
                <a:cs typeface="Times New Roman" panose="02020603050405020304" pitchFamily="18" charset="0"/>
              </a:rPr>
              <a:t>AWS    -&gt;     IAM                     </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37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S3(Simple Storage Service)</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2743201"/>
            <a:ext cx="9144000" cy="3081528"/>
          </a:xfrm>
        </p:spPr>
        <p:txBody>
          <a:bodyPr>
            <a:normAutofit/>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rial" panose="020B0604020202020204" pitchFamily="34" charset="0"/>
              </a:rPr>
              <a:t>Object storage built to store and retrieve any amount of data from anywhere. Amazon Simple Storage Service (Amazon </a:t>
            </a:r>
            <a:r>
              <a:rPr lang="en-US" b="1" i="0" dirty="0">
                <a:solidFill>
                  <a:schemeClr val="accent6">
                    <a:lumMod val="40000"/>
                    <a:lumOff val="60000"/>
                  </a:schemeClr>
                </a:solidFill>
                <a:effectLst/>
                <a:latin typeface="arial" panose="020B0604020202020204" pitchFamily="34" charset="0"/>
              </a:rPr>
              <a:t>S3</a:t>
            </a:r>
            <a:r>
              <a:rPr lang="en-US" b="0" i="0" dirty="0">
                <a:solidFill>
                  <a:schemeClr val="accent6">
                    <a:lumMod val="40000"/>
                    <a:lumOff val="60000"/>
                  </a:schemeClr>
                </a:solidFill>
                <a:effectLst/>
                <a:latin typeface="arial" panose="020B0604020202020204" pitchFamily="34" charset="0"/>
              </a:rPr>
              <a:t>) is an object storage service that offers industry-leading scalability, data availability, security, and performance.</a:t>
            </a:r>
          </a:p>
          <a:p>
            <a:pPr marL="457200" indent="-457200" algn="just">
              <a:buFont typeface="Wingdings" panose="05000000000000000000" pitchFamily="2" charset="2"/>
              <a:buChar char="Ø"/>
            </a:pPr>
            <a:r>
              <a:rPr lang="en-US" b="1" i="1" dirty="0">
                <a:solidFill>
                  <a:schemeClr val="accent6">
                    <a:lumMod val="40000"/>
                    <a:lumOff val="60000"/>
                  </a:schemeClr>
                </a:solidFill>
                <a:latin typeface="AmazonEmber"/>
                <a:cs typeface="Times New Roman" panose="02020603050405020304" pitchFamily="18" charset="0"/>
              </a:rPr>
              <a:t>AWS    -&gt;     S3                    </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65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A3E3-10F2-45A9-9B7B-E07C8AE6B46E}"/>
              </a:ext>
            </a:extLst>
          </p:cNvPr>
          <p:cNvSpPr>
            <a:spLocks noGrp="1"/>
          </p:cNvSpPr>
          <p:nvPr>
            <p:ph type="ctrTitle"/>
          </p:nvPr>
        </p:nvSpPr>
        <p:spPr>
          <a:xfrm>
            <a:off x="1524000" y="-138545"/>
            <a:ext cx="9144000" cy="1062181"/>
          </a:xfrm>
        </p:spPr>
        <p:txBody>
          <a:bodyPr>
            <a:normAutofit/>
          </a:bodyPr>
          <a:lstStyle/>
          <a:p>
            <a:pPr algn="ctr"/>
            <a:r>
              <a:rPr lang="en-IN" sz="5400" b="1" dirty="0">
                <a:latin typeface="Bahnschrift SemiCondensed" panose="020B0502040204020203" pitchFamily="34" charset="0"/>
              </a:rPr>
              <a:t>CloudFront</a:t>
            </a:r>
          </a:p>
        </p:txBody>
      </p:sp>
      <p:sp>
        <p:nvSpPr>
          <p:cNvPr id="3" name="Subtitle 2">
            <a:extLst>
              <a:ext uri="{FF2B5EF4-FFF2-40B4-BE49-F238E27FC236}">
                <a16:creationId xmlns:a16="http://schemas.microsoft.com/office/drawing/2014/main" id="{712D9032-60F1-433D-BA7D-FE5DC33ED6E0}"/>
              </a:ext>
            </a:extLst>
          </p:cNvPr>
          <p:cNvSpPr>
            <a:spLocks noGrp="1"/>
          </p:cNvSpPr>
          <p:nvPr>
            <p:ph type="subTitle" idx="1"/>
          </p:nvPr>
        </p:nvSpPr>
        <p:spPr>
          <a:xfrm>
            <a:off x="1524000" y="3352799"/>
            <a:ext cx="9144000" cy="2471929"/>
          </a:xfrm>
        </p:spPr>
        <p:txBody>
          <a:bodyPr>
            <a:normAutofit/>
          </a:bodyPr>
          <a:lstStyle/>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Amazon CloudFront is a fast content delivery network (CDN) service that securely delivers data, videos, applications, and APIs to customers globally with low latency, high transfer speeds, all within a developer-friendly environment. </a:t>
            </a:r>
          </a:p>
          <a:p>
            <a:pPr marL="457200" indent="-457200" algn="just">
              <a:buFont typeface="Wingdings" panose="05000000000000000000" pitchFamily="2" charset="2"/>
              <a:buChar char="Ø"/>
            </a:pPr>
            <a:r>
              <a:rPr lang="en-US" b="0" i="0" dirty="0">
                <a:solidFill>
                  <a:schemeClr val="accent6">
                    <a:lumMod val="40000"/>
                    <a:lumOff val="60000"/>
                  </a:schemeClr>
                </a:solidFill>
                <a:effectLst/>
                <a:latin typeface="AmazonEmber"/>
              </a:rPr>
              <a:t>It is used to create local cache.</a:t>
            </a:r>
          </a:p>
          <a:p>
            <a:pPr marL="457200" indent="-457200" algn="just">
              <a:buFont typeface="Wingdings" panose="05000000000000000000" pitchFamily="2" charset="2"/>
              <a:buChar char="Ø"/>
            </a:pPr>
            <a:r>
              <a:rPr lang="en-US" b="1" i="1" dirty="0">
                <a:solidFill>
                  <a:schemeClr val="accent6">
                    <a:lumMod val="40000"/>
                    <a:lumOff val="60000"/>
                  </a:schemeClr>
                </a:solidFill>
                <a:latin typeface="AmazonEmber"/>
                <a:cs typeface="Times New Roman" panose="02020603050405020304" pitchFamily="18" charset="0"/>
              </a:rPr>
              <a:t>AWS    -&gt;     CloudFront                  </a:t>
            </a: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IN" b="1" i="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9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TM04033929[[fn=Slate]]</Template>
  <TotalTime>268</TotalTime>
  <Words>683</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Amazon Ember</vt:lpstr>
      <vt:lpstr>AmazonEmber</vt:lpstr>
      <vt:lpstr>AmazonEmberLight</vt:lpstr>
      <vt:lpstr>Arial</vt:lpstr>
      <vt:lpstr>Bahnschrift SemiCondensed</vt:lpstr>
      <vt:lpstr>Calisto MT</vt:lpstr>
      <vt:lpstr>Times New Roman</vt:lpstr>
      <vt:lpstr>Wingdings</vt:lpstr>
      <vt:lpstr>Wingdings 2</vt:lpstr>
      <vt:lpstr>Slate</vt:lpstr>
      <vt:lpstr>SWAMI KESHVANAND INSTITUTE OF TECHNOLOGY, MANAGEMENT &amp; GRAMOTHAN</vt:lpstr>
      <vt:lpstr>What is Cloud Computing?</vt:lpstr>
      <vt:lpstr>Service Providers of Cloud:</vt:lpstr>
      <vt:lpstr>Some services provided by the AWS:</vt:lpstr>
      <vt:lpstr>EC2(Elastic Compute Cloud)</vt:lpstr>
      <vt:lpstr>VPC(Virtual Private Cloud)</vt:lpstr>
      <vt:lpstr>IAM(Identity Access Management)</vt:lpstr>
      <vt:lpstr>S3(Simple Storage Service)</vt:lpstr>
      <vt:lpstr>CloudFront</vt:lpstr>
      <vt:lpstr>DynamoDB</vt:lpstr>
      <vt:lpstr>AWS Lambda</vt:lpstr>
      <vt:lpstr>RDS(Relational Database Service)</vt:lpstr>
      <vt:lpstr>Interacting with AWS: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Cloud Computing?</dc:title>
  <dc:creator>Prakhar</dc:creator>
  <cp:lastModifiedBy>Kaushal Saraswat</cp:lastModifiedBy>
  <cp:revision>34</cp:revision>
  <dcterms:created xsi:type="dcterms:W3CDTF">2020-11-05T04:02:46Z</dcterms:created>
  <dcterms:modified xsi:type="dcterms:W3CDTF">2020-12-05T07:53:44Z</dcterms:modified>
</cp:coreProperties>
</file>