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94" r:id="rId1"/>
  </p:sldMasterIdLst>
  <p:notesMasterIdLst>
    <p:notesMasterId r:id="rId16"/>
  </p:notesMasterIdLst>
  <p:sldIdLst>
    <p:sldId id="262" r:id="rId2"/>
    <p:sldId id="263" r:id="rId3"/>
    <p:sldId id="265" r:id="rId4"/>
    <p:sldId id="269" r:id="rId5"/>
    <p:sldId id="266" r:id="rId6"/>
    <p:sldId id="268" r:id="rId7"/>
    <p:sldId id="274" r:id="rId8"/>
    <p:sldId id="256" r:id="rId9"/>
    <p:sldId id="271" r:id="rId10"/>
    <p:sldId id="272" r:id="rId11"/>
    <p:sldId id="273" r:id="rId12"/>
    <p:sldId id="270" r:id="rId13"/>
    <p:sldId id="260" r:id="rId14"/>
    <p:sldId id="267" r:id="rId15"/>
  </p:sldIdLst>
  <p:sldSz cx="12192000" cy="6858000"/>
  <p:notesSz cx="6858000" cy="9144000"/>
  <p:embeddedFontLst>
    <p:embeddedFont>
      <p:font typeface="Wingdings 3" panose="05040102010807070707" pitchFamily="18" charset="2"/>
      <p:regular r:id="rId17"/>
    </p:embeddedFont>
    <p:embeddedFont>
      <p:font typeface="Calibri" panose="020F0502020204030204" pitchFamily="34" charset="0"/>
      <p:regular r:id="rId18"/>
      <p:bold r:id="rId19"/>
      <p:italic r:id="rId20"/>
      <p:boldItalic r:id="rId21"/>
    </p:embeddedFont>
    <p:embeddedFont>
      <p:font typeface="Nunito" panose="020B060402020202020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msU+0DGygG6E2noqZYLSx9RYaP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99"/>
    <a:srgbClr val="080D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3" d="100"/>
          <a:sy n="93" d="100"/>
        </p:scale>
        <p:origin x="2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customschemas.google.com/relationships/presentationmetadata" Target="meta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31097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15530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19056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003235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27464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729379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43351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67114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9220947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3"/>
        <p:cNvGrpSpPr/>
        <p:nvPr/>
      </p:nvGrpSpPr>
      <p:grpSpPr>
        <a:xfrm>
          <a:off x="0" y="0"/>
          <a:ext cx="0" cy="0"/>
          <a:chOff x="0" y="0"/>
          <a:chExt cx="0" cy="0"/>
        </a:xfrm>
      </p:grpSpPr>
      <p:sp>
        <p:nvSpPr>
          <p:cNvPr id="107" name="Google Shape;107;ga09fad2609_0_162"/>
          <p:cNvSpPr txBox="1">
            <a:spLocks noGrp="1"/>
          </p:cNvSpPr>
          <p:nvPr>
            <p:ph type="body" idx="1"/>
          </p:nvPr>
        </p:nvSpPr>
        <p:spPr>
          <a:xfrm>
            <a:off x="437367" y="5551333"/>
            <a:ext cx="9886800" cy="806700"/>
          </a:xfrm>
          <a:prstGeom prst="rect">
            <a:avLst/>
          </a:prstGeom>
        </p:spPr>
        <p:txBody>
          <a:bodyPr spcFirstLastPara="1" wrap="square" lIns="121900" tIns="121900" rIns="121900" bIns="121900" anchor="b"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ga09fad2609_0_16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92565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7"/>
        <p:cNvGrpSpPr/>
        <p:nvPr/>
      </p:nvGrpSpPr>
      <p:grpSpPr>
        <a:xfrm>
          <a:off x="0" y="0"/>
          <a:ext cx="0" cy="0"/>
          <a:chOff x="0" y="0"/>
          <a:chExt cx="0" cy="0"/>
        </a:xfrm>
      </p:grpSpPr>
      <p:sp>
        <p:nvSpPr>
          <p:cNvPr id="93" name="Google Shape;93;ga09fad2609_0_136"/>
          <p:cNvSpPr txBox="1">
            <a:spLocks noGrp="1"/>
          </p:cNvSpPr>
          <p:nvPr>
            <p:ph type="title"/>
          </p:nvPr>
        </p:nvSpPr>
        <p:spPr>
          <a:xfrm>
            <a:off x="1858572" y="1734861"/>
            <a:ext cx="8489100" cy="33855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a:endParaRPr/>
          </a:p>
        </p:txBody>
      </p:sp>
      <p:sp>
        <p:nvSpPr>
          <p:cNvPr id="94" name="Google Shape;94;ga09fad2609_0_136"/>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6636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4982787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3" name="Google Shape;53;ga09fad2609_0_108"/>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54" name="Google Shape;54;ga09fad2609_0_108"/>
          <p:cNvSpPr txBox="1">
            <a:spLocks noGrp="1"/>
          </p:cNvSpPr>
          <p:nvPr>
            <p:ph type="body" idx="1"/>
          </p:nvPr>
        </p:nvSpPr>
        <p:spPr>
          <a:xfrm>
            <a:off x="1092200" y="2654300"/>
            <a:ext cx="10007700" cy="3264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5" name="Google Shape;55;ga09fad2609_0_108"/>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5903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77565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42555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447791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12/7/2020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26534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12/7/2020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0440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12/7/2020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556072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89914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12/7/2020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1523797"/>
      </p:ext>
    </p:extLst>
  </p:cSld>
  <p:clrMap bg1="dk1" tx1="lt1" bg2="dk2" tx2="lt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 id="2147484111" r:id="rId17"/>
    <p:sldLayoutId id="2147484112" r:id="rId18"/>
    <p:sldLayoutId id="2147484113" r:id="rId19"/>
    <p:sldLayoutId id="2147484114" r:id="rId20"/>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54;p1"/>
          <p:cNvSpPr txBox="1"/>
          <p:nvPr/>
        </p:nvSpPr>
        <p:spPr>
          <a:xfrm>
            <a:off x="4489626" y="381000"/>
            <a:ext cx="2708564"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latin typeface="Calibri"/>
                <a:ea typeface="Calibri"/>
                <a:cs typeface="Calibri"/>
                <a:sym typeface="Calibri"/>
              </a:rPr>
              <a:t>   A presentation on</a:t>
            </a:r>
            <a:endParaRPr dirty="0"/>
          </a:p>
          <a:p>
            <a:pPr marL="0" marR="0" lvl="0" indent="0" algn="l" rtl="0">
              <a:spcBef>
                <a:spcPts val="0"/>
              </a:spcBef>
              <a:spcAft>
                <a:spcPts val="0"/>
              </a:spcAft>
              <a:buNone/>
            </a:pPr>
            <a:endParaRPr sz="1800" dirty="0">
              <a:latin typeface="Calibri"/>
              <a:ea typeface="Calibri"/>
              <a:cs typeface="Calibri"/>
              <a:sym typeface="Calibri"/>
            </a:endParaRPr>
          </a:p>
        </p:txBody>
      </p:sp>
      <p:sp>
        <p:nvSpPr>
          <p:cNvPr id="15" name="Google Shape;55;p1"/>
          <p:cNvSpPr txBox="1"/>
          <p:nvPr/>
        </p:nvSpPr>
        <p:spPr>
          <a:xfrm>
            <a:off x="3194226" y="1102884"/>
            <a:ext cx="57912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smtClean="0">
                <a:latin typeface="Calibri"/>
                <a:ea typeface="Calibri"/>
                <a:cs typeface="Calibri"/>
                <a:sym typeface="Calibri"/>
              </a:rPr>
              <a:t>‘E-Notes Application’</a:t>
            </a:r>
            <a:endParaRPr sz="3600" b="1" dirty="0">
              <a:latin typeface="Calibri"/>
              <a:ea typeface="Calibri"/>
              <a:cs typeface="Calibri"/>
              <a:sym typeface="Calibri"/>
            </a:endParaRPr>
          </a:p>
          <a:p>
            <a:pPr marL="0" marR="0" lvl="0" indent="0" algn="l" rtl="0">
              <a:spcBef>
                <a:spcPts val="0"/>
              </a:spcBef>
              <a:spcAft>
                <a:spcPts val="0"/>
              </a:spcAft>
              <a:buNone/>
            </a:pPr>
            <a:endParaRPr sz="1800" dirty="0">
              <a:latin typeface="Calibri"/>
              <a:ea typeface="Calibri"/>
              <a:cs typeface="Calibri"/>
              <a:sym typeface="Calibri"/>
            </a:endParaRPr>
          </a:p>
        </p:txBody>
      </p:sp>
      <p:pic>
        <p:nvPicPr>
          <p:cNvPr id="16" name="Google Shape;56;p1"/>
          <p:cNvPicPr preferRelativeResize="0"/>
          <p:nvPr/>
        </p:nvPicPr>
        <p:blipFill rotWithShape="1">
          <a:blip r:embed="rId2">
            <a:alphaModFix/>
          </a:blip>
          <a:srcRect/>
          <a:stretch/>
        </p:blipFill>
        <p:spPr>
          <a:xfrm>
            <a:off x="4718226" y="1981200"/>
            <a:ext cx="2064327" cy="2120232"/>
          </a:xfrm>
          <a:prstGeom prst="rect">
            <a:avLst/>
          </a:prstGeom>
          <a:noFill/>
          <a:ln>
            <a:noFill/>
          </a:ln>
        </p:spPr>
      </p:pic>
      <p:sp>
        <p:nvSpPr>
          <p:cNvPr id="17" name="Google Shape;57;p1"/>
          <p:cNvSpPr txBox="1"/>
          <p:nvPr/>
        </p:nvSpPr>
        <p:spPr>
          <a:xfrm>
            <a:off x="1479726" y="5609161"/>
            <a:ext cx="8686800" cy="11387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a:latin typeface="Calibri"/>
                <a:ea typeface="Calibri"/>
                <a:cs typeface="Calibri"/>
                <a:sym typeface="Calibri"/>
              </a:rPr>
              <a:t>Department of Computer Science &amp; Engineering</a:t>
            </a:r>
            <a:endParaRPr dirty="0"/>
          </a:p>
          <a:p>
            <a:pPr marL="0" marR="0" lvl="0" indent="0" algn="ctr" rtl="0">
              <a:spcBef>
                <a:spcPts val="0"/>
              </a:spcBef>
              <a:spcAft>
                <a:spcPts val="0"/>
              </a:spcAft>
              <a:buNone/>
            </a:pPr>
            <a:r>
              <a:rPr lang="en-US" sz="1600" b="1" dirty="0">
                <a:latin typeface="Calibri"/>
                <a:ea typeface="Calibri"/>
                <a:cs typeface="Calibri"/>
                <a:sym typeface="Calibri"/>
              </a:rPr>
              <a:t>Swami </a:t>
            </a:r>
            <a:r>
              <a:rPr lang="en-US" sz="1600" b="1" dirty="0" err="1">
                <a:latin typeface="Calibri"/>
                <a:ea typeface="Calibri"/>
                <a:cs typeface="Calibri"/>
                <a:sym typeface="Calibri"/>
              </a:rPr>
              <a:t>Keshvanand</a:t>
            </a:r>
            <a:r>
              <a:rPr lang="en-US" sz="1600" b="1" dirty="0">
                <a:latin typeface="Calibri"/>
                <a:ea typeface="Calibri"/>
                <a:cs typeface="Calibri"/>
                <a:sym typeface="Calibri"/>
              </a:rPr>
              <a:t> Institute of Technology, Management and </a:t>
            </a:r>
            <a:r>
              <a:rPr lang="en-US" sz="1600" b="1" dirty="0" err="1">
                <a:latin typeface="Calibri"/>
                <a:ea typeface="Calibri"/>
                <a:cs typeface="Calibri"/>
                <a:sym typeface="Calibri"/>
              </a:rPr>
              <a:t>Gramothan</a:t>
            </a:r>
            <a:r>
              <a:rPr lang="en-US" sz="1600" b="1" dirty="0">
                <a:latin typeface="Calibri"/>
                <a:ea typeface="Calibri"/>
                <a:cs typeface="Calibri"/>
                <a:sym typeface="Calibri"/>
              </a:rPr>
              <a:t>, Jaipur</a:t>
            </a:r>
            <a:endParaRPr dirty="0"/>
          </a:p>
          <a:p>
            <a:pPr marL="0" marR="0" lvl="0" indent="0" algn="ctr" rtl="0">
              <a:spcBef>
                <a:spcPts val="0"/>
              </a:spcBef>
              <a:spcAft>
                <a:spcPts val="0"/>
              </a:spcAft>
              <a:buNone/>
            </a:pPr>
            <a:r>
              <a:rPr lang="en-US" sz="1600" b="1" dirty="0">
                <a:latin typeface="Calibri"/>
                <a:ea typeface="Calibri"/>
                <a:cs typeface="Calibri"/>
                <a:sym typeface="Calibri"/>
              </a:rPr>
              <a:t>Rajasthan Technical University, Kota</a:t>
            </a:r>
            <a:endParaRPr dirty="0"/>
          </a:p>
          <a:p>
            <a:pPr marL="0" marR="0" lvl="0" indent="0" algn="l" rtl="0">
              <a:spcBef>
                <a:spcPts val="0"/>
              </a:spcBef>
              <a:spcAft>
                <a:spcPts val="0"/>
              </a:spcAft>
              <a:buNone/>
            </a:pPr>
            <a:endParaRPr sz="1800" dirty="0">
              <a:latin typeface="Calibri"/>
              <a:ea typeface="Calibri"/>
              <a:cs typeface="Calibri"/>
              <a:sym typeface="Calibri"/>
            </a:endParaRPr>
          </a:p>
        </p:txBody>
      </p:sp>
      <p:sp>
        <p:nvSpPr>
          <p:cNvPr id="18" name="Google Shape;58;p1"/>
          <p:cNvSpPr txBox="1"/>
          <p:nvPr/>
        </p:nvSpPr>
        <p:spPr>
          <a:xfrm>
            <a:off x="1538608" y="4308991"/>
            <a:ext cx="25908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latin typeface="Times New Roman"/>
                <a:ea typeface="Times New Roman"/>
                <a:cs typeface="Times New Roman"/>
                <a:sym typeface="Times New Roman"/>
              </a:rPr>
              <a:t>Submitted to :-</a:t>
            </a:r>
            <a:endParaRPr dirty="0"/>
          </a:p>
          <a:p>
            <a:pPr marL="0" marR="0" lvl="0" indent="0" algn="l" rtl="0">
              <a:spcBef>
                <a:spcPts val="0"/>
              </a:spcBef>
              <a:spcAft>
                <a:spcPts val="0"/>
              </a:spcAft>
              <a:buNone/>
            </a:pPr>
            <a:r>
              <a:rPr lang="en-US" sz="1800" dirty="0">
                <a:latin typeface="Times New Roman"/>
                <a:ea typeface="Times New Roman"/>
                <a:cs typeface="Times New Roman"/>
                <a:sym typeface="Times New Roman"/>
              </a:rPr>
              <a:t>Dr. </a:t>
            </a:r>
            <a:r>
              <a:rPr lang="en-US" sz="1800" dirty="0" err="1">
                <a:latin typeface="Times New Roman"/>
                <a:ea typeface="Times New Roman"/>
                <a:cs typeface="Times New Roman"/>
                <a:sym typeface="Times New Roman"/>
              </a:rPr>
              <a:t>Mukesh</a:t>
            </a:r>
            <a:r>
              <a:rPr lang="en-US" sz="1800" dirty="0">
                <a:latin typeface="Times New Roman"/>
                <a:ea typeface="Times New Roman"/>
                <a:cs typeface="Times New Roman"/>
                <a:sym typeface="Times New Roman"/>
              </a:rPr>
              <a:t> Gupta</a:t>
            </a:r>
            <a:endParaRPr sz="1800" dirty="0">
              <a:latin typeface="Times New Roman"/>
              <a:ea typeface="Times New Roman"/>
              <a:cs typeface="Times New Roman"/>
              <a:sym typeface="Times New Roman"/>
            </a:endParaRPr>
          </a:p>
          <a:p>
            <a:pPr marL="0" marR="0" lvl="0" indent="0" algn="l" rtl="0">
              <a:spcBef>
                <a:spcPts val="0"/>
              </a:spcBef>
              <a:spcAft>
                <a:spcPts val="0"/>
              </a:spcAft>
              <a:buNone/>
            </a:pPr>
            <a:r>
              <a:rPr lang="en-US" sz="1800" dirty="0">
                <a:latin typeface="Calibri"/>
                <a:ea typeface="Calibri"/>
                <a:cs typeface="Calibri"/>
                <a:sym typeface="Calibri"/>
              </a:rPr>
              <a:t>Ms. </a:t>
            </a:r>
            <a:r>
              <a:rPr lang="en-US" sz="1800" dirty="0" err="1">
                <a:latin typeface="Calibri"/>
                <a:ea typeface="Calibri"/>
                <a:cs typeface="Calibri"/>
                <a:sym typeface="Calibri"/>
              </a:rPr>
              <a:t>Anjana</a:t>
            </a:r>
            <a:r>
              <a:rPr lang="en-US" sz="1800" dirty="0">
                <a:latin typeface="Calibri"/>
                <a:ea typeface="Calibri"/>
                <a:cs typeface="Calibri"/>
                <a:sym typeface="Calibri"/>
              </a:rPr>
              <a:t> </a:t>
            </a:r>
            <a:r>
              <a:rPr lang="en-US" sz="1800" dirty="0" err="1">
                <a:latin typeface="Calibri"/>
                <a:ea typeface="Calibri"/>
                <a:cs typeface="Calibri"/>
                <a:sym typeface="Calibri"/>
              </a:rPr>
              <a:t>Sangwan</a:t>
            </a:r>
            <a:endParaRPr sz="1800" dirty="0">
              <a:latin typeface="Calibri"/>
              <a:ea typeface="Calibri"/>
              <a:cs typeface="Calibri"/>
              <a:sym typeface="Calibri"/>
            </a:endParaRPr>
          </a:p>
        </p:txBody>
      </p:sp>
      <p:sp>
        <p:nvSpPr>
          <p:cNvPr id="19" name="Google Shape;59;p1"/>
          <p:cNvSpPr txBox="1"/>
          <p:nvPr/>
        </p:nvSpPr>
        <p:spPr>
          <a:xfrm>
            <a:off x="7198190" y="4308991"/>
            <a:ext cx="32766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latin typeface="Calibri"/>
                <a:ea typeface="Calibri"/>
                <a:cs typeface="Calibri"/>
                <a:sym typeface="Calibri"/>
              </a:rPr>
              <a:t>Submitted by :-</a:t>
            </a:r>
            <a:endParaRPr dirty="0"/>
          </a:p>
          <a:p>
            <a:pPr marL="0" marR="0" lvl="0" indent="0" algn="l" rtl="0">
              <a:spcBef>
                <a:spcPts val="0"/>
              </a:spcBef>
              <a:spcAft>
                <a:spcPts val="0"/>
              </a:spcAft>
              <a:buNone/>
            </a:pPr>
            <a:r>
              <a:rPr lang="en-US" dirty="0" smtClean="0">
                <a:latin typeface="Calibri"/>
                <a:ea typeface="Calibri"/>
                <a:cs typeface="Calibri"/>
                <a:sym typeface="Calibri"/>
              </a:rPr>
              <a:t>Kaushal Saraswat</a:t>
            </a:r>
            <a:r>
              <a:rPr lang="en-US" sz="1800" dirty="0" smtClean="0">
                <a:latin typeface="Calibri"/>
                <a:ea typeface="Calibri"/>
                <a:cs typeface="Calibri"/>
                <a:sym typeface="Calibri"/>
              </a:rPr>
              <a:t> </a:t>
            </a:r>
            <a:r>
              <a:rPr lang="en-US" sz="1800" dirty="0">
                <a:latin typeface="Calibri"/>
                <a:ea typeface="Calibri"/>
                <a:cs typeface="Calibri"/>
                <a:sym typeface="Calibri"/>
              </a:rPr>
              <a:t>- </a:t>
            </a:r>
            <a:r>
              <a:rPr lang="en-US" sz="1800" dirty="0" smtClean="0">
                <a:latin typeface="Calibri"/>
                <a:ea typeface="Calibri"/>
                <a:cs typeface="Calibri"/>
                <a:sym typeface="Calibri"/>
              </a:rPr>
              <a:t>17ESKCS076</a:t>
            </a:r>
            <a:endParaRPr sz="1800" dirty="0">
              <a:latin typeface="Calibri"/>
              <a:ea typeface="Calibri"/>
              <a:cs typeface="Calibri"/>
              <a:sym typeface="Calibri"/>
            </a:endParaRPr>
          </a:p>
          <a:p>
            <a:pPr marL="0" marR="0" lvl="0" indent="0" algn="l" rtl="0">
              <a:spcBef>
                <a:spcPts val="0"/>
              </a:spcBef>
              <a:spcAft>
                <a:spcPts val="0"/>
              </a:spcAft>
              <a:buNone/>
            </a:pPr>
            <a:r>
              <a:rPr lang="en-US" sz="1800" dirty="0" smtClean="0">
                <a:latin typeface="Calibri"/>
                <a:ea typeface="Calibri"/>
                <a:cs typeface="Calibri"/>
                <a:sym typeface="Calibri"/>
              </a:rPr>
              <a:t>Jahnavi Sachdeva – 17ESKCS070</a:t>
            </a:r>
            <a:endParaRPr sz="1800" dirty="0">
              <a:latin typeface="Calibri"/>
              <a:ea typeface="Calibri"/>
              <a:cs typeface="Calibri"/>
              <a:sym typeface="Calibri"/>
            </a:endParaRPr>
          </a:p>
          <a:p>
            <a:pPr marL="0" marR="0" lvl="0" indent="0" algn="l" rtl="0">
              <a:spcBef>
                <a:spcPts val="0"/>
              </a:spcBef>
              <a:spcAft>
                <a:spcPts val="0"/>
              </a:spcAft>
              <a:buNone/>
            </a:pPr>
            <a:endParaRPr sz="1800" dirty="0">
              <a:latin typeface="Calibri"/>
              <a:ea typeface="Calibri"/>
              <a:cs typeface="Calibri"/>
              <a:sym typeface="Calibri"/>
            </a:endParaRPr>
          </a:p>
        </p:txBody>
      </p:sp>
    </p:spTree>
    <p:extLst>
      <p:ext uri="{BB962C8B-B14F-4D97-AF65-F5344CB8AC3E}">
        <p14:creationId xmlns:p14="http://schemas.microsoft.com/office/powerpoint/2010/main" val="2637782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887447" y="5033555"/>
            <a:ext cx="3187090" cy="806700"/>
          </a:xfrm>
        </p:spPr>
        <p:txBody>
          <a:bodyPr/>
          <a:lstStyle/>
          <a:p>
            <a:r>
              <a:rPr lang="en-US" dirty="0" smtClean="0">
                <a:latin typeface="Times New Roman" panose="02020603050405020304" pitchFamily="18" charset="0"/>
                <a:cs typeface="Times New Roman" panose="02020603050405020304" pitchFamily="18" charset="0"/>
              </a:rPr>
              <a:t>Student Dashboard</a:t>
            </a:r>
          </a:p>
          <a:p>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8975" b="5326"/>
          <a:stretch/>
        </p:blipFill>
        <p:spPr>
          <a:xfrm>
            <a:off x="1200608" y="818606"/>
            <a:ext cx="9476100" cy="4214949"/>
          </a:xfrm>
          <a:prstGeom prst="rect">
            <a:avLst/>
          </a:prstGeom>
        </p:spPr>
      </p:pic>
    </p:spTree>
    <p:extLst>
      <p:ext uri="{BB962C8B-B14F-4D97-AF65-F5344CB8AC3E}">
        <p14:creationId xmlns:p14="http://schemas.microsoft.com/office/powerpoint/2010/main" val="3488199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835195" y="5059679"/>
            <a:ext cx="3714508" cy="806700"/>
          </a:xfrm>
        </p:spPr>
        <p:txBody>
          <a:bodyPr/>
          <a:lstStyle/>
          <a:p>
            <a:r>
              <a:rPr lang="en-US" dirty="0" smtClean="0">
                <a:latin typeface="Times New Roman" panose="02020603050405020304" pitchFamily="18" charset="0"/>
                <a:cs typeface="Times New Roman" panose="02020603050405020304" pitchFamily="18" charset="0"/>
              </a:rPr>
              <a:t>Teacher Dashboard</a:t>
            </a:r>
          </a:p>
          <a:p>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8856" b="5908"/>
          <a:stretch/>
        </p:blipFill>
        <p:spPr>
          <a:xfrm>
            <a:off x="1524001" y="714102"/>
            <a:ext cx="9076205" cy="4345577"/>
          </a:xfrm>
          <a:prstGeom prst="rect">
            <a:avLst/>
          </a:prstGeom>
        </p:spPr>
      </p:pic>
    </p:spTree>
    <p:extLst>
      <p:ext uri="{BB962C8B-B14F-4D97-AF65-F5344CB8AC3E}">
        <p14:creationId xmlns:p14="http://schemas.microsoft.com/office/powerpoint/2010/main" val="967228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F4C20-88CD-4E5E-BDE1-965201EF4960}"/>
              </a:ext>
            </a:extLst>
          </p:cNvPr>
          <p:cNvSpPr txBox="1"/>
          <p:nvPr/>
        </p:nvSpPr>
        <p:spPr>
          <a:xfrm>
            <a:off x="741810" y="799011"/>
            <a:ext cx="9360133"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Working</a:t>
            </a:r>
          </a:p>
        </p:txBody>
      </p:sp>
      <p:sp>
        <p:nvSpPr>
          <p:cNvPr id="4" name="TextBox 3">
            <a:extLst>
              <a:ext uri="{FF2B5EF4-FFF2-40B4-BE49-F238E27FC236}">
                <a16:creationId xmlns:a16="http://schemas.microsoft.com/office/drawing/2014/main" id="{8B2BA0FD-83CA-4732-9031-71DA66555382}"/>
              </a:ext>
            </a:extLst>
          </p:cNvPr>
          <p:cNvSpPr txBox="1"/>
          <p:nvPr/>
        </p:nvSpPr>
        <p:spPr>
          <a:xfrm>
            <a:off x="1064028" y="2175671"/>
            <a:ext cx="9905999" cy="2677656"/>
          </a:xfrm>
          <a:prstGeom prst="rect">
            <a:avLst/>
          </a:prstGeom>
          <a:noFill/>
        </p:spPr>
        <p:txBody>
          <a:bodyPr wrap="square" rtlCol="0">
            <a:spAutoFit/>
          </a:bodyPr>
          <a:lstStyle/>
          <a:p>
            <a:pPr marL="342900" indent="-342900">
              <a:buClr>
                <a:schemeClr val="tx1"/>
              </a:buCl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Admin will Add Students and Teachers.</a:t>
            </a:r>
          </a:p>
          <a:p>
            <a:pPr marL="342900" indent="-342900">
              <a:buClr>
                <a:schemeClr val="tx1"/>
              </a:buCl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Teacher will upload the assignments and add the notes for the students of their respective subjects.</a:t>
            </a:r>
          </a:p>
          <a:p>
            <a:pPr marL="342900" indent="-342900">
              <a:buClr>
                <a:schemeClr val="tx1"/>
              </a:buCl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Students will submit the solution of the assigned assignments. </a:t>
            </a:r>
          </a:p>
          <a:p>
            <a:pPr marL="342900" indent="-342900">
              <a:buClr>
                <a:schemeClr val="tx1"/>
              </a:buCl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Students can also take a look to the notes. </a:t>
            </a:r>
          </a:p>
          <a:p>
            <a:pPr marL="342900" indent="-342900">
              <a:buClr>
                <a:schemeClr val="tx1"/>
              </a:buCl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Teacher can check the status of the students for the assignments</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7120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E939-330C-48F2-95A3-2781E4E5A6B4}"/>
              </a:ext>
            </a:extLst>
          </p:cNvPr>
          <p:cNvSpPr>
            <a:spLocks noGrp="1"/>
          </p:cNvSpPr>
          <p:nvPr>
            <p:ph type="title"/>
          </p:nvPr>
        </p:nvSpPr>
        <p:spPr>
          <a:xfrm>
            <a:off x="839652" y="1014255"/>
            <a:ext cx="10007700" cy="1272900"/>
          </a:xfrm>
        </p:spPr>
        <p:txBody>
          <a:bodyPr/>
          <a:lstStyle/>
          <a:p>
            <a:r>
              <a:rPr lang="en-US" sz="5400" dirty="0">
                <a:latin typeface="Times New Roman" panose="02020603050405020304" pitchFamily="18" charset="0"/>
                <a:cs typeface="Times New Roman" panose="02020603050405020304" pitchFamily="18" charset="0"/>
              </a:rPr>
              <a:t>Scope Of The Proposed System </a:t>
            </a:r>
          </a:p>
        </p:txBody>
      </p:sp>
      <p:sp>
        <p:nvSpPr>
          <p:cNvPr id="3" name="Text Placeholder 2">
            <a:extLst>
              <a:ext uri="{FF2B5EF4-FFF2-40B4-BE49-F238E27FC236}">
                <a16:creationId xmlns:a16="http://schemas.microsoft.com/office/drawing/2014/main" id="{EE5E5191-F4A9-4509-BB74-9B91E2A83F07}"/>
              </a:ext>
            </a:extLst>
          </p:cNvPr>
          <p:cNvSpPr>
            <a:spLocks noGrp="1"/>
          </p:cNvSpPr>
          <p:nvPr>
            <p:ph type="body" idx="1"/>
          </p:nvPr>
        </p:nvSpPr>
        <p:spPr>
          <a:xfrm>
            <a:off x="1347573" y="2654300"/>
            <a:ext cx="10007700" cy="3264000"/>
          </a:xfrm>
        </p:spPr>
        <p:txBody>
          <a:bodyPr/>
          <a:lstStyle/>
          <a:p>
            <a:pPr marL="120650" indent="0">
              <a:buNone/>
            </a:pPr>
            <a:r>
              <a:rPr lang="en-US" sz="2600" dirty="0">
                <a:latin typeface="Times New Roman" panose="02020603050405020304" pitchFamily="18" charset="0"/>
                <a:cs typeface="Times New Roman" panose="02020603050405020304" pitchFamily="18" charset="0"/>
              </a:rPr>
              <a:t>In coming Future we can add the following functionalities</a:t>
            </a:r>
            <a:r>
              <a:rPr lang="en-US" sz="2600" dirty="0" smtClean="0">
                <a:latin typeface="Times New Roman" panose="02020603050405020304" pitchFamily="18" charset="0"/>
                <a:cs typeface="Times New Roman" panose="02020603050405020304" pitchFamily="18" charset="0"/>
              </a:rPr>
              <a:t>:-</a:t>
            </a:r>
          </a:p>
          <a:p>
            <a:pPr>
              <a:buClr>
                <a:schemeClr val="tx1"/>
              </a:buClr>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Uploading </a:t>
            </a:r>
            <a:r>
              <a:rPr lang="en-US" sz="2600" dirty="0">
                <a:latin typeface="Times New Roman" panose="02020603050405020304" pitchFamily="18" charset="0"/>
                <a:cs typeface="Times New Roman" panose="02020603050405020304" pitchFamily="18" charset="0"/>
              </a:rPr>
              <a:t>Attendance on daily </a:t>
            </a:r>
            <a:r>
              <a:rPr lang="en-US" sz="2600" dirty="0" smtClean="0">
                <a:latin typeface="Times New Roman" panose="02020603050405020304" pitchFamily="18" charset="0"/>
                <a:cs typeface="Times New Roman" panose="02020603050405020304" pitchFamily="18" charset="0"/>
              </a:rPr>
              <a:t>basis</a:t>
            </a:r>
          </a:p>
          <a:p>
            <a:pPr>
              <a:buClr>
                <a:schemeClr val="tx1"/>
              </a:buClr>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Adding </a:t>
            </a:r>
            <a:r>
              <a:rPr lang="en-US" sz="2600" dirty="0">
                <a:latin typeface="Times New Roman" panose="02020603050405020304" pitchFamily="18" charset="0"/>
                <a:cs typeface="Times New Roman" panose="02020603050405020304" pitchFamily="18" charset="0"/>
              </a:rPr>
              <a:t>Lecture Videos for </a:t>
            </a:r>
            <a:r>
              <a:rPr lang="en-US" sz="2600" dirty="0" smtClean="0">
                <a:latin typeface="Times New Roman" panose="02020603050405020304" pitchFamily="18" charset="0"/>
                <a:cs typeface="Times New Roman" panose="02020603050405020304" pitchFamily="18" charset="0"/>
              </a:rPr>
              <a:t>Students</a:t>
            </a:r>
          </a:p>
          <a:p>
            <a:pPr>
              <a:buClr>
                <a:schemeClr val="tx1"/>
              </a:buClr>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Creating </a:t>
            </a:r>
            <a:r>
              <a:rPr lang="en-US" sz="2600" dirty="0">
                <a:latin typeface="Times New Roman" panose="02020603050405020304" pitchFamily="18" charset="0"/>
                <a:cs typeface="Times New Roman" panose="02020603050405020304" pitchFamily="18" charset="0"/>
              </a:rPr>
              <a:t>Live Class </a:t>
            </a:r>
            <a:r>
              <a:rPr lang="en-US" sz="2600" dirty="0" smtClean="0">
                <a:latin typeface="Times New Roman" panose="02020603050405020304" pitchFamily="18" charset="0"/>
                <a:cs typeface="Times New Roman" panose="02020603050405020304" pitchFamily="18" charset="0"/>
              </a:rPr>
              <a:t>Feature</a:t>
            </a:r>
            <a:endParaRPr lang="en-US" sz="26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Adding Online Payment method for Fee Payments</a:t>
            </a:r>
            <a:endParaRPr lang="en-US" sz="2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155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32306-4C63-4525-B61D-87C43AFD9F81}"/>
              </a:ext>
            </a:extLst>
          </p:cNvPr>
          <p:cNvSpPr txBox="1"/>
          <p:nvPr/>
        </p:nvSpPr>
        <p:spPr>
          <a:xfrm>
            <a:off x="1551709" y="969818"/>
            <a:ext cx="7897091"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38D864C8-8406-477B-8C37-AEF741AA5EE2}"/>
              </a:ext>
            </a:extLst>
          </p:cNvPr>
          <p:cNvSpPr txBox="1"/>
          <p:nvPr/>
        </p:nvSpPr>
        <p:spPr>
          <a:xfrm>
            <a:off x="942109" y="2313708"/>
            <a:ext cx="10668000" cy="1938992"/>
          </a:xfrm>
          <a:prstGeom prst="rect">
            <a:avLst/>
          </a:prstGeom>
          <a:noFill/>
        </p:spPr>
        <p:txBody>
          <a:bodyPr wrap="square" rtlCol="0">
            <a:spAutoFit/>
          </a:bodyPr>
          <a:lstStyle/>
          <a:p>
            <a:pPr>
              <a:buClr>
                <a:schemeClr val="bg1">
                  <a:lumMod val="50000"/>
                </a:schemeClr>
              </a:buClr>
            </a:pPr>
            <a:r>
              <a:rPr lang="en-US" sz="2000" dirty="0">
                <a:latin typeface="Times New Roman" panose="02020603050405020304" pitchFamily="18" charset="0"/>
                <a:cs typeface="Times New Roman" panose="02020603050405020304" pitchFamily="18" charset="0"/>
              </a:rPr>
              <a:t>It is a tool which is based on the technology Django </a:t>
            </a:r>
            <a:r>
              <a:rPr lang="en-US" sz="2000" dirty="0" smtClean="0">
                <a:latin typeface="Times New Roman" panose="02020603050405020304" pitchFamily="18" charset="0"/>
                <a:cs typeface="Times New Roman" panose="02020603050405020304" pitchFamily="18" charset="0"/>
              </a:rPr>
              <a:t>Framework helps </a:t>
            </a:r>
            <a:r>
              <a:rPr lang="en-US" sz="2000" dirty="0">
                <a:latin typeface="Times New Roman" panose="02020603050405020304" pitchFamily="18" charset="0"/>
                <a:cs typeface="Times New Roman" panose="02020603050405020304" pitchFamily="18" charset="0"/>
              </a:rPr>
              <a:t>us to bring assignments and notes online. Our tool is a web-based tool which is easy to use and is user friendly. There is no </a:t>
            </a:r>
            <a:r>
              <a:rPr lang="en-US" sz="2000" dirty="0" smtClean="0">
                <a:latin typeface="Times New Roman" panose="02020603050405020304" pitchFamily="18" charset="0"/>
                <a:cs typeface="Times New Roman" panose="02020603050405020304" pitchFamily="18" charset="0"/>
              </a:rPr>
              <a:t>CLI, so no </a:t>
            </a:r>
            <a:r>
              <a:rPr lang="en-US" sz="2000" dirty="0">
                <a:latin typeface="Times New Roman" panose="02020603050405020304" pitchFamily="18" charset="0"/>
                <a:cs typeface="Times New Roman" panose="02020603050405020304" pitchFamily="18" charset="0"/>
              </a:rPr>
              <a:t>command line knowledge is required. It offers many features </a:t>
            </a:r>
            <a:r>
              <a:rPr lang="en-US" sz="2000" dirty="0" smtClean="0">
                <a:latin typeface="Times New Roman" panose="02020603050405020304" pitchFamily="18" charset="0"/>
                <a:cs typeface="Times New Roman" panose="02020603050405020304" pitchFamily="18" charset="0"/>
              </a:rPr>
              <a:t>like Uploading </a:t>
            </a:r>
            <a:r>
              <a:rPr lang="en-US" sz="2000" dirty="0">
                <a:latin typeface="Times New Roman" panose="02020603050405020304" pitchFamily="18" charset="0"/>
                <a:cs typeface="Times New Roman" panose="02020603050405020304" pitchFamily="18" charset="0"/>
              </a:rPr>
              <a:t>Assignments and Notes for teacher and student can </a:t>
            </a:r>
            <a:r>
              <a:rPr lang="en-US" sz="2000" dirty="0" smtClean="0">
                <a:latin typeface="Times New Roman" panose="02020603050405020304" pitchFamily="18" charset="0"/>
                <a:cs typeface="Times New Roman" panose="02020603050405020304" pitchFamily="18" charset="0"/>
              </a:rPr>
              <a:t>use notes </a:t>
            </a:r>
            <a:r>
              <a:rPr lang="en-US" sz="2000" dirty="0">
                <a:latin typeface="Times New Roman" panose="02020603050405020304" pitchFamily="18" charset="0"/>
                <a:cs typeface="Times New Roman" panose="02020603050405020304" pitchFamily="18" charset="0"/>
              </a:rPr>
              <a:t>for learning purpose and Submit the Assignments to the </a:t>
            </a:r>
            <a:r>
              <a:rPr lang="en-US" sz="2000" dirty="0" smtClean="0">
                <a:latin typeface="Times New Roman" panose="02020603050405020304" pitchFamily="18" charset="0"/>
                <a:cs typeface="Times New Roman" panose="02020603050405020304" pitchFamily="18" charset="0"/>
              </a:rPr>
              <a:t>teachers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Nowadays, This </a:t>
            </a:r>
            <a:r>
              <a:rPr lang="en-US" sz="2000" dirty="0">
                <a:latin typeface="Times New Roman" panose="02020603050405020304" pitchFamily="18" charset="0"/>
                <a:cs typeface="Times New Roman" panose="02020603050405020304" pitchFamily="18" charset="0"/>
              </a:rPr>
              <a:t>tool is very helpful for the Students for </a:t>
            </a:r>
            <a:r>
              <a:rPr lang="en-US" sz="2000" dirty="0" smtClean="0">
                <a:latin typeface="Times New Roman" panose="02020603050405020304" pitchFamily="18" charset="0"/>
                <a:cs typeface="Times New Roman" panose="02020603050405020304" pitchFamily="18" charset="0"/>
              </a:rPr>
              <a:t>distance learning </a:t>
            </a:r>
            <a:r>
              <a:rPr lang="en-US" sz="2000" dirty="0">
                <a:latin typeface="Times New Roman" panose="02020603050405020304" pitchFamily="18" charset="0"/>
                <a:cs typeface="Times New Roman" panose="02020603050405020304" pitchFamily="18" charset="0"/>
              </a:rPr>
              <a:t>and teacher can easy make a track on Assignments</a:t>
            </a:r>
            <a:endParaRPr lang="en-US" sz="2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15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26A219-3CE1-4096-9D19-F86DA49532F3}"/>
              </a:ext>
            </a:extLst>
          </p:cNvPr>
          <p:cNvSpPr>
            <a:spLocks noGrp="1"/>
          </p:cNvSpPr>
          <p:nvPr>
            <p:ph type="body" idx="4294967295"/>
          </p:nvPr>
        </p:nvSpPr>
        <p:spPr>
          <a:xfrm>
            <a:off x="453081" y="510574"/>
            <a:ext cx="9886950" cy="841375"/>
          </a:xfrm>
        </p:spPr>
        <p:txBody>
          <a:bodyPr>
            <a:normAutofit fontScale="92500" lnSpcReduction="10000"/>
          </a:bodyPr>
          <a:lstStyle/>
          <a:p>
            <a:pPr marL="120650" indent="0">
              <a:buNone/>
            </a:pPr>
            <a:r>
              <a:rPr lang="en-US" sz="5400" dirty="0">
                <a:latin typeface="Times New Roman" panose="02020603050405020304" pitchFamily="18" charset="0"/>
                <a:cs typeface="Times New Roman" panose="02020603050405020304" pitchFamily="18" charset="0"/>
              </a:rPr>
              <a:t>  </a:t>
            </a:r>
            <a:r>
              <a:rPr lang="en-US" sz="5400" dirty="0">
                <a:solidFill>
                  <a:schemeClr val="tx1"/>
                </a:solidFill>
                <a:latin typeface="Times New Roman" panose="02020603050405020304" pitchFamily="18" charset="0"/>
                <a:cs typeface="Times New Roman" panose="02020603050405020304" pitchFamily="18" charset="0"/>
              </a:rPr>
              <a:t>Contents</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3287BEE-E1DD-46E3-A81C-95FBE5FAD65D}"/>
              </a:ext>
            </a:extLst>
          </p:cNvPr>
          <p:cNvSpPr txBox="1"/>
          <p:nvPr/>
        </p:nvSpPr>
        <p:spPr>
          <a:xfrm>
            <a:off x="1393488" y="1540272"/>
            <a:ext cx="10196945" cy="470898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1.   Introduction</a:t>
            </a:r>
          </a:p>
          <a:p>
            <a:pPr>
              <a:lnSpc>
                <a:spcPct val="150000"/>
              </a:lnSpc>
            </a:pPr>
            <a:r>
              <a:rPr lang="en-US" sz="2000" dirty="0">
                <a:latin typeface="Times New Roman" panose="02020603050405020304" pitchFamily="18" charset="0"/>
                <a:cs typeface="Times New Roman" panose="02020603050405020304" pitchFamily="18" charset="0"/>
              </a:rPr>
              <a:t>	1.1  Objective of Proposed System</a:t>
            </a:r>
          </a:p>
          <a:p>
            <a:pPr>
              <a:lnSpc>
                <a:spcPct val="150000"/>
              </a:lnSpc>
            </a:pPr>
            <a:r>
              <a:rPr lang="en-US" sz="2000" dirty="0">
                <a:latin typeface="Times New Roman" panose="02020603050405020304" pitchFamily="18" charset="0"/>
                <a:cs typeface="Times New Roman" panose="02020603050405020304" pitchFamily="18" charset="0"/>
              </a:rPr>
              <a:t>	1.2   Problem Definition of the Proposed System</a:t>
            </a:r>
          </a:p>
          <a:p>
            <a:pPr>
              <a:lnSpc>
                <a:spcPct val="150000"/>
              </a:lnSpc>
            </a:pPr>
            <a:r>
              <a:rPr lang="en-US" sz="2000" dirty="0">
                <a:latin typeface="Times New Roman" panose="02020603050405020304" pitchFamily="18" charset="0"/>
                <a:cs typeface="Times New Roman" panose="02020603050405020304" pitchFamily="18" charset="0"/>
              </a:rPr>
              <a:t>2.   Tools and Technology Used</a:t>
            </a:r>
          </a:p>
          <a:p>
            <a:pPr>
              <a:lnSpc>
                <a:spcPct val="150000"/>
              </a:lnSpc>
            </a:pPr>
            <a:r>
              <a:rPr lang="en-US" sz="2000" dirty="0">
                <a:latin typeface="Times New Roman" panose="02020603050405020304" pitchFamily="18" charset="0"/>
                <a:cs typeface="Times New Roman" panose="02020603050405020304" pitchFamily="18" charset="0"/>
              </a:rPr>
              <a:t>3.   Design and Database</a:t>
            </a:r>
          </a:p>
          <a:p>
            <a:pPr>
              <a:lnSpc>
                <a:spcPct val="150000"/>
              </a:lnSpc>
            </a:pPr>
            <a:r>
              <a:rPr lang="en-US" sz="2000" dirty="0">
                <a:latin typeface="Times New Roman" panose="02020603050405020304" pitchFamily="18" charset="0"/>
                <a:cs typeface="Times New Roman" panose="02020603050405020304" pitchFamily="18" charset="0"/>
              </a:rPr>
              <a:t>4.   About Project</a:t>
            </a:r>
          </a:p>
          <a:p>
            <a:pPr>
              <a:lnSpc>
                <a:spcPct val="150000"/>
              </a:lnSpc>
            </a:pPr>
            <a:r>
              <a:rPr lang="en-US" sz="2000" dirty="0">
                <a:latin typeface="Times New Roman" panose="02020603050405020304" pitchFamily="18" charset="0"/>
                <a:cs typeface="Times New Roman" panose="02020603050405020304" pitchFamily="18" charset="0"/>
              </a:rPr>
              <a:t>	4.1 Introduction</a:t>
            </a:r>
          </a:p>
          <a:p>
            <a:pPr>
              <a:lnSpc>
                <a:spcPct val="150000"/>
              </a:lnSpc>
            </a:pPr>
            <a:r>
              <a:rPr lang="en-US" sz="2000" dirty="0">
                <a:latin typeface="Times New Roman" panose="02020603050405020304" pitchFamily="18" charset="0"/>
                <a:cs typeface="Times New Roman" panose="02020603050405020304" pitchFamily="18" charset="0"/>
              </a:rPr>
              <a:t>	4.2 Working</a:t>
            </a:r>
          </a:p>
          <a:p>
            <a:pPr>
              <a:lnSpc>
                <a:spcPct val="150000"/>
              </a:lnSpc>
            </a:pPr>
            <a:r>
              <a:rPr lang="en-US" sz="2000" dirty="0">
                <a:latin typeface="Times New Roman" panose="02020603050405020304" pitchFamily="18" charset="0"/>
                <a:cs typeface="Times New Roman" panose="02020603050405020304" pitchFamily="18" charset="0"/>
              </a:rPr>
              <a:t>5. Scope Of the Proposed System </a:t>
            </a:r>
          </a:p>
          <a:p>
            <a:pPr>
              <a:lnSpc>
                <a:spcPct val="150000"/>
              </a:lnSpc>
            </a:pPr>
            <a:r>
              <a:rPr lang="en-US" sz="2000" dirty="0">
                <a:latin typeface="Times New Roman" panose="02020603050405020304" pitchFamily="18" charset="0"/>
                <a:cs typeface="Times New Roman" panose="02020603050405020304" pitchFamily="18" charset="0"/>
              </a:rPr>
              <a:t>6. Conclusion</a:t>
            </a:r>
          </a:p>
        </p:txBody>
      </p:sp>
    </p:spTree>
    <p:extLst>
      <p:ext uri="{BB962C8B-B14F-4D97-AF65-F5344CB8AC3E}">
        <p14:creationId xmlns:p14="http://schemas.microsoft.com/office/powerpoint/2010/main" val="2338009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C51E-3746-4DF6-BF66-8D5750F7DDBF}"/>
              </a:ext>
            </a:extLst>
          </p:cNvPr>
          <p:cNvSpPr>
            <a:spLocks noGrp="1"/>
          </p:cNvSpPr>
          <p:nvPr>
            <p:ph type="title"/>
          </p:nvPr>
        </p:nvSpPr>
        <p:spPr>
          <a:xfrm>
            <a:off x="544746" y="545033"/>
            <a:ext cx="10007700" cy="1057989"/>
          </a:xfrm>
        </p:spPr>
        <p:txBody>
          <a:bodyPr/>
          <a:lstStyle/>
          <a:p>
            <a:pPr algn="ctr"/>
            <a:r>
              <a:rPr lang="en-US" sz="5400" dirty="0">
                <a:solidFill>
                  <a:schemeClr val="tx1"/>
                </a:solidFill>
                <a:latin typeface="Times New Roman" panose="02020603050405020304" pitchFamily="18" charset="0"/>
                <a:cs typeface="Times New Roman" panose="02020603050405020304" pitchFamily="18" charset="0"/>
              </a:rPr>
              <a:t>Introduction</a:t>
            </a:r>
          </a:p>
        </p:txBody>
      </p:sp>
      <p:sp>
        <p:nvSpPr>
          <p:cNvPr id="3" name="Title 1">
            <a:extLst>
              <a:ext uri="{FF2B5EF4-FFF2-40B4-BE49-F238E27FC236}">
                <a16:creationId xmlns:a16="http://schemas.microsoft.com/office/drawing/2014/main" id="{F82697EB-57E9-4011-99FC-DE3CDE1A80E2}"/>
              </a:ext>
            </a:extLst>
          </p:cNvPr>
          <p:cNvSpPr txBox="1">
            <a:spLocks/>
          </p:cNvSpPr>
          <p:nvPr/>
        </p:nvSpPr>
        <p:spPr>
          <a:xfrm>
            <a:off x="752895" y="1771224"/>
            <a:ext cx="9451208" cy="8814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r>
              <a:rPr lang="en-US" sz="4800" dirty="0">
                <a:solidFill>
                  <a:schemeClr val="tx1"/>
                </a:solidFill>
                <a:latin typeface="Times New Roman" panose="02020603050405020304" pitchFamily="18" charset="0"/>
                <a:cs typeface="Times New Roman" panose="02020603050405020304" pitchFamily="18" charset="0"/>
              </a:rPr>
              <a:t>Objective</a:t>
            </a:r>
          </a:p>
        </p:txBody>
      </p:sp>
      <p:sp>
        <p:nvSpPr>
          <p:cNvPr id="4" name="TextBox 3">
            <a:extLst>
              <a:ext uri="{FF2B5EF4-FFF2-40B4-BE49-F238E27FC236}">
                <a16:creationId xmlns:a16="http://schemas.microsoft.com/office/drawing/2014/main" id="{F3193B97-CD12-4845-AECC-A121C173006C}"/>
              </a:ext>
            </a:extLst>
          </p:cNvPr>
          <p:cNvSpPr txBox="1"/>
          <p:nvPr/>
        </p:nvSpPr>
        <p:spPr>
          <a:xfrm>
            <a:off x="1223157" y="2820868"/>
            <a:ext cx="10270572"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objective is to make an web application 'E-NOTES', that will assign assignments and provide notes to the students according to their branch and section. Admin will register teacher and </a:t>
            </a:r>
            <a:r>
              <a:rPr lang="en-US" sz="2000" dirty="0" smtClean="0">
                <a:latin typeface="Times New Roman" panose="02020603050405020304" pitchFamily="18" charset="0"/>
                <a:cs typeface="Times New Roman" panose="02020603050405020304" pitchFamily="18" charset="0"/>
              </a:rPr>
              <a:t>students . Teacher </a:t>
            </a:r>
            <a:r>
              <a:rPr lang="en-US" sz="2000" dirty="0">
                <a:latin typeface="Times New Roman" panose="02020603050405020304" pitchFamily="18" charset="0"/>
                <a:cs typeface="Times New Roman" panose="02020603050405020304" pitchFamily="18" charset="0"/>
              </a:rPr>
              <a:t>have the authority to upload notes and given assignments to the students of their </a:t>
            </a:r>
            <a:r>
              <a:rPr lang="en-US" sz="2000" dirty="0" smtClean="0">
                <a:latin typeface="Times New Roman" panose="02020603050405020304" pitchFamily="18" charset="0"/>
                <a:cs typeface="Times New Roman" panose="02020603050405020304" pitchFamily="18" charset="0"/>
              </a:rPr>
              <a:t>subjects only</a:t>
            </a:r>
            <a:r>
              <a:rPr lang="en-US" sz="2000" dirty="0">
                <a:latin typeface="Times New Roman" panose="02020603050405020304" pitchFamily="18" charset="0"/>
                <a:cs typeface="Times New Roman" panose="02020603050405020304" pitchFamily="18" charset="0"/>
              </a:rPr>
              <a:t>. Initially, the student will be authenticated, Once the student is authenticated it can </a:t>
            </a:r>
            <a:r>
              <a:rPr lang="en-US" sz="2000" dirty="0" smtClean="0">
                <a:latin typeface="Times New Roman" panose="02020603050405020304" pitchFamily="18" charset="0"/>
                <a:cs typeface="Times New Roman" panose="02020603050405020304" pitchFamily="18" charset="0"/>
              </a:rPr>
              <a:t>download the </a:t>
            </a:r>
            <a:r>
              <a:rPr lang="en-US" sz="2000" dirty="0">
                <a:latin typeface="Times New Roman" panose="02020603050405020304" pitchFamily="18" charset="0"/>
                <a:cs typeface="Times New Roman" panose="02020603050405020304" pitchFamily="18" charset="0"/>
              </a:rPr>
              <a:t>notes and submit the solution to assign assignments by the teachers, once all the </a:t>
            </a:r>
            <a:r>
              <a:rPr lang="en-US" sz="2000" dirty="0" smtClean="0">
                <a:latin typeface="Times New Roman" panose="02020603050405020304" pitchFamily="18" charset="0"/>
                <a:cs typeface="Times New Roman" panose="02020603050405020304" pitchFamily="18" charset="0"/>
              </a:rPr>
              <a:t>verification are </a:t>
            </a:r>
            <a:r>
              <a:rPr lang="en-US" sz="2000" dirty="0">
                <a:latin typeface="Times New Roman" panose="02020603050405020304" pitchFamily="18" charset="0"/>
                <a:cs typeface="Times New Roman" panose="02020603050405020304" pitchFamily="18" charset="0"/>
              </a:rPr>
              <a:t>succeeded for submission , then the assignment is </a:t>
            </a:r>
            <a:r>
              <a:rPr lang="en-US" sz="2000" dirty="0" smtClean="0">
                <a:latin typeface="Times New Roman" panose="02020603050405020304" pitchFamily="18" charset="0"/>
                <a:cs typeface="Times New Roman" panose="02020603050405020304" pitchFamily="18" charset="0"/>
              </a:rPr>
              <a:t>submitted . The </a:t>
            </a:r>
            <a:r>
              <a:rPr lang="en-US" sz="2000" dirty="0">
                <a:latin typeface="Times New Roman" panose="02020603050405020304" pitchFamily="18" charset="0"/>
                <a:cs typeface="Times New Roman" panose="02020603050405020304" pitchFamily="18" charset="0"/>
              </a:rPr>
              <a:t>objective is to provide the convenient way to the students and the teachers to handle the assignment.</a:t>
            </a:r>
          </a:p>
        </p:txBody>
      </p:sp>
    </p:spTree>
    <p:extLst>
      <p:ext uri="{BB962C8B-B14F-4D97-AF65-F5344CB8AC3E}">
        <p14:creationId xmlns:p14="http://schemas.microsoft.com/office/powerpoint/2010/main" val="77016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816" y="2684654"/>
            <a:ext cx="5369465" cy="3501962"/>
          </a:xfrm>
        </p:spPr>
        <p:txBody>
          <a:bodyPr>
            <a:noAutofit/>
          </a:bodyPr>
          <a:lstStyle/>
          <a:p>
            <a:r>
              <a:rPr lang="en-US" sz="2000" dirty="0">
                <a:latin typeface="Times New Roman" panose="02020603050405020304" pitchFamily="18" charset="0"/>
                <a:cs typeface="Times New Roman" panose="02020603050405020304" pitchFamily="18" charset="0"/>
              </a:rPr>
              <a:t>In this pandemic times, the major issue faced by teachers was the management of assignments. This application will help the students to get the study material and help the teachers to keep a check on assignments in the most efficient way.</a:t>
            </a:r>
          </a:p>
        </p:txBody>
      </p:sp>
      <p:sp>
        <p:nvSpPr>
          <p:cNvPr id="3" name="Title 1">
            <a:extLst>
              <a:ext uri="{FF2B5EF4-FFF2-40B4-BE49-F238E27FC236}">
                <a16:creationId xmlns:a16="http://schemas.microsoft.com/office/drawing/2014/main" id="{F82697EB-57E9-4011-99FC-DE3CDE1A80E2}"/>
              </a:ext>
            </a:extLst>
          </p:cNvPr>
          <p:cNvSpPr txBox="1">
            <a:spLocks/>
          </p:cNvSpPr>
          <p:nvPr/>
        </p:nvSpPr>
        <p:spPr>
          <a:xfrm>
            <a:off x="874816" y="572998"/>
            <a:ext cx="9451208" cy="8814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pPr algn="ctr"/>
            <a:r>
              <a:rPr lang="en-US" sz="5400" dirty="0" smtClean="0">
                <a:solidFill>
                  <a:schemeClr val="tx1"/>
                </a:solidFill>
                <a:latin typeface="Times New Roman" panose="02020603050405020304" pitchFamily="18" charset="0"/>
                <a:cs typeface="Times New Roman" panose="02020603050405020304" pitchFamily="18" charset="0"/>
              </a:rPr>
              <a:t>Problem</a:t>
            </a:r>
            <a:r>
              <a:rPr lang="en-US" sz="5400" dirty="0" smtClean="0">
                <a:solidFill>
                  <a:schemeClr val="bg2"/>
                </a:solidFill>
                <a:latin typeface="Times New Roman" panose="02020603050405020304" pitchFamily="18" charset="0"/>
                <a:cs typeface="Times New Roman" panose="02020603050405020304" pitchFamily="18" charset="0"/>
              </a:rPr>
              <a:t> </a:t>
            </a:r>
            <a:r>
              <a:rPr lang="en-US" sz="5400" dirty="0" smtClean="0">
                <a:solidFill>
                  <a:schemeClr val="tx1"/>
                </a:solidFill>
                <a:latin typeface="Times New Roman" panose="02020603050405020304" pitchFamily="18" charset="0"/>
                <a:cs typeface="Times New Roman" panose="02020603050405020304" pitchFamily="18" charset="0"/>
              </a:rPr>
              <a:t>Statement</a:t>
            </a:r>
            <a:r>
              <a:rPr lang="en-US" sz="5400" dirty="0" smtClean="0">
                <a:solidFill>
                  <a:schemeClr val="bg2"/>
                </a:solidFill>
                <a:latin typeface="Times New Roman" panose="02020603050405020304" pitchFamily="18" charset="0"/>
                <a:cs typeface="Times New Roman" panose="02020603050405020304" pitchFamily="18" charset="0"/>
              </a:rPr>
              <a:t> </a:t>
            </a:r>
            <a:endParaRPr lang="en-US" sz="5400" dirty="0">
              <a:solidFill>
                <a:schemeClr val="bg2"/>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789" r="19557"/>
          <a:stretch/>
        </p:blipFill>
        <p:spPr>
          <a:xfrm>
            <a:off x="6345489" y="2018734"/>
            <a:ext cx="5442857" cy="3845243"/>
          </a:xfrm>
          <a:prstGeom prst="rect">
            <a:avLst/>
          </a:prstGeom>
        </p:spPr>
      </p:pic>
    </p:spTree>
    <p:extLst>
      <p:ext uri="{BB962C8B-B14F-4D97-AF65-F5344CB8AC3E}">
        <p14:creationId xmlns:p14="http://schemas.microsoft.com/office/powerpoint/2010/main" val="1185393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9D4BB7-1A4E-4C1F-A1A7-A4E752AAF915}"/>
              </a:ext>
            </a:extLst>
          </p:cNvPr>
          <p:cNvSpPr txBox="1"/>
          <p:nvPr/>
        </p:nvSpPr>
        <p:spPr>
          <a:xfrm>
            <a:off x="66500" y="845919"/>
            <a:ext cx="10992593"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Tools and Technology Used</a:t>
            </a:r>
          </a:p>
        </p:txBody>
      </p:sp>
      <p:sp>
        <p:nvSpPr>
          <p:cNvPr id="5" name="TextBox 4">
            <a:extLst>
              <a:ext uri="{FF2B5EF4-FFF2-40B4-BE49-F238E27FC236}">
                <a16:creationId xmlns:a16="http://schemas.microsoft.com/office/drawing/2014/main" id="{C8D22E76-377B-4017-B07A-68F476AFFD7F}"/>
              </a:ext>
            </a:extLst>
          </p:cNvPr>
          <p:cNvSpPr txBox="1"/>
          <p:nvPr/>
        </p:nvSpPr>
        <p:spPr>
          <a:xfrm>
            <a:off x="1240147" y="2192411"/>
            <a:ext cx="9551420" cy="353943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Technology used:</a:t>
            </a:r>
          </a:p>
          <a:p>
            <a:pPr marL="800100" lvl="1"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Backend: Django</a:t>
            </a:r>
          </a:p>
          <a:p>
            <a:pPr marL="800100" lvl="1"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Frontend: </a:t>
            </a:r>
            <a:r>
              <a:rPr lang="en-US" sz="2800" dirty="0" smtClean="0">
                <a:latin typeface="Times New Roman" panose="02020603050405020304" pitchFamily="18" charset="0"/>
                <a:cs typeface="Times New Roman" panose="02020603050405020304" pitchFamily="18" charset="0"/>
              </a:rPr>
              <a:t>HTML, Bootstrap , CSS ,</a:t>
            </a:r>
            <a:r>
              <a:rPr lang="en-US" sz="2800" dirty="0" err="1" smtClean="0">
                <a:latin typeface="Times New Roman" panose="02020603050405020304" pitchFamily="18" charset="0"/>
                <a:cs typeface="Times New Roman" panose="02020603050405020304" pitchFamily="18" charset="0"/>
              </a:rPr>
              <a:t>Javascript</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Database: </a:t>
            </a:r>
            <a:r>
              <a:rPr lang="en-US" sz="2800" dirty="0" smtClean="0">
                <a:latin typeface="Times New Roman" panose="02020603050405020304" pitchFamily="18" charset="0"/>
                <a:cs typeface="Times New Roman" panose="02020603050405020304" pitchFamily="18" charset="0"/>
              </a:rPr>
              <a:t>MySQL</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Tools used:</a:t>
            </a:r>
          </a:p>
          <a:p>
            <a:pPr marL="800100" lvl="1"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VS Code</a:t>
            </a:r>
          </a:p>
          <a:p>
            <a:pPr marL="800100" lvl="1"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Postman</a:t>
            </a:r>
          </a:p>
          <a:p>
            <a:pPr marL="800100" lvl="1" indent="-342900">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Bitbucket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492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EBC3E8-3BEE-460B-93B7-3833423AD693}"/>
              </a:ext>
            </a:extLst>
          </p:cNvPr>
          <p:cNvSpPr txBox="1"/>
          <p:nvPr/>
        </p:nvSpPr>
        <p:spPr>
          <a:xfrm>
            <a:off x="360026" y="281050"/>
            <a:ext cx="11133909"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Design </a:t>
            </a:r>
            <a:r>
              <a:rPr lang="en-US" sz="5400" dirty="0" smtClean="0">
                <a:latin typeface="Times New Roman" panose="02020603050405020304" pitchFamily="18" charset="0"/>
                <a:cs typeface="Times New Roman" panose="02020603050405020304" pitchFamily="18" charset="0"/>
              </a:rPr>
              <a:t>and Database</a:t>
            </a:r>
            <a:endParaRPr lang="en-US" sz="5400" dirty="0">
              <a:latin typeface="Times New Roman" panose="02020603050405020304" pitchFamily="18" charset="0"/>
              <a:cs typeface="Times New Roman" panose="02020603050405020304" pitchFamily="18" charset="0"/>
            </a:endParaRPr>
          </a:p>
        </p:txBody>
      </p:sp>
      <p:sp>
        <p:nvSpPr>
          <p:cNvPr id="3" name="Rectangle 2"/>
          <p:cNvSpPr/>
          <p:nvPr/>
        </p:nvSpPr>
        <p:spPr>
          <a:xfrm>
            <a:off x="1075508" y="4232890"/>
            <a:ext cx="10263052" cy="1631216"/>
          </a:xfrm>
          <a:prstGeom prst="rect">
            <a:avLst/>
          </a:prstGeom>
        </p:spPr>
        <p:txBody>
          <a:bodyPr wrap="square">
            <a:spAutoFit/>
          </a:bodyPr>
          <a:lstStyle/>
          <a:p>
            <a:pPr lvl="0"/>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application is designed to be very interactive and easy to use. Flexbox layout has been used so that application can be used on devices of various dimensions</a:t>
            </a:r>
            <a:r>
              <a:rPr lang="en-US" sz="2000" dirty="0" smtClean="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The CSS3 Flexible Box, or flexbox, is a layout mode providing for the arrangement of elements on a page such that the elements behave predictably when the page layout must accommodate different screen sizes and different display </a:t>
            </a:r>
            <a:r>
              <a:rPr lang="en-US" sz="2000" dirty="0" smtClean="0">
                <a:latin typeface="Times New Roman" panose="02020603050405020304" pitchFamily="18" charset="0"/>
                <a:cs typeface="Times New Roman" panose="02020603050405020304" pitchFamily="18" charset="0"/>
              </a:rPr>
              <a:t>devices.</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316" y="1467072"/>
            <a:ext cx="4901330" cy="2414784"/>
          </a:xfrm>
          <a:prstGeom prst="rect">
            <a:avLst/>
          </a:prstGeom>
        </p:spPr>
      </p:pic>
    </p:spTree>
    <p:extLst>
      <p:ext uri="{BB962C8B-B14F-4D97-AF65-F5344CB8AC3E}">
        <p14:creationId xmlns:p14="http://schemas.microsoft.com/office/powerpoint/2010/main" val="1563188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50" y="2202463"/>
            <a:ext cx="8642393" cy="3950376"/>
          </a:xfrm>
          <a:prstGeom prst="rect">
            <a:avLst/>
          </a:prstGeom>
          <a:solidFill>
            <a:schemeClr val="tx1"/>
          </a:solidFill>
          <a:ln>
            <a:solidFill>
              <a:schemeClr val="bg2"/>
            </a:solidFill>
          </a:ln>
        </p:spPr>
      </p:pic>
      <p:sp>
        <p:nvSpPr>
          <p:cNvPr id="2" name="Title 1"/>
          <p:cNvSpPr>
            <a:spLocks noGrp="1"/>
          </p:cNvSpPr>
          <p:nvPr>
            <p:ph type="title"/>
          </p:nvPr>
        </p:nvSpPr>
        <p:spPr>
          <a:xfrm>
            <a:off x="1092200" y="435489"/>
            <a:ext cx="10007700" cy="1272900"/>
          </a:xfrm>
        </p:spPr>
        <p:txBody>
          <a:bodyPr/>
          <a:lstStyle/>
          <a:p>
            <a:r>
              <a:rPr lang="en-US" sz="5400" dirty="0" smtClean="0">
                <a:latin typeface="Times New Roman" panose="02020603050405020304" pitchFamily="18" charset="0"/>
                <a:cs typeface="Times New Roman" panose="02020603050405020304" pitchFamily="18" charset="0"/>
              </a:rPr>
              <a:t>MVT Architecture</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28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a:spLocks noGrp="1"/>
          </p:cNvSpPr>
          <p:nvPr>
            <p:ph type="ctrTitle" idx="4294967295"/>
          </p:nvPr>
        </p:nvSpPr>
        <p:spPr>
          <a:xfrm>
            <a:off x="548640" y="355024"/>
            <a:ext cx="9556750" cy="104298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dirty="0">
                <a:solidFill>
                  <a:schemeClr val="tx1"/>
                </a:solidFill>
                <a:latin typeface="Times New Roman" panose="02020603050405020304" pitchFamily="18" charset="0"/>
                <a:cs typeface="Times New Roman" panose="02020603050405020304" pitchFamily="18" charset="0"/>
              </a:rPr>
              <a:t>About Project</a:t>
            </a:r>
            <a:endParaRPr sz="5400"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01FB375-A3F3-4797-A81A-B84FD5999123}"/>
              </a:ext>
            </a:extLst>
          </p:cNvPr>
          <p:cNvSpPr txBox="1"/>
          <p:nvPr/>
        </p:nvSpPr>
        <p:spPr>
          <a:xfrm>
            <a:off x="548640" y="1565563"/>
            <a:ext cx="3612474"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E8B01DDE-5BF8-4179-9513-C85AE91335F7}"/>
              </a:ext>
            </a:extLst>
          </p:cNvPr>
          <p:cNvSpPr txBox="1"/>
          <p:nvPr/>
        </p:nvSpPr>
        <p:spPr>
          <a:xfrm>
            <a:off x="1246908" y="2424095"/>
            <a:ext cx="10709961"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E-notes application is a web app, developed for schools/colleges to provide the notes and</a:t>
            </a:r>
          </a:p>
          <a:p>
            <a:r>
              <a:rPr lang="en-US" sz="2400" dirty="0">
                <a:latin typeface="Times New Roman" panose="02020603050405020304" pitchFamily="18" charset="0"/>
                <a:cs typeface="Times New Roman" panose="02020603050405020304" pitchFamily="18" charset="0"/>
              </a:rPr>
              <a:t>assignments to the students.</a:t>
            </a:r>
          </a:p>
          <a:p>
            <a:r>
              <a:rPr lang="en-US" sz="2400" dirty="0">
                <a:latin typeface="Times New Roman" panose="02020603050405020304" pitchFamily="18" charset="0"/>
                <a:cs typeface="Times New Roman" panose="02020603050405020304" pitchFamily="18" charset="0"/>
              </a:rPr>
              <a:t>It contains </a:t>
            </a:r>
            <a:r>
              <a:rPr lang="en-US" sz="2400" dirty="0" smtClean="0">
                <a:latin typeface="Times New Roman" panose="02020603050405020304" pitchFamily="18" charset="0"/>
                <a:cs typeface="Times New Roman" panose="02020603050405020304" pitchFamily="18" charset="0"/>
              </a:rPr>
              <a:t>three </a:t>
            </a:r>
            <a:r>
              <a:rPr lang="en-US" sz="2400" dirty="0">
                <a:latin typeface="Times New Roman" panose="02020603050405020304" pitchFamily="18" charset="0"/>
                <a:cs typeface="Times New Roman" panose="02020603050405020304" pitchFamily="18" charset="0"/>
              </a:rPr>
              <a:t>modules:-</a:t>
            </a:r>
          </a:p>
          <a:p>
            <a:r>
              <a:rPr lang="en-US" sz="2400" dirty="0">
                <a:latin typeface="Times New Roman" panose="02020603050405020304" pitchFamily="18" charset="0"/>
                <a:cs typeface="Times New Roman" panose="02020603050405020304" pitchFamily="18" charset="0"/>
              </a:rPr>
              <a:t> Admin</a:t>
            </a:r>
          </a:p>
          <a:p>
            <a:r>
              <a:rPr lang="en-US" sz="2400" dirty="0">
                <a:latin typeface="Times New Roman" panose="02020603050405020304" pitchFamily="18" charset="0"/>
                <a:cs typeface="Times New Roman" panose="02020603050405020304" pitchFamily="18" charset="0"/>
              </a:rPr>
              <a:t> Teacher</a:t>
            </a:r>
          </a:p>
          <a:p>
            <a:r>
              <a:rPr lang="en-US" sz="2400" dirty="0">
                <a:latin typeface="Times New Roman" panose="02020603050405020304" pitchFamily="18" charset="0"/>
                <a:cs typeface="Times New Roman" panose="02020603050405020304" pitchFamily="18" charset="0"/>
              </a:rPr>
              <a:t> Student</a:t>
            </a:r>
          </a:p>
          <a:p>
            <a:r>
              <a:rPr lang="en-US" sz="2400" dirty="0">
                <a:latin typeface="Times New Roman" panose="02020603050405020304" pitchFamily="18" charset="0"/>
                <a:cs typeface="Times New Roman" panose="02020603050405020304" pitchFamily="18" charset="0"/>
              </a:rPr>
              <a:t>The teacher can upload notes and assignments (branch wise). Students can download the notes </a:t>
            </a:r>
            <a:r>
              <a:rPr lang="en-US" sz="2400" dirty="0" smtClean="0">
                <a:latin typeface="Times New Roman" panose="02020603050405020304" pitchFamily="18" charset="0"/>
                <a:cs typeface="Times New Roman" panose="02020603050405020304" pitchFamily="18" charset="0"/>
              </a:rPr>
              <a:t>to check </a:t>
            </a:r>
            <a:r>
              <a:rPr lang="en-US" sz="2400" dirty="0">
                <a:latin typeface="Times New Roman" panose="02020603050405020304" pitchFamily="18" charset="0"/>
                <a:cs typeface="Times New Roman" panose="02020603050405020304" pitchFamily="18" charset="0"/>
              </a:rPr>
              <a:t>the assignment and upload the solution of the assignment. The teacher will be able to </a:t>
            </a:r>
            <a:r>
              <a:rPr lang="en-US" sz="2400" dirty="0" smtClean="0">
                <a:latin typeface="Times New Roman" panose="02020603050405020304" pitchFamily="18" charset="0"/>
                <a:cs typeface="Times New Roman" panose="02020603050405020304" pitchFamily="18" charset="0"/>
              </a:rPr>
              <a:t>keep track </a:t>
            </a:r>
            <a:r>
              <a:rPr lang="en-US" sz="2400" dirty="0">
                <a:latin typeface="Times New Roman" panose="02020603050405020304" pitchFamily="18" charset="0"/>
                <a:cs typeface="Times New Roman" panose="02020603050405020304" pitchFamily="18" charset="0"/>
              </a:rPr>
              <a:t>of the student's assignments.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87149" y="4677719"/>
            <a:ext cx="4535820" cy="806700"/>
          </a:xfrm>
        </p:spPr>
        <p:txBody>
          <a:bodyPr/>
          <a:lstStyle/>
          <a:p>
            <a:r>
              <a:rPr lang="en-US" dirty="0" smtClean="0"/>
              <a:t> </a:t>
            </a:r>
            <a:r>
              <a:rPr lang="en-US" dirty="0" smtClean="0">
                <a:latin typeface="Times New Roman" panose="02020603050405020304" pitchFamily="18" charset="0"/>
                <a:cs typeface="Times New Roman" panose="02020603050405020304" pitchFamily="18" charset="0"/>
              </a:rPr>
              <a:t>Admin</a:t>
            </a:r>
            <a:r>
              <a:rPr lang="en-US" dirty="0" smtClean="0"/>
              <a:t> </a:t>
            </a:r>
            <a:r>
              <a:rPr lang="en-US" dirty="0" smtClean="0">
                <a:latin typeface="Times New Roman" panose="02020603050405020304" pitchFamily="18" charset="0"/>
                <a:cs typeface="Times New Roman" panose="02020603050405020304" pitchFamily="18" charset="0"/>
              </a:rPr>
              <a:t>Dashboard</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9249" b="5207"/>
          <a:stretch/>
        </p:blipFill>
        <p:spPr>
          <a:xfrm>
            <a:off x="1062446" y="626635"/>
            <a:ext cx="9283337" cy="4236720"/>
          </a:xfrm>
          <a:prstGeom prst="rect">
            <a:avLst/>
          </a:prstGeom>
        </p:spPr>
      </p:pic>
    </p:spTree>
    <p:extLst>
      <p:ext uri="{BB962C8B-B14F-4D97-AF65-F5344CB8AC3E}">
        <p14:creationId xmlns:p14="http://schemas.microsoft.com/office/powerpoint/2010/main" val="22190999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273</TotalTime>
  <Words>552</Words>
  <Application>Microsoft Office PowerPoint</Application>
  <PresentationFormat>Widescreen</PresentationFormat>
  <Paragraphs>66</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Wingdings 3</vt:lpstr>
      <vt:lpstr>Times New Roman</vt:lpstr>
      <vt:lpstr>Calibri</vt:lpstr>
      <vt:lpstr>Arial</vt:lpstr>
      <vt:lpstr>Wingdings</vt:lpstr>
      <vt:lpstr>Nunito</vt:lpstr>
      <vt:lpstr>Century Gothic</vt:lpstr>
      <vt:lpstr>Ion</vt:lpstr>
      <vt:lpstr>PowerPoint Presentation</vt:lpstr>
      <vt:lpstr>PowerPoint Presentation</vt:lpstr>
      <vt:lpstr>Introduction</vt:lpstr>
      <vt:lpstr>In this pandemic times, the major issue faced by teachers was the management of assignments. This application will help the students to get the study material and help the teachers to keep a check on assignments in the most efficient way.</vt:lpstr>
      <vt:lpstr>PowerPoint Presentation</vt:lpstr>
      <vt:lpstr>PowerPoint Presentation</vt:lpstr>
      <vt:lpstr>MVT Architecture</vt:lpstr>
      <vt:lpstr>About Project</vt:lpstr>
      <vt:lpstr>PowerPoint Presentation</vt:lpstr>
      <vt:lpstr>PowerPoint Presentation</vt:lpstr>
      <vt:lpstr>PowerPoint Presentation</vt:lpstr>
      <vt:lpstr>PowerPoint Presentation</vt:lpstr>
      <vt:lpstr>Scope Of The Proposed System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admin</dc:creator>
  <cp:lastModifiedBy>Sachdeva's</cp:lastModifiedBy>
  <cp:revision>30</cp:revision>
  <dcterms:created xsi:type="dcterms:W3CDTF">2020-10-10T04:02:36Z</dcterms:created>
  <dcterms:modified xsi:type="dcterms:W3CDTF">2020-12-07T06:06:47Z</dcterms:modified>
</cp:coreProperties>
</file>