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81" r:id="rId4"/>
    <p:sldId id="262" r:id="rId5"/>
    <p:sldId id="264" r:id="rId6"/>
    <p:sldId id="266" r:id="rId7"/>
    <p:sldId id="268" r:id="rId8"/>
    <p:sldId id="270" r:id="rId9"/>
    <p:sldId id="272" r:id="rId10"/>
    <p:sldId id="274" r:id="rId11"/>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46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11/6/2020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75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11/6/2020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45792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11/6/2020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1818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11/6/2020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14329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11/6/2020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40666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11/6/2020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82103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11/6/2020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711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11/6/2020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72598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11/6/2020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11128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11/6/2020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01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11/6/2020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9566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11/6/2020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56408177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9B29F0-DE6B-460D-9A6E-E0341A237E79}"/>
              </a:ext>
            </a:extLst>
          </p:cNvPr>
          <p:cNvPicPr>
            <a:picLocks noChangeAspect="1"/>
          </p:cNvPicPr>
          <p:nvPr/>
        </p:nvPicPr>
        <p:blipFill rotWithShape="1">
          <a:blip r:embed="rId2">
            <a:alphaModFix amt="50000"/>
          </a:blip>
          <a:srcRect t="6132" r="-1" b="37603"/>
          <a:stretch/>
        </p:blipFill>
        <p:spPr>
          <a:xfrm>
            <a:off x="-193964" y="-720427"/>
            <a:ext cx="12727709" cy="677024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Title 1">
            <a:extLst>
              <a:ext uri="{FF2B5EF4-FFF2-40B4-BE49-F238E27FC236}">
                <a16:creationId xmlns:a16="http://schemas.microsoft.com/office/drawing/2014/main" id="{B062A3E3-10F2-45A9-9B7B-E07C8AE6B46E}"/>
              </a:ext>
            </a:extLst>
          </p:cNvPr>
          <p:cNvSpPr>
            <a:spLocks noGrp="1"/>
          </p:cNvSpPr>
          <p:nvPr>
            <p:ph type="ctrTitle"/>
          </p:nvPr>
        </p:nvSpPr>
        <p:spPr>
          <a:xfrm>
            <a:off x="-193965" y="-138545"/>
            <a:ext cx="12727709" cy="1656627"/>
          </a:xfrm>
        </p:spPr>
        <p:txBody>
          <a:bodyPr>
            <a:normAutofit/>
          </a:bodyPr>
          <a:lstStyle/>
          <a:p>
            <a:pPr algn="ctr"/>
            <a:r>
              <a:rPr lang="en-IN" sz="4800" b="1" dirty="0">
                <a:latin typeface="Bahnschrift SemiCondensed" panose="020B0502040204020203" pitchFamily="34" charset="0"/>
              </a:rPr>
              <a:t>SWAMI KESHVANAND INSTITUTE OF TECHNOLOGY, MANAGEMENT &amp; GRAMOTHAN</a:t>
            </a:r>
          </a:p>
        </p:txBody>
      </p:sp>
      <p:sp>
        <p:nvSpPr>
          <p:cNvPr id="3" name="Subtitle 2">
            <a:extLst>
              <a:ext uri="{FF2B5EF4-FFF2-40B4-BE49-F238E27FC236}">
                <a16:creationId xmlns:a16="http://schemas.microsoft.com/office/drawing/2014/main" id="{712D9032-60F1-433D-BA7D-FE5DC33ED6E0}"/>
              </a:ext>
            </a:extLst>
          </p:cNvPr>
          <p:cNvSpPr>
            <a:spLocks noGrp="1"/>
          </p:cNvSpPr>
          <p:nvPr>
            <p:ph type="subTitle" idx="1"/>
          </p:nvPr>
        </p:nvSpPr>
        <p:spPr>
          <a:xfrm>
            <a:off x="2041864" y="3428999"/>
            <a:ext cx="8626136" cy="3007311"/>
          </a:xfrm>
        </p:spPr>
        <p:txBody>
          <a:bodyPr>
            <a:normAutofit/>
          </a:bodyPr>
          <a:lstStyle/>
          <a:p>
            <a:pPr algn="ctr"/>
            <a:r>
              <a:rPr lang="en-IN" i="1" dirty="0">
                <a:solidFill>
                  <a:schemeClr val="accent6">
                    <a:lumMod val="40000"/>
                    <a:lumOff val="60000"/>
                  </a:schemeClr>
                </a:solidFill>
                <a:latin typeface="Times New Roman" panose="02020603050405020304" pitchFamily="18" charset="0"/>
                <a:cs typeface="Times New Roman" panose="02020603050405020304" pitchFamily="18" charset="0"/>
              </a:rPr>
              <a:t>Seminar Lab Representation</a:t>
            </a:r>
          </a:p>
          <a:p>
            <a:pPr algn="ctr"/>
            <a:endParaRPr lang="en-IN" i="1" dirty="0">
              <a:solidFill>
                <a:schemeClr val="accent6">
                  <a:lumMod val="40000"/>
                  <a:lumOff val="60000"/>
                </a:schemeClr>
              </a:solidFill>
              <a:latin typeface="Times New Roman" panose="02020603050405020304" pitchFamily="18" charset="0"/>
              <a:cs typeface="Times New Roman" panose="02020603050405020304" pitchFamily="18" charset="0"/>
            </a:endParaRPr>
          </a:p>
          <a:p>
            <a:pPr algn="just"/>
            <a:r>
              <a:rPr lang="en-IN" sz="1800" i="1" dirty="0">
                <a:solidFill>
                  <a:schemeClr val="accent6">
                    <a:lumMod val="40000"/>
                    <a:lumOff val="60000"/>
                  </a:schemeClr>
                </a:solidFill>
                <a:latin typeface="Times New Roman" panose="02020603050405020304" pitchFamily="18" charset="0"/>
                <a:cs typeface="Times New Roman" panose="02020603050405020304" pitchFamily="18" charset="0"/>
              </a:rPr>
              <a:t>Submitted To:                                                                                       Submitted By:</a:t>
            </a:r>
          </a:p>
          <a:p>
            <a:pPr algn="just"/>
            <a:r>
              <a:rPr lang="en-IN" sz="1800" i="1" dirty="0">
                <a:solidFill>
                  <a:schemeClr val="accent6">
                    <a:lumMod val="40000"/>
                    <a:lumOff val="60000"/>
                  </a:schemeClr>
                </a:solidFill>
                <a:latin typeface="Times New Roman" panose="02020603050405020304" pitchFamily="18" charset="0"/>
                <a:cs typeface="Times New Roman" panose="02020603050405020304" pitchFamily="18" charset="0"/>
              </a:rPr>
              <a:t>Professor </a:t>
            </a:r>
            <a:r>
              <a:rPr lang="en-IN" sz="1800" i="1" dirty="0" err="1">
                <a:solidFill>
                  <a:schemeClr val="accent6">
                    <a:lumMod val="40000"/>
                    <a:lumOff val="60000"/>
                  </a:schemeClr>
                </a:solidFill>
                <a:latin typeface="Times New Roman" panose="02020603050405020304" pitchFamily="18" charset="0"/>
                <a:cs typeface="Times New Roman" panose="02020603050405020304" pitchFamily="18" charset="0"/>
              </a:rPr>
              <a:t>Chothmal</a:t>
            </a:r>
            <a:r>
              <a:rPr lang="en-IN" sz="1800" i="1" dirty="0">
                <a:solidFill>
                  <a:schemeClr val="accent6">
                    <a:lumMod val="40000"/>
                    <a:lumOff val="60000"/>
                  </a:schemeClr>
                </a:solidFill>
                <a:latin typeface="Times New Roman" panose="02020603050405020304" pitchFamily="18" charset="0"/>
                <a:cs typeface="Times New Roman" panose="02020603050405020304" pitchFamily="18" charset="0"/>
              </a:rPr>
              <a:t>                                                                             Prakhar Manak Bohara</a:t>
            </a:r>
          </a:p>
          <a:p>
            <a:pPr algn="just"/>
            <a:r>
              <a:rPr lang="en-IN" sz="1800" i="1" dirty="0">
                <a:solidFill>
                  <a:schemeClr val="accent6">
                    <a:lumMod val="40000"/>
                    <a:lumOff val="60000"/>
                  </a:schemeClr>
                </a:solidFill>
                <a:latin typeface="Times New Roman" panose="02020603050405020304" pitchFamily="18" charset="0"/>
                <a:cs typeface="Times New Roman" panose="02020603050405020304" pitchFamily="18" charset="0"/>
              </a:rPr>
              <a:t>                                                                                                             17ESKCS117(CS-B)</a:t>
            </a:r>
          </a:p>
        </p:txBody>
      </p:sp>
      <p:pic>
        <p:nvPicPr>
          <p:cNvPr id="6" name="Picture 5">
            <a:extLst>
              <a:ext uri="{FF2B5EF4-FFF2-40B4-BE49-F238E27FC236}">
                <a16:creationId xmlns:a16="http://schemas.microsoft.com/office/drawing/2014/main" id="{E26AF5E2-6689-4CA0-8C11-8779BC9825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1615" y="1518082"/>
            <a:ext cx="1728770" cy="1775587"/>
          </a:xfrm>
          <a:prstGeom prst="rect">
            <a:avLst/>
          </a:prstGeom>
        </p:spPr>
      </p:pic>
    </p:spTree>
    <p:extLst>
      <p:ext uri="{BB962C8B-B14F-4D97-AF65-F5344CB8AC3E}">
        <p14:creationId xmlns:p14="http://schemas.microsoft.com/office/powerpoint/2010/main" val="4160963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9B29F0-DE6B-460D-9A6E-E0341A237E79}"/>
              </a:ext>
            </a:extLst>
          </p:cNvPr>
          <p:cNvPicPr>
            <a:picLocks noChangeAspect="1"/>
          </p:cNvPicPr>
          <p:nvPr/>
        </p:nvPicPr>
        <p:blipFill rotWithShape="1">
          <a:blip r:embed="rId2">
            <a:alphaModFix amt="50000"/>
          </a:blip>
          <a:srcRect t="6132" r="-1" b="37603"/>
          <a:stretch/>
        </p:blipFill>
        <p:spPr>
          <a:xfrm>
            <a:off x="-193964" y="-720427"/>
            <a:ext cx="12727709" cy="677024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Title 1">
            <a:extLst>
              <a:ext uri="{FF2B5EF4-FFF2-40B4-BE49-F238E27FC236}">
                <a16:creationId xmlns:a16="http://schemas.microsoft.com/office/drawing/2014/main" id="{B062A3E3-10F2-45A9-9B7B-E07C8AE6B46E}"/>
              </a:ext>
            </a:extLst>
          </p:cNvPr>
          <p:cNvSpPr>
            <a:spLocks noGrp="1"/>
          </p:cNvSpPr>
          <p:nvPr>
            <p:ph type="ctrTitle"/>
          </p:nvPr>
        </p:nvSpPr>
        <p:spPr>
          <a:xfrm>
            <a:off x="1524000" y="-138545"/>
            <a:ext cx="9144000" cy="1062181"/>
          </a:xfrm>
        </p:spPr>
        <p:txBody>
          <a:bodyPr>
            <a:normAutofit/>
          </a:bodyPr>
          <a:lstStyle/>
          <a:p>
            <a:pPr algn="ctr"/>
            <a:r>
              <a:rPr lang="en-IN" sz="5400" b="1" dirty="0">
                <a:latin typeface="Bahnschrift SemiCondensed" panose="020B0502040204020203" pitchFamily="34" charset="0"/>
              </a:rPr>
              <a:t>Interacting with AWS:</a:t>
            </a:r>
          </a:p>
        </p:txBody>
      </p:sp>
      <p:sp>
        <p:nvSpPr>
          <p:cNvPr id="3" name="Subtitle 2">
            <a:extLst>
              <a:ext uri="{FF2B5EF4-FFF2-40B4-BE49-F238E27FC236}">
                <a16:creationId xmlns:a16="http://schemas.microsoft.com/office/drawing/2014/main" id="{712D9032-60F1-433D-BA7D-FE5DC33ED6E0}"/>
              </a:ext>
            </a:extLst>
          </p:cNvPr>
          <p:cNvSpPr>
            <a:spLocks noGrp="1"/>
          </p:cNvSpPr>
          <p:nvPr>
            <p:ph type="subTitle" idx="1"/>
          </p:nvPr>
        </p:nvSpPr>
        <p:spPr>
          <a:xfrm>
            <a:off x="1524000" y="2743201"/>
            <a:ext cx="9144000" cy="3081528"/>
          </a:xfrm>
        </p:spPr>
        <p:txBody>
          <a:bodyPr>
            <a:normAutofit/>
          </a:bodyPr>
          <a:lstStyle/>
          <a:p>
            <a:pPr marL="457200" indent="-457200" algn="just">
              <a:buFont typeface="Wingdings" panose="05000000000000000000" pitchFamily="2" charset="2"/>
              <a:buChar char="Ø"/>
            </a:pPr>
            <a:r>
              <a:rPr lang="en-IN" b="1" i="1" dirty="0" err="1">
                <a:solidFill>
                  <a:schemeClr val="accent6">
                    <a:lumMod val="40000"/>
                    <a:lumOff val="60000"/>
                  </a:schemeClr>
                </a:solidFill>
                <a:latin typeface="Times New Roman" panose="02020603050405020304" pitchFamily="18" charset="0"/>
                <a:cs typeface="Times New Roman" panose="02020603050405020304" pitchFamily="18" charset="0"/>
              </a:rPr>
              <a:t>WebUI</a:t>
            </a:r>
            <a:r>
              <a:rPr lang="en-IN" b="1" i="1" dirty="0">
                <a:solidFill>
                  <a:schemeClr val="accent6">
                    <a:lumMod val="40000"/>
                    <a:lumOff val="60000"/>
                  </a:schemeClr>
                </a:solidFill>
                <a:latin typeface="Times New Roman" panose="02020603050405020304" pitchFamily="18" charset="0"/>
                <a:cs typeface="Times New Roman" panose="02020603050405020304" pitchFamily="18" charset="0"/>
              </a:rPr>
              <a:t> (manual)</a:t>
            </a:r>
          </a:p>
          <a:p>
            <a:pPr marL="457200" indent="-457200" algn="just">
              <a:buFont typeface="Wingdings" panose="05000000000000000000" pitchFamily="2" charset="2"/>
              <a:buChar char="Ø"/>
            </a:pPr>
            <a:r>
              <a:rPr lang="en-IN" b="1" i="1" dirty="0">
                <a:solidFill>
                  <a:schemeClr val="accent6">
                    <a:lumMod val="40000"/>
                    <a:lumOff val="60000"/>
                  </a:schemeClr>
                </a:solidFill>
                <a:latin typeface="Times New Roman" panose="02020603050405020304" pitchFamily="18" charset="0"/>
                <a:cs typeface="Times New Roman" panose="02020603050405020304" pitchFamily="18" charset="0"/>
              </a:rPr>
              <a:t>CLI (automation)</a:t>
            </a:r>
          </a:p>
          <a:p>
            <a:pPr marL="457200" indent="-457200" algn="just">
              <a:buFont typeface="Wingdings" panose="05000000000000000000" pitchFamily="2" charset="2"/>
              <a:buChar char="Ø"/>
            </a:pPr>
            <a:r>
              <a:rPr lang="en-IN" b="1" i="1" dirty="0">
                <a:solidFill>
                  <a:schemeClr val="accent6">
                    <a:lumMod val="40000"/>
                    <a:lumOff val="60000"/>
                  </a:schemeClr>
                </a:solidFill>
                <a:latin typeface="Times New Roman" panose="02020603050405020304" pitchFamily="18" charset="0"/>
                <a:cs typeface="Times New Roman" panose="02020603050405020304" pitchFamily="18" charset="0"/>
              </a:rPr>
              <a:t>SDK (programming language like python)</a:t>
            </a:r>
          </a:p>
        </p:txBody>
      </p:sp>
    </p:spTree>
    <p:extLst>
      <p:ext uri="{BB962C8B-B14F-4D97-AF65-F5344CB8AC3E}">
        <p14:creationId xmlns:p14="http://schemas.microsoft.com/office/powerpoint/2010/main" val="4154847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9B29F0-DE6B-460D-9A6E-E0341A237E79}"/>
              </a:ext>
            </a:extLst>
          </p:cNvPr>
          <p:cNvPicPr>
            <a:picLocks noChangeAspect="1"/>
          </p:cNvPicPr>
          <p:nvPr/>
        </p:nvPicPr>
        <p:blipFill rotWithShape="1">
          <a:blip r:embed="rId2">
            <a:alphaModFix amt="50000"/>
          </a:blip>
          <a:srcRect t="6132" r="-1" b="37603"/>
          <a:stretch/>
        </p:blipFill>
        <p:spPr>
          <a:xfrm>
            <a:off x="-738910" y="-332500"/>
            <a:ext cx="12727709" cy="677024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Title 1">
            <a:extLst>
              <a:ext uri="{FF2B5EF4-FFF2-40B4-BE49-F238E27FC236}">
                <a16:creationId xmlns:a16="http://schemas.microsoft.com/office/drawing/2014/main" id="{B062A3E3-10F2-45A9-9B7B-E07C8AE6B46E}"/>
              </a:ext>
            </a:extLst>
          </p:cNvPr>
          <p:cNvSpPr>
            <a:spLocks noGrp="1"/>
          </p:cNvSpPr>
          <p:nvPr>
            <p:ph type="ctrTitle"/>
          </p:nvPr>
        </p:nvSpPr>
        <p:spPr>
          <a:xfrm>
            <a:off x="1524000" y="-138545"/>
            <a:ext cx="9144000" cy="1062181"/>
          </a:xfrm>
        </p:spPr>
        <p:txBody>
          <a:bodyPr>
            <a:normAutofit/>
          </a:bodyPr>
          <a:lstStyle/>
          <a:p>
            <a:pPr algn="ctr"/>
            <a:r>
              <a:rPr lang="en-IN" sz="5400" b="1" dirty="0">
                <a:solidFill>
                  <a:schemeClr val="tx1">
                    <a:lumMod val="50000"/>
                    <a:lumOff val="50000"/>
                  </a:schemeClr>
                </a:solidFill>
                <a:latin typeface="Bahnschrift SemiCondensed" panose="020B0502040204020203" pitchFamily="34" charset="0"/>
              </a:rPr>
              <a:t>.</a:t>
            </a:r>
          </a:p>
        </p:txBody>
      </p:sp>
      <p:sp>
        <p:nvSpPr>
          <p:cNvPr id="3" name="Subtitle 2">
            <a:extLst>
              <a:ext uri="{FF2B5EF4-FFF2-40B4-BE49-F238E27FC236}">
                <a16:creationId xmlns:a16="http://schemas.microsoft.com/office/drawing/2014/main" id="{712D9032-60F1-433D-BA7D-FE5DC33ED6E0}"/>
              </a:ext>
            </a:extLst>
          </p:cNvPr>
          <p:cNvSpPr>
            <a:spLocks noGrp="1"/>
          </p:cNvSpPr>
          <p:nvPr>
            <p:ph type="subTitle" idx="1"/>
          </p:nvPr>
        </p:nvSpPr>
        <p:spPr>
          <a:xfrm>
            <a:off x="6908800" y="3749963"/>
            <a:ext cx="5079998" cy="2687781"/>
          </a:xfrm>
        </p:spPr>
        <p:txBody>
          <a:bodyPr>
            <a:normAutofit/>
          </a:bodyPr>
          <a:lstStyle/>
          <a:p>
            <a:pPr algn="just"/>
            <a:r>
              <a:rPr lang="en-IN" sz="6600" b="1" i="1" dirty="0">
                <a:solidFill>
                  <a:schemeClr val="accent6">
                    <a:lumMod val="40000"/>
                    <a:lumOff val="6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28555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F9B29F0-DE6B-460D-9A6E-E0341A237E79}"/>
              </a:ext>
            </a:extLst>
          </p:cNvPr>
          <p:cNvPicPr>
            <a:picLocks noChangeAspect="1"/>
          </p:cNvPicPr>
          <p:nvPr/>
        </p:nvPicPr>
        <p:blipFill rotWithShape="1">
          <a:blip r:embed="rId2">
            <a:alphaModFix amt="50000"/>
          </a:blip>
          <a:srcRect t="6132" r="-1" b="37603"/>
          <a:stretch/>
        </p:blipFill>
        <p:spPr>
          <a:xfrm>
            <a:off x="20" y="-286317"/>
            <a:ext cx="12188930" cy="6857990"/>
          </a:xfrm>
          <a:prstGeom prst="rect">
            <a:avLst/>
          </a:prstGeom>
        </p:spPr>
      </p:pic>
      <p:sp>
        <p:nvSpPr>
          <p:cNvPr id="2" name="Title 1">
            <a:extLst>
              <a:ext uri="{FF2B5EF4-FFF2-40B4-BE49-F238E27FC236}">
                <a16:creationId xmlns:a16="http://schemas.microsoft.com/office/drawing/2014/main" id="{B062A3E3-10F2-45A9-9B7B-E07C8AE6B46E}"/>
              </a:ext>
            </a:extLst>
          </p:cNvPr>
          <p:cNvSpPr>
            <a:spLocks noGrp="1"/>
          </p:cNvSpPr>
          <p:nvPr>
            <p:ph type="ctrTitle"/>
          </p:nvPr>
        </p:nvSpPr>
        <p:spPr>
          <a:xfrm>
            <a:off x="1524000" y="840509"/>
            <a:ext cx="9144000" cy="1228436"/>
          </a:xfrm>
        </p:spPr>
        <p:txBody>
          <a:bodyPr>
            <a:normAutofit/>
          </a:bodyPr>
          <a:lstStyle/>
          <a:p>
            <a:pPr algn="ctr"/>
            <a:r>
              <a:rPr lang="en-IN" sz="6600" b="1" dirty="0">
                <a:solidFill>
                  <a:schemeClr val="bg1"/>
                </a:solidFill>
                <a:latin typeface="Bahnschrift SemiCondensed" panose="020B0502040204020203" pitchFamily="34" charset="0"/>
              </a:rPr>
              <a:t>What is Cloud Computing?</a:t>
            </a:r>
          </a:p>
        </p:txBody>
      </p:sp>
      <p:sp>
        <p:nvSpPr>
          <p:cNvPr id="3" name="Subtitle 2">
            <a:extLst>
              <a:ext uri="{FF2B5EF4-FFF2-40B4-BE49-F238E27FC236}">
                <a16:creationId xmlns:a16="http://schemas.microsoft.com/office/drawing/2014/main" id="{712D9032-60F1-433D-BA7D-FE5DC33ED6E0}"/>
              </a:ext>
            </a:extLst>
          </p:cNvPr>
          <p:cNvSpPr>
            <a:spLocks noGrp="1"/>
          </p:cNvSpPr>
          <p:nvPr>
            <p:ph type="subTitle" idx="1"/>
          </p:nvPr>
        </p:nvSpPr>
        <p:spPr>
          <a:xfrm>
            <a:off x="1524000" y="4419423"/>
            <a:ext cx="9144000" cy="1405305"/>
          </a:xfrm>
        </p:spPr>
        <p:txBody>
          <a:bodyPr>
            <a:normAutofit fontScale="92500"/>
          </a:bodyPr>
          <a:lstStyle/>
          <a:p>
            <a:pPr algn="ctr"/>
            <a:r>
              <a:rPr lang="en-US" sz="2000" b="0" i="0" dirty="0">
                <a:solidFill>
                  <a:srgbClr val="FFFFFF"/>
                </a:solidFill>
                <a:effectLst/>
                <a:latin typeface="AmazonEmberLight"/>
              </a:rPr>
              <a:t>Cloud computing is the on-demand delivery of IT resources over the Internet with pay-as-you-go pricing. Instead of buying, owning, and maintaining physical data centers and servers, you can access technology services, such as computing power, storage, and databases, on an as-needed basis from a cloud provider like Amazon Web Services (AWS).</a:t>
            </a:r>
            <a:endParaRPr lang="en-IN" sz="3200" dirty="0"/>
          </a:p>
        </p:txBody>
      </p:sp>
      <p:sp>
        <p:nvSpPr>
          <p:cNvPr id="36"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71402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9B29F0-DE6B-460D-9A6E-E0341A237E79}"/>
              </a:ext>
            </a:extLst>
          </p:cNvPr>
          <p:cNvPicPr>
            <a:picLocks noChangeAspect="1"/>
          </p:cNvPicPr>
          <p:nvPr/>
        </p:nvPicPr>
        <p:blipFill rotWithShape="1">
          <a:blip r:embed="rId2">
            <a:alphaModFix amt="50000"/>
          </a:blip>
          <a:srcRect t="6132" r="-1" b="37603"/>
          <a:stretch/>
        </p:blipFill>
        <p:spPr>
          <a:xfrm>
            <a:off x="-193964" y="-720427"/>
            <a:ext cx="12727709" cy="677024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Title 1">
            <a:extLst>
              <a:ext uri="{FF2B5EF4-FFF2-40B4-BE49-F238E27FC236}">
                <a16:creationId xmlns:a16="http://schemas.microsoft.com/office/drawing/2014/main" id="{B062A3E3-10F2-45A9-9B7B-E07C8AE6B46E}"/>
              </a:ext>
            </a:extLst>
          </p:cNvPr>
          <p:cNvSpPr>
            <a:spLocks noGrp="1"/>
          </p:cNvSpPr>
          <p:nvPr>
            <p:ph type="ctrTitle"/>
          </p:nvPr>
        </p:nvSpPr>
        <p:spPr>
          <a:xfrm>
            <a:off x="1524000" y="-138545"/>
            <a:ext cx="9144000" cy="1062181"/>
          </a:xfrm>
        </p:spPr>
        <p:txBody>
          <a:bodyPr>
            <a:normAutofit/>
          </a:bodyPr>
          <a:lstStyle/>
          <a:p>
            <a:pPr algn="ctr"/>
            <a:r>
              <a:rPr lang="en-IN" sz="5400" b="1" dirty="0">
                <a:latin typeface="Bahnschrift SemiCondensed" panose="020B0502040204020203" pitchFamily="34" charset="0"/>
              </a:rPr>
              <a:t>Types of Cloud Computing:</a:t>
            </a:r>
          </a:p>
        </p:txBody>
      </p:sp>
      <p:sp>
        <p:nvSpPr>
          <p:cNvPr id="3" name="Subtitle 2">
            <a:extLst>
              <a:ext uri="{FF2B5EF4-FFF2-40B4-BE49-F238E27FC236}">
                <a16:creationId xmlns:a16="http://schemas.microsoft.com/office/drawing/2014/main" id="{712D9032-60F1-433D-BA7D-FE5DC33ED6E0}"/>
              </a:ext>
            </a:extLst>
          </p:cNvPr>
          <p:cNvSpPr>
            <a:spLocks noGrp="1"/>
          </p:cNvSpPr>
          <p:nvPr>
            <p:ph type="subTitle" idx="1"/>
          </p:nvPr>
        </p:nvSpPr>
        <p:spPr>
          <a:xfrm>
            <a:off x="1524000" y="2743201"/>
            <a:ext cx="9144000" cy="3081528"/>
          </a:xfrm>
        </p:spPr>
        <p:txBody>
          <a:bodyPr>
            <a:normAutofit/>
          </a:bodyPr>
          <a:lstStyle/>
          <a:p>
            <a:pPr algn="ctr"/>
            <a:r>
              <a:rPr lang="en-IN" sz="3200" dirty="0">
                <a:latin typeface="Bahnschrift SemiCondensed" panose="020B0502040204020203" pitchFamily="34" charset="0"/>
              </a:rPr>
              <a:t>              </a:t>
            </a:r>
            <a:r>
              <a:rPr lang="en-IN" sz="3200" u="sng" dirty="0">
                <a:latin typeface="Algerian" panose="04020705040A02060702" pitchFamily="82" charset="0"/>
              </a:rPr>
              <a:t>Public Cloud</a:t>
            </a:r>
            <a:r>
              <a:rPr lang="en-IN" sz="3200" dirty="0">
                <a:latin typeface="Bahnschrift SemiCondensed" panose="020B0502040204020203" pitchFamily="34" charset="0"/>
              </a:rPr>
              <a:t>                   </a:t>
            </a:r>
            <a:r>
              <a:rPr lang="en-IN" sz="3200" u="sng" dirty="0">
                <a:latin typeface="Algerian" panose="04020705040A02060702" pitchFamily="82" charset="0"/>
              </a:rPr>
              <a:t>Private Cloud</a:t>
            </a:r>
          </a:p>
          <a:p>
            <a:pPr algn="just"/>
            <a:r>
              <a:rPr lang="en-IN" i="1" dirty="0">
                <a:solidFill>
                  <a:schemeClr val="accent6">
                    <a:lumMod val="40000"/>
                    <a:lumOff val="60000"/>
                  </a:schemeClr>
                </a:solidFill>
                <a:latin typeface="Times New Roman" panose="02020603050405020304" pitchFamily="18" charset="0"/>
                <a:cs typeface="Times New Roman" panose="02020603050405020304" pitchFamily="18" charset="0"/>
              </a:rPr>
              <a:t>               Amazon AWS                                   OpenStack</a:t>
            </a:r>
          </a:p>
          <a:p>
            <a:pPr algn="just"/>
            <a:r>
              <a:rPr lang="en-IN" i="1" dirty="0">
                <a:solidFill>
                  <a:schemeClr val="accent6">
                    <a:lumMod val="40000"/>
                    <a:lumOff val="60000"/>
                  </a:schemeClr>
                </a:solidFill>
                <a:latin typeface="Times New Roman" panose="02020603050405020304" pitchFamily="18" charset="0"/>
                <a:cs typeface="Times New Roman" panose="02020603050405020304" pitchFamily="18" charset="0"/>
              </a:rPr>
              <a:t>              Microsoft Azure</a:t>
            </a:r>
          </a:p>
          <a:p>
            <a:pPr algn="just"/>
            <a:r>
              <a:rPr lang="en-IN" i="1" dirty="0">
                <a:solidFill>
                  <a:schemeClr val="accent6">
                    <a:lumMod val="40000"/>
                    <a:lumOff val="60000"/>
                  </a:schemeClr>
                </a:solidFill>
                <a:latin typeface="Times New Roman" panose="02020603050405020304" pitchFamily="18" charset="0"/>
                <a:cs typeface="Times New Roman" panose="02020603050405020304" pitchFamily="18" charset="0"/>
              </a:rPr>
              <a:t>              Google GCP</a:t>
            </a:r>
          </a:p>
        </p:txBody>
      </p:sp>
    </p:spTree>
    <p:extLst>
      <p:ext uri="{BB962C8B-B14F-4D97-AF65-F5344CB8AC3E}">
        <p14:creationId xmlns:p14="http://schemas.microsoft.com/office/powerpoint/2010/main" val="2237398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9B29F0-DE6B-460D-9A6E-E0341A237E79}"/>
              </a:ext>
            </a:extLst>
          </p:cNvPr>
          <p:cNvPicPr>
            <a:picLocks noChangeAspect="1"/>
          </p:cNvPicPr>
          <p:nvPr/>
        </p:nvPicPr>
        <p:blipFill rotWithShape="1">
          <a:blip r:embed="rId2">
            <a:alphaModFix amt="50000"/>
          </a:blip>
          <a:srcRect t="6132" r="-1" b="37603"/>
          <a:stretch/>
        </p:blipFill>
        <p:spPr>
          <a:xfrm>
            <a:off x="-193964" y="-720427"/>
            <a:ext cx="12727709" cy="677024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Title 1">
            <a:extLst>
              <a:ext uri="{FF2B5EF4-FFF2-40B4-BE49-F238E27FC236}">
                <a16:creationId xmlns:a16="http://schemas.microsoft.com/office/drawing/2014/main" id="{B062A3E3-10F2-45A9-9B7B-E07C8AE6B46E}"/>
              </a:ext>
            </a:extLst>
          </p:cNvPr>
          <p:cNvSpPr>
            <a:spLocks noGrp="1"/>
          </p:cNvSpPr>
          <p:nvPr>
            <p:ph type="ctrTitle"/>
          </p:nvPr>
        </p:nvSpPr>
        <p:spPr>
          <a:xfrm>
            <a:off x="1524000" y="-138545"/>
            <a:ext cx="9144000" cy="1062181"/>
          </a:xfrm>
        </p:spPr>
        <p:txBody>
          <a:bodyPr>
            <a:normAutofit fontScale="90000"/>
          </a:bodyPr>
          <a:lstStyle/>
          <a:p>
            <a:pPr algn="ctr"/>
            <a:r>
              <a:rPr lang="en-IN" sz="5400" b="1" dirty="0">
                <a:latin typeface="Bahnschrift SemiCondensed" panose="020B0502040204020203" pitchFamily="34" charset="0"/>
              </a:rPr>
              <a:t>Some services provided by the AWS:</a:t>
            </a:r>
          </a:p>
        </p:txBody>
      </p:sp>
      <p:sp>
        <p:nvSpPr>
          <p:cNvPr id="3" name="Subtitle 2">
            <a:extLst>
              <a:ext uri="{FF2B5EF4-FFF2-40B4-BE49-F238E27FC236}">
                <a16:creationId xmlns:a16="http://schemas.microsoft.com/office/drawing/2014/main" id="{712D9032-60F1-433D-BA7D-FE5DC33ED6E0}"/>
              </a:ext>
            </a:extLst>
          </p:cNvPr>
          <p:cNvSpPr>
            <a:spLocks noGrp="1"/>
          </p:cNvSpPr>
          <p:nvPr>
            <p:ph type="subTitle" idx="1"/>
          </p:nvPr>
        </p:nvSpPr>
        <p:spPr>
          <a:xfrm>
            <a:off x="1524000" y="2743201"/>
            <a:ext cx="9144000" cy="3081528"/>
          </a:xfrm>
        </p:spPr>
        <p:txBody>
          <a:bodyPr>
            <a:normAutofit/>
          </a:bodyPr>
          <a:lstStyle/>
          <a:p>
            <a:pPr marL="514350" indent="-514350" algn="just">
              <a:buAutoNum type="arabicPeriod"/>
            </a:pPr>
            <a:r>
              <a:rPr lang="en-IN" i="1" dirty="0">
                <a:solidFill>
                  <a:schemeClr val="accent6">
                    <a:lumMod val="40000"/>
                    <a:lumOff val="60000"/>
                  </a:schemeClr>
                </a:solidFill>
                <a:latin typeface="Times New Roman" panose="02020603050405020304" pitchFamily="18" charset="0"/>
                <a:cs typeface="Times New Roman" panose="02020603050405020304" pitchFamily="18" charset="0"/>
              </a:rPr>
              <a:t>EC2(Elastic Compute Cloud)</a:t>
            </a:r>
          </a:p>
          <a:p>
            <a:pPr marL="514350" indent="-514350" algn="just">
              <a:buAutoNum type="arabicPeriod"/>
            </a:pPr>
            <a:r>
              <a:rPr lang="en-IN" i="1" dirty="0">
                <a:solidFill>
                  <a:schemeClr val="accent6">
                    <a:lumMod val="40000"/>
                    <a:lumOff val="60000"/>
                  </a:schemeClr>
                </a:solidFill>
                <a:latin typeface="Times New Roman" panose="02020603050405020304" pitchFamily="18" charset="0"/>
                <a:cs typeface="Times New Roman" panose="02020603050405020304" pitchFamily="18" charset="0"/>
              </a:rPr>
              <a:t>VPC(Virtual Private Cloud)</a:t>
            </a:r>
          </a:p>
          <a:p>
            <a:pPr marL="514350" indent="-514350" algn="just">
              <a:buAutoNum type="arabicPeriod"/>
            </a:pPr>
            <a:r>
              <a:rPr lang="en-IN" i="1" dirty="0">
                <a:solidFill>
                  <a:schemeClr val="accent6">
                    <a:lumMod val="40000"/>
                    <a:lumOff val="60000"/>
                  </a:schemeClr>
                </a:solidFill>
                <a:latin typeface="Times New Roman" panose="02020603050405020304" pitchFamily="18" charset="0"/>
                <a:cs typeface="Times New Roman" panose="02020603050405020304" pitchFamily="18" charset="0"/>
              </a:rPr>
              <a:t>IAM(Identity Access Management)</a:t>
            </a:r>
          </a:p>
          <a:p>
            <a:pPr marL="514350" indent="-514350" algn="just">
              <a:buAutoNum type="arabicPeriod"/>
            </a:pPr>
            <a:r>
              <a:rPr lang="en-IN" i="1" dirty="0">
                <a:solidFill>
                  <a:schemeClr val="accent6">
                    <a:lumMod val="40000"/>
                    <a:lumOff val="60000"/>
                  </a:schemeClr>
                </a:solidFill>
                <a:latin typeface="Times New Roman" panose="02020603050405020304" pitchFamily="18" charset="0"/>
                <a:cs typeface="Times New Roman" panose="02020603050405020304" pitchFamily="18" charset="0"/>
              </a:rPr>
              <a:t>S3(Simple Storage Service)</a:t>
            </a:r>
          </a:p>
          <a:p>
            <a:pPr marL="514350" indent="-514350" algn="just">
              <a:buAutoNum type="arabicPeriod"/>
            </a:pPr>
            <a:r>
              <a:rPr lang="en-IN" i="1" dirty="0">
                <a:solidFill>
                  <a:schemeClr val="accent6">
                    <a:lumMod val="40000"/>
                    <a:lumOff val="60000"/>
                  </a:schemeClr>
                </a:solidFill>
                <a:latin typeface="Times New Roman" panose="02020603050405020304" pitchFamily="18" charset="0"/>
                <a:cs typeface="Times New Roman" panose="02020603050405020304" pitchFamily="18" charset="0"/>
              </a:rPr>
              <a:t>CloudFront</a:t>
            </a:r>
          </a:p>
        </p:txBody>
      </p:sp>
    </p:spTree>
    <p:extLst>
      <p:ext uri="{BB962C8B-B14F-4D97-AF65-F5344CB8AC3E}">
        <p14:creationId xmlns:p14="http://schemas.microsoft.com/office/powerpoint/2010/main" val="402872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9B29F0-DE6B-460D-9A6E-E0341A237E79}"/>
              </a:ext>
            </a:extLst>
          </p:cNvPr>
          <p:cNvPicPr>
            <a:picLocks noChangeAspect="1"/>
          </p:cNvPicPr>
          <p:nvPr/>
        </p:nvPicPr>
        <p:blipFill rotWithShape="1">
          <a:blip r:embed="rId2">
            <a:alphaModFix amt="50000"/>
          </a:blip>
          <a:srcRect t="6132" r="-1" b="37603"/>
          <a:stretch/>
        </p:blipFill>
        <p:spPr>
          <a:xfrm>
            <a:off x="-193964" y="-720427"/>
            <a:ext cx="12727709" cy="677024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Title 1">
            <a:extLst>
              <a:ext uri="{FF2B5EF4-FFF2-40B4-BE49-F238E27FC236}">
                <a16:creationId xmlns:a16="http://schemas.microsoft.com/office/drawing/2014/main" id="{B062A3E3-10F2-45A9-9B7B-E07C8AE6B46E}"/>
              </a:ext>
            </a:extLst>
          </p:cNvPr>
          <p:cNvSpPr>
            <a:spLocks noGrp="1"/>
          </p:cNvSpPr>
          <p:nvPr>
            <p:ph type="ctrTitle"/>
          </p:nvPr>
        </p:nvSpPr>
        <p:spPr>
          <a:xfrm>
            <a:off x="1524000" y="-138545"/>
            <a:ext cx="9144000" cy="1062181"/>
          </a:xfrm>
        </p:spPr>
        <p:txBody>
          <a:bodyPr>
            <a:normAutofit/>
          </a:bodyPr>
          <a:lstStyle/>
          <a:p>
            <a:pPr algn="ctr"/>
            <a:r>
              <a:rPr lang="en-IN" sz="5400" b="1" dirty="0">
                <a:latin typeface="Bahnschrift SemiCondensed" panose="020B0502040204020203" pitchFamily="34" charset="0"/>
              </a:rPr>
              <a:t>EC2(Elastic Compute Cloud)</a:t>
            </a:r>
          </a:p>
        </p:txBody>
      </p:sp>
      <p:sp>
        <p:nvSpPr>
          <p:cNvPr id="3" name="Subtitle 2">
            <a:extLst>
              <a:ext uri="{FF2B5EF4-FFF2-40B4-BE49-F238E27FC236}">
                <a16:creationId xmlns:a16="http://schemas.microsoft.com/office/drawing/2014/main" id="{712D9032-60F1-433D-BA7D-FE5DC33ED6E0}"/>
              </a:ext>
            </a:extLst>
          </p:cNvPr>
          <p:cNvSpPr>
            <a:spLocks noGrp="1"/>
          </p:cNvSpPr>
          <p:nvPr>
            <p:ph type="subTitle" idx="1"/>
          </p:nvPr>
        </p:nvSpPr>
        <p:spPr>
          <a:xfrm>
            <a:off x="1524000" y="2743201"/>
            <a:ext cx="9144000" cy="3081528"/>
          </a:xfrm>
        </p:spPr>
        <p:txBody>
          <a:bodyPr>
            <a:normAutofit fontScale="92500" lnSpcReduction="20000"/>
          </a:bodyPr>
          <a:lstStyle/>
          <a:p>
            <a:pPr marL="457200" indent="-457200" algn="just">
              <a:buFont typeface="Wingdings" panose="05000000000000000000" pitchFamily="2" charset="2"/>
              <a:buChar char="Ø"/>
            </a:pPr>
            <a:r>
              <a:rPr lang="en-US" b="0" i="0" dirty="0">
                <a:solidFill>
                  <a:schemeClr val="accent6">
                    <a:lumMod val="40000"/>
                    <a:lumOff val="60000"/>
                  </a:schemeClr>
                </a:solidFill>
                <a:effectLst/>
                <a:latin typeface="AmazonEmber"/>
              </a:rPr>
              <a:t>It is a web service that provides secure, resizable compute capacity in the cloud.</a:t>
            </a:r>
          </a:p>
          <a:p>
            <a:pPr marL="457200" indent="-457200" algn="just">
              <a:buFont typeface="Wingdings" panose="05000000000000000000" pitchFamily="2" charset="2"/>
              <a:buChar char="Ø"/>
            </a:pPr>
            <a:r>
              <a:rPr lang="en-US" b="0" i="0" dirty="0">
                <a:solidFill>
                  <a:schemeClr val="accent6">
                    <a:lumMod val="40000"/>
                    <a:lumOff val="60000"/>
                  </a:schemeClr>
                </a:solidFill>
                <a:effectLst/>
                <a:latin typeface="AmazonEmber"/>
              </a:rPr>
              <a:t>It provides you with complete control of your computing resources and lets you run on Amazon’s proven computing environment.</a:t>
            </a:r>
          </a:p>
          <a:p>
            <a:pPr marL="457200" indent="-457200" algn="just">
              <a:buFont typeface="Wingdings" panose="05000000000000000000" pitchFamily="2" charset="2"/>
              <a:buChar char="Ø"/>
            </a:pPr>
            <a:r>
              <a:rPr lang="en-US" dirty="0">
                <a:solidFill>
                  <a:schemeClr val="accent6">
                    <a:lumMod val="40000"/>
                    <a:lumOff val="60000"/>
                  </a:schemeClr>
                </a:solidFill>
                <a:latin typeface="AmazonEmber"/>
                <a:cs typeface="Times New Roman" panose="02020603050405020304" pitchFamily="18" charset="0"/>
              </a:rPr>
              <a:t>Compute Resources includes RAM and CPU.</a:t>
            </a:r>
          </a:p>
          <a:p>
            <a:pPr marL="457200" indent="-457200" algn="just">
              <a:buFont typeface="Wingdings" panose="05000000000000000000" pitchFamily="2" charset="2"/>
              <a:buChar char="Ø"/>
            </a:pPr>
            <a:r>
              <a:rPr lang="en-US" b="1" i="1" dirty="0">
                <a:solidFill>
                  <a:schemeClr val="accent6">
                    <a:lumMod val="40000"/>
                    <a:lumOff val="60000"/>
                  </a:schemeClr>
                </a:solidFill>
                <a:latin typeface="AmazonEmber"/>
                <a:cs typeface="Times New Roman" panose="02020603050405020304" pitchFamily="18" charset="0"/>
              </a:rPr>
              <a:t>AWS    -&gt;     EC2                       OpenStack     -&gt;      Nova</a:t>
            </a:r>
            <a:endParaRPr lang="en-IN" b="1" i="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908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9B29F0-DE6B-460D-9A6E-E0341A237E79}"/>
              </a:ext>
            </a:extLst>
          </p:cNvPr>
          <p:cNvPicPr>
            <a:picLocks noChangeAspect="1"/>
          </p:cNvPicPr>
          <p:nvPr/>
        </p:nvPicPr>
        <p:blipFill rotWithShape="1">
          <a:blip r:embed="rId2">
            <a:alphaModFix amt="50000"/>
          </a:blip>
          <a:srcRect t="6132" r="-1" b="37603"/>
          <a:stretch/>
        </p:blipFill>
        <p:spPr>
          <a:xfrm>
            <a:off x="-193964" y="-720427"/>
            <a:ext cx="12727709" cy="677024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Title 1">
            <a:extLst>
              <a:ext uri="{FF2B5EF4-FFF2-40B4-BE49-F238E27FC236}">
                <a16:creationId xmlns:a16="http://schemas.microsoft.com/office/drawing/2014/main" id="{B062A3E3-10F2-45A9-9B7B-E07C8AE6B46E}"/>
              </a:ext>
            </a:extLst>
          </p:cNvPr>
          <p:cNvSpPr>
            <a:spLocks noGrp="1"/>
          </p:cNvSpPr>
          <p:nvPr>
            <p:ph type="ctrTitle"/>
          </p:nvPr>
        </p:nvSpPr>
        <p:spPr>
          <a:xfrm>
            <a:off x="1524000" y="-138545"/>
            <a:ext cx="9144000" cy="1062181"/>
          </a:xfrm>
        </p:spPr>
        <p:txBody>
          <a:bodyPr>
            <a:normAutofit/>
          </a:bodyPr>
          <a:lstStyle/>
          <a:p>
            <a:pPr algn="ctr"/>
            <a:r>
              <a:rPr lang="en-IN" sz="5400" b="1" dirty="0">
                <a:latin typeface="Bahnschrift SemiCondensed" panose="020B0502040204020203" pitchFamily="34" charset="0"/>
              </a:rPr>
              <a:t>VPC(Virtual Private Cloud)</a:t>
            </a:r>
          </a:p>
        </p:txBody>
      </p:sp>
      <p:sp>
        <p:nvSpPr>
          <p:cNvPr id="3" name="Subtitle 2">
            <a:extLst>
              <a:ext uri="{FF2B5EF4-FFF2-40B4-BE49-F238E27FC236}">
                <a16:creationId xmlns:a16="http://schemas.microsoft.com/office/drawing/2014/main" id="{712D9032-60F1-433D-BA7D-FE5DC33ED6E0}"/>
              </a:ext>
            </a:extLst>
          </p:cNvPr>
          <p:cNvSpPr>
            <a:spLocks noGrp="1"/>
          </p:cNvSpPr>
          <p:nvPr>
            <p:ph type="subTitle" idx="1"/>
          </p:nvPr>
        </p:nvSpPr>
        <p:spPr>
          <a:xfrm>
            <a:off x="1524000" y="3269673"/>
            <a:ext cx="9144000" cy="2555056"/>
          </a:xfrm>
        </p:spPr>
        <p:txBody>
          <a:bodyPr>
            <a:normAutofit fontScale="77500" lnSpcReduction="20000"/>
          </a:bodyPr>
          <a:lstStyle/>
          <a:p>
            <a:pPr marL="457200" indent="-457200" algn="just">
              <a:buFont typeface="Wingdings" panose="05000000000000000000" pitchFamily="2" charset="2"/>
              <a:buChar char="Ø"/>
            </a:pPr>
            <a:r>
              <a:rPr lang="en-US" b="0" i="0" dirty="0">
                <a:solidFill>
                  <a:schemeClr val="accent6">
                    <a:lumMod val="40000"/>
                    <a:lumOff val="60000"/>
                  </a:schemeClr>
                </a:solidFill>
                <a:effectLst/>
                <a:latin typeface="arial" panose="020B0604020202020204" pitchFamily="34" charset="0"/>
              </a:rPr>
              <a:t>It </a:t>
            </a:r>
            <a:r>
              <a:rPr lang="en-US" dirty="0">
                <a:solidFill>
                  <a:schemeClr val="accent6">
                    <a:lumMod val="40000"/>
                    <a:lumOff val="60000"/>
                  </a:schemeClr>
                </a:solidFill>
                <a:latin typeface="arial" panose="020B0604020202020204" pitchFamily="34" charset="0"/>
              </a:rPr>
              <a:t>comes under NAAS(Network AS A Service).</a:t>
            </a:r>
          </a:p>
          <a:p>
            <a:pPr marL="457200" indent="-457200" algn="just">
              <a:buFont typeface="Wingdings" panose="05000000000000000000" pitchFamily="2" charset="2"/>
              <a:buChar char="Ø"/>
            </a:pPr>
            <a:r>
              <a:rPr lang="en-US" b="0" i="0" dirty="0">
                <a:solidFill>
                  <a:schemeClr val="accent6">
                    <a:lumMod val="40000"/>
                    <a:lumOff val="60000"/>
                  </a:schemeClr>
                </a:solidFill>
                <a:effectLst/>
                <a:latin typeface="arial" panose="020B0604020202020204" pitchFamily="34" charset="0"/>
              </a:rPr>
              <a:t>A virtual private cloud (</a:t>
            </a:r>
            <a:r>
              <a:rPr lang="en-US" b="1" dirty="0">
                <a:solidFill>
                  <a:schemeClr val="accent6">
                    <a:lumMod val="40000"/>
                    <a:lumOff val="60000"/>
                  </a:schemeClr>
                </a:solidFill>
                <a:latin typeface="arial" panose="020B0604020202020204" pitchFamily="34" charset="0"/>
              </a:rPr>
              <a:t>VPC</a:t>
            </a:r>
            <a:r>
              <a:rPr lang="en-US" b="0" i="0" dirty="0">
                <a:solidFill>
                  <a:schemeClr val="accent6">
                    <a:lumMod val="40000"/>
                    <a:lumOff val="60000"/>
                  </a:schemeClr>
                </a:solidFill>
                <a:effectLst/>
                <a:latin typeface="arial" panose="020B0604020202020204" pitchFamily="34" charset="0"/>
              </a:rPr>
              <a:t>) is a virtual network dedicated to our </a:t>
            </a:r>
            <a:r>
              <a:rPr lang="en-US" i="0" dirty="0">
                <a:solidFill>
                  <a:schemeClr val="accent6">
                    <a:lumMod val="40000"/>
                    <a:lumOff val="60000"/>
                  </a:schemeClr>
                </a:solidFill>
                <a:effectLst/>
                <a:latin typeface="arial" panose="020B0604020202020204" pitchFamily="34" charset="0"/>
              </a:rPr>
              <a:t>AWS</a:t>
            </a:r>
            <a:r>
              <a:rPr lang="en-US" b="0" i="0" dirty="0">
                <a:solidFill>
                  <a:schemeClr val="accent6">
                    <a:lumMod val="40000"/>
                    <a:lumOff val="60000"/>
                  </a:schemeClr>
                </a:solidFill>
                <a:effectLst/>
                <a:latin typeface="arial" panose="020B0604020202020204" pitchFamily="34" charset="0"/>
              </a:rPr>
              <a:t> account. It is logically isolated from other virtual networks in the </a:t>
            </a:r>
            <a:r>
              <a:rPr lang="en-US" i="0" dirty="0">
                <a:solidFill>
                  <a:schemeClr val="accent6">
                    <a:lumMod val="40000"/>
                    <a:lumOff val="60000"/>
                  </a:schemeClr>
                </a:solidFill>
                <a:effectLst/>
                <a:latin typeface="arial" panose="020B0604020202020204" pitchFamily="34" charset="0"/>
              </a:rPr>
              <a:t>AWS</a:t>
            </a:r>
            <a:r>
              <a:rPr lang="en-US" b="0" i="0" dirty="0">
                <a:solidFill>
                  <a:schemeClr val="accent6">
                    <a:lumMod val="40000"/>
                    <a:lumOff val="60000"/>
                  </a:schemeClr>
                </a:solidFill>
                <a:effectLst/>
                <a:latin typeface="arial" panose="020B0604020202020204" pitchFamily="34" charset="0"/>
              </a:rPr>
              <a:t> Cloud. </a:t>
            </a:r>
            <a:r>
              <a:rPr lang="en-US" dirty="0">
                <a:solidFill>
                  <a:schemeClr val="accent6">
                    <a:lumMod val="40000"/>
                    <a:lumOff val="60000"/>
                  </a:schemeClr>
                </a:solidFill>
                <a:latin typeface="arial" panose="020B0604020202020204" pitchFamily="34" charset="0"/>
              </a:rPr>
              <a:t>We</a:t>
            </a:r>
            <a:r>
              <a:rPr lang="en-US" b="0" i="0" dirty="0">
                <a:solidFill>
                  <a:schemeClr val="accent6">
                    <a:lumMod val="40000"/>
                    <a:lumOff val="60000"/>
                  </a:schemeClr>
                </a:solidFill>
                <a:effectLst/>
                <a:latin typeface="arial" panose="020B0604020202020204" pitchFamily="34" charset="0"/>
              </a:rPr>
              <a:t> can specify an IP address range for the </a:t>
            </a:r>
            <a:r>
              <a:rPr lang="en-US" i="0" dirty="0">
                <a:solidFill>
                  <a:schemeClr val="accent6">
                    <a:lumMod val="40000"/>
                    <a:lumOff val="60000"/>
                  </a:schemeClr>
                </a:solidFill>
                <a:effectLst/>
                <a:latin typeface="arial" panose="020B0604020202020204" pitchFamily="34" charset="0"/>
              </a:rPr>
              <a:t>VPC</a:t>
            </a:r>
            <a:r>
              <a:rPr lang="en-US" b="0" i="0" dirty="0">
                <a:solidFill>
                  <a:schemeClr val="accent6">
                    <a:lumMod val="40000"/>
                    <a:lumOff val="60000"/>
                  </a:schemeClr>
                </a:solidFill>
                <a:effectLst/>
                <a:latin typeface="arial" panose="020B0604020202020204" pitchFamily="34" charset="0"/>
              </a:rPr>
              <a:t>, add subnets, associate security groups, and configure route tables. A subnet is a range of IP addresses in your </a:t>
            </a:r>
            <a:r>
              <a:rPr lang="en-US" i="0" dirty="0">
                <a:solidFill>
                  <a:schemeClr val="accent6">
                    <a:lumMod val="40000"/>
                    <a:lumOff val="60000"/>
                  </a:schemeClr>
                </a:solidFill>
                <a:effectLst/>
                <a:latin typeface="arial" panose="020B0604020202020204" pitchFamily="34" charset="0"/>
              </a:rPr>
              <a:t>VPC</a:t>
            </a:r>
            <a:r>
              <a:rPr lang="en-US" b="0" i="0" dirty="0">
                <a:solidFill>
                  <a:schemeClr val="accent6">
                    <a:lumMod val="40000"/>
                    <a:lumOff val="60000"/>
                  </a:schemeClr>
                </a:solidFill>
                <a:effectLst/>
                <a:latin typeface="arial" panose="020B0604020202020204" pitchFamily="34" charset="0"/>
              </a:rPr>
              <a:t>.</a:t>
            </a:r>
          </a:p>
          <a:p>
            <a:pPr marL="457200" indent="-457200" algn="just">
              <a:buFont typeface="Wingdings" panose="05000000000000000000" pitchFamily="2" charset="2"/>
              <a:buChar char="Ø"/>
            </a:pPr>
            <a:r>
              <a:rPr lang="en-US" b="1" dirty="0">
                <a:solidFill>
                  <a:schemeClr val="accent6">
                    <a:lumMod val="40000"/>
                    <a:lumOff val="60000"/>
                  </a:schemeClr>
                </a:solidFill>
                <a:latin typeface="arial" panose="020B0604020202020204" pitchFamily="34" charset="0"/>
                <a:cs typeface="Times New Roman" panose="02020603050405020304" pitchFamily="18" charset="0"/>
              </a:rPr>
              <a:t>AWS    -&gt;    VPC                            OpenStack   -&gt;    Neutron</a:t>
            </a:r>
            <a:endParaRPr lang="en-IN" b="1" i="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559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9B29F0-DE6B-460D-9A6E-E0341A237E79}"/>
              </a:ext>
            </a:extLst>
          </p:cNvPr>
          <p:cNvPicPr>
            <a:picLocks noChangeAspect="1"/>
          </p:cNvPicPr>
          <p:nvPr/>
        </p:nvPicPr>
        <p:blipFill rotWithShape="1">
          <a:blip r:embed="rId2">
            <a:alphaModFix amt="50000"/>
          </a:blip>
          <a:srcRect t="6132" r="-1" b="37603"/>
          <a:stretch/>
        </p:blipFill>
        <p:spPr>
          <a:xfrm>
            <a:off x="-193964" y="-720427"/>
            <a:ext cx="12727709" cy="677024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Title 1">
            <a:extLst>
              <a:ext uri="{FF2B5EF4-FFF2-40B4-BE49-F238E27FC236}">
                <a16:creationId xmlns:a16="http://schemas.microsoft.com/office/drawing/2014/main" id="{B062A3E3-10F2-45A9-9B7B-E07C8AE6B46E}"/>
              </a:ext>
            </a:extLst>
          </p:cNvPr>
          <p:cNvSpPr>
            <a:spLocks noGrp="1"/>
          </p:cNvSpPr>
          <p:nvPr>
            <p:ph type="ctrTitle"/>
          </p:nvPr>
        </p:nvSpPr>
        <p:spPr>
          <a:xfrm>
            <a:off x="1524000" y="-138545"/>
            <a:ext cx="9144000" cy="1062181"/>
          </a:xfrm>
        </p:spPr>
        <p:txBody>
          <a:bodyPr>
            <a:normAutofit fontScale="90000"/>
          </a:bodyPr>
          <a:lstStyle/>
          <a:p>
            <a:pPr algn="ctr"/>
            <a:r>
              <a:rPr lang="en-IN" sz="5400" b="1" dirty="0">
                <a:latin typeface="Bahnschrift SemiCondensed" panose="020B0502040204020203" pitchFamily="34" charset="0"/>
              </a:rPr>
              <a:t>IAM(Identity Access Management)</a:t>
            </a:r>
          </a:p>
        </p:txBody>
      </p:sp>
      <p:sp>
        <p:nvSpPr>
          <p:cNvPr id="3" name="Subtitle 2">
            <a:extLst>
              <a:ext uri="{FF2B5EF4-FFF2-40B4-BE49-F238E27FC236}">
                <a16:creationId xmlns:a16="http://schemas.microsoft.com/office/drawing/2014/main" id="{712D9032-60F1-433D-BA7D-FE5DC33ED6E0}"/>
              </a:ext>
            </a:extLst>
          </p:cNvPr>
          <p:cNvSpPr>
            <a:spLocks noGrp="1"/>
          </p:cNvSpPr>
          <p:nvPr>
            <p:ph type="subTitle" idx="1"/>
          </p:nvPr>
        </p:nvSpPr>
        <p:spPr>
          <a:xfrm>
            <a:off x="1524000" y="2743201"/>
            <a:ext cx="9144000" cy="3081528"/>
          </a:xfrm>
        </p:spPr>
        <p:txBody>
          <a:bodyPr>
            <a:normAutofit/>
          </a:bodyPr>
          <a:lstStyle/>
          <a:p>
            <a:pPr marL="457200" indent="-457200" algn="just">
              <a:buFont typeface="Wingdings" panose="05000000000000000000" pitchFamily="2" charset="2"/>
              <a:buChar char="Ø"/>
            </a:pPr>
            <a:r>
              <a:rPr lang="en-US" b="0" i="0" dirty="0">
                <a:solidFill>
                  <a:schemeClr val="accent6">
                    <a:lumMod val="40000"/>
                    <a:lumOff val="60000"/>
                  </a:schemeClr>
                </a:solidFill>
                <a:effectLst/>
                <a:latin typeface="AmazonEmber"/>
              </a:rPr>
              <a:t>AWS Identity and Access Management (IAM) enables you to manage access to AWS services and resources securely. Using IAM, you can create and manage AWS users and groups, and use permissions to allow and deny their access to AWS resources.</a:t>
            </a:r>
          </a:p>
          <a:p>
            <a:pPr marL="457200" indent="-457200" algn="just">
              <a:buFont typeface="Wingdings" panose="05000000000000000000" pitchFamily="2" charset="2"/>
              <a:buChar char="Ø"/>
            </a:pPr>
            <a:r>
              <a:rPr lang="en-US" b="1" i="1" dirty="0">
                <a:solidFill>
                  <a:schemeClr val="accent6">
                    <a:lumMod val="40000"/>
                    <a:lumOff val="60000"/>
                  </a:schemeClr>
                </a:solidFill>
                <a:latin typeface="AmazonEmber"/>
                <a:cs typeface="Times New Roman" panose="02020603050405020304" pitchFamily="18" charset="0"/>
              </a:rPr>
              <a:t>AWS    -&gt;     IAM                      OpenStack     -&gt;      Keystone</a:t>
            </a:r>
            <a:endParaRPr lang="en-IN" b="1" i="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837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9B29F0-DE6B-460D-9A6E-E0341A237E79}"/>
              </a:ext>
            </a:extLst>
          </p:cNvPr>
          <p:cNvPicPr>
            <a:picLocks noChangeAspect="1"/>
          </p:cNvPicPr>
          <p:nvPr/>
        </p:nvPicPr>
        <p:blipFill rotWithShape="1">
          <a:blip r:embed="rId2">
            <a:alphaModFix amt="50000"/>
          </a:blip>
          <a:srcRect t="6132" r="-1" b="37603"/>
          <a:stretch/>
        </p:blipFill>
        <p:spPr>
          <a:xfrm>
            <a:off x="-193964" y="-720427"/>
            <a:ext cx="12727709" cy="677024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Title 1">
            <a:extLst>
              <a:ext uri="{FF2B5EF4-FFF2-40B4-BE49-F238E27FC236}">
                <a16:creationId xmlns:a16="http://schemas.microsoft.com/office/drawing/2014/main" id="{B062A3E3-10F2-45A9-9B7B-E07C8AE6B46E}"/>
              </a:ext>
            </a:extLst>
          </p:cNvPr>
          <p:cNvSpPr>
            <a:spLocks noGrp="1"/>
          </p:cNvSpPr>
          <p:nvPr>
            <p:ph type="ctrTitle"/>
          </p:nvPr>
        </p:nvSpPr>
        <p:spPr>
          <a:xfrm>
            <a:off x="1524000" y="-138545"/>
            <a:ext cx="9144000" cy="1062181"/>
          </a:xfrm>
        </p:spPr>
        <p:txBody>
          <a:bodyPr>
            <a:normAutofit/>
          </a:bodyPr>
          <a:lstStyle/>
          <a:p>
            <a:pPr algn="ctr"/>
            <a:r>
              <a:rPr lang="en-IN" sz="5400" b="1" dirty="0">
                <a:latin typeface="Bahnschrift SemiCondensed" panose="020B0502040204020203" pitchFamily="34" charset="0"/>
              </a:rPr>
              <a:t>S3(Simple Storage Service)</a:t>
            </a:r>
          </a:p>
        </p:txBody>
      </p:sp>
      <p:sp>
        <p:nvSpPr>
          <p:cNvPr id="3" name="Subtitle 2">
            <a:extLst>
              <a:ext uri="{FF2B5EF4-FFF2-40B4-BE49-F238E27FC236}">
                <a16:creationId xmlns:a16="http://schemas.microsoft.com/office/drawing/2014/main" id="{712D9032-60F1-433D-BA7D-FE5DC33ED6E0}"/>
              </a:ext>
            </a:extLst>
          </p:cNvPr>
          <p:cNvSpPr>
            <a:spLocks noGrp="1"/>
          </p:cNvSpPr>
          <p:nvPr>
            <p:ph type="subTitle" idx="1"/>
          </p:nvPr>
        </p:nvSpPr>
        <p:spPr>
          <a:xfrm>
            <a:off x="1524000" y="2743201"/>
            <a:ext cx="9144000" cy="3081528"/>
          </a:xfrm>
        </p:spPr>
        <p:txBody>
          <a:bodyPr>
            <a:normAutofit/>
          </a:bodyPr>
          <a:lstStyle/>
          <a:p>
            <a:pPr marL="457200" indent="-457200" algn="just">
              <a:buFont typeface="Wingdings" panose="05000000000000000000" pitchFamily="2" charset="2"/>
              <a:buChar char="Ø"/>
            </a:pPr>
            <a:r>
              <a:rPr lang="en-US" b="0" i="0" dirty="0">
                <a:solidFill>
                  <a:schemeClr val="accent6">
                    <a:lumMod val="40000"/>
                    <a:lumOff val="60000"/>
                  </a:schemeClr>
                </a:solidFill>
                <a:effectLst/>
                <a:latin typeface="arial" panose="020B0604020202020204" pitchFamily="34" charset="0"/>
              </a:rPr>
              <a:t>Object storage built to store and retrieve any amount of data from anywhere. Amazon Simple Storage Service (Amazon </a:t>
            </a:r>
            <a:r>
              <a:rPr lang="en-US" b="1" i="0" dirty="0">
                <a:solidFill>
                  <a:schemeClr val="accent6">
                    <a:lumMod val="40000"/>
                    <a:lumOff val="60000"/>
                  </a:schemeClr>
                </a:solidFill>
                <a:effectLst/>
                <a:latin typeface="arial" panose="020B0604020202020204" pitchFamily="34" charset="0"/>
              </a:rPr>
              <a:t>S3</a:t>
            </a:r>
            <a:r>
              <a:rPr lang="en-US" b="0" i="0" dirty="0">
                <a:solidFill>
                  <a:schemeClr val="accent6">
                    <a:lumMod val="40000"/>
                    <a:lumOff val="60000"/>
                  </a:schemeClr>
                </a:solidFill>
                <a:effectLst/>
                <a:latin typeface="arial" panose="020B0604020202020204" pitchFamily="34" charset="0"/>
              </a:rPr>
              <a:t>) is an object storage service that offers industry-leading scalability, data availability, security, and performance.</a:t>
            </a:r>
          </a:p>
          <a:p>
            <a:pPr marL="457200" indent="-457200" algn="just">
              <a:buFont typeface="Wingdings" panose="05000000000000000000" pitchFamily="2" charset="2"/>
              <a:buChar char="Ø"/>
            </a:pPr>
            <a:r>
              <a:rPr lang="en-US" b="1" i="1" dirty="0">
                <a:solidFill>
                  <a:schemeClr val="accent6">
                    <a:lumMod val="40000"/>
                    <a:lumOff val="60000"/>
                  </a:schemeClr>
                </a:solidFill>
                <a:latin typeface="AmazonEmber"/>
                <a:cs typeface="Times New Roman" panose="02020603050405020304" pitchFamily="18" charset="0"/>
              </a:rPr>
              <a:t>AWS    -&gt;     S3                     OpenStack     -&gt;      Swift</a:t>
            </a:r>
            <a:endParaRPr lang="en-IN" b="1" i="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65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9B29F0-DE6B-460D-9A6E-E0341A237E79}"/>
              </a:ext>
            </a:extLst>
          </p:cNvPr>
          <p:cNvPicPr>
            <a:picLocks noChangeAspect="1"/>
          </p:cNvPicPr>
          <p:nvPr/>
        </p:nvPicPr>
        <p:blipFill rotWithShape="1">
          <a:blip r:embed="rId2">
            <a:alphaModFix amt="50000"/>
          </a:blip>
          <a:srcRect t="6132" r="-1" b="37603"/>
          <a:stretch/>
        </p:blipFill>
        <p:spPr>
          <a:xfrm>
            <a:off x="-193964" y="-720427"/>
            <a:ext cx="12727709" cy="677024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Title 1">
            <a:extLst>
              <a:ext uri="{FF2B5EF4-FFF2-40B4-BE49-F238E27FC236}">
                <a16:creationId xmlns:a16="http://schemas.microsoft.com/office/drawing/2014/main" id="{B062A3E3-10F2-45A9-9B7B-E07C8AE6B46E}"/>
              </a:ext>
            </a:extLst>
          </p:cNvPr>
          <p:cNvSpPr>
            <a:spLocks noGrp="1"/>
          </p:cNvSpPr>
          <p:nvPr>
            <p:ph type="ctrTitle"/>
          </p:nvPr>
        </p:nvSpPr>
        <p:spPr>
          <a:xfrm>
            <a:off x="1524000" y="-138545"/>
            <a:ext cx="9144000" cy="1062181"/>
          </a:xfrm>
        </p:spPr>
        <p:txBody>
          <a:bodyPr>
            <a:normAutofit/>
          </a:bodyPr>
          <a:lstStyle/>
          <a:p>
            <a:pPr algn="ctr"/>
            <a:r>
              <a:rPr lang="en-IN" sz="5400" b="1" dirty="0">
                <a:latin typeface="Bahnschrift SemiCondensed" panose="020B0502040204020203" pitchFamily="34" charset="0"/>
              </a:rPr>
              <a:t>CloudFront</a:t>
            </a:r>
          </a:p>
        </p:txBody>
      </p:sp>
      <p:sp>
        <p:nvSpPr>
          <p:cNvPr id="3" name="Subtitle 2">
            <a:extLst>
              <a:ext uri="{FF2B5EF4-FFF2-40B4-BE49-F238E27FC236}">
                <a16:creationId xmlns:a16="http://schemas.microsoft.com/office/drawing/2014/main" id="{712D9032-60F1-433D-BA7D-FE5DC33ED6E0}"/>
              </a:ext>
            </a:extLst>
          </p:cNvPr>
          <p:cNvSpPr>
            <a:spLocks noGrp="1"/>
          </p:cNvSpPr>
          <p:nvPr>
            <p:ph type="subTitle" idx="1"/>
          </p:nvPr>
        </p:nvSpPr>
        <p:spPr>
          <a:xfrm>
            <a:off x="1524000" y="3352799"/>
            <a:ext cx="9144000" cy="2471929"/>
          </a:xfrm>
        </p:spPr>
        <p:txBody>
          <a:bodyPr>
            <a:normAutofit fontScale="85000" lnSpcReduction="20000"/>
          </a:bodyPr>
          <a:lstStyle/>
          <a:p>
            <a:pPr marL="457200" indent="-457200" algn="just">
              <a:buFont typeface="Wingdings" panose="05000000000000000000" pitchFamily="2" charset="2"/>
              <a:buChar char="Ø"/>
            </a:pPr>
            <a:r>
              <a:rPr lang="en-US" b="0" i="0" dirty="0">
                <a:solidFill>
                  <a:schemeClr val="accent6">
                    <a:lumMod val="40000"/>
                    <a:lumOff val="60000"/>
                  </a:schemeClr>
                </a:solidFill>
                <a:effectLst/>
                <a:latin typeface="AmazonEmber"/>
              </a:rPr>
              <a:t>Amazon CloudFront is a fast content delivery network (CDN) service that securely delivers data, videos, applications, and APIs to customers globally with low latency, high transfer speeds, all within a developer-friendly environment. </a:t>
            </a:r>
          </a:p>
          <a:p>
            <a:pPr marL="457200" indent="-457200" algn="just">
              <a:buFont typeface="Wingdings" panose="05000000000000000000" pitchFamily="2" charset="2"/>
              <a:buChar char="Ø"/>
            </a:pPr>
            <a:r>
              <a:rPr lang="en-US" b="0" i="0" dirty="0">
                <a:solidFill>
                  <a:schemeClr val="accent6">
                    <a:lumMod val="40000"/>
                    <a:lumOff val="60000"/>
                  </a:schemeClr>
                </a:solidFill>
                <a:effectLst/>
                <a:latin typeface="AmazonEmber"/>
              </a:rPr>
              <a:t>It is used to create local cache.</a:t>
            </a:r>
          </a:p>
          <a:p>
            <a:pPr marL="457200" indent="-457200" algn="just">
              <a:buFont typeface="Wingdings" panose="05000000000000000000" pitchFamily="2" charset="2"/>
              <a:buChar char="Ø"/>
            </a:pPr>
            <a:r>
              <a:rPr lang="en-US" b="1" i="1" dirty="0">
                <a:solidFill>
                  <a:schemeClr val="accent6">
                    <a:lumMod val="40000"/>
                    <a:lumOff val="60000"/>
                  </a:schemeClr>
                </a:solidFill>
                <a:latin typeface="AmazonEmber"/>
                <a:cs typeface="Times New Roman" panose="02020603050405020304" pitchFamily="18" charset="0"/>
              </a:rPr>
              <a:t>AWS    -&gt;     CloudFront                    OpenStack     -&gt;      Poppy</a:t>
            </a:r>
            <a:endParaRPr lang="en-IN" b="1" i="1" dirty="0">
              <a:solidFill>
                <a:schemeClr val="accent6">
                  <a:lumMod val="40000"/>
                  <a:lumOff val="60000"/>
                </a:schemeClr>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IN" b="1" i="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29647"/>
      </p:ext>
    </p:extLst>
  </p:cSld>
  <p:clrMapOvr>
    <a:masterClrMapping/>
  </p:clrMapOvr>
</p:sld>
</file>

<file path=ppt/theme/theme1.xml><?xml version="1.0" encoding="utf-8"?>
<a:theme xmlns:a="http://schemas.openxmlformats.org/drawingml/2006/main" name="SketchyVTI">
  <a:themeElements>
    <a:clrScheme name="AnalogousFromRegularSeedLeftStep">
      <a:dk1>
        <a:srgbClr val="000000"/>
      </a:dk1>
      <a:lt1>
        <a:srgbClr val="FFFFFF"/>
      </a:lt1>
      <a:dk2>
        <a:srgbClr val="1C2731"/>
      </a:dk2>
      <a:lt2>
        <a:srgbClr val="F2F3F0"/>
      </a:lt2>
      <a:accent1>
        <a:srgbClr val="704DC3"/>
      </a:accent1>
      <a:accent2>
        <a:srgbClr val="3F4DB3"/>
      </a:accent2>
      <a:accent3>
        <a:srgbClr val="4D8CC3"/>
      </a:accent3>
      <a:accent4>
        <a:srgbClr val="3BACB1"/>
      </a:accent4>
      <a:accent5>
        <a:srgbClr val="4CC196"/>
      </a:accent5>
      <a:accent6>
        <a:srgbClr val="3BB154"/>
      </a:accent6>
      <a:hlink>
        <a:srgbClr val="799732"/>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Ion Boardroom</Template>
  <TotalTime>214</TotalTime>
  <Words>476</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Algerian</vt:lpstr>
      <vt:lpstr>AmazonEmber</vt:lpstr>
      <vt:lpstr>AmazonEmberLight</vt:lpstr>
      <vt:lpstr>Arial</vt:lpstr>
      <vt:lpstr>Arial</vt:lpstr>
      <vt:lpstr>Bahnschrift SemiCondensed</vt:lpstr>
      <vt:lpstr>Modern Love</vt:lpstr>
      <vt:lpstr>The Hand</vt:lpstr>
      <vt:lpstr>Times New Roman</vt:lpstr>
      <vt:lpstr>Wingdings</vt:lpstr>
      <vt:lpstr>SketchyVTI</vt:lpstr>
      <vt:lpstr>SWAMI KESHVANAND INSTITUTE OF TECHNOLOGY, MANAGEMENT &amp; GRAMOTHAN</vt:lpstr>
      <vt:lpstr>What is Cloud Computing?</vt:lpstr>
      <vt:lpstr>Types of Cloud Computing:</vt:lpstr>
      <vt:lpstr>Some services provided by the AWS:</vt:lpstr>
      <vt:lpstr>EC2(Elastic Compute Cloud)</vt:lpstr>
      <vt:lpstr>VPC(Virtual Private Cloud)</vt:lpstr>
      <vt:lpstr>IAM(Identity Access Management)</vt:lpstr>
      <vt:lpstr>S3(Simple Storage Service)</vt:lpstr>
      <vt:lpstr>CloudFront</vt:lpstr>
      <vt:lpstr>Interacting with AWS:</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Cloud Computing?</dc:title>
  <dc:creator>Prakhar</dc:creator>
  <cp:lastModifiedBy>Prakhar Manak Bohara</cp:lastModifiedBy>
  <cp:revision>25</cp:revision>
  <dcterms:created xsi:type="dcterms:W3CDTF">2020-11-05T04:02:46Z</dcterms:created>
  <dcterms:modified xsi:type="dcterms:W3CDTF">2020-11-05T19:08:02Z</dcterms:modified>
</cp:coreProperties>
</file>