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9560" y="4302125"/>
            <a:ext cx="6948879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9811" y="1894190"/>
            <a:ext cx="14020165" cy="674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7781" y="2636101"/>
            <a:ext cx="9634619" cy="451341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2700" marR="5080">
              <a:lnSpc>
                <a:spcPts val="13130"/>
              </a:lnSpc>
              <a:spcBef>
                <a:spcPts val="2095"/>
              </a:spcBef>
            </a:pPr>
            <a:r>
              <a:rPr lang="en-US" sz="12500" spc="5" dirty="0">
                <a:latin typeface="Arial"/>
                <a:cs typeface="Arial"/>
              </a:rPr>
              <a:t>KAUSHAL</a:t>
            </a:r>
            <a:br>
              <a:rPr lang="en-US" sz="12500" spc="5" dirty="0">
                <a:latin typeface="Arial"/>
                <a:cs typeface="Arial"/>
              </a:rPr>
            </a:br>
            <a:r>
              <a:rPr lang="en-US" sz="12500" spc="5" dirty="0">
                <a:latin typeface="Arial"/>
                <a:cs typeface="Arial"/>
              </a:rPr>
              <a:t>TALEKAR</a:t>
            </a:r>
            <a:endParaRPr sz="1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500" b="0" spc="-165" dirty="0">
                <a:latin typeface="Lucida Sans Unicode"/>
                <a:cs typeface="Lucida Sans Unicode"/>
              </a:rPr>
              <a:t>D</a:t>
            </a:r>
            <a:r>
              <a:rPr sz="3500" b="0" spc="-20" dirty="0">
                <a:latin typeface="Lucida Sans Unicode"/>
                <a:cs typeface="Lucida Sans Unicode"/>
              </a:rPr>
              <a:t>O</a:t>
            </a:r>
            <a:r>
              <a:rPr sz="3500" b="0" dirty="0">
                <a:latin typeface="Lucida Sans Unicode"/>
                <a:cs typeface="Lucida Sans Unicode"/>
              </a:rPr>
              <a:t>M</a:t>
            </a:r>
            <a:r>
              <a:rPr sz="3500" b="0" spc="25" dirty="0">
                <a:latin typeface="Lucida Sans Unicode"/>
                <a:cs typeface="Lucida Sans Unicode"/>
              </a:rPr>
              <a:t>A</a:t>
            </a:r>
            <a:r>
              <a:rPr sz="3500" b="0" spc="725" dirty="0">
                <a:latin typeface="Lucida Sans Unicode"/>
                <a:cs typeface="Lucida Sans Unicode"/>
              </a:rPr>
              <a:t>I</a:t>
            </a:r>
            <a:r>
              <a:rPr sz="3500" b="0" spc="-130" dirty="0">
                <a:latin typeface="Lucida Sans Unicode"/>
                <a:cs typeface="Lucida Sans Unicode"/>
              </a:rPr>
              <a:t>N</a:t>
            </a:r>
            <a:r>
              <a:rPr sz="3500" b="0" spc="-325" dirty="0">
                <a:latin typeface="Lucida Sans Unicode"/>
                <a:cs typeface="Lucida Sans Unicode"/>
              </a:rPr>
              <a:t> </a:t>
            </a:r>
            <a:r>
              <a:rPr sz="3500" b="0" spc="-395" dirty="0">
                <a:latin typeface="Lucida Sans Unicode"/>
                <a:cs typeface="Lucida Sans Unicode"/>
              </a:rPr>
              <a:t>-</a:t>
            </a:r>
            <a:r>
              <a:rPr sz="3500" b="0" spc="-325" dirty="0">
                <a:latin typeface="Lucida Sans Unicode"/>
                <a:cs typeface="Lucida Sans Unicode"/>
              </a:rPr>
              <a:t> </a:t>
            </a:r>
            <a:r>
              <a:rPr sz="3500" b="0" spc="290" dirty="0">
                <a:latin typeface="Lucida Sans Unicode"/>
                <a:cs typeface="Lucida Sans Unicode"/>
              </a:rPr>
              <a:t>E</a:t>
            </a:r>
            <a:r>
              <a:rPr sz="3500" b="0" spc="-325" dirty="0">
                <a:latin typeface="Lucida Sans Unicode"/>
                <a:cs typeface="Lucida Sans Unicode"/>
              </a:rPr>
              <a:t> </a:t>
            </a:r>
            <a:r>
              <a:rPr sz="3500" b="0" spc="215" dirty="0">
                <a:latin typeface="Lucida Sans Unicode"/>
                <a:cs typeface="Lucida Sans Unicode"/>
              </a:rPr>
              <a:t>C</a:t>
            </a:r>
            <a:r>
              <a:rPr sz="3500" b="0" spc="-20" dirty="0">
                <a:latin typeface="Lucida Sans Unicode"/>
                <a:cs typeface="Lucida Sans Unicode"/>
              </a:rPr>
              <a:t>O</a:t>
            </a:r>
            <a:r>
              <a:rPr sz="3500" b="0" dirty="0">
                <a:latin typeface="Lucida Sans Unicode"/>
                <a:cs typeface="Lucida Sans Unicode"/>
              </a:rPr>
              <a:t>MM</a:t>
            </a:r>
            <a:r>
              <a:rPr sz="3500" b="0" spc="285" dirty="0">
                <a:latin typeface="Lucida Sans Unicode"/>
                <a:cs typeface="Lucida Sans Unicode"/>
              </a:rPr>
              <a:t>E</a:t>
            </a:r>
            <a:r>
              <a:rPr sz="3500" b="0" spc="45" dirty="0">
                <a:latin typeface="Lucida Sans Unicode"/>
                <a:cs typeface="Lucida Sans Unicode"/>
              </a:rPr>
              <a:t>R</a:t>
            </a:r>
            <a:r>
              <a:rPr sz="3500" b="0" spc="215" dirty="0">
                <a:latin typeface="Lucida Sans Unicode"/>
                <a:cs typeface="Lucida Sans Unicode"/>
              </a:rPr>
              <a:t>C</a:t>
            </a:r>
            <a:r>
              <a:rPr sz="3500" b="0" spc="290" dirty="0">
                <a:latin typeface="Lucida Sans Unicode"/>
                <a:cs typeface="Lucida Sans Unicode"/>
              </a:rPr>
              <a:t>E</a:t>
            </a:r>
            <a:endParaRPr sz="3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556" y="1414778"/>
            <a:ext cx="6979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Europe,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100" dirty="0">
                <a:latin typeface="Arial"/>
                <a:cs typeface="Arial"/>
              </a:rPr>
              <a:t>Middle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East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and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105" dirty="0">
                <a:latin typeface="Arial"/>
                <a:cs typeface="Arial"/>
              </a:rPr>
              <a:t>North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95" dirty="0">
                <a:latin typeface="Arial"/>
                <a:cs typeface="Arial"/>
              </a:rPr>
              <a:t>Africa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8411" y="21228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pc="-30" dirty="0"/>
              <a:t>Explore</a:t>
            </a:r>
            <a:r>
              <a:rPr spc="-180" dirty="0"/>
              <a:t> </a:t>
            </a:r>
            <a:r>
              <a:rPr spc="-40" dirty="0"/>
              <a:t>opportunities</a:t>
            </a:r>
            <a:r>
              <a:rPr spc="-180" dirty="0"/>
              <a:t> </a:t>
            </a:r>
            <a:r>
              <a:rPr spc="-100" dirty="0"/>
              <a:t>in</a:t>
            </a:r>
            <a:r>
              <a:rPr spc="-175" dirty="0"/>
              <a:t> </a:t>
            </a:r>
            <a:r>
              <a:rPr spc="-5" dirty="0"/>
              <a:t>the</a:t>
            </a:r>
            <a:r>
              <a:rPr spc="-180" dirty="0"/>
              <a:t> </a:t>
            </a:r>
            <a:r>
              <a:rPr spc="-100" dirty="0"/>
              <a:t>oil</a:t>
            </a:r>
            <a:r>
              <a:rPr spc="-175" dirty="0"/>
              <a:t> </a:t>
            </a:r>
            <a:r>
              <a:rPr spc="-40" dirty="0"/>
              <a:t>and</a:t>
            </a:r>
            <a:r>
              <a:rPr spc="-180" dirty="0"/>
              <a:t> </a:t>
            </a:r>
            <a:r>
              <a:rPr spc="-10" dirty="0"/>
              <a:t>gas</a:t>
            </a:r>
            <a:r>
              <a:rPr spc="-175" dirty="0"/>
              <a:t> </a:t>
            </a:r>
            <a:r>
              <a:rPr spc="-35" dirty="0"/>
              <a:t>industry</a:t>
            </a:r>
            <a:r>
              <a:rPr spc="-180" dirty="0"/>
              <a:t> </a:t>
            </a:r>
            <a:r>
              <a:rPr spc="-30" dirty="0"/>
              <a:t>for</a:t>
            </a:r>
            <a:r>
              <a:rPr spc="-175" dirty="0"/>
              <a:t> </a:t>
            </a:r>
            <a:r>
              <a:rPr spc="-5" dirty="0"/>
              <a:t>office</a:t>
            </a:r>
            <a:r>
              <a:rPr spc="-180" dirty="0"/>
              <a:t> </a:t>
            </a:r>
            <a:r>
              <a:rPr spc="-80" dirty="0"/>
              <a:t>supplies.</a:t>
            </a:r>
          </a:p>
          <a:p>
            <a:pPr marL="12700" marR="9960610">
              <a:lnSpc>
                <a:spcPct val="115599"/>
              </a:lnSpc>
            </a:pPr>
            <a:r>
              <a:rPr b="1" spc="95" dirty="0">
                <a:latin typeface="Arial"/>
                <a:cs typeface="Arial"/>
              </a:rPr>
              <a:t>Most </a:t>
            </a:r>
            <a:r>
              <a:rPr b="1" spc="15" dirty="0">
                <a:latin typeface="Arial"/>
                <a:cs typeface="Arial"/>
              </a:rPr>
              <a:t>Sold </a:t>
            </a:r>
            <a:r>
              <a:rPr b="1" spc="110" dirty="0">
                <a:latin typeface="Arial"/>
                <a:cs typeface="Arial"/>
              </a:rPr>
              <a:t>Item: </a:t>
            </a:r>
            <a:r>
              <a:rPr b="1" spc="55" dirty="0">
                <a:latin typeface="Arial"/>
                <a:cs typeface="Arial"/>
              </a:rPr>
              <a:t>Cosmetics 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20" dirty="0">
                <a:latin typeface="Arial"/>
                <a:cs typeface="Arial"/>
              </a:rPr>
              <a:t>Least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Sold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Item: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75" dirty="0">
                <a:latin typeface="Arial"/>
                <a:cs typeface="Arial"/>
              </a:rPr>
              <a:t>Office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Supplies</a:t>
            </a:r>
          </a:p>
          <a:p>
            <a:pPr marL="12700" marR="5080">
              <a:lnSpc>
                <a:spcPct val="115599"/>
              </a:lnSpc>
            </a:pPr>
            <a:r>
              <a:rPr spc="-65" dirty="0"/>
              <a:t>Reasoning:</a:t>
            </a:r>
            <a:r>
              <a:rPr spc="-175" dirty="0"/>
              <a:t> </a:t>
            </a:r>
            <a:r>
              <a:rPr spc="10" dirty="0"/>
              <a:t>Cosmetics</a:t>
            </a:r>
            <a:r>
              <a:rPr spc="-175" dirty="0"/>
              <a:t> </a:t>
            </a:r>
            <a:r>
              <a:rPr dirty="0"/>
              <a:t>have</a:t>
            </a:r>
            <a:r>
              <a:rPr spc="-175" dirty="0"/>
              <a:t> </a:t>
            </a:r>
            <a:r>
              <a:rPr spc="-10" dirty="0"/>
              <a:t>a</a:t>
            </a:r>
            <a:r>
              <a:rPr spc="-175" dirty="0"/>
              <a:t> </a:t>
            </a:r>
            <a:r>
              <a:rPr spc="-55" dirty="0"/>
              <a:t>higher</a:t>
            </a:r>
            <a:r>
              <a:rPr spc="-175" dirty="0"/>
              <a:t> </a:t>
            </a:r>
            <a:r>
              <a:rPr spc="-70" dirty="0"/>
              <a:t>demand,</a:t>
            </a:r>
            <a:r>
              <a:rPr spc="-175" dirty="0"/>
              <a:t> </a:t>
            </a:r>
            <a:r>
              <a:rPr spc="-35" dirty="0"/>
              <a:t>possibly</a:t>
            </a:r>
            <a:r>
              <a:rPr spc="-175" dirty="0"/>
              <a:t> </a:t>
            </a:r>
            <a:r>
              <a:rPr spc="-35" dirty="0"/>
              <a:t>driven</a:t>
            </a:r>
            <a:r>
              <a:rPr spc="-175" dirty="0"/>
              <a:t> </a:t>
            </a:r>
            <a:r>
              <a:rPr spc="15" dirty="0"/>
              <a:t>by</a:t>
            </a:r>
            <a:r>
              <a:rPr spc="-175" dirty="0"/>
              <a:t> </a:t>
            </a:r>
            <a:r>
              <a:rPr spc="-45" dirty="0"/>
              <a:t>cultural</a:t>
            </a:r>
            <a:r>
              <a:rPr spc="-170" dirty="0"/>
              <a:t> </a:t>
            </a:r>
            <a:r>
              <a:rPr spc="-25" dirty="0"/>
              <a:t>preferences.</a:t>
            </a:r>
            <a:r>
              <a:rPr spc="-175" dirty="0"/>
              <a:t> </a:t>
            </a:r>
            <a:r>
              <a:rPr dirty="0"/>
              <a:t>Office</a:t>
            </a:r>
            <a:r>
              <a:rPr spc="-175" dirty="0"/>
              <a:t> </a:t>
            </a:r>
            <a:r>
              <a:rPr spc="-45" dirty="0"/>
              <a:t>supplies</a:t>
            </a:r>
            <a:r>
              <a:rPr spc="-175" dirty="0"/>
              <a:t> </a:t>
            </a:r>
            <a:r>
              <a:rPr spc="-50" dirty="0"/>
              <a:t>might</a:t>
            </a:r>
            <a:r>
              <a:rPr spc="-175" dirty="0"/>
              <a:t> </a:t>
            </a:r>
            <a:r>
              <a:rPr dirty="0"/>
              <a:t>have</a:t>
            </a:r>
            <a:r>
              <a:rPr spc="-175" dirty="0"/>
              <a:t> </a:t>
            </a:r>
            <a:r>
              <a:rPr dirty="0"/>
              <a:t>lower </a:t>
            </a:r>
            <a:r>
              <a:rPr spc="-615" dirty="0"/>
              <a:t> </a:t>
            </a:r>
            <a:r>
              <a:rPr spc="-20" dirty="0"/>
              <a:t>sales</a:t>
            </a:r>
            <a:r>
              <a:rPr spc="-185" dirty="0"/>
              <a:t> </a:t>
            </a:r>
            <a:r>
              <a:rPr spc="-25" dirty="0"/>
              <a:t>due</a:t>
            </a:r>
            <a:r>
              <a:rPr spc="-185" dirty="0"/>
              <a:t> </a:t>
            </a:r>
            <a:r>
              <a:rPr spc="-5" dirty="0"/>
              <a:t>to</a:t>
            </a:r>
            <a:r>
              <a:rPr spc="-185" dirty="0"/>
              <a:t> </a:t>
            </a:r>
            <a:r>
              <a:rPr spc="-5" dirty="0"/>
              <a:t>the</a:t>
            </a:r>
            <a:r>
              <a:rPr spc="-185" dirty="0"/>
              <a:t> </a:t>
            </a:r>
            <a:r>
              <a:rPr spc="-60" dirty="0"/>
              <a:t>region's</a:t>
            </a:r>
            <a:r>
              <a:rPr spc="-185" dirty="0"/>
              <a:t> </a:t>
            </a:r>
            <a:r>
              <a:rPr spc="5" dirty="0"/>
              <a:t>focus</a:t>
            </a:r>
            <a:r>
              <a:rPr spc="-185" dirty="0"/>
              <a:t> </a:t>
            </a:r>
            <a:r>
              <a:rPr spc="-55" dirty="0"/>
              <a:t>on</a:t>
            </a:r>
            <a:r>
              <a:rPr spc="-185" dirty="0"/>
              <a:t> </a:t>
            </a:r>
            <a:r>
              <a:rPr spc="-5" dirty="0"/>
              <a:t>the</a:t>
            </a:r>
            <a:r>
              <a:rPr spc="-185" dirty="0"/>
              <a:t> </a:t>
            </a:r>
            <a:r>
              <a:rPr spc="-100" dirty="0"/>
              <a:t>oil</a:t>
            </a:r>
            <a:r>
              <a:rPr spc="-185" dirty="0"/>
              <a:t> </a:t>
            </a:r>
            <a:r>
              <a:rPr spc="-40" dirty="0"/>
              <a:t>and</a:t>
            </a:r>
            <a:r>
              <a:rPr spc="-185" dirty="0"/>
              <a:t> </a:t>
            </a:r>
            <a:r>
              <a:rPr spc="-10" dirty="0"/>
              <a:t>gas</a:t>
            </a:r>
            <a:r>
              <a:rPr spc="-185" dirty="0"/>
              <a:t> </a:t>
            </a:r>
            <a:r>
              <a:rPr spc="-70" dirty="0"/>
              <a:t>industry.</a:t>
            </a:r>
          </a:p>
          <a:p>
            <a:pPr>
              <a:lnSpc>
                <a:spcPct val="100000"/>
              </a:lnSpc>
            </a:pPr>
            <a:endParaRPr spc="-70" dirty="0"/>
          </a:p>
          <a:p>
            <a:pPr marL="159385">
              <a:lnSpc>
                <a:spcPct val="100000"/>
              </a:lnSpc>
              <a:spcBef>
                <a:spcPts val="1595"/>
              </a:spcBef>
            </a:pPr>
            <a:r>
              <a:rPr sz="3000" b="1" spc="80" dirty="0">
                <a:latin typeface="Arial"/>
                <a:cs typeface="Arial"/>
              </a:rPr>
              <a:t>Sub-Saharan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Africa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pc="-5" dirty="0"/>
              <a:t>Adapt</a:t>
            </a:r>
            <a:r>
              <a:rPr spc="-175" dirty="0"/>
              <a:t> </a:t>
            </a:r>
            <a:r>
              <a:rPr spc="-10" dirty="0"/>
              <a:t>product</a:t>
            </a:r>
            <a:r>
              <a:rPr spc="-175" dirty="0"/>
              <a:t> </a:t>
            </a:r>
            <a:r>
              <a:rPr spc="-35" dirty="0"/>
              <a:t>offerings</a:t>
            </a:r>
            <a:r>
              <a:rPr spc="-175" dirty="0"/>
              <a:t> </a:t>
            </a:r>
            <a:r>
              <a:rPr spc="-5" dirty="0"/>
              <a:t>to</a:t>
            </a:r>
            <a:r>
              <a:rPr spc="-175" dirty="0"/>
              <a:t> </a:t>
            </a:r>
            <a:r>
              <a:rPr spc="-45" dirty="0"/>
              <a:t>suit</a:t>
            </a:r>
            <a:r>
              <a:rPr spc="-175" dirty="0"/>
              <a:t> </a:t>
            </a:r>
            <a:r>
              <a:rPr spc="-30" dirty="0"/>
              <a:t>hot</a:t>
            </a:r>
            <a:r>
              <a:rPr spc="-170" dirty="0"/>
              <a:t> </a:t>
            </a:r>
            <a:r>
              <a:rPr spc="-55" dirty="0"/>
              <a:t>climates;</a:t>
            </a:r>
            <a:r>
              <a:rPr spc="-175" dirty="0"/>
              <a:t> </a:t>
            </a:r>
            <a:r>
              <a:rPr spc="-20" dirty="0"/>
              <a:t>diversify</a:t>
            </a:r>
            <a:r>
              <a:rPr spc="-175" dirty="0"/>
              <a:t> </a:t>
            </a:r>
            <a:r>
              <a:rPr spc="-15" dirty="0"/>
              <a:t>beyond</a:t>
            </a:r>
            <a:r>
              <a:rPr spc="-175" dirty="0"/>
              <a:t> </a:t>
            </a:r>
            <a:r>
              <a:rPr spc="-55" dirty="0"/>
              <a:t>low-margin</a:t>
            </a:r>
            <a:r>
              <a:rPr spc="-175" dirty="0"/>
              <a:t> </a:t>
            </a:r>
            <a:r>
              <a:rPr spc="-85" dirty="0"/>
              <a:t>fruits.</a:t>
            </a:r>
          </a:p>
          <a:p>
            <a:pPr marL="12700" marR="11193780">
              <a:lnSpc>
                <a:spcPct val="115599"/>
              </a:lnSpc>
            </a:pPr>
            <a:r>
              <a:rPr b="1" spc="95" dirty="0">
                <a:latin typeface="Arial"/>
                <a:cs typeface="Arial"/>
              </a:rPr>
              <a:t>Most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Sold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Item: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Fruits </a:t>
            </a:r>
            <a:r>
              <a:rPr b="1" spc="-540" dirty="0">
                <a:latin typeface="Arial"/>
                <a:cs typeface="Arial"/>
              </a:rPr>
              <a:t> </a:t>
            </a:r>
            <a:r>
              <a:rPr b="1" spc="20" dirty="0">
                <a:latin typeface="Arial"/>
                <a:cs typeface="Arial"/>
              </a:rPr>
              <a:t>Least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Sold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Item: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25" dirty="0">
                <a:latin typeface="Arial"/>
                <a:cs typeface="Arial"/>
              </a:rPr>
              <a:t>Meat</a:t>
            </a:r>
          </a:p>
          <a:p>
            <a:pPr marL="12700" marR="542290" indent="57150">
              <a:lnSpc>
                <a:spcPct val="115599"/>
              </a:lnSpc>
              <a:spcBef>
                <a:spcPts val="5"/>
              </a:spcBef>
            </a:pPr>
            <a:r>
              <a:rPr spc="-65" dirty="0"/>
              <a:t>Reasoning:</a:t>
            </a:r>
            <a:r>
              <a:rPr spc="-180" dirty="0"/>
              <a:t> </a:t>
            </a:r>
            <a:r>
              <a:rPr spc="-15" dirty="0"/>
              <a:t>Fruits</a:t>
            </a:r>
            <a:r>
              <a:rPr spc="-180" dirty="0"/>
              <a:t> </a:t>
            </a:r>
            <a:r>
              <a:rPr spc="-75" dirty="0"/>
              <a:t>align</a:t>
            </a:r>
            <a:r>
              <a:rPr spc="-175" dirty="0"/>
              <a:t> </a:t>
            </a:r>
            <a:r>
              <a:rPr spc="5" dirty="0"/>
              <a:t>with</a:t>
            </a:r>
            <a:r>
              <a:rPr spc="-180" dirty="0"/>
              <a:t> </a:t>
            </a:r>
            <a:r>
              <a:rPr spc="-5" dirty="0"/>
              <a:t>the</a:t>
            </a:r>
            <a:r>
              <a:rPr spc="-175" dirty="0"/>
              <a:t> </a:t>
            </a:r>
            <a:r>
              <a:rPr spc="-60" dirty="0"/>
              <a:t>region's</a:t>
            </a:r>
            <a:r>
              <a:rPr spc="-180" dirty="0"/>
              <a:t> </a:t>
            </a:r>
            <a:r>
              <a:rPr spc="-30" dirty="0"/>
              <a:t>hot</a:t>
            </a:r>
            <a:r>
              <a:rPr spc="-175" dirty="0"/>
              <a:t> </a:t>
            </a:r>
            <a:r>
              <a:rPr spc="-60" dirty="0"/>
              <a:t>climate,</a:t>
            </a:r>
            <a:r>
              <a:rPr spc="-180" dirty="0"/>
              <a:t> </a:t>
            </a:r>
            <a:r>
              <a:rPr spc="-55" dirty="0"/>
              <a:t>driving</a:t>
            </a:r>
            <a:r>
              <a:rPr spc="-175" dirty="0"/>
              <a:t> </a:t>
            </a:r>
            <a:r>
              <a:rPr spc="-75" dirty="0"/>
              <a:t>sales.</a:t>
            </a:r>
            <a:r>
              <a:rPr spc="-180" dirty="0"/>
              <a:t> </a:t>
            </a:r>
            <a:r>
              <a:rPr spc="10" dirty="0"/>
              <a:t>Meat</a:t>
            </a:r>
            <a:r>
              <a:rPr spc="-175" dirty="0"/>
              <a:t> </a:t>
            </a:r>
            <a:r>
              <a:rPr spc="-30" dirty="0"/>
              <a:t>has</a:t>
            </a:r>
            <a:r>
              <a:rPr spc="-180" dirty="0"/>
              <a:t> </a:t>
            </a:r>
            <a:r>
              <a:rPr dirty="0"/>
              <a:t>lower</a:t>
            </a:r>
            <a:r>
              <a:rPr spc="-175" dirty="0"/>
              <a:t> </a:t>
            </a:r>
            <a:r>
              <a:rPr spc="-70" dirty="0"/>
              <a:t>demand,</a:t>
            </a:r>
            <a:r>
              <a:rPr spc="-180" dirty="0"/>
              <a:t> </a:t>
            </a:r>
            <a:r>
              <a:rPr spc="-35" dirty="0"/>
              <a:t>possibly</a:t>
            </a:r>
            <a:r>
              <a:rPr spc="-175" dirty="0"/>
              <a:t> </a:t>
            </a:r>
            <a:r>
              <a:rPr spc="-25" dirty="0"/>
              <a:t>due</a:t>
            </a:r>
            <a:r>
              <a:rPr spc="-180" dirty="0"/>
              <a:t> </a:t>
            </a:r>
            <a:r>
              <a:rPr spc="-5" dirty="0"/>
              <a:t>to</a:t>
            </a:r>
            <a:r>
              <a:rPr spc="-175" dirty="0"/>
              <a:t> </a:t>
            </a:r>
            <a:r>
              <a:rPr spc="-20" dirty="0"/>
              <a:t>climate </a:t>
            </a:r>
            <a:r>
              <a:rPr spc="-620" dirty="0"/>
              <a:t> </a:t>
            </a:r>
            <a:r>
              <a:rPr spc="-30" dirty="0"/>
              <a:t>influences</a:t>
            </a:r>
            <a:r>
              <a:rPr spc="-190" dirty="0"/>
              <a:t> </a:t>
            </a:r>
            <a:r>
              <a:rPr spc="-40" dirty="0"/>
              <a:t>and</a:t>
            </a:r>
            <a:r>
              <a:rPr spc="-185" dirty="0"/>
              <a:t> </a:t>
            </a:r>
            <a:r>
              <a:rPr spc="-40" dirty="0"/>
              <a:t>local</a:t>
            </a:r>
            <a:r>
              <a:rPr spc="-185" dirty="0"/>
              <a:t> </a:t>
            </a:r>
            <a:r>
              <a:rPr spc="-15" dirty="0"/>
              <a:t>dietary</a:t>
            </a:r>
            <a:r>
              <a:rPr spc="-185" dirty="0"/>
              <a:t> </a:t>
            </a:r>
            <a:r>
              <a:rPr spc="-25" dirty="0"/>
              <a:t>preferences.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 marL="159385">
              <a:lnSpc>
                <a:spcPct val="100000"/>
              </a:lnSpc>
              <a:spcBef>
                <a:spcPts val="1575"/>
              </a:spcBef>
            </a:pPr>
            <a:r>
              <a:rPr sz="3000" b="1" spc="105" dirty="0">
                <a:latin typeface="Arial"/>
                <a:cs typeface="Arial"/>
              </a:rPr>
              <a:t>North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America</a:t>
            </a:r>
            <a:endParaRPr sz="3000">
              <a:latin typeface="Arial"/>
              <a:cs typeface="Arial"/>
            </a:endParaRPr>
          </a:p>
          <a:p>
            <a:pPr marL="12700" marR="10168890">
              <a:lnSpc>
                <a:spcPct val="115599"/>
              </a:lnSpc>
              <a:spcBef>
                <a:spcPts val="175"/>
              </a:spcBef>
            </a:pPr>
            <a:r>
              <a:rPr b="1" spc="95" dirty="0">
                <a:latin typeface="Arial"/>
                <a:cs typeface="Arial"/>
              </a:rPr>
              <a:t>Most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Sold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Item: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Personal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65" dirty="0">
                <a:latin typeface="Arial"/>
                <a:cs typeface="Arial"/>
              </a:rPr>
              <a:t>Care </a:t>
            </a:r>
            <a:r>
              <a:rPr b="1" spc="-540" dirty="0">
                <a:latin typeface="Arial"/>
                <a:cs typeface="Arial"/>
              </a:rPr>
              <a:t> </a:t>
            </a:r>
            <a:r>
              <a:rPr b="1" spc="20" dirty="0">
                <a:latin typeface="Arial"/>
                <a:cs typeface="Arial"/>
              </a:rPr>
              <a:t>Least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Sold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Item: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Household</a:t>
            </a: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pc="-65" dirty="0"/>
              <a:t>Reasoning:</a:t>
            </a:r>
            <a:r>
              <a:rPr spc="-180" dirty="0"/>
              <a:t> </a:t>
            </a:r>
            <a:r>
              <a:rPr spc="-20" dirty="0"/>
              <a:t>Generally</a:t>
            </a:r>
            <a:r>
              <a:rPr spc="-175" dirty="0"/>
              <a:t> </a:t>
            </a:r>
            <a:r>
              <a:rPr spc="-5" dirty="0"/>
              <a:t>dry</a:t>
            </a:r>
            <a:r>
              <a:rPr spc="-180" dirty="0"/>
              <a:t> </a:t>
            </a:r>
            <a:r>
              <a:rPr spc="5" dirty="0"/>
              <a:t>with</a:t>
            </a:r>
            <a:r>
              <a:rPr spc="-175" dirty="0"/>
              <a:t> </a:t>
            </a:r>
            <a:r>
              <a:rPr spc="-20" dirty="0"/>
              <a:t>cold</a:t>
            </a:r>
            <a:r>
              <a:rPr spc="-175" dirty="0"/>
              <a:t> </a:t>
            </a:r>
            <a:r>
              <a:rPr dirty="0"/>
              <a:t>winters</a:t>
            </a:r>
            <a:r>
              <a:rPr spc="-180" dirty="0"/>
              <a:t> </a:t>
            </a:r>
            <a:r>
              <a:rPr spc="-40" dirty="0"/>
              <a:t>and</a:t>
            </a:r>
            <a:r>
              <a:rPr spc="-175" dirty="0"/>
              <a:t> </a:t>
            </a:r>
            <a:r>
              <a:rPr spc="-30" dirty="0"/>
              <a:t>hot</a:t>
            </a:r>
            <a:r>
              <a:rPr spc="-180" dirty="0"/>
              <a:t> </a:t>
            </a:r>
            <a:r>
              <a:rPr spc="-25" dirty="0"/>
              <a:t>summers</a:t>
            </a:r>
            <a:r>
              <a:rPr spc="-175" dirty="0"/>
              <a:t> </a:t>
            </a:r>
            <a:r>
              <a:rPr spc="-25" dirty="0"/>
              <a:t>drive</a:t>
            </a:r>
            <a:r>
              <a:rPr spc="-175" dirty="0"/>
              <a:t> </a:t>
            </a:r>
            <a:r>
              <a:rPr spc="-75" dirty="0"/>
              <a:t>high</a:t>
            </a:r>
            <a:r>
              <a:rPr spc="-180" dirty="0"/>
              <a:t> </a:t>
            </a:r>
            <a:r>
              <a:rPr spc="-25" dirty="0"/>
              <a:t>demand</a:t>
            </a:r>
            <a:r>
              <a:rPr spc="-175" dirty="0"/>
              <a:t> </a:t>
            </a:r>
            <a:r>
              <a:rPr spc="-30" dirty="0"/>
              <a:t>for</a:t>
            </a:r>
            <a:r>
              <a:rPr spc="-175" dirty="0"/>
              <a:t> </a:t>
            </a:r>
            <a:r>
              <a:rPr spc="-40" dirty="0"/>
              <a:t>personal</a:t>
            </a:r>
            <a:r>
              <a:rPr spc="-180" dirty="0"/>
              <a:t> </a:t>
            </a:r>
            <a:r>
              <a:rPr spc="20" dirty="0"/>
              <a:t>care</a:t>
            </a:r>
            <a:r>
              <a:rPr spc="-175" dirty="0"/>
              <a:t> </a:t>
            </a:r>
            <a:r>
              <a:rPr spc="-75" dirty="0"/>
              <a:t>items.</a:t>
            </a:r>
          </a:p>
        </p:txBody>
      </p:sp>
      <p:sp>
        <p:nvSpPr>
          <p:cNvPr id="5" name="object 5"/>
          <p:cNvSpPr/>
          <p:nvPr/>
        </p:nvSpPr>
        <p:spPr>
          <a:xfrm>
            <a:off x="2148411" y="247522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8411" y="282765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411" y="318007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8411" y="49574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8411" y="53098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411" y="56622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8411" y="60147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411" y="77895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8411" y="814197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411" y="849439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1203575"/>
            <a:ext cx="58286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45" dirty="0"/>
              <a:t>Main</a:t>
            </a:r>
            <a:r>
              <a:rPr spc="-515" dirty="0"/>
              <a:t> </a:t>
            </a:r>
            <a:r>
              <a:rPr spc="1125" dirty="0"/>
              <a:t>KPIs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0" y="3326832"/>
            <a:ext cx="12757150" cy="425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110" dirty="0">
                <a:latin typeface="Trebuchet MS"/>
                <a:cs typeface="Trebuchet MS"/>
              </a:rPr>
              <a:t>TOTAL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135" dirty="0">
                <a:latin typeface="Trebuchet MS"/>
                <a:cs typeface="Trebuchet MS"/>
              </a:rPr>
              <a:t>REVENUE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137348768.31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110" dirty="0">
                <a:latin typeface="Trebuchet MS"/>
                <a:cs typeface="Trebuchet MS"/>
              </a:rPr>
              <a:t>TOTAL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ITEMS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SOLD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  <a:p>
            <a:pPr marL="12700" marR="2368550">
              <a:lnSpc>
                <a:spcPct val="115599"/>
              </a:lnSpc>
            </a:pPr>
            <a:r>
              <a:rPr sz="2000" b="1" spc="240" dirty="0">
                <a:latin typeface="Trebuchet MS"/>
                <a:cs typeface="Trebuchet MS"/>
              </a:rPr>
              <a:t>MOST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SOLD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ITEMS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60" dirty="0">
                <a:latin typeface="Trebuchet MS"/>
                <a:cs typeface="Trebuchet MS"/>
              </a:rPr>
              <a:t>BY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90" dirty="0">
                <a:latin typeface="Trebuchet MS"/>
                <a:cs typeface="Trebuchet MS"/>
              </a:rPr>
              <a:t>SALES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MODE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40" dirty="0">
                <a:latin typeface="Trebuchet MS"/>
                <a:cs typeface="Trebuchet MS"/>
              </a:rPr>
              <a:t>(OFFLINE)-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HOUSEHOLD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UNIT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SOLD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-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44445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b="1" spc="240" dirty="0">
                <a:latin typeface="Trebuchet MS"/>
                <a:cs typeface="Trebuchet MS"/>
              </a:rPr>
              <a:t>MOST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SOLD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ITEMS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60" dirty="0">
                <a:latin typeface="Trebuchet MS"/>
                <a:cs typeface="Trebuchet MS"/>
              </a:rPr>
              <a:t>BY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90" dirty="0">
                <a:latin typeface="Trebuchet MS"/>
                <a:cs typeface="Trebuchet MS"/>
              </a:rPr>
              <a:t>SALES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MODE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60" dirty="0">
                <a:latin typeface="Trebuchet MS"/>
                <a:cs typeface="Trebuchet MS"/>
              </a:rPr>
              <a:t>(ONLINE)-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COSMETICS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UNIT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SOLD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-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41969 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L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-30" dirty="0">
                <a:latin typeface="Trebuchet MS"/>
                <a:cs typeface="Trebuchet MS"/>
              </a:rPr>
              <a:t>L</a:t>
            </a:r>
            <a:r>
              <a:rPr sz="2000" b="1" spc="170" dirty="0">
                <a:latin typeface="Trebuchet MS"/>
                <a:cs typeface="Trebuchet MS"/>
              </a:rPr>
              <a:t>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0" dirty="0">
                <a:latin typeface="Trebuchet MS"/>
                <a:cs typeface="Trebuchet MS"/>
              </a:rPr>
              <a:t>T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90" dirty="0">
                <a:latin typeface="Trebuchet MS"/>
                <a:cs typeface="Trebuchet MS"/>
              </a:rPr>
              <a:t>M</a:t>
            </a:r>
            <a:r>
              <a:rPr sz="2000" b="1" spc="310" dirty="0">
                <a:latin typeface="Trebuchet MS"/>
                <a:cs typeface="Trebuchet MS"/>
              </a:rPr>
              <a:t>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B</a:t>
            </a:r>
            <a:r>
              <a:rPr sz="2000" b="1" spc="165" dirty="0">
                <a:latin typeface="Trebuchet MS"/>
                <a:cs typeface="Trebuchet MS"/>
              </a:rPr>
              <a:t>Y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L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10" dirty="0">
                <a:latin typeface="Trebuchet MS"/>
                <a:cs typeface="Trebuchet MS"/>
              </a:rPr>
              <a:t>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390" dirty="0">
                <a:latin typeface="Trebuchet MS"/>
                <a:cs typeface="Trebuchet MS"/>
              </a:rPr>
              <a:t>M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165" dirty="0">
                <a:latin typeface="Trebuchet MS"/>
                <a:cs typeface="Trebuchet MS"/>
              </a:rPr>
              <a:t>D</a:t>
            </a:r>
            <a:r>
              <a:rPr sz="2000" b="1" spc="125" dirty="0">
                <a:latin typeface="Trebuchet MS"/>
                <a:cs typeface="Trebuchet MS"/>
              </a:rPr>
              <a:t>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70" dirty="0">
                <a:latin typeface="Trebuchet MS"/>
                <a:cs typeface="Trebuchet MS"/>
              </a:rPr>
              <a:t>(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65" dirty="0">
                <a:latin typeface="Trebuchet MS"/>
                <a:cs typeface="Trebuchet MS"/>
              </a:rPr>
              <a:t>FF</a:t>
            </a:r>
            <a:r>
              <a:rPr sz="2000" b="1" spc="-30" dirty="0">
                <a:latin typeface="Trebuchet MS"/>
                <a:cs typeface="Trebuchet MS"/>
              </a:rPr>
              <a:t>L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180" dirty="0">
                <a:latin typeface="Trebuchet MS"/>
                <a:cs typeface="Trebuchet MS"/>
              </a:rPr>
              <a:t>N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70" dirty="0">
                <a:latin typeface="Trebuchet MS"/>
                <a:cs typeface="Trebuchet MS"/>
              </a:rPr>
              <a:t>)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310" dirty="0">
                <a:latin typeface="Trebuchet MS"/>
                <a:cs typeface="Trebuchet MS"/>
              </a:rPr>
              <a:t>C</a:t>
            </a:r>
            <a:r>
              <a:rPr sz="2000" spc="175" dirty="0">
                <a:latin typeface="Trebuchet MS"/>
                <a:cs typeface="Trebuchet MS"/>
              </a:rPr>
              <a:t>E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175" dirty="0">
                <a:latin typeface="Trebuchet MS"/>
                <a:cs typeface="Trebuchet MS"/>
              </a:rPr>
              <a:t>E</a:t>
            </a:r>
            <a:r>
              <a:rPr sz="2000" spc="210" dirty="0">
                <a:latin typeface="Trebuchet MS"/>
                <a:cs typeface="Trebuchet MS"/>
              </a:rPr>
              <a:t>A</a:t>
            </a:r>
            <a:r>
              <a:rPr sz="2000" spc="25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120" dirty="0">
                <a:latin typeface="Trebuchet MS"/>
                <a:cs typeface="Trebuchet MS"/>
              </a:rPr>
              <a:t>N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90" dirty="0">
                <a:latin typeface="Trebuchet MS"/>
                <a:cs typeface="Trebuchet MS"/>
              </a:rPr>
              <a:t>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45" dirty="0">
                <a:latin typeface="Trebuchet MS"/>
                <a:cs typeface="Trebuchet MS"/>
              </a:rPr>
              <a:t>S</a:t>
            </a:r>
            <a:r>
              <a:rPr sz="2000" spc="190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L</a:t>
            </a:r>
            <a:r>
              <a:rPr sz="2000" spc="180" dirty="0">
                <a:latin typeface="Trebuchet MS"/>
                <a:cs typeface="Trebuchet MS"/>
              </a:rPr>
              <a:t>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-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200" dirty="0">
                <a:latin typeface="Trebuchet MS"/>
                <a:cs typeface="Trebuchet MS"/>
              </a:rPr>
              <a:t>3</a:t>
            </a:r>
            <a:r>
              <a:rPr sz="2000" spc="45" dirty="0">
                <a:latin typeface="Trebuchet MS"/>
                <a:cs typeface="Trebuchet MS"/>
              </a:rPr>
              <a:t>7</a:t>
            </a:r>
            <a:r>
              <a:rPr sz="2000" spc="185" dirty="0">
                <a:latin typeface="Trebuchet MS"/>
                <a:cs typeface="Trebuchet MS"/>
              </a:rPr>
              <a:t>6</a:t>
            </a:r>
            <a:r>
              <a:rPr sz="2000" spc="-80" dirty="0">
                <a:latin typeface="Trebuchet MS"/>
                <a:cs typeface="Trebuchet MS"/>
              </a:rPr>
              <a:t>1  </a:t>
            </a:r>
            <a:r>
              <a:rPr sz="2000" b="1" spc="145" dirty="0">
                <a:latin typeface="Trebuchet MS"/>
                <a:cs typeface="Trebuchet MS"/>
              </a:rPr>
              <a:t>LEAST </a:t>
            </a:r>
            <a:r>
              <a:rPr sz="2000" b="1" spc="155" dirty="0">
                <a:latin typeface="Trebuchet MS"/>
                <a:cs typeface="Trebuchet MS"/>
              </a:rPr>
              <a:t>SOLD </a:t>
            </a:r>
            <a:r>
              <a:rPr sz="2000" b="1" spc="275" dirty="0">
                <a:latin typeface="Trebuchet MS"/>
                <a:cs typeface="Trebuchet MS"/>
              </a:rPr>
              <a:t>ITEMS </a:t>
            </a:r>
            <a:r>
              <a:rPr sz="2000" b="1" spc="160" dirty="0">
                <a:latin typeface="Trebuchet MS"/>
                <a:cs typeface="Trebuchet MS"/>
              </a:rPr>
              <a:t>BY </a:t>
            </a:r>
            <a:r>
              <a:rPr sz="2000" b="1" spc="190" dirty="0">
                <a:latin typeface="Trebuchet MS"/>
                <a:cs typeface="Trebuchet MS"/>
              </a:rPr>
              <a:t>SALES </a:t>
            </a:r>
            <a:r>
              <a:rPr sz="2000" b="1" spc="215" dirty="0">
                <a:latin typeface="Trebuchet MS"/>
                <a:cs typeface="Trebuchet MS"/>
              </a:rPr>
              <a:t>MODE </a:t>
            </a:r>
            <a:r>
              <a:rPr sz="2000" b="1" spc="160" dirty="0">
                <a:latin typeface="Trebuchet MS"/>
                <a:cs typeface="Trebuchet MS"/>
              </a:rPr>
              <a:t>(ONLINE)- </a:t>
            </a:r>
            <a:r>
              <a:rPr sz="2000" spc="140" dirty="0">
                <a:latin typeface="Trebuchet MS"/>
                <a:cs typeface="Trebuchet MS"/>
              </a:rPr>
              <a:t>HOUSEHOLD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44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UNIT </a:t>
            </a:r>
            <a:r>
              <a:rPr sz="2000" spc="185" dirty="0">
                <a:latin typeface="Trebuchet MS"/>
                <a:cs typeface="Trebuchet MS"/>
              </a:rPr>
              <a:t>SOLD </a:t>
            </a:r>
            <a:r>
              <a:rPr sz="2000" spc="195" dirty="0">
                <a:latin typeface="Trebuchet MS"/>
                <a:cs typeface="Trebuchet MS"/>
              </a:rPr>
              <a:t>- </a:t>
            </a:r>
            <a:r>
              <a:rPr sz="2000" spc="204" dirty="0">
                <a:latin typeface="Trebuchet MS"/>
                <a:cs typeface="Trebuchet MS"/>
              </a:rPr>
              <a:t>282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b="1" spc="240" dirty="0">
                <a:latin typeface="Trebuchet MS"/>
                <a:cs typeface="Trebuchet MS"/>
              </a:rPr>
              <a:t>MOST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20" dirty="0">
                <a:latin typeface="Trebuchet MS"/>
                <a:cs typeface="Trebuchet MS"/>
              </a:rPr>
              <a:t>EXPENSIVE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65" dirty="0">
                <a:latin typeface="Trebuchet MS"/>
                <a:cs typeface="Trebuchet MS"/>
              </a:rPr>
              <a:t>ITEM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HOUSEHOLD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229" dirty="0">
                <a:latin typeface="Trebuchet MS"/>
                <a:cs typeface="Trebuchet MS"/>
              </a:rPr>
              <a:t>PRICE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-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668.27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315" dirty="0">
                <a:latin typeface="Trebuchet MS"/>
                <a:cs typeface="Trebuchet MS"/>
              </a:rPr>
              <a:t>C</a:t>
            </a:r>
            <a:r>
              <a:rPr sz="2000" b="1" spc="70" dirty="0">
                <a:latin typeface="Trebuchet MS"/>
                <a:cs typeface="Trebuchet MS"/>
              </a:rPr>
              <a:t>H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125" dirty="0">
                <a:latin typeface="Trebuchet MS"/>
                <a:cs typeface="Trebuchet MS"/>
              </a:rPr>
              <a:t>P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0" dirty="0">
                <a:latin typeface="Trebuchet MS"/>
                <a:cs typeface="Trebuchet MS"/>
              </a:rPr>
              <a:t>T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95" dirty="0">
                <a:latin typeface="Trebuchet MS"/>
                <a:cs typeface="Trebuchet MS"/>
              </a:rPr>
              <a:t>M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F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85" dirty="0">
                <a:latin typeface="Trebuchet MS"/>
                <a:cs typeface="Trebuchet MS"/>
              </a:rPr>
              <a:t>T</a:t>
            </a:r>
            <a:r>
              <a:rPr sz="2000" spc="350" dirty="0">
                <a:latin typeface="Trebuchet MS"/>
                <a:cs typeface="Trebuchet MS"/>
              </a:rPr>
              <a:t>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P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310" dirty="0">
                <a:latin typeface="Trebuchet MS"/>
                <a:cs typeface="Trebuchet MS"/>
              </a:rPr>
              <a:t>C</a:t>
            </a:r>
            <a:r>
              <a:rPr sz="2000" spc="180" dirty="0">
                <a:latin typeface="Trebuchet MS"/>
                <a:cs typeface="Trebuchet MS"/>
              </a:rPr>
              <a:t>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-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9</a:t>
            </a:r>
            <a:r>
              <a:rPr sz="2000" spc="-445" dirty="0">
                <a:latin typeface="Trebuchet MS"/>
                <a:cs typeface="Trebuchet MS"/>
              </a:rPr>
              <a:t>.</a:t>
            </a:r>
            <a:r>
              <a:rPr sz="2000" spc="200" dirty="0">
                <a:latin typeface="Trebuchet MS"/>
                <a:cs typeface="Trebuchet MS"/>
              </a:rPr>
              <a:t>3</a:t>
            </a:r>
            <a:r>
              <a:rPr sz="2000" spc="204" dirty="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125" dirty="0">
                <a:latin typeface="Trebuchet MS"/>
                <a:cs typeface="Trebuchet MS"/>
              </a:rPr>
              <a:t>TOP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50" dirty="0">
                <a:latin typeface="Trebuchet MS"/>
                <a:cs typeface="Trebuchet MS"/>
              </a:rPr>
              <a:t>3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40" dirty="0">
                <a:latin typeface="Trebuchet MS"/>
                <a:cs typeface="Trebuchet MS"/>
              </a:rPr>
              <a:t>MOST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SOLD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ITEMS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THROUGHOUT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45" dirty="0">
                <a:latin typeface="Trebuchet MS"/>
                <a:cs typeface="Trebuchet MS"/>
              </a:rPr>
              <a:t>AMAZON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90" dirty="0">
                <a:latin typeface="Trebuchet MS"/>
                <a:cs typeface="Trebuchet MS"/>
              </a:rPr>
              <a:t>SALES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360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COSMETICS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445" dirty="0">
                <a:latin typeface="Trebuchet MS"/>
                <a:cs typeface="Trebuchet MS"/>
              </a:rPr>
              <a:t>,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CLOTHES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AND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BEVERAGES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150" dirty="0">
                <a:latin typeface="Trebuchet MS"/>
                <a:cs typeface="Trebuchet MS"/>
              </a:rPr>
              <a:t>3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45" dirty="0">
                <a:latin typeface="Trebuchet MS"/>
                <a:cs typeface="Trebuchet MS"/>
              </a:rPr>
              <a:t>LEAST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SOLD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ITEMS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THROUGHOUT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245" dirty="0">
                <a:latin typeface="Trebuchet MS"/>
                <a:cs typeface="Trebuchet MS"/>
              </a:rPr>
              <a:t>AMAZON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90" dirty="0">
                <a:latin typeface="Trebuchet MS"/>
                <a:cs typeface="Trebuchet MS"/>
              </a:rPr>
              <a:t>SALES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MEAT,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250" dirty="0">
                <a:latin typeface="Trebuchet MS"/>
                <a:cs typeface="Trebuchet MS"/>
              </a:rPr>
              <a:t>SNACKS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AND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75" dirty="0">
                <a:latin typeface="Trebuchet MS"/>
                <a:cs typeface="Trebuchet MS"/>
              </a:rPr>
              <a:t>VEGETABLES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390" dirty="0">
                <a:latin typeface="Trebuchet MS"/>
                <a:cs typeface="Trebuchet MS"/>
              </a:rPr>
              <a:t>M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29" dirty="0">
                <a:latin typeface="Trebuchet MS"/>
                <a:cs typeface="Trebuchet MS"/>
              </a:rPr>
              <a:t>G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310" dirty="0">
                <a:latin typeface="Trebuchet MS"/>
                <a:cs typeface="Trebuchet MS"/>
              </a:rPr>
              <a:t>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25" dirty="0">
                <a:latin typeface="Trebuchet MS"/>
                <a:cs typeface="Trebuchet MS"/>
              </a:rPr>
              <a:t>P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65" dirty="0">
                <a:latin typeface="Trebuchet MS"/>
                <a:cs typeface="Trebuchet MS"/>
              </a:rPr>
              <a:t>F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390" dirty="0">
                <a:latin typeface="Trebuchet MS"/>
                <a:cs typeface="Trebuchet MS"/>
              </a:rPr>
              <a:t>M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229" dirty="0">
                <a:latin typeface="Trebuchet MS"/>
                <a:cs typeface="Trebuchet MS"/>
              </a:rPr>
              <a:t>G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185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0" dirty="0">
                <a:latin typeface="Trebuchet MS"/>
                <a:cs typeface="Trebuchet MS"/>
              </a:rPr>
              <a:t>T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95" dirty="0">
                <a:latin typeface="Trebuchet MS"/>
                <a:cs typeface="Trebuchet MS"/>
              </a:rPr>
              <a:t>M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spc="310" dirty="0">
                <a:latin typeface="Trebuchet MS"/>
                <a:cs typeface="Trebuchet MS"/>
              </a:rPr>
              <a:t>C</a:t>
            </a:r>
            <a:r>
              <a:rPr sz="2000" spc="190" dirty="0">
                <a:latin typeface="Trebuchet MS"/>
                <a:cs typeface="Trebuchet MS"/>
              </a:rPr>
              <a:t>O</a:t>
            </a:r>
            <a:r>
              <a:rPr sz="2000" spc="345" dirty="0">
                <a:latin typeface="Trebuchet MS"/>
                <a:cs typeface="Trebuchet MS"/>
              </a:rPr>
              <a:t>S</a:t>
            </a:r>
            <a:r>
              <a:rPr sz="2000" spc="300" dirty="0">
                <a:latin typeface="Trebuchet MS"/>
                <a:cs typeface="Trebuchet MS"/>
              </a:rPr>
              <a:t>M</a:t>
            </a:r>
            <a:r>
              <a:rPr sz="2000" spc="175" dirty="0">
                <a:latin typeface="Trebuchet MS"/>
                <a:cs typeface="Trebuchet MS"/>
              </a:rPr>
              <a:t>E</a:t>
            </a:r>
            <a:r>
              <a:rPr sz="2000" spc="85" dirty="0">
                <a:latin typeface="Trebuchet MS"/>
                <a:cs typeface="Trebuchet MS"/>
              </a:rPr>
              <a:t>T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310" dirty="0">
                <a:latin typeface="Trebuchet MS"/>
                <a:cs typeface="Trebuchet MS"/>
              </a:rPr>
              <a:t>C</a:t>
            </a:r>
            <a:r>
              <a:rPr sz="2000" spc="350" dirty="0">
                <a:latin typeface="Trebuchet MS"/>
                <a:cs typeface="Trebuchet MS"/>
              </a:rPr>
              <a:t>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(</a:t>
            </a:r>
            <a:r>
              <a:rPr sz="2000" spc="110" dirty="0">
                <a:latin typeface="Trebuchet MS"/>
                <a:cs typeface="Trebuchet MS"/>
              </a:rPr>
              <a:t>P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190" dirty="0">
                <a:latin typeface="Trebuchet MS"/>
                <a:cs typeface="Trebuchet MS"/>
              </a:rPr>
              <a:t>O</a:t>
            </a:r>
            <a:r>
              <a:rPr sz="2000" spc="170" dirty="0">
                <a:latin typeface="Trebuchet MS"/>
                <a:cs typeface="Trebuchet MS"/>
              </a:rPr>
              <a:t>F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90" dirty="0">
                <a:latin typeface="Trebuchet MS"/>
                <a:cs typeface="Trebuchet MS"/>
              </a:rPr>
              <a:t>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-</a:t>
            </a:r>
            <a:r>
              <a:rPr sz="2000" spc="-120" dirty="0">
                <a:latin typeface="Trebuchet MS"/>
                <a:cs typeface="Trebuchet MS"/>
              </a:rPr>
              <a:t>1</a:t>
            </a:r>
            <a:r>
              <a:rPr sz="2000" spc="45" dirty="0">
                <a:latin typeface="Trebuchet MS"/>
                <a:cs typeface="Trebuchet MS"/>
              </a:rPr>
              <a:t>7</a:t>
            </a:r>
            <a:r>
              <a:rPr sz="2000" spc="200" dirty="0">
                <a:latin typeface="Trebuchet MS"/>
                <a:cs typeface="Trebuchet MS"/>
              </a:rPr>
              <a:t>3</a:t>
            </a:r>
            <a:r>
              <a:rPr sz="2000" spc="-445" dirty="0">
                <a:latin typeface="Trebuchet MS"/>
                <a:cs typeface="Trebuchet MS"/>
              </a:rPr>
              <a:t>.</a:t>
            </a:r>
            <a:r>
              <a:rPr sz="2000" spc="185" dirty="0">
                <a:latin typeface="Trebuchet MS"/>
                <a:cs typeface="Trebuchet MS"/>
              </a:rPr>
              <a:t>8</a:t>
            </a:r>
            <a:r>
              <a:rPr sz="2000" spc="45" dirty="0">
                <a:latin typeface="Trebuchet MS"/>
                <a:cs typeface="Trebuchet MS"/>
              </a:rPr>
              <a:t>7</a:t>
            </a:r>
            <a:r>
              <a:rPr sz="2000" spc="-7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30" dirty="0">
                <a:latin typeface="Trebuchet MS"/>
                <a:cs typeface="Trebuchet MS"/>
              </a:rPr>
              <a:t>L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29" dirty="0">
                <a:latin typeface="Trebuchet MS"/>
                <a:cs typeface="Trebuchet MS"/>
              </a:rPr>
              <a:t>G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305" dirty="0">
                <a:latin typeface="Trebuchet MS"/>
                <a:cs typeface="Trebuchet MS"/>
              </a:rPr>
              <a:t>S</a:t>
            </a:r>
            <a:r>
              <a:rPr sz="2000" b="1" spc="310" dirty="0">
                <a:latin typeface="Trebuchet MS"/>
                <a:cs typeface="Trebuchet MS"/>
              </a:rPr>
              <a:t>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25" dirty="0">
                <a:latin typeface="Trebuchet MS"/>
                <a:cs typeface="Trebuchet MS"/>
              </a:rPr>
              <a:t>P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170" dirty="0">
                <a:latin typeface="Trebuchet MS"/>
                <a:cs typeface="Trebuchet MS"/>
              </a:rPr>
              <a:t>O</a:t>
            </a:r>
            <a:r>
              <a:rPr sz="2000" b="1" spc="65" dirty="0">
                <a:latin typeface="Trebuchet MS"/>
                <a:cs typeface="Trebuchet MS"/>
              </a:rPr>
              <a:t>F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5" dirty="0">
                <a:latin typeface="Trebuchet MS"/>
                <a:cs typeface="Trebuchet MS"/>
              </a:rPr>
              <a:t>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390" dirty="0">
                <a:latin typeface="Trebuchet MS"/>
                <a:cs typeface="Trebuchet MS"/>
              </a:rPr>
              <a:t>M</a:t>
            </a:r>
            <a:r>
              <a:rPr sz="2000" b="1" spc="245" dirty="0">
                <a:latin typeface="Trebuchet MS"/>
                <a:cs typeface="Trebuchet MS"/>
              </a:rPr>
              <a:t>A</a:t>
            </a:r>
            <a:r>
              <a:rPr sz="2000" b="1" spc="120" dirty="0">
                <a:latin typeface="Trebuchet MS"/>
                <a:cs typeface="Trebuchet MS"/>
              </a:rPr>
              <a:t>R</a:t>
            </a:r>
            <a:r>
              <a:rPr sz="2000" b="1" spc="229" dirty="0">
                <a:latin typeface="Trebuchet MS"/>
                <a:cs typeface="Trebuchet MS"/>
              </a:rPr>
              <a:t>G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185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465" dirty="0">
                <a:latin typeface="Trebuchet MS"/>
                <a:cs typeface="Trebuchet MS"/>
              </a:rPr>
              <a:t>I</a:t>
            </a:r>
            <a:r>
              <a:rPr sz="2000" b="1" spc="80" dirty="0">
                <a:latin typeface="Trebuchet MS"/>
                <a:cs typeface="Trebuchet MS"/>
              </a:rPr>
              <a:t>T</a:t>
            </a:r>
            <a:r>
              <a:rPr sz="2000" b="1" spc="120" dirty="0">
                <a:latin typeface="Trebuchet MS"/>
                <a:cs typeface="Trebuchet MS"/>
              </a:rPr>
              <a:t>E</a:t>
            </a:r>
            <a:r>
              <a:rPr sz="2000" b="1" spc="395" dirty="0">
                <a:latin typeface="Trebuchet MS"/>
                <a:cs typeface="Trebuchet MS"/>
              </a:rPr>
              <a:t>M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15" dirty="0">
                <a:latin typeface="Trebuchet MS"/>
                <a:cs typeface="Trebuchet MS"/>
              </a:rPr>
              <a:t>-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F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85" dirty="0">
                <a:latin typeface="Trebuchet MS"/>
                <a:cs typeface="Trebuchet MS"/>
              </a:rPr>
              <a:t>T</a:t>
            </a:r>
            <a:r>
              <a:rPr sz="2000" spc="350" dirty="0">
                <a:latin typeface="Trebuchet MS"/>
                <a:cs typeface="Trebuchet MS"/>
              </a:rPr>
              <a:t>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(</a:t>
            </a:r>
            <a:r>
              <a:rPr sz="2000" spc="110" dirty="0">
                <a:latin typeface="Trebuchet MS"/>
                <a:cs typeface="Trebuchet MS"/>
              </a:rPr>
              <a:t>P</a:t>
            </a:r>
            <a:r>
              <a:rPr sz="2000" spc="120" dirty="0">
                <a:latin typeface="Trebuchet MS"/>
                <a:cs typeface="Trebuchet MS"/>
              </a:rPr>
              <a:t>R</a:t>
            </a:r>
            <a:r>
              <a:rPr sz="2000" spc="190" dirty="0">
                <a:latin typeface="Trebuchet MS"/>
                <a:cs typeface="Trebuchet MS"/>
              </a:rPr>
              <a:t>O</a:t>
            </a:r>
            <a:r>
              <a:rPr sz="2000" spc="170" dirty="0">
                <a:latin typeface="Trebuchet MS"/>
                <a:cs typeface="Trebuchet MS"/>
              </a:rPr>
              <a:t>F</a:t>
            </a:r>
            <a:r>
              <a:rPr sz="2000" spc="430" dirty="0">
                <a:latin typeface="Trebuchet MS"/>
                <a:cs typeface="Trebuchet MS"/>
              </a:rPr>
              <a:t>I</a:t>
            </a:r>
            <a:r>
              <a:rPr sz="2000" spc="90" dirty="0">
                <a:latin typeface="Trebuchet MS"/>
                <a:cs typeface="Trebuchet MS"/>
              </a:rPr>
              <a:t>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-</a:t>
            </a:r>
            <a:r>
              <a:rPr sz="2000" spc="210" dirty="0">
                <a:latin typeface="Trebuchet MS"/>
                <a:cs typeface="Trebuchet MS"/>
              </a:rPr>
              <a:t>2</a:t>
            </a:r>
            <a:r>
              <a:rPr sz="2000" spc="-445" dirty="0">
                <a:latin typeface="Trebuchet MS"/>
                <a:cs typeface="Trebuchet MS"/>
              </a:rPr>
              <a:t>.</a:t>
            </a:r>
            <a:r>
              <a:rPr sz="2000" spc="190" dirty="0">
                <a:latin typeface="Trebuchet MS"/>
                <a:cs typeface="Trebuchet MS"/>
              </a:rPr>
              <a:t>4</a:t>
            </a:r>
            <a:r>
              <a:rPr sz="2000" spc="-120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197" y="2371725"/>
            <a:ext cx="12268198" cy="7458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0" y="587375"/>
            <a:ext cx="123609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0" dirty="0"/>
              <a:t>Mock</a:t>
            </a:r>
            <a:r>
              <a:rPr spc="-450" dirty="0"/>
              <a:t> </a:t>
            </a:r>
            <a:r>
              <a:rPr spc="1914" dirty="0"/>
              <a:t>–</a:t>
            </a:r>
            <a:r>
              <a:rPr spc="-445" dirty="0"/>
              <a:t> </a:t>
            </a:r>
            <a:r>
              <a:rPr spc="440" dirty="0"/>
              <a:t>up</a:t>
            </a:r>
            <a:r>
              <a:rPr spc="-445" dirty="0"/>
              <a:t> </a:t>
            </a:r>
            <a:r>
              <a:rPr spc="495" dirty="0"/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187" y="2429677"/>
            <a:ext cx="5133974" cy="3124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9000" y="553525"/>
            <a:ext cx="68745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80" dirty="0"/>
              <a:t>MY</a:t>
            </a:r>
            <a:r>
              <a:rPr spc="-505" dirty="0"/>
              <a:t> </a:t>
            </a:r>
            <a:r>
              <a:rPr spc="1130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1B04D-84C1-12C1-4166-AF1D6EBB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71537"/>
            <a:ext cx="8075789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5397A-EAD9-A09F-C8A6-3D22EBFA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158" y="1104900"/>
            <a:ext cx="7795074" cy="43784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10" dirty="0"/>
              <a:t>THANK</a:t>
            </a:r>
            <a:r>
              <a:rPr spc="-530" dirty="0"/>
              <a:t> </a:t>
            </a:r>
            <a:r>
              <a:rPr spc="60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540" y="1932674"/>
            <a:ext cx="10226675" cy="5264150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 marR="5080">
              <a:lnSpc>
                <a:spcPts val="13119"/>
              </a:lnSpc>
              <a:spcBef>
                <a:spcPts val="2090"/>
              </a:spcBef>
            </a:pPr>
            <a:r>
              <a:rPr sz="12500" spc="495" dirty="0">
                <a:latin typeface="Arial"/>
                <a:cs typeface="Arial"/>
              </a:rPr>
              <a:t>ANALYSING </a:t>
            </a:r>
            <a:r>
              <a:rPr sz="12500" spc="-3460" dirty="0">
                <a:latin typeface="Arial"/>
                <a:cs typeface="Arial"/>
              </a:rPr>
              <a:t> </a:t>
            </a:r>
            <a:r>
              <a:rPr sz="12500" spc="645" dirty="0">
                <a:latin typeface="Arial"/>
                <a:cs typeface="Arial"/>
              </a:rPr>
              <a:t>AMAZON </a:t>
            </a:r>
            <a:r>
              <a:rPr sz="12500" spc="650" dirty="0">
                <a:latin typeface="Arial"/>
                <a:cs typeface="Arial"/>
              </a:rPr>
              <a:t> </a:t>
            </a:r>
            <a:r>
              <a:rPr sz="12500" spc="-170" dirty="0">
                <a:latin typeface="Arial"/>
                <a:cs typeface="Arial"/>
              </a:rPr>
              <a:t>SALES</a:t>
            </a:r>
            <a:r>
              <a:rPr sz="12500" spc="-390" dirty="0">
                <a:latin typeface="Arial"/>
                <a:cs typeface="Arial"/>
              </a:rPr>
              <a:t> </a:t>
            </a:r>
            <a:r>
              <a:rPr sz="12500" spc="390" dirty="0">
                <a:latin typeface="Arial"/>
                <a:cs typeface="Arial"/>
              </a:rPr>
              <a:t>DATA</a:t>
            </a:r>
            <a:endParaRPr sz="12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1203573"/>
            <a:ext cx="735330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50"/>
              </a:lnSpc>
              <a:spcBef>
                <a:spcPts val="100"/>
              </a:spcBef>
            </a:pPr>
            <a:r>
              <a:rPr spc="430" dirty="0">
                <a:latin typeface="Arial"/>
                <a:cs typeface="Arial"/>
              </a:rPr>
              <a:t>Introduction</a:t>
            </a:r>
          </a:p>
          <a:p>
            <a:pPr marL="12700">
              <a:lnSpc>
                <a:spcPts val="2050"/>
              </a:lnSpc>
            </a:pPr>
            <a:r>
              <a:rPr sz="2000" b="0" spc="120" dirty="0">
                <a:latin typeface="Lucida Sans Unicode"/>
                <a:cs typeface="Lucida Sans Unicode"/>
              </a:rPr>
              <a:t>P</a:t>
            </a:r>
            <a:r>
              <a:rPr sz="2000" b="0" spc="20" dirty="0">
                <a:latin typeface="Lucida Sans Unicode"/>
                <a:cs typeface="Lucida Sans Unicode"/>
              </a:rPr>
              <a:t>R</a:t>
            </a:r>
            <a:r>
              <a:rPr sz="2000" b="0" spc="-15" dirty="0">
                <a:latin typeface="Lucida Sans Unicode"/>
                <a:cs typeface="Lucida Sans Unicode"/>
              </a:rPr>
              <a:t>O</a:t>
            </a:r>
            <a:r>
              <a:rPr sz="2000" b="0" spc="140" dirty="0">
                <a:latin typeface="Lucida Sans Unicode"/>
                <a:cs typeface="Lucida Sans Unicode"/>
              </a:rPr>
              <a:t>B</a:t>
            </a:r>
            <a:r>
              <a:rPr sz="2000" b="0" spc="-30" dirty="0">
                <a:latin typeface="Lucida Sans Unicode"/>
                <a:cs typeface="Lucida Sans Unicode"/>
              </a:rPr>
              <a:t>L</a:t>
            </a:r>
            <a:r>
              <a:rPr sz="2000" b="0" spc="160" dirty="0">
                <a:latin typeface="Lucida Sans Unicode"/>
                <a:cs typeface="Lucida Sans Unicode"/>
              </a:rPr>
              <a:t>E</a:t>
            </a:r>
            <a:r>
              <a:rPr sz="2000" b="0" dirty="0">
                <a:latin typeface="Lucida Sans Unicode"/>
                <a:cs typeface="Lucida Sans Unicode"/>
              </a:rPr>
              <a:t>M</a:t>
            </a:r>
            <a:r>
              <a:rPr sz="2000" b="0" spc="-185" dirty="0">
                <a:latin typeface="Lucida Sans Unicode"/>
                <a:cs typeface="Lucida Sans Unicode"/>
              </a:rPr>
              <a:t> </a:t>
            </a:r>
            <a:r>
              <a:rPr sz="2000" b="0" spc="229" dirty="0">
                <a:latin typeface="Lucida Sans Unicode"/>
                <a:cs typeface="Lucida Sans Unicode"/>
              </a:rPr>
              <a:t>S</a:t>
            </a:r>
            <a:r>
              <a:rPr sz="2000" b="0" spc="-20" dirty="0">
                <a:latin typeface="Lucida Sans Unicode"/>
                <a:cs typeface="Lucida Sans Unicode"/>
              </a:rPr>
              <a:t>T</a:t>
            </a:r>
            <a:r>
              <a:rPr sz="2000" b="0" spc="10" dirty="0">
                <a:latin typeface="Lucida Sans Unicode"/>
                <a:cs typeface="Lucida Sans Unicode"/>
              </a:rPr>
              <a:t>A</a:t>
            </a:r>
            <a:r>
              <a:rPr sz="2000" b="0" spc="-20" dirty="0">
                <a:latin typeface="Lucida Sans Unicode"/>
                <a:cs typeface="Lucida Sans Unicode"/>
              </a:rPr>
              <a:t>T</a:t>
            </a:r>
            <a:r>
              <a:rPr sz="2000" b="0" spc="160" dirty="0">
                <a:latin typeface="Lucida Sans Unicode"/>
                <a:cs typeface="Lucida Sans Unicode"/>
              </a:rPr>
              <a:t>E</a:t>
            </a:r>
            <a:r>
              <a:rPr sz="2000" b="0" spc="-5" dirty="0">
                <a:latin typeface="Lucida Sans Unicode"/>
                <a:cs typeface="Lucida Sans Unicode"/>
              </a:rPr>
              <a:t>M</a:t>
            </a:r>
            <a:r>
              <a:rPr sz="2000" b="0" spc="160" dirty="0">
                <a:latin typeface="Lucida Sans Unicode"/>
                <a:cs typeface="Lucida Sans Unicode"/>
              </a:rPr>
              <a:t>E</a:t>
            </a:r>
            <a:r>
              <a:rPr sz="2000" b="0" spc="-80" dirty="0">
                <a:latin typeface="Lucida Sans Unicode"/>
                <a:cs typeface="Lucida Sans Unicode"/>
              </a:rPr>
              <a:t>N</a:t>
            </a:r>
            <a:r>
              <a:rPr sz="2000" b="0" spc="-15" dirty="0"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0" y="4041886"/>
            <a:ext cx="1411351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80" dirty="0">
                <a:latin typeface="Lucida Sans Unicode"/>
                <a:cs typeface="Lucida Sans Unicode"/>
              </a:rPr>
              <a:t>Amazon, </a:t>
            </a:r>
            <a:r>
              <a:rPr sz="2000" spc="-10" dirty="0">
                <a:latin typeface="Lucida Sans Unicode"/>
                <a:cs typeface="Lucida Sans Unicode"/>
              </a:rPr>
              <a:t>a </a:t>
            </a:r>
            <a:r>
              <a:rPr sz="2000" spc="-65" dirty="0">
                <a:latin typeface="Lucida Sans Unicode"/>
                <a:cs typeface="Lucida Sans Unicode"/>
              </a:rPr>
              <a:t>global </a:t>
            </a:r>
            <a:r>
              <a:rPr sz="2000" spc="-5" dirty="0">
                <a:latin typeface="Lucida Sans Unicode"/>
                <a:cs typeface="Lucida Sans Unicode"/>
              </a:rPr>
              <a:t>e-commerce </a:t>
            </a:r>
            <a:r>
              <a:rPr sz="2000" spc="-40" dirty="0">
                <a:latin typeface="Lucida Sans Unicode"/>
                <a:cs typeface="Lucida Sans Unicode"/>
              </a:rPr>
              <a:t>and </a:t>
            </a:r>
            <a:r>
              <a:rPr sz="2000" spc="-15" dirty="0">
                <a:latin typeface="Lucida Sans Unicode"/>
                <a:cs typeface="Lucida Sans Unicode"/>
              </a:rPr>
              <a:t>technology </a:t>
            </a:r>
            <a:r>
              <a:rPr sz="2000" spc="-95" dirty="0">
                <a:latin typeface="Lucida Sans Unicode"/>
                <a:cs typeface="Lucida Sans Unicode"/>
              </a:rPr>
              <a:t>giant, </a:t>
            </a:r>
            <a:r>
              <a:rPr sz="2000" spc="-35" dirty="0">
                <a:latin typeface="Lucida Sans Unicode"/>
                <a:cs typeface="Lucida Sans Unicode"/>
              </a:rPr>
              <a:t>pioneers </a:t>
            </a:r>
            <a:r>
              <a:rPr sz="2000" dirty="0">
                <a:latin typeface="Lucida Sans Unicode"/>
                <a:cs typeface="Lucida Sans Unicode"/>
              </a:rPr>
              <a:t>convenience </a:t>
            </a:r>
            <a:r>
              <a:rPr sz="2000" spc="-40" dirty="0">
                <a:latin typeface="Lucida Sans Unicode"/>
                <a:cs typeface="Lucida Sans Unicode"/>
              </a:rPr>
              <a:t>and </a:t>
            </a:r>
            <a:r>
              <a:rPr sz="2000" spc="-75" dirty="0">
                <a:latin typeface="Lucida Sans Unicode"/>
                <a:cs typeface="Lucida Sans Unicode"/>
              </a:rPr>
              <a:t>innovation. </a:t>
            </a:r>
            <a:r>
              <a:rPr sz="2000" spc="5" dirty="0">
                <a:latin typeface="Lucida Sans Unicode"/>
                <a:cs typeface="Lucida Sans Unicode"/>
              </a:rPr>
              <a:t>From </a:t>
            </a:r>
            <a:r>
              <a:rPr sz="2000" spc="-45" dirty="0">
                <a:latin typeface="Lucida Sans Unicode"/>
                <a:cs typeface="Lucida Sans Unicode"/>
              </a:rPr>
              <a:t>retail </a:t>
            </a:r>
            <a:r>
              <a:rPr sz="2000" spc="-5" dirty="0">
                <a:latin typeface="Lucida Sans Unicode"/>
                <a:cs typeface="Lucida Sans Unicode"/>
              </a:rPr>
              <a:t>to </a:t>
            </a:r>
            <a:r>
              <a:rPr sz="2000" spc="-30" dirty="0">
                <a:latin typeface="Lucida Sans Unicode"/>
                <a:cs typeface="Lucida Sans Unicode"/>
              </a:rPr>
              <a:t>cloud 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computing,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it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transforms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industries,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prioritizing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customer-centric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solutions,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shaping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future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of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online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commerce.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700" marR="612775">
              <a:lnSpc>
                <a:spcPct val="115599"/>
              </a:lnSpc>
            </a:pPr>
            <a:r>
              <a:rPr sz="2000" spc="25" dirty="0">
                <a:latin typeface="Lucida Sans Unicode"/>
                <a:cs typeface="Lucida Sans Unicode"/>
              </a:rPr>
              <a:t>Sales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management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has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gained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importance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meet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increasing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competition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need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improved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methods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of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distribution </a:t>
            </a:r>
            <a:r>
              <a:rPr sz="2000" spc="-5" dirty="0">
                <a:latin typeface="Lucida Sans Unicode"/>
                <a:cs typeface="Lucida Sans Unicode"/>
              </a:rPr>
              <a:t>to </a:t>
            </a:r>
            <a:r>
              <a:rPr sz="2000" spc="5" dirty="0">
                <a:latin typeface="Lucida Sans Unicode"/>
                <a:cs typeface="Lucida Sans Unicode"/>
              </a:rPr>
              <a:t>reduce </a:t>
            </a:r>
            <a:r>
              <a:rPr sz="2000" spc="30" dirty="0">
                <a:latin typeface="Lucida Sans Unicode"/>
                <a:cs typeface="Lucida Sans Unicode"/>
              </a:rPr>
              <a:t>cost </a:t>
            </a:r>
            <a:r>
              <a:rPr sz="2000" spc="-40" dirty="0">
                <a:latin typeface="Lucida Sans Unicode"/>
                <a:cs typeface="Lucida Sans Unicode"/>
              </a:rPr>
              <a:t>and </a:t>
            </a:r>
            <a:r>
              <a:rPr sz="2000" spc="-5" dirty="0">
                <a:latin typeface="Lucida Sans Unicode"/>
                <a:cs typeface="Lucida Sans Unicode"/>
              </a:rPr>
              <a:t>to </a:t>
            </a:r>
            <a:r>
              <a:rPr sz="2000" spc="-10" dirty="0">
                <a:latin typeface="Lucida Sans Unicode"/>
                <a:cs typeface="Lucida Sans Unicode"/>
              </a:rPr>
              <a:t>increase </a:t>
            </a:r>
            <a:r>
              <a:rPr sz="2000" spc="-70" dirty="0">
                <a:latin typeface="Lucida Sans Unicode"/>
                <a:cs typeface="Lucida Sans Unicode"/>
              </a:rPr>
              <a:t>profits. </a:t>
            </a:r>
            <a:r>
              <a:rPr sz="2000" spc="25" dirty="0">
                <a:latin typeface="Lucida Sans Unicode"/>
                <a:cs typeface="Lucida Sans Unicode"/>
              </a:rPr>
              <a:t>Sales </a:t>
            </a:r>
            <a:r>
              <a:rPr sz="2000" spc="-20" dirty="0">
                <a:latin typeface="Lucida Sans Unicode"/>
                <a:cs typeface="Lucida Sans Unicode"/>
              </a:rPr>
              <a:t>management </a:t>
            </a:r>
            <a:r>
              <a:rPr sz="2000" dirty="0">
                <a:latin typeface="Lucida Sans Unicode"/>
                <a:cs typeface="Lucida Sans Unicode"/>
              </a:rPr>
              <a:t>today </a:t>
            </a:r>
            <a:r>
              <a:rPr sz="2000" spc="-60" dirty="0">
                <a:latin typeface="Lucida Sans Unicode"/>
                <a:cs typeface="Lucida Sans Unicode"/>
              </a:rPr>
              <a:t>is </a:t>
            </a:r>
            <a:r>
              <a:rPr sz="2000" spc="-5" dirty="0">
                <a:latin typeface="Lucida Sans Unicode"/>
                <a:cs typeface="Lucida Sans Unicode"/>
              </a:rPr>
              <a:t>the </a:t>
            </a:r>
            <a:r>
              <a:rPr sz="2000" spc="-10" dirty="0">
                <a:latin typeface="Lucida Sans Unicode"/>
                <a:cs typeface="Lucida Sans Unicode"/>
              </a:rPr>
              <a:t>most </a:t>
            </a:r>
            <a:r>
              <a:rPr sz="2000" spc="-35" dirty="0">
                <a:latin typeface="Lucida Sans Unicode"/>
                <a:cs typeface="Lucida Sans Unicode"/>
              </a:rPr>
              <a:t>important </a:t>
            </a:r>
            <a:r>
              <a:rPr sz="2000" spc="-30" dirty="0">
                <a:latin typeface="Lucida Sans Unicode"/>
                <a:cs typeface="Lucida Sans Unicode"/>
              </a:rPr>
              <a:t>function </a:t>
            </a:r>
            <a:r>
              <a:rPr sz="2000" spc="-100" dirty="0">
                <a:latin typeface="Lucida Sans Unicode"/>
                <a:cs typeface="Lucida Sans Unicode"/>
              </a:rPr>
              <a:t>in </a:t>
            </a:r>
            <a:r>
              <a:rPr sz="2000" spc="-10" dirty="0">
                <a:latin typeface="Lucida Sans Unicode"/>
                <a:cs typeface="Lucida Sans Unicode"/>
              </a:rPr>
              <a:t>a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commercial</a:t>
            </a:r>
            <a:r>
              <a:rPr sz="2000" spc="-19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business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enterprise.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92" y="568325"/>
            <a:ext cx="83045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latin typeface="Arial"/>
                <a:cs typeface="Arial"/>
              </a:rPr>
              <a:t>Details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409" dirty="0">
                <a:latin typeface="Arial"/>
                <a:cs typeface="Arial"/>
              </a:rPr>
              <a:t>of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315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321842" y="383797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1842" y="41904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1842" y="48952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1842" y="524767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5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1842" y="59525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1842" y="63049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1842" y="70098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1842" y="891450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1492" y="2672630"/>
            <a:ext cx="10018395" cy="6391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79095" algn="l"/>
              </a:tabLst>
            </a:pPr>
            <a:r>
              <a:rPr sz="3000" b="1" spc="100" dirty="0">
                <a:latin typeface="Arial"/>
                <a:cs typeface="Arial"/>
              </a:rPr>
              <a:t>Top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325" dirty="0">
                <a:latin typeface="Arial"/>
                <a:cs typeface="Arial"/>
              </a:rPr>
              <a:t>5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Gross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85" dirty="0">
                <a:latin typeface="Arial"/>
                <a:cs typeface="Arial"/>
              </a:rPr>
              <a:t>Profit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Margin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40" dirty="0">
                <a:latin typeface="Arial"/>
                <a:cs typeface="Arial"/>
              </a:rPr>
              <a:t>Categories:</a:t>
            </a:r>
            <a:endParaRPr sz="3000">
              <a:latin typeface="Arial"/>
              <a:cs typeface="Arial"/>
            </a:endParaRPr>
          </a:p>
          <a:p>
            <a:pPr marL="44386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444500" algn="l"/>
              </a:tabLst>
            </a:pPr>
            <a:r>
              <a:rPr sz="2000" b="1" spc="100" dirty="0">
                <a:latin typeface="Arial"/>
                <a:cs typeface="Arial"/>
              </a:rPr>
              <a:t>COSMETICS</a:t>
            </a:r>
            <a:endParaRPr sz="2000">
              <a:latin typeface="Arial"/>
              <a:cs typeface="Arial"/>
            </a:endParaRPr>
          </a:p>
          <a:p>
            <a:pPr marL="443865" marR="816610">
              <a:lnSpc>
                <a:spcPct val="115599"/>
              </a:lnSpc>
            </a:pPr>
            <a:r>
              <a:rPr sz="2000" spc="-35" dirty="0">
                <a:latin typeface="Lucida Sans Unicode"/>
                <a:cs typeface="Lucida Sans Unicode"/>
              </a:rPr>
              <a:t>Dominates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highest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profit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margin,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reflecting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customer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preference.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Strong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correlation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Lucida Sans Unicode"/>
                <a:cs typeface="Lucida Sans Unicode"/>
              </a:rPr>
              <a:t>between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high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priority.</a:t>
            </a:r>
            <a:endParaRPr sz="2000">
              <a:latin typeface="Lucida Sans Unicode"/>
              <a:cs typeface="Lucida Sans Unicode"/>
            </a:endParaRPr>
          </a:p>
          <a:p>
            <a:pPr marL="443865" lvl="1" indent="-223520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2"/>
              <a:tabLst>
                <a:tab pos="444500" algn="l"/>
              </a:tabLst>
            </a:pPr>
            <a:r>
              <a:rPr sz="2000" b="1" spc="-25" dirty="0">
                <a:latin typeface="Arial"/>
                <a:cs typeface="Arial"/>
              </a:rPr>
              <a:t>HOUSEHOLD</a:t>
            </a:r>
            <a:endParaRPr sz="2000">
              <a:latin typeface="Arial"/>
              <a:cs typeface="Arial"/>
            </a:endParaRPr>
          </a:p>
          <a:p>
            <a:pPr marL="443865" marR="5080">
              <a:lnSpc>
                <a:spcPct val="115599"/>
              </a:lnSpc>
            </a:pPr>
            <a:r>
              <a:rPr sz="2000" spc="-20" dirty="0">
                <a:latin typeface="Lucida Sans Unicode"/>
                <a:cs typeface="Lucida Sans Unicode"/>
              </a:rPr>
              <a:t>Significant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profitability,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especially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most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expensive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item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priced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at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35" dirty="0">
                <a:latin typeface="Lucida Sans Unicode"/>
                <a:cs typeface="Lucida Sans Unicode"/>
              </a:rPr>
              <a:t>668.27.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Offline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outperform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online,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indicating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traditional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market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preference.</a:t>
            </a:r>
            <a:endParaRPr sz="2000">
              <a:latin typeface="Lucida Sans Unicode"/>
              <a:cs typeface="Lucida Sans Unicode"/>
            </a:endParaRPr>
          </a:p>
          <a:p>
            <a:pPr marL="443865" lvl="1" indent="-222250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3"/>
              <a:tabLst>
                <a:tab pos="444500" algn="l"/>
              </a:tabLst>
            </a:pPr>
            <a:r>
              <a:rPr sz="2000" b="1" spc="75" dirty="0">
                <a:latin typeface="Arial"/>
                <a:cs typeface="Arial"/>
              </a:rPr>
              <a:t>Office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Supplies</a:t>
            </a:r>
            <a:endParaRPr sz="2000">
              <a:latin typeface="Arial"/>
              <a:cs typeface="Arial"/>
            </a:endParaRPr>
          </a:p>
          <a:p>
            <a:pPr marL="443865" marR="2231390">
              <a:lnSpc>
                <a:spcPct val="115599"/>
              </a:lnSpc>
            </a:pPr>
            <a:r>
              <a:rPr sz="2000" spc="-10" dirty="0">
                <a:latin typeface="Lucida Sans Unicode"/>
                <a:cs typeface="Lucida Sans Unicode"/>
              </a:rPr>
              <a:t>Consistent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profitability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but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potential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improvement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in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sales.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D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65" dirty="0">
                <a:latin typeface="Lucida Sans Unicode"/>
                <a:cs typeface="Lucida Sans Unicode"/>
              </a:rPr>
              <a:t>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65" dirty="0">
                <a:latin typeface="Lucida Sans Unicode"/>
                <a:cs typeface="Lucida Sans Unicode"/>
              </a:rPr>
              <a:t>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30" dirty="0">
                <a:latin typeface="Lucida Sans Unicode"/>
                <a:cs typeface="Lucida Sans Unicode"/>
              </a:rPr>
              <a:t>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40" dirty="0">
                <a:latin typeface="Lucida Sans Unicode"/>
                <a:cs typeface="Lucida Sans Unicode"/>
              </a:rPr>
              <a:t>om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d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443865" lvl="1" indent="-220979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4"/>
              <a:tabLst>
                <a:tab pos="444500" algn="l"/>
              </a:tabLst>
            </a:pPr>
            <a:r>
              <a:rPr sz="2000" b="1" spc="15" dirty="0">
                <a:latin typeface="Arial"/>
                <a:cs typeface="Arial"/>
              </a:rPr>
              <a:t>Baby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Food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and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Cereal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50" dirty="0">
                <a:latin typeface="Lucida Sans Unicode"/>
                <a:cs typeface="Lucida Sans Unicode"/>
              </a:rPr>
              <a:t>Steady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profit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margin,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indicating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stable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market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these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products.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443230" indent="-431165">
              <a:lnSpc>
                <a:spcPct val="100000"/>
              </a:lnSpc>
              <a:buAutoNum type="arabicPeriod" startAt="2"/>
              <a:tabLst>
                <a:tab pos="443865" algn="l"/>
              </a:tabLst>
            </a:pPr>
            <a:r>
              <a:rPr sz="3000" b="1" spc="145" dirty="0">
                <a:latin typeface="Arial"/>
                <a:cs typeface="Arial"/>
              </a:rPr>
              <a:t>Most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Gross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Profitable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Product:</a:t>
            </a:r>
            <a:endParaRPr sz="3000">
              <a:latin typeface="Arial"/>
              <a:cs typeface="Arial"/>
            </a:endParaRPr>
          </a:p>
          <a:p>
            <a:pPr marL="44386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444500" algn="l"/>
                <a:tab pos="2522220" algn="l"/>
              </a:tabLst>
            </a:pPr>
            <a:r>
              <a:rPr sz="2000" b="1" spc="100" dirty="0">
                <a:latin typeface="Arial"/>
                <a:cs typeface="Arial"/>
              </a:rPr>
              <a:t>COSMETICS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35" dirty="0">
                <a:latin typeface="Arial"/>
                <a:cs typeface="Arial"/>
              </a:rPr>
              <a:t>173.87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PROFIT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d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65" dirty="0">
                <a:latin typeface="Lucida Sans Unicode"/>
                <a:cs typeface="Lucida Sans Unicode"/>
              </a:rPr>
              <a:t>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04" dirty="0">
                <a:latin typeface="Lucida Sans Unicode"/>
                <a:cs typeface="Lucida Sans Unicode"/>
              </a:rPr>
              <a:t>w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0" dirty="0">
                <a:latin typeface="Lucida Sans Unicode"/>
                <a:cs typeface="Lucida Sans Unicode"/>
              </a:rPr>
              <a:t>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40" dirty="0">
                <a:latin typeface="Lucida Sans Unicode"/>
                <a:cs typeface="Lucida Sans Unicode"/>
              </a:rPr>
              <a:t>om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130" dirty="0">
                <a:latin typeface="Lucida Sans Unicode"/>
                <a:cs typeface="Lucida Sans Unicode"/>
              </a:rPr>
              <a:t>x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92" y="456983"/>
            <a:ext cx="6619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latin typeface="Arial"/>
                <a:cs typeface="Arial"/>
              </a:rPr>
              <a:t>3.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Least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400" dirty="0">
                <a:latin typeface="Arial"/>
                <a:cs typeface="Arial"/>
              </a:rPr>
              <a:t>2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100" dirty="0">
                <a:latin typeface="Arial"/>
                <a:cs typeface="Arial"/>
              </a:rPr>
              <a:t>Non-Profitable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Products: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1842" y="151743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1842" y="222228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1842" y="25747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8411" y="93236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411" y="967605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88061" y="936396"/>
            <a:ext cx="9629140" cy="88893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17855" indent="-182245">
              <a:lnSpc>
                <a:spcPct val="100000"/>
              </a:lnSpc>
              <a:spcBef>
                <a:spcPts val="475"/>
              </a:spcBef>
              <a:buFont typeface="Lucida Sans Unicode"/>
              <a:buAutoNum type="arabicPeriod"/>
              <a:tabLst>
                <a:tab pos="618490" algn="l"/>
                <a:tab pos="2039620" algn="l"/>
              </a:tabLst>
            </a:pPr>
            <a:r>
              <a:rPr sz="2000" b="1" spc="70" dirty="0">
                <a:latin typeface="Arial"/>
                <a:cs typeface="Arial"/>
              </a:rPr>
              <a:t>FRUITS</a:t>
            </a:r>
            <a:r>
              <a:rPr sz="2000" b="1" spc="4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60" dirty="0">
                <a:latin typeface="Arial"/>
                <a:cs typeface="Arial"/>
              </a:rPr>
              <a:t>2.41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PROFIT</a:t>
            </a:r>
            <a:endParaRPr sz="2000">
              <a:latin typeface="Arial"/>
              <a:cs typeface="Arial"/>
            </a:endParaRPr>
          </a:p>
          <a:p>
            <a:pPr marL="617855">
              <a:lnSpc>
                <a:spcPct val="100000"/>
              </a:lnSpc>
              <a:spcBef>
                <a:spcPts val="375"/>
              </a:spcBef>
            </a:pPr>
            <a:r>
              <a:rPr sz="2000" spc="-25" dirty="0">
                <a:latin typeface="Lucida Sans Unicode"/>
                <a:cs typeface="Lucida Sans Unicode"/>
              </a:rPr>
              <a:t>Despite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popularity,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low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profitability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suggests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need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pricing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adjustments.</a:t>
            </a:r>
            <a:endParaRPr sz="2000">
              <a:latin typeface="Lucida Sans Unicode"/>
              <a:cs typeface="Lucida Sans Unicode"/>
            </a:endParaRPr>
          </a:p>
          <a:p>
            <a:pPr marL="617855" indent="-224154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2"/>
              <a:tabLst>
                <a:tab pos="618490" algn="l"/>
                <a:tab pos="3387725" algn="l"/>
              </a:tabLst>
            </a:pPr>
            <a:r>
              <a:rPr sz="2000" b="1" spc="-25" dirty="0">
                <a:latin typeface="Arial"/>
                <a:cs typeface="Arial"/>
              </a:rPr>
              <a:t>BEVERAGES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15.66	</a:t>
            </a:r>
            <a:r>
              <a:rPr sz="2000" b="1" spc="75" dirty="0">
                <a:latin typeface="Arial"/>
                <a:cs typeface="Arial"/>
              </a:rPr>
              <a:t>PROFIT</a:t>
            </a:r>
            <a:endParaRPr sz="2000">
              <a:latin typeface="Arial"/>
              <a:cs typeface="Arial"/>
            </a:endParaRPr>
          </a:p>
          <a:p>
            <a:pPr marL="617855" marR="876300">
              <a:lnSpc>
                <a:spcPct val="115599"/>
              </a:lnSpc>
            </a:pPr>
            <a:r>
              <a:rPr sz="2000" spc="45" dirty="0">
                <a:latin typeface="Lucida Sans Unicode"/>
                <a:cs typeface="Lucida Sans Unicode"/>
              </a:rPr>
              <a:t>Low </a:t>
            </a:r>
            <a:r>
              <a:rPr sz="2000" spc="-85" dirty="0">
                <a:latin typeface="Lucida Sans Unicode"/>
                <a:cs typeface="Lucida Sans Unicode"/>
              </a:rPr>
              <a:t>profit, </a:t>
            </a:r>
            <a:r>
              <a:rPr sz="2000" spc="-35" dirty="0">
                <a:latin typeface="Lucida Sans Unicode"/>
                <a:cs typeface="Lucida Sans Unicode"/>
              </a:rPr>
              <a:t>possibly </a:t>
            </a:r>
            <a:r>
              <a:rPr sz="2000" spc="-25" dirty="0">
                <a:latin typeface="Lucida Sans Unicode"/>
                <a:cs typeface="Lucida Sans Unicode"/>
              </a:rPr>
              <a:t>due </a:t>
            </a:r>
            <a:r>
              <a:rPr sz="2000" spc="-5" dirty="0">
                <a:latin typeface="Lucida Sans Unicode"/>
                <a:cs typeface="Lucida Sans Unicode"/>
              </a:rPr>
              <a:t>to the </a:t>
            </a:r>
            <a:r>
              <a:rPr sz="2000" spc="10" dirty="0">
                <a:latin typeface="Lucida Sans Unicode"/>
                <a:cs typeface="Lucida Sans Unicode"/>
              </a:rPr>
              <a:t>cancel </a:t>
            </a:r>
            <a:r>
              <a:rPr sz="2000" spc="-45" dirty="0">
                <a:latin typeface="Lucida Sans Unicode"/>
                <a:cs typeface="Lucida Sans Unicode"/>
              </a:rPr>
              <a:t>priority </a:t>
            </a:r>
            <a:r>
              <a:rPr sz="2000" spc="-35" dirty="0">
                <a:latin typeface="Lucida Sans Unicode"/>
                <a:cs typeface="Lucida Sans Unicode"/>
              </a:rPr>
              <a:t>from customers. 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Reevaluate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marketing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or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consider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bundling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options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increase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sales.</a:t>
            </a:r>
            <a:endParaRPr sz="2000">
              <a:latin typeface="Lucida Sans Unicode"/>
              <a:cs typeface="Lucida Sans Unicode"/>
            </a:endParaRPr>
          </a:p>
          <a:p>
            <a:pPr marL="612140" indent="-426720">
              <a:lnSpc>
                <a:spcPct val="100000"/>
              </a:lnSpc>
              <a:spcBef>
                <a:spcPts val="1080"/>
              </a:spcBef>
              <a:buAutoNum type="arabicPeriod" startAt="4"/>
              <a:tabLst>
                <a:tab pos="612775" algn="l"/>
              </a:tabLst>
            </a:pPr>
            <a:r>
              <a:rPr sz="3000" b="1" spc="85" dirty="0">
                <a:latin typeface="Arial"/>
                <a:cs typeface="Arial"/>
              </a:rPr>
              <a:t>Profit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Margin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135" dirty="0">
                <a:latin typeface="Arial"/>
                <a:cs typeface="Arial"/>
              </a:rPr>
              <a:t>of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15" dirty="0">
                <a:latin typeface="Arial"/>
                <a:cs typeface="Arial"/>
              </a:rPr>
              <a:t>Products:</a:t>
            </a:r>
            <a:endParaRPr sz="3000">
              <a:latin typeface="Arial"/>
              <a:cs typeface="Arial"/>
            </a:endParaRPr>
          </a:p>
          <a:p>
            <a:pPr marL="617855" lvl="1" indent="-182245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618490" algn="l"/>
                <a:tab pos="2695575" algn="l"/>
              </a:tabLst>
            </a:pPr>
            <a:r>
              <a:rPr sz="2000" b="1" spc="100" dirty="0">
                <a:latin typeface="Arial"/>
                <a:cs typeface="Arial"/>
              </a:rPr>
              <a:t>COSMETICS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35" dirty="0">
                <a:latin typeface="Arial"/>
                <a:cs typeface="Arial"/>
              </a:rPr>
              <a:t>173.87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PROFIT</a:t>
            </a:r>
            <a:endParaRPr sz="20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375"/>
              </a:spcBef>
              <a:tabLst>
                <a:tab pos="2280285" algn="l"/>
              </a:tabLst>
            </a:pPr>
            <a:r>
              <a:rPr sz="2000" spc="-170" dirty="0">
                <a:latin typeface="Lucida Sans Unicode"/>
                <a:cs typeface="Lucida Sans Unicode"/>
              </a:rPr>
              <a:t>2.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CLOTHES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30" dirty="0">
                <a:latin typeface="Arial"/>
                <a:cs typeface="Arial"/>
              </a:rPr>
              <a:t>67.20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395605">
              <a:lnSpc>
                <a:spcPct val="100000"/>
              </a:lnSpc>
              <a:spcBef>
                <a:spcPts val="375"/>
              </a:spcBef>
              <a:tabLst>
                <a:tab pos="2084705" algn="l"/>
              </a:tabLst>
            </a:pPr>
            <a:r>
              <a:rPr sz="2000" spc="-180" dirty="0">
                <a:latin typeface="Lucida Sans Unicode"/>
                <a:cs typeface="Lucida Sans Unicode"/>
              </a:rPr>
              <a:t>3.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-40" dirty="0">
                <a:latin typeface="Arial"/>
                <a:cs typeface="Arial"/>
              </a:rPr>
              <a:t>CEREAL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25" dirty="0">
                <a:latin typeface="Arial"/>
                <a:cs typeface="Arial"/>
              </a:rPr>
              <a:t>43.07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22161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4"/>
              <a:tabLst>
                <a:tab pos="618490" algn="l"/>
                <a:tab pos="2772410" algn="l"/>
              </a:tabLst>
            </a:pPr>
            <a:r>
              <a:rPr sz="2000" b="1" spc="-20" dirty="0">
                <a:latin typeface="Arial"/>
                <a:cs typeface="Arial"/>
              </a:rPr>
              <a:t>VEGETABLES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50" dirty="0">
                <a:latin typeface="Arial"/>
                <a:cs typeface="Arial"/>
              </a:rPr>
              <a:t>40.98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22288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4"/>
              <a:tabLst>
                <a:tab pos="618490" algn="l"/>
              </a:tabLst>
            </a:pPr>
            <a:r>
              <a:rPr sz="2000" b="1" spc="100" dirty="0">
                <a:latin typeface="Arial"/>
                <a:cs typeface="Arial"/>
              </a:rPr>
              <a:t>COSMETICS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39.77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22034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4"/>
              <a:tabLst>
                <a:tab pos="618490" algn="l"/>
              </a:tabLst>
            </a:pPr>
            <a:r>
              <a:rPr sz="2000" b="1" spc="-15" dirty="0">
                <a:latin typeface="Arial"/>
                <a:cs typeface="Arial"/>
              </a:rPr>
              <a:t>BABY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FOOD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100" dirty="0">
                <a:latin typeface="Arial"/>
                <a:cs typeface="Arial"/>
              </a:rPr>
              <a:t>37.55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  <a:spcBef>
                <a:spcPts val="375"/>
              </a:spcBef>
            </a:pPr>
            <a:r>
              <a:rPr sz="2000" spc="-165" dirty="0">
                <a:latin typeface="Lucida Sans Unicode"/>
                <a:cs typeface="Lucida Sans Unicode"/>
              </a:rPr>
              <a:t>7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spc="-30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275" dirty="0">
                <a:latin typeface="Arial"/>
                <a:cs typeface="Arial"/>
              </a:rPr>
              <a:t>-</a:t>
            </a:r>
            <a:r>
              <a:rPr sz="2000" b="1" spc="-114" dirty="0">
                <a:latin typeface="Arial"/>
                <a:cs typeface="Arial"/>
              </a:rPr>
              <a:t>&gt;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04" dirty="0">
                <a:latin typeface="Arial"/>
                <a:cs typeface="Arial"/>
              </a:rPr>
              <a:t>3</a:t>
            </a:r>
            <a:r>
              <a:rPr sz="2000" b="1" spc="200" dirty="0">
                <a:latin typeface="Arial"/>
                <a:cs typeface="Arial"/>
              </a:rPr>
              <a:t>6</a:t>
            </a:r>
            <a:r>
              <a:rPr sz="2000" b="1" spc="-185" dirty="0">
                <a:latin typeface="Arial"/>
                <a:cs typeface="Arial"/>
              </a:rPr>
              <a:t>.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40" dirty="0">
                <a:latin typeface="Arial"/>
                <a:cs typeface="Arial"/>
              </a:rPr>
              <a:t>4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22034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8"/>
              <a:tabLst>
                <a:tab pos="618490" algn="l"/>
                <a:tab pos="2640330" algn="l"/>
              </a:tabLst>
            </a:pPr>
            <a:r>
              <a:rPr sz="2000" b="1" spc="-25" dirty="0">
                <a:latin typeface="Arial"/>
                <a:cs typeface="Arial"/>
              </a:rPr>
              <a:t>BEVERAGES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75" dirty="0">
                <a:latin typeface="Arial"/>
                <a:cs typeface="Arial"/>
              </a:rPr>
              <a:t>33.00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22034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8"/>
              <a:tabLst>
                <a:tab pos="618490" algn="l"/>
              </a:tabLst>
            </a:pPr>
            <a:r>
              <a:rPr sz="2000" b="1" spc="-25" dirty="0">
                <a:latin typeface="Arial"/>
                <a:cs typeface="Arial"/>
              </a:rPr>
              <a:t>PERSONAL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150" dirty="0">
                <a:latin typeface="Arial"/>
                <a:cs typeface="Arial"/>
              </a:rPr>
              <a:t>30.66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375"/>
              </a:spcBef>
              <a:tabLst>
                <a:tab pos="2039620" algn="l"/>
              </a:tabLst>
            </a:pPr>
            <a:r>
              <a:rPr sz="2000" spc="-190" dirty="0">
                <a:latin typeface="Lucida Sans Unicode"/>
                <a:cs typeface="Lucida Sans Unicode"/>
              </a:rPr>
              <a:t>10.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70" dirty="0">
                <a:latin typeface="Arial"/>
                <a:cs typeface="Arial"/>
              </a:rPr>
              <a:t>FRUITS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35" dirty="0">
                <a:latin typeface="Arial"/>
                <a:cs typeface="Arial"/>
              </a:rPr>
              <a:t>25.83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30162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11"/>
              <a:tabLst>
                <a:tab pos="618490" algn="l"/>
              </a:tabLst>
            </a:pPr>
            <a:r>
              <a:rPr sz="2000" b="1" spc="-5" dirty="0">
                <a:latin typeface="Arial"/>
                <a:cs typeface="Arial"/>
              </a:rPr>
              <a:t>HOUSEHOLD-&gt;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24.80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617855" indent="-343535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11"/>
              <a:tabLst>
                <a:tab pos="618490" algn="l"/>
              </a:tabLst>
            </a:pPr>
            <a:r>
              <a:rPr sz="2000" b="1" spc="90" dirty="0">
                <a:latin typeface="Arial"/>
                <a:cs typeface="Arial"/>
              </a:rPr>
              <a:t>OFFICE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SUPPLIES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19.39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375"/>
              </a:spcBef>
            </a:pPr>
            <a:r>
              <a:rPr sz="2000" spc="-335" dirty="0">
                <a:latin typeface="Lucida Sans Unicode"/>
                <a:cs typeface="Lucida Sans Unicode"/>
              </a:rPr>
              <a:t>1</a:t>
            </a:r>
            <a:r>
              <a:rPr sz="2000" spc="-10" dirty="0">
                <a:latin typeface="Lucida Sans Unicode"/>
                <a:cs typeface="Lucida Sans Unicode"/>
              </a:rPr>
              <a:t>3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90" dirty="0">
                <a:latin typeface="Arial"/>
                <a:cs typeface="Arial"/>
              </a:rPr>
              <a:t>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275" dirty="0">
                <a:latin typeface="Arial"/>
                <a:cs typeface="Arial"/>
              </a:rPr>
              <a:t>-</a:t>
            </a:r>
            <a:r>
              <a:rPr sz="2000" b="1" spc="-114" dirty="0">
                <a:latin typeface="Arial"/>
                <a:cs typeface="Arial"/>
              </a:rPr>
              <a:t>&gt;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04" dirty="0">
                <a:latin typeface="Arial"/>
                <a:cs typeface="Arial"/>
              </a:rPr>
              <a:t>3</a:t>
            </a:r>
            <a:r>
              <a:rPr sz="2000" b="1" spc="-185" dirty="0">
                <a:latin typeface="Arial"/>
                <a:cs typeface="Arial"/>
              </a:rPr>
              <a:t>.</a:t>
            </a:r>
            <a:r>
              <a:rPr sz="2000" b="1" spc="210" dirty="0">
                <a:latin typeface="Arial"/>
                <a:cs typeface="Arial"/>
              </a:rPr>
              <a:t>5</a:t>
            </a:r>
            <a:r>
              <a:rPr sz="2000" b="1" spc="204" dirty="0">
                <a:latin typeface="Arial"/>
                <a:cs typeface="Arial"/>
              </a:rPr>
              <a:t>6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433705" indent="-421640">
              <a:lnSpc>
                <a:spcPct val="100000"/>
              </a:lnSpc>
              <a:buAutoNum type="arabicPeriod" startAt="5"/>
              <a:tabLst>
                <a:tab pos="434340" algn="l"/>
              </a:tabLst>
            </a:pPr>
            <a:r>
              <a:rPr sz="3000" b="1" spc="145" dirty="0">
                <a:latin typeface="Arial"/>
                <a:cs typeface="Arial"/>
              </a:rPr>
              <a:t>Most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30" dirty="0">
                <a:latin typeface="Arial"/>
                <a:cs typeface="Arial"/>
              </a:rPr>
              <a:t>Expensive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170" dirty="0">
                <a:latin typeface="Arial"/>
                <a:cs typeface="Arial"/>
              </a:rPr>
              <a:t>Item:</a:t>
            </a:r>
            <a:endParaRPr sz="3000">
              <a:latin typeface="Arial"/>
              <a:cs typeface="Arial"/>
            </a:endParaRPr>
          </a:p>
          <a:p>
            <a:pPr marL="44386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444500" algn="l"/>
                <a:tab pos="2493010" algn="l"/>
              </a:tabLst>
            </a:pPr>
            <a:r>
              <a:rPr sz="2000" b="1" spc="-25" dirty="0">
                <a:latin typeface="Arial"/>
                <a:cs typeface="Arial"/>
              </a:rPr>
              <a:t>HOUSEHOLD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-&gt;	</a:t>
            </a:r>
            <a:r>
              <a:rPr sz="2000" b="1" spc="114" dirty="0">
                <a:latin typeface="Arial"/>
                <a:cs typeface="Arial"/>
              </a:rPr>
              <a:t>668.27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80" dirty="0">
                <a:latin typeface="Lucida Sans Unicode"/>
                <a:cs typeface="Lucida Sans Unicode"/>
              </a:rPr>
              <a:t>High-end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products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show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potential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premium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offerings.</a:t>
            </a:r>
            <a:endParaRPr sz="2000">
              <a:latin typeface="Lucida Sans Unicode"/>
              <a:cs typeface="Lucida Sans Unicode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60" dirty="0">
                <a:latin typeface="Lucida Sans Unicode"/>
                <a:cs typeface="Lucida Sans Unicode"/>
              </a:rPr>
              <a:t>y</a:t>
            </a:r>
            <a:r>
              <a:rPr sz="2000" spc="-65" dirty="0">
                <a:latin typeface="Lucida Sans Unicode"/>
                <a:cs typeface="Lucida Sans Unicode"/>
              </a:rPr>
              <a:t>z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04" dirty="0">
                <a:latin typeface="Lucida Sans Unicode"/>
                <a:cs typeface="Lucida Sans Unicode"/>
              </a:rPr>
              <a:t>w</a:t>
            </a:r>
            <a:r>
              <a:rPr sz="2000" spc="-75" dirty="0">
                <a:latin typeface="Lucida Sans Unicode"/>
                <a:cs typeface="Lucida Sans Unicode"/>
              </a:rPr>
              <a:t>h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5" dirty="0">
                <a:latin typeface="Lucida Sans Unicode"/>
                <a:cs typeface="Lucida Sans Unicode"/>
              </a:rPr>
              <a:t>h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-35" dirty="0">
                <a:latin typeface="Lucida Sans Unicode"/>
                <a:cs typeface="Lucida Sans Unicode"/>
              </a:rPr>
              <a:t>m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70" dirty="0">
                <a:latin typeface="Lucida Sans Unicode"/>
                <a:cs typeface="Lucida Sans Unicode"/>
              </a:rPr>
              <a:t>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04" dirty="0">
                <a:latin typeface="Lucida Sans Unicode"/>
                <a:cs typeface="Lucida Sans Unicode"/>
              </a:rPr>
              <a:t>w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0" dirty="0">
                <a:latin typeface="Lucida Sans Unicode"/>
                <a:cs typeface="Lucida Sans Unicode"/>
              </a:rPr>
              <a:t>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5" dirty="0">
                <a:latin typeface="Lucida Sans Unicode"/>
                <a:cs typeface="Lucida Sans Unicode"/>
              </a:rPr>
              <a:t>h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135" dirty="0">
                <a:latin typeface="Lucida Sans Unicode"/>
                <a:cs typeface="Lucida Sans Unicode"/>
              </a:rPr>
              <a:t>l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40" dirty="0">
                <a:latin typeface="Lucida Sans Unicode"/>
                <a:cs typeface="Lucida Sans Unicode"/>
              </a:rPr>
              <a:t>om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b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789" y="1111250"/>
            <a:ext cx="3383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Arial"/>
                <a:cs typeface="Arial"/>
              </a:rPr>
              <a:t>6.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105" dirty="0">
                <a:latin typeface="Arial"/>
                <a:cs typeface="Arial"/>
              </a:rPr>
              <a:t>Cheapest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170" dirty="0">
                <a:latin typeface="Arial"/>
                <a:cs typeface="Arial"/>
              </a:rPr>
              <a:t>Item: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139" y="2171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139" y="25241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2118" y="1590662"/>
            <a:ext cx="8194040" cy="10826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b="1" spc="10" dirty="0">
                <a:latin typeface="Arial"/>
                <a:cs typeface="Arial"/>
              </a:rPr>
              <a:t>F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275" dirty="0">
                <a:latin typeface="Arial"/>
                <a:cs typeface="Arial"/>
              </a:rPr>
              <a:t>-</a:t>
            </a:r>
            <a:r>
              <a:rPr sz="2000" b="1" spc="-120" dirty="0">
                <a:latin typeface="Arial"/>
                <a:cs typeface="Arial"/>
              </a:rPr>
              <a:t>&gt;</a:t>
            </a:r>
            <a:r>
              <a:rPr sz="2000" b="1" spc="200" dirty="0">
                <a:latin typeface="Arial"/>
                <a:cs typeface="Arial"/>
              </a:rPr>
              <a:t>9</a:t>
            </a:r>
            <a:r>
              <a:rPr sz="2000" b="1" spc="-185" dirty="0">
                <a:latin typeface="Arial"/>
                <a:cs typeface="Arial"/>
              </a:rPr>
              <a:t>.</a:t>
            </a:r>
            <a:r>
              <a:rPr sz="2000" b="1" spc="204" dirty="0">
                <a:latin typeface="Arial"/>
                <a:cs typeface="Arial"/>
              </a:rPr>
              <a:t>3</a:t>
            </a:r>
            <a:r>
              <a:rPr sz="2000" b="1" spc="2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93675" marR="5080">
              <a:lnSpc>
                <a:spcPct val="115599"/>
              </a:lnSpc>
            </a:pPr>
            <a:r>
              <a:rPr sz="2000" spc="-5" dirty="0">
                <a:latin typeface="Lucida Sans Unicode"/>
                <a:cs typeface="Lucida Sans Unicode"/>
              </a:rPr>
              <a:t>While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attracting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orders,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consider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strategies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improve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profitability. 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Evaluate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whether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lower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margin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is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offset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by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higher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volume.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2139" y="46212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2139" y="53260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4242" y="7300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4242" y="80057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1789" y="3455854"/>
            <a:ext cx="14215110" cy="505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403225" indent="-391160">
              <a:lnSpc>
                <a:spcPct val="100000"/>
              </a:lnSpc>
              <a:spcBef>
                <a:spcPts val="925"/>
              </a:spcBef>
              <a:buAutoNum type="arabicPeriod" startAt="7"/>
              <a:tabLst>
                <a:tab pos="403860" algn="l"/>
              </a:tabLst>
            </a:pPr>
            <a:r>
              <a:rPr sz="3000" b="1" spc="45" dirty="0">
                <a:latin typeface="Arial"/>
                <a:cs typeface="Arial"/>
              </a:rPr>
              <a:t>Delivery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70" dirty="0">
                <a:latin typeface="Arial"/>
                <a:cs typeface="Arial"/>
              </a:rPr>
              <a:t>and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Priority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60" dirty="0">
                <a:latin typeface="Arial"/>
                <a:cs typeface="Arial"/>
              </a:rPr>
              <a:t>Insights:</a:t>
            </a:r>
            <a:endParaRPr sz="3000">
              <a:latin typeface="Arial"/>
              <a:cs typeface="Arial"/>
            </a:endParaRPr>
          </a:p>
          <a:p>
            <a:pPr marL="44386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444500" algn="l"/>
              </a:tabLst>
            </a:pPr>
            <a:r>
              <a:rPr sz="2000" b="1" spc="100" dirty="0">
                <a:latin typeface="Arial"/>
                <a:cs typeface="Arial"/>
              </a:rPr>
              <a:t>COSMETICS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DELIVERY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DAYS: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5" dirty="0">
                <a:latin typeface="Lucida Sans Unicode"/>
                <a:cs typeface="Lucida Sans Unicode"/>
              </a:rPr>
              <a:t>Average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of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23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days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aligns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high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priority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popularity.</a:t>
            </a:r>
            <a:endParaRPr sz="2000">
              <a:latin typeface="Lucida Sans Unicode"/>
              <a:cs typeface="Lucida Sans Unicode"/>
            </a:endParaRPr>
          </a:p>
          <a:p>
            <a:pPr marL="443865" lvl="1" indent="-223520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2"/>
              <a:tabLst>
                <a:tab pos="444500" algn="l"/>
              </a:tabLst>
            </a:pPr>
            <a:r>
              <a:rPr sz="2000" b="1" spc="70" dirty="0">
                <a:latin typeface="Arial"/>
                <a:cs typeface="Arial"/>
              </a:rPr>
              <a:t>FRUITS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DELIVERY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DAYS: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15" dirty="0">
                <a:latin typeface="Lucida Sans Unicode"/>
                <a:cs typeface="Lucida Sans Unicode"/>
              </a:rPr>
              <a:t>26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5" dirty="0">
                <a:latin typeface="Lucida Sans Unicode"/>
                <a:cs typeface="Lucida Sans Unicode"/>
              </a:rPr>
              <a:t>DAYS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DELIVERY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TIME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30" dirty="0">
                <a:latin typeface="Lucida Sans Unicode"/>
                <a:cs typeface="Lucida Sans Unicode"/>
              </a:rPr>
              <a:t>INDICATES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A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Lucida Sans Unicode"/>
                <a:cs typeface="Lucida Sans Unicode"/>
              </a:rPr>
              <a:t>LONGER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WAIT,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14" dirty="0">
                <a:latin typeface="Lucida Sans Unicode"/>
                <a:cs typeface="Lucida Sans Unicode"/>
              </a:rPr>
              <a:t>AFFECTING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5" dirty="0">
                <a:latin typeface="Lucida Sans Unicode"/>
                <a:cs typeface="Lucida Sans Unicode"/>
              </a:rPr>
              <a:t>CUSTOMER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SATISFACTION.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50">
              <a:latin typeface="Lucida Sans Unicode"/>
              <a:cs typeface="Lucida Sans Unicode"/>
            </a:endParaRPr>
          </a:p>
          <a:p>
            <a:pPr marL="558800" indent="-414655">
              <a:lnSpc>
                <a:spcPct val="100000"/>
              </a:lnSpc>
              <a:buAutoNum type="arabicPeriod" startAt="8"/>
              <a:tabLst>
                <a:tab pos="559435" algn="l"/>
              </a:tabLst>
            </a:pPr>
            <a:r>
              <a:rPr sz="3000" b="1" spc="20" dirty="0">
                <a:latin typeface="Arial"/>
                <a:cs typeface="Arial"/>
              </a:rPr>
              <a:t>Sales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60" dirty="0">
                <a:latin typeface="Arial"/>
                <a:cs typeface="Arial"/>
              </a:rPr>
              <a:t>Insights:</a:t>
            </a:r>
            <a:endParaRPr sz="3000">
              <a:latin typeface="Arial"/>
              <a:cs typeface="Arial"/>
            </a:endParaRPr>
          </a:p>
          <a:p>
            <a:pPr marL="57594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576580" algn="l"/>
              </a:tabLst>
            </a:pPr>
            <a:r>
              <a:rPr sz="2000" b="1" spc="-25" dirty="0">
                <a:latin typeface="Arial"/>
                <a:cs typeface="Arial"/>
              </a:rPr>
              <a:t>HOUSEHOLD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ITEMS:</a:t>
            </a:r>
            <a:endParaRPr sz="200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375"/>
              </a:spcBef>
            </a:pPr>
            <a:r>
              <a:rPr sz="2000" spc="-50" dirty="0">
                <a:latin typeface="Lucida Sans Unicode"/>
                <a:cs typeface="Lucida Sans Unicode"/>
              </a:rPr>
              <a:t>Offline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dominates,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suggesting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traditional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market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preference.</a:t>
            </a:r>
            <a:endParaRPr sz="2000">
              <a:latin typeface="Lucida Sans Unicode"/>
              <a:cs typeface="Lucida Sans Unicode"/>
            </a:endParaRPr>
          </a:p>
          <a:p>
            <a:pPr marL="575945" lvl="1" indent="-223520">
              <a:lnSpc>
                <a:spcPct val="100000"/>
              </a:lnSpc>
              <a:spcBef>
                <a:spcPts val="375"/>
              </a:spcBef>
              <a:buFont typeface="Lucida Sans Unicode"/>
              <a:buAutoNum type="arabicPeriod" startAt="2"/>
              <a:tabLst>
                <a:tab pos="576580" algn="l"/>
              </a:tabLst>
            </a:pPr>
            <a:r>
              <a:rPr sz="2000" b="1" spc="60" dirty="0">
                <a:latin typeface="Arial"/>
                <a:cs typeface="Arial"/>
              </a:rPr>
              <a:t>COSMETICS:</a:t>
            </a:r>
            <a:endParaRPr sz="2000">
              <a:latin typeface="Arial"/>
              <a:cs typeface="Arial"/>
            </a:endParaRPr>
          </a:p>
          <a:p>
            <a:pPr marL="575945" marR="5080">
              <a:lnSpc>
                <a:spcPct val="115599"/>
              </a:lnSpc>
            </a:pPr>
            <a:r>
              <a:rPr sz="2000" spc="75" dirty="0">
                <a:latin typeface="Lucida Sans Unicode"/>
                <a:cs typeface="Lucida Sans Unicode"/>
              </a:rPr>
              <a:t>CUSTOMERS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PREFER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COSMETICS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PRODUCTS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FROM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AMAZON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(ONLINE)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DUE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CONVENIENCE,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VARIETY,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AND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RELIABILITY,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10" dirty="0">
                <a:latin typeface="Lucida Sans Unicode"/>
                <a:cs typeface="Lucida Sans Unicode"/>
              </a:rPr>
              <a:t>ALIGNING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45" dirty="0">
                <a:latin typeface="Lucida Sans Unicode"/>
                <a:cs typeface="Lucida Sans Unicode"/>
              </a:rPr>
              <a:t>WITH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THEIR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EXPECTATIONS.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789" y="1003300"/>
            <a:ext cx="528447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15" dirty="0">
                <a:latin typeface="Arial"/>
                <a:cs typeface="Arial"/>
              </a:rPr>
              <a:t>9.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Regional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Analysis:</a:t>
            </a:r>
            <a:endParaRPr sz="30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600"/>
              </a:spcBef>
            </a:pPr>
            <a:r>
              <a:rPr sz="3000" spc="145" dirty="0">
                <a:latin typeface="Arial"/>
                <a:cs typeface="Arial"/>
              </a:rPr>
              <a:t>Most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Profitable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Countries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139" y="26733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139" y="30257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2139" y="4264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2139" y="46164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2139" y="712356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139" y="747599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2139" y="87142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1789" y="2092312"/>
            <a:ext cx="11928475" cy="67716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475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9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D</a:t>
            </a:r>
            <a:r>
              <a:rPr sz="2000" b="1" spc="-210" dirty="0">
                <a:latin typeface="Arial"/>
                <a:cs typeface="Arial"/>
              </a:rPr>
              <a:t>J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-100" dirty="0">
                <a:latin typeface="Arial"/>
                <a:cs typeface="Arial"/>
              </a:rPr>
              <a:t>B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-29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43865" marR="5140325">
              <a:lnSpc>
                <a:spcPct val="115599"/>
              </a:lnSpc>
            </a:pPr>
            <a:r>
              <a:rPr sz="2000" spc="-80" dirty="0">
                <a:latin typeface="Lucida Sans Unicode"/>
                <a:cs typeface="Lucida Sans Unicode"/>
              </a:rPr>
              <a:t>High </a:t>
            </a:r>
            <a:r>
              <a:rPr sz="2000" spc="-10" dirty="0">
                <a:latin typeface="Lucida Sans Unicode"/>
                <a:cs typeface="Lucida Sans Unicode"/>
              </a:rPr>
              <a:t>revenue </a:t>
            </a:r>
            <a:r>
              <a:rPr sz="2000" spc="-5" dirty="0">
                <a:latin typeface="Lucida Sans Unicode"/>
                <a:cs typeface="Lucida Sans Unicode"/>
              </a:rPr>
              <a:t>suggests </a:t>
            </a:r>
            <a:r>
              <a:rPr sz="2000" spc="-40" dirty="0">
                <a:latin typeface="Lucida Sans Unicode"/>
                <a:cs typeface="Lucida Sans Unicode"/>
              </a:rPr>
              <a:t>potential </a:t>
            </a:r>
            <a:r>
              <a:rPr sz="2000" spc="-15" dirty="0">
                <a:latin typeface="Lucida Sans Unicode"/>
                <a:cs typeface="Lucida Sans Unicode"/>
              </a:rPr>
              <a:t>market </a:t>
            </a:r>
            <a:r>
              <a:rPr sz="2000" spc="-45" dirty="0">
                <a:latin typeface="Lucida Sans Unicode"/>
                <a:cs typeface="Lucida Sans Unicode"/>
              </a:rPr>
              <a:t>growth. 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30" dirty="0">
                <a:latin typeface="Lucida Sans Unicode"/>
                <a:cs typeface="Lucida Sans Unicode"/>
              </a:rPr>
              <a:t>d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5" dirty="0">
                <a:latin typeface="Lucida Sans Unicode"/>
                <a:cs typeface="Lucida Sans Unicode"/>
              </a:rPr>
              <a:t>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35" dirty="0">
                <a:latin typeface="Lucida Sans Unicode"/>
                <a:cs typeface="Lucida Sans Unicode"/>
              </a:rPr>
              <a:t>l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" dirty="0">
                <a:latin typeface="Lucida Sans Unicode"/>
                <a:cs typeface="Lucida Sans Unicode"/>
              </a:rPr>
              <a:t>f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f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25" dirty="0">
                <a:latin typeface="Lucida Sans Unicode"/>
                <a:cs typeface="Lucida Sans Unicode"/>
              </a:rPr>
              <a:t>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40" dirty="0">
                <a:latin typeface="Lucida Sans Unicode"/>
                <a:cs typeface="Lucida Sans Unicode"/>
              </a:rPr>
              <a:t>k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26415">
              <a:lnSpc>
                <a:spcPct val="100000"/>
              </a:lnSpc>
              <a:spcBef>
                <a:spcPts val="425"/>
              </a:spcBef>
            </a:pPr>
            <a:r>
              <a:rPr sz="3000" b="1" spc="35" dirty="0">
                <a:latin typeface="Arial"/>
                <a:cs typeface="Arial"/>
              </a:rPr>
              <a:t>Least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Profitable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spc="70" dirty="0">
                <a:latin typeface="Arial"/>
                <a:cs typeface="Arial"/>
              </a:rPr>
              <a:t>Countries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-30" dirty="0">
                <a:latin typeface="Arial"/>
                <a:cs typeface="Arial"/>
              </a:rPr>
              <a:t>K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260" dirty="0">
                <a:latin typeface="Arial"/>
                <a:cs typeface="Arial"/>
              </a:rPr>
              <a:t>W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K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145" dirty="0">
                <a:latin typeface="Arial"/>
                <a:cs typeface="Arial"/>
              </a:rPr>
              <a:t>Z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265" dirty="0">
                <a:latin typeface="Arial"/>
                <a:cs typeface="Arial"/>
              </a:rPr>
              <a:t>W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145" dirty="0">
                <a:latin typeface="Arial"/>
                <a:cs typeface="Arial"/>
              </a:rPr>
              <a:t>Z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125" dirty="0">
                <a:latin typeface="Arial"/>
                <a:cs typeface="Arial"/>
              </a:rPr>
              <a:t>V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K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29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25" dirty="0">
                <a:latin typeface="Lucida Sans Unicode"/>
                <a:cs typeface="Lucida Sans Unicode"/>
              </a:rPr>
              <a:t>Y</a:t>
            </a:r>
            <a:r>
              <a:rPr sz="2000" spc="150" dirty="0">
                <a:latin typeface="Lucida Sans Unicode"/>
                <a:cs typeface="Lucida Sans Unicode"/>
              </a:rPr>
              <a:t>Z</a:t>
            </a:r>
            <a:r>
              <a:rPr sz="2000" spc="16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0" dirty="0">
                <a:latin typeface="Lucida Sans Unicode"/>
                <a:cs typeface="Lucida Sans Unicode"/>
              </a:rPr>
              <a:t>C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25" dirty="0">
                <a:latin typeface="Lucida Sans Unicode"/>
                <a:cs typeface="Lucida Sans Unicode"/>
              </a:rPr>
              <a:t>L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50" dirty="0">
                <a:latin typeface="Lucida Sans Unicode"/>
                <a:cs typeface="Lucida Sans Unicode"/>
              </a:rPr>
              <a:t>F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120" dirty="0">
                <a:latin typeface="Lucida Sans Unicode"/>
                <a:cs typeface="Lucida Sans Unicode"/>
              </a:rPr>
              <a:t>C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235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5" dirty="0">
                <a:latin typeface="Lucida Sans Unicode"/>
                <a:cs typeface="Lucida Sans Unicode"/>
              </a:rPr>
              <a:t>M</a:t>
            </a:r>
            <a:r>
              <a:rPr sz="2000" spc="120" dirty="0">
                <a:latin typeface="Lucida Sans Unicode"/>
                <a:cs typeface="Lucida Sans Unicode"/>
              </a:rPr>
              <a:t>P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120" dirty="0">
                <a:latin typeface="Lucida Sans Unicode"/>
                <a:cs typeface="Lucida Sans Unicode"/>
              </a:rPr>
              <a:t>C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114" dirty="0">
                <a:latin typeface="Lucida Sans Unicode"/>
                <a:cs typeface="Lucida Sans Unicode"/>
              </a:rPr>
              <a:t>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58165">
              <a:lnSpc>
                <a:spcPct val="100000"/>
              </a:lnSpc>
              <a:spcBef>
                <a:spcPts val="375"/>
              </a:spcBef>
            </a:pPr>
            <a:r>
              <a:rPr sz="2000" spc="80" dirty="0">
                <a:latin typeface="Lucida Sans Unicode"/>
                <a:cs typeface="Lucida Sans Unicode"/>
              </a:rPr>
              <a:t>EXPLORE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30" dirty="0">
                <a:latin typeface="Lucida Sans Unicode"/>
                <a:cs typeface="Lucida Sans Unicode"/>
              </a:rPr>
              <a:t>STRATEGIES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30" dirty="0">
                <a:latin typeface="Lucida Sans Unicode"/>
                <a:cs typeface="Lucida Sans Unicode"/>
              </a:rPr>
              <a:t>INCREASE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35" dirty="0">
                <a:latin typeface="Lucida Sans Unicode"/>
                <a:cs typeface="Lucida Sans Unicode"/>
              </a:rPr>
              <a:t>MARKET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SHARE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OR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95" dirty="0">
                <a:latin typeface="Lucida Sans Unicode"/>
                <a:cs typeface="Lucida Sans Unicode"/>
              </a:rPr>
              <a:t>CONSIDER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35" dirty="0">
                <a:latin typeface="Lucida Sans Unicode"/>
                <a:cs typeface="Lucida Sans Unicode"/>
              </a:rPr>
              <a:t>MARKET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EXIT.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783590" marR="6697345" indent="-771525">
              <a:lnSpc>
                <a:spcPct val="116700"/>
              </a:lnSpc>
            </a:pPr>
            <a:r>
              <a:rPr sz="3000" b="1" spc="35" dirty="0">
                <a:latin typeface="Arial"/>
                <a:cs typeface="Arial"/>
              </a:rPr>
              <a:t>10.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130" dirty="0">
                <a:latin typeface="Arial"/>
                <a:cs typeface="Arial"/>
              </a:rPr>
              <a:t>Year-wise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spc="50" dirty="0">
                <a:latin typeface="Arial"/>
                <a:cs typeface="Arial"/>
              </a:rPr>
              <a:t>Performance: </a:t>
            </a:r>
            <a:r>
              <a:rPr sz="3000" b="1" spc="-815" dirty="0">
                <a:latin typeface="Arial"/>
                <a:cs typeface="Arial"/>
              </a:rPr>
              <a:t> </a:t>
            </a:r>
            <a:r>
              <a:rPr sz="3000" b="1" spc="50" dirty="0">
                <a:latin typeface="Arial"/>
                <a:cs typeface="Arial"/>
              </a:rPr>
              <a:t>Best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Years: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04" dirty="0">
                <a:latin typeface="Arial"/>
                <a:cs typeface="Arial"/>
              </a:rPr>
              <a:t>3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4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100" dirty="0">
                <a:latin typeface="Lucida Sans Unicode"/>
                <a:cs typeface="Lucida Sans Unicode"/>
              </a:rPr>
              <a:t>H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70" dirty="0">
                <a:latin typeface="Lucida Sans Unicode"/>
                <a:cs typeface="Lucida Sans Unicode"/>
              </a:rPr>
              <a:t>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5" dirty="0">
                <a:latin typeface="Lucida Sans Unicode"/>
                <a:cs typeface="Lucida Sans Unicode"/>
              </a:rPr>
              <a:t>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5" dirty="0">
                <a:latin typeface="Lucida Sans Unicode"/>
                <a:cs typeface="Lucida Sans Unicode"/>
              </a:rPr>
              <a:t>f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30" dirty="0">
                <a:latin typeface="Lucida Sans Unicode"/>
                <a:cs typeface="Lucida Sans Unicode"/>
              </a:rPr>
              <a:t>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70" dirty="0">
                <a:latin typeface="Lucida Sans Unicode"/>
                <a:cs typeface="Lucida Sans Unicode"/>
              </a:rPr>
              <a:t>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5" dirty="0">
                <a:latin typeface="Lucida Sans Unicode"/>
                <a:cs typeface="Lucida Sans Unicode"/>
              </a:rPr>
              <a:t>h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60" dirty="0">
                <a:latin typeface="Lucida Sans Unicode"/>
                <a:cs typeface="Lucida Sans Unicode"/>
              </a:rPr>
              <a:t>y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01015">
              <a:lnSpc>
                <a:spcPct val="100000"/>
              </a:lnSpc>
              <a:spcBef>
                <a:spcPts val="375"/>
              </a:spcBef>
            </a:pPr>
            <a:r>
              <a:rPr sz="2000" spc="-55" dirty="0">
                <a:latin typeface="Lucida Sans Unicode"/>
                <a:cs typeface="Lucida Sans Unicode"/>
              </a:rPr>
              <a:t>2012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stands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out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highest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number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of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orders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(ie;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40" dirty="0">
                <a:latin typeface="Lucida Sans Unicode"/>
                <a:cs typeface="Lucida Sans Unicode"/>
              </a:rPr>
              <a:t>97,967),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driven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by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personal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20" dirty="0">
                <a:latin typeface="Lucida Sans Unicode"/>
                <a:cs typeface="Lucida Sans Unicode"/>
              </a:rPr>
              <a:t>care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products.</a:t>
            </a:r>
            <a:endParaRPr sz="2000">
              <a:latin typeface="Lucida Sans Unicode"/>
              <a:cs typeface="Lucida Sans Unicode"/>
            </a:endParaRPr>
          </a:p>
          <a:p>
            <a:pPr marL="622935">
              <a:lnSpc>
                <a:spcPct val="100000"/>
              </a:lnSpc>
              <a:spcBef>
                <a:spcPts val="425"/>
              </a:spcBef>
            </a:pPr>
            <a:r>
              <a:rPr sz="3000" b="1" spc="114" dirty="0">
                <a:latin typeface="Arial"/>
                <a:cs typeface="Arial"/>
              </a:rPr>
              <a:t>Worse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Years: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11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10" dirty="0">
                <a:latin typeface="Arial"/>
                <a:cs typeface="Arial"/>
              </a:rPr>
              <a:t>5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200" dirty="0">
                <a:latin typeface="Arial"/>
                <a:cs typeface="Arial"/>
              </a:rPr>
              <a:t>6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2</a:t>
            </a:r>
            <a:r>
              <a:rPr sz="2000" b="1" spc="320" dirty="0">
                <a:latin typeface="Arial"/>
                <a:cs typeface="Arial"/>
              </a:rPr>
              <a:t>0</a:t>
            </a:r>
            <a:r>
              <a:rPr sz="2000" b="1" spc="-80" dirty="0">
                <a:latin typeface="Arial"/>
                <a:cs typeface="Arial"/>
              </a:rPr>
              <a:t>1</a:t>
            </a:r>
            <a:r>
              <a:rPr sz="2000" b="1" spc="5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35" dirty="0">
                <a:latin typeface="Lucida Sans Unicode"/>
                <a:cs typeface="Lucida Sans Unicode"/>
              </a:rPr>
              <a:t>Lowest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revenue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85" dirty="0">
                <a:latin typeface="Lucida Sans Unicode"/>
                <a:cs typeface="Lucida Sans Unicode"/>
              </a:rPr>
              <a:t>profit,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40" dirty="0">
                <a:latin typeface="Lucida Sans Unicode"/>
                <a:cs typeface="Lucida Sans Unicode"/>
              </a:rPr>
              <a:t>2011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is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particularly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challenging.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789" y="718797"/>
            <a:ext cx="573341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070" marR="5080" indent="-675005">
              <a:lnSpc>
                <a:spcPct val="116700"/>
              </a:lnSpc>
              <a:spcBef>
                <a:spcPts val="95"/>
              </a:spcBef>
            </a:pPr>
            <a:r>
              <a:rPr sz="3000" spc="-110" dirty="0">
                <a:latin typeface="Arial"/>
                <a:cs typeface="Arial"/>
              </a:rPr>
              <a:t>11</a:t>
            </a:r>
            <a:r>
              <a:rPr sz="3000" spc="-270" dirty="0">
                <a:latin typeface="Arial"/>
                <a:cs typeface="Arial"/>
              </a:rPr>
              <a:t>.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P</a:t>
            </a:r>
            <a:r>
              <a:rPr sz="3000" spc="65" dirty="0">
                <a:latin typeface="Arial"/>
                <a:cs typeface="Arial"/>
              </a:rPr>
              <a:t>r</a:t>
            </a:r>
            <a:r>
              <a:rPr sz="3000" spc="50" dirty="0">
                <a:latin typeface="Arial"/>
                <a:cs typeface="Arial"/>
              </a:rPr>
              <a:t>o</a:t>
            </a:r>
            <a:r>
              <a:rPr sz="3000" spc="110" dirty="0">
                <a:latin typeface="Arial"/>
                <a:cs typeface="Arial"/>
              </a:rPr>
              <a:t>d</a:t>
            </a:r>
            <a:r>
              <a:rPr sz="3000" spc="35" dirty="0">
                <a:latin typeface="Arial"/>
                <a:cs typeface="Arial"/>
              </a:rPr>
              <a:t>u</a:t>
            </a:r>
            <a:r>
              <a:rPr sz="3000" spc="155" dirty="0">
                <a:latin typeface="Arial"/>
                <a:cs typeface="Arial"/>
              </a:rPr>
              <a:t>c</a:t>
            </a:r>
            <a:r>
              <a:rPr sz="3000" spc="260" dirty="0">
                <a:latin typeface="Arial"/>
                <a:cs typeface="Arial"/>
              </a:rPr>
              <a:t>t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155" dirty="0">
                <a:latin typeface="Arial"/>
                <a:cs typeface="Arial"/>
              </a:rPr>
              <a:t>C</a:t>
            </a:r>
            <a:r>
              <a:rPr sz="3000" spc="65" dirty="0">
                <a:latin typeface="Arial"/>
                <a:cs typeface="Arial"/>
              </a:rPr>
              <a:t>a</a:t>
            </a:r>
            <a:r>
              <a:rPr sz="3000" spc="260" dirty="0">
                <a:latin typeface="Arial"/>
                <a:cs typeface="Arial"/>
              </a:rPr>
              <a:t>t</a:t>
            </a:r>
            <a:r>
              <a:rPr sz="3000" spc="130" dirty="0">
                <a:latin typeface="Arial"/>
                <a:cs typeface="Arial"/>
              </a:rPr>
              <a:t>e</a:t>
            </a:r>
            <a:r>
              <a:rPr sz="3000" spc="120" dirty="0">
                <a:latin typeface="Arial"/>
                <a:cs typeface="Arial"/>
              </a:rPr>
              <a:t>g</a:t>
            </a:r>
            <a:r>
              <a:rPr sz="3000" spc="50" dirty="0">
                <a:latin typeface="Arial"/>
                <a:cs typeface="Arial"/>
              </a:rPr>
              <a:t>o</a:t>
            </a:r>
            <a:r>
              <a:rPr sz="3000" spc="65" dirty="0">
                <a:latin typeface="Arial"/>
                <a:cs typeface="Arial"/>
              </a:rPr>
              <a:t>r</a:t>
            </a:r>
            <a:r>
              <a:rPr sz="3000" spc="70" dirty="0">
                <a:latin typeface="Arial"/>
                <a:cs typeface="Arial"/>
              </a:rPr>
              <a:t>y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705" dirty="0">
                <a:latin typeface="Arial"/>
                <a:cs typeface="Arial"/>
              </a:rPr>
              <a:t>I</a:t>
            </a:r>
            <a:r>
              <a:rPr sz="3000" spc="35" dirty="0">
                <a:latin typeface="Arial"/>
                <a:cs typeface="Arial"/>
              </a:rPr>
              <a:t>n</a:t>
            </a:r>
            <a:r>
              <a:rPr sz="3000" spc="-55" dirty="0">
                <a:latin typeface="Arial"/>
                <a:cs typeface="Arial"/>
              </a:rPr>
              <a:t>s</a:t>
            </a:r>
            <a:r>
              <a:rPr sz="3000" spc="-45" dirty="0">
                <a:latin typeface="Arial"/>
                <a:cs typeface="Arial"/>
              </a:rPr>
              <a:t>i</a:t>
            </a:r>
            <a:r>
              <a:rPr sz="3000" spc="120" dirty="0">
                <a:latin typeface="Arial"/>
                <a:cs typeface="Arial"/>
              </a:rPr>
              <a:t>g</a:t>
            </a:r>
            <a:r>
              <a:rPr sz="3000" spc="35" dirty="0">
                <a:latin typeface="Arial"/>
                <a:cs typeface="Arial"/>
              </a:rPr>
              <a:t>h</a:t>
            </a:r>
            <a:r>
              <a:rPr sz="3000" spc="260" dirty="0">
                <a:latin typeface="Arial"/>
                <a:cs typeface="Arial"/>
              </a:rPr>
              <a:t>t</a:t>
            </a:r>
            <a:r>
              <a:rPr sz="3000" spc="-55" dirty="0">
                <a:latin typeface="Arial"/>
                <a:cs typeface="Arial"/>
              </a:rPr>
              <a:t>s</a:t>
            </a:r>
            <a:r>
              <a:rPr sz="3000" spc="-390" dirty="0">
                <a:latin typeface="Arial"/>
                <a:cs typeface="Arial"/>
              </a:rPr>
              <a:t>:  </a:t>
            </a:r>
            <a:r>
              <a:rPr sz="3000" spc="145" dirty="0">
                <a:latin typeface="Arial"/>
                <a:cs typeface="Arial"/>
              </a:rPr>
              <a:t>Most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Sold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434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139" y="23888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139" y="274127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2139" y="397952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2139" y="468437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5134" y="894272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5134" y="92951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1789" y="1807810"/>
            <a:ext cx="14039850" cy="76371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475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465" dirty="0">
                <a:latin typeface="Arial"/>
                <a:cs typeface="Arial"/>
              </a:rPr>
              <a:t>I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30" dirty="0">
                <a:latin typeface="Lucida Sans Unicode"/>
                <a:cs typeface="Lucida Sans Unicode"/>
              </a:rPr>
              <a:t>d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5" dirty="0">
                <a:latin typeface="Lucida Sans Unicode"/>
                <a:cs typeface="Lucida Sans Unicode"/>
              </a:rPr>
              <a:t>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40" dirty="0">
                <a:latin typeface="Lucida Sans Unicode"/>
                <a:cs typeface="Lucida Sans Unicode"/>
              </a:rPr>
              <a:t>om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0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" dirty="0">
                <a:latin typeface="Lucida Sans Unicode"/>
                <a:cs typeface="Lucida Sans Unicode"/>
              </a:rPr>
              <a:t>f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35" dirty="0">
                <a:latin typeface="Lucida Sans Unicode"/>
                <a:cs typeface="Lucida Sans Unicode"/>
              </a:rPr>
              <a:t>o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65" dirty="0">
                <a:latin typeface="Lucida Sans Unicode"/>
                <a:cs typeface="Lucida Sans Unicode"/>
              </a:rPr>
              <a:t>z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40" dirty="0">
                <a:latin typeface="Lucida Sans Unicode"/>
                <a:cs typeface="Lucida Sans Unicode"/>
              </a:rPr>
              <a:t>k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01015">
              <a:lnSpc>
                <a:spcPct val="100000"/>
              </a:lnSpc>
              <a:spcBef>
                <a:spcPts val="375"/>
              </a:spcBef>
            </a:pPr>
            <a:r>
              <a:rPr sz="2000" spc="-20" dirty="0">
                <a:latin typeface="Lucida Sans Unicode"/>
                <a:cs typeface="Lucida Sans Unicode"/>
              </a:rPr>
              <a:t>Consider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bundling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options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boost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in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less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popular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categories.</a:t>
            </a:r>
            <a:endParaRPr sz="2000">
              <a:latin typeface="Lucida Sans Unicode"/>
              <a:cs typeface="Lucida Sans Unicode"/>
            </a:endParaRPr>
          </a:p>
          <a:p>
            <a:pPr marL="526415">
              <a:lnSpc>
                <a:spcPct val="100000"/>
              </a:lnSpc>
              <a:spcBef>
                <a:spcPts val="425"/>
              </a:spcBef>
            </a:pPr>
            <a:r>
              <a:rPr sz="3000" b="1" spc="35" dirty="0">
                <a:latin typeface="Arial"/>
                <a:cs typeface="Arial"/>
              </a:rPr>
              <a:t>Least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65" dirty="0">
                <a:latin typeface="Arial"/>
                <a:cs typeface="Arial"/>
              </a:rPr>
              <a:t>Sold: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9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443865" marR="5080">
              <a:lnSpc>
                <a:spcPct val="115599"/>
              </a:lnSpc>
            </a:pPr>
            <a:r>
              <a:rPr sz="2000" spc="35" dirty="0">
                <a:latin typeface="Lucida Sans Unicode"/>
                <a:cs typeface="Lucida Sans Unicode"/>
              </a:rPr>
              <a:t>ANALYZE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285" dirty="0">
                <a:latin typeface="Lucida Sans Unicode"/>
                <a:cs typeface="Lucida Sans Unicode"/>
              </a:rPr>
              <a:t>IF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5" dirty="0">
                <a:latin typeface="Lucida Sans Unicode"/>
                <a:cs typeface="Lucida Sans Unicode"/>
              </a:rPr>
              <a:t>CUSTOMER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00" dirty="0">
                <a:latin typeface="Lucida Sans Unicode"/>
                <a:cs typeface="Lucida Sans Unicode"/>
              </a:rPr>
              <a:t>AVERSION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MEAT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PRODUCTS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325" dirty="0">
                <a:latin typeface="Lucida Sans Unicode"/>
                <a:cs typeface="Lucida Sans Unicode"/>
              </a:rPr>
              <a:t>IS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DUE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QUALITY,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CULTURAL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70" dirty="0">
                <a:latin typeface="Lucida Sans Unicode"/>
                <a:cs typeface="Lucida Sans Unicode"/>
              </a:rPr>
              <a:t>FACTORS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OR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DUE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10" dirty="0">
                <a:latin typeface="Lucida Sans Unicode"/>
                <a:cs typeface="Lucida Sans Unicode"/>
              </a:rPr>
              <a:t>LOCAL</a:t>
            </a:r>
            <a:r>
              <a:rPr sz="2000" spc="-190" dirty="0">
                <a:latin typeface="Lucida Sans Unicode"/>
                <a:cs typeface="Lucida Sans Unicode"/>
              </a:rPr>
              <a:t> </a:t>
            </a:r>
            <a:r>
              <a:rPr sz="2000" spc="35" dirty="0">
                <a:latin typeface="Lucida Sans Unicode"/>
                <a:cs typeface="Lucida Sans Unicode"/>
              </a:rPr>
              <a:t>MARKET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80" dirty="0">
                <a:latin typeface="Lucida Sans Unicode"/>
                <a:cs typeface="Lucida Sans Unicode"/>
              </a:rPr>
              <a:t>PURCHASING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SATISFACTION.</a:t>
            </a:r>
            <a:endParaRPr sz="2000">
              <a:latin typeface="Lucida Sans Unicode"/>
              <a:cs typeface="Lucida Sans Unicode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40" dirty="0">
                <a:latin typeface="Lucida Sans Unicode"/>
                <a:cs typeface="Lucida Sans Unicode"/>
              </a:rPr>
              <a:t>V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16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100" dirty="0">
                <a:latin typeface="Lucida Sans Unicode"/>
                <a:cs typeface="Lucida Sans Unicode"/>
              </a:rPr>
              <a:t>H</a:t>
            </a:r>
            <a:r>
              <a:rPr sz="2000" spc="16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50" dirty="0">
                <a:latin typeface="Lucida Sans Unicode"/>
                <a:cs typeface="Lucida Sans Unicode"/>
              </a:rPr>
              <a:t>F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140" dirty="0">
                <a:latin typeface="Lucida Sans Unicode"/>
                <a:cs typeface="Lucida Sans Unicode"/>
              </a:rPr>
              <a:t>B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30" dirty="0">
                <a:latin typeface="Lucida Sans Unicode"/>
                <a:cs typeface="Lucida Sans Unicode"/>
              </a:rPr>
              <a:t>Y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155" dirty="0">
                <a:latin typeface="Lucida Sans Unicode"/>
                <a:cs typeface="Lucida Sans Unicode"/>
              </a:rPr>
              <a:t>F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M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114" dirty="0">
                <a:latin typeface="Lucida Sans Unicode"/>
                <a:cs typeface="Lucida Sans Unicode"/>
              </a:rPr>
              <a:t>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100" dirty="0">
                <a:latin typeface="Lucida Sans Unicode"/>
                <a:cs typeface="Lucida Sans Unicode"/>
              </a:rPr>
              <a:t>H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235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0" dirty="0">
                <a:latin typeface="Lucida Sans Unicode"/>
                <a:cs typeface="Lucida Sans Unicode"/>
              </a:rPr>
              <a:t>C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110" dirty="0">
                <a:latin typeface="Lucida Sans Unicode"/>
                <a:cs typeface="Lucida Sans Unicode"/>
              </a:rPr>
              <a:t>G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25" dirty="0">
                <a:latin typeface="Lucida Sans Unicode"/>
                <a:cs typeface="Lucida Sans Unicode"/>
              </a:rPr>
              <a:t>Y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494665" marR="9029700" indent="-482600">
              <a:lnSpc>
                <a:spcPct val="116700"/>
              </a:lnSpc>
              <a:buAutoNum type="arabicPeriod" startAt="12"/>
              <a:tabLst>
                <a:tab pos="641985" algn="l"/>
              </a:tabLst>
            </a:pPr>
            <a:r>
              <a:rPr sz="3000" b="1" spc="105" dirty="0">
                <a:latin typeface="Arial"/>
                <a:cs typeface="Arial"/>
              </a:rPr>
              <a:t>Customer</a:t>
            </a:r>
            <a:r>
              <a:rPr sz="3000" b="1" spc="-16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Preferences: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High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Priority:</a:t>
            </a:r>
            <a:endParaRPr sz="3000">
              <a:latin typeface="Arial"/>
              <a:cs typeface="Arial"/>
            </a:endParaRPr>
          </a:p>
          <a:p>
            <a:pPr marL="443865" lvl="1" indent="-181610">
              <a:lnSpc>
                <a:spcPct val="100000"/>
              </a:lnSpc>
              <a:spcBef>
                <a:spcPts val="550"/>
              </a:spcBef>
              <a:buFont typeface="Lucida Sans Unicode"/>
              <a:buAutoNum type="arabicPeriod"/>
              <a:tabLst>
                <a:tab pos="444500" algn="l"/>
              </a:tabLst>
            </a:pPr>
            <a:r>
              <a:rPr sz="2000" b="1" spc="70" dirty="0">
                <a:latin typeface="Arial"/>
                <a:cs typeface="Arial"/>
              </a:rPr>
              <a:t>COSMETICS,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BABY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FOOD,</a:t>
            </a:r>
            <a:r>
              <a:rPr sz="2000" b="1" spc="-60" dirty="0">
                <a:latin typeface="Arial"/>
                <a:cs typeface="Arial"/>
              </a:rPr>
              <a:t> CEREAL, </a:t>
            </a:r>
            <a:r>
              <a:rPr sz="2000" b="1" spc="-40" dirty="0">
                <a:latin typeface="Arial"/>
                <a:cs typeface="Arial"/>
              </a:rPr>
              <a:t>HOUSEHOLD.</a:t>
            </a:r>
            <a:endParaRPr sz="20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  <a:spcBef>
                <a:spcPts val="425"/>
              </a:spcBef>
            </a:pPr>
            <a:r>
              <a:rPr sz="3000" b="1" spc="35" dirty="0">
                <a:latin typeface="Arial"/>
                <a:cs typeface="Arial"/>
              </a:rPr>
              <a:t>Least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Priority: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spc="140" dirty="0">
                <a:latin typeface="Lucida Sans Unicode"/>
                <a:cs typeface="Lucida Sans Unicode"/>
              </a:rPr>
              <a:t>B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40" dirty="0">
                <a:latin typeface="Lucida Sans Unicode"/>
                <a:cs typeface="Lucida Sans Unicode"/>
              </a:rPr>
              <a:t>V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10" dirty="0">
                <a:latin typeface="Lucida Sans Unicode"/>
                <a:cs typeface="Lucida Sans Unicode"/>
              </a:rPr>
              <a:t>A</a:t>
            </a:r>
            <a:r>
              <a:rPr sz="2000" spc="110" dirty="0">
                <a:latin typeface="Lucida Sans Unicode"/>
                <a:cs typeface="Lucida Sans Unicode"/>
              </a:rPr>
              <a:t>G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,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50" dirty="0">
                <a:latin typeface="Lucida Sans Unicode"/>
                <a:cs typeface="Lucida Sans Unicode"/>
              </a:rPr>
              <a:t>F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205104">
              <a:lnSpc>
                <a:spcPct val="100000"/>
              </a:lnSpc>
            </a:pPr>
            <a:r>
              <a:rPr sz="3000" b="1" spc="-20" dirty="0">
                <a:latin typeface="Arial"/>
                <a:cs typeface="Arial"/>
              </a:rPr>
              <a:t>13.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Online</a:t>
            </a:r>
            <a:r>
              <a:rPr sz="3000" b="1" spc="-90" dirty="0">
                <a:latin typeface="Arial"/>
                <a:cs typeface="Arial"/>
              </a:rPr>
              <a:t> vs. </a:t>
            </a:r>
            <a:r>
              <a:rPr sz="3000" b="1" spc="80" dirty="0">
                <a:latin typeface="Arial"/>
                <a:cs typeface="Arial"/>
              </a:rPr>
              <a:t>Offline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Preferences:</a:t>
            </a:r>
            <a:endParaRPr sz="3000">
              <a:latin typeface="Arial"/>
              <a:cs typeface="Arial"/>
            </a:endParaRPr>
          </a:p>
          <a:p>
            <a:pPr marL="636905" marR="5258435">
              <a:lnSpc>
                <a:spcPct val="115599"/>
              </a:lnSpc>
              <a:spcBef>
                <a:spcPts val="175"/>
              </a:spcBef>
            </a:pPr>
            <a:r>
              <a:rPr sz="2000" spc="75" dirty="0">
                <a:latin typeface="Lucida Sans Unicode"/>
                <a:cs typeface="Lucida Sans Unicode"/>
              </a:rPr>
              <a:t>CUSTOMERS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05" dirty="0">
                <a:latin typeface="Lucida Sans Unicode"/>
                <a:cs typeface="Lucida Sans Unicode"/>
              </a:rPr>
              <a:t>PREFER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TO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PURCHASE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HOUSEHOLD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5" dirty="0">
                <a:latin typeface="Lucida Sans Unicode"/>
                <a:cs typeface="Lucida Sans Unicode"/>
              </a:rPr>
              <a:t>ITEMS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OFFLINE.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COSMETIC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PRODUCTS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ARE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MORE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POPULAR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ONLINE.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789" y="166346"/>
            <a:ext cx="36982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070" marR="5080" indent="-675005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latin typeface="Arial"/>
                <a:cs typeface="Arial"/>
              </a:rPr>
              <a:t>14.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105" dirty="0">
                <a:latin typeface="Arial"/>
                <a:cs typeface="Arial"/>
              </a:rPr>
              <a:t>Monthly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Trends: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145" dirty="0">
                <a:latin typeface="Arial"/>
                <a:cs typeface="Arial"/>
              </a:rPr>
              <a:t>Most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Orders: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139" y="18363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139" y="30746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2139" y="51375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2139" y="60233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2139" y="63757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139" y="67281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2139" y="70806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2139" y="84185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139" y="8770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2139" y="91233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2139" y="94757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81789" y="1255358"/>
            <a:ext cx="14156055" cy="8722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475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10" dirty="0">
                <a:latin typeface="Arial"/>
                <a:cs typeface="Arial"/>
              </a:rPr>
              <a:t>J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-100" dirty="0">
                <a:latin typeface="Arial"/>
                <a:cs typeface="Arial"/>
              </a:rPr>
              <a:t>B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125" dirty="0">
                <a:latin typeface="Arial"/>
                <a:cs typeface="Arial"/>
              </a:rPr>
              <a:t>V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100" dirty="0">
                <a:latin typeface="Arial"/>
                <a:cs typeface="Arial"/>
              </a:rPr>
              <a:t>B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-29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40" dirty="0">
                <a:latin typeface="Lucida Sans Unicode"/>
                <a:cs typeface="Lucida Sans Unicode"/>
              </a:rPr>
              <a:t>Highest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order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of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volumes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during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these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months.</a:t>
            </a:r>
            <a:endParaRPr sz="2000">
              <a:latin typeface="Lucida Sans Unicode"/>
              <a:cs typeface="Lucida Sans Unicode"/>
            </a:endParaRPr>
          </a:p>
          <a:p>
            <a:pPr marL="526415">
              <a:lnSpc>
                <a:spcPct val="100000"/>
              </a:lnSpc>
              <a:spcBef>
                <a:spcPts val="425"/>
              </a:spcBef>
            </a:pPr>
            <a:r>
              <a:rPr sz="3000" b="1" spc="35" dirty="0">
                <a:latin typeface="Arial"/>
                <a:cs typeface="Arial"/>
              </a:rPr>
              <a:t>Least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15" dirty="0">
                <a:latin typeface="Arial"/>
                <a:cs typeface="Arial"/>
              </a:rPr>
              <a:t>Orders:</a:t>
            </a:r>
            <a:endParaRPr sz="30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550"/>
              </a:spcBef>
            </a:pPr>
            <a:r>
              <a:rPr sz="2000" spc="-330" dirty="0">
                <a:latin typeface="Lucida Sans Unicode"/>
                <a:cs typeface="Lucida Sans Unicode"/>
              </a:rPr>
              <a:t>1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r>
              <a:rPr sz="2000" spc="-434" dirty="0">
                <a:latin typeface="Lucida Sans Unicode"/>
                <a:cs typeface="Lucida Sans Unicode"/>
              </a:rPr>
              <a:t> </a:t>
            </a:r>
            <a:r>
              <a:rPr sz="2000" b="1" spc="-210" dirty="0">
                <a:latin typeface="Arial"/>
                <a:cs typeface="Arial"/>
              </a:rPr>
              <a:t>J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55" dirty="0">
                <a:latin typeface="Arial"/>
                <a:cs typeface="Arial"/>
              </a:rPr>
              <a:t>Y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10" dirty="0">
                <a:latin typeface="Arial"/>
                <a:cs typeface="Arial"/>
              </a:rPr>
              <a:t>J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P</a:t>
            </a:r>
            <a:r>
              <a:rPr sz="2000" b="1" spc="85" dirty="0">
                <a:latin typeface="Arial"/>
                <a:cs typeface="Arial"/>
              </a:rPr>
              <a:t>T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100" dirty="0">
                <a:latin typeface="Arial"/>
                <a:cs typeface="Arial"/>
              </a:rPr>
              <a:t>B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-190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D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95" dirty="0">
                <a:latin typeface="Arial"/>
                <a:cs typeface="Arial"/>
              </a:rPr>
              <a:t>C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215" dirty="0">
                <a:latin typeface="Arial"/>
                <a:cs typeface="Arial"/>
              </a:rPr>
              <a:t>M</a:t>
            </a:r>
            <a:r>
              <a:rPr sz="2000" b="1" spc="-100" dirty="0">
                <a:latin typeface="Arial"/>
                <a:cs typeface="Arial"/>
              </a:rPr>
              <a:t>B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R</a:t>
            </a:r>
            <a:r>
              <a:rPr sz="2000" b="1" spc="-29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280" dirty="0">
                <a:latin typeface="Lucida Sans Unicode"/>
                <a:cs typeface="Lucida Sans Unicode"/>
              </a:rPr>
              <a:t>W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-95" dirty="0">
                <a:latin typeface="Lucida Sans Unicode"/>
                <a:cs typeface="Lucida Sans Unicode"/>
              </a:rPr>
              <a:t>D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155" dirty="0">
                <a:latin typeface="Lucida Sans Unicode"/>
                <a:cs typeface="Lucida Sans Unicode"/>
              </a:rPr>
              <a:t>F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40" dirty="0">
                <a:latin typeface="Lucida Sans Unicode"/>
                <a:cs typeface="Lucida Sans Unicode"/>
              </a:rPr>
              <a:t>V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-30" dirty="0">
                <a:latin typeface="Lucida Sans Unicode"/>
                <a:cs typeface="Lucida Sans Unicode"/>
              </a:rPr>
              <a:t>L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-5" dirty="0">
                <a:latin typeface="Lucida Sans Unicode"/>
                <a:cs typeface="Lucida Sans Unicode"/>
              </a:rPr>
              <a:t>M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35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D</a:t>
            </a:r>
            <a:r>
              <a:rPr sz="2000" spc="-45" dirty="0">
                <a:latin typeface="Lucida Sans Unicode"/>
                <a:cs typeface="Lucida Sans Unicode"/>
              </a:rPr>
              <a:t>U</a:t>
            </a:r>
            <a:r>
              <a:rPr sz="2000" spc="20" dirty="0">
                <a:latin typeface="Lucida Sans Unicode"/>
                <a:cs typeface="Lucida Sans Unicode"/>
              </a:rPr>
              <a:t>R</a:t>
            </a:r>
            <a:r>
              <a:rPr sz="2000" spc="409" dirty="0">
                <a:latin typeface="Lucida Sans Unicode"/>
                <a:cs typeface="Lucida Sans Unicode"/>
              </a:rPr>
              <a:t>I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114" dirty="0">
                <a:latin typeface="Lucida Sans Unicode"/>
                <a:cs typeface="Lucida Sans Unicode"/>
              </a:rPr>
              <a:t>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100" dirty="0">
                <a:latin typeface="Lucida Sans Unicode"/>
                <a:cs typeface="Lucida Sans Unicode"/>
              </a:rPr>
              <a:t>H</a:t>
            </a:r>
            <a:r>
              <a:rPr sz="2000" spc="160" dirty="0">
                <a:latin typeface="Lucida Sans Unicode"/>
                <a:cs typeface="Lucida Sans Unicode"/>
              </a:rPr>
              <a:t>E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16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M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-80" dirty="0">
                <a:latin typeface="Lucida Sans Unicode"/>
                <a:cs typeface="Lucida Sans Unicode"/>
              </a:rPr>
              <a:t>N</a:t>
            </a:r>
            <a:r>
              <a:rPr sz="2000" spc="-20" dirty="0">
                <a:latin typeface="Lucida Sans Unicode"/>
                <a:cs typeface="Lucida Sans Unicode"/>
              </a:rPr>
              <a:t>T</a:t>
            </a:r>
            <a:r>
              <a:rPr sz="2000" spc="-100" dirty="0">
                <a:latin typeface="Lucida Sans Unicode"/>
                <a:cs typeface="Lucida Sans Unicode"/>
              </a:rPr>
              <a:t>H</a:t>
            </a:r>
            <a:r>
              <a:rPr sz="2000" spc="229" dirty="0">
                <a:latin typeface="Lucida Sans Unicode"/>
                <a:cs typeface="Lucida Sans Unicode"/>
              </a:rPr>
              <a:t>S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ucida Sans Unicode"/>
              <a:cs typeface="Lucida Sans Unicode"/>
            </a:endParaRPr>
          </a:p>
          <a:p>
            <a:pPr marL="687070" marR="7562850" indent="-675005">
              <a:lnSpc>
                <a:spcPct val="116700"/>
              </a:lnSpc>
            </a:pPr>
            <a:r>
              <a:rPr sz="3000" b="1" spc="-20" dirty="0">
                <a:latin typeface="Arial"/>
                <a:cs typeface="Arial"/>
              </a:rPr>
              <a:t>15.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Regional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Performance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spc="60" dirty="0">
                <a:latin typeface="Arial"/>
                <a:cs typeface="Arial"/>
              </a:rPr>
              <a:t>Insights: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Asia</a:t>
            </a:r>
            <a:endParaRPr sz="3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550"/>
              </a:spcBef>
            </a:pPr>
            <a:r>
              <a:rPr sz="2000" spc="-40" dirty="0">
                <a:latin typeface="Lucida Sans Unicode"/>
                <a:cs typeface="Lucida Sans Unicode"/>
              </a:rPr>
              <a:t>Highest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revenue;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prioritize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marketing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strategies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cosmetics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and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clothes.</a:t>
            </a:r>
            <a:endParaRPr sz="2000">
              <a:latin typeface="Lucida Sans Unicode"/>
              <a:cs typeface="Lucida Sans Unicode"/>
            </a:endParaRPr>
          </a:p>
          <a:p>
            <a:pPr marL="591185">
              <a:lnSpc>
                <a:spcPct val="100000"/>
              </a:lnSpc>
              <a:spcBef>
                <a:spcPts val="425"/>
              </a:spcBef>
            </a:pPr>
            <a:r>
              <a:rPr sz="3000" b="1" spc="50" dirty="0">
                <a:latin typeface="Arial"/>
                <a:cs typeface="Arial"/>
              </a:rPr>
              <a:t>Australia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spc="70" dirty="0">
                <a:latin typeface="Arial"/>
                <a:cs typeface="Arial"/>
              </a:rPr>
              <a:t>and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65" dirty="0">
                <a:latin typeface="Arial"/>
                <a:cs typeface="Arial"/>
              </a:rPr>
              <a:t>Oceania</a:t>
            </a:r>
            <a:endParaRPr sz="3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550"/>
              </a:spcBef>
            </a:pPr>
            <a:r>
              <a:rPr sz="2000" spc="25" dirty="0">
                <a:latin typeface="Lucida Sans Unicode"/>
                <a:cs typeface="Lucida Sans Unicode"/>
              </a:rPr>
              <a:t>Beverage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benefit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from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hot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climate;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consider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expanding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product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10" dirty="0">
                <a:latin typeface="Lucida Sans Unicode"/>
                <a:cs typeface="Lucida Sans Unicode"/>
              </a:rPr>
              <a:t>lines.</a:t>
            </a:r>
            <a:endParaRPr sz="2000">
              <a:latin typeface="Lucida Sans Unicode"/>
              <a:cs typeface="Lucida Sans Unicode"/>
            </a:endParaRPr>
          </a:p>
          <a:p>
            <a:pPr marL="443865" marR="10299065">
              <a:lnSpc>
                <a:spcPct val="115599"/>
              </a:lnSpc>
            </a:pPr>
            <a:r>
              <a:rPr sz="2000" b="1" spc="95" dirty="0">
                <a:latin typeface="Arial"/>
                <a:cs typeface="Arial"/>
              </a:rPr>
              <a:t>Most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Sold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110" dirty="0">
                <a:latin typeface="Arial"/>
                <a:cs typeface="Arial"/>
              </a:rPr>
              <a:t>Item: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Beverages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Least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Sold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110" dirty="0">
                <a:latin typeface="Arial"/>
                <a:cs typeface="Arial"/>
              </a:rPr>
              <a:t>Item: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Cereal</a:t>
            </a:r>
            <a:endParaRPr sz="2000">
              <a:latin typeface="Arial"/>
              <a:cs typeface="Arial"/>
            </a:endParaRPr>
          </a:p>
          <a:p>
            <a:pPr marL="443865" marR="5080">
              <a:lnSpc>
                <a:spcPct val="115599"/>
              </a:lnSpc>
            </a:pPr>
            <a:r>
              <a:rPr sz="2000" spc="-65" dirty="0">
                <a:latin typeface="Lucida Sans Unicode"/>
                <a:cs typeface="Lucida Sans Unicode"/>
              </a:rPr>
              <a:t>Reasoning: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Beverages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align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region's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hot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climate,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driving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higher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sales.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Cereal,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being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less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suited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climate,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20" dirty="0">
                <a:latin typeface="Lucida Sans Unicode"/>
                <a:cs typeface="Lucida Sans Unicode"/>
              </a:rPr>
              <a:t>sees</a:t>
            </a:r>
            <a:r>
              <a:rPr sz="2000" spc="-19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lower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demand.</a:t>
            </a:r>
            <a:endParaRPr sz="2000">
              <a:latin typeface="Lucida Sans Unicode"/>
              <a:cs typeface="Lucida Sans Unicode"/>
            </a:endParaRPr>
          </a:p>
          <a:p>
            <a:pPr marL="591185">
              <a:lnSpc>
                <a:spcPct val="100000"/>
              </a:lnSpc>
              <a:spcBef>
                <a:spcPts val="1210"/>
              </a:spcBef>
            </a:pPr>
            <a:r>
              <a:rPr sz="3000" b="1" spc="95" dirty="0">
                <a:latin typeface="Arial"/>
                <a:cs typeface="Arial"/>
              </a:rPr>
              <a:t>Central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95" dirty="0">
                <a:latin typeface="Arial"/>
                <a:cs typeface="Arial"/>
              </a:rPr>
              <a:t>America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70" dirty="0">
                <a:latin typeface="Arial"/>
                <a:cs typeface="Arial"/>
              </a:rPr>
              <a:t>and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Caribbean</a:t>
            </a:r>
            <a:endParaRPr sz="3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550"/>
              </a:spcBef>
            </a:pPr>
            <a:r>
              <a:rPr sz="2000" spc="150" dirty="0">
                <a:latin typeface="Lucida Sans Unicode"/>
                <a:cs typeface="Lucida Sans Unicode"/>
              </a:rPr>
              <a:t>F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80" dirty="0">
                <a:latin typeface="Lucida Sans Unicode"/>
                <a:cs typeface="Lucida Sans Unicode"/>
              </a:rPr>
              <a:t>u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70" dirty="0">
                <a:latin typeface="Lucida Sans Unicode"/>
                <a:cs typeface="Lucida Sans Unicode"/>
              </a:rPr>
              <a:t>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30" dirty="0">
                <a:latin typeface="Lucida Sans Unicode"/>
                <a:cs typeface="Lucida Sans Unicode"/>
              </a:rPr>
              <a:t>p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55" dirty="0">
                <a:latin typeface="Lucida Sans Unicode"/>
                <a:cs typeface="Lucida Sans Unicode"/>
              </a:rPr>
              <a:t>v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75" dirty="0">
                <a:latin typeface="Lucida Sans Unicode"/>
                <a:cs typeface="Lucida Sans Unicode"/>
              </a:rPr>
              <a:t>n</a:t>
            </a:r>
            <a:r>
              <a:rPr sz="2000" spc="-20" dirty="0">
                <a:latin typeface="Lucida Sans Unicode"/>
                <a:cs typeface="Lucida Sans Unicode"/>
              </a:rPr>
              <a:t>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-140" dirty="0">
                <a:latin typeface="Lucida Sans Unicode"/>
                <a:cs typeface="Lucida Sans Unicode"/>
              </a:rPr>
              <a:t>l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10" dirty="0">
                <a:latin typeface="Lucida Sans Unicode"/>
                <a:cs typeface="Lucida Sans Unicode"/>
              </a:rPr>
              <a:t>s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-70" dirty="0">
                <a:latin typeface="Lucida Sans Unicode"/>
                <a:cs typeface="Lucida Sans Unicode"/>
              </a:rPr>
              <a:t>n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75" dirty="0">
                <a:latin typeface="Lucida Sans Unicode"/>
                <a:cs typeface="Lucida Sans Unicode"/>
              </a:rPr>
              <a:t>h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5" dirty="0">
                <a:latin typeface="Lucida Sans Unicode"/>
                <a:cs typeface="Lucida Sans Unicode"/>
              </a:rPr>
              <a:t>s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-130" dirty="0">
                <a:latin typeface="Lucida Sans Unicode"/>
                <a:cs typeface="Lucida Sans Unicode"/>
              </a:rPr>
              <a:t>i</a:t>
            </a:r>
            <a:r>
              <a:rPr sz="2000" spc="130" dirty="0">
                <a:latin typeface="Lucida Sans Unicode"/>
                <a:cs typeface="Lucida Sans Unicode"/>
              </a:rPr>
              <a:t>c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125" dirty="0">
                <a:latin typeface="Lucida Sans Unicode"/>
                <a:cs typeface="Lucida Sans Unicode"/>
              </a:rPr>
              <a:t>c</a:t>
            </a:r>
            <a:r>
              <a:rPr sz="2000" spc="-15" dirty="0">
                <a:latin typeface="Lucida Sans Unicode"/>
                <a:cs typeface="Lucida Sans Unicode"/>
              </a:rPr>
              <a:t>a</a:t>
            </a:r>
            <a:r>
              <a:rPr sz="2000" spc="25" dirty="0">
                <a:latin typeface="Lucida Sans Unicode"/>
                <a:cs typeface="Lucida Sans Unicode"/>
              </a:rPr>
              <a:t>t</a:t>
            </a:r>
            <a:r>
              <a:rPr sz="2000" spc="30" dirty="0">
                <a:latin typeface="Lucida Sans Unicode"/>
                <a:cs typeface="Lucida Sans Unicode"/>
              </a:rPr>
              <a:t>e</a:t>
            </a:r>
            <a:r>
              <a:rPr sz="2000" spc="-25" dirty="0">
                <a:latin typeface="Lucida Sans Unicode"/>
                <a:cs typeface="Lucida Sans Unicode"/>
              </a:rPr>
              <a:t>g</a:t>
            </a:r>
            <a:r>
              <a:rPr sz="2000" spc="-40" dirty="0">
                <a:latin typeface="Lucida Sans Unicode"/>
                <a:cs typeface="Lucida Sans Unicode"/>
              </a:rPr>
              <a:t>o</a:t>
            </a:r>
            <a:r>
              <a:rPr sz="2000" spc="-55" dirty="0">
                <a:latin typeface="Lucida Sans Unicode"/>
                <a:cs typeface="Lucida Sans Unicode"/>
              </a:rPr>
              <a:t>r</a:t>
            </a:r>
            <a:r>
              <a:rPr sz="2000" spc="60" dirty="0">
                <a:latin typeface="Lucida Sans Unicode"/>
                <a:cs typeface="Lucida Sans Unicode"/>
              </a:rPr>
              <a:t>y</a:t>
            </a:r>
            <a:r>
              <a:rPr sz="2000" spc="-34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443865" marR="10237470">
              <a:lnSpc>
                <a:spcPct val="115599"/>
              </a:lnSpc>
            </a:pPr>
            <a:r>
              <a:rPr sz="2000" b="1" spc="95" dirty="0">
                <a:latin typeface="Arial"/>
                <a:cs typeface="Arial"/>
              </a:rPr>
              <a:t>Most </a:t>
            </a:r>
            <a:r>
              <a:rPr sz="2000" b="1" spc="15" dirty="0">
                <a:latin typeface="Arial"/>
                <a:cs typeface="Arial"/>
              </a:rPr>
              <a:t>Sold </a:t>
            </a:r>
            <a:r>
              <a:rPr sz="2000" b="1" spc="110" dirty="0">
                <a:latin typeface="Arial"/>
                <a:cs typeface="Arial"/>
              </a:rPr>
              <a:t>Item: </a:t>
            </a:r>
            <a:r>
              <a:rPr sz="2000" b="1" spc="15" dirty="0">
                <a:latin typeface="Arial"/>
                <a:cs typeface="Arial"/>
              </a:rPr>
              <a:t>Household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Least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Sold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10" dirty="0">
                <a:latin typeface="Arial"/>
                <a:cs typeface="Arial"/>
              </a:rPr>
              <a:t>Item: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Cosmetics</a:t>
            </a:r>
            <a:endParaRPr sz="2000">
              <a:latin typeface="Arial"/>
              <a:cs typeface="Arial"/>
            </a:endParaRPr>
          </a:p>
          <a:p>
            <a:pPr marL="443865" marR="173990">
              <a:lnSpc>
                <a:spcPct val="115599"/>
              </a:lnSpc>
            </a:pPr>
            <a:r>
              <a:rPr sz="2000" spc="-65" dirty="0">
                <a:latin typeface="Lucida Sans Unicode"/>
                <a:cs typeface="Lucida Sans Unicode"/>
              </a:rPr>
              <a:t>Reasoning: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preference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for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household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items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Lucida Sans Unicode"/>
                <a:cs typeface="Lucida Sans Unicode"/>
              </a:rPr>
              <a:t>in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this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region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is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5" dirty="0">
                <a:latin typeface="Lucida Sans Unicode"/>
                <a:cs typeface="Lucida Sans Unicode"/>
              </a:rPr>
              <a:t>attributed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traditional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65" dirty="0">
                <a:latin typeface="Lucida Sans Unicode"/>
                <a:cs typeface="Lucida Sans Unicode"/>
              </a:rPr>
              <a:t>market.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15" dirty="0">
                <a:latin typeface="Lucida Sans Unicode"/>
                <a:cs typeface="Lucida Sans Unicode"/>
              </a:rPr>
              <a:t>Cosmetic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sales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could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improve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with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targeted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marketing</a:t>
            </a:r>
            <a:r>
              <a:rPr sz="2000" spc="-185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strategies.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409575" cy="10283190"/>
            <a:chOff x="0" y="0"/>
            <a:chExt cx="409575" cy="1028319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409575" cy="2571750"/>
            </a:xfrm>
            <a:custGeom>
              <a:avLst/>
              <a:gdLst/>
              <a:ahLst/>
              <a:cxnLst/>
              <a:rect l="l" t="t" r="r" b="b"/>
              <a:pathLst>
                <a:path w="409575" h="2571750">
                  <a:moveTo>
                    <a:pt x="409574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09574" y="0"/>
                  </a:lnTo>
                  <a:lnTo>
                    <a:pt x="409574" y="2571749"/>
                  </a:lnTo>
                  <a:close/>
                </a:path>
              </a:pathLst>
            </a:custGeom>
            <a:solidFill>
              <a:srgbClr val="426A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570390"/>
              <a:ext cx="409575" cy="7712709"/>
            </a:xfrm>
            <a:custGeom>
              <a:avLst/>
              <a:gdLst/>
              <a:ahLst/>
              <a:cxnLst/>
              <a:rect l="l" t="t" r="r" b="b"/>
              <a:pathLst>
                <a:path w="409575" h="7712709">
                  <a:moveTo>
                    <a:pt x="409562" y="0"/>
                  </a:moveTo>
                  <a:lnTo>
                    <a:pt x="0" y="0"/>
                  </a:lnTo>
                  <a:lnTo>
                    <a:pt x="0" y="2570391"/>
                  </a:lnTo>
                  <a:lnTo>
                    <a:pt x="0" y="2571750"/>
                  </a:lnTo>
                  <a:lnTo>
                    <a:pt x="0" y="5140782"/>
                  </a:lnTo>
                  <a:lnTo>
                    <a:pt x="0" y="5142141"/>
                  </a:lnTo>
                  <a:lnTo>
                    <a:pt x="0" y="7712532"/>
                  </a:lnTo>
                  <a:lnTo>
                    <a:pt x="409562" y="7712532"/>
                  </a:lnTo>
                  <a:lnTo>
                    <a:pt x="409562" y="5142141"/>
                  </a:lnTo>
                  <a:lnTo>
                    <a:pt x="409562" y="5140782"/>
                  </a:lnTo>
                  <a:lnTo>
                    <a:pt x="409562" y="2571750"/>
                  </a:lnTo>
                  <a:lnTo>
                    <a:pt x="409562" y="2570391"/>
                  </a:lnTo>
                  <a:lnTo>
                    <a:pt x="409562" y="0"/>
                  </a:lnTo>
                  <a:close/>
                </a:path>
              </a:pathLst>
            </a:custGeom>
            <a:solidFill>
              <a:srgbClr val="174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1166</Words>
  <Application>Microsoft Office PowerPoint</Application>
  <PresentationFormat>Custom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Sans Unicode</vt:lpstr>
      <vt:lpstr>Trebuchet MS</vt:lpstr>
      <vt:lpstr>Office Theme</vt:lpstr>
      <vt:lpstr>KAUSHAL TALEKAR DOMAIN - E COMMERCE</vt:lpstr>
      <vt:lpstr>ANALYSING  AMAZON  SALES DATA</vt:lpstr>
      <vt:lpstr>Introduction PROBLEM STATEMENT</vt:lpstr>
      <vt:lpstr>Details of Data</vt:lpstr>
      <vt:lpstr>3. Least 2 Non-Profitable Products:</vt:lpstr>
      <vt:lpstr>6. Cheapest Item:</vt:lpstr>
      <vt:lpstr>9. Regional Analysis: Most Profitable Countries</vt:lpstr>
      <vt:lpstr>11. Product Category Insights:  Most Sold :</vt:lpstr>
      <vt:lpstr>14. Monthly Trends:  Most Orders:</vt:lpstr>
      <vt:lpstr>Europe, Middle East and North Africa</vt:lpstr>
      <vt:lpstr>Main KPIs</vt:lpstr>
      <vt:lpstr>Mock – up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Muntaha Tabassum</dc:creator>
  <cp:keywords>DAF7XWeRjJ0,BAF60GRBxMg</cp:keywords>
  <cp:lastModifiedBy>Kaushal Talekar</cp:lastModifiedBy>
  <cp:revision>1</cp:revision>
  <dcterms:created xsi:type="dcterms:W3CDTF">2024-09-02T15:32:37Z</dcterms:created>
  <dcterms:modified xsi:type="dcterms:W3CDTF">2024-09-18T04:56:04Z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2024-09-02T00:00:00Z</vt:filetime>
  </property>
</Properties>
</file>