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61" r:id="rId4"/>
    <p:sldId id="260" r:id="rId5"/>
    <p:sldId id="262" r:id="rId6"/>
    <p:sldId id="263" r:id="rId7"/>
    <p:sldId id="264" r:id="rId8"/>
    <p:sldId id="265" r:id="rId9"/>
    <p:sldId id="326" r:id="rId10"/>
    <p:sldId id="321" r:id="rId11"/>
    <p:sldId id="322" r:id="rId12"/>
    <p:sldId id="323" r:id="rId13"/>
    <p:sldId id="324" r:id="rId14"/>
    <p:sldId id="325" r:id="rId15"/>
    <p:sldId id="266" r:id="rId16"/>
    <p:sldId id="270" r:id="rId17"/>
    <p:sldId id="327" r:id="rId18"/>
    <p:sldId id="328" r:id="rId19"/>
    <p:sldId id="329"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0" d="100"/>
          <a:sy n="70" d="100"/>
        </p:scale>
        <p:origin x="8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7C4C5-CAA6-4508-83AD-5CF083C9C84E}" type="datetimeFigureOut">
              <a:rPr lang="en-IN" smtClean="0"/>
              <a:t>07-10-2022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256AC-506D-4216-9955-197C947CBB4C}" type="slidenum">
              <a:rPr lang="en-IN" smtClean="0"/>
              <a:t>‹#›</a:t>
            </a:fld>
            <a:endParaRPr lang="en-IN"/>
          </a:p>
        </p:txBody>
      </p:sp>
    </p:spTree>
    <p:extLst>
      <p:ext uri="{BB962C8B-B14F-4D97-AF65-F5344CB8AC3E}">
        <p14:creationId xmlns:p14="http://schemas.microsoft.com/office/powerpoint/2010/main" val="206923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2158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036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6195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8920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2235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0917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8219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7609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589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7397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3615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857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E8C9-7BC6-DDEE-9EA0-5C59AE2B3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92452D-1F34-6263-B490-97219A420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5D3E51-8180-DE2E-6BE2-7957D504B285}"/>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5" name="Footer Placeholder 4">
            <a:extLst>
              <a:ext uri="{FF2B5EF4-FFF2-40B4-BE49-F238E27FC236}">
                <a16:creationId xmlns:a16="http://schemas.microsoft.com/office/drawing/2014/main" id="{032A057C-9EFB-C54D-C06F-66584AB94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A56DA-4DC1-4413-CF87-25FFFB0F5A29}"/>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76364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6F82-5513-2830-A028-11FA7D832D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F8EFB-CFCE-375B-69EC-D59554477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DD15AF-8086-529C-F8E7-C64D9631B477}"/>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5" name="Footer Placeholder 4">
            <a:extLst>
              <a:ext uri="{FF2B5EF4-FFF2-40B4-BE49-F238E27FC236}">
                <a16:creationId xmlns:a16="http://schemas.microsoft.com/office/drawing/2014/main" id="{B14FE9DE-DE32-4381-7B7E-378FF9C9D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98E9FF-EADA-359B-DFB9-59FAFC2EEC40}"/>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268231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304FFC-33F5-E747-C5F2-D371BFEE50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52A0C3-2722-F59B-B7A3-838F974C56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2D13A-A1E3-FB21-D24A-F91EAEA774BE}"/>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5" name="Footer Placeholder 4">
            <a:extLst>
              <a:ext uri="{FF2B5EF4-FFF2-40B4-BE49-F238E27FC236}">
                <a16:creationId xmlns:a16="http://schemas.microsoft.com/office/drawing/2014/main" id="{F8FE28C4-7E7B-1756-2A73-F52C38B43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37EE1-B7F0-647A-86EE-18156EB53893}"/>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327614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3082834" y="0"/>
            <a:ext cx="18001460" cy="6975567"/>
          </a:xfrm>
          <a:prstGeom prst="rect">
            <a:avLst/>
          </a:prstGeom>
          <a:noFill/>
          <a:ln>
            <a:noFill/>
          </a:ln>
        </p:spPr>
      </p:pic>
      <p:sp>
        <p:nvSpPr>
          <p:cNvPr id="15" name="Google Shape;15;p17"/>
          <p:cNvSpPr txBox="1">
            <a:spLocks noGrp="1"/>
          </p:cNvSpPr>
          <p:nvPr>
            <p:ph type="ftr" idx="11"/>
          </p:nvPr>
        </p:nvSpPr>
        <p:spPr>
          <a:xfrm>
            <a:off x="8251371" y="483793"/>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385808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C8D9-236D-7CE1-4D4E-2859C1736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0F265F-5608-379E-C949-D892A98A87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3CF7F-20C9-5524-00B5-1DC41226EC84}"/>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5" name="Footer Placeholder 4">
            <a:extLst>
              <a:ext uri="{FF2B5EF4-FFF2-40B4-BE49-F238E27FC236}">
                <a16:creationId xmlns:a16="http://schemas.microsoft.com/office/drawing/2014/main" id="{BB4DA8CA-728B-13C2-CE29-0C050A5B7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08C7D-A263-64EF-1718-A6596345E49F}"/>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346701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72E1-5B1F-F9CC-F8A1-58120FD8C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289EBD-8F60-ECDE-E8C6-C20B868E7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25F6E0-E9FA-ED24-968C-7340D4B8F9C7}"/>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5" name="Footer Placeholder 4">
            <a:extLst>
              <a:ext uri="{FF2B5EF4-FFF2-40B4-BE49-F238E27FC236}">
                <a16:creationId xmlns:a16="http://schemas.microsoft.com/office/drawing/2014/main" id="{B367FA68-689B-ED64-CF9A-B17824740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CE4BE-407C-4877-13B1-93563F82BD56}"/>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358299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65D7-5D58-BD8A-B5E1-5FAC47E3DE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2C6951-3355-50BF-44AE-C9D7D5A2B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A19F06-9EB6-51BF-A1F4-E174968B2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2A5A08-6487-1624-5A98-C6F40DB61434}"/>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6" name="Footer Placeholder 5">
            <a:extLst>
              <a:ext uri="{FF2B5EF4-FFF2-40B4-BE49-F238E27FC236}">
                <a16:creationId xmlns:a16="http://schemas.microsoft.com/office/drawing/2014/main" id="{331B245E-83B1-AF08-0FFD-786F2DAD32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CC127-2918-EC82-7CFC-483D85E4589D}"/>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324913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A20C-4CB2-0C73-C9C2-B866BA971A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1B49BB-CBB4-1EBE-0333-F6AE97B29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3FD48-1EBE-55AF-6E35-C58F3EB4A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BE3BBD-8C89-FA80-43A4-7A8AF0C12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214CB-9231-7429-5C4E-EA49784BE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FCB955-C249-B739-208B-8476877C9482}"/>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8" name="Footer Placeholder 7">
            <a:extLst>
              <a:ext uri="{FF2B5EF4-FFF2-40B4-BE49-F238E27FC236}">
                <a16:creationId xmlns:a16="http://schemas.microsoft.com/office/drawing/2014/main" id="{4169387C-3B15-C1F8-D56F-93DBF65F41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0C6CCD-56CA-4C46-340B-AE77CE325BD2}"/>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154195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BB9F-8895-54AD-3B33-4EEEE3B0F9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248832-1A75-9714-59E7-00087D619B12}"/>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4" name="Footer Placeholder 3">
            <a:extLst>
              <a:ext uri="{FF2B5EF4-FFF2-40B4-BE49-F238E27FC236}">
                <a16:creationId xmlns:a16="http://schemas.microsoft.com/office/drawing/2014/main" id="{70DFD356-1C75-CFE7-EC2A-B314240DFD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4FDDB6-8865-578D-427B-565BC0EB2768}"/>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378115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AB1B4-DADC-B99F-870B-9BDB0DAAC7E1}"/>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3" name="Footer Placeholder 2">
            <a:extLst>
              <a:ext uri="{FF2B5EF4-FFF2-40B4-BE49-F238E27FC236}">
                <a16:creationId xmlns:a16="http://schemas.microsoft.com/office/drawing/2014/main" id="{8D1FB352-133A-A76E-14AA-C6C4385C0B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AC369C-89DC-59D4-6AE4-BD05215DEEFC}"/>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40659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B062-4EF1-5DC2-E1F1-5D8D0D8C0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38088D-8494-5A32-9DB8-DAEB61E8A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4812DC-6C78-E5A0-D38C-1E1EEBFC9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10F0F-C2E3-09D8-4273-0C7038005760}"/>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6" name="Footer Placeholder 5">
            <a:extLst>
              <a:ext uri="{FF2B5EF4-FFF2-40B4-BE49-F238E27FC236}">
                <a16:creationId xmlns:a16="http://schemas.microsoft.com/office/drawing/2014/main" id="{FFE8CA9C-1414-E48C-B659-54477D660B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7CDD58-6547-6C46-7484-EB9FB9545DD7}"/>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294851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F435-554D-E16E-E4E9-FEFC65FFD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738DBE-0255-1AD1-02E6-5E1BDE858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5B8322-86A5-0057-C845-D3A333EB8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ECBE7-4C30-89AD-94F3-12260227613C}"/>
              </a:ext>
            </a:extLst>
          </p:cNvPr>
          <p:cNvSpPr>
            <a:spLocks noGrp="1"/>
          </p:cNvSpPr>
          <p:nvPr>
            <p:ph type="dt" sz="half" idx="10"/>
          </p:nvPr>
        </p:nvSpPr>
        <p:spPr/>
        <p:txBody>
          <a:bodyPr/>
          <a:lstStyle/>
          <a:p>
            <a:fld id="{6AC20948-4E93-4DD7-AF60-A6D5950E6A12}" type="datetimeFigureOut">
              <a:rPr lang="en-IN" smtClean="0"/>
              <a:t>07-10-2022</a:t>
            </a:fld>
            <a:endParaRPr lang="en-IN"/>
          </a:p>
        </p:txBody>
      </p:sp>
      <p:sp>
        <p:nvSpPr>
          <p:cNvPr id="6" name="Footer Placeholder 5">
            <a:extLst>
              <a:ext uri="{FF2B5EF4-FFF2-40B4-BE49-F238E27FC236}">
                <a16:creationId xmlns:a16="http://schemas.microsoft.com/office/drawing/2014/main" id="{33D415FD-12BB-158C-F0EC-995CCB050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D0B89F-3CCD-03BA-1B5C-0B89A3412608}"/>
              </a:ext>
            </a:extLst>
          </p:cNvPr>
          <p:cNvSpPr>
            <a:spLocks noGrp="1"/>
          </p:cNvSpPr>
          <p:nvPr>
            <p:ph type="sldNum" sz="quarter" idx="12"/>
          </p:nvPr>
        </p:nvSpPr>
        <p:spPr/>
        <p:txBody>
          <a:bodyPr/>
          <a:lstStyle/>
          <a:p>
            <a:fld id="{FAE2F300-405D-4519-A762-2044DA62CBCD}" type="slidenum">
              <a:rPr lang="en-IN" smtClean="0"/>
              <a:t>‹#›</a:t>
            </a:fld>
            <a:endParaRPr lang="en-IN"/>
          </a:p>
        </p:txBody>
      </p:sp>
    </p:spTree>
    <p:extLst>
      <p:ext uri="{BB962C8B-B14F-4D97-AF65-F5344CB8AC3E}">
        <p14:creationId xmlns:p14="http://schemas.microsoft.com/office/powerpoint/2010/main" val="283685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5EF8-BF5D-D314-CAA8-71FD6A6246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34B874-6D25-34D1-5EE2-1646FD444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E1204-F472-A788-D08D-D095F26C3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20948-4E93-4DD7-AF60-A6D5950E6A12}" type="datetimeFigureOut">
              <a:rPr lang="en-IN" smtClean="0"/>
              <a:t>07-10-2022</a:t>
            </a:fld>
            <a:endParaRPr lang="en-IN"/>
          </a:p>
        </p:txBody>
      </p:sp>
      <p:sp>
        <p:nvSpPr>
          <p:cNvPr id="5" name="Footer Placeholder 4">
            <a:extLst>
              <a:ext uri="{FF2B5EF4-FFF2-40B4-BE49-F238E27FC236}">
                <a16:creationId xmlns:a16="http://schemas.microsoft.com/office/drawing/2014/main" id="{696D4565-822C-EF9C-559A-1A8DCC5CE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559055-8A4E-A8C9-8A35-902E01AD2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2F300-405D-4519-A762-2044DA62CBCD}" type="slidenum">
              <a:rPr lang="en-IN" smtClean="0"/>
              <a:t>‹#›</a:t>
            </a:fld>
            <a:endParaRPr lang="en-IN"/>
          </a:p>
        </p:txBody>
      </p:sp>
    </p:spTree>
    <p:extLst>
      <p:ext uri="{BB962C8B-B14F-4D97-AF65-F5344CB8AC3E}">
        <p14:creationId xmlns:p14="http://schemas.microsoft.com/office/powerpoint/2010/main" val="2556108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674794" y="707206"/>
            <a:ext cx="14748699" cy="4391641"/>
          </a:xfrm>
          <a:prstGeom prst="rect">
            <a:avLst/>
          </a:prstGeom>
          <a:noFill/>
          <a:ln>
            <a:noFill/>
          </a:ln>
        </p:spPr>
        <p:txBody>
          <a:bodyPr spcFirstLastPara="1" wrap="square" lIns="0" tIns="0" rIns="0" bIns="0" anchor="t" anchorCtr="0">
            <a:noAutofit/>
          </a:bodyPr>
          <a:lstStyle/>
          <a:p>
            <a:r>
              <a:rPr lang="en-IN" sz="4800" b="1" u="sng" dirty="0">
                <a:effectLst/>
                <a:latin typeface="Arial" panose="020B0604020202020204" pitchFamily="34" charset="0"/>
                <a:ea typeface="Arial" panose="020B0604020202020204" pitchFamily="34" charset="0"/>
                <a:cs typeface="Arial" panose="020B0604020202020204" pitchFamily="34" charset="0"/>
              </a:rPr>
              <a:t>Diabetic retinopathy prediction in patients</a:t>
            </a:r>
            <a:endParaRPr lang="en-IN" sz="6000" u="sng" dirty="0">
              <a:latin typeface="Arial" panose="020B0604020202020204" pitchFamily="34" charset="0"/>
              <a:cs typeface="Arial" panose="020B0604020202020204" pitchFamily="34" charset="0"/>
            </a:endParaRPr>
          </a:p>
          <a:p>
            <a:pPr>
              <a:buClr>
                <a:srgbClr val="002776"/>
              </a:buClr>
              <a:buSzPts val="3600"/>
            </a:pPr>
            <a:r>
              <a:rPr lang="en-US" sz="6000" b="1" dirty="0">
                <a:solidFill>
                  <a:srgbClr val="002776"/>
                </a:solidFill>
                <a:latin typeface="Verdana"/>
                <a:ea typeface="Verdana"/>
                <a:cs typeface="Verdana"/>
                <a:sym typeface="Verdana"/>
              </a:rPr>
              <a:t> </a:t>
            </a:r>
            <a:r>
              <a:rPr lang="en-US" sz="4400" b="1" dirty="0">
                <a:solidFill>
                  <a:srgbClr val="002776"/>
                </a:solidFill>
                <a:latin typeface="Verdana"/>
                <a:ea typeface="Verdana"/>
                <a:cs typeface="Verdana"/>
                <a:sym typeface="Verdana"/>
              </a:rPr>
              <a:t>P152</a:t>
            </a:r>
            <a:r>
              <a:rPr lang="en-US" sz="6000" b="1" dirty="0">
                <a:solidFill>
                  <a:srgbClr val="002776"/>
                </a:solidFill>
                <a:latin typeface="Verdana"/>
                <a:ea typeface="Verdana"/>
                <a:cs typeface="Verdana"/>
                <a:sym typeface="Verdana"/>
              </a:rPr>
              <a:t> </a:t>
            </a:r>
            <a:r>
              <a:rPr lang="en-US" sz="4400" b="1" dirty="0">
                <a:solidFill>
                  <a:srgbClr val="002776"/>
                </a:solidFill>
                <a:latin typeface="Verdana"/>
                <a:ea typeface="Verdana"/>
                <a:cs typeface="Verdana"/>
                <a:sym typeface="Verdana"/>
              </a:rPr>
              <a:t>Group 6</a:t>
            </a:r>
            <a:endParaRPr sz="2800" dirty="0">
              <a:solidFill>
                <a:srgbClr val="000000"/>
              </a:solidFill>
              <a:latin typeface="Arial"/>
              <a:ea typeface="Arial"/>
              <a:cs typeface="Arial"/>
              <a:sym typeface="Arial"/>
            </a:endParaRPr>
          </a:p>
          <a:p>
            <a:pPr>
              <a:buClr>
                <a:srgbClr val="002776"/>
              </a:buClr>
              <a:buSzPts val="2400"/>
            </a:pPr>
            <a:r>
              <a:rPr lang="en-US" sz="4400" b="1" dirty="0">
                <a:solidFill>
                  <a:srgbClr val="002776"/>
                </a:solidFill>
                <a:latin typeface="Verdana"/>
                <a:ea typeface="Verdana"/>
                <a:cs typeface="Verdana"/>
                <a:sym typeface="Verdana"/>
              </a:rPr>
              <a:t> </a:t>
            </a:r>
            <a:r>
              <a:rPr lang="en-US" sz="4400" b="1" dirty="0" err="1">
                <a:solidFill>
                  <a:srgbClr val="002776"/>
                </a:solidFill>
                <a:latin typeface="Verdana"/>
                <a:ea typeface="Verdana"/>
                <a:cs typeface="Verdana"/>
                <a:sym typeface="Verdana"/>
              </a:rPr>
              <a:t>Madishetti</a:t>
            </a:r>
            <a:r>
              <a:rPr lang="en-US" sz="4400" b="1" dirty="0">
                <a:solidFill>
                  <a:srgbClr val="002776"/>
                </a:solidFill>
                <a:latin typeface="Verdana"/>
                <a:ea typeface="Verdana"/>
                <a:cs typeface="Verdana"/>
                <a:sym typeface="Verdana"/>
              </a:rPr>
              <a:t> </a:t>
            </a:r>
            <a:r>
              <a:rPr lang="en-US" sz="4400" b="1" dirty="0" err="1">
                <a:solidFill>
                  <a:srgbClr val="002776"/>
                </a:solidFill>
                <a:latin typeface="Verdana"/>
                <a:ea typeface="Verdana"/>
                <a:cs typeface="Verdana"/>
                <a:sym typeface="Verdana"/>
              </a:rPr>
              <a:t>Rajashekar</a:t>
            </a:r>
            <a:endParaRPr lang="en-US" sz="4400" b="1" dirty="0">
              <a:solidFill>
                <a:srgbClr val="002776"/>
              </a:solidFill>
              <a:latin typeface="Verdana"/>
              <a:ea typeface="Verdana"/>
              <a:cs typeface="Verdana"/>
              <a:sym typeface="Verdana"/>
            </a:endParaRPr>
          </a:p>
          <a:p>
            <a:pPr>
              <a:buClr>
                <a:srgbClr val="002776"/>
              </a:buClr>
              <a:buSzPts val="2400"/>
            </a:pPr>
            <a:r>
              <a:rPr lang="en-IN" sz="4400" b="1" dirty="0">
                <a:solidFill>
                  <a:srgbClr val="002776"/>
                </a:solidFill>
                <a:latin typeface="Verdana"/>
                <a:ea typeface="Verdana"/>
              </a:rPr>
              <a:t> </a:t>
            </a:r>
            <a:r>
              <a:rPr lang="en-IN" sz="4400" b="1" dirty="0" err="1">
                <a:solidFill>
                  <a:srgbClr val="002776"/>
                </a:solidFill>
                <a:latin typeface="Verdana"/>
                <a:ea typeface="Verdana"/>
              </a:rPr>
              <a:t>Bapuram</a:t>
            </a:r>
            <a:r>
              <a:rPr lang="en-IN" sz="4400" b="1" dirty="0">
                <a:solidFill>
                  <a:srgbClr val="002776"/>
                </a:solidFill>
                <a:latin typeface="Verdana"/>
                <a:ea typeface="Verdana"/>
              </a:rPr>
              <a:t> Pallavi</a:t>
            </a:r>
          </a:p>
          <a:p>
            <a:pPr>
              <a:buClr>
                <a:srgbClr val="002776"/>
              </a:buClr>
              <a:buSzPts val="2400"/>
            </a:pPr>
            <a:r>
              <a:rPr lang="en-US" sz="4400" b="1" dirty="0">
                <a:solidFill>
                  <a:srgbClr val="002776"/>
                </a:solidFill>
                <a:latin typeface="Verdana"/>
                <a:ea typeface="Verdana"/>
                <a:cs typeface="Verdana"/>
                <a:sym typeface="Verdana"/>
              </a:rPr>
              <a:t> 07/10/22</a:t>
            </a:r>
            <a:endParaRPr sz="2800" dirty="0">
              <a:solidFill>
                <a:srgbClr val="000000"/>
              </a:solidFill>
              <a:latin typeface="Arial"/>
              <a:ea typeface="Arial"/>
              <a:cs typeface="Arial"/>
              <a:sym typeface="Arial"/>
            </a:endParaRPr>
          </a:p>
        </p:txBody>
      </p:sp>
      <p:pic>
        <p:nvPicPr>
          <p:cNvPr id="333" name="Google Shape;333;p1"/>
          <p:cNvPicPr preferRelativeResize="0"/>
          <p:nvPr/>
        </p:nvPicPr>
        <p:blipFill rotWithShape="1">
          <a:blip r:embed="rId3">
            <a:alphaModFix/>
          </a:blip>
          <a:srcRect/>
          <a:stretch/>
        </p:blipFill>
        <p:spPr>
          <a:xfrm>
            <a:off x="9224065" y="102560"/>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297375" y="250015"/>
            <a:ext cx="6524340" cy="738623"/>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cs typeface="Arial"/>
              </a:rPr>
              <a:t>ROC Curves of different models</a:t>
            </a:r>
          </a:p>
          <a:p>
            <a:pPr>
              <a:buClr>
                <a:srgbClr val="000000"/>
              </a:buClr>
              <a:buSzPts val="2800"/>
            </a:pPr>
            <a:endParaRPr lang="en-US"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pic>
        <p:nvPicPr>
          <p:cNvPr id="4" name="Picture 3">
            <a:extLst>
              <a:ext uri="{FF2B5EF4-FFF2-40B4-BE49-F238E27FC236}">
                <a16:creationId xmlns:a16="http://schemas.microsoft.com/office/drawing/2014/main" id="{14663AEA-6A9E-D408-BC2F-8D65A39FCDAB}"/>
              </a:ext>
            </a:extLst>
          </p:cNvPr>
          <p:cNvPicPr>
            <a:picLocks noChangeAspect="1"/>
          </p:cNvPicPr>
          <p:nvPr/>
        </p:nvPicPr>
        <p:blipFill>
          <a:blip r:embed="rId4"/>
          <a:stretch>
            <a:fillRect/>
          </a:stretch>
        </p:blipFill>
        <p:spPr>
          <a:xfrm>
            <a:off x="480377" y="1175656"/>
            <a:ext cx="4193223" cy="3670664"/>
          </a:xfrm>
          <a:prstGeom prst="rect">
            <a:avLst/>
          </a:prstGeom>
        </p:spPr>
      </p:pic>
      <p:pic>
        <p:nvPicPr>
          <p:cNvPr id="5" name="Picture 4">
            <a:extLst>
              <a:ext uri="{FF2B5EF4-FFF2-40B4-BE49-F238E27FC236}">
                <a16:creationId xmlns:a16="http://schemas.microsoft.com/office/drawing/2014/main" id="{855B3DFF-E0A7-8ACC-FB80-ADEDA45DB76D}"/>
              </a:ext>
            </a:extLst>
          </p:cNvPr>
          <p:cNvPicPr>
            <a:picLocks noChangeAspect="1"/>
          </p:cNvPicPr>
          <p:nvPr/>
        </p:nvPicPr>
        <p:blipFill>
          <a:blip r:embed="rId5"/>
          <a:stretch>
            <a:fillRect/>
          </a:stretch>
        </p:blipFill>
        <p:spPr>
          <a:xfrm>
            <a:off x="6907427" y="1175656"/>
            <a:ext cx="4193223" cy="3670664"/>
          </a:xfrm>
          <a:prstGeom prst="rect">
            <a:avLst/>
          </a:prstGeom>
        </p:spPr>
      </p:pic>
      <p:sp>
        <p:nvSpPr>
          <p:cNvPr id="6" name="TextBox 5">
            <a:extLst>
              <a:ext uri="{FF2B5EF4-FFF2-40B4-BE49-F238E27FC236}">
                <a16:creationId xmlns:a16="http://schemas.microsoft.com/office/drawing/2014/main" id="{2BA5B622-0051-4CBE-B63E-1FE8212F75E3}"/>
              </a:ext>
            </a:extLst>
          </p:cNvPr>
          <p:cNvSpPr txBox="1"/>
          <p:nvPr/>
        </p:nvSpPr>
        <p:spPr>
          <a:xfrm>
            <a:off x="355600" y="5242560"/>
            <a:ext cx="4582160"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LR model with Accuracy of 73.08</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FBF4C4F-F938-64E2-1FF4-150CB87E8C3D}"/>
              </a:ext>
            </a:extLst>
          </p:cNvPr>
          <p:cNvSpPr txBox="1"/>
          <p:nvPr/>
        </p:nvSpPr>
        <p:spPr>
          <a:xfrm>
            <a:off x="6907427" y="5242560"/>
            <a:ext cx="4582160"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KNN model with Accuracy of 74.43</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70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297375" y="250015"/>
            <a:ext cx="6524340" cy="738623"/>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cs typeface="Arial"/>
              </a:rPr>
              <a:t>ROC Curves of different models</a:t>
            </a:r>
          </a:p>
          <a:p>
            <a:pPr>
              <a:buClr>
                <a:srgbClr val="000000"/>
              </a:buClr>
              <a:buSzPts val="2800"/>
            </a:pPr>
            <a:endParaRPr lang="en-US"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2" name="TextBox 1">
            <a:extLst>
              <a:ext uri="{FF2B5EF4-FFF2-40B4-BE49-F238E27FC236}">
                <a16:creationId xmlns:a16="http://schemas.microsoft.com/office/drawing/2014/main" id="{A761A3CE-00F0-9B27-0D2E-BC9DE24CEA01}"/>
              </a:ext>
            </a:extLst>
          </p:cNvPr>
          <p:cNvSpPr txBox="1"/>
          <p:nvPr/>
        </p:nvSpPr>
        <p:spPr>
          <a:xfrm>
            <a:off x="965200" y="5201920"/>
            <a:ext cx="4582160"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DT model with Accuracy of 71.75</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F18BE1-0B9A-E7EB-C1C3-E4A118D8D495}"/>
              </a:ext>
            </a:extLst>
          </p:cNvPr>
          <p:cNvPicPr>
            <a:picLocks noChangeAspect="1"/>
          </p:cNvPicPr>
          <p:nvPr/>
        </p:nvPicPr>
        <p:blipFill>
          <a:blip r:embed="rId4"/>
          <a:stretch>
            <a:fillRect/>
          </a:stretch>
        </p:blipFill>
        <p:spPr>
          <a:xfrm>
            <a:off x="429623" y="1004148"/>
            <a:ext cx="4792617" cy="3621405"/>
          </a:xfrm>
          <a:prstGeom prst="rect">
            <a:avLst/>
          </a:prstGeom>
        </p:spPr>
      </p:pic>
      <p:sp>
        <p:nvSpPr>
          <p:cNvPr id="4" name="TextBox 3">
            <a:extLst>
              <a:ext uri="{FF2B5EF4-FFF2-40B4-BE49-F238E27FC236}">
                <a16:creationId xmlns:a16="http://schemas.microsoft.com/office/drawing/2014/main" id="{3823EF8A-DD31-77BE-3182-312907E5D6FF}"/>
              </a:ext>
            </a:extLst>
          </p:cNvPr>
          <p:cNvSpPr txBox="1"/>
          <p:nvPr/>
        </p:nvSpPr>
        <p:spPr>
          <a:xfrm>
            <a:off x="7020560" y="5201920"/>
            <a:ext cx="4582160"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NB model with Accuracy of 72.41</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EBD091-6F1E-C234-05A2-CABF2D48D7F7}"/>
              </a:ext>
            </a:extLst>
          </p:cNvPr>
          <p:cNvPicPr>
            <a:picLocks noChangeAspect="1"/>
          </p:cNvPicPr>
          <p:nvPr/>
        </p:nvPicPr>
        <p:blipFill>
          <a:blip r:embed="rId5"/>
          <a:stretch>
            <a:fillRect/>
          </a:stretch>
        </p:blipFill>
        <p:spPr>
          <a:xfrm>
            <a:off x="6644642" y="988908"/>
            <a:ext cx="4792617" cy="3636645"/>
          </a:xfrm>
          <a:prstGeom prst="rect">
            <a:avLst/>
          </a:prstGeom>
        </p:spPr>
      </p:pic>
    </p:spTree>
    <p:extLst>
      <p:ext uri="{BB962C8B-B14F-4D97-AF65-F5344CB8AC3E}">
        <p14:creationId xmlns:p14="http://schemas.microsoft.com/office/powerpoint/2010/main" val="296274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297375" y="250015"/>
            <a:ext cx="6524340" cy="738623"/>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cs typeface="Arial"/>
              </a:rPr>
              <a:t>ROC Curves of different models</a:t>
            </a:r>
          </a:p>
          <a:p>
            <a:pPr>
              <a:buClr>
                <a:srgbClr val="000000"/>
              </a:buClr>
              <a:buSzPts val="2800"/>
            </a:pPr>
            <a:endParaRPr lang="en-US"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2" name="TextBox 1">
            <a:extLst>
              <a:ext uri="{FF2B5EF4-FFF2-40B4-BE49-F238E27FC236}">
                <a16:creationId xmlns:a16="http://schemas.microsoft.com/office/drawing/2014/main" id="{35C473A4-4836-C27D-B01E-54B011C66B8B}"/>
              </a:ext>
            </a:extLst>
          </p:cNvPr>
          <p:cNvSpPr txBox="1"/>
          <p:nvPr/>
        </p:nvSpPr>
        <p:spPr>
          <a:xfrm>
            <a:off x="1076960" y="5209773"/>
            <a:ext cx="4582160"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RF model with Accuracy of 71.91</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6517B95-B7C8-63B3-A1E6-133AFE422991}"/>
              </a:ext>
            </a:extLst>
          </p:cNvPr>
          <p:cNvPicPr>
            <a:picLocks noChangeAspect="1"/>
          </p:cNvPicPr>
          <p:nvPr/>
        </p:nvPicPr>
        <p:blipFill>
          <a:blip r:embed="rId4"/>
          <a:stretch>
            <a:fillRect/>
          </a:stretch>
        </p:blipFill>
        <p:spPr>
          <a:xfrm>
            <a:off x="551543" y="988908"/>
            <a:ext cx="4335417" cy="3887892"/>
          </a:xfrm>
          <a:prstGeom prst="rect">
            <a:avLst/>
          </a:prstGeom>
        </p:spPr>
      </p:pic>
      <p:pic>
        <p:nvPicPr>
          <p:cNvPr id="4" name="Picture 3">
            <a:extLst>
              <a:ext uri="{FF2B5EF4-FFF2-40B4-BE49-F238E27FC236}">
                <a16:creationId xmlns:a16="http://schemas.microsoft.com/office/drawing/2014/main" id="{4BC24D73-C069-DEAA-0B89-9E25A9B9DEC6}"/>
              </a:ext>
            </a:extLst>
          </p:cNvPr>
          <p:cNvPicPr>
            <a:picLocks noChangeAspect="1"/>
          </p:cNvPicPr>
          <p:nvPr/>
        </p:nvPicPr>
        <p:blipFill>
          <a:blip r:embed="rId5"/>
          <a:stretch>
            <a:fillRect/>
          </a:stretch>
        </p:blipFill>
        <p:spPr>
          <a:xfrm>
            <a:off x="6535783" y="988908"/>
            <a:ext cx="4335417" cy="3949159"/>
          </a:xfrm>
          <a:prstGeom prst="rect">
            <a:avLst/>
          </a:prstGeom>
        </p:spPr>
      </p:pic>
      <p:sp>
        <p:nvSpPr>
          <p:cNvPr id="5" name="TextBox 4">
            <a:extLst>
              <a:ext uri="{FF2B5EF4-FFF2-40B4-BE49-F238E27FC236}">
                <a16:creationId xmlns:a16="http://schemas.microsoft.com/office/drawing/2014/main" id="{A0304D73-C8B9-0A3F-EFF1-DAA9D28DE0C3}"/>
              </a:ext>
            </a:extLst>
          </p:cNvPr>
          <p:cNvSpPr txBox="1"/>
          <p:nvPr/>
        </p:nvSpPr>
        <p:spPr>
          <a:xfrm>
            <a:off x="6383383" y="5209773"/>
            <a:ext cx="5445760"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Bagging Classifier model with Accuracy of 74.00</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4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297375" y="250015"/>
            <a:ext cx="6524340" cy="738623"/>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cs typeface="Arial"/>
              </a:rPr>
              <a:t>ROC Curves of different models</a:t>
            </a:r>
          </a:p>
          <a:p>
            <a:pPr>
              <a:buClr>
                <a:srgbClr val="000000"/>
              </a:buClr>
              <a:buSzPts val="2800"/>
            </a:pPr>
            <a:endParaRPr lang="en-US"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2" name="TextBox 1">
            <a:extLst>
              <a:ext uri="{FF2B5EF4-FFF2-40B4-BE49-F238E27FC236}">
                <a16:creationId xmlns:a16="http://schemas.microsoft.com/office/drawing/2014/main" id="{F867D6C1-4DD3-5E2E-5B88-0F9E09C0C550}"/>
              </a:ext>
            </a:extLst>
          </p:cNvPr>
          <p:cNvSpPr txBox="1"/>
          <p:nvPr/>
        </p:nvSpPr>
        <p:spPr>
          <a:xfrm>
            <a:off x="873760" y="5201920"/>
            <a:ext cx="4582160"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LGBM model with Accuracy of 71.91</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AA36B0-77C9-C496-74BE-592E98EC289D}"/>
              </a:ext>
            </a:extLst>
          </p:cNvPr>
          <p:cNvPicPr>
            <a:picLocks noChangeAspect="1"/>
          </p:cNvPicPr>
          <p:nvPr/>
        </p:nvPicPr>
        <p:blipFill>
          <a:blip r:embed="rId4"/>
          <a:stretch>
            <a:fillRect/>
          </a:stretch>
        </p:blipFill>
        <p:spPr>
          <a:xfrm>
            <a:off x="551543" y="1112401"/>
            <a:ext cx="4731657" cy="3693279"/>
          </a:xfrm>
          <a:prstGeom prst="rect">
            <a:avLst/>
          </a:prstGeom>
        </p:spPr>
      </p:pic>
      <p:pic>
        <p:nvPicPr>
          <p:cNvPr id="4" name="Picture 3">
            <a:extLst>
              <a:ext uri="{FF2B5EF4-FFF2-40B4-BE49-F238E27FC236}">
                <a16:creationId xmlns:a16="http://schemas.microsoft.com/office/drawing/2014/main" id="{F460F4E1-AEF5-6185-0AD3-96DF2F109F38}"/>
              </a:ext>
            </a:extLst>
          </p:cNvPr>
          <p:cNvPicPr>
            <a:picLocks noChangeAspect="1"/>
          </p:cNvPicPr>
          <p:nvPr/>
        </p:nvPicPr>
        <p:blipFill>
          <a:blip r:embed="rId5"/>
          <a:stretch>
            <a:fillRect/>
          </a:stretch>
        </p:blipFill>
        <p:spPr>
          <a:xfrm>
            <a:off x="6736082" y="1112401"/>
            <a:ext cx="4731658" cy="3693279"/>
          </a:xfrm>
          <a:prstGeom prst="rect">
            <a:avLst/>
          </a:prstGeom>
        </p:spPr>
      </p:pic>
      <p:sp>
        <p:nvSpPr>
          <p:cNvPr id="5" name="TextBox 4">
            <a:extLst>
              <a:ext uri="{FF2B5EF4-FFF2-40B4-BE49-F238E27FC236}">
                <a16:creationId xmlns:a16="http://schemas.microsoft.com/office/drawing/2014/main" id="{5332D829-E821-8A8F-7EC1-3B48C19D82C5}"/>
              </a:ext>
            </a:extLst>
          </p:cNvPr>
          <p:cNvSpPr txBox="1"/>
          <p:nvPr/>
        </p:nvSpPr>
        <p:spPr>
          <a:xfrm>
            <a:off x="7112000" y="5201920"/>
            <a:ext cx="4582160"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GBC model with Accuracy of 73.08</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27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297374" y="250015"/>
            <a:ext cx="10185431"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err="1">
                <a:solidFill>
                  <a:srgbClr val="002776"/>
                </a:solidFill>
                <a:latin typeface="Arial"/>
                <a:cs typeface="Arial"/>
              </a:rPr>
              <a:t>Pycaret</a:t>
            </a:r>
            <a:r>
              <a:rPr lang="en-US" sz="2800" b="1" dirty="0">
                <a:solidFill>
                  <a:srgbClr val="002776"/>
                </a:solidFill>
                <a:latin typeface="Arial"/>
                <a:cs typeface="Arial"/>
              </a:rPr>
              <a:t> Models with Accuracy</a:t>
            </a:r>
            <a:endParaRPr lang="en-US"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graphicFrame>
        <p:nvGraphicFramePr>
          <p:cNvPr id="7" name="Table 10">
            <a:extLst>
              <a:ext uri="{FF2B5EF4-FFF2-40B4-BE49-F238E27FC236}">
                <a16:creationId xmlns:a16="http://schemas.microsoft.com/office/drawing/2014/main" id="{505DD5B0-0926-56FE-92EA-27223C164D24}"/>
              </a:ext>
            </a:extLst>
          </p:cNvPr>
          <p:cNvGraphicFramePr>
            <a:graphicFrameLocks noGrp="1"/>
          </p:cNvGraphicFramePr>
          <p:nvPr>
            <p:extLst>
              <p:ext uri="{D42A27DB-BD31-4B8C-83A1-F6EECF244321}">
                <p14:modId xmlns:p14="http://schemas.microsoft.com/office/powerpoint/2010/main" val="711467149"/>
              </p:ext>
            </p:extLst>
          </p:nvPr>
        </p:nvGraphicFramePr>
        <p:xfrm>
          <a:off x="551543" y="988908"/>
          <a:ext cx="6766560" cy="4389120"/>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1919465836"/>
                    </a:ext>
                  </a:extLst>
                </a:gridCol>
                <a:gridCol w="3383280">
                  <a:extLst>
                    <a:ext uri="{9D8B030D-6E8A-4147-A177-3AD203B41FA5}">
                      <a16:colId xmlns:a16="http://schemas.microsoft.com/office/drawing/2014/main" val="1024779268"/>
                    </a:ext>
                  </a:extLst>
                </a:gridCol>
              </a:tblGrid>
              <a:tr h="342594">
                <a:tc>
                  <a:txBody>
                    <a:bodyPr/>
                    <a:lstStyle/>
                    <a:p>
                      <a:r>
                        <a:rPr lang="en-US" dirty="0">
                          <a:ln>
                            <a:solidFill>
                              <a:sysClr val="windowText" lastClr="000000"/>
                            </a:solidFill>
                          </a:ln>
                          <a:solidFill>
                            <a:sysClr val="windowText" lastClr="000000"/>
                          </a:solidFill>
                        </a:rPr>
                        <a:t>MODELS</a:t>
                      </a:r>
                      <a:endParaRPr lang="en-IN" dirty="0">
                        <a:ln>
                          <a:solidFill>
                            <a:sysClr val="windowText" lastClr="000000"/>
                          </a:solidFill>
                        </a:ln>
                        <a:solidFill>
                          <a:sysClr val="windowText" lastClr="000000"/>
                        </a:solidFill>
                      </a:endParaRPr>
                    </a:p>
                  </a:txBody>
                  <a:tcPr/>
                </a:tc>
                <a:tc>
                  <a:txBody>
                    <a:bodyPr/>
                    <a:lstStyle/>
                    <a:p>
                      <a:r>
                        <a:rPr lang="en-US" dirty="0">
                          <a:ln>
                            <a:solidFill>
                              <a:sysClr val="windowText" lastClr="000000"/>
                            </a:solidFill>
                          </a:ln>
                          <a:solidFill>
                            <a:sysClr val="windowText" lastClr="000000"/>
                          </a:solidFill>
                        </a:rPr>
                        <a:t>ACCURACY</a:t>
                      </a:r>
                      <a:endParaRPr lang="en-IN" dirty="0">
                        <a:ln>
                          <a:solidFill>
                            <a:sysClr val="windowText" lastClr="000000"/>
                          </a:solidFill>
                        </a:ln>
                        <a:solidFill>
                          <a:sysClr val="windowText" lastClr="000000"/>
                        </a:solidFill>
                      </a:endParaRPr>
                    </a:p>
                  </a:txBody>
                  <a:tcPr/>
                </a:tc>
                <a:extLst>
                  <a:ext uri="{0D108BD9-81ED-4DB2-BD59-A6C34878D82A}">
                    <a16:rowId xmlns:a16="http://schemas.microsoft.com/office/drawing/2014/main" val="3430263160"/>
                  </a:ext>
                </a:extLst>
              </a:tr>
              <a:tr h="347352">
                <a:tc>
                  <a:txBody>
                    <a:bodyPr/>
                    <a:lstStyle/>
                    <a:p>
                      <a:r>
                        <a:rPr lang="en-US" dirty="0"/>
                        <a:t>Logistic Regression</a:t>
                      </a:r>
                      <a:endParaRPr lang="en-IN" dirty="0"/>
                    </a:p>
                  </a:txBody>
                  <a:tcPr/>
                </a:tc>
                <a:tc>
                  <a:txBody>
                    <a:bodyPr/>
                    <a:lstStyle/>
                    <a:p>
                      <a:r>
                        <a:rPr lang="en-US" dirty="0"/>
                        <a:t>73.08</a:t>
                      </a:r>
                      <a:endParaRPr lang="en-IN" dirty="0"/>
                    </a:p>
                  </a:txBody>
                  <a:tcPr/>
                </a:tc>
                <a:extLst>
                  <a:ext uri="{0D108BD9-81ED-4DB2-BD59-A6C34878D82A}">
                    <a16:rowId xmlns:a16="http://schemas.microsoft.com/office/drawing/2014/main" val="2155608258"/>
                  </a:ext>
                </a:extLst>
              </a:tr>
              <a:tr h="34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KNeighborsClassifier</a:t>
                      </a:r>
                      <a:endParaRPr lang="en-IN" sz="1800" b="0" kern="1200" dirty="0">
                        <a:solidFill>
                          <a:schemeClr val="dk1"/>
                        </a:solidFill>
                        <a:effectLst/>
                        <a:latin typeface="+mn-lt"/>
                        <a:ea typeface="+mn-ea"/>
                        <a:cs typeface="+mn-cs"/>
                      </a:endParaRPr>
                    </a:p>
                  </a:txBody>
                  <a:tcPr/>
                </a:tc>
                <a:tc>
                  <a:txBody>
                    <a:bodyPr/>
                    <a:lstStyle/>
                    <a:p>
                      <a:r>
                        <a:rPr lang="en-US" dirty="0"/>
                        <a:t>74.43</a:t>
                      </a:r>
                      <a:endParaRPr lang="en-IN" dirty="0"/>
                    </a:p>
                  </a:txBody>
                  <a:tcPr/>
                </a:tc>
                <a:extLst>
                  <a:ext uri="{0D108BD9-81ED-4DB2-BD59-A6C34878D82A}">
                    <a16:rowId xmlns:a16="http://schemas.microsoft.com/office/drawing/2014/main" val="2718847663"/>
                  </a:ext>
                </a:extLst>
              </a:tr>
              <a:tr h="34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DecisionTreeClassifier</a:t>
                      </a:r>
                      <a:endParaRPr lang="en-IN" sz="1800" b="0" kern="1200" dirty="0">
                        <a:solidFill>
                          <a:schemeClr val="dk1"/>
                        </a:solidFill>
                        <a:effectLst/>
                        <a:latin typeface="+mn-lt"/>
                        <a:ea typeface="+mn-ea"/>
                        <a:cs typeface="+mn-cs"/>
                      </a:endParaRPr>
                    </a:p>
                  </a:txBody>
                  <a:tcPr/>
                </a:tc>
                <a:tc>
                  <a:txBody>
                    <a:bodyPr/>
                    <a:lstStyle/>
                    <a:p>
                      <a:r>
                        <a:rPr lang="en-US" dirty="0"/>
                        <a:t>71.75</a:t>
                      </a:r>
                      <a:endParaRPr lang="en-IN" dirty="0"/>
                    </a:p>
                  </a:txBody>
                  <a:tcPr/>
                </a:tc>
                <a:extLst>
                  <a:ext uri="{0D108BD9-81ED-4DB2-BD59-A6C34878D82A}">
                    <a16:rowId xmlns:a16="http://schemas.microsoft.com/office/drawing/2014/main" val="2981195601"/>
                  </a:ext>
                </a:extLst>
              </a:tr>
              <a:tr h="347352">
                <a:tc>
                  <a:txBody>
                    <a:bodyPr/>
                    <a:lstStyle/>
                    <a:p>
                      <a:r>
                        <a:rPr lang="en-US" dirty="0"/>
                        <a:t>Support Vector Classifier</a:t>
                      </a:r>
                      <a:endParaRPr lang="en-IN" dirty="0"/>
                    </a:p>
                  </a:txBody>
                  <a:tcPr/>
                </a:tc>
                <a:tc>
                  <a:txBody>
                    <a:bodyPr/>
                    <a:lstStyle/>
                    <a:p>
                      <a:r>
                        <a:rPr lang="en-US" dirty="0"/>
                        <a:t>74.78</a:t>
                      </a:r>
                      <a:endParaRPr lang="en-IN" dirty="0"/>
                    </a:p>
                  </a:txBody>
                  <a:tcPr/>
                </a:tc>
                <a:extLst>
                  <a:ext uri="{0D108BD9-81ED-4DB2-BD59-A6C34878D82A}">
                    <a16:rowId xmlns:a16="http://schemas.microsoft.com/office/drawing/2014/main" val="3710194576"/>
                  </a:ext>
                </a:extLst>
              </a:tr>
              <a:tr h="347352">
                <a:tc>
                  <a:txBody>
                    <a:bodyPr/>
                    <a:lstStyle/>
                    <a:p>
                      <a:r>
                        <a:rPr lang="en-US" dirty="0"/>
                        <a:t>Naïve Bayes</a:t>
                      </a:r>
                      <a:endParaRPr lang="en-IN" dirty="0"/>
                    </a:p>
                  </a:txBody>
                  <a:tcPr/>
                </a:tc>
                <a:tc>
                  <a:txBody>
                    <a:bodyPr/>
                    <a:lstStyle/>
                    <a:p>
                      <a:r>
                        <a:rPr lang="en-US" dirty="0"/>
                        <a:t>72.41</a:t>
                      </a:r>
                      <a:endParaRPr lang="en-IN" dirty="0"/>
                    </a:p>
                  </a:txBody>
                  <a:tcPr/>
                </a:tc>
                <a:extLst>
                  <a:ext uri="{0D108BD9-81ED-4DB2-BD59-A6C34878D82A}">
                    <a16:rowId xmlns:a16="http://schemas.microsoft.com/office/drawing/2014/main" val="592687858"/>
                  </a:ext>
                </a:extLst>
              </a:tr>
              <a:tr h="34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RandomForestClassifier</a:t>
                      </a:r>
                      <a:endParaRPr lang="en-IN" sz="1800" b="0" kern="1200" dirty="0">
                        <a:solidFill>
                          <a:schemeClr val="dk1"/>
                        </a:solidFill>
                        <a:effectLst/>
                        <a:latin typeface="+mn-lt"/>
                        <a:ea typeface="+mn-ea"/>
                        <a:cs typeface="+mn-cs"/>
                      </a:endParaRPr>
                    </a:p>
                  </a:txBody>
                  <a:tcPr/>
                </a:tc>
                <a:tc>
                  <a:txBody>
                    <a:bodyPr/>
                    <a:lstStyle/>
                    <a:p>
                      <a:r>
                        <a:rPr lang="en-US" dirty="0"/>
                        <a:t>71.91</a:t>
                      </a:r>
                      <a:endParaRPr lang="en-IN" dirty="0"/>
                    </a:p>
                  </a:txBody>
                  <a:tcPr/>
                </a:tc>
                <a:extLst>
                  <a:ext uri="{0D108BD9-81ED-4DB2-BD59-A6C34878D82A}">
                    <a16:rowId xmlns:a16="http://schemas.microsoft.com/office/drawing/2014/main" val="2851731935"/>
                  </a:ext>
                </a:extLst>
              </a:tr>
              <a:tr h="34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VotingClassifier</a:t>
                      </a:r>
                      <a:endParaRPr lang="en-IN" sz="1800" b="0" kern="1200" dirty="0">
                        <a:solidFill>
                          <a:schemeClr val="dk1"/>
                        </a:solidFill>
                        <a:effectLst/>
                        <a:latin typeface="+mn-lt"/>
                        <a:ea typeface="+mn-ea"/>
                        <a:cs typeface="+mn-cs"/>
                      </a:endParaRPr>
                    </a:p>
                  </a:txBody>
                  <a:tcPr/>
                </a:tc>
                <a:tc>
                  <a:txBody>
                    <a:bodyPr/>
                    <a:lstStyle/>
                    <a:p>
                      <a:r>
                        <a:rPr lang="en-US" dirty="0"/>
                        <a:t>73.16</a:t>
                      </a:r>
                      <a:endParaRPr lang="en-IN" dirty="0"/>
                    </a:p>
                  </a:txBody>
                  <a:tcPr/>
                </a:tc>
                <a:extLst>
                  <a:ext uri="{0D108BD9-81ED-4DB2-BD59-A6C34878D82A}">
                    <a16:rowId xmlns:a16="http://schemas.microsoft.com/office/drawing/2014/main" val="1060775017"/>
                  </a:ext>
                </a:extLst>
              </a:tr>
              <a:tr h="34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BaggingClassifier</a:t>
                      </a:r>
                      <a:endParaRPr lang="en-IN" sz="1800" b="0" kern="1200" dirty="0">
                        <a:solidFill>
                          <a:schemeClr val="dk1"/>
                        </a:solidFill>
                        <a:effectLst/>
                        <a:latin typeface="+mn-lt"/>
                        <a:ea typeface="+mn-ea"/>
                        <a:cs typeface="+mn-cs"/>
                      </a:endParaRPr>
                    </a:p>
                  </a:txBody>
                  <a:tcPr/>
                </a:tc>
                <a:tc>
                  <a:txBody>
                    <a:bodyPr/>
                    <a:lstStyle/>
                    <a:p>
                      <a:r>
                        <a:rPr lang="en-US" dirty="0"/>
                        <a:t>74</a:t>
                      </a:r>
                      <a:endParaRPr lang="en-IN" dirty="0"/>
                    </a:p>
                  </a:txBody>
                  <a:tcPr/>
                </a:tc>
                <a:extLst>
                  <a:ext uri="{0D108BD9-81ED-4DB2-BD59-A6C34878D82A}">
                    <a16:rowId xmlns:a16="http://schemas.microsoft.com/office/drawing/2014/main" val="1590214250"/>
                  </a:ext>
                </a:extLst>
              </a:tr>
              <a:tr h="34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XGBClassifier</a:t>
                      </a:r>
                      <a:endParaRPr lang="en-IN" sz="1800" b="0" kern="1200" dirty="0">
                        <a:solidFill>
                          <a:schemeClr val="dk1"/>
                        </a:solidFill>
                        <a:effectLst/>
                        <a:latin typeface="+mn-lt"/>
                        <a:ea typeface="+mn-ea"/>
                        <a:cs typeface="+mn-cs"/>
                      </a:endParaRPr>
                    </a:p>
                  </a:txBody>
                  <a:tcPr/>
                </a:tc>
                <a:tc>
                  <a:txBody>
                    <a:bodyPr/>
                    <a:lstStyle/>
                    <a:p>
                      <a:r>
                        <a:rPr lang="en-US" dirty="0"/>
                        <a:t>73.66</a:t>
                      </a:r>
                      <a:endParaRPr lang="en-IN" dirty="0"/>
                    </a:p>
                  </a:txBody>
                  <a:tcPr/>
                </a:tc>
                <a:extLst>
                  <a:ext uri="{0D108BD9-81ED-4DB2-BD59-A6C34878D82A}">
                    <a16:rowId xmlns:a16="http://schemas.microsoft.com/office/drawing/2014/main" val="856127957"/>
                  </a:ext>
                </a:extLst>
              </a:tr>
              <a:tr h="34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LGBMClassifier</a:t>
                      </a:r>
                      <a:endParaRPr lang="en-IN" sz="1800" b="0" kern="1200" dirty="0">
                        <a:solidFill>
                          <a:schemeClr val="dk1"/>
                        </a:solidFill>
                        <a:effectLst/>
                        <a:latin typeface="+mn-lt"/>
                        <a:ea typeface="+mn-ea"/>
                        <a:cs typeface="+mn-cs"/>
                      </a:endParaRPr>
                    </a:p>
                  </a:txBody>
                  <a:tcPr/>
                </a:tc>
                <a:tc>
                  <a:txBody>
                    <a:bodyPr/>
                    <a:lstStyle/>
                    <a:p>
                      <a:r>
                        <a:rPr lang="en-US" dirty="0"/>
                        <a:t>71.91</a:t>
                      </a:r>
                      <a:endParaRPr lang="en-IN" dirty="0"/>
                    </a:p>
                  </a:txBody>
                  <a:tcPr/>
                </a:tc>
                <a:extLst>
                  <a:ext uri="{0D108BD9-81ED-4DB2-BD59-A6C34878D82A}">
                    <a16:rowId xmlns:a16="http://schemas.microsoft.com/office/drawing/2014/main" val="2568521262"/>
                  </a:ext>
                </a:extLst>
              </a:tr>
              <a:tr h="34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GradientBoostingClassifier</a:t>
                      </a:r>
                      <a:endParaRPr lang="en-IN" sz="1800" b="0" kern="1200" dirty="0">
                        <a:solidFill>
                          <a:schemeClr val="dk1"/>
                        </a:solidFill>
                        <a:effectLst/>
                        <a:latin typeface="+mn-lt"/>
                        <a:ea typeface="+mn-ea"/>
                        <a:cs typeface="+mn-cs"/>
                      </a:endParaRPr>
                    </a:p>
                  </a:txBody>
                  <a:tcPr/>
                </a:tc>
                <a:tc>
                  <a:txBody>
                    <a:bodyPr/>
                    <a:lstStyle/>
                    <a:p>
                      <a:r>
                        <a:rPr lang="en-US" dirty="0"/>
                        <a:t>73.08</a:t>
                      </a:r>
                      <a:endParaRPr lang="en-IN" dirty="0"/>
                    </a:p>
                  </a:txBody>
                  <a:tcPr/>
                </a:tc>
                <a:extLst>
                  <a:ext uri="{0D108BD9-81ED-4DB2-BD59-A6C34878D82A}">
                    <a16:rowId xmlns:a16="http://schemas.microsoft.com/office/drawing/2014/main" val="2556654393"/>
                  </a:ext>
                </a:extLst>
              </a:tr>
            </a:tbl>
          </a:graphicData>
        </a:graphic>
      </p:graphicFrame>
    </p:spTree>
    <p:extLst>
      <p:ext uri="{BB962C8B-B14F-4D97-AF65-F5344CB8AC3E}">
        <p14:creationId xmlns:p14="http://schemas.microsoft.com/office/powerpoint/2010/main" val="427878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0"/>
          <p:cNvSpPr txBox="1"/>
          <p:nvPr/>
        </p:nvSpPr>
        <p:spPr>
          <a:xfrm>
            <a:off x="1524000" y="0"/>
            <a:ext cx="7766612" cy="52322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a:solidFill>
                  <a:srgbClr val="002776"/>
                </a:solidFill>
                <a:latin typeface="Arial"/>
                <a:ea typeface="Arial"/>
                <a:cs typeface="Arial"/>
                <a:sym typeface="Arial"/>
              </a:rPr>
              <a:t>Template for Model results presentation</a:t>
            </a:r>
            <a:endParaRPr sz="1400">
              <a:solidFill>
                <a:srgbClr val="000000"/>
              </a:solidFill>
              <a:latin typeface="Arial"/>
              <a:ea typeface="Arial"/>
              <a:cs typeface="Arial"/>
              <a:sym typeface="Arial"/>
            </a:endParaRPr>
          </a:p>
        </p:txBody>
      </p:sp>
      <p:sp>
        <p:nvSpPr>
          <p:cNvPr id="409" name="Google Shape;409;p10"/>
          <p:cNvSpPr txBox="1"/>
          <p:nvPr/>
        </p:nvSpPr>
        <p:spPr>
          <a:xfrm>
            <a:off x="1117601" y="1335038"/>
            <a:ext cx="8563428" cy="2215951"/>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sz="2400" b="1" dirty="0">
                <a:solidFill>
                  <a:schemeClr val="dk1"/>
                </a:solidFill>
                <a:latin typeface="Century Gothic"/>
                <a:ea typeface="Century Gothic"/>
                <a:cs typeface="Century Gothic"/>
                <a:sym typeface="Century Gothic"/>
              </a:rPr>
              <a:t>Data Partition details </a:t>
            </a:r>
            <a:r>
              <a:rPr lang="en-US" sz="2400" dirty="0">
                <a:solidFill>
                  <a:schemeClr val="dk1"/>
                </a:solidFill>
                <a:latin typeface="Century Gothic"/>
                <a:ea typeface="Century Gothic"/>
                <a:cs typeface="Century Gothic"/>
                <a:sym typeface="Century Gothic"/>
              </a:rPr>
              <a:t>– using </a:t>
            </a:r>
            <a:r>
              <a:rPr lang="en-US" sz="2400" dirty="0" err="1">
                <a:solidFill>
                  <a:schemeClr val="dk1"/>
                </a:solidFill>
                <a:latin typeface="Century Gothic"/>
                <a:ea typeface="Century Gothic"/>
                <a:cs typeface="Century Gothic"/>
                <a:sym typeface="Century Gothic"/>
              </a:rPr>
              <a:t>sk</a:t>
            </a:r>
            <a:r>
              <a:rPr lang="en-US" sz="2400" dirty="0">
                <a:solidFill>
                  <a:schemeClr val="dk1"/>
                </a:solidFill>
                <a:latin typeface="Century Gothic"/>
                <a:ea typeface="Century Gothic"/>
                <a:cs typeface="Century Gothic"/>
                <a:sym typeface="Century Gothic"/>
              </a:rPr>
              <a:t> learn test train split with ratio of 80:20</a:t>
            </a:r>
          </a:p>
          <a:p>
            <a:pPr>
              <a:buClr>
                <a:srgbClr val="000000"/>
              </a:buClr>
              <a:buSzPts val="1800"/>
            </a:pPr>
            <a:endParaRPr lang="en-US" dirty="0">
              <a:solidFill>
                <a:schemeClr val="dk1"/>
              </a:solidFill>
              <a:latin typeface="Century Gothic"/>
              <a:ea typeface="Arial"/>
              <a:cs typeface="Arial"/>
              <a:sym typeface="Century Gothic"/>
            </a:endParaRPr>
          </a:p>
          <a:p>
            <a:pPr>
              <a:buClr>
                <a:srgbClr val="000000"/>
              </a:buClr>
              <a:buSzPts val="1800"/>
            </a:pPr>
            <a:r>
              <a:rPr lang="en-US" b="1" dirty="0">
                <a:solidFill>
                  <a:schemeClr val="dk1"/>
                </a:solidFill>
                <a:latin typeface="Century Gothic"/>
                <a:ea typeface="Arial"/>
                <a:cs typeface="Arial"/>
                <a:sym typeface="Century Gothic"/>
              </a:rPr>
              <a:t>SVM Model Details – </a:t>
            </a:r>
            <a:r>
              <a:rPr lang="en-US" dirty="0">
                <a:solidFill>
                  <a:schemeClr val="dk1"/>
                </a:solidFill>
                <a:latin typeface="Century Gothic"/>
                <a:ea typeface="Arial"/>
                <a:cs typeface="Arial"/>
                <a:sym typeface="Century Gothic"/>
              </a:rPr>
              <a:t>SVM model is trained on linear, poly, </a:t>
            </a:r>
            <a:r>
              <a:rPr lang="en-US" dirty="0" err="1">
                <a:solidFill>
                  <a:schemeClr val="dk1"/>
                </a:solidFill>
                <a:latin typeface="Century Gothic"/>
                <a:ea typeface="Arial"/>
                <a:cs typeface="Arial"/>
                <a:sym typeface="Century Gothic"/>
              </a:rPr>
              <a:t>rbf</a:t>
            </a:r>
            <a:r>
              <a:rPr lang="en-US" dirty="0">
                <a:solidFill>
                  <a:schemeClr val="dk1"/>
                </a:solidFill>
                <a:latin typeface="Century Gothic"/>
                <a:ea typeface="Arial"/>
                <a:cs typeface="Arial"/>
                <a:sym typeface="Century Gothic"/>
              </a:rPr>
              <a:t> and sigmoid kernel, from performance as criteria </a:t>
            </a:r>
            <a:r>
              <a:rPr lang="en-US" dirty="0" err="1">
                <a:solidFill>
                  <a:schemeClr val="dk1"/>
                </a:solidFill>
                <a:latin typeface="Century Gothic"/>
                <a:ea typeface="Arial"/>
                <a:cs typeface="Arial"/>
                <a:sym typeface="Century Gothic"/>
              </a:rPr>
              <a:t>rbf</a:t>
            </a:r>
            <a:r>
              <a:rPr lang="en-US" dirty="0">
                <a:solidFill>
                  <a:schemeClr val="dk1"/>
                </a:solidFill>
                <a:latin typeface="Century Gothic"/>
                <a:ea typeface="Arial"/>
                <a:cs typeface="Arial"/>
                <a:sym typeface="Century Gothic"/>
              </a:rPr>
              <a:t> is used for final model </a:t>
            </a:r>
          </a:p>
          <a:p>
            <a:pPr>
              <a:buClr>
                <a:srgbClr val="000000"/>
              </a:buClr>
              <a:buSzPts val="1800"/>
            </a:pPr>
            <a:r>
              <a:rPr lang="en-US" dirty="0">
                <a:solidFill>
                  <a:schemeClr val="dk1"/>
                </a:solidFill>
                <a:latin typeface="Century Gothic"/>
                <a:ea typeface="Arial"/>
                <a:cs typeface="Arial"/>
                <a:sym typeface="Century Gothic"/>
              </a:rPr>
              <a:t>Then this </a:t>
            </a:r>
            <a:r>
              <a:rPr lang="en-US" dirty="0" err="1">
                <a:solidFill>
                  <a:schemeClr val="dk1"/>
                </a:solidFill>
                <a:latin typeface="Century Gothic"/>
                <a:ea typeface="Arial"/>
                <a:cs typeface="Arial"/>
                <a:sym typeface="Century Gothic"/>
              </a:rPr>
              <a:t>rbf</a:t>
            </a:r>
            <a:r>
              <a:rPr lang="en-US" dirty="0">
                <a:solidFill>
                  <a:schemeClr val="dk1"/>
                </a:solidFill>
                <a:latin typeface="Century Gothic"/>
                <a:ea typeface="Arial"/>
                <a:cs typeface="Arial"/>
                <a:sym typeface="Century Gothic"/>
              </a:rPr>
              <a:t> model is optimized by grid search cv for hyper tuning the c and gamma value</a:t>
            </a:r>
            <a:endParaRPr dirty="0">
              <a:solidFill>
                <a:srgbClr val="000000"/>
              </a:solidFill>
              <a:latin typeface="Arial"/>
              <a:ea typeface="Arial"/>
              <a:cs typeface="Arial"/>
              <a:sym typeface="Arial"/>
            </a:endParaRPr>
          </a:p>
        </p:txBody>
      </p:sp>
      <p:sp>
        <p:nvSpPr>
          <p:cNvPr id="413" name="Google Shape;413;p10"/>
          <p:cNvSpPr txBox="1"/>
          <p:nvPr/>
        </p:nvSpPr>
        <p:spPr>
          <a:xfrm>
            <a:off x="1117601" y="873373"/>
            <a:ext cx="2419109" cy="461665"/>
          </a:xfrm>
          <a:prstGeom prst="rect">
            <a:avLst/>
          </a:prstGeom>
          <a:noFill/>
          <a:ln>
            <a:noFill/>
          </a:ln>
        </p:spPr>
        <p:txBody>
          <a:bodyPr spcFirstLastPara="1" wrap="square" lIns="91425" tIns="45700" rIns="91425" bIns="45700" anchor="t" anchorCtr="0">
            <a:spAutoFit/>
          </a:bodyPr>
          <a:lstStyle/>
          <a:p>
            <a:pPr>
              <a:buClr>
                <a:srgbClr val="000000"/>
              </a:buClr>
              <a:buSzPts val="2400"/>
            </a:pPr>
            <a:r>
              <a:rPr lang="en-US" sz="2400" b="1" dirty="0">
                <a:solidFill>
                  <a:schemeClr val="dk1"/>
                </a:solidFill>
                <a:latin typeface="Century Gothic"/>
                <a:ea typeface="Century Gothic"/>
                <a:cs typeface="Century Gothic"/>
                <a:sym typeface="Century Gothic"/>
              </a:rPr>
              <a:t>Model - </a:t>
            </a:r>
            <a:r>
              <a:rPr lang="en-US" sz="2400" dirty="0">
                <a:solidFill>
                  <a:schemeClr val="dk1"/>
                </a:solidFill>
                <a:latin typeface="Century Gothic"/>
                <a:ea typeface="Century Gothic"/>
                <a:cs typeface="Century Gothic"/>
                <a:sym typeface="Century Gothic"/>
              </a:rPr>
              <a:t>SVM</a:t>
            </a:r>
            <a:endParaRPr sz="1400" dirty="0">
              <a:solidFill>
                <a:srgbClr val="000000"/>
              </a:solidFill>
              <a:latin typeface="Arial"/>
              <a:ea typeface="Arial"/>
              <a:cs typeface="Arial"/>
              <a:sym typeface="Arial"/>
            </a:endParaRPr>
          </a:p>
        </p:txBody>
      </p:sp>
      <p:pic>
        <p:nvPicPr>
          <p:cNvPr id="414" name="Google Shape;414;p10"/>
          <p:cNvPicPr preferRelativeResize="0"/>
          <p:nvPr/>
        </p:nvPicPr>
        <p:blipFill rotWithShape="1">
          <a:blip r:embed="rId3">
            <a:alphaModFix/>
          </a:blip>
          <a:srcRect/>
          <a:stretch/>
        </p:blipFill>
        <p:spPr>
          <a:xfrm>
            <a:off x="9295755" y="100246"/>
            <a:ext cx="1187051" cy="411359"/>
          </a:xfrm>
          <a:prstGeom prst="rect">
            <a:avLst/>
          </a:prstGeom>
          <a:noFill/>
          <a:ln>
            <a:noFill/>
          </a:ln>
        </p:spPr>
      </p:pic>
      <p:pic>
        <p:nvPicPr>
          <p:cNvPr id="5" name="Picture 4">
            <a:extLst>
              <a:ext uri="{FF2B5EF4-FFF2-40B4-BE49-F238E27FC236}">
                <a16:creationId xmlns:a16="http://schemas.microsoft.com/office/drawing/2014/main" id="{EACA0A4B-1E82-E32E-F41A-5C53A7F6DF24}"/>
              </a:ext>
            </a:extLst>
          </p:cNvPr>
          <p:cNvPicPr>
            <a:picLocks noChangeAspect="1"/>
          </p:cNvPicPr>
          <p:nvPr/>
        </p:nvPicPr>
        <p:blipFill>
          <a:blip r:embed="rId4"/>
          <a:stretch>
            <a:fillRect/>
          </a:stretch>
        </p:blipFill>
        <p:spPr>
          <a:xfrm>
            <a:off x="1117601" y="3663011"/>
            <a:ext cx="3639929" cy="29885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4"/>
          <p:cNvSpPr txBox="1"/>
          <p:nvPr/>
        </p:nvSpPr>
        <p:spPr>
          <a:xfrm>
            <a:off x="1628850" y="305924"/>
            <a:ext cx="8237292" cy="1754286"/>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Challenges faced?</a:t>
            </a:r>
          </a:p>
          <a:p>
            <a:pPr marL="342900" indent="-342900">
              <a:buClr>
                <a:srgbClr val="000000"/>
              </a:buClr>
              <a:buSzPts val="2800"/>
              <a:buFont typeface="Arial" panose="020B0604020202020204" pitchFamily="34" charset="0"/>
              <a:buChar char="•"/>
            </a:pPr>
            <a:r>
              <a:rPr lang="en-US" sz="2000" dirty="0"/>
              <a:t>Data Understanding</a:t>
            </a:r>
          </a:p>
          <a:p>
            <a:pPr marL="342900" indent="-342900">
              <a:buSzPts val="2800"/>
              <a:buFont typeface="Arial" panose="020B0604020202020204" pitchFamily="34" charset="0"/>
              <a:buChar char="•"/>
            </a:pPr>
            <a:r>
              <a:rPr lang="en-US" sz="2000" dirty="0"/>
              <a:t>Deployment </a:t>
            </a:r>
          </a:p>
          <a:p>
            <a:pPr>
              <a:buSzPts val="2800"/>
            </a:pPr>
            <a:r>
              <a:rPr lang="en-US" sz="2000" dirty="0"/>
              <a:t>	1.streamlit</a:t>
            </a:r>
          </a:p>
          <a:p>
            <a:pPr marL="342900" indent="-342900">
              <a:buSzPts val="2800"/>
              <a:buFont typeface="Arial" panose="020B0604020202020204" pitchFamily="34" charset="0"/>
              <a:buChar char="•"/>
            </a:pPr>
            <a:r>
              <a:rPr lang="en-US" sz="2000" dirty="0"/>
              <a:t>Working in team </a:t>
            </a:r>
          </a:p>
        </p:txBody>
      </p:sp>
      <p:pic>
        <p:nvPicPr>
          <p:cNvPr id="447" name="Google Shape;447;p1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448" name="Google Shape;448;p14"/>
          <p:cNvSpPr txBox="1"/>
          <p:nvPr/>
        </p:nvSpPr>
        <p:spPr>
          <a:xfrm>
            <a:off x="1614783" y="3429001"/>
            <a:ext cx="4365471" cy="1446509"/>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How did you overcome?</a:t>
            </a:r>
          </a:p>
          <a:p>
            <a:pPr marL="342900" indent="-342900">
              <a:buSzPts val="2800"/>
              <a:buFont typeface="Arial" panose="020B0604020202020204" pitchFamily="34" charset="0"/>
              <a:buChar char="•"/>
            </a:pPr>
            <a:r>
              <a:rPr lang="en-US" sz="2000" dirty="0"/>
              <a:t>Git hub usage for file sharing dynamic work progress update</a:t>
            </a:r>
          </a:p>
          <a:p>
            <a:pPr marL="342900" indent="-342900">
              <a:buSzPts val="2800"/>
              <a:buFont typeface="Arial" panose="020B0604020202020204" pitchFamily="34" charset="0"/>
              <a:buChar char="•"/>
            </a:pPr>
            <a:r>
              <a:rPr lang="en-US" sz="2000" dirty="0"/>
              <a:t>Technical challenges</a:t>
            </a: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785618" y="305925"/>
            <a:ext cx="8861965"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Web App Deployment using </a:t>
            </a:r>
            <a:r>
              <a:rPr lang="en-US" sz="2800" b="1" dirty="0" err="1">
                <a:solidFill>
                  <a:srgbClr val="002776"/>
                </a:solidFill>
                <a:latin typeface="Arial"/>
                <a:ea typeface="Arial"/>
                <a:cs typeface="Arial"/>
                <a:sym typeface="Arial"/>
              </a:rPr>
              <a:t>Steamlit</a:t>
            </a:r>
            <a:endParaRPr sz="1400" dirty="0">
              <a:solidFill>
                <a:srgbClr val="000000"/>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9295755" y="100246"/>
            <a:ext cx="1187051" cy="411359"/>
          </a:xfrm>
          <a:prstGeom prst="rect">
            <a:avLst/>
          </a:prstGeom>
          <a:noFill/>
          <a:ln>
            <a:noFill/>
          </a:ln>
        </p:spPr>
      </p:pic>
      <p:pic>
        <p:nvPicPr>
          <p:cNvPr id="3" name="Picture 2">
            <a:extLst>
              <a:ext uri="{FF2B5EF4-FFF2-40B4-BE49-F238E27FC236}">
                <a16:creationId xmlns:a16="http://schemas.microsoft.com/office/drawing/2014/main" id="{580CA262-9CF1-CEAC-EC07-B94008600741}"/>
              </a:ext>
            </a:extLst>
          </p:cNvPr>
          <p:cNvPicPr>
            <a:picLocks noChangeAspect="1"/>
          </p:cNvPicPr>
          <p:nvPr/>
        </p:nvPicPr>
        <p:blipFill>
          <a:blip r:embed="rId4"/>
          <a:stretch>
            <a:fillRect/>
          </a:stretch>
        </p:blipFill>
        <p:spPr>
          <a:xfrm>
            <a:off x="1351721" y="1613181"/>
            <a:ext cx="9236765" cy="4638668"/>
          </a:xfrm>
          <a:prstGeom prst="rect">
            <a:avLst/>
          </a:prstGeom>
        </p:spPr>
      </p:pic>
    </p:spTree>
    <p:extLst>
      <p:ext uri="{BB962C8B-B14F-4D97-AF65-F5344CB8AC3E}">
        <p14:creationId xmlns:p14="http://schemas.microsoft.com/office/powerpoint/2010/main" val="363352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785618" y="305925"/>
            <a:ext cx="8861965"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Web App Deployment using </a:t>
            </a:r>
            <a:r>
              <a:rPr lang="en-US" sz="2800" b="1" dirty="0" err="1">
                <a:solidFill>
                  <a:srgbClr val="002776"/>
                </a:solidFill>
                <a:latin typeface="Arial"/>
                <a:ea typeface="Arial"/>
                <a:cs typeface="Arial"/>
                <a:sym typeface="Arial"/>
              </a:rPr>
              <a:t>Steamlit</a:t>
            </a:r>
            <a:endParaRPr sz="1400" dirty="0">
              <a:solidFill>
                <a:srgbClr val="000000"/>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9295755" y="100246"/>
            <a:ext cx="1187051" cy="411359"/>
          </a:xfrm>
          <a:prstGeom prst="rect">
            <a:avLst/>
          </a:prstGeom>
          <a:noFill/>
          <a:ln>
            <a:noFill/>
          </a:ln>
        </p:spPr>
      </p:pic>
      <p:pic>
        <p:nvPicPr>
          <p:cNvPr id="3" name="Picture 2">
            <a:extLst>
              <a:ext uri="{FF2B5EF4-FFF2-40B4-BE49-F238E27FC236}">
                <a16:creationId xmlns:a16="http://schemas.microsoft.com/office/drawing/2014/main" id="{580CA262-9CF1-CEAC-EC07-B9400860074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51721" y="1613181"/>
            <a:ext cx="9236765" cy="4638667"/>
          </a:xfrm>
          <a:prstGeom prst="rect">
            <a:avLst/>
          </a:prstGeom>
        </p:spPr>
      </p:pic>
    </p:spTree>
    <p:extLst>
      <p:ext uri="{BB962C8B-B14F-4D97-AF65-F5344CB8AC3E}">
        <p14:creationId xmlns:p14="http://schemas.microsoft.com/office/powerpoint/2010/main" val="299953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785618" y="305925"/>
            <a:ext cx="8861965"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Web App Deployment using </a:t>
            </a:r>
            <a:r>
              <a:rPr lang="en-US" sz="2800" b="1" dirty="0" err="1">
                <a:solidFill>
                  <a:srgbClr val="002776"/>
                </a:solidFill>
                <a:latin typeface="Arial"/>
                <a:ea typeface="Arial"/>
                <a:cs typeface="Arial"/>
                <a:sym typeface="Arial"/>
              </a:rPr>
              <a:t>Steamlit</a:t>
            </a:r>
            <a:endParaRPr sz="1400" dirty="0">
              <a:solidFill>
                <a:srgbClr val="000000"/>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9295755" y="100246"/>
            <a:ext cx="1187051" cy="411359"/>
          </a:xfrm>
          <a:prstGeom prst="rect">
            <a:avLst/>
          </a:prstGeom>
          <a:noFill/>
          <a:ln>
            <a:noFill/>
          </a:ln>
        </p:spPr>
      </p:pic>
      <p:pic>
        <p:nvPicPr>
          <p:cNvPr id="3" name="Picture 2">
            <a:extLst>
              <a:ext uri="{FF2B5EF4-FFF2-40B4-BE49-F238E27FC236}">
                <a16:creationId xmlns:a16="http://schemas.microsoft.com/office/drawing/2014/main" id="{580CA262-9CF1-CEAC-EC07-B9400860074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51721" y="1613181"/>
            <a:ext cx="9236765" cy="4638667"/>
          </a:xfrm>
          <a:prstGeom prst="rect">
            <a:avLst/>
          </a:prstGeom>
        </p:spPr>
      </p:pic>
    </p:spTree>
    <p:extLst>
      <p:ext uri="{BB962C8B-B14F-4D97-AF65-F5344CB8AC3E}">
        <p14:creationId xmlns:p14="http://schemas.microsoft.com/office/powerpoint/2010/main" val="296902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319316" y="258919"/>
            <a:ext cx="3507129" cy="52322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Business Problem:</a:t>
            </a:r>
            <a:endParaRPr sz="1400" dirty="0">
              <a:solidFill>
                <a:srgbClr val="000000"/>
              </a:solidFill>
              <a:latin typeface="Arial"/>
              <a:ea typeface="Arial"/>
              <a:cs typeface="Arial"/>
              <a:sym typeface="Arial"/>
            </a:endParaRPr>
          </a:p>
        </p:txBody>
      </p:sp>
      <p:sp>
        <p:nvSpPr>
          <p:cNvPr id="340" name="Google Shape;340;p2"/>
          <p:cNvSpPr txBox="1"/>
          <p:nvPr/>
        </p:nvSpPr>
        <p:spPr>
          <a:xfrm>
            <a:off x="319316" y="1410484"/>
            <a:ext cx="8979000" cy="3707128"/>
          </a:xfrm>
          <a:prstGeom prst="rect">
            <a:avLst/>
          </a:prstGeom>
          <a:noFill/>
          <a:ln>
            <a:noFill/>
          </a:ln>
        </p:spPr>
        <p:txBody>
          <a:bodyPr spcFirstLastPara="1" wrap="square" lIns="91425" tIns="45700" rIns="91425" bIns="45700" anchor="t" anchorCtr="0">
            <a:spAutoFit/>
          </a:bodyPr>
          <a:lstStyle/>
          <a:p>
            <a:pPr>
              <a:lnSpc>
                <a:spcPct val="115000"/>
              </a:lnSpc>
              <a:buClr>
                <a:schemeClr val="dk1"/>
              </a:buClr>
              <a:buSzPts val="1100"/>
            </a:pPr>
            <a:r>
              <a:rPr lang="en-US" u="sng" dirty="0">
                <a:solidFill>
                  <a:schemeClr val="dk1"/>
                </a:solidFill>
              </a:rPr>
              <a:t>Business Objective:</a:t>
            </a:r>
            <a:endParaRPr u="sng" dirty="0">
              <a:solidFill>
                <a:schemeClr val="dk1"/>
              </a:solidFill>
            </a:endParaRPr>
          </a:p>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variable to be predicted has two values (positive or negative on diabetic retinopathy). Thus, this is a binary classification project. The goal here is to predict whether a patient will suffer from diabetic retinopathy or not, conditioned on blood test features.</a:t>
            </a:r>
            <a:endParaRPr lang="en-IN" sz="1800" dirty="0">
              <a:effectLst/>
              <a:latin typeface="Arial" panose="020B0604020202020204" pitchFamily="34" charset="0"/>
              <a:ea typeface="Arial" panose="020B0604020202020204" pitchFamily="34" charset="0"/>
            </a:endParaRPr>
          </a:p>
          <a:p>
            <a:endParaRPr lang="en-IN" dirty="0"/>
          </a:p>
          <a:p>
            <a:pPr>
              <a:lnSpc>
                <a:spcPct val="115000"/>
              </a:lnSpc>
              <a:buClr>
                <a:schemeClr val="dk1"/>
              </a:buClr>
              <a:buSzPts val="1100"/>
            </a:pPr>
            <a:r>
              <a:rPr lang="en-US" u="sng" dirty="0">
                <a:solidFill>
                  <a:schemeClr val="dk1"/>
                </a:solidFill>
              </a:rPr>
              <a:t>Architecture level analysis:</a:t>
            </a:r>
          </a:p>
          <a:p>
            <a:pPr marL="342900" indent="-342900">
              <a:buFont typeface="+mj-lt"/>
              <a:buAutoNum type="arabicPeriod"/>
            </a:pPr>
            <a:r>
              <a:rPr lang="en-IN" dirty="0"/>
              <a:t>Understand the business statement how we can approach</a:t>
            </a:r>
          </a:p>
          <a:p>
            <a:pPr marL="342900" indent="-342900">
              <a:buFont typeface="+mj-lt"/>
              <a:buAutoNum type="arabicPeriod"/>
            </a:pPr>
            <a:r>
              <a:rPr lang="en-IN" dirty="0"/>
              <a:t>EDA should be done on the given dataset.</a:t>
            </a:r>
          </a:p>
          <a:p>
            <a:pPr marL="342900" indent="-342900">
              <a:buFont typeface="+mj-lt"/>
              <a:buAutoNum type="arabicPeriod"/>
            </a:pPr>
            <a:r>
              <a:rPr lang="en-IN" dirty="0"/>
              <a:t>Need to perform clustering to summarize customer segments.</a:t>
            </a:r>
          </a:p>
          <a:p>
            <a:pPr marL="342900" indent="-342900">
              <a:buFont typeface="+mj-lt"/>
              <a:buAutoNum type="arabicPeriod"/>
            </a:pPr>
            <a:r>
              <a:rPr lang="en-IN" dirty="0"/>
              <a:t>Deployment through </a:t>
            </a:r>
            <a:r>
              <a:rPr lang="en-IN" dirty="0" err="1"/>
              <a:t>Streamlit</a:t>
            </a:r>
            <a:endParaRPr lang="en-IN" dirty="0"/>
          </a:p>
          <a:p>
            <a:pPr>
              <a:lnSpc>
                <a:spcPct val="115000"/>
              </a:lnSpc>
              <a:buClr>
                <a:schemeClr val="dk1"/>
              </a:buClr>
              <a:buSzPts val="1100"/>
            </a:pPr>
            <a:endParaRPr dirty="0">
              <a:solidFill>
                <a:schemeClr val="dk1"/>
              </a:solidFill>
            </a:endParaRPr>
          </a:p>
        </p:txBody>
      </p:sp>
      <p:sp>
        <p:nvSpPr>
          <p:cNvPr id="341" name="Google Shape;341;p2"/>
          <p:cNvSpPr txBox="1"/>
          <p:nvPr/>
        </p:nvSpPr>
        <p:spPr>
          <a:xfrm>
            <a:off x="381866" y="1003565"/>
            <a:ext cx="2569500" cy="400200"/>
          </a:xfrm>
          <a:prstGeom prst="rect">
            <a:avLst/>
          </a:prstGeom>
          <a:noFill/>
          <a:ln>
            <a:noFill/>
          </a:ln>
        </p:spPr>
        <p:txBody>
          <a:bodyPr spcFirstLastPara="1" wrap="square" lIns="91425" tIns="45700" rIns="91425" bIns="45700" anchor="t" anchorCtr="0">
            <a:spAutoFit/>
          </a:bodyPr>
          <a:lstStyle/>
          <a:p>
            <a:pPr>
              <a:buClr>
                <a:srgbClr val="000000"/>
              </a:buClr>
              <a:buSzPts val="2000"/>
            </a:pPr>
            <a:r>
              <a:rPr lang="en-US" sz="2000" b="1" dirty="0">
                <a:solidFill>
                  <a:schemeClr val="dk1"/>
                </a:solidFill>
                <a:latin typeface="Century Gothic"/>
                <a:ea typeface="Century Gothic"/>
                <a:cs typeface="Century Gothic"/>
                <a:sym typeface="Century Gothic"/>
              </a:rPr>
              <a:t>Objective:</a:t>
            </a:r>
            <a:endParaRPr sz="2000" dirty="0">
              <a:solidFill>
                <a:srgbClr val="000000"/>
              </a:solidFill>
              <a:latin typeface="Arial"/>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9295755" y="100246"/>
            <a:ext cx="1187051"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5123332" y="3137647"/>
            <a:ext cx="2025965" cy="52322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a:solidFill>
                  <a:srgbClr val="002776"/>
                </a:solidFill>
                <a:latin typeface="Arial"/>
                <a:ea typeface="Arial"/>
                <a:cs typeface="Arial"/>
                <a:sym typeface="Arial"/>
              </a:rPr>
              <a:t>Thank you</a:t>
            </a:r>
            <a:endParaRPr sz="140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9295755" y="100246"/>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443466" y="305925"/>
            <a:ext cx="3020992" cy="52322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Data set details</a:t>
            </a:r>
            <a:endParaRPr sz="1400" dirty="0">
              <a:solidFill>
                <a:srgbClr val="000000"/>
              </a:solidFill>
              <a:latin typeface="Arial"/>
              <a:ea typeface="Arial"/>
              <a:cs typeface="Arial"/>
              <a:sym typeface="Arial"/>
            </a:endParaRPr>
          </a:p>
        </p:txBody>
      </p:sp>
      <p:pic>
        <p:nvPicPr>
          <p:cNvPr id="369" name="Google Shape;369;p5"/>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371" name="Google Shape;371;p5"/>
          <p:cNvSpPr txBox="1"/>
          <p:nvPr/>
        </p:nvSpPr>
        <p:spPr>
          <a:xfrm>
            <a:off x="443466" y="1088734"/>
            <a:ext cx="11305068" cy="4233426"/>
          </a:xfrm>
          <a:prstGeom prst="rect">
            <a:avLst/>
          </a:prstGeom>
          <a:noFill/>
          <a:ln>
            <a:noFill/>
          </a:ln>
        </p:spPr>
        <p:txBody>
          <a:bodyPr spcFirstLastPara="1" wrap="square" lIns="91425" tIns="45700" rIns="91425" bIns="45700" anchor="t" anchorCtr="0">
            <a:spAutoFit/>
          </a:bodyPr>
          <a:lstStyle/>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Target variables has two values in a classification project type: 0 (false) or 1 (true). The number of instances (rows) in the data set is 6000, and the number of variables (columns) is 6.</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following list summarizes the information of the </a:t>
            </a:r>
            <a:r>
              <a:rPr lang="en-IN" sz="180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variables</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1)</a:t>
            </a:r>
            <a:r>
              <a:rPr lang="en-IN" sz="1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ID</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Numeric</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2)</a:t>
            </a:r>
            <a:r>
              <a:rPr lang="en-IN" sz="1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age</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(numeric).</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3)</a:t>
            </a:r>
            <a:r>
              <a:rPr lang="en-IN" sz="18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systolic_bp</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(normal range: below 120mmHg). When the heart beats, it squeezes and pushes blood through the arteries to the rest of the body. This force creates pressure on the blood vessels, and that is the systolic blood pressure.</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4)</a:t>
            </a:r>
            <a:r>
              <a:rPr lang="en-IN" sz="18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diastolic_bp</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(normal range: lower than 80mmHg). It is the pressure in the arteries when the heart rests between beats. This is the time when the heart fills with blood and gets oxygen.</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5)</a:t>
            </a:r>
            <a:r>
              <a:rPr lang="en-IN" sz="1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cholesterol</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(normal range: between 125 and 200 mg/dl). It is a waxy, fat-like substance found in every cell in the body.</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6)</a:t>
            </a:r>
            <a:r>
              <a:rPr lang="en-IN" sz="1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prognosis</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(0 or 1) (Target). It is 1 if the patient has retinopathy and 0 if he doesn't.</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369946" y="100246"/>
            <a:ext cx="6524340"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Exploratory Data Analysis (EDA)</a:t>
            </a:r>
            <a:endParaRPr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2" name="Content Placeholder 2">
            <a:extLst>
              <a:ext uri="{FF2B5EF4-FFF2-40B4-BE49-F238E27FC236}">
                <a16:creationId xmlns:a16="http://schemas.microsoft.com/office/drawing/2014/main" id="{11E21C35-2D18-91C7-F9DB-357F63973DBA}"/>
              </a:ext>
            </a:extLst>
          </p:cNvPr>
          <p:cNvSpPr txBox="1">
            <a:spLocks/>
          </p:cNvSpPr>
          <p:nvPr/>
        </p:nvSpPr>
        <p:spPr>
          <a:xfrm>
            <a:off x="369946" y="764298"/>
            <a:ext cx="11277600" cy="14224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u="sng" dirty="0"/>
              <a:t>Data Understanding</a:t>
            </a:r>
          </a:p>
          <a:p>
            <a:pPr marL="457200" indent="-457200">
              <a:buFont typeface="+mj-lt"/>
              <a:buAutoNum type="arabicPeriod"/>
            </a:pPr>
            <a:r>
              <a:rPr lang="en-US" dirty="0"/>
              <a:t>Data Shape – (6000,5)</a:t>
            </a:r>
          </a:p>
          <a:p>
            <a:pPr marL="457200" indent="-457200">
              <a:buFont typeface="+mj-lt"/>
              <a:buAutoNum type="arabicPeriod"/>
            </a:pPr>
            <a:r>
              <a:rPr lang="en-US" dirty="0"/>
              <a:t>Null Value Check – NO null value are observed in the data. (data is clean)</a:t>
            </a:r>
          </a:p>
          <a:p>
            <a:pPr marL="457200" indent="-457200">
              <a:buFont typeface="+mj-lt"/>
              <a:buAutoNum type="arabicPeriod"/>
            </a:pPr>
            <a:endParaRPr lang="en-IN" dirty="0"/>
          </a:p>
        </p:txBody>
      </p:sp>
      <p:sp>
        <p:nvSpPr>
          <p:cNvPr id="3" name="Content Placeholder 2">
            <a:extLst>
              <a:ext uri="{FF2B5EF4-FFF2-40B4-BE49-F238E27FC236}">
                <a16:creationId xmlns:a16="http://schemas.microsoft.com/office/drawing/2014/main" id="{9009406B-FA8B-9FDC-B6B6-2FAB3D47E6A5}"/>
              </a:ext>
            </a:extLst>
          </p:cNvPr>
          <p:cNvSpPr txBox="1">
            <a:spLocks/>
          </p:cNvSpPr>
          <p:nvPr/>
        </p:nvSpPr>
        <p:spPr>
          <a:xfrm>
            <a:off x="369946" y="2968171"/>
            <a:ext cx="11277600" cy="2648857"/>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u="sng" dirty="0"/>
              <a:t>Data Preparation</a:t>
            </a:r>
          </a:p>
          <a:p>
            <a:pPr marL="457200" indent="-457200">
              <a:buFont typeface="+mj-lt"/>
              <a:buAutoNum type="arabicPeriod"/>
            </a:pPr>
            <a:r>
              <a:rPr lang="en-US" dirty="0"/>
              <a:t>Dropping ID column </a:t>
            </a:r>
          </a:p>
          <a:p>
            <a:pPr marL="457200" indent="-457200">
              <a:buFont typeface="+mj-lt"/>
              <a:buAutoNum type="arabicPeriod"/>
            </a:pPr>
            <a:r>
              <a:rPr lang="en-US" dirty="0"/>
              <a:t>Encoding the Target column to 0’s and 1’s.</a:t>
            </a:r>
          </a:p>
          <a:p>
            <a:pPr marL="457200" indent="-457200">
              <a:buFont typeface="+mj-lt"/>
              <a:buAutoNum type="arabicPeriod"/>
            </a:pPr>
            <a:r>
              <a:rPr lang="en-US" dirty="0"/>
              <a:t>Rounding the Age column to 1 decimal</a:t>
            </a:r>
          </a:p>
          <a:p>
            <a:pPr marL="457200" indent="-457200">
              <a:buFont typeface="+mj-lt"/>
              <a:buAutoNum type="arabicPeriod"/>
            </a:pPr>
            <a:r>
              <a:rPr lang="en-US" dirty="0"/>
              <a:t>Rounding the </a:t>
            </a:r>
            <a:r>
              <a:rPr lang="en-IN" dirty="0"/>
              <a:t>systolic bp, diastolic bp and cholesterol to 0 decimal.</a:t>
            </a:r>
            <a:endParaRPr lang="en-US" dirty="0"/>
          </a:p>
          <a:p>
            <a:pPr marL="457200" indent="-457200">
              <a:buFont typeface="+mj-lt"/>
              <a:buAutoNum type="arabicPeriod"/>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369946" y="100246"/>
            <a:ext cx="6524340"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Exploratory Data Analysis (EDA)</a:t>
            </a:r>
            <a:endParaRPr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2" name="Content Placeholder 2">
            <a:extLst>
              <a:ext uri="{FF2B5EF4-FFF2-40B4-BE49-F238E27FC236}">
                <a16:creationId xmlns:a16="http://schemas.microsoft.com/office/drawing/2014/main" id="{11E21C35-2D18-91C7-F9DB-357F63973DBA}"/>
              </a:ext>
            </a:extLst>
          </p:cNvPr>
          <p:cNvSpPr txBox="1">
            <a:spLocks/>
          </p:cNvSpPr>
          <p:nvPr/>
        </p:nvSpPr>
        <p:spPr>
          <a:xfrm>
            <a:off x="369946" y="764298"/>
            <a:ext cx="11277600" cy="47667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u="sng" dirty="0"/>
              <a:t>Outlier Check</a:t>
            </a:r>
          </a:p>
        </p:txBody>
      </p:sp>
      <p:pic>
        <p:nvPicPr>
          <p:cNvPr id="4" name="Picture 3">
            <a:extLst>
              <a:ext uri="{FF2B5EF4-FFF2-40B4-BE49-F238E27FC236}">
                <a16:creationId xmlns:a16="http://schemas.microsoft.com/office/drawing/2014/main" id="{751EECF5-C9AA-9E9D-2AA6-57CBA3FA3E8D}"/>
              </a:ext>
            </a:extLst>
          </p:cNvPr>
          <p:cNvPicPr>
            <a:picLocks noChangeAspect="1"/>
          </p:cNvPicPr>
          <p:nvPr/>
        </p:nvPicPr>
        <p:blipFill>
          <a:blip r:embed="rId4"/>
          <a:stretch>
            <a:fillRect/>
          </a:stretch>
        </p:blipFill>
        <p:spPr>
          <a:xfrm>
            <a:off x="369946" y="1493665"/>
            <a:ext cx="10184946" cy="4754132"/>
          </a:xfrm>
          <a:prstGeom prst="rect">
            <a:avLst/>
          </a:prstGeom>
        </p:spPr>
      </p:pic>
    </p:spTree>
    <p:extLst>
      <p:ext uri="{BB962C8B-B14F-4D97-AF65-F5344CB8AC3E}">
        <p14:creationId xmlns:p14="http://schemas.microsoft.com/office/powerpoint/2010/main" val="104581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369946" y="100246"/>
            <a:ext cx="6524340"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Exploratory Data Analysis (EDA)</a:t>
            </a:r>
            <a:endParaRPr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5" name="Content Placeholder 2">
            <a:extLst>
              <a:ext uri="{FF2B5EF4-FFF2-40B4-BE49-F238E27FC236}">
                <a16:creationId xmlns:a16="http://schemas.microsoft.com/office/drawing/2014/main" id="{8B060E19-898F-B126-F838-26FB06370154}"/>
              </a:ext>
            </a:extLst>
          </p:cNvPr>
          <p:cNvSpPr txBox="1">
            <a:spLocks/>
          </p:cNvSpPr>
          <p:nvPr/>
        </p:nvSpPr>
        <p:spPr>
          <a:xfrm>
            <a:off x="8534400" y="1674674"/>
            <a:ext cx="3200400" cy="1754326"/>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For Given data, Skewness and Kurtosis values are showing the data is normally distributed and no outliers</a:t>
            </a:r>
          </a:p>
          <a:p>
            <a:r>
              <a:rPr lang="en-US" dirty="0"/>
              <a:t> </a:t>
            </a:r>
            <a:endParaRPr lang="en-IN" dirty="0"/>
          </a:p>
        </p:txBody>
      </p:sp>
      <p:pic>
        <p:nvPicPr>
          <p:cNvPr id="6" name="Picture 5">
            <a:extLst>
              <a:ext uri="{FF2B5EF4-FFF2-40B4-BE49-F238E27FC236}">
                <a16:creationId xmlns:a16="http://schemas.microsoft.com/office/drawing/2014/main" id="{C36D6952-EC0E-C788-CDCE-F1827DDBE3B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601823" y="1388410"/>
            <a:ext cx="3810000" cy="2590800"/>
          </a:xfrm>
          <a:prstGeom prst="rect">
            <a:avLst/>
          </a:prstGeom>
        </p:spPr>
      </p:pic>
      <p:sp>
        <p:nvSpPr>
          <p:cNvPr id="7" name="TextBox 6">
            <a:extLst>
              <a:ext uri="{FF2B5EF4-FFF2-40B4-BE49-F238E27FC236}">
                <a16:creationId xmlns:a16="http://schemas.microsoft.com/office/drawing/2014/main" id="{1E6F5FCB-2749-2CDD-664E-BE70EDDB4D72}"/>
              </a:ext>
            </a:extLst>
          </p:cNvPr>
          <p:cNvSpPr txBox="1"/>
          <p:nvPr/>
        </p:nvSpPr>
        <p:spPr>
          <a:xfrm>
            <a:off x="8660039" y="4122599"/>
            <a:ext cx="3204029" cy="1754326"/>
          </a:xfrm>
          <a:prstGeom prst="rect">
            <a:avLst/>
          </a:prstGeom>
          <a:noFill/>
        </p:spPr>
        <p:txBody>
          <a:bodyPr wrap="square" rtlCol="0">
            <a:spAutoFit/>
          </a:bodyPr>
          <a:lstStyle/>
          <a:p>
            <a:r>
              <a:rPr lang="en-US" b="1" dirty="0"/>
              <a:t>We have Performed the Shapiro Wilk test to check the normality of the data.</a:t>
            </a:r>
          </a:p>
          <a:p>
            <a:endParaRPr lang="en-US" b="1" dirty="0"/>
          </a:p>
          <a:p>
            <a:r>
              <a:rPr lang="en-US" b="1" dirty="0"/>
              <a:t>All the input are normally distributed</a:t>
            </a:r>
            <a:endParaRPr lang="en-IN" b="1" dirty="0"/>
          </a:p>
        </p:txBody>
      </p:sp>
      <p:pic>
        <p:nvPicPr>
          <p:cNvPr id="8" name="Picture 7">
            <a:extLst>
              <a:ext uri="{FF2B5EF4-FFF2-40B4-BE49-F238E27FC236}">
                <a16:creationId xmlns:a16="http://schemas.microsoft.com/office/drawing/2014/main" id="{6B365195-D0C5-9F37-47A9-50D9F29CB9A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86116" y="1253246"/>
            <a:ext cx="3819525" cy="2609850"/>
          </a:xfrm>
          <a:prstGeom prst="rect">
            <a:avLst/>
          </a:prstGeom>
        </p:spPr>
      </p:pic>
      <p:pic>
        <p:nvPicPr>
          <p:cNvPr id="9" name="Picture 8">
            <a:extLst>
              <a:ext uri="{FF2B5EF4-FFF2-40B4-BE49-F238E27FC236}">
                <a16:creationId xmlns:a16="http://schemas.microsoft.com/office/drawing/2014/main" id="{A430545F-FC30-296C-94A5-6FDC44AFF11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95641" y="3828867"/>
            <a:ext cx="3810000" cy="2533650"/>
          </a:xfrm>
          <a:prstGeom prst="rect">
            <a:avLst/>
          </a:prstGeom>
        </p:spPr>
      </p:pic>
      <p:pic>
        <p:nvPicPr>
          <p:cNvPr id="10" name="Picture 9">
            <a:extLst>
              <a:ext uri="{FF2B5EF4-FFF2-40B4-BE49-F238E27FC236}">
                <a16:creationId xmlns:a16="http://schemas.microsoft.com/office/drawing/2014/main" id="{AD08A050-EA24-D9D5-AB7E-395B0DF4A73B}"/>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4601823" y="3826653"/>
            <a:ext cx="3790950" cy="2571750"/>
          </a:xfrm>
          <a:prstGeom prst="rect">
            <a:avLst/>
          </a:prstGeom>
        </p:spPr>
      </p:pic>
      <p:sp>
        <p:nvSpPr>
          <p:cNvPr id="11" name="Content Placeholder 2">
            <a:extLst>
              <a:ext uri="{FF2B5EF4-FFF2-40B4-BE49-F238E27FC236}">
                <a16:creationId xmlns:a16="http://schemas.microsoft.com/office/drawing/2014/main" id="{1A001785-8749-FF1F-97A7-9F9FABA7F9C6}"/>
              </a:ext>
            </a:extLst>
          </p:cNvPr>
          <p:cNvSpPr txBox="1">
            <a:spLocks/>
          </p:cNvSpPr>
          <p:nvPr/>
        </p:nvSpPr>
        <p:spPr>
          <a:xfrm>
            <a:off x="369946" y="764298"/>
            <a:ext cx="11277600" cy="47667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u="sng" dirty="0"/>
              <a:t>Normality Check</a:t>
            </a:r>
          </a:p>
        </p:txBody>
      </p:sp>
    </p:spTree>
    <p:extLst>
      <p:ext uri="{BB962C8B-B14F-4D97-AF65-F5344CB8AC3E}">
        <p14:creationId xmlns:p14="http://schemas.microsoft.com/office/powerpoint/2010/main" val="394693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369946" y="100246"/>
            <a:ext cx="6524340"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Feature Engineering</a:t>
            </a:r>
            <a:endParaRPr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4" name="Content Placeholder 2">
            <a:extLst>
              <a:ext uri="{FF2B5EF4-FFF2-40B4-BE49-F238E27FC236}">
                <a16:creationId xmlns:a16="http://schemas.microsoft.com/office/drawing/2014/main" id="{051EB9F6-A345-D58B-4942-48074614C578}"/>
              </a:ext>
            </a:extLst>
          </p:cNvPr>
          <p:cNvSpPr txBox="1">
            <a:spLocks/>
          </p:cNvSpPr>
          <p:nvPr/>
        </p:nvSpPr>
        <p:spPr>
          <a:xfrm>
            <a:off x="551543" y="1175657"/>
            <a:ext cx="3454400" cy="464457"/>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AGE wise EDA</a:t>
            </a:r>
            <a:endParaRPr lang="en-IN" sz="1800" dirty="0">
              <a:effectLst/>
              <a:latin typeface="Arial" panose="020B0604020202020204" pitchFamily="34" charset="0"/>
              <a:ea typeface="Arial" panose="020B0604020202020204" pitchFamily="34" charset="0"/>
            </a:endParaRPr>
          </a:p>
        </p:txBody>
      </p:sp>
      <p:sp>
        <p:nvSpPr>
          <p:cNvPr id="5" name="Content Placeholder 2">
            <a:extLst>
              <a:ext uri="{FF2B5EF4-FFF2-40B4-BE49-F238E27FC236}">
                <a16:creationId xmlns:a16="http://schemas.microsoft.com/office/drawing/2014/main" id="{D03C885A-DA2A-0F04-DC93-E46F11D7EED2}"/>
              </a:ext>
            </a:extLst>
          </p:cNvPr>
          <p:cNvSpPr txBox="1">
            <a:spLocks/>
          </p:cNvSpPr>
          <p:nvPr/>
        </p:nvSpPr>
        <p:spPr>
          <a:xfrm>
            <a:off x="7191828" y="1175656"/>
            <a:ext cx="3454400" cy="464457"/>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5000"/>
              </a:lnSpc>
            </a:pP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cholesterol wise EDA</a:t>
            </a:r>
            <a:endParaRPr lang="en-IN"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0F7C5892-CAAA-AC37-EAE3-1BFF4E47A5BE}"/>
              </a:ext>
            </a:extLst>
          </p:cNvPr>
          <p:cNvPicPr>
            <a:picLocks noChangeAspect="1"/>
          </p:cNvPicPr>
          <p:nvPr/>
        </p:nvPicPr>
        <p:blipFill rotWithShape="1">
          <a:blip r:embed="rId4"/>
          <a:srcRect t="7261"/>
          <a:stretch/>
        </p:blipFill>
        <p:spPr>
          <a:xfrm>
            <a:off x="653370" y="1826863"/>
            <a:ext cx="3686175" cy="2385000"/>
          </a:xfrm>
          <a:prstGeom prst="rect">
            <a:avLst/>
          </a:prstGeom>
        </p:spPr>
      </p:pic>
      <p:pic>
        <p:nvPicPr>
          <p:cNvPr id="7" name="Picture 6">
            <a:extLst>
              <a:ext uri="{FF2B5EF4-FFF2-40B4-BE49-F238E27FC236}">
                <a16:creationId xmlns:a16="http://schemas.microsoft.com/office/drawing/2014/main" id="{2A7863D2-065D-14ED-74E2-7881D804ABA6}"/>
              </a:ext>
            </a:extLst>
          </p:cNvPr>
          <p:cNvPicPr>
            <a:picLocks noChangeAspect="1"/>
          </p:cNvPicPr>
          <p:nvPr/>
        </p:nvPicPr>
        <p:blipFill>
          <a:blip r:embed="rId5"/>
          <a:stretch>
            <a:fillRect/>
          </a:stretch>
        </p:blipFill>
        <p:spPr>
          <a:xfrm>
            <a:off x="1120094" y="3902055"/>
            <a:ext cx="2752725" cy="2295525"/>
          </a:xfrm>
          <a:prstGeom prst="rect">
            <a:avLst/>
          </a:prstGeom>
        </p:spPr>
      </p:pic>
      <p:pic>
        <p:nvPicPr>
          <p:cNvPr id="8" name="Picture 7">
            <a:extLst>
              <a:ext uri="{FF2B5EF4-FFF2-40B4-BE49-F238E27FC236}">
                <a16:creationId xmlns:a16="http://schemas.microsoft.com/office/drawing/2014/main" id="{B6E36F73-2562-4DFE-C93B-3CDCC7893CFA}"/>
              </a:ext>
            </a:extLst>
          </p:cNvPr>
          <p:cNvPicPr>
            <a:picLocks noChangeAspect="1"/>
          </p:cNvPicPr>
          <p:nvPr/>
        </p:nvPicPr>
        <p:blipFill>
          <a:blip r:embed="rId6"/>
          <a:stretch>
            <a:fillRect/>
          </a:stretch>
        </p:blipFill>
        <p:spPr>
          <a:xfrm>
            <a:off x="7392079" y="1520805"/>
            <a:ext cx="2809875" cy="2381250"/>
          </a:xfrm>
          <a:prstGeom prst="rect">
            <a:avLst/>
          </a:prstGeom>
        </p:spPr>
      </p:pic>
      <p:pic>
        <p:nvPicPr>
          <p:cNvPr id="9" name="Picture 8">
            <a:extLst>
              <a:ext uri="{FF2B5EF4-FFF2-40B4-BE49-F238E27FC236}">
                <a16:creationId xmlns:a16="http://schemas.microsoft.com/office/drawing/2014/main" id="{060FCA8E-77B8-516F-205B-5870F91B800B}"/>
              </a:ext>
            </a:extLst>
          </p:cNvPr>
          <p:cNvPicPr>
            <a:picLocks noChangeAspect="1"/>
          </p:cNvPicPr>
          <p:nvPr/>
        </p:nvPicPr>
        <p:blipFill>
          <a:blip r:embed="rId7"/>
          <a:stretch>
            <a:fillRect/>
          </a:stretch>
        </p:blipFill>
        <p:spPr>
          <a:xfrm>
            <a:off x="7525428" y="3844904"/>
            <a:ext cx="2543175" cy="2409825"/>
          </a:xfrm>
          <a:prstGeom prst="rect">
            <a:avLst/>
          </a:prstGeom>
        </p:spPr>
      </p:pic>
    </p:spTree>
    <p:extLst>
      <p:ext uri="{BB962C8B-B14F-4D97-AF65-F5344CB8AC3E}">
        <p14:creationId xmlns:p14="http://schemas.microsoft.com/office/powerpoint/2010/main" val="330481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369946" y="100246"/>
            <a:ext cx="6524340" cy="52318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Feature Engineering</a:t>
            </a:r>
            <a:endParaRPr sz="1400" dirty="0">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2" name="Content Placeholder 2">
            <a:extLst>
              <a:ext uri="{FF2B5EF4-FFF2-40B4-BE49-F238E27FC236}">
                <a16:creationId xmlns:a16="http://schemas.microsoft.com/office/drawing/2014/main" id="{A718347A-4EE2-232B-08A0-9BF439DB6DBE}"/>
              </a:ext>
            </a:extLst>
          </p:cNvPr>
          <p:cNvSpPr txBox="1">
            <a:spLocks/>
          </p:cNvSpPr>
          <p:nvPr/>
        </p:nvSpPr>
        <p:spPr>
          <a:xfrm>
            <a:off x="551543" y="1175657"/>
            <a:ext cx="3454400" cy="464457"/>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5000"/>
              </a:lnSpc>
            </a:pPr>
            <a:r>
              <a:rPr lang="en-IN" sz="180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systolic_bp</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wise EDA</a:t>
            </a:r>
            <a:endParaRPr lang="en-IN" sz="1800"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CE38D520-36C5-9C44-7AE8-C9E647C4E455}"/>
              </a:ext>
            </a:extLst>
          </p:cNvPr>
          <p:cNvSpPr txBox="1">
            <a:spLocks/>
          </p:cNvSpPr>
          <p:nvPr/>
        </p:nvSpPr>
        <p:spPr>
          <a:xfrm>
            <a:off x="7191828" y="1175656"/>
            <a:ext cx="3454400" cy="464457"/>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5000"/>
              </a:lnSpc>
            </a:pPr>
            <a:r>
              <a:rPr lang="en-IN" sz="180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diastolic_bp</a:t>
            </a:r>
            <a:r>
              <a:rPr lang="en-IN" sz="1800" dirty="0">
                <a:solidFill>
                  <a:srgbClr val="000000"/>
                </a:solidFill>
                <a:effectLst/>
                <a:latin typeface="Roboto" panose="02000000000000000000" pitchFamily="2" charset="0"/>
                <a:ea typeface="Roboto" panose="02000000000000000000" pitchFamily="2" charset="0"/>
                <a:cs typeface="Roboto" panose="02000000000000000000" pitchFamily="2" charset="0"/>
              </a:rPr>
              <a:t> wise EDA</a:t>
            </a:r>
            <a:endParaRPr lang="en-IN" sz="1800" dirty="0">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CA537D6D-9606-9F7F-2F4C-ED3A5ED526BC}"/>
              </a:ext>
            </a:extLst>
          </p:cNvPr>
          <p:cNvPicPr>
            <a:picLocks noChangeAspect="1"/>
          </p:cNvPicPr>
          <p:nvPr/>
        </p:nvPicPr>
        <p:blipFill>
          <a:blip r:embed="rId4"/>
          <a:stretch>
            <a:fillRect/>
          </a:stretch>
        </p:blipFill>
        <p:spPr>
          <a:xfrm>
            <a:off x="986743" y="1640113"/>
            <a:ext cx="2667000" cy="2343150"/>
          </a:xfrm>
          <a:prstGeom prst="rect">
            <a:avLst/>
          </a:prstGeom>
        </p:spPr>
      </p:pic>
      <p:pic>
        <p:nvPicPr>
          <p:cNvPr id="11" name="Picture 10">
            <a:extLst>
              <a:ext uri="{FF2B5EF4-FFF2-40B4-BE49-F238E27FC236}">
                <a16:creationId xmlns:a16="http://schemas.microsoft.com/office/drawing/2014/main" id="{7C7CD6B3-E83F-1E09-7213-EF12DA8F0D2F}"/>
              </a:ext>
            </a:extLst>
          </p:cNvPr>
          <p:cNvPicPr>
            <a:picLocks noChangeAspect="1"/>
          </p:cNvPicPr>
          <p:nvPr/>
        </p:nvPicPr>
        <p:blipFill>
          <a:blip r:embed="rId5"/>
          <a:stretch>
            <a:fillRect/>
          </a:stretch>
        </p:blipFill>
        <p:spPr>
          <a:xfrm>
            <a:off x="1043893" y="3863954"/>
            <a:ext cx="2552700" cy="2390775"/>
          </a:xfrm>
          <a:prstGeom prst="rect">
            <a:avLst/>
          </a:prstGeom>
        </p:spPr>
      </p:pic>
      <p:pic>
        <p:nvPicPr>
          <p:cNvPr id="12" name="Picture 11">
            <a:extLst>
              <a:ext uri="{FF2B5EF4-FFF2-40B4-BE49-F238E27FC236}">
                <a16:creationId xmlns:a16="http://schemas.microsoft.com/office/drawing/2014/main" id="{6023739C-A094-AFEC-6DD9-A39639670FDB}"/>
              </a:ext>
            </a:extLst>
          </p:cNvPr>
          <p:cNvPicPr>
            <a:picLocks noChangeAspect="1"/>
          </p:cNvPicPr>
          <p:nvPr/>
        </p:nvPicPr>
        <p:blipFill>
          <a:blip r:embed="rId6"/>
          <a:stretch>
            <a:fillRect/>
          </a:stretch>
        </p:blipFill>
        <p:spPr>
          <a:xfrm>
            <a:off x="7525428" y="1531267"/>
            <a:ext cx="2457450" cy="2352675"/>
          </a:xfrm>
          <a:prstGeom prst="rect">
            <a:avLst/>
          </a:prstGeom>
        </p:spPr>
      </p:pic>
      <p:pic>
        <p:nvPicPr>
          <p:cNvPr id="13" name="Picture 12">
            <a:extLst>
              <a:ext uri="{FF2B5EF4-FFF2-40B4-BE49-F238E27FC236}">
                <a16:creationId xmlns:a16="http://schemas.microsoft.com/office/drawing/2014/main" id="{50E90FF3-3268-DF27-440F-D9BF2696B56D}"/>
              </a:ext>
            </a:extLst>
          </p:cNvPr>
          <p:cNvPicPr>
            <a:picLocks noChangeAspect="1"/>
          </p:cNvPicPr>
          <p:nvPr/>
        </p:nvPicPr>
        <p:blipFill>
          <a:blip r:embed="rId7"/>
          <a:stretch>
            <a:fillRect/>
          </a:stretch>
        </p:blipFill>
        <p:spPr>
          <a:xfrm>
            <a:off x="7558765" y="3854429"/>
            <a:ext cx="2390775" cy="2400300"/>
          </a:xfrm>
          <a:prstGeom prst="rect">
            <a:avLst/>
          </a:prstGeom>
        </p:spPr>
      </p:pic>
    </p:spTree>
    <p:extLst>
      <p:ext uri="{BB962C8B-B14F-4D97-AF65-F5344CB8AC3E}">
        <p14:creationId xmlns:p14="http://schemas.microsoft.com/office/powerpoint/2010/main" val="387636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4695009" y="2943398"/>
            <a:ext cx="3276089" cy="52322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a:solidFill>
                  <a:srgbClr val="002776"/>
                </a:solidFill>
                <a:latin typeface="Arial"/>
                <a:ea typeface="Arial"/>
                <a:cs typeface="Arial"/>
                <a:sym typeface="Arial"/>
              </a:rPr>
              <a:t>Model Building</a:t>
            </a:r>
            <a:endParaRPr sz="1400">
              <a:solidFill>
                <a:srgbClr val="000000"/>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9295755" y="100246"/>
            <a:ext cx="1187051" cy="41135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684</Words>
  <Application>Microsoft Office PowerPoint</Application>
  <PresentationFormat>Widescreen</PresentationFormat>
  <Paragraphs>104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Century Gothic</vt:lpstr>
      <vt:lpstr>Roboto</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Kaushal Kalantri</dc:creator>
  <cp:lastModifiedBy>Kaushal Kalantri</cp:lastModifiedBy>
  <cp:revision>13</cp:revision>
  <dcterms:created xsi:type="dcterms:W3CDTF">2022-10-07T10:42:11Z</dcterms:created>
  <dcterms:modified xsi:type="dcterms:W3CDTF">2022-10-07T16:43:41Z</dcterms:modified>
</cp:coreProperties>
</file>