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bg>
      <p:bgPr>
        <a:blipFill>
          <a:blip r:embed="rId2">
            <a:lum/>
          </a:blip>
          <a:stretch/>
        </a:blipFill>
        <a:effectLst/>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7/17/2023</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7/17/2023</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7/17/2023</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7/17/2023</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7/17/2023</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7/17/2023</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7/17/2023</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7/17/2023</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7/17/2023</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7/17/2023</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7/17/2023</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7/17/2023</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bg2">
                <a:tint val="90000"/>
                <a:satMod val="92000"/>
                <a:lumMod val="120000"/>
              </a:schemeClr>
            </a:gs>
            <a:gs pos="100000">
              <a:schemeClr val="bg2">
                <a:shade val="98000"/>
                <a:satMod val="120000"/>
                <a:lumMod val="98000"/>
              </a:schemeClr>
            </a:gs>
          </a:gsLst>
          <a:path path="circle"/>
        </a:gradFill>
        <a:effectLst/>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noGrp="1"/>
          </p:cNvGraphicFramePr>
          <p:nvPr/>
        </p:nvGraphicFramePr>
        <p:xfrm>
          <a:off x="455612" y="2514600"/>
          <a:ext cx="11041038" cy="1601818"/>
        </p:xfrm>
        <a:graphic>
          <a:graphicData uri="http://schemas.openxmlformats.org/drawingml/2006/table">
            <a:tbl>
              <a:tblPr firstRow="1" bandRow="1">
                <a:tableStyleId>{EB9631B5-78F2-41C9-869B-9F39066F8104}</a:tableStyleId>
              </a:tblPr>
              <a:tblGrid>
                <a:gridCol w="5520519">
                  <a:extLst>
                    <a:ext uri="{9D8B030D-6E8A-4147-A177-3AD203B41FA5}">
                      <a16:colId xmlns:a16="http://schemas.microsoft.com/office/drawing/2014/main" val="20000"/>
                    </a:ext>
                  </a:extLst>
                </a:gridCol>
                <a:gridCol w="5520519">
                  <a:extLst>
                    <a:ext uri="{9D8B030D-6E8A-4147-A177-3AD203B41FA5}">
                      <a16:colId xmlns:a16="http://schemas.microsoft.com/office/drawing/2014/main" val="20001"/>
                    </a:ext>
                  </a:extLst>
                </a:gridCol>
              </a:tblGrid>
              <a:tr h="419909">
                <a:tc gridSpan="2">
                  <a:txBody>
                    <a:bodyPr/>
                    <a:lstStyle/>
                    <a:p>
                      <a:pPr algn="ctr">
                        <a:defRPr/>
                      </a:pPr>
                      <a:r>
                        <a:rPr lang="en-US" sz="2400">
                          <a:solidFill>
                            <a:schemeClr val="tx1"/>
                          </a:solidFill>
                          <a:latin typeface="Verdana"/>
                          <a:ea typeface="Verdana"/>
                        </a:rPr>
                        <a:t>Java</a:t>
                      </a:r>
                      <a:endParaRPr/>
                    </a:p>
                  </a:txBody>
                  <a:tcPr anchor="ctr"/>
                </a:tc>
                <a:tc hMerge="1">
                  <a:txBody>
                    <a:bodyPr/>
                    <a:lstStyle/>
                    <a:p>
                      <a:endParaRPr/>
                    </a:p>
                  </a:txBody>
                  <a:tcPr/>
                </a:tc>
                <a:extLst>
                  <a:ext uri="{0D108BD9-81ED-4DB2-BD59-A6C34878D82A}">
                    <a16:rowId xmlns:a16="http://schemas.microsoft.com/office/drawing/2014/main" val="10000"/>
                  </a:ext>
                </a:extLst>
              </a:tr>
              <a:tr h="572309">
                <a:tc>
                  <a:txBody>
                    <a:bodyPr/>
                    <a:lstStyle/>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a:t>
                      </a:r>
                      <a:endParaRPr/>
                    </a:p>
                  </a:txBody>
                  <a:tcPr anchor="ctr"/>
                </a:tc>
                <a:tc>
                  <a:txBody>
                    <a:bodyPr/>
                    <a:lstStyle/>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Single dimensional array </a:t>
                      </a:r>
                      <a:endParaRPr/>
                    </a:p>
                  </a:txBody>
                  <a:tcPr anchor="ctr"/>
                </a:tc>
                <a:extLst>
                  <a:ext uri="{0D108BD9-81ED-4DB2-BD59-A6C34878D82A}">
                    <a16:rowId xmlns:a16="http://schemas.microsoft.com/office/drawing/2014/main" val="10001"/>
                  </a:ext>
                </a:extLst>
              </a:tr>
              <a:tr h="572309">
                <a:tc>
                  <a:txBody>
                    <a:bodyPr/>
                    <a:lstStyle/>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Multi dimensional array</a:t>
                      </a:r>
                      <a:endParaRPr/>
                    </a:p>
                  </a:txBody>
                  <a:tcPr anchor="ctr"/>
                </a:tc>
                <a:tc>
                  <a:txBody>
                    <a:bodyPr/>
                    <a:lstStyle/>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Class </a:t>
                      </a:r>
                      <a:endParaRP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927125628" name="Content Placeholder 1927125627"/>
          <p:cNvPicPr>
            <a:picLocks noGrp="1" noChangeAspect="1"/>
          </p:cNvPicPr>
          <p:nvPr>
            <p:ph sz="half" idx="1"/>
          </p:nvPr>
        </p:nvPicPr>
        <p:blipFill>
          <a:blip r:embed="rId2"/>
          <a:stretch/>
        </p:blipFill>
        <p:spPr bwMode="auto">
          <a:xfrm>
            <a:off x="192462" y="60293"/>
            <a:ext cx="11589424" cy="63350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40936152" name="Content Placeholder 640936151"/>
          <p:cNvPicPr>
            <a:picLocks noGrp="1" noChangeAspect="1"/>
          </p:cNvPicPr>
          <p:nvPr>
            <p:ph sz="half" idx="1"/>
          </p:nvPr>
        </p:nvPicPr>
        <p:blipFill>
          <a:blip r:embed="rId2"/>
          <a:stretch/>
        </p:blipFill>
        <p:spPr bwMode="auto">
          <a:xfrm>
            <a:off x="217025" y="305558"/>
            <a:ext cx="11565647" cy="5837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51022123" name="Content Placeholder 451022122"/>
          <p:cNvPicPr>
            <a:picLocks noGrp="1" noChangeAspect="1"/>
          </p:cNvPicPr>
          <p:nvPr>
            <p:ph sz="half" idx="1"/>
          </p:nvPr>
        </p:nvPicPr>
        <p:blipFill>
          <a:blip r:embed="rId2"/>
          <a:stretch/>
        </p:blipFill>
        <p:spPr bwMode="auto">
          <a:xfrm>
            <a:off x="120291" y="311020"/>
            <a:ext cx="11804740" cy="59288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IN" sz="3200" b="1" dirty="0"/>
              <a:t>Kaushal Joshi</a:t>
            </a:r>
          </a:p>
          <a:p>
            <a:pPr algn="r">
              <a:defRPr/>
            </a:pPr>
            <a:endParaRPr lang="en-US" sz="32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Array  </a:t>
            </a:r>
            <a:endParaRPr/>
          </a:p>
        </p:txBody>
      </p:sp>
      <p:sp>
        <p:nvSpPr>
          <p:cNvPr id="4" name="TextBox 3"/>
          <p:cNvSpPr txBox="1"/>
          <p:nvPr/>
        </p:nvSpPr>
        <p:spPr bwMode="auto">
          <a:xfrm>
            <a:off x="1370012" y="850938"/>
            <a:ext cx="10515600" cy="1089529"/>
          </a:xfrm>
          <a:prstGeom prst="rect">
            <a:avLst/>
          </a:prstGeom>
          <a:noFill/>
        </p:spPr>
        <p:txBody>
          <a:bodyPr wrap="square">
            <a:spAutoFit/>
          </a:bodyPr>
          <a:lstStyle/>
          <a:p>
            <a:pPr>
              <a:lnSpc>
                <a:spcPct val="90000"/>
              </a:lnSpc>
              <a:spcBef>
                <a:spcPts val="1800"/>
              </a:spcBef>
              <a:buClr>
                <a:schemeClr val="accent1">
                  <a:lumMod val="75000"/>
                </a:schemeClr>
              </a:buClr>
              <a:defRPr/>
            </a:pPr>
            <a:r>
              <a:rPr lang="en-GB" b="1" i="0"/>
              <a:t>Java array</a:t>
            </a:r>
            <a:r>
              <a:rPr lang="en-GB" b="0" i="0"/>
              <a:t> is an object which contains elements of a similar data type. Additionally, The elements of an array are stored in a contiguous memory location.</a:t>
            </a:r>
            <a:endParaRPr lang="en-GB" sz="2400" b="0" i="0"/>
          </a:p>
        </p:txBody>
      </p:sp>
      <p:sp>
        <p:nvSpPr>
          <p:cNvPr id="5" name="TextBox 4"/>
          <p:cNvSpPr txBox="1"/>
          <p:nvPr/>
        </p:nvSpPr>
        <p:spPr bwMode="auto">
          <a:xfrm>
            <a:off x="684212" y="3429000"/>
            <a:ext cx="10591799" cy="3416320"/>
          </a:xfrm>
          <a:prstGeom prst="rect">
            <a:avLst/>
          </a:prstGeom>
          <a:noFill/>
        </p:spPr>
        <p:txBody>
          <a:bodyPr wrap="square">
            <a:spAutoFit/>
          </a:bodyPr>
          <a:lstStyle/>
          <a:p>
            <a:pPr algn="just">
              <a:defRPr/>
            </a:pPr>
            <a:r>
              <a:rPr lang="en-GB" b="1" i="0">
                <a:solidFill>
                  <a:schemeClr val="accent1">
                    <a:lumMod val="50000"/>
                  </a:schemeClr>
                </a:solidFill>
              </a:rPr>
              <a:t>Advantages-</a:t>
            </a:r>
            <a:endParaRPr/>
          </a:p>
          <a:p>
            <a:pPr algn="just">
              <a:buFont typeface="Arial"/>
              <a:buChar char="•"/>
              <a:defRPr/>
            </a:pPr>
            <a:r>
              <a:rPr lang="en-GB" b="1" i="0"/>
              <a:t>Code Optimization:</a:t>
            </a:r>
            <a:r>
              <a:rPr lang="en-GB" b="0" i="0"/>
              <a:t> It makes the code optimized, we can retrieve or sort the data efficiently.</a:t>
            </a:r>
            <a:endParaRPr/>
          </a:p>
          <a:p>
            <a:pPr algn="just">
              <a:buFont typeface="Arial"/>
              <a:buChar char="•"/>
              <a:defRPr/>
            </a:pPr>
            <a:r>
              <a:rPr lang="en-GB" b="1" i="0"/>
              <a:t>Random access:</a:t>
            </a:r>
            <a:r>
              <a:rPr lang="en-GB" b="0" i="0"/>
              <a:t> We can get any data located at an index position.</a:t>
            </a:r>
            <a:endParaRPr/>
          </a:p>
          <a:p>
            <a:pPr algn="just">
              <a:defRPr/>
            </a:pPr>
            <a:endParaRPr lang="en-GB" b="0" i="0"/>
          </a:p>
          <a:p>
            <a:pPr algn="just">
              <a:defRPr/>
            </a:pPr>
            <a:r>
              <a:rPr lang="en-GB" b="1" i="0">
                <a:solidFill>
                  <a:schemeClr val="accent1">
                    <a:lumMod val="50000"/>
                  </a:schemeClr>
                </a:solidFill>
              </a:rPr>
              <a:t>Disadvantages-</a:t>
            </a:r>
            <a:endParaRPr/>
          </a:p>
          <a:p>
            <a:pPr algn="just">
              <a:buFont typeface="Arial"/>
              <a:buChar char="•"/>
              <a:defRPr/>
            </a:pPr>
            <a:r>
              <a:rPr lang="en-GB" b="1" i="0"/>
              <a:t>Size Limit:</a:t>
            </a:r>
            <a:r>
              <a:rPr lang="en-GB" b="0" i="0"/>
              <a:t> We can store only the fixed size of elements in the array. It doesn't grow its size at runtime. To solve this problem, collection framework is used in Java which grows automatically.</a:t>
            </a:r>
            <a:endParaRPr/>
          </a:p>
        </p:txBody>
      </p:sp>
      <p:pic>
        <p:nvPicPr>
          <p:cNvPr id="6" name="Picture 2" descr="Java array"/>
          <p:cNvPicPr>
            <a:picLocks noChangeAspect="1" noChangeArrowheads="1"/>
          </p:cNvPicPr>
          <p:nvPr/>
        </p:nvPicPr>
        <p:blipFill>
          <a:blip r:embed="rId2"/>
          <a:stretch/>
        </p:blipFill>
        <p:spPr bwMode="auto">
          <a:xfrm>
            <a:off x="3351212" y="1686179"/>
            <a:ext cx="5300970" cy="19621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Single Dimensional Array </a:t>
            </a:r>
            <a:endParaRPr/>
          </a:p>
        </p:txBody>
      </p:sp>
      <p:sp>
        <p:nvSpPr>
          <p:cNvPr id="4" name="TextBox 3"/>
          <p:cNvSpPr txBox="1"/>
          <p:nvPr/>
        </p:nvSpPr>
        <p:spPr bwMode="auto">
          <a:xfrm>
            <a:off x="760412" y="1447800"/>
            <a:ext cx="10058400" cy="4154984"/>
          </a:xfrm>
          <a:prstGeom prst="rect">
            <a:avLst/>
          </a:prstGeom>
          <a:noFill/>
        </p:spPr>
        <p:txBody>
          <a:bodyPr wrap="square">
            <a:spAutoFit/>
          </a:bodyPr>
          <a:lstStyle/>
          <a:p>
            <a:pPr>
              <a:defRPr/>
            </a:pPr>
            <a:r>
              <a:rPr lang="en-GB" b="0" i="0"/>
              <a:t>//Java Program to illustrate the use of declaration, instantiation   </a:t>
            </a:r>
            <a:endParaRPr/>
          </a:p>
          <a:p>
            <a:pPr>
              <a:defRPr/>
            </a:pPr>
            <a:r>
              <a:rPr lang="en-GB" b="0" i="0"/>
              <a:t>//and initialization of Java array in a single line  </a:t>
            </a:r>
            <a:endParaRPr/>
          </a:p>
          <a:p>
            <a:pPr>
              <a:defRPr/>
            </a:pPr>
            <a:endParaRPr lang="en-GB" b="0" i="0"/>
          </a:p>
          <a:p>
            <a:pPr>
              <a:defRPr/>
            </a:pPr>
            <a:r>
              <a:rPr lang="en-GB" b="1" i="0"/>
              <a:t>class</a:t>
            </a:r>
            <a:r>
              <a:rPr lang="en-GB" b="0" i="0"/>
              <a:t> Testarray1{  </a:t>
            </a:r>
            <a:endParaRPr/>
          </a:p>
          <a:p>
            <a:pPr lvl="1">
              <a:defRPr/>
            </a:pPr>
            <a:r>
              <a:rPr lang="en-GB" b="1" i="0"/>
              <a:t>public</a:t>
            </a:r>
            <a:r>
              <a:rPr lang="en-GB" b="0" i="0"/>
              <a:t> </a:t>
            </a:r>
            <a:r>
              <a:rPr lang="en-GB" b="1" i="0"/>
              <a:t>static</a:t>
            </a:r>
            <a:r>
              <a:rPr lang="en-GB" b="0" i="0"/>
              <a:t> </a:t>
            </a:r>
            <a:r>
              <a:rPr lang="en-GB" b="1" i="0"/>
              <a:t>void</a:t>
            </a:r>
            <a:r>
              <a:rPr lang="en-GB" b="0" i="0"/>
              <a:t> main(String args[]){  </a:t>
            </a:r>
            <a:endParaRPr/>
          </a:p>
          <a:p>
            <a:pPr lvl="2">
              <a:defRPr/>
            </a:pPr>
            <a:r>
              <a:rPr lang="en-GB" b="1" i="0"/>
              <a:t>int</a:t>
            </a:r>
            <a:r>
              <a:rPr lang="en-GB" b="0" i="0"/>
              <a:t> a[]={33,3,4,5};//declaration, instantiation and initialization  </a:t>
            </a:r>
            <a:endParaRPr/>
          </a:p>
          <a:p>
            <a:pPr lvl="2">
              <a:defRPr/>
            </a:pPr>
            <a:r>
              <a:rPr lang="en-GB" b="0" i="0"/>
              <a:t>//printing array  </a:t>
            </a:r>
            <a:endParaRPr/>
          </a:p>
          <a:p>
            <a:pPr lvl="2">
              <a:defRPr/>
            </a:pPr>
            <a:r>
              <a:rPr lang="en-GB" b="1" i="0"/>
              <a:t>for</a:t>
            </a:r>
            <a:r>
              <a:rPr lang="en-GB" b="0" i="0"/>
              <a:t>(</a:t>
            </a:r>
            <a:r>
              <a:rPr lang="en-GB" b="1" i="0"/>
              <a:t>int</a:t>
            </a:r>
            <a:r>
              <a:rPr lang="en-GB" b="0" i="0"/>
              <a:t> i=0;i&lt;a.length;i++)//length is the property of array  </a:t>
            </a:r>
            <a:endParaRPr/>
          </a:p>
          <a:p>
            <a:pPr lvl="2">
              <a:defRPr/>
            </a:pPr>
            <a:r>
              <a:rPr lang="en-GB" b="0" i="0"/>
              <a:t>System.out.println(a[i]);  </a:t>
            </a:r>
            <a:endParaRPr/>
          </a:p>
          <a:p>
            <a:pPr>
              <a:defRPr/>
            </a:pPr>
            <a:r>
              <a:rPr lang="en-GB" b="0" i="0"/>
              <a:t>      }</a:t>
            </a:r>
            <a:endParaRPr/>
          </a:p>
          <a:p>
            <a:pPr>
              <a:defRPr/>
            </a:pPr>
            <a:r>
              <a:rPr lang="en-GB" b="0" i="0"/>
              <a:t>}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Multi Dimensional Array </a:t>
            </a:r>
            <a:endParaRPr/>
          </a:p>
        </p:txBody>
      </p:sp>
      <p:sp>
        <p:nvSpPr>
          <p:cNvPr id="4" name="TextBox 3"/>
          <p:cNvSpPr txBox="1"/>
          <p:nvPr/>
        </p:nvSpPr>
        <p:spPr bwMode="auto">
          <a:xfrm>
            <a:off x="760412" y="1447800"/>
            <a:ext cx="10058400" cy="4893647"/>
          </a:xfrm>
          <a:prstGeom prst="rect">
            <a:avLst/>
          </a:prstGeom>
          <a:noFill/>
        </p:spPr>
        <p:txBody>
          <a:bodyPr wrap="square">
            <a:spAutoFit/>
          </a:bodyPr>
          <a:lstStyle/>
          <a:p>
            <a:pPr>
              <a:defRPr/>
            </a:pPr>
            <a:r>
              <a:rPr lang="en-GB" b="0" i="0"/>
              <a:t>A multidimensional array is an array of arrays.</a:t>
            </a:r>
            <a:endParaRPr/>
          </a:p>
          <a:p>
            <a:pPr>
              <a:defRPr/>
            </a:pPr>
            <a:endParaRPr lang="en-GB" b="0" i="0"/>
          </a:p>
          <a:p>
            <a:pPr>
              <a:defRPr/>
            </a:pPr>
            <a:r>
              <a:rPr lang="en-GB" b="0" i="0"/>
              <a:t>Multidimensional arrays are useful when you want to store data as a tabular form, like a table with rows and columns.</a:t>
            </a:r>
            <a:endParaRPr/>
          </a:p>
          <a:p>
            <a:pPr>
              <a:defRPr/>
            </a:pPr>
            <a:endParaRPr lang="en-GB" b="0" i="0"/>
          </a:p>
          <a:p>
            <a:pPr>
              <a:defRPr/>
            </a:pPr>
            <a:r>
              <a:rPr lang="en-GB" b="0" i="0"/>
              <a:t>To create a two-dimensional array, add each array within its own set of curly braces:</a:t>
            </a:r>
            <a:endParaRPr/>
          </a:p>
          <a:p>
            <a:pPr>
              <a:defRPr/>
            </a:pPr>
            <a:endParaRPr lang="en-GB" b="0" i="0"/>
          </a:p>
          <a:p>
            <a:pPr>
              <a:defRPr/>
            </a:pPr>
            <a:r>
              <a:rPr lang="en-GB" b="0" i="0">
                <a:solidFill>
                  <a:schemeClr val="accent1"/>
                </a:solidFill>
              </a:rPr>
              <a:t>Example:</a:t>
            </a:r>
            <a:endParaRPr/>
          </a:p>
          <a:p>
            <a:pPr>
              <a:defRPr/>
            </a:pPr>
            <a:endParaRPr lang="en-GB"/>
          </a:p>
          <a:p>
            <a:pPr>
              <a:defRPr/>
            </a:pPr>
            <a:r>
              <a:rPr lang="en-GB" b="0" i="0"/>
              <a:t>int[][] myNumbers = { {1, 2, 3, 4}, {5, 6, 7} };</a:t>
            </a:r>
            <a:endParaRPr/>
          </a:p>
          <a:p>
            <a:pPr>
              <a:defRPr/>
            </a:pPr>
            <a:r>
              <a:rPr lang="en-GB" b="0" i="0"/>
              <a:t>myNumbers[1][2] = 9;</a:t>
            </a:r>
            <a:endParaRPr/>
          </a:p>
          <a:p>
            <a:pPr>
              <a:defRPr/>
            </a:pPr>
            <a:r>
              <a:rPr lang="en-GB" b="0" i="0"/>
              <a:t>System.out.println(myNumbers[1][2]); // Outputs 9 instead of 7</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Jagged Array </a:t>
            </a:r>
            <a:endParaRPr/>
          </a:p>
        </p:txBody>
      </p:sp>
      <p:sp>
        <p:nvSpPr>
          <p:cNvPr id="4" name="TextBox 3"/>
          <p:cNvSpPr txBox="1"/>
          <p:nvPr/>
        </p:nvSpPr>
        <p:spPr bwMode="auto">
          <a:xfrm>
            <a:off x="531812" y="1540566"/>
            <a:ext cx="5562600" cy="5016758"/>
          </a:xfrm>
          <a:prstGeom prst="rect">
            <a:avLst/>
          </a:prstGeom>
          <a:noFill/>
        </p:spPr>
        <p:txBody>
          <a:bodyPr wrap="square">
            <a:spAutoFit/>
          </a:bodyPr>
          <a:lstStyle/>
          <a:p>
            <a:pPr>
              <a:defRPr/>
            </a:pPr>
            <a:r>
              <a:rPr lang="en-GB" sz="2000" b="0" i="0">
                <a:solidFill>
                  <a:srgbClr val="FFC000"/>
                </a:solidFill>
              </a:rPr>
              <a:t>//Java Program to illustrate the jagged array  </a:t>
            </a:r>
            <a:endParaRPr/>
          </a:p>
          <a:p>
            <a:pPr>
              <a:defRPr/>
            </a:pPr>
            <a:r>
              <a:rPr lang="en-GB" sz="2000" b="1" i="0"/>
              <a:t>class</a:t>
            </a:r>
            <a:r>
              <a:rPr lang="en-GB" sz="2000" b="0" i="0"/>
              <a:t> TestJaggedArray{  </a:t>
            </a:r>
            <a:endParaRPr/>
          </a:p>
          <a:p>
            <a:pPr>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args){  </a:t>
            </a:r>
            <a:endParaRPr/>
          </a:p>
          <a:p>
            <a:pPr>
              <a:defRPr/>
            </a:pPr>
            <a:r>
              <a:rPr lang="en-GB" sz="2000" b="0" i="0"/>
              <a:t>        //declaring a 2D array with odd columns  </a:t>
            </a:r>
            <a:endParaRPr/>
          </a:p>
          <a:p>
            <a:pPr>
              <a:defRPr/>
            </a:pPr>
            <a:r>
              <a:rPr lang="en-GB" sz="2000" b="0" i="0"/>
              <a:t>        </a:t>
            </a:r>
            <a:r>
              <a:rPr lang="en-GB" sz="2000" b="1" i="0"/>
              <a:t>int</a:t>
            </a:r>
            <a:r>
              <a:rPr lang="en-GB" sz="2000" b="0" i="0"/>
              <a:t> arr[][] = </a:t>
            </a:r>
            <a:r>
              <a:rPr lang="en-GB" sz="2000" b="1" i="0"/>
              <a:t>new</a:t>
            </a:r>
            <a:r>
              <a:rPr lang="en-GB" sz="2000" b="0" i="0"/>
              <a:t> </a:t>
            </a:r>
            <a:r>
              <a:rPr lang="en-GB" sz="2000" b="1" i="0"/>
              <a:t>int</a:t>
            </a:r>
            <a:r>
              <a:rPr lang="en-GB" sz="2000" b="0" i="0"/>
              <a:t>[3][];  </a:t>
            </a:r>
            <a:endParaRPr/>
          </a:p>
          <a:p>
            <a:pPr>
              <a:defRPr/>
            </a:pPr>
            <a:r>
              <a:rPr lang="en-GB" sz="2000" b="0" i="0"/>
              <a:t>        arr[0] = </a:t>
            </a:r>
            <a:r>
              <a:rPr lang="en-GB" sz="2000" b="1" i="0"/>
              <a:t>new</a:t>
            </a:r>
            <a:r>
              <a:rPr lang="en-GB" sz="2000" b="0" i="0"/>
              <a:t> </a:t>
            </a:r>
            <a:r>
              <a:rPr lang="en-GB" sz="2000" b="1" i="0"/>
              <a:t>int</a:t>
            </a:r>
            <a:r>
              <a:rPr lang="en-GB" sz="2000" b="0" i="0"/>
              <a:t>[3];  </a:t>
            </a:r>
            <a:endParaRPr/>
          </a:p>
          <a:p>
            <a:pPr>
              <a:defRPr/>
            </a:pPr>
            <a:r>
              <a:rPr lang="en-GB" sz="2000" b="0" i="0"/>
              <a:t>        arr[1] = </a:t>
            </a:r>
            <a:r>
              <a:rPr lang="en-GB" sz="2000" b="1" i="0"/>
              <a:t>new</a:t>
            </a:r>
            <a:r>
              <a:rPr lang="en-GB" sz="2000" b="0" i="0"/>
              <a:t> </a:t>
            </a:r>
            <a:r>
              <a:rPr lang="en-GB" sz="2000" b="1" i="0"/>
              <a:t>int</a:t>
            </a:r>
            <a:r>
              <a:rPr lang="en-GB" sz="2000" b="0" i="0"/>
              <a:t>[4];  </a:t>
            </a:r>
            <a:endParaRPr/>
          </a:p>
          <a:p>
            <a:pPr>
              <a:defRPr/>
            </a:pPr>
            <a:r>
              <a:rPr lang="en-GB" sz="2000" b="0" i="0"/>
              <a:t>        arr[2] = </a:t>
            </a:r>
            <a:r>
              <a:rPr lang="en-GB" sz="2000" b="1" i="0"/>
              <a:t>new</a:t>
            </a:r>
            <a:r>
              <a:rPr lang="en-GB" sz="2000" b="0" i="0"/>
              <a:t> </a:t>
            </a:r>
            <a:r>
              <a:rPr lang="en-GB" sz="2000" b="1" i="0"/>
              <a:t>int</a:t>
            </a:r>
            <a:r>
              <a:rPr lang="en-GB" sz="2000" b="0" i="0"/>
              <a:t>[2];  </a:t>
            </a:r>
            <a:endParaRPr/>
          </a:p>
          <a:p>
            <a:pPr>
              <a:defRPr/>
            </a:pPr>
            <a:r>
              <a:rPr lang="en-GB" sz="2000" b="0" i="0"/>
              <a:t>        //initializing a jagged array  </a:t>
            </a:r>
            <a:endParaRPr/>
          </a:p>
          <a:p>
            <a:pPr>
              <a:defRPr/>
            </a:pPr>
            <a:r>
              <a:rPr lang="en-GB" sz="2000" b="0" i="0"/>
              <a:t>        </a:t>
            </a:r>
            <a:r>
              <a:rPr lang="en-GB" sz="2000" b="1" i="0"/>
              <a:t>int</a:t>
            </a:r>
            <a:r>
              <a:rPr lang="en-GB" sz="2000" b="0" i="0"/>
              <a:t> count = 0;  </a:t>
            </a:r>
            <a:endParaRPr/>
          </a:p>
          <a:p>
            <a:pPr>
              <a:defRPr/>
            </a:pPr>
            <a:r>
              <a:rPr lang="en-GB" sz="2000" b="0" i="0"/>
              <a:t>        </a:t>
            </a:r>
            <a:r>
              <a:rPr lang="en-GB" sz="2000" b="1" i="0"/>
              <a:t>for</a:t>
            </a:r>
            <a:r>
              <a:rPr lang="en-GB" sz="2000" b="0" i="0"/>
              <a:t> (</a:t>
            </a:r>
            <a:r>
              <a:rPr lang="en-GB" sz="2000" b="1" i="0"/>
              <a:t>int</a:t>
            </a:r>
            <a:r>
              <a:rPr lang="en-GB" sz="2000" b="0" i="0"/>
              <a:t> i=0; i&lt;arr.length; i++)  {</a:t>
            </a:r>
            <a:endParaRPr/>
          </a:p>
          <a:p>
            <a:pPr>
              <a:defRPr/>
            </a:pPr>
            <a:r>
              <a:rPr lang="en-GB" sz="2000" b="0" i="0"/>
              <a:t>            </a:t>
            </a:r>
            <a:r>
              <a:rPr lang="en-GB" sz="2000" b="1" i="0"/>
              <a:t>for</a:t>
            </a:r>
            <a:r>
              <a:rPr lang="en-GB" sz="2000" b="0" i="0"/>
              <a:t>(</a:t>
            </a:r>
            <a:r>
              <a:rPr lang="en-GB" sz="2000" b="1" i="0"/>
              <a:t>int</a:t>
            </a:r>
            <a:r>
              <a:rPr lang="en-GB" sz="2000" b="0" i="0"/>
              <a:t> j=0; j&lt;arr[i].length; j++)  {</a:t>
            </a:r>
            <a:endParaRPr/>
          </a:p>
          <a:p>
            <a:pPr>
              <a:defRPr/>
            </a:pPr>
            <a:r>
              <a:rPr lang="en-GB" sz="2000" b="0" i="0"/>
              <a:t>                arr[i][j] = count++;  </a:t>
            </a:r>
            <a:endParaRPr/>
          </a:p>
          <a:p>
            <a:pPr>
              <a:defRPr/>
            </a:pPr>
            <a:r>
              <a:rPr lang="en-GB" sz="2000"/>
              <a:t>          }</a:t>
            </a:r>
            <a:endParaRPr/>
          </a:p>
          <a:p>
            <a:pPr>
              <a:defRPr/>
            </a:pPr>
            <a:r>
              <a:rPr lang="en-GB" sz="2000"/>
              <a:t>       </a:t>
            </a:r>
            <a:r>
              <a:rPr lang="en-GB" sz="2000" b="0" i="0"/>
              <a:t>}</a:t>
            </a:r>
            <a:endParaRPr/>
          </a:p>
          <a:p>
            <a:pPr>
              <a:defRPr/>
            </a:pPr>
            <a:r>
              <a:rPr lang="en-GB" sz="2000" b="0" i="0"/>
              <a:t>   </a:t>
            </a:r>
            <a:endParaRPr/>
          </a:p>
        </p:txBody>
      </p:sp>
      <p:sp>
        <p:nvSpPr>
          <p:cNvPr id="5" name="TextBox 4"/>
          <p:cNvSpPr txBox="1"/>
          <p:nvPr/>
        </p:nvSpPr>
        <p:spPr bwMode="auto">
          <a:xfrm>
            <a:off x="1192833" y="689402"/>
            <a:ext cx="10971213" cy="830997"/>
          </a:xfrm>
          <a:prstGeom prst="rect">
            <a:avLst/>
          </a:prstGeom>
          <a:noFill/>
        </p:spPr>
        <p:txBody>
          <a:bodyPr wrap="square">
            <a:spAutoFit/>
          </a:bodyPr>
          <a:lstStyle/>
          <a:p>
            <a:pPr>
              <a:defRPr/>
            </a:pPr>
            <a:r>
              <a:rPr lang="en-GB" b="0" i="0"/>
              <a:t>If we are creating odd number of columns in a 2D array, it is known as a jagged array. In other words, it is an array of arrays with different number of columns.</a:t>
            </a:r>
            <a:endParaRPr/>
          </a:p>
        </p:txBody>
      </p:sp>
      <p:sp>
        <p:nvSpPr>
          <p:cNvPr id="7" name="TextBox 6"/>
          <p:cNvSpPr txBox="1"/>
          <p:nvPr/>
        </p:nvSpPr>
        <p:spPr bwMode="auto">
          <a:xfrm>
            <a:off x="6246812" y="1524000"/>
            <a:ext cx="6208642" cy="4401205"/>
          </a:xfrm>
          <a:prstGeom prst="rect">
            <a:avLst/>
          </a:prstGeom>
          <a:noFill/>
        </p:spPr>
        <p:txBody>
          <a:bodyPr wrap="square">
            <a:spAutoFit/>
          </a:bodyPr>
          <a:lstStyle/>
          <a:p>
            <a:pPr>
              <a:defRPr/>
            </a:pPr>
            <a:endParaRPr lang="en-GB" sz="2000" b="0" i="0"/>
          </a:p>
          <a:p>
            <a:pPr>
              <a:defRPr/>
            </a:pPr>
            <a:r>
              <a:rPr lang="en-GB" sz="2000" b="0" i="0"/>
              <a:t>        //printing the data of a jagged array   </a:t>
            </a:r>
            <a:endParaRPr/>
          </a:p>
          <a:p>
            <a:pPr>
              <a:defRPr/>
            </a:pPr>
            <a:r>
              <a:rPr lang="en-GB" sz="2000" b="0" i="0"/>
              <a:t>        </a:t>
            </a:r>
            <a:r>
              <a:rPr lang="en-GB" sz="2000" b="1" i="0"/>
              <a:t>for</a:t>
            </a:r>
            <a:r>
              <a:rPr lang="en-GB" sz="2000" b="0" i="0"/>
              <a:t> (</a:t>
            </a:r>
            <a:r>
              <a:rPr lang="en-GB" sz="2000" b="1" i="0"/>
              <a:t>int</a:t>
            </a:r>
            <a:r>
              <a:rPr lang="en-GB" sz="2000" b="0" i="0"/>
              <a:t> i=0; i&lt;arr.length; i++){  </a:t>
            </a:r>
            <a:endParaRPr/>
          </a:p>
          <a:p>
            <a:pPr>
              <a:defRPr/>
            </a:pPr>
            <a:r>
              <a:rPr lang="en-GB" sz="2000" b="0" i="0"/>
              <a:t>            </a:t>
            </a:r>
            <a:r>
              <a:rPr lang="en-GB" sz="2000" b="1" i="0"/>
              <a:t>for</a:t>
            </a:r>
            <a:r>
              <a:rPr lang="en-GB" sz="2000" b="0" i="0"/>
              <a:t> (</a:t>
            </a:r>
            <a:r>
              <a:rPr lang="en-GB" sz="2000" b="1" i="0"/>
              <a:t>int</a:t>
            </a:r>
            <a:r>
              <a:rPr lang="en-GB" sz="2000" b="0" i="0"/>
              <a:t> j=0; j&lt;arr[i].length; j++){  </a:t>
            </a:r>
            <a:endParaRPr/>
          </a:p>
          <a:p>
            <a:pPr>
              <a:defRPr/>
            </a:pPr>
            <a:r>
              <a:rPr lang="en-GB" sz="2000" b="0" i="0"/>
              <a:t>                System.out.print(arr[i][j]+" ");  </a:t>
            </a:r>
            <a:endParaRPr/>
          </a:p>
          <a:p>
            <a:pPr>
              <a:defRPr/>
            </a:pPr>
            <a:r>
              <a:rPr lang="en-GB" sz="2000" b="0" i="0"/>
              <a:t>            }  </a:t>
            </a:r>
            <a:endParaRPr/>
          </a:p>
          <a:p>
            <a:pPr>
              <a:defRPr/>
            </a:pPr>
            <a:r>
              <a:rPr lang="en-GB" sz="2000" b="0" i="0"/>
              <a:t>            System.out.println();//new line  </a:t>
            </a:r>
            <a:endParaRPr/>
          </a:p>
          <a:p>
            <a:pPr>
              <a:defRPr/>
            </a:pPr>
            <a:r>
              <a:rPr lang="en-GB" sz="2000" b="0" i="0"/>
              <a:t>        }  </a:t>
            </a:r>
            <a:endParaRPr/>
          </a:p>
          <a:p>
            <a:pPr>
              <a:defRPr/>
            </a:pPr>
            <a:r>
              <a:rPr lang="en-GB" sz="2000" b="0" i="0"/>
              <a:t>    }  </a:t>
            </a:r>
            <a:endParaRPr/>
          </a:p>
          <a:p>
            <a:pPr>
              <a:defRPr/>
            </a:pPr>
            <a:r>
              <a:rPr lang="en-GB" sz="2000" b="0" i="0"/>
              <a:t>} </a:t>
            </a:r>
            <a:endParaRPr/>
          </a:p>
          <a:p>
            <a:pPr>
              <a:defRPr/>
            </a:pPr>
            <a:r>
              <a:rPr lang="en-GB" sz="2000" b="1">
                <a:solidFill>
                  <a:schemeClr val="accent1"/>
                </a:solidFill>
              </a:rPr>
              <a:t>output</a:t>
            </a:r>
            <a:r>
              <a:rPr lang="en-GB" sz="2000" b="0" i="0"/>
              <a:t>:</a:t>
            </a:r>
            <a:endParaRPr/>
          </a:p>
          <a:p>
            <a:pPr>
              <a:defRPr/>
            </a:pPr>
            <a:r>
              <a:rPr lang="en-GB" sz="2000" b="0" i="0"/>
              <a:t>0 1 2 </a:t>
            </a:r>
            <a:endParaRPr/>
          </a:p>
          <a:p>
            <a:pPr>
              <a:defRPr/>
            </a:pPr>
            <a:r>
              <a:rPr lang="en-GB" sz="2000" b="0" i="0"/>
              <a:t>3 4 5 6 </a:t>
            </a:r>
            <a:endParaRPr/>
          </a:p>
          <a:p>
            <a:pPr>
              <a:defRPr/>
            </a:pPr>
            <a:r>
              <a:rPr lang="en-GB" sz="2000" b="0" i="0"/>
              <a:t>7 8  </a:t>
            </a:r>
            <a:endParaRPr lang="en-IN" sz="2000"/>
          </a:p>
        </p:txBody>
      </p:sp>
      <p:sp>
        <p:nvSpPr>
          <p:cNvPr id="8" name="Rectangle 7"/>
          <p:cNvSpPr/>
          <p:nvPr/>
        </p:nvSpPr>
        <p:spPr bwMode="auto">
          <a:xfrm>
            <a:off x="6094412" y="1828800"/>
            <a:ext cx="45719"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Anonymous Array </a:t>
            </a:r>
            <a:endParaRPr/>
          </a:p>
        </p:txBody>
      </p:sp>
      <p:sp>
        <p:nvSpPr>
          <p:cNvPr id="6" name="TextBox 5"/>
          <p:cNvSpPr txBox="1"/>
          <p:nvPr/>
        </p:nvSpPr>
        <p:spPr bwMode="auto">
          <a:xfrm>
            <a:off x="1141412" y="856357"/>
            <a:ext cx="10591799" cy="5632311"/>
          </a:xfrm>
          <a:prstGeom prst="rect">
            <a:avLst/>
          </a:prstGeom>
          <a:noFill/>
        </p:spPr>
        <p:txBody>
          <a:bodyPr wrap="square">
            <a:spAutoFit/>
          </a:bodyPr>
          <a:lstStyle/>
          <a:p>
            <a:pPr>
              <a:defRPr/>
            </a:pPr>
            <a:r>
              <a:rPr lang="en-IN"/>
              <a:t>As its name suggests, arrays having no name are called Anonymous arrays in java. This type of array is used only when we require an array instantly. We can also pass this array to any method without any reference variable.</a:t>
            </a:r>
            <a:endParaRPr/>
          </a:p>
          <a:p>
            <a:pPr>
              <a:defRPr/>
            </a:pPr>
            <a:endParaRPr lang="en-IN"/>
          </a:p>
          <a:p>
            <a:pPr>
              <a:defRPr/>
            </a:pPr>
            <a:r>
              <a:rPr lang="en-IN" b="1"/>
              <a:t>Syntax:</a:t>
            </a:r>
            <a:endParaRPr/>
          </a:p>
          <a:p>
            <a:pPr>
              <a:defRPr/>
            </a:pPr>
            <a:endParaRPr lang="en-IN"/>
          </a:p>
          <a:p>
            <a:pPr>
              <a:defRPr/>
            </a:pPr>
            <a:r>
              <a:rPr lang="en-IN"/>
              <a:t>new datatype[] {values separated by comma}</a:t>
            </a:r>
            <a:endParaRPr/>
          </a:p>
          <a:p>
            <a:pPr>
              <a:defRPr/>
            </a:pPr>
            <a:endParaRPr lang="en-IN"/>
          </a:p>
          <a:p>
            <a:pPr>
              <a:defRPr/>
            </a:pPr>
            <a:r>
              <a:rPr lang="en-IN" b="1"/>
              <a:t>Example:</a:t>
            </a:r>
            <a:endParaRPr/>
          </a:p>
          <a:p>
            <a:pPr>
              <a:defRPr/>
            </a:pPr>
            <a:endParaRPr lang="en-IN"/>
          </a:p>
          <a:p>
            <a:pPr>
              <a:defRPr/>
            </a:pPr>
            <a:r>
              <a:rPr lang="en-IN"/>
              <a:t>//One-dimensional integer type anonymous array</a:t>
            </a:r>
            <a:endParaRPr/>
          </a:p>
          <a:p>
            <a:pPr>
              <a:defRPr/>
            </a:pPr>
            <a:r>
              <a:rPr lang="en-IN"/>
              <a:t>new int[] {2,4,6,8};</a:t>
            </a:r>
            <a:endParaRPr/>
          </a:p>
          <a:p>
            <a:pPr>
              <a:defRPr/>
            </a:pPr>
            <a:endParaRPr lang="en-IN"/>
          </a:p>
          <a:p>
            <a:pPr>
              <a:defRPr/>
            </a:pPr>
            <a:r>
              <a:rPr lang="en-IN"/>
              <a:t>// Multi-dimensional integer type anonymous array</a:t>
            </a:r>
            <a:endParaRPr/>
          </a:p>
          <a:p>
            <a:pPr>
              <a:defRPr/>
            </a:pPr>
            <a:r>
              <a:rPr lang="en-IN"/>
              <a:t>new int[][] { {1,3,5}, {2,4,6} };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Array Class </a:t>
            </a:r>
            <a:endParaRPr/>
          </a:p>
        </p:txBody>
      </p:sp>
      <p:sp>
        <p:nvSpPr>
          <p:cNvPr id="6" name="TextBox 5"/>
          <p:cNvSpPr txBox="1"/>
          <p:nvPr/>
        </p:nvSpPr>
        <p:spPr bwMode="auto">
          <a:xfrm>
            <a:off x="227012" y="1295400"/>
            <a:ext cx="6629400" cy="6001643"/>
          </a:xfrm>
          <a:prstGeom prst="rect">
            <a:avLst/>
          </a:prstGeom>
          <a:noFill/>
        </p:spPr>
        <p:txBody>
          <a:bodyPr wrap="square">
            <a:spAutoFit/>
          </a:bodyPr>
          <a:lstStyle/>
          <a:p>
            <a:pPr>
              <a:defRPr/>
            </a:pPr>
            <a:r>
              <a:rPr lang="en-IN">
                <a:solidFill>
                  <a:schemeClr val="accent1"/>
                </a:solidFill>
              </a:rPr>
              <a:t>public class Arrays</a:t>
            </a:r>
            <a:endParaRPr/>
          </a:p>
          <a:p>
            <a:pPr>
              <a:defRPr/>
            </a:pPr>
            <a:r>
              <a:rPr lang="en-IN">
                <a:solidFill>
                  <a:schemeClr val="accent1"/>
                </a:solidFill>
              </a:rPr>
              <a:t>extends Object</a:t>
            </a:r>
            <a:endParaRPr/>
          </a:p>
          <a:p>
            <a:pPr>
              <a:defRPr/>
            </a:pPr>
            <a:endParaRPr lang="en-IN">
              <a:solidFill>
                <a:schemeClr val="accent1"/>
              </a:solidFill>
            </a:endParaRPr>
          </a:p>
          <a:p>
            <a:pPr>
              <a:defRPr/>
            </a:pPr>
            <a:r>
              <a:rPr lang="en-IN">
                <a:solidFill>
                  <a:schemeClr val="accent2"/>
                </a:solidFill>
              </a:rPr>
              <a:t>Arrays class is present in </a:t>
            </a:r>
            <a:r>
              <a:rPr lang="en-IN">
                <a:solidFill>
                  <a:schemeClr val="accent1">
                    <a:lumMod val="50000"/>
                  </a:schemeClr>
                </a:solidFill>
              </a:rPr>
              <a:t>java.util.Arrays </a:t>
            </a:r>
            <a:r>
              <a:rPr lang="en-IN">
                <a:solidFill>
                  <a:schemeClr val="accent2"/>
                </a:solidFill>
              </a:rPr>
              <a:t>Package.</a:t>
            </a:r>
            <a:endParaRPr/>
          </a:p>
          <a:p>
            <a:pPr>
              <a:defRPr/>
            </a:pPr>
            <a:r>
              <a:rPr lang="en-IN"/>
              <a:t>This class contains various methods for manipulating arrays (such as sorting and searching). This class also contains a static factory that allows arrays to be viewed as lists.</a:t>
            </a:r>
            <a:endParaRPr/>
          </a:p>
          <a:p>
            <a:pPr>
              <a:defRPr/>
            </a:pPr>
            <a:endParaRPr lang="en-IN"/>
          </a:p>
          <a:p>
            <a:pPr>
              <a:defRPr/>
            </a:pPr>
            <a:r>
              <a:rPr lang="en-IN"/>
              <a:t>The methods in this class all throw a NullPointerException, if the specified array reference is null, except where noted.</a:t>
            </a:r>
            <a:endParaRPr/>
          </a:p>
          <a:p>
            <a:pPr>
              <a:defRPr/>
            </a:pPr>
            <a:endParaRPr lang="en-IN" b="1"/>
          </a:p>
          <a:p>
            <a:pPr>
              <a:defRPr/>
            </a:pPr>
            <a:r>
              <a:rPr lang="en-GB" b="1"/>
              <a:t>Syntax: In order to use Arrays  </a:t>
            </a:r>
            <a:endParaRPr/>
          </a:p>
          <a:p>
            <a:pPr>
              <a:defRPr/>
            </a:pPr>
            <a:r>
              <a:rPr lang="en-GB"/>
              <a:t>Arrays.&lt;function name&gt;;</a:t>
            </a:r>
            <a:endParaRPr lang="en-IN"/>
          </a:p>
          <a:p>
            <a:pPr>
              <a:defRPr/>
            </a:pPr>
            <a:endParaRPr lang="en-IN"/>
          </a:p>
        </p:txBody>
      </p:sp>
      <p:sp>
        <p:nvSpPr>
          <p:cNvPr id="4" name="TextBox 3"/>
          <p:cNvSpPr txBox="1"/>
          <p:nvPr/>
        </p:nvSpPr>
        <p:spPr bwMode="auto">
          <a:xfrm>
            <a:off x="7034064" y="1752599"/>
            <a:ext cx="5003948" cy="3785652"/>
          </a:xfrm>
          <a:prstGeom prst="rect">
            <a:avLst/>
          </a:prstGeom>
          <a:effectLst>
            <a:glow rad="101600">
              <a:schemeClr val="accent2">
                <a:satMod val="175000"/>
                <a:alpha val="40000"/>
              </a:schemeClr>
            </a:glow>
            <a:softEdge rad="63500"/>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IN" b="1">
                <a:solidFill>
                  <a:schemeClr val="accent1">
                    <a:lumMod val="50000"/>
                  </a:schemeClr>
                </a:solidFill>
              </a:rPr>
              <a:t>Benefits of Arrays Class in Java:</a:t>
            </a:r>
            <a:endParaRPr/>
          </a:p>
          <a:p>
            <a:pPr>
              <a:defRPr/>
            </a:pPr>
            <a:endParaRPr lang="en-IN" b="1">
              <a:solidFill>
                <a:schemeClr val="accent1">
                  <a:lumMod val="50000"/>
                </a:schemeClr>
              </a:solidFill>
            </a:endParaRPr>
          </a:p>
          <a:p>
            <a:pPr marL="457200" indent="-457200">
              <a:buFont typeface="+mj-lt"/>
              <a:buAutoNum type="arabicPeriod"/>
              <a:defRPr/>
            </a:pPr>
            <a:r>
              <a:rPr lang="en-IN"/>
              <a:t>Arrays class makes it easier to perform common operations on an array.</a:t>
            </a:r>
            <a:endParaRPr/>
          </a:p>
          <a:p>
            <a:pPr marL="457200" indent="-457200">
              <a:buFont typeface="+mj-lt"/>
              <a:buAutoNum type="arabicPeriod"/>
              <a:defRPr/>
            </a:pPr>
            <a:r>
              <a:rPr lang="en-IN"/>
              <a:t>No need to use complicated loops to work with an array.</a:t>
            </a:r>
            <a:endParaRPr/>
          </a:p>
          <a:p>
            <a:pPr marL="457200" indent="-457200">
              <a:buFont typeface="+mj-lt"/>
              <a:buAutoNum type="arabicPeriod"/>
              <a:defRPr/>
            </a:pPr>
            <a:r>
              <a:rPr lang="en-IN"/>
              <a:t>No need to reinvent the wheel for operations such as binary search and sorting.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w="http://schemas.openxmlformats.org/wordprocessingml/2006/main" xmlns:m="http://schemas.openxmlformats.org/officeDocument/2006/math" xmlns="">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865433516" name="Content Placeholder 865433515"/>
          <p:cNvPicPr>
            <a:picLocks noGrp="1" noChangeAspect="1"/>
          </p:cNvPicPr>
          <p:nvPr>
            <p:ph sz="half" idx="1"/>
          </p:nvPr>
        </p:nvPicPr>
        <p:blipFill>
          <a:blip r:embed="rId2"/>
          <a:stretch/>
        </p:blipFill>
        <p:spPr bwMode="auto">
          <a:xfrm>
            <a:off x="-21737" y="16465"/>
            <a:ext cx="11978574" cy="64566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049160391" name="Content Placeholder 1049160390"/>
          <p:cNvPicPr>
            <a:picLocks noGrp="1" noChangeAspect="1"/>
          </p:cNvPicPr>
          <p:nvPr>
            <p:ph sz="half" idx="1"/>
          </p:nvPr>
        </p:nvPicPr>
        <p:blipFill>
          <a:blip r:embed="rId2"/>
          <a:stretch/>
        </p:blipFill>
        <p:spPr bwMode="auto">
          <a:xfrm>
            <a:off x="89190" y="272142"/>
            <a:ext cx="11695070" cy="6414795"/>
          </a:xfrm>
          <a:prstGeom prst="rect">
            <a:avLst/>
          </a:prstGeom>
        </p:spPr>
      </p:pic>
    </p:spTree>
  </p:cSld>
  <p:clrMapOvr>
    <a:masterClrMapping/>
  </p:clrMapOvr>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784</Words>
  <Application>Microsoft Office PowerPoint</Application>
  <DocSecurity>0</DocSecurity>
  <PresentationFormat>Custom</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cp:lastModifiedBy>Kaushal Joshi</cp:lastModifiedBy>
  <cp:revision>476</cp:revision>
  <dcterms:created xsi:type="dcterms:W3CDTF">2021-12-19T05:09:16Z</dcterms:created>
  <dcterms:modified xsi:type="dcterms:W3CDTF">2023-07-17T10:15:09Z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