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29"/>
  </p:notesMasterIdLst>
  <p:sldIdLst>
    <p:sldId id="257" r:id="rId2"/>
    <p:sldId id="288" r:id="rId3"/>
    <p:sldId id="287" r:id="rId4"/>
    <p:sldId id="279" r:id="rId5"/>
    <p:sldId id="258" r:id="rId6"/>
    <p:sldId id="285" r:id="rId7"/>
    <p:sldId id="259" r:id="rId8"/>
    <p:sldId id="266" r:id="rId9"/>
    <p:sldId id="260" r:id="rId10"/>
    <p:sldId id="267" r:id="rId11"/>
    <p:sldId id="262" r:id="rId12"/>
    <p:sldId id="272" r:id="rId13"/>
    <p:sldId id="263" r:id="rId14"/>
    <p:sldId id="273" r:id="rId15"/>
    <p:sldId id="264" r:id="rId16"/>
    <p:sldId id="274" r:id="rId17"/>
    <p:sldId id="265" r:id="rId18"/>
    <p:sldId id="275" r:id="rId19"/>
    <p:sldId id="280" r:id="rId20"/>
    <p:sldId id="281" r:id="rId21"/>
    <p:sldId id="282" r:id="rId22"/>
    <p:sldId id="283" r:id="rId23"/>
    <p:sldId id="276" r:id="rId24"/>
    <p:sldId id="277" r:id="rId25"/>
    <p:sldId id="286" r:id="rId26"/>
    <p:sldId id="284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shal khachane" initials="kk" lastIdx="3" clrIdx="0">
    <p:extLst>
      <p:ext uri="{19B8F6BF-5375-455C-9EA6-DF929625EA0E}">
        <p15:presenceInfo xmlns:p15="http://schemas.microsoft.com/office/powerpoint/2012/main" userId="ea3e893c50effb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0008-6C5E-4714-BBA3-5AFE1EEE0EEA}" type="datetimeFigureOut">
              <a:rPr lang="en-IN" smtClean="0"/>
              <a:t>19-06-2021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85D25-04D5-4DEB-A130-6414290FA97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97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C9AC-093F-4CE4-91DF-686B537DA9E9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62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21D5-D09B-442A-AEC3-69F8E3C4495C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41C6-CB3C-411A-A265-AA4AF76C10E2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89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7B16-CA17-4FD2-8CD3-B2A764803071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663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6E70-154A-440D-89C3-5DB6767BD016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19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030-B45A-4C0B-82E3-78CCBE90C54D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75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B796-2D7A-4A5B-808F-FE9E0A479380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693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FA73-7514-4DBD-9EE1-A6E80D45AB39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006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853-C5AB-4A2B-98F0-77136A7649F0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94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3F16-50A2-4566-82C7-18AA0CAEA78A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49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57BD-F1B1-445B-929F-E33EE85FEDB4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37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E4B3-D7A0-4128-BC14-037A84F6F2F3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04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89D-4DE5-4776-A2DD-044C13054E85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4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93C5-AC61-42F7-8B50-BA8FF601BD6D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22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8D-1BCE-4B7B-BFB6-0B9E987223E7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10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EC31-B5B5-4DF0-92FE-EEC265DD2DD5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02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DCF3-AFAF-4327-BEE0-D6DCE443A07D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61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4E15CB-5EA1-46CD-921E-A4F75DA0A20D}" type="datetime1">
              <a:rPr lang="en-IN" smtClean="0"/>
              <a:t>19-06-2021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2CEE-47DB-419A-A2F5-6DC8779BC9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0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orum/windows/166491/" TargetMode="External"/><Relationship Id="rId2" Type="http://schemas.openxmlformats.org/officeDocument/2006/relationships/hyperlink" Target="https://www.geeksforgeeks.org/time-h-header-file-in-c-with-exampl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upgrad.com/blog/data-structure-project-ideas-beginners/" TargetMode="External"/><Relationship Id="rId4" Type="http://schemas.openxmlformats.org/officeDocument/2006/relationships/hyperlink" Target="https://www.sanfoundry.com/c-program-illustrate-user-authentication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4D57A2BC-F801-414A-974E-0FB9C2705E52}"/>
              </a:ext>
            </a:extLst>
          </p:cNvPr>
          <p:cNvSpPr/>
          <p:nvPr/>
        </p:nvSpPr>
        <p:spPr>
          <a:xfrm>
            <a:off x="0" y="0"/>
            <a:ext cx="9040633" cy="6858000"/>
          </a:xfrm>
          <a:prstGeom prst="homePlate">
            <a:avLst>
              <a:gd name="adj" fmla="val 3948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82600" dist="38100" dir="18900000" sx="101000" sy="101000" algn="b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BF49998-E16D-4E41-9EB8-3065C41CEAFF}"/>
              </a:ext>
            </a:extLst>
          </p:cNvPr>
          <p:cNvSpPr/>
          <p:nvPr/>
        </p:nvSpPr>
        <p:spPr>
          <a:xfrm>
            <a:off x="0" y="0"/>
            <a:ext cx="7833360" cy="6858000"/>
          </a:xfrm>
          <a:prstGeom prst="homePlate">
            <a:avLst>
              <a:gd name="adj" fmla="val 38593"/>
            </a:avLst>
          </a:prstGeom>
          <a:solidFill>
            <a:srgbClr val="00B0F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28BA0-5DC9-4556-87A9-453D5CCD9DE2}"/>
              </a:ext>
            </a:extLst>
          </p:cNvPr>
          <p:cNvSpPr txBox="1"/>
          <p:nvPr/>
        </p:nvSpPr>
        <p:spPr>
          <a:xfrm>
            <a:off x="421420" y="3578087"/>
            <a:ext cx="5351227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>
                  <a:outerShdw blurRad="127000" sx="105000" sy="105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BANK MANAGEMENT SYSTEM USING LINKED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4E1C2-95E6-4D79-88DA-908473709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85677" cy="1700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3FBBD-C2CD-472B-8E4C-0C732BD9E524}"/>
              </a:ext>
            </a:extLst>
          </p:cNvPr>
          <p:cNvSpPr txBox="1"/>
          <p:nvPr/>
        </p:nvSpPr>
        <p:spPr>
          <a:xfrm>
            <a:off x="8254779" y="5417820"/>
            <a:ext cx="3723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000" b="1" dirty="0">
                <a:solidFill>
                  <a:schemeClr val="bg2">
                    <a:lumMod val="25000"/>
                  </a:schemeClr>
                </a:solidFill>
                <a:latin typeface="Brush Script MT" panose="03060802040406070304" pitchFamily="66" charset="0"/>
              </a:rPr>
              <a:t>Submitted by:</a:t>
            </a:r>
          </a:p>
          <a:p>
            <a:r>
              <a:rPr lang="en-ZW" b="1" dirty="0">
                <a:solidFill>
                  <a:srgbClr val="C00000"/>
                </a:solidFill>
                <a:latin typeface="Harlow Solid Italic" panose="04030604020F02020D02" pitchFamily="82" charset="0"/>
              </a:rPr>
              <a:t>          </a:t>
            </a:r>
            <a:r>
              <a:rPr lang="en-ZW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Kaushal Khachane (33) </a:t>
            </a:r>
          </a:p>
          <a:p>
            <a:r>
              <a:rPr lang="en-ZW" b="1" dirty="0">
                <a:solidFill>
                  <a:srgbClr val="C00000"/>
                </a:solidFill>
                <a:latin typeface="Lucida Calligraphy" panose="03010101010101010101" pitchFamily="66" charset="0"/>
              </a:rPr>
              <a:t>           Abhishek Patil (49)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7F93D-1EA0-4ED6-BBA2-3F58B1C92CF7}"/>
              </a:ext>
            </a:extLst>
          </p:cNvPr>
          <p:cNvSpPr txBox="1"/>
          <p:nvPr/>
        </p:nvSpPr>
        <p:spPr>
          <a:xfrm>
            <a:off x="8254779" y="4501416"/>
            <a:ext cx="3345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000" b="1" dirty="0">
                <a:solidFill>
                  <a:schemeClr val="bg2">
                    <a:lumMod val="25000"/>
                  </a:schemeClr>
                </a:solidFill>
                <a:latin typeface="Brush Script MT" panose="03060802040406070304" pitchFamily="66" charset="0"/>
              </a:rPr>
              <a:t>Guided by</a:t>
            </a:r>
            <a:r>
              <a:rPr lang="en-ZW" b="1" dirty="0">
                <a:solidFill>
                  <a:schemeClr val="bg2">
                    <a:lumMod val="25000"/>
                  </a:schemeClr>
                </a:solidFill>
                <a:latin typeface="Brush Script MT" panose="03060802040406070304" pitchFamily="66" charset="0"/>
              </a:rPr>
              <a:t>:</a:t>
            </a:r>
            <a:endParaRPr lang="en-ZW" sz="1800" b="1" dirty="0">
              <a:solidFill>
                <a:schemeClr val="bg2">
                  <a:lumMod val="25000"/>
                </a:schemeClr>
              </a:solidFill>
              <a:latin typeface="Brush Script MT" panose="03060802040406070304" pitchFamily="66" charset="0"/>
            </a:endParaRPr>
          </a:p>
          <a:p>
            <a:r>
              <a:rPr lang="en-ZW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ZW" sz="1800" b="1" dirty="0">
                <a:solidFill>
                  <a:srgbClr val="C00000"/>
                </a:solidFill>
                <a:latin typeface="Lucida Calligraphy" panose="03010101010101010101" pitchFamily="66" charset="0"/>
                <a:cs typeface="Times New Roman" panose="02020603050405020304" pitchFamily="18" charset="0"/>
              </a:rPr>
              <a:t>Prof. V. M. Bande</a:t>
            </a:r>
            <a:r>
              <a:rPr lang="en-ZW" sz="1800" b="1" dirty="0">
                <a:solidFill>
                  <a:srgbClr val="C00000"/>
                </a:solidFill>
                <a:latin typeface="Brush Script MT" panose="03060802040406070304" pitchFamily="66" charset="0"/>
              </a:rPr>
              <a:t>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743C9-87CC-411B-921A-40DBCD0C626C}"/>
              </a:ext>
            </a:extLst>
          </p:cNvPr>
          <p:cNvSpPr txBox="1"/>
          <p:nvPr/>
        </p:nvSpPr>
        <p:spPr>
          <a:xfrm>
            <a:off x="1" y="2268638"/>
            <a:ext cx="7025832" cy="461665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spc="1100" dirty="0">
                <a:solidFill>
                  <a:schemeClr val="bg1"/>
                </a:solidFill>
                <a:latin typeface="LATO"/>
                <a:cs typeface="Times New Roman" panose="02020603050405020304" pitchFamily="18" charset="0"/>
              </a:rPr>
              <a:t>DATA STRUCTURE USING C</a:t>
            </a:r>
            <a:endParaRPr lang="en-IN" sz="2400" spc="1100" dirty="0">
              <a:solidFill>
                <a:schemeClr val="bg1"/>
              </a:solidFill>
              <a:latin typeface="LAT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570354" y="373042"/>
            <a:ext cx="10820387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Flowchart To Update Details Of  Exiting Account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BFA010-9D4E-4A65-A534-00A52D59D5D1}"/>
              </a:ext>
            </a:extLst>
          </p:cNvPr>
          <p:cNvSpPr/>
          <p:nvPr/>
        </p:nvSpPr>
        <p:spPr>
          <a:xfrm>
            <a:off x="3690291" y="1391780"/>
            <a:ext cx="1118143" cy="305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0FFDF-6C96-4ACA-9482-6C791F6E45E1}"/>
              </a:ext>
            </a:extLst>
          </p:cNvPr>
          <p:cNvSpPr txBox="1"/>
          <p:nvPr/>
        </p:nvSpPr>
        <p:spPr>
          <a:xfrm>
            <a:off x="3690292" y="1421804"/>
            <a:ext cx="11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START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773371E-717D-4033-AEEA-83D8AB5DECC0}"/>
              </a:ext>
            </a:extLst>
          </p:cNvPr>
          <p:cNvSpPr/>
          <p:nvPr/>
        </p:nvSpPr>
        <p:spPr>
          <a:xfrm>
            <a:off x="3521198" y="1814143"/>
            <a:ext cx="1456328" cy="621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START = NULL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D263E46-990C-4D83-A3DF-A310609B97D5}"/>
              </a:ext>
            </a:extLst>
          </p:cNvPr>
          <p:cNvSpPr/>
          <p:nvPr/>
        </p:nvSpPr>
        <p:spPr>
          <a:xfrm>
            <a:off x="5224506" y="1969180"/>
            <a:ext cx="1363731" cy="36671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UNDERFLOW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01262CEA-9EEC-4A39-908F-E03C7166A66D}"/>
              </a:ext>
            </a:extLst>
          </p:cNvPr>
          <p:cNvSpPr/>
          <p:nvPr/>
        </p:nvSpPr>
        <p:spPr>
          <a:xfrm>
            <a:off x="3521198" y="3034236"/>
            <a:ext cx="1456328" cy="621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WHILE PTR != NULL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2279BE91-A6B1-4115-B73D-24001CD270A4}"/>
              </a:ext>
            </a:extLst>
          </p:cNvPr>
          <p:cNvSpPr/>
          <p:nvPr/>
        </p:nvSpPr>
        <p:spPr>
          <a:xfrm>
            <a:off x="3459094" y="3875065"/>
            <a:ext cx="1786429" cy="6463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IF ACNUM = RECORD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EE966-ACCF-4733-91C7-7935BC975713}"/>
              </a:ext>
            </a:extLst>
          </p:cNvPr>
          <p:cNvSpPr/>
          <p:nvPr/>
        </p:nvSpPr>
        <p:spPr>
          <a:xfrm>
            <a:off x="5258308" y="4012484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PTR=PTR-&gt;NEXT</a:t>
            </a:r>
            <a:endParaRPr lang="en-IN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98B1E-5187-4FC0-93A9-B3FB81166EAE}"/>
              </a:ext>
            </a:extLst>
          </p:cNvPr>
          <p:cNvSpPr/>
          <p:nvPr/>
        </p:nvSpPr>
        <p:spPr>
          <a:xfrm>
            <a:off x="3550972" y="4738026"/>
            <a:ext cx="1396779" cy="28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SWITCH(CH)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A8BD5BA-EA09-4C3E-9FE7-B278A958AED1}"/>
              </a:ext>
            </a:extLst>
          </p:cNvPr>
          <p:cNvSpPr/>
          <p:nvPr/>
        </p:nvSpPr>
        <p:spPr>
          <a:xfrm>
            <a:off x="3459095" y="5825093"/>
            <a:ext cx="1628078" cy="4392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CASE 2: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8867B6C9-4F88-4A5F-B953-31A6FA333B17}"/>
              </a:ext>
            </a:extLst>
          </p:cNvPr>
          <p:cNvSpPr/>
          <p:nvPr/>
        </p:nvSpPr>
        <p:spPr>
          <a:xfrm>
            <a:off x="3580747" y="5229878"/>
            <a:ext cx="1396779" cy="3865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CASE 1: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E99ADD-88F1-4E85-86ED-870103E22EFB}"/>
              </a:ext>
            </a:extLst>
          </p:cNvPr>
          <p:cNvSpPr/>
          <p:nvPr/>
        </p:nvSpPr>
        <p:spPr>
          <a:xfrm>
            <a:off x="3714061" y="6394535"/>
            <a:ext cx="1118143" cy="305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573613-CD1E-4415-8D71-6AE123FD2F53}"/>
              </a:ext>
            </a:extLst>
          </p:cNvPr>
          <p:cNvSpPr txBox="1"/>
          <p:nvPr/>
        </p:nvSpPr>
        <p:spPr>
          <a:xfrm>
            <a:off x="3859664" y="6422768"/>
            <a:ext cx="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EXIT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8261CC-BEEF-47A4-8C31-17204FFB048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249362" y="1698803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C56852-A709-4D6C-A01B-01D840C7E23E}"/>
              </a:ext>
            </a:extLst>
          </p:cNvPr>
          <p:cNvCxnSpPr/>
          <p:nvPr/>
        </p:nvCxnSpPr>
        <p:spPr>
          <a:xfrm flipH="1">
            <a:off x="4257229" y="2902244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A71324-C16A-4574-B014-6079B75F2533}"/>
              </a:ext>
            </a:extLst>
          </p:cNvPr>
          <p:cNvCxnSpPr/>
          <p:nvPr/>
        </p:nvCxnSpPr>
        <p:spPr>
          <a:xfrm flipH="1">
            <a:off x="4273132" y="3712442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212C0C-89E0-4FE2-88D9-2C9187DB58EC}"/>
              </a:ext>
            </a:extLst>
          </p:cNvPr>
          <p:cNvCxnSpPr/>
          <p:nvPr/>
        </p:nvCxnSpPr>
        <p:spPr>
          <a:xfrm flipH="1">
            <a:off x="4401762" y="1851203"/>
            <a:ext cx="1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5A50B8-24E1-4F42-8C13-CD7AB9CEE45D}"/>
              </a:ext>
            </a:extLst>
          </p:cNvPr>
          <p:cNvCxnSpPr/>
          <p:nvPr/>
        </p:nvCxnSpPr>
        <p:spPr>
          <a:xfrm flipH="1">
            <a:off x="4554162" y="2003603"/>
            <a:ext cx="1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87C232-CEDA-4242-B10D-5F1962CDA450}"/>
              </a:ext>
            </a:extLst>
          </p:cNvPr>
          <p:cNvCxnSpPr/>
          <p:nvPr/>
        </p:nvCxnSpPr>
        <p:spPr>
          <a:xfrm flipH="1">
            <a:off x="4285773" y="4574330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0014C1-0B4A-4FBB-8D90-5B86ABFD945B}"/>
              </a:ext>
            </a:extLst>
          </p:cNvPr>
          <p:cNvCxnSpPr>
            <a:cxnSpLocks/>
          </p:cNvCxnSpPr>
          <p:nvPr/>
        </p:nvCxnSpPr>
        <p:spPr>
          <a:xfrm flipH="1">
            <a:off x="4279230" y="5059153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0B2B98-A0C1-42C9-A9BB-AA4E5433CC78}"/>
              </a:ext>
            </a:extLst>
          </p:cNvPr>
          <p:cNvCxnSpPr/>
          <p:nvPr/>
        </p:nvCxnSpPr>
        <p:spPr>
          <a:xfrm flipH="1">
            <a:off x="4438173" y="4726730"/>
            <a:ext cx="1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4E55C2-5190-4CED-A9F7-DEE68129B02F}"/>
              </a:ext>
            </a:extLst>
          </p:cNvPr>
          <p:cNvCxnSpPr>
            <a:cxnSpLocks/>
          </p:cNvCxnSpPr>
          <p:nvPr/>
        </p:nvCxnSpPr>
        <p:spPr>
          <a:xfrm>
            <a:off x="4285773" y="6188030"/>
            <a:ext cx="1" cy="2091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B3148B-B888-4503-A5A1-A428ECA3F223}"/>
              </a:ext>
            </a:extLst>
          </p:cNvPr>
          <p:cNvCxnSpPr>
            <a:cxnSpLocks/>
          </p:cNvCxnSpPr>
          <p:nvPr/>
        </p:nvCxnSpPr>
        <p:spPr>
          <a:xfrm>
            <a:off x="4285773" y="5601787"/>
            <a:ext cx="1" cy="2091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04B999-D4E2-4112-B233-9891FBC018AA}"/>
              </a:ext>
            </a:extLst>
          </p:cNvPr>
          <p:cNvCxnSpPr>
            <a:cxnSpLocks/>
          </p:cNvCxnSpPr>
          <p:nvPr/>
        </p:nvCxnSpPr>
        <p:spPr>
          <a:xfrm>
            <a:off x="4928819" y="4198230"/>
            <a:ext cx="316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6979F7-1241-41E8-B2E6-BA214C0ABEDF}"/>
              </a:ext>
            </a:extLst>
          </p:cNvPr>
          <p:cNvCxnSpPr>
            <a:cxnSpLocks/>
          </p:cNvCxnSpPr>
          <p:nvPr/>
        </p:nvCxnSpPr>
        <p:spPr>
          <a:xfrm>
            <a:off x="4928818" y="2118943"/>
            <a:ext cx="3167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AFD6C4-B0BA-492C-99F1-877A2B053B70}"/>
              </a:ext>
            </a:extLst>
          </p:cNvPr>
          <p:cNvSpPr txBox="1"/>
          <p:nvPr/>
        </p:nvSpPr>
        <p:spPr>
          <a:xfrm>
            <a:off x="4901404" y="1839359"/>
            <a:ext cx="119459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F394D-7F45-4D31-8A75-A31D708437A3}"/>
              </a:ext>
            </a:extLst>
          </p:cNvPr>
          <p:cNvSpPr txBox="1"/>
          <p:nvPr/>
        </p:nvSpPr>
        <p:spPr>
          <a:xfrm>
            <a:off x="4401762" y="4417828"/>
            <a:ext cx="685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219DEA-623E-4668-B4AB-F464EC4349A2}"/>
              </a:ext>
            </a:extLst>
          </p:cNvPr>
          <p:cNvSpPr txBox="1"/>
          <p:nvPr/>
        </p:nvSpPr>
        <p:spPr>
          <a:xfrm>
            <a:off x="4375458" y="3586970"/>
            <a:ext cx="65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217C2A-5B75-4441-9952-2670C42EF634}"/>
              </a:ext>
            </a:extLst>
          </p:cNvPr>
          <p:cNvSpPr txBox="1"/>
          <p:nvPr/>
        </p:nvSpPr>
        <p:spPr>
          <a:xfrm>
            <a:off x="3163587" y="3132062"/>
            <a:ext cx="42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A104A7-710E-4AF3-ADA5-772704420545}"/>
              </a:ext>
            </a:extLst>
          </p:cNvPr>
          <p:cNvSpPr txBox="1"/>
          <p:nvPr/>
        </p:nvSpPr>
        <p:spPr>
          <a:xfrm>
            <a:off x="4947751" y="3923818"/>
            <a:ext cx="42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AF40B0-A55E-487A-B00D-C3BD2F3D07F2}"/>
              </a:ext>
            </a:extLst>
          </p:cNvPr>
          <p:cNvSpPr/>
          <p:nvPr/>
        </p:nvSpPr>
        <p:spPr>
          <a:xfrm>
            <a:off x="5252341" y="5236927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PTR-&gt;NAME = NEW_VAL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8F684A-8B11-43C9-B940-8227C25D64F4}"/>
              </a:ext>
            </a:extLst>
          </p:cNvPr>
          <p:cNvSpPr/>
          <p:nvPr/>
        </p:nvSpPr>
        <p:spPr>
          <a:xfrm>
            <a:off x="5264261" y="5858524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PTR-&gt;EMAIL = NEW_VAL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B8621C-07BB-4998-8252-CB05049FCF52}"/>
              </a:ext>
            </a:extLst>
          </p:cNvPr>
          <p:cNvCxnSpPr>
            <a:stCxn id="14" idx="3"/>
            <a:endCxn id="43" idx="1"/>
          </p:cNvCxnSpPr>
          <p:nvPr/>
        </p:nvCxnSpPr>
        <p:spPr>
          <a:xfrm>
            <a:off x="4977526" y="5423145"/>
            <a:ext cx="2748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8E20DD-0A92-4435-8662-FCE42349DC6D}"/>
              </a:ext>
            </a:extLst>
          </p:cNvPr>
          <p:cNvCxnSpPr/>
          <p:nvPr/>
        </p:nvCxnSpPr>
        <p:spPr>
          <a:xfrm>
            <a:off x="4977526" y="6044672"/>
            <a:ext cx="2748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8EB3D-3DE3-4147-B9D2-E0963AAA4D68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6542398" y="2149671"/>
            <a:ext cx="591827" cy="28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E3F83-0FB8-4F37-9385-1F7FB77C5F55}"/>
              </a:ext>
            </a:extLst>
          </p:cNvPr>
          <p:cNvCxnSpPr>
            <a:cxnSpLocks/>
          </p:cNvCxnSpPr>
          <p:nvPr/>
        </p:nvCxnSpPr>
        <p:spPr>
          <a:xfrm flipH="1">
            <a:off x="7134225" y="2118943"/>
            <a:ext cx="28578" cy="44282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75582A-CD7D-4695-888A-39ED4E68CA93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4832204" y="6547151"/>
            <a:ext cx="23020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D790B3-E2FE-432F-9BC0-2495F28BB029}"/>
              </a:ext>
            </a:extLst>
          </p:cNvPr>
          <p:cNvCxnSpPr/>
          <p:nvPr/>
        </p:nvCxnSpPr>
        <p:spPr>
          <a:xfrm flipV="1">
            <a:off x="2896625" y="3341899"/>
            <a:ext cx="691236" cy="5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81A0D8-D7FF-4BA8-97E2-C51B16193898}"/>
              </a:ext>
            </a:extLst>
          </p:cNvPr>
          <p:cNvCxnSpPr>
            <a:cxnSpLocks/>
          </p:cNvCxnSpPr>
          <p:nvPr/>
        </p:nvCxnSpPr>
        <p:spPr>
          <a:xfrm>
            <a:off x="2876100" y="3339394"/>
            <a:ext cx="0" cy="32077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582858-6899-4532-A73E-94F13246BBA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896625" y="6547151"/>
            <a:ext cx="8174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E7DB7EC-5CFE-478A-9D5F-72FFB851BB3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986515" y="3347625"/>
            <a:ext cx="18596" cy="6648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08D02F-64D1-4202-957C-97CDE959980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4977526" y="3344762"/>
            <a:ext cx="1003022" cy="28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9F468C-F488-4E02-B1EC-FDF1056BF3C2}"/>
              </a:ext>
            </a:extLst>
          </p:cNvPr>
          <p:cNvSpPr/>
          <p:nvPr/>
        </p:nvSpPr>
        <p:spPr>
          <a:xfrm>
            <a:off x="3498278" y="2509186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PTR = START</a:t>
            </a:r>
            <a:endParaRPr lang="en-IN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2C0629-751F-4ADA-9053-82F87E3E87DA}"/>
              </a:ext>
            </a:extLst>
          </p:cNvPr>
          <p:cNvCxnSpPr>
            <a:cxnSpLocks/>
          </p:cNvCxnSpPr>
          <p:nvPr/>
        </p:nvCxnSpPr>
        <p:spPr>
          <a:xfrm>
            <a:off x="4249361" y="2417268"/>
            <a:ext cx="0" cy="1857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310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761503" y="486461"/>
            <a:ext cx="9296400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Algorithm To Manage Transaction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1640-766D-476E-A8E1-899D24AF42A3}"/>
              </a:ext>
            </a:extLst>
          </p:cNvPr>
          <p:cNvSpPr txBox="1"/>
          <p:nvPr/>
        </p:nvSpPr>
        <p:spPr>
          <a:xfrm>
            <a:off x="777240" y="1568209"/>
            <a:ext cx="11414760" cy="5078313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IF START = NULL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Write UNDERFLOW (THERE IS NO BANK ACCOUNT)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Go To Step 12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ELSE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	PTR = START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	 WHILE PTR != NULL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  		IF AcNum = Record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7:			Switch(ch)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8:     			Case 1 = PTR-&gt;AMT = PTR-&gt;AMT + DEPOSITE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9:				Case 2 = PTR-&gt;AMT = PTR-&gt;AMT –  WITHDRAWAL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Default = TRY AGAIN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10: 		ELSE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11:    		PTR = PTR-&gt;NEXT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[END OF IF]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[END OF LOOP]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[END OF IF]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12: EXIT</a:t>
            </a:r>
          </a:p>
        </p:txBody>
      </p:sp>
    </p:spTree>
    <p:extLst>
      <p:ext uri="{BB962C8B-B14F-4D97-AF65-F5344CB8AC3E}">
        <p14:creationId xmlns:p14="http://schemas.microsoft.com/office/powerpoint/2010/main" val="17019971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1238582" y="375143"/>
            <a:ext cx="9296400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Flowchart To Manage Transaction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D12396-DA22-4B7D-B07B-2E289546A24E}"/>
              </a:ext>
            </a:extLst>
          </p:cNvPr>
          <p:cNvSpPr/>
          <p:nvPr/>
        </p:nvSpPr>
        <p:spPr>
          <a:xfrm>
            <a:off x="3690291" y="1321445"/>
            <a:ext cx="1118143" cy="305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6D1F7-A6FE-4200-A9C0-05F98E379A15}"/>
              </a:ext>
            </a:extLst>
          </p:cNvPr>
          <p:cNvSpPr txBox="1"/>
          <p:nvPr/>
        </p:nvSpPr>
        <p:spPr>
          <a:xfrm>
            <a:off x="3690292" y="1351469"/>
            <a:ext cx="11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START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8B1344A-0A18-4CA2-B577-727F05E824F9}"/>
              </a:ext>
            </a:extLst>
          </p:cNvPr>
          <p:cNvSpPr/>
          <p:nvPr/>
        </p:nvSpPr>
        <p:spPr>
          <a:xfrm>
            <a:off x="3521198" y="1743808"/>
            <a:ext cx="1456328" cy="621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START = NULL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E0D751C-8704-40D5-9E10-1ECB0E726502}"/>
              </a:ext>
            </a:extLst>
          </p:cNvPr>
          <p:cNvSpPr/>
          <p:nvPr/>
        </p:nvSpPr>
        <p:spPr>
          <a:xfrm>
            <a:off x="5224506" y="1868116"/>
            <a:ext cx="1265037" cy="37243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UNDERFLOW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06C21A90-777E-4200-9C0B-1E16C6F06072}"/>
              </a:ext>
            </a:extLst>
          </p:cNvPr>
          <p:cNvSpPr/>
          <p:nvPr/>
        </p:nvSpPr>
        <p:spPr>
          <a:xfrm>
            <a:off x="3521198" y="3073318"/>
            <a:ext cx="1456328" cy="621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WHILE PTR != NULL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01CF9C99-1B82-4D10-B49F-50743D67469B}"/>
              </a:ext>
            </a:extLst>
          </p:cNvPr>
          <p:cNvSpPr/>
          <p:nvPr/>
        </p:nvSpPr>
        <p:spPr>
          <a:xfrm>
            <a:off x="3398550" y="3894563"/>
            <a:ext cx="1747923" cy="6463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IF ACNUM = RECORD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9BF3F5-F00A-4D01-9DC6-7C841BF4740C}"/>
              </a:ext>
            </a:extLst>
          </p:cNvPr>
          <p:cNvSpPr/>
          <p:nvPr/>
        </p:nvSpPr>
        <p:spPr>
          <a:xfrm>
            <a:off x="5416760" y="4051849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PTR=PTR-&gt;NEXT</a:t>
            </a:r>
            <a:endParaRPr lang="en-IN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9A67F-6127-41B3-8EE1-1926AD566B1C}"/>
              </a:ext>
            </a:extLst>
          </p:cNvPr>
          <p:cNvSpPr/>
          <p:nvPr/>
        </p:nvSpPr>
        <p:spPr>
          <a:xfrm>
            <a:off x="3550972" y="4758058"/>
            <a:ext cx="1396779" cy="28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SWITCH(CH)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5CF1139C-7484-4409-972F-D8ACBEC2323A}"/>
              </a:ext>
            </a:extLst>
          </p:cNvPr>
          <p:cNvSpPr/>
          <p:nvPr/>
        </p:nvSpPr>
        <p:spPr>
          <a:xfrm>
            <a:off x="3459095" y="5845125"/>
            <a:ext cx="1628078" cy="4392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CASE 2: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B03A5E3-FEC3-41AA-939F-40F1160F39BC}"/>
              </a:ext>
            </a:extLst>
          </p:cNvPr>
          <p:cNvSpPr/>
          <p:nvPr/>
        </p:nvSpPr>
        <p:spPr>
          <a:xfrm>
            <a:off x="3580747" y="5249910"/>
            <a:ext cx="1396779" cy="3865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CASE 1: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1AD70D-56DD-44F0-9C6B-2563BA118443}"/>
              </a:ext>
            </a:extLst>
          </p:cNvPr>
          <p:cNvSpPr/>
          <p:nvPr/>
        </p:nvSpPr>
        <p:spPr>
          <a:xfrm>
            <a:off x="3714061" y="6443142"/>
            <a:ext cx="1118143" cy="305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1E981-038F-4411-9E6B-29A70A30BC27}"/>
              </a:ext>
            </a:extLst>
          </p:cNvPr>
          <p:cNvSpPr txBox="1"/>
          <p:nvPr/>
        </p:nvSpPr>
        <p:spPr>
          <a:xfrm>
            <a:off x="3859664" y="6471375"/>
            <a:ext cx="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EXIT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173E51-8F22-4004-A3B9-153BC85FD53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249362" y="1628468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252BFB-41F4-4E40-9A90-3696A1AE4CA5}"/>
              </a:ext>
            </a:extLst>
          </p:cNvPr>
          <p:cNvCxnSpPr>
            <a:cxnSpLocks/>
          </p:cNvCxnSpPr>
          <p:nvPr/>
        </p:nvCxnSpPr>
        <p:spPr>
          <a:xfrm flipH="1">
            <a:off x="4257230" y="2417699"/>
            <a:ext cx="1" cy="170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C9418A-6FFB-4ADE-8DDC-5184575945A7}"/>
              </a:ext>
            </a:extLst>
          </p:cNvPr>
          <p:cNvCxnSpPr/>
          <p:nvPr/>
        </p:nvCxnSpPr>
        <p:spPr>
          <a:xfrm flipH="1">
            <a:off x="4273132" y="3751524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9E1EFB-B93C-48D7-BDD0-83408199D51E}"/>
              </a:ext>
            </a:extLst>
          </p:cNvPr>
          <p:cNvCxnSpPr/>
          <p:nvPr/>
        </p:nvCxnSpPr>
        <p:spPr>
          <a:xfrm flipH="1">
            <a:off x="4401762" y="1780868"/>
            <a:ext cx="1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E3C39-6D98-4E1D-8448-20D09478688A}"/>
              </a:ext>
            </a:extLst>
          </p:cNvPr>
          <p:cNvCxnSpPr/>
          <p:nvPr/>
        </p:nvCxnSpPr>
        <p:spPr>
          <a:xfrm flipH="1">
            <a:off x="4554162" y="1933268"/>
            <a:ext cx="1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934B00-DD30-4243-88A1-50CED4DC5FB0}"/>
              </a:ext>
            </a:extLst>
          </p:cNvPr>
          <p:cNvCxnSpPr/>
          <p:nvPr/>
        </p:nvCxnSpPr>
        <p:spPr>
          <a:xfrm flipH="1">
            <a:off x="4285773" y="4594362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F35E29-73EF-4C63-BFDB-9269FE684A5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279137" y="5079185"/>
            <a:ext cx="96" cy="1707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4F8BDB-2034-407D-BD5E-6C4EC34E558A}"/>
              </a:ext>
            </a:extLst>
          </p:cNvPr>
          <p:cNvCxnSpPr/>
          <p:nvPr/>
        </p:nvCxnSpPr>
        <p:spPr>
          <a:xfrm flipH="1">
            <a:off x="4438173" y="4746762"/>
            <a:ext cx="1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093FA-B531-4FB1-8EE0-486271108DED}"/>
              </a:ext>
            </a:extLst>
          </p:cNvPr>
          <p:cNvCxnSpPr>
            <a:cxnSpLocks/>
          </p:cNvCxnSpPr>
          <p:nvPr/>
        </p:nvCxnSpPr>
        <p:spPr>
          <a:xfrm>
            <a:off x="4285773" y="6208062"/>
            <a:ext cx="1" cy="2091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A6FF8C-AF9B-4704-BA3C-7C76A5B1F496}"/>
              </a:ext>
            </a:extLst>
          </p:cNvPr>
          <p:cNvCxnSpPr>
            <a:cxnSpLocks/>
          </p:cNvCxnSpPr>
          <p:nvPr/>
        </p:nvCxnSpPr>
        <p:spPr>
          <a:xfrm>
            <a:off x="4285773" y="5621819"/>
            <a:ext cx="1" cy="2091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20D140-8831-4CF7-8008-6C4C43D3C81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928819" y="4218262"/>
            <a:ext cx="487941" cy="1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BB6595-8E5C-45F8-A6E7-801E01994B9A}"/>
              </a:ext>
            </a:extLst>
          </p:cNvPr>
          <p:cNvCxnSpPr>
            <a:cxnSpLocks/>
          </p:cNvCxnSpPr>
          <p:nvPr/>
        </p:nvCxnSpPr>
        <p:spPr>
          <a:xfrm>
            <a:off x="4928818" y="2048608"/>
            <a:ext cx="3167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3FD763-96AF-4459-9282-3C3A7752C1AA}"/>
              </a:ext>
            </a:extLst>
          </p:cNvPr>
          <p:cNvSpPr txBox="1"/>
          <p:nvPr/>
        </p:nvSpPr>
        <p:spPr>
          <a:xfrm>
            <a:off x="4870850" y="1750996"/>
            <a:ext cx="55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52EC0-33B3-4A31-82E3-9CC3D5CEB53A}"/>
              </a:ext>
            </a:extLst>
          </p:cNvPr>
          <p:cNvSpPr txBox="1"/>
          <p:nvPr/>
        </p:nvSpPr>
        <p:spPr>
          <a:xfrm>
            <a:off x="4342849" y="4500123"/>
            <a:ext cx="522662" cy="276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60C92D-558F-4CC9-A2E3-DB8E498FAD66}"/>
              </a:ext>
            </a:extLst>
          </p:cNvPr>
          <p:cNvSpPr txBox="1"/>
          <p:nvPr/>
        </p:nvSpPr>
        <p:spPr>
          <a:xfrm>
            <a:off x="4367995" y="3670694"/>
            <a:ext cx="6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B19045-97CD-41C4-BF49-76E503734D3E}"/>
              </a:ext>
            </a:extLst>
          </p:cNvPr>
          <p:cNvSpPr txBox="1"/>
          <p:nvPr/>
        </p:nvSpPr>
        <p:spPr>
          <a:xfrm>
            <a:off x="3821312" y="2325738"/>
            <a:ext cx="42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F42FFA-951A-4B1D-A13B-27AFA5ED1597}"/>
              </a:ext>
            </a:extLst>
          </p:cNvPr>
          <p:cNvSpPr txBox="1"/>
          <p:nvPr/>
        </p:nvSpPr>
        <p:spPr>
          <a:xfrm>
            <a:off x="5001259" y="3960357"/>
            <a:ext cx="42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876B69-535B-4E0E-9AAD-2F9F969EA07D}"/>
              </a:ext>
            </a:extLst>
          </p:cNvPr>
          <p:cNvSpPr/>
          <p:nvPr/>
        </p:nvSpPr>
        <p:spPr>
          <a:xfrm>
            <a:off x="5252341" y="5236218"/>
            <a:ext cx="1578295" cy="38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PTR-&gt;AMT = PTR-&gt;AMT + DEPOSITE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E2AFBF-CB52-4351-9278-1D9DF0B305B4}"/>
              </a:ext>
            </a:extLst>
          </p:cNvPr>
          <p:cNvSpPr/>
          <p:nvPr/>
        </p:nvSpPr>
        <p:spPr>
          <a:xfrm>
            <a:off x="5275380" y="5837331"/>
            <a:ext cx="1675395" cy="43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PTR-&gt;AMT = PTR-&gt;AMT –  WITHDRAWAL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1DDA0A-66D2-487A-88C1-E771AEA8AF4E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4977526" y="5429479"/>
            <a:ext cx="274815" cy="13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FA24E9-0AF1-4315-BAB1-C996B779E8F5}"/>
              </a:ext>
            </a:extLst>
          </p:cNvPr>
          <p:cNvCxnSpPr/>
          <p:nvPr/>
        </p:nvCxnSpPr>
        <p:spPr>
          <a:xfrm>
            <a:off x="4977526" y="6064704"/>
            <a:ext cx="2748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2BF3EA-C8AC-4E3E-BCF0-C14477F9E34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702430" y="3378272"/>
            <a:ext cx="818768" cy="5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2E9FE3-2659-40C4-9EE7-A95D95F817F8}"/>
              </a:ext>
            </a:extLst>
          </p:cNvPr>
          <p:cNvCxnSpPr>
            <a:cxnSpLocks/>
          </p:cNvCxnSpPr>
          <p:nvPr/>
        </p:nvCxnSpPr>
        <p:spPr>
          <a:xfrm>
            <a:off x="2687541" y="3378272"/>
            <a:ext cx="0" cy="3223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693157-6951-4C1B-883E-3DCEB16FBCA5}"/>
              </a:ext>
            </a:extLst>
          </p:cNvPr>
          <p:cNvCxnSpPr>
            <a:cxnSpLocks/>
          </p:cNvCxnSpPr>
          <p:nvPr/>
        </p:nvCxnSpPr>
        <p:spPr>
          <a:xfrm>
            <a:off x="2687541" y="6588063"/>
            <a:ext cx="1026519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E430430-B7AE-4E4C-A2C3-D998A7053E8C}"/>
              </a:ext>
            </a:extLst>
          </p:cNvPr>
          <p:cNvSpPr/>
          <p:nvPr/>
        </p:nvSpPr>
        <p:spPr>
          <a:xfrm>
            <a:off x="3587383" y="2596019"/>
            <a:ext cx="1396779" cy="28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PTR=START</a:t>
            </a:r>
            <a:endParaRPr lang="en-IN" sz="11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C780B0-0692-4658-A4D4-7B50C39D2FD8}"/>
              </a:ext>
            </a:extLst>
          </p:cNvPr>
          <p:cNvCxnSpPr>
            <a:cxnSpLocks/>
          </p:cNvCxnSpPr>
          <p:nvPr/>
        </p:nvCxnSpPr>
        <p:spPr>
          <a:xfrm>
            <a:off x="4257230" y="2869383"/>
            <a:ext cx="1" cy="2091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D082B9-B650-4C2C-94C4-E694586BC590}"/>
              </a:ext>
            </a:extLst>
          </p:cNvPr>
          <p:cNvCxnSpPr>
            <a:cxnSpLocks/>
          </p:cNvCxnSpPr>
          <p:nvPr/>
        </p:nvCxnSpPr>
        <p:spPr>
          <a:xfrm flipH="1">
            <a:off x="7730077" y="2119222"/>
            <a:ext cx="17487" cy="4468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7F3C2B-26FC-4841-A435-9FFFE8D01C7F}"/>
              </a:ext>
            </a:extLst>
          </p:cNvPr>
          <p:cNvCxnSpPr>
            <a:cxnSpLocks/>
          </p:cNvCxnSpPr>
          <p:nvPr/>
        </p:nvCxnSpPr>
        <p:spPr>
          <a:xfrm flipH="1">
            <a:off x="4808443" y="6592315"/>
            <a:ext cx="2921634" cy="250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8B235C-1BFC-42A7-A967-AEB30EDFE660}"/>
              </a:ext>
            </a:extLst>
          </p:cNvPr>
          <p:cNvCxnSpPr>
            <a:cxnSpLocks/>
          </p:cNvCxnSpPr>
          <p:nvPr/>
        </p:nvCxnSpPr>
        <p:spPr>
          <a:xfrm flipH="1" flipV="1">
            <a:off x="6489543" y="2098008"/>
            <a:ext cx="1240534" cy="3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12D04E-AE4B-4C47-B650-72DF876BF1A4}"/>
              </a:ext>
            </a:extLst>
          </p:cNvPr>
          <p:cNvCxnSpPr>
            <a:cxnSpLocks/>
          </p:cNvCxnSpPr>
          <p:nvPr/>
        </p:nvCxnSpPr>
        <p:spPr>
          <a:xfrm flipH="1">
            <a:off x="6031982" y="2973978"/>
            <a:ext cx="8850" cy="1045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88B206-2E8E-4807-8D56-2FEAD1AA0952}"/>
              </a:ext>
            </a:extLst>
          </p:cNvPr>
          <p:cNvCxnSpPr>
            <a:cxnSpLocks/>
          </p:cNvCxnSpPr>
          <p:nvPr/>
        </p:nvCxnSpPr>
        <p:spPr>
          <a:xfrm flipH="1" flipV="1">
            <a:off x="4272512" y="2939390"/>
            <a:ext cx="1768320" cy="106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753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612251" y="584050"/>
            <a:ext cx="10690365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Algorithm To Check Details of Existing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1640-766D-476E-A8E1-899D24AF42A3}"/>
              </a:ext>
            </a:extLst>
          </p:cNvPr>
          <p:cNvSpPr txBox="1"/>
          <p:nvPr/>
        </p:nvSpPr>
        <p:spPr>
          <a:xfrm>
            <a:off x="612251" y="1782980"/>
            <a:ext cx="11414760" cy="424731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Step 1: START</a:t>
            </a:r>
          </a:p>
          <a:p>
            <a:r>
              <a:rPr lang="en-IN" dirty="0">
                <a:solidFill>
                  <a:schemeClr val="bg1"/>
                </a:solidFill>
              </a:rPr>
              <a:t>Step 2: IF START = NULL</a:t>
            </a:r>
          </a:p>
          <a:p>
            <a:r>
              <a:rPr lang="en-IN" dirty="0">
                <a:solidFill>
                  <a:schemeClr val="bg1"/>
                </a:solidFill>
              </a:rPr>
              <a:t>		Write UNDERFLOW (THERE IS NO ACCOUNT IN BANK)</a:t>
            </a:r>
          </a:p>
          <a:p>
            <a:r>
              <a:rPr lang="en-IN" dirty="0">
                <a:solidFill>
                  <a:schemeClr val="bg1"/>
                </a:solidFill>
              </a:rPr>
              <a:t>		Go To Step 10</a:t>
            </a:r>
          </a:p>
          <a:p>
            <a:r>
              <a:rPr lang="en-IN" dirty="0">
                <a:solidFill>
                  <a:schemeClr val="bg1"/>
                </a:solidFill>
              </a:rPr>
              <a:t>Step 3: ELSE</a:t>
            </a:r>
          </a:p>
          <a:p>
            <a:r>
              <a:rPr lang="en-IN" dirty="0">
                <a:solidFill>
                  <a:schemeClr val="bg1"/>
                </a:solidFill>
              </a:rPr>
              <a:t>Step 4:	PTR = START</a:t>
            </a:r>
          </a:p>
          <a:p>
            <a:r>
              <a:rPr lang="en-IN" dirty="0">
                <a:solidFill>
                  <a:schemeClr val="bg1"/>
                </a:solidFill>
              </a:rPr>
              <a:t>Step 5:	 WHILE PTR != NULL</a:t>
            </a:r>
          </a:p>
          <a:p>
            <a:r>
              <a:rPr lang="en-IN" dirty="0">
                <a:solidFill>
                  <a:schemeClr val="bg1"/>
                </a:solidFill>
              </a:rPr>
              <a:t>Step 6:  		IF AcNum = Record</a:t>
            </a:r>
          </a:p>
          <a:p>
            <a:r>
              <a:rPr lang="en-IN" dirty="0">
                <a:solidFill>
                  <a:schemeClr val="bg1"/>
                </a:solidFill>
              </a:rPr>
              <a:t>Step 7:			PRINT DETAILS</a:t>
            </a:r>
          </a:p>
          <a:p>
            <a:r>
              <a:rPr lang="en-IN" dirty="0">
                <a:solidFill>
                  <a:schemeClr val="bg1"/>
                </a:solidFill>
              </a:rPr>
              <a:t>Step 8:    	ELSE</a:t>
            </a:r>
          </a:p>
          <a:p>
            <a:r>
              <a:rPr lang="en-IN" dirty="0">
                <a:solidFill>
                  <a:schemeClr val="bg1"/>
                </a:solidFill>
              </a:rPr>
              <a:t>Step 9:   		PTR = PTR-&gt;NEXT</a:t>
            </a:r>
          </a:p>
          <a:p>
            <a:r>
              <a:rPr lang="en-IN" dirty="0">
                <a:solidFill>
                  <a:schemeClr val="bg1"/>
                </a:solidFill>
              </a:rPr>
              <a:t>			[END OF IF]</a:t>
            </a:r>
          </a:p>
          <a:p>
            <a:r>
              <a:rPr lang="en-IN" dirty="0">
                <a:solidFill>
                  <a:schemeClr val="bg1"/>
                </a:solidFill>
              </a:rPr>
              <a:t>		[END OF LOOP]</a:t>
            </a:r>
          </a:p>
          <a:p>
            <a:r>
              <a:rPr lang="en-IN" dirty="0">
                <a:solidFill>
                  <a:schemeClr val="bg1"/>
                </a:solidFill>
              </a:rPr>
              <a:t>	     [END OF IF]</a:t>
            </a:r>
          </a:p>
          <a:p>
            <a:r>
              <a:rPr lang="en-IN" dirty="0">
                <a:solidFill>
                  <a:schemeClr val="bg1"/>
                </a:solidFill>
              </a:rPr>
              <a:t>Step 10: EXIT</a:t>
            </a:r>
          </a:p>
        </p:txBody>
      </p:sp>
    </p:spTree>
    <p:extLst>
      <p:ext uri="{BB962C8B-B14F-4D97-AF65-F5344CB8AC3E}">
        <p14:creationId xmlns:p14="http://schemas.microsoft.com/office/powerpoint/2010/main" val="32850111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745985" y="435881"/>
            <a:ext cx="10869597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Flowchart To Check Details of Existing Account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C18AD8-6245-4E7B-B276-CAD5C0AFF9BE}"/>
              </a:ext>
            </a:extLst>
          </p:cNvPr>
          <p:cNvSpPr/>
          <p:nvPr/>
        </p:nvSpPr>
        <p:spPr>
          <a:xfrm>
            <a:off x="4495275" y="1548085"/>
            <a:ext cx="1118143" cy="305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DF8F9-428D-42C8-A023-3AF502D8A962}"/>
              </a:ext>
            </a:extLst>
          </p:cNvPr>
          <p:cNvSpPr txBox="1"/>
          <p:nvPr/>
        </p:nvSpPr>
        <p:spPr>
          <a:xfrm>
            <a:off x="4495276" y="1578109"/>
            <a:ext cx="11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START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149DEA4-4E80-4A21-B986-A6B283DEFD4E}"/>
              </a:ext>
            </a:extLst>
          </p:cNvPr>
          <p:cNvSpPr/>
          <p:nvPr/>
        </p:nvSpPr>
        <p:spPr>
          <a:xfrm>
            <a:off x="4326182" y="1970448"/>
            <a:ext cx="1456328" cy="621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START = NULL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56F3F876-E0AF-477A-95E3-148D88F21CE3}"/>
              </a:ext>
            </a:extLst>
          </p:cNvPr>
          <p:cNvSpPr/>
          <p:nvPr/>
        </p:nvSpPr>
        <p:spPr>
          <a:xfrm>
            <a:off x="6029490" y="2094756"/>
            <a:ext cx="1265037" cy="37243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UNDERFLOW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D065B9C-620B-4BEB-A39F-A87C7F4C616E}"/>
              </a:ext>
            </a:extLst>
          </p:cNvPr>
          <p:cNvSpPr/>
          <p:nvPr/>
        </p:nvSpPr>
        <p:spPr>
          <a:xfrm>
            <a:off x="4326182" y="3299958"/>
            <a:ext cx="1456328" cy="621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WHILE PTR != NULL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699A283D-04B9-42CA-874C-E6C652696C1D}"/>
              </a:ext>
            </a:extLst>
          </p:cNvPr>
          <p:cNvSpPr/>
          <p:nvPr/>
        </p:nvSpPr>
        <p:spPr>
          <a:xfrm>
            <a:off x="4230215" y="4148668"/>
            <a:ext cx="1678645" cy="7014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IF ACNUM = RECORD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B4893-8DED-4D7B-9BB7-B9D98E70B583}"/>
              </a:ext>
            </a:extLst>
          </p:cNvPr>
          <p:cNvSpPr/>
          <p:nvPr/>
        </p:nvSpPr>
        <p:spPr>
          <a:xfrm>
            <a:off x="6175781" y="4303318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PTR=PTR-&gt;NEXT</a:t>
            </a:r>
            <a:endParaRPr lang="en-IN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112B35-CC24-40F2-96B6-147F260FE4F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054346" y="1855108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5E85E2-4757-4558-8456-D64F28F6ADB3}"/>
              </a:ext>
            </a:extLst>
          </p:cNvPr>
          <p:cNvCxnSpPr>
            <a:cxnSpLocks/>
          </p:cNvCxnSpPr>
          <p:nvPr/>
        </p:nvCxnSpPr>
        <p:spPr>
          <a:xfrm flipH="1">
            <a:off x="5062214" y="2644339"/>
            <a:ext cx="1" cy="170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995A59-70DC-4850-A84E-8344937417FE}"/>
              </a:ext>
            </a:extLst>
          </p:cNvPr>
          <p:cNvCxnSpPr/>
          <p:nvPr/>
        </p:nvCxnSpPr>
        <p:spPr>
          <a:xfrm flipH="1">
            <a:off x="5078116" y="3978164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ECA20-E56B-4FA9-9B32-556AC3FA66A3}"/>
              </a:ext>
            </a:extLst>
          </p:cNvPr>
          <p:cNvCxnSpPr/>
          <p:nvPr/>
        </p:nvCxnSpPr>
        <p:spPr>
          <a:xfrm flipH="1">
            <a:off x="5206746" y="2007508"/>
            <a:ext cx="1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C83C0A-BB94-4E43-A286-4ED28ED2E925}"/>
              </a:ext>
            </a:extLst>
          </p:cNvPr>
          <p:cNvCxnSpPr/>
          <p:nvPr/>
        </p:nvCxnSpPr>
        <p:spPr>
          <a:xfrm flipH="1">
            <a:off x="5359146" y="2159908"/>
            <a:ext cx="1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0C48A4-495F-496D-8432-7BCD4A56B34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069538" y="4850164"/>
            <a:ext cx="17949" cy="2276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90358-CB5F-4FB2-A1FB-D1981CF09DEF}"/>
              </a:ext>
            </a:extLst>
          </p:cNvPr>
          <p:cNvCxnSpPr>
            <a:cxnSpLocks/>
          </p:cNvCxnSpPr>
          <p:nvPr/>
        </p:nvCxnSpPr>
        <p:spPr>
          <a:xfrm>
            <a:off x="5830408" y="4499416"/>
            <a:ext cx="3167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C023DB-60A0-41D2-9D64-BA12EFB016E0}"/>
              </a:ext>
            </a:extLst>
          </p:cNvPr>
          <p:cNvCxnSpPr>
            <a:cxnSpLocks/>
          </p:cNvCxnSpPr>
          <p:nvPr/>
        </p:nvCxnSpPr>
        <p:spPr>
          <a:xfrm>
            <a:off x="5733802" y="2275248"/>
            <a:ext cx="3167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5B3EC6-DBEA-4E23-93F0-28AE122B661F}"/>
              </a:ext>
            </a:extLst>
          </p:cNvPr>
          <p:cNvSpPr txBox="1"/>
          <p:nvPr/>
        </p:nvSpPr>
        <p:spPr>
          <a:xfrm>
            <a:off x="5693887" y="1984349"/>
            <a:ext cx="60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CD8F76-82A4-423C-B6FD-7A80F429D4A7}"/>
              </a:ext>
            </a:extLst>
          </p:cNvPr>
          <p:cNvSpPr txBox="1"/>
          <p:nvPr/>
        </p:nvSpPr>
        <p:spPr>
          <a:xfrm>
            <a:off x="5192139" y="4790416"/>
            <a:ext cx="679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D5DDD-9B4B-440A-BCA6-A8BA6073912B}"/>
              </a:ext>
            </a:extLst>
          </p:cNvPr>
          <p:cNvSpPr txBox="1"/>
          <p:nvPr/>
        </p:nvSpPr>
        <p:spPr>
          <a:xfrm>
            <a:off x="5080817" y="3887553"/>
            <a:ext cx="5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537F8E-448A-4088-A92C-F77DB2D64809}"/>
              </a:ext>
            </a:extLst>
          </p:cNvPr>
          <p:cNvSpPr txBox="1"/>
          <p:nvPr/>
        </p:nvSpPr>
        <p:spPr>
          <a:xfrm>
            <a:off x="5122771" y="2545660"/>
            <a:ext cx="42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9F9D05-6DEF-42C0-8E17-84C34278371A}"/>
              </a:ext>
            </a:extLst>
          </p:cNvPr>
          <p:cNvSpPr txBox="1"/>
          <p:nvPr/>
        </p:nvSpPr>
        <p:spPr>
          <a:xfrm>
            <a:off x="5729621" y="4169099"/>
            <a:ext cx="42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88F860-B499-498C-B60D-5227A7E6B03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507414" y="3604912"/>
            <a:ext cx="818768" cy="5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05A959-62D6-4D9E-8668-93EAD2C2C331}"/>
              </a:ext>
            </a:extLst>
          </p:cNvPr>
          <p:cNvCxnSpPr>
            <a:cxnSpLocks/>
          </p:cNvCxnSpPr>
          <p:nvPr/>
        </p:nvCxnSpPr>
        <p:spPr>
          <a:xfrm>
            <a:off x="3480503" y="3604912"/>
            <a:ext cx="4130" cy="22002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C53EAEF-AA54-49E0-91EB-3D49B07E31D6}"/>
              </a:ext>
            </a:extLst>
          </p:cNvPr>
          <p:cNvSpPr/>
          <p:nvPr/>
        </p:nvSpPr>
        <p:spPr>
          <a:xfrm>
            <a:off x="4392367" y="2822659"/>
            <a:ext cx="1396779" cy="28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PTR=START</a:t>
            </a:r>
            <a:endParaRPr lang="en-IN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6FC6A5-9659-4425-B944-355BAF5E1A6B}"/>
              </a:ext>
            </a:extLst>
          </p:cNvPr>
          <p:cNvCxnSpPr>
            <a:cxnSpLocks/>
          </p:cNvCxnSpPr>
          <p:nvPr/>
        </p:nvCxnSpPr>
        <p:spPr>
          <a:xfrm>
            <a:off x="5062214" y="3096023"/>
            <a:ext cx="1" cy="2091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6799789-BC9C-493F-B99B-0DA9E0373DF0}"/>
              </a:ext>
            </a:extLst>
          </p:cNvPr>
          <p:cNvSpPr/>
          <p:nvPr/>
        </p:nvSpPr>
        <p:spPr>
          <a:xfrm>
            <a:off x="4292302" y="5085595"/>
            <a:ext cx="1409922" cy="35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PRINT DETAILS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A406032-9DF2-40D3-84B4-36927F6DC36E}"/>
              </a:ext>
            </a:extLst>
          </p:cNvPr>
          <p:cNvSpPr/>
          <p:nvPr/>
        </p:nvSpPr>
        <p:spPr>
          <a:xfrm>
            <a:off x="4445986" y="5652511"/>
            <a:ext cx="1118143" cy="305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EXIT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9FC4C7-36E8-48FA-959D-9D50DCBDFCBA}"/>
              </a:ext>
            </a:extLst>
          </p:cNvPr>
          <p:cNvCxnSpPr/>
          <p:nvPr/>
        </p:nvCxnSpPr>
        <p:spPr>
          <a:xfrm flipH="1">
            <a:off x="5511546" y="2312308"/>
            <a:ext cx="1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D8131A-9105-4117-9011-91994678EF82}"/>
              </a:ext>
            </a:extLst>
          </p:cNvPr>
          <p:cNvCxnSpPr>
            <a:cxnSpLocks/>
          </p:cNvCxnSpPr>
          <p:nvPr/>
        </p:nvCxnSpPr>
        <p:spPr>
          <a:xfrm>
            <a:off x="5060659" y="5491460"/>
            <a:ext cx="0" cy="1339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AC5A72-91A5-431B-AB19-D2EC074F1EBC}"/>
              </a:ext>
            </a:extLst>
          </p:cNvPr>
          <p:cNvCxnSpPr>
            <a:cxnSpLocks/>
          </p:cNvCxnSpPr>
          <p:nvPr/>
        </p:nvCxnSpPr>
        <p:spPr>
          <a:xfrm>
            <a:off x="3445268" y="5807769"/>
            <a:ext cx="1003173" cy="115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B3CEAE-001B-4E8C-B0B5-2B3A684BAF0D}"/>
              </a:ext>
            </a:extLst>
          </p:cNvPr>
          <p:cNvCxnSpPr>
            <a:cxnSpLocks/>
          </p:cNvCxnSpPr>
          <p:nvPr/>
        </p:nvCxnSpPr>
        <p:spPr>
          <a:xfrm flipH="1">
            <a:off x="8014264" y="2312308"/>
            <a:ext cx="2" cy="34777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989805-1B76-4306-BCD1-3981B1CCD285}"/>
              </a:ext>
            </a:extLst>
          </p:cNvPr>
          <p:cNvCxnSpPr>
            <a:cxnSpLocks/>
          </p:cNvCxnSpPr>
          <p:nvPr/>
        </p:nvCxnSpPr>
        <p:spPr>
          <a:xfrm flipH="1">
            <a:off x="5621285" y="5790024"/>
            <a:ext cx="239297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44EA52-C79B-42EF-9910-403EFB35ADA9}"/>
              </a:ext>
            </a:extLst>
          </p:cNvPr>
          <p:cNvCxnSpPr>
            <a:cxnSpLocks/>
          </p:cNvCxnSpPr>
          <p:nvPr/>
        </p:nvCxnSpPr>
        <p:spPr>
          <a:xfrm flipH="1">
            <a:off x="7294527" y="2275248"/>
            <a:ext cx="719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4ACCDB-BDA9-481B-BDD7-E5105BB34F8B}"/>
              </a:ext>
            </a:extLst>
          </p:cNvPr>
          <p:cNvCxnSpPr>
            <a:cxnSpLocks/>
          </p:cNvCxnSpPr>
          <p:nvPr/>
        </p:nvCxnSpPr>
        <p:spPr>
          <a:xfrm>
            <a:off x="6817774" y="3200618"/>
            <a:ext cx="0" cy="11025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56A3B4-542D-4A37-B95A-D1249E925C44}"/>
              </a:ext>
            </a:extLst>
          </p:cNvPr>
          <p:cNvCxnSpPr>
            <a:cxnSpLocks/>
          </p:cNvCxnSpPr>
          <p:nvPr/>
        </p:nvCxnSpPr>
        <p:spPr>
          <a:xfrm flipH="1" flipV="1">
            <a:off x="5054346" y="3185658"/>
            <a:ext cx="1763428" cy="14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6082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726054" y="357137"/>
            <a:ext cx="9296400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Algorithm To Remove Existing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1640-766D-476E-A8E1-899D24AF42A3}"/>
              </a:ext>
            </a:extLst>
          </p:cNvPr>
          <p:cNvSpPr txBox="1"/>
          <p:nvPr/>
        </p:nvSpPr>
        <p:spPr>
          <a:xfrm>
            <a:off x="742122" y="1244657"/>
            <a:ext cx="11449878" cy="5711824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Step 1: START</a:t>
            </a:r>
          </a:p>
          <a:p>
            <a:r>
              <a:rPr lang="en-IN" dirty="0">
                <a:solidFill>
                  <a:schemeClr val="bg1"/>
                </a:solidFill>
              </a:rPr>
              <a:t>Step 2: IF START = NULL</a:t>
            </a:r>
          </a:p>
          <a:p>
            <a:r>
              <a:rPr lang="en-IN" dirty="0">
                <a:solidFill>
                  <a:schemeClr val="bg1"/>
                </a:solidFill>
              </a:rPr>
              <a:t>			Write UNDERFLOW (THERE IS NO BANK ACCOUNT)</a:t>
            </a:r>
          </a:p>
          <a:p>
            <a:r>
              <a:rPr lang="en-IN" dirty="0">
                <a:solidFill>
                  <a:schemeClr val="bg1"/>
                </a:solidFill>
              </a:rPr>
              <a:t>	     [END OF IF]</a:t>
            </a:r>
          </a:p>
          <a:p>
            <a:r>
              <a:rPr lang="en-IN" dirty="0">
                <a:solidFill>
                  <a:schemeClr val="bg1"/>
                </a:solidFill>
              </a:rPr>
              <a:t>Step 3: PTR = START</a:t>
            </a:r>
          </a:p>
          <a:p>
            <a:r>
              <a:rPr lang="en-IN" dirty="0">
                <a:solidFill>
                  <a:schemeClr val="bg1"/>
                </a:solidFill>
              </a:rPr>
              <a:t>Step 4: 	WHILE PTR != NULL</a:t>
            </a:r>
          </a:p>
          <a:p>
            <a:r>
              <a:rPr lang="en-IN" dirty="0">
                <a:solidFill>
                  <a:schemeClr val="bg1"/>
                </a:solidFill>
              </a:rPr>
              <a:t>Step 5:  		IF AcNum = Record</a:t>
            </a:r>
          </a:p>
          <a:p>
            <a:r>
              <a:rPr lang="en-IN" dirty="0">
                <a:solidFill>
                  <a:schemeClr val="bg1"/>
                </a:solidFill>
              </a:rPr>
              <a:t>Step 6: 			IF PTR = START</a:t>
            </a:r>
          </a:p>
          <a:p>
            <a:r>
              <a:rPr lang="en-IN" dirty="0">
                <a:solidFill>
                  <a:schemeClr val="bg1"/>
                </a:solidFill>
              </a:rPr>
              <a:t>Step 7:				START = PTR-&gt;NEXT</a:t>
            </a:r>
          </a:p>
          <a:p>
            <a:r>
              <a:rPr lang="en-IN" dirty="0">
                <a:solidFill>
                  <a:schemeClr val="bg1"/>
                </a:solidFill>
              </a:rPr>
              <a:t>Step 8:			ELSE </a:t>
            </a:r>
          </a:p>
          <a:p>
            <a:r>
              <a:rPr lang="en-IN" dirty="0">
                <a:solidFill>
                  <a:schemeClr val="bg1"/>
                </a:solidFill>
              </a:rPr>
              <a:t>Step 9:				PREVIOUS-&gt;NEXT = PTR-&gt;NEXT</a:t>
            </a:r>
          </a:p>
          <a:p>
            <a:r>
              <a:rPr lang="en-IN" dirty="0">
                <a:solidFill>
                  <a:schemeClr val="bg1"/>
                </a:solidFill>
              </a:rPr>
              <a:t>Step 10:			FREE PTR</a:t>
            </a:r>
          </a:p>
          <a:p>
            <a:r>
              <a:rPr lang="en-IN" dirty="0">
                <a:solidFill>
                  <a:schemeClr val="bg1"/>
                </a:solidFill>
              </a:rPr>
              <a:t>				[END OF IF]</a:t>
            </a:r>
          </a:p>
          <a:p>
            <a:r>
              <a:rPr lang="en-IN" dirty="0">
                <a:solidFill>
                  <a:schemeClr val="bg1"/>
                </a:solidFill>
              </a:rPr>
              <a:t>Step 11:    	ELSE</a:t>
            </a:r>
          </a:p>
          <a:p>
            <a:r>
              <a:rPr lang="en-IN" dirty="0">
                <a:solidFill>
                  <a:schemeClr val="bg1"/>
                </a:solidFill>
              </a:rPr>
              <a:t>Step 12:			PREVIOUS = PTR</a:t>
            </a:r>
          </a:p>
          <a:p>
            <a:r>
              <a:rPr lang="en-IN" dirty="0">
                <a:solidFill>
                  <a:schemeClr val="bg1"/>
                </a:solidFill>
              </a:rPr>
              <a:t>Step 13:   		PTR = PTR-&gt;NEXT</a:t>
            </a:r>
          </a:p>
          <a:p>
            <a:r>
              <a:rPr lang="en-IN" dirty="0">
                <a:solidFill>
                  <a:schemeClr val="bg1"/>
                </a:solidFill>
              </a:rPr>
              <a:t>			[END OF IF]</a:t>
            </a:r>
          </a:p>
          <a:p>
            <a:r>
              <a:rPr lang="en-IN" dirty="0">
                <a:solidFill>
                  <a:schemeClr val="bg1"/>
                </a:solidFill>
              </a:rPr>
              <a:t>		[END OF LOOP]</a:t>
            </a:r>
          </a:p>
          <a:p>
            <a:r>
              <a:rPr lang="en-IN" dirty="0">
                <a:solidFill>
                  <a:schemeClr val="bg1"/>
                </a:solidFill>
              </a:rPr>
              <a:t>	     [END OF IF]</a:t>
            </a:r>
          </a:p>
          <a:p>
            <a:r>
              <a:rPr lang="en-IN" dirty="0">
                <a:solidFill>
                  <a:schemeClr val="bg1"/>
                </a:solidFill>
              </a:rPr>
              <a:t>Step 14: EXIT</a:t>
            </a:r>
          </a:p>
        </p:txBody>
      </p:sp>
    </p:spTree>
    <p:extLst>
      <p:ext uri="{BB962C8B-B14F-4D97-AF65-F5344CB8AC3E}">
        <p14:creationId xmlns:p14="http://schemas.microsoft.com/office/powerpoint/2010/main" val="31896278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1134539" y="256079"/>
            <a:ext cx="9296400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Flowchart To Remove Existing Account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E60F39-F1F4-4E2B-BD7A-7E37B36DDFDE}"/>
              </a:ext>
            </a:extLst>
          </p:cNvPr>
          <p:cNvSpPr/>
          <p:nvPr/>
        </p:nvSpPr>
        <p:spPr>
          <a:xfrm>
            <a:off x="4385859" y="1180772"/>
            <a:ext cx="1118143" cy="305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84114-DC71-4BE6-959C-FEBEA42247EC}"/>
              </a:ext>
            </a:extLst>
          </p:cNvPr>
          <p:cNvSpPr txBox="1"/>
          <p:nvPr/>
        </p:nvSpPr>
        <p:spPr>
          <a:xfrm>
            <a:off x="4385860" y="1210796"/>
            <a:ext cx="11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START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34CFA1F-77FF-461E-B7A3-D303DB4BFA64}"/>
              </a:ext>
            </a:extLst>
          </p:cNvPr>
          <p:cNvSpPr/>
          <p:nvPr/>
        </p:nvSpPr>
        <p:spPr>
          <a:xfrm>
            <a:off x="4216766" y="1603135"/>
            <a:ext cx="1456328" cy="621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START = NULL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4B2F969-3A1E-4551-8F20-52F777F70B83}"/>
              </a:ext>
            </a:extLst>
          </p:cNvPr>
          <p:cNvSpPr/>
          <p:nvPr/>
        </p:nvSpPr>
        <p:spPr>
          <a:xfrm>
            <a:off x="5945928" y="1718326"/>
            <a:ext cx="1265037" cy="37243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UNDERFLOW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940C25F-A55B-42C4-B8B0-10755DB184BB}"/>
              </a:ext>
            </a:extLst>
          </p:cNvPr>
          <p:cNvSpPr/>
          <p:nvPr/>
        </p:nvSpPr>
        <p:spPr>
          <a:xfrm>
            <a:off x="4216766" y="2932645"/>
            <a:ext cx="1456328" cy="621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WHILE PTR != NULL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0611FFEC-721F-4173-97FC-2F8732C84898}"/>
              </a:ext>
            </a:extLst>
          </p:cNvPr>
          <p:cNvSpPr/>
          <p:nvPr/>
        </p:nvSpPr>
        <p:spPr>
          <a:xfrm>
            <a:off x="4117014" y="3754132"/>
            <a:ext cx="1738801" cy="6657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IF ACNUM = RECORD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B706-A233-4410-8779-BC213325A56E}"/>
              </a:ext>
            </a:extLst>
          </p:cNvPr>
          <p:cNvSpPr/>
          <p:nvPr/>
        </p:nvSpPr>
        <p:spPr>
          <a:xfrm>
            <a:off x="5857343" y="3056953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PTR=PTR-&gt;NEXT</a:t>
            </a:r>
            <a:endParaRPr lang="en-IN" sz="11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24B92-CA09-40D5-B61A-CFB5F195A58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944930" y="1487795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324CEC-8041-4F0D-9FE8-0E677C9C736C}"/>
              </a:ext>
            </a:extLst>
          </p:cNvPr>
          <p:cNvCxnSpPr>
            <a:cxnSpLocks/>
          </p:cNvCxnSpPr>
          <p:nvPr/>
        </p:nvCxnSpPr>
        <p:spPr>
          <a:xfrm flipH="1">
            <a:off x="4952798" y="2277026"/>
            <a:ext cx="1" cy="1707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AEA32A-0984-492B-BA1F-3E4A4A0BBAEF}"/>
              </a:ext>
            </a:extLst>
          </p:cNvPr>
          <p:cNvCxnSpPr/>
          <p:nvPr/>
        </p:nvCxnSpPr>
        <p:spPr>
          <a:xfrm flipH="1">
            <a:off x="4968700" y="3610851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505752-B5F3-4275-B6D8-C74A9CEA187E}"/>
              </a:ext>
            </a:extLst>
          </p:cNvPr>
          <p:cNvCxnSpPr/>
          <p:nvPr/>
        </p:nvCxnSpPr>
        <p:spPr>
          <a:xfrm flipH="1">
            <a:off x="5097330" y="1640195"/>
            <a:ext cx="1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CE9D81-F3FD-427B-BDB9-18F6888E07F8}"/>
              </a:ext>
            </a:extLst>
          </p:cNvPr>
          <p:cNvCxnSpPr/>
          <p:nvPr/>
        </p:nvCxnSpPr>
        <p:spPr>
          <a:xfrm flipH="1">
            <a:off x="5249730" y="1792595"/>
            <a:ext cx="1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6AE213-D75E-4687-A048-D169301AF320}"/>
              </a:ext>
            </a:extLst>
          </p:cNvPr>
          <p:cNvCxnSpPr/>
          <p:nvPr/>
        </p:nvCxnSpPr>
        <p:spPr>
          <a:xfrm flipH="1">
            <a:off x="4981341" y="4453689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78C471-1045-433C-95DC-1C69A679F1A8}"/>
              </a:ext>
            </a:extLst>
          </p:cNvPr>
          <p:cNvCxnSpPr>
            <a:cxnSpLocks/>
          </p:cNvCxnSpPr>
          <p:nvPr/>
        </p:nvCxnSpPr>
        <p:spPr>
          <a:xfrm>
            <a:off x="5539140" y="3243170"/>
            <a:ext cx="316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D9264E-47FB-4EB7-8845-A1A6894C48CB}"/>
              </a:ext>
            </a:extLst>
          </p:cNvPr>
          <p:cNvCxnSpPr>
            <a:cxnSpLocks/>
          </p:cNvCxnSpPr>
          <p:nvPr/>
        </p:nvCxnSpPr>
        <p:spPr>
          <a:xfrm>
            <a:off x="5624386" y="1907935"/>
            <a:ext cx="3167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5DC189-1CEE-4022-BAD2-4BF639A6F923}"/>
              </a:ext>
            </a:extLst>
          </p:cNvPr>
          <p:cNvSpPr txBox="1"/>
          <p:nvPr/>
        </p:nvSpPr>
        <p:spPr>
          <a:xfrm>
            <a:off x="5613637" y="1494747"/>
            <a:ext cx="56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DE8C92-FF0E-4D94-9F16-4EF7A495BA8C}"/>
              </a:ext>
            </a:extLst>
          </p:cNvPr>
          <p:cNvSpPr txBox="1"/>
          <p:nvPr/>
        </p:nvSpPr>
        <p:spPr>
          <a:xfrm>
            <a:off x="4981341" y="4333328"/>
            <a:ext cx="622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CEE90A-E511-4E52-A8EE-7BA29E43E35F}"/>
              </a:ext>
            </a:extLst>
          </p:cNvPr>
          <p:cNvSpPr txBox="1"/>
          <p:nvPr/>
        </p:nvSpPr>
        <p:spPr>
          <a:xfrm>
            <a:off x="4944927" y="3502412"/>
            <a:ext cx="83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292CD3-2699-4D82-BD04-CCB0003DFC90}"/>
              </a:ext>
            </a:extLst>
          </p:cNvPr>
          <p:cNvSpPr txBox="1"/>
          <p:nvPr/>
        </p:nvSpPr>
        <p:spPr>
          <a:xfrm>
            <a:off x="5238726" y="2196159"/>
            <a:ext cx="42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F8799-6E87-40C8-8F3F-1DDD118CF968}"/>
              </a:ext>
            </a:extLst>
          </p:cNvPr>
          <p:cNvSpPr txBox="1"/>
          <p:nvPr/>
        </p:nvSpPr>
        <p:spPr>
          <a:xfrm>
            <a:off x="5539140" y="3035621"/>
            <a:ext cx="42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FB15FD-8F05-45C4-809D-2444695B6C84}"/>
              </a:ext>
            </a:extLst>
          </p:cNvPr>
          <p:cNvSpPr/>
          <p:nvPr/>
        </p:nvSpPr>
        <p:spPr>
          <a:xfrm>
            <a:off x="4282951" y="2512496"/>
            <a:ext cx="1396779" cy="28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PTR=START</a:t>
            </a:r>
            <a:endParaRPr lang="en-IN" sz="11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CD881E-A2D0-4B45-8536-3C38E4339071}"/>
              </a:ext>
            </a:extLst>
          </p:cNvPr>
          <p:cNvCxnSpPr>
            <a:cxnSpLocks/>
          </p:cNvCxnSpPr>
          <p:nvPr/>
        </p:nvCxnSpPr>
        <p:spPr>
          <a:xfrm>
            <a:off x="4952798" y="2728710"/>
            <a:ext cx="1" cy="2091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953D53FC-4F23-46C1-87B0-5A0C2B751A5B}"/>
              </a:ext>
            </a:extLst>
          </p:cNvPr>
          <p:cNvSpPr/>
          <p:nvPr/>
        </p:nvSpPr>
        <p:spPr>
          <a:xfrm>
            <a:off x="4253176" y="4601482"/>
            <a:ext cx="1456328" cy="621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PTR = START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5FD267-5654-4736-A121-2622A7233189}"/>
              </a:ext>
            </a:extLst>
          </p:cNvPr>
          <p:cNvSpPr/>
          <p:nvPr/>
        </p:nvSpPr>
        <p:spPr>
          <a:xfrm>
            <a:off x="5920074" y="4725790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START=PTR-&gt;NEXT</a:t>
            </a:r>
            <a:endParaRPr lang="en-IN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A5964-A5B8-4F1F-BD0C-3162F60280CD}"/>
              </a:ext>
            </a:extLst>
          </p:cNvPr>
          <p:cNvCxnSpPr>
            <a:cxnSpLocks/>
          </p:cNvCxnSpPr>
          <p:nvPr/>
        </p:nvCxnSpPr>
        <p:spPr>
          <a:xfrm>
            <a:off x="5603367" y="4906054"/>
            <a:ext cx="3167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EE10660-9C1E-45FA-98B9-14D0A6313C04}"/>
              </a:ext>
            </a:extLst>
          </p:cNvPr>
          <p:cNvSpPr txBox="1"/>
          <p:nvPr/>
        </p:nvSpPr>
        <p:spPr>
          <a:xfrm>
            <a:off x="5527771" y="4578793"/>
            <a:ext cx="58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C6AB87-5FE0-4E66-B7C3-18B6FC6A9300}"/>
              </a:ext>
            </a:extLst>
          </p:cNvPr>
          <p:cNvSpPr/>
          <p:nvPr/>
        </p:nvSpPr>
        <p:spPr>
          <a:xfrm>
            <a:off x="4261612" y="5874162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FREE PTR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15C87D-FEAD-4173-BA3B-5A31CC4D0A9A}"/>
              </a:ext>
            </a:extLst>
          </p:cNvPr>
          <p:cNvSpPr/>
          <p:nvPr/>
        </p:nvSpPr>
        <p:spPr>
          <a:xfrm>
            <a:off x="4253176" y="5350786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PREVIOUS-&gt;NEXT = PTR-&gt;NEXT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EF8C101-AAFE-4DD9-A201-40FE21FB07E5}"/>
              </a:ext>
            </a:extLst>
          </p:cNvPr>
          <p:cNvSpPr/>
          <p:nvPr/>
        </p:nvSpPr>
        <p:spPr>
          <a:xfrm>
            <a:off x="4409628" y="6374849"/>
            <a:ext cx="1118143" cy="305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26DA0A-D09E-4E4D-94ED-3AED86DE9744}"/>
              </a:ext>
            </a:extLst>
          </p:cNvPr>
          <p:cNvSpPr txBox="1"/>
          <p:nvPr/>
        </p:nvSpPr>
        <p:spPr>
          <a:xfrm>
            <a:off x="4360645" y="6403082"/>
            <a:ext cx="11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EXIT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03FC08-31C5-407A-81A7-AAB53B948647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4981340" y="5222534"/>
            <a:ext cx="43" cy="1282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605944-C93D-4CE3-91C2-85ED6FD5E53C}"/>
              </a:ext>
            </a:extLst>
          </p:cNvPr>
          <p:cNvCxnSpPr/>
          <p:nvPr/>
        </p:nvCxnSpPr>
        <p:spPr>
          <a:xfrm>
            <a:off x="4968699" y="5745910"/>
            <a:ext cx="43" cy="1282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29B351-D275-4E72-B768-AB9E1EAA986F}"/>
              </a:ext>
            </a:extLst>
          </p:cNvPr>
          <p:cNvCxnSpPr/>
          <p:nvPr/>
        </p:nvCxnSpPr>
        <p:spPr>
          <a:xfrm>
            <a:off x="5121099" y="5898310"/>
            <a:ext cx="43" cy="12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1F0B73-FA96-444F-A8C5-2F2857FDD876}"/>
              </a:ext>
            </a:extLst>
          </p:cNvPr>
          <p:cNvCxnSpPr>
            <a:cxnSpLocks/>
          </p:cNvCxnSpPr>
          <p:nvPr/>
        </p:nvCxnSpPr>
        <p:spPr>
          <a:xfrm>
            <a:off x="4989818" y="6182683"/>
            <a:ext cx="1" cy="2091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121A44-197A-4388-8B08-C422A4D61C73}"/>
              </a:ext>
            </a:extLst>
          </p:cNvPr>
          <p:cNvCxnSpPr>
            <a:cxnSpLocks/>
          </p:cNvCxnSpPr>
          <p:nvPr/>
        </p:nvCxnSpPr>
        <p:spPr>
          <a:xfrm>
            <a:off x="8090464" y="1978518"/>
            <a:ext cx="1" cy="4529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551E6E-42BC-4EE4-A546-0D73FB8E3A57}"/>
              </a:ext>
            </a:extLst>
          </p:cNvPr>
          <p:cNvCxnSpPr>
            <a:cxnSpLocks/>
          </p:cNvCxnSpPr>
          <p:nvPr/>
        </p:nvCxnSpPr>
        <p:spPr>
          <a:xfrm flipV="1">
            <a:off x="7185111" y="1978518"/>
            <a:ext cx="90535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BDE0F6-2922-4D2B-95C6-3B9DCC01D649}"/>
              </a:ext>
            </a:extLst>
          </p:cNvPr>
          <p:cNvCxnSpPr>
            <a:cxnSpLocks/>
          </p:cNvCxnSpPr>
          <p:nvPr/>
        </p:nvCxnSpPr>
        <p:spPr>
          <a:xfrm flipH="1">
            <a:off x="5561079" y="6527465"/>
            <a:ext cx="25137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B59A54-8A37-4688-A4E7-C173805DB72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585550" y="2834313"/>
            <a:ext cx="0" cy="22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16CABF-8129-4C60-A4E5-A1319DF0A63F}"/>
              </a:ext>
            </a:extLst>
          </p:cNvPr>
          <p:cNvCxnSpPr>
            <a:cxnSpLocks/>
          </p:cNvCxnSpPr>
          <p:nvPr/>
        </p:nvCxnSpPr>
        <p:spPr>
          <a:xfrm flipH="1">
            <a:off x="4963979" y="2834313"/>
            <a:ext cx="15997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85C4E2C-A725-46BD-8E22-14CD57C835F5}"/>
              </a:ext>
            </a:extLst>
          </p:cNvPr>
          <p:cNvSpPr txBox="1"/>
          <p:nvPr/>
        </p:nvSpPr>
        <p:spPr>
          <a:xfrm>
            <a:off x="4409628" y="5113109"/>
            <a:ext cx="55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CE3BE47-D63A-477E-A972-88132CCD6AE5}"/>
              </a:ext>
            </a:extLst>
          </p:cNvPr>
          <p:cNvCxnSpPr>
            <a:cxnSpLocks/>
          </p:cNvCxnSpPr>
          <p:nvPr/>
        </p:nvCxnSpPr>
        <p:spPr>
          <a:xfrm>
            <a:off x="6635975" y="5085064"/>
            <a:ext cx="0" cy="9753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9A2CFF-E0D5-4694-8CFF-F9C437D1CF20}"/>
              </a:ext>
            </a:extLst>
          </p:cNvPr>
          <p:cNvCxnSpPr>
            <a:cxnSpLocks/>
          </p:cNvCxnSpPr>
          <p:nvPr/>
        </p:nvCxnSpPr>
        <p:spPr>
          <a:xfrm flipH="1">
            <a:off x="5673095" y="6026562"/>
            <a:ext cx="97518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17C362D-AC35-405E-8AE5-517703292C90}"/>
              </a:ext>
            </a:extLst>
          </p:cNvPr>
          <p:cNvSpPr/>
          <p:nvPr/>
        </p:nvSpPr>
        <p:spPr>
          <a:xfrm>
            <a:off x="6080911" y="3888180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PREVIOUS= PTR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A56807-1952-45F5-98C3-0525897C45E7}"/>
              </a:ext>
            </a:extLst>
          </p:cNvPr>
          <p:cNvCxnSpPr>
            <a:cxnSpLocks/>
          </p:cNvCxnSpPr>
          <p:nvPr/>
        </p:nvCxnSpPr>
        <p:spPr>
          <a:xfrm>
            <a:off x="5808835" y="4087002"/>
            <a:ext cx="3167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D850B2-ECDD-467E-8963-C94B2047CFFC}"/>
              </a:ext>
            </a:extLst>
          </p:cNvPr>
          <p:cNvSpPr txBox="1"/>
          <p:nvPr/>
        </p:nvSpPr>
        <p:spPr>
          <a:xfrm>
            <a:off x="5684213" y="3789216"/>
            <a:ext cx="42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D75747-FDAB-4A52-83CA-1A38E9C6F99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585550" y="3429388"/>
            <a:ext cx="0" cy="424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203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598833" y="458543"/>
            <a:ext cx="9340297" cy="66488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Algorithm To Display All Record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1640-766D-476E-A8E1-899D24AF42A3}"/>
              </a:ext>
            </a:extLst>
          </p:cNvPr>
          <p:cNvSpPr txBox="1"/>
          <p:nvPr/>
        </p:nvSpPr>
        <p:spPr>
          <a:xfrm>
            <a:off x="598833" y="1904947"/>
            <a:ext cx="8545167" cy="3970318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Step 1: START</a:t>
            </a:r>
          </a:p>
          <a:p>
            <a:r>
              <a:rPr lang="en-IN" dirty="0">
                <a:solidFill>
                  <a:schemeClr val="bg1"/>
                </a:solidFill>
              </a:rPr>
              <a:t>Step 2: PTR = START</a:t>
            </a:r>
          </a:p>
          <a:p>
            <a:r>
              <a:rPr lang="en-IN" dirty="0">
                <a:solidFill>
                  <a:schemeClr val="bg1"/>
                </a:solidFill>
              </a:rPr>
              <a:t>Step 3: IF START = NULL</a:t>
            </a:r>
          </a:p>
          <a:p>
            <a:r>
              <a:rPr lang="en-IN" dirty="0">
                <a:solidFill>
                  <a:schemeClr val="bg1"/>
                </a:solidFill>
              </a:rPr>
              <a:t>			Write UNDERFLOW (THERE IS NO BANK ACCOUNT TO MODIFY)</a:t>
            </a:r>
          </a:p>
          <a:p>
            <a:r>
              <a:rPr lang="en-IN" dirty="0">
                <a:solidFill>
                  <a:schemeClr val="bg1"/>
                </a:solidFill>
              </a:rPr>
              <a:t>			GO TO STEP 8</a:t>
            </a:r>
          </a:p>
          <a:p>
            <a:r>
              <a:rPr lang="en-IN" dirty="0">
                <a:solidFill>
                  <a:schemeClr val="bg1"/>
                </a:solidFill>
              </a:rPr>
              <a:t>	    [END OF IF]</a:t>
            </a:r>
          </a:p>
          <a:p>
            <a:r>
              <a:rPr lang="en-IN" dirty="0">
                <a:solidFill>
                  <a:schemeClr val="bg1"/>
                </a:solidFill>
              </a:rPr>
              <a:t>Step 4: ELSE</a:t>
            </a:r>
          </a:p>
          <a:p>
            <a:r>
              <a:rPr lang="en-IN" dirty="0">
                <a:solidFill>
                  <a:schemeClr val="bg1"/>
                </a:solidFill>
              </a:rPr>
              <a:t>Step 5:	DO WHILE PTR !=NULL</a:t>
            </a:r>
          </a:p>
          <a:p>
            <a:r>
              <a:rPr lang="en-IN" dirty="0">
                <a:solidFill>
                  <a:schemeClr val="bg1"/>
                </a:solidFill>
              </a:rPr>
              <a:t>Step 6:		PRINT DETAILS</a:t>
            </a:r>
          </a:p>
          <a:p>
            <a:r>
              <a:rPr lang="en-IN" dirty="0">
                <a:solidFill>
                  <a:schemeClr val="bg1"/>
                </a:solidFill>
              </a:rPr>
              <a:t>Step 7:		PTR = PTR-&gt;NEXT</a:t>
            </a:r>
          </a:p>
          <a:p>
            <a:r>
              <a:rPr lang="en-IN" dirty="0">
                <a:solidFill>
                  <a:schemeClr val="bg1"/>
                </a:solidFill>
              </a:rPr>
              <a:t>		[END OF DO WHILE]</a:t>
            </a:r>
          </a:p>
          <a:p>
            <a:r>
              <a:rPr lang="en-IN" dirty="0">
                <a:solidFill>
                  <a:schemeClr val="bg1"/>
                </a:solidFill>
              </a:rPr>
              <a:t>	   [END OF IF]</a:t>
            </a:r>
          </a:p>
          <a:p>
            <a:r>
              <a:rPr lang="en-IN" dirty="0">
                <a:solidFill>
                  <a:schemeClr val="bg1"/>
                </a:solidFill>
              </a:rPr>
              <a:t>Step 8: EXIT		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0884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1314450" y="323371"/>
            <a:ext cx="9340297" cy="66488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Flowchart To Display All Record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56E096-A482-4C02-90F6-3E18D4CCAA17}"/>
              </a:ext>
            </a:extLst>
          </p:cNvPr>
          <p:cNvSpPr/>
          <p:nvPr/>
        </p:nvSpPr>
        <p:spPr>
          <a:xfrm>
            <a:off x="4526538" y="1743479"/>
            <a:ext cx="1118143" cy="305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7BC75-428A-431D-8870-D7D82F9FFA3F}"/>
              </a:ext>
            </a:extLst>
          </p:cNvPr>
          <p:cNvSpPr txBox="1"/>
          <p:nvPr/>
        </p:nvSpPr>
        <p:spPr>
          <a:xfrm>
            <a:off x="4526539" y="1773503"/>
            <a:ext cx="11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START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E5A9F555-64AC-4589-BFA2-F5097642647D}"/>
              </a:ext>
            </a:extLst>
          </p:cNvPr>
          <p:cNvSpPr/>
          <p:nvPr/>
        </p:nvSpPr>
        <p:spPr>
          <a:xfrm>
            <a:off x="4381214" y="2708506"/>
            <a:ext cx="1456328" cy="621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START = NULL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65F2FDD-1A38-4030-9596-217330D94291}"/>
              </a:ext>
            </a:extLst>
          </p:cNvPr>
          <p:cNvSpPr/>
          <p:nvPr/>
        </p:nvSpPr>
        <p:spPr>
          <a:xfrm>
            <a:off x="5996526" y="2848268"/>
            <a:ext cx="1265037" cy="37243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UNDERFLOW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0DCB552-58E1-431E-A763-68C77C6FA291}"/>
              </a:ext>
            </a:extLst>
          </p:cNvPr>
          <p:cNvSpPr/>
          <p:nvPr/>
        </p:nvSpPr>
        <p:spPr>
          <a:xfrm>
            <a:off x="4357445" y="3495352"/>
            <a:ext cx="1456328" cy="621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WHILE PTR != NULL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B297-D4C0-4CCF-B052-68B8BA30C8EE}"/>
              </a:ext>
            </a:extLst>
          </p:cNvPr>
          <p:cNvSpPr/>
          <p:nvPr/>
        </p:nvSpPr>
        <p:spPr>
          <a:xfrm>
            <a:off x="4365270" y="4346052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PRINT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2EA93-BC90-4F16-B612-AFE91FE0C735}"/>
              </a:ext>
            </a:extLst>
          </p:cNvPr>
          <p:cNvCxnSpPr/>
          <p:nvPr/>
        </p:nvCxnSpPr>
        <p:spPr>
          <a:xfrm flipH="1">
            <a:off x="5109379" y="4173558"/>
            <a:ext cx="1" cy="115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89D36A-6D7C-4401-9AC8-B894CA5B03CA}"/>
              </a:ext>
            </a:extLst>
          </p:cNvPr>
          <p:cNvCxnSpPr/>
          <p:nvPr/>
        </p:nvCxnSpPr>
        <p:spPr>
          <a:xfrm flipH="1">
            <a:off x="5390409" y="2355302"/>
            <a:ext cx="1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190B6E-7670-42BA-9936-295F6D3C35DE}"/>
              </a:ext>
            </a:extLst>
          </p:cNvPr>
          <p:cNvCxnSpPr>
            <a:cxnSpLocks/>
          </p:cNvCxnSpPr>
          <p:nvPr/>
        </p:nvCxnSpPr>
        <p:spPr>
          <a:xfrm>
            <a:off x="5733161" y="3027828"/>
            <a:ext cx="316707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093D7F-6275-477F-A5FF-02C0FE7262A1}"/>
              </a:ext>
            </a:extLst>
          </p:cNvPr>
          <p:cNvSpPr txBox="1"/>
          <p:nvPr/>
        </p:nvSpPr>
        <p:spPr>
          <a:xfrm>
            <a:off x="5657959" y="2742033"/>
            <a:ext cx="51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B4D46F-0377-489A-BBB8-ACCF2E5B4BAA}"/>
              </a:ext>
            </a:extLst>
          </p:cNvPr>
          <p:cNvSpPr txBox="1"/>
          <p:nvPr/>
        </p:nvSpPr>
        <p:spPr>
          <a:xfrm>
            <a:off x="5205721" y="4085219"/>
            <a:ext cx="663411" cy="27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74590A-6273-4F43-8721-E2DA09E573E4}"/>
              </a:ext>
            </a:extLst>
          </p:cNvPr>
          <p:cNvSpPr txBox="1"/>
          <p:nvPr/>
        </p:nvSpPr>
        <p:spPr>
          <a:xfrm>
            <a:off x="5216630" y="3263188"/>
            <a:ext cx="42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F36259-1A79-4294-9C28-20C01171FEB4}"/>
              </a:ext>
            </a:extLst>
          </p:cNvPr>
          <p:cNvSpPr/>
          <p:nvPr/>
        </p:nvSpPr>
        <p:spPr>
          <a:xfrm>
            <a:off x="4423630" y="2231140"/>
            <a:ext cx="1396779" cy="28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PTR=START</a:t>
            </a:r>
            <a:endParaRPr lang="en-IN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323310-446F-438C-AB9E-87DC9E77D3D5}"/>
              </a:ext>
            </a:extLst>
          </p:cNvPr>
          <p:cNvCxnSpPr>
            <a:cxnSpLocks/>
          </p:cNvCxnSpPr>
          <p:nvPr/>
        </p:nvCxnSpPr>
        <p:spPr>
          <a:xfrm>
            <a:off x="5122019" y="3284815"/>
            <a:ext cx="0" cy="2105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DD9BF0-425C-46C5-B10B-8C1DD420D657}"/>
              </a:ext>
            </a:extLst>
          </p:cNvPr>
          <p:cNvCxnSpPr>
            <a:cxnSpLocks/>
          </p:cNvCxnSpPr>
          <p:nvPr/>
        </p:nvCxnSpPr>
        <p:spPr>
          <a:xfrm>
            <a:off x="5093477" y="1989644"/>
            <a:ext cx="1" cy="2091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A25859-924D-4BFB-81FE-98324B8D8F30}"/>
              </a:ext>
            </a:extLst>
          </p:cNvPr>
          <p:cNvCxnSpPr>
            <a:cxnSpLocks/>
          </p:cNvCxnSpPr>
          <p:nvPr/>
        </p:nvCxnSpPr>
        <p:spPr>
          <a:xfrm>
            <a:off x="5093477" y="2497969"/>
            <a:ext cx="0" cy="2105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267E283-FDB2-4F98-AFAB-780D7348A312}"/>
              </a:ext>
            </a:extLst>
          </p:cNvPr>
          <p:cNvSpPr/>
          <p:nvPr/>
        </p:nvSpPr>
        <p:spPr>
          <a:xfrm>
            <a:off x="4526536" y="5414281"/>
            <a:ext cx="1118143" cy="305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EXIT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43BF59-C3A4-4BD5-914C-8D2D50BCDDF5}"/>
              </a:ext>
            </a:extLst>
          </p:cNvPr>
          <p:cNvCxnSpPr>
            <a:cxnSpLocks/>
          </p:cNvCxnSpPr>
          <p:nvPr/>
        </p:nvCxnSpPr>
        <p:spPr>
          <a:xfrm>
            <a:off x="5109378" y="4648256"/>
            <a:ext cx="0" cy="2105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E4B0AF7-89CA-4376-B7A2-7C4FFC9F5F0D}"/>
              </a:ext>
            </a:extLst>
          </p:cNvPr>
          <p:cNvSpPr/>
          <p:nvPr/>
        </p:nvSpPr>
        <p:spPr>
          <a:xfrm>
            <a:off x="4393812" y="4874745"/>
            <a:ext cx="1456414" cy="3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PTR = PTR-&gt;NEXT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F175C0-03A0-4896-A49E-0F6B0BFF43F6}"/>
              </a:ext>
            </a:extLst>
          </p:cNvPr>
          <p:cNvCxnSpPr>
            <a:cxnSpLocks/>
          </p:cNvCxnSpPr>
          <p:nvPr/>
        </p:nvCxnSpPr>
        <p:spPr>
          <a:xfrm flipH="1">
            <a:off x="8094842" y="3034485"/>
            <a:ext cx="13264" cy="2532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6D57EA-C8D3-4178-BCD8-09675C8EADE4}"/>
              </a:ext>
            </a:extLst>
          </p:cNvPr>
          <p:cNvCxnSpPr>
            <a:cxnSpLocks/>
          </p:cNvCxnSpPr>
          <p:nvPr/>
        </p:nvCxnSpPr>
        <p:spPr>
          <a:xfrm flipV="1">
            <a:off x="7189489" y="3027827"/>
            <a:ext cx="905353" cy="1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4D4A99-B61B-41F1-967D-CD2C7E00F570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5644679" y="5566897"/>
            <a:ext cx="2440640" cy="66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FD9B0A-A452-4951-BE1C-4611ABADC979}"/>
              </a:ext>
            </a:extLst>
          </p:cNvPr>
          <p:cNvCxnSpPr>
            <a:cxnSpLocks/>
          </p:cNvCxnSpPr>
          <p:nvPr/>
        </p:nvCxnSpPr>
        <p:spPr>
          <a:xfrm flipV="1">
            <a:off x="3475861" y="3805877"/>
            <a:ext cx="90535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E590A-3D05-4E72-BCB9-4F798B13E6A9}"/>
              </a:ext>
            </a:extLst>
          </p:cNvPr>
          <p:cNvCxnSpPr>
            <a:cxnSpLocks/>
          </p:cNvCxnSpPr>
          <p:nvPr/>
        </p:nvCxnSpPr>
        <p:spPr>
          <a:xfrm>
            <a:off x="3475861" y="3840155"/>
            <a:ext cx="0" cy="17912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0C4CC5-A7BB-44BF-9E0E-8D946BCF18A0}"/>
              </a:ext>
            </a:extLst>
          </p:cNvPr>
          <p:cNvCxnSpPr>
            <a:cxnSpLocks/>
          </p:cNvCxnSpPr>
          <p:nvPr/>
        </p:nvCxnSpPr>
        <p:spPr>
          <a:xfrm>
            <a:off x="3475861" y="5611389"/>
            <a:ext cx="10506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A8ECCD-C98A-4581-AE9B-C1EAD3159290}"/>
              </a:ext>
            </a:extLst>
          </p:cNvPr>
          <p:cNvSpPr txBox="1"/>
          <p:nvPr/>
        </p:nvSpPr>
        <p:spPr>
          <a:xfrm>
            <a:off x="4035149" y="3539530"/>
            <a:ext cx="42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2322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1C52C-4C75-4350-9ECC-742D75EAAFB1}"/>
              </a:ext>
            </a:extLst>
          </p:cNvPr>
          <p:cNvSpPr txBox="1"/>
          <p:nvPr/>
        </p:nvSpPr>
        <p:spPr>
          <a:xfrm>
            <a:off x="158381" y="15347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Menu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1EC31-F062-408B-9A6A-74373E269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1" y="2252874"/>
            <a:ext cx="5304573" cy="2843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2F14A-82EA-4E88-9F11-AE34A098B692}"/>
              </a:ext>
            </a:extLst>
          </p:cNvPr>
          <p:cNvSpPr txBox="1"/>
          <p:nvPr/>
        </p:nvSpPr>
        <p:spPr>
          <a:xfrm>
            <a:off x="5994401" y="15347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Account</a:t>
            </a:r>
            <a:endParaRPr lang="en-IN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17851-FF22-4EF2-AD49-8974CFA26F1F}"/>
              </a:ext>
            </a:extLst>
          </p:cNvPr>
          <p:cNvSpPr txBox="1"/>
          <p:nvPr/>
        </p:nvSpPr>
        <p:spPr>
          <a:xfrm>
            <a:off x="2604964" y="280045"/>
            <a:ext cx="6259443" cy="81798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445"/>
              </a:spcBef>
              <a:spcAft>
                <a:spcPts val="0"/>
              </a:spcAft>
            </a:pPr>
            <a:r>
              <a:rPr lang="en-US" sz="3600" b="1" dirty="0"/>
              <a:t>Micro Project Outputs</a:t>
            </a:r>
            <a:endParaRPr lang="en-IN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2B7DE-F6E9-454A-BC33-4F5B1F871E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49" y="2252873"/>
            <a:ext cx="5873557" cy="28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550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969BF4-DB8E-4D19-8AA0-AA29C9470CCA}"/>
              </a:ext>
            </a:extLst>
          </p:cNvPr>
          <p:cNvSpPr txBox="1"/>
          <p:nvPr/>
        </p:nvSpPr>
        <p:spPr>
          <a:xfrm>
            <a:off x="2266051" y="425059"/>
            <a:ext cx="6771417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/>
            </a:lvl1pPr>
          </a:lstStyle>
          <a:p>
            <a:r>
              <a:rPr lang="en-IN" dirty="0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A5F69-E2D0-4FC2-B002-D10581ACDA94}"/>
              </a:ext>
            </a:extLst>
          </p:cNvPr>
          <p:cNvSpPr txBox="1"/>
          <p:nvPr/>
        </p:nvSpPr>
        <p:spPr>
          <a:xfrm>
            <a:off x="639192" y="1704513"/>
            <a:ext cx="1020044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Literature review</a:t>
            </a:r>
          </a:p>
          <a:p>
            <a:pPr marL="8001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AutoNum type="arabicPeriod"/>
            </a:pP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Abstract </a:t>
            </a:r>
          </a:p>
          <a:p>
            <a:pPr marL="8001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</a:p>
          <a:p>
            <a:pPr marL="8001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AutoNum type="arabicPeriod"/>
            </a:pP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Algorithum and Flowcharts</a:t>
            </a:r>
          </a:p>
          <a:p>
            <a:pPr marL="8001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AutoNum type="arabicPeriod"/>
            </a:pP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Outputs</a:t>
            </a:r>
          </a:p>
          <a:p>
            <a:pPr marL="8001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Course outcomes achieved</a:t>
            </a:r>
            <a:endParaRPr lang="en-IN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</a:p>
          <a:p>
            <a:pPr marL="8001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AutoNum type="arabicPeriod"/>
            </a:pP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3213054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1C52C-4C75-4350-9ECC-742D75EAAFB1}"/>
              </a:ext>
            </a:extLst>
          </p:cNvPr>
          <p:cNvSpPr txBox="1"/>
          <p:nvPr/>
        </p:nvSpPr>
        <p:spPr>
          <a:xfrm>
            <a:off x="158381" y="15347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3.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Modify Account Record</a:t>
            </a:r>
            <a:endParaRPr lang="en-IN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2F14A-82EA-4E88-9F11-AE34A098B692}"/>
              </a:ext>
            </a:extLst>
          </p:cNvPr>
          <p:cNvSpPr txBox="1"/>
          <p:nvPr/>
        </p:nvSpPr>
        <p:spPr>
          <a:xfrm>
            <a:off x="5994401" y="153471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4.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Details Of Existing Account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E8544-1265-4BD5-AEDF-1AAB6DC7FD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017" y="2152310"/>
            <a:ext cx="5688612" cy="3794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22157E-9003-4B55-AA45-B14BDD18C7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2310"/>
            <a:ext cx="5951983" cy="379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0470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1C52C-4C75-4350-9ECC-742D75EAAFB1}"/>
              </a:ext>
            </a:extLst>
          </p:cNvPr>
          <p:cNvSpPr txBox="1"/>
          <p:nvPr/>
        </p:nvSpPr>
        <p:spPr>
          <a:xfrm>
            <a:off x="158381" y="15347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5.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 Transaction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FEF43-1D7B-4AF4-A783-EDE5D156A3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2125647"/>
            <a:ext cx="5722152" cy="3387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AAB633-BEE8-4BDA-AD8D-2A23AF70C0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03379"/>
            <a:ext cx="5994401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4096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1C52C-4C75-4350-9ECC-742D75EAAFB1}"/>
              </a:ext>
            </a:extLst>
          </p:cNvPr>
          <p:cNvSpPr txBox="1"/>
          <p:nvPr/>
        </p:nvSpPr>
        <p:spPr>
          <a:xfrm>
            <a:off x="131747" y="15347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Account From Bank</a:t>
            </a:r>
            <a:endParaRPr lang="en-IN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2F14A-82EA-4E88-9F11-AE34A098B692}"/>
              </a:ext>
            </a:extLst>
          </p:cNvPr>
          <p:cNvSpPr txBox="1"/>
          <p:nvPr/>
        </p:nvSpPr>
        <p:spPr>
          <a:xfrm>
            <a:off x="5994401" y="1479316"/>
            <a:ext cx="6096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marR="384175" algn="l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</a:pPr>
            <a:r>
              <a:rPr lang="en-IN" b="1" dirty="0">
                <a:solidFill>
                  <a:schemeClr val="bg1"/>
                </a:solidFill>
              </a:rPr>
              <a:t>7. </a:t>
            </a:r>
            <a:r>
              <a:rPr lang="en-US" sz="1800" b="1" u="none" strike="noStrike" kern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 All Record 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9F14-2264-4231-A2B0-837D3DF99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82" y="2399898"/>
            <a:ext cx="5836020" cy="3313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D5AF98-EB81-4E92-B581-ECA96BAE74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0" y="2399898"/>
            <a:ext cx="5937619" cy="33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3691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2546437" y="365968"/>
            <a:ext cx="6259443" cy="66488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49ABB-3320-4586-A2D0-8E1BFE788279}"/>
              </a:ext>
            </a:extLst>
          </p:cNvPr>
          <p:cNvSpPr txBox="1"/>
          <p:nvPr/>
        </p:nvSpPr>
        <p:spPr>
          <a:xfrm>
            <a:off x="285565" y="1127464"/>
            <a:ext cx="11620870" cy="6918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0" i="0" dirty="0">
                <a:solidFill>
                  <a:schemeClr val="bg1"/>
                </a:solidFill>
                <a:effectLst/>
                <a:latin typeface="-apple-system"/>
              </a:rPr>
              <a:t>	In this way we have learn about bank management system and its benefits. We have implement the program using linked list.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latin typeface="-apple-system"/>
              </a:rPr>
              <a:t>	linked list is a linear data structure. We used different header files and function available in those header file to implement program.</a:t>
            </a:r>
          </a:p>
          <a:p>
            <a:pPr>
              <a:lnSpc>
                <a:spcPct val="150000"/>
              </a:lnSpc>
            </a:pPr>
            <a:r>
              <a:rPr lang="en-IN" sz="2000" b="0" i="0" dirty="0">
                <a:solidFill>
                  <a:schemeClr val="bg1"/>
                </a:solidFill>
                <a:effectLst/>
                <a:latin typeface="-apple-system"/>
              </a:rPr>
              <a:t>	we practi</a:t>
            </a:r>
            <a:r>
              <a:rPr lang="en-IN" sz="2000" dirty="0">
                <a:solidFill>
                  <a:schemeClr val="bg1"/>
                </a:solidFill>
                <a:latin typeface="-apple-system"/>
              </a:rPr>
              <a:t>ce different operation on linked list such as insertion, deletion, traversing and searching using c language.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latin typeface="-apple-system"/>
              </a:rPr>
              <a:t> </a:t>
            </a:r>
            <a:endParaRPr lang="en-IN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 Scope: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File Handling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Concept of Object Oriented Programming reliability and reusability increase.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IN" sz="2000" b="0" i="0" dirty="0">
                <a:solidFill>
                  <a:schemeClr val="bg1"/>
                </a:solidFill>
                <a:effectLst/>
                <a:latin typeface="-apple-system"/>
              </a:rPr>
              <a:t>	3.</a:t>
            </a:r>
            <a:r>
              <a:rPr lang="en-IN" sz="2000" dirty="0">
                <a:solidFill>
                  <a:schemeClr val="bg1"/>
                </a:solidFill>
                <a:latin typeface="-apple-system"/>
              </a:rPr>
              <a:t>   We can use user level and administrator level authentication.</a:t>
            </a:r>
            <a:endParaRPr lang="en-IN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IN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chemeClr val="bg1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IN" sz="2000" b="0" i="0" dirty="0">
                <a:solidFill>
                  <a:schemeClr val="bg1"/>
                </a:solidFill>
                <a:effectLst/>
                <a:latin typeface="-apple-system"/>
              </a:rPr>
              <a:t>	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1449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2470237" y="451693"/>
            <a:ext cx="6259443" cy="66488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   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B57CC-BC1F-4F03-8545-BB0C861AD921}"/>
              </a:ext>
            </a:extLst>
          </p:cNvPr>
          <p:cNvSpPr txBox="1"/>
          <p:nvPr/>
        </p:nvSpPr>
        <p:spPr>
          <a:xfrm>
            <a:off x="756081" y="1660125"/>
            <a:ext cx="10679837" cy="347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248920" lvl="0" indent="-342900">
              <a:lnSpc>
                <a:spcPct val="150000"/>
              </a:lnSpc>
              <a:spcBef>
                <a:spcPts val="31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https://www.geeksforgeeks.org/time-h-header-file-in-c-with-examples</a:t>
            </a:r>
            <a:r>
              <a:rPr lang="en-IN" sz="1800" strike="noStrike" dirty="0">
                <a:solidFill>
                  <a:srgbClr val="FAC9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Use for adding time delay to the project</a:t>
            </a:r>
          </a:p>
          <a:p>
            <a:pPr marL="342900" marR="248920" lvl="0" indent="-342900">
              <a:lnSpc>
                <a:spcPct val="150000"/>
              </a:lnSpc>
              <a:spcBef>
                <a:spcPts val="31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http://www.cplusplus.com/forum/windows/166491</a:t>
            </a:r>
            <a:r>
              <a:rPr lang="en-IN" sz="1800" strike="noStrike" dirty="0">
                <a:solidFill>
                  <a:srgbClr val="FAC9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use for formatted the output</a:t>
            </a:r>
          </a:p>
          <a:p>
            <a:pPr marL="342900" marR="248920" lvl="0" indent="-342900">
              <a:lnSpc>
                <a:spcPct val="150000"/>
              </a:lnSpc>
              <a:spcBef>
                <a:spcPts val="31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u="sng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https://www.sanfoundry.com/c-program-illustrate-user-authentication</a:t>
            </a:r>
            <a:r>
              <a:rPr lang="en-IN" sz="1800" u="sng" dirty="0">
                <a:solidFill>
                  <a:srgbClr val="FAC9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use for </a:t>
            </a:r>
            <a:r>
              <a:rPr lang="en-IN" sz="180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authenticated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code</a:t>
            </a:r>
          </a:p>
          <a:p>
            <a:pPr marL="342900" marR="248920" lvl="0" indent="-342900">
              <a:lnSpc>
                <a:spcPct val="150000"/>
              </a:lnSpc>
              <a:spcBef>
                <a:spcPts val="31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Data Structure &amp; Algorithum using c 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 use for dynamic memory allocation</a:t>
            </a:r>
          </a:p>
          <a:p>
            <a:pPr marL="342900" marR="248920" lvl="0" indent="-342900">
              <a:lnSpc>
                <a:spcPct val="150000"/>
              </a:lnSpc>
              <a:spcBef>
                <a:spcPts val="31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u="sng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https://www.upgrad.com/blog/data-structure-project-ideas-beginners</a:t>
            </a:r>
            <a:r>
              <a:rPr lang="en-IN" sz="1800" dirty="0">
                <a:solidFill>
                  <a:srgbClr val="FAC9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use for project idea</a:t>
            </a:r>
          </a:p>
          <a:p>
            <a:pPr marL="914400" marR="248920" indent="-229235">
              <a:lnSpc>
                <a:spcPct val="150000"/>
              </a:lnSpc>
              <a:spcBef>
                <a:spcPts val="315"/>
              </a:spcBef>
              <a:spcAft>
                <a:spcPts val="0"/>
              </a:spcAft>
            </a:pPr>
            <a:r>
              <a:rPr lang="en-IN" sz="1800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1353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2399216" y="513837"/>
            <a:ext cx="7117646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Course Outcomes Achieved</a:t>
            </a:r>
            <a:endParaRPr lang="en-IN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1EE28-76F1-4530-A38E-4CFE4C7D27B4}"/>
              </a:ext>
            </a:extLst>
          </p:cNvPr>
          <p:cNvSpPr txBox="1"/>
          <p:nvPr/>
        </p:nvSpPr>
        <p:spPr>
          <a:xfrm>
            <a:off x="816746" y="2139929"/>
            <a:ext cx="10085033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basic operation on linked list.</a:t>
            </a:r>
            <a:endParaRPr lang="en-IN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an algorithm to Search the given node using linear Search.</a:t>
            </a:r>
            <a:endParaRPr lang="en-IN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relevant Structure to represent node using linked list</a:t>
            </a:r>
            <a:endParaRPr lang="en-IN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3136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42137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2432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969BF4-DB8E-4D19-8AA0-AA29C9470CCA}"/>
              </a:ext>
            </a:extLst>
          </p:cNvPr>
          <p:cNvSpPr txBox="1"/>
          <p:nvPr/>
        </p:nvSpPr>
        <p:spPr>
          <a:xfrm>
            <a:off x="2266051" y="425059"/>
            <a:ext cx="6771417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/>
            </a:lvl1pPr>
          </a:lstStyle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A5F69-E2D0-4FC2-B002-D10581ACDA94}"/>
              </a:ext>
            </a:extLst>
          </p:cNvPr>
          <p:cNvSpPr txBox="1"/>
          <p:nvPr/>
        </p:nvSpPr>
        <p:spPr>
          <a:xfrm>
            <a:off x="639192" y="1704513"/>
            <a:ext cx="10200443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Bank Management System using c this project is developed using linked list. Linked list is linear data structure. </a:t>
            </a:r>
          </a:p>
          <a:p>
            <a:pPr marL="3429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Dynamic memory allocation make linked list operation efficient. We can store customer data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upto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memory becomes available. Linked list stored collection of data. </a:t>
            </a:r>
          </a:p>
          <a:p>
            <a:pPr marL="3429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	Various operation performed on linked list are insertion, deletion, traversing. We can use such 	operation in our project. By using such function we implement bank management system 	project</a:t>
            </a:r>
            <a:r>
              <a:rPr lang="en-US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078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8C985-3975-47C6-A738-D919C56E93F8}"/>
              </a:ext>
            </a:extLst>
          </p:cNvPr>
          <p:cNvSpPr txBox="1"/>
          <p:nvPr/>
        </p:nvSpPr>
        <p:spPr>
          <a:xfrm>
            <a:off x="313678" y="1411549"/>
            <a:ext cx="11890159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Bank Account Management System is an application for maintaining a person's account in a bank.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this project I tried to show the working of a banking account system and cover the basic functionality of a Bank Management System.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 user can Create Account, Modify Account, Manage Transaction, Delete Account, Search Existing Account and Display All the Account In Bank.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aim of this project is to develop software for Bank Account Management System. This project has been developed to carry out the processes easily and quickly.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69BF4-DB8E-4D19-8AA0-AA29C9470CCA}"/>
              </a:ext>
            </a:extLst>
          </p:cNvPr>
          <p:cNvSpPr txBox="1"/>
          <p:nvPr/>
        </p:nvSpPr>
        <p:spPr>
          <a:xfrm>
            <a:off x="2470237" y="451693"/>
            <a:ext cx="6259443" cy="66488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/>
            </a:lvl1pPr>
          </a:lstStyle>
          <a:p>
            <a:r>
              <a:rPr lang="en-IN" dirty="0"/>
              <a:t>  Abstract </a:t>
            </a:r>
          </a:p>
        </p:txBody>
      </p:sp>
    </p:spTree>
    <p:extLst>
      <p:ext uri="{BB962C8B-B14F-4D97-AF65-F5344CB8AC3E}">
        <p14:creationId xmlns:p14="http://schemas.microsoft.com/office/powerpoint/2010/main" val="23469916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75DCC-9D55-46C3-AD5C-BA2A797C7959}"/>
              </a:ext>
            </a:extLst>
          </p:cNvPr>
          <p:cNvSpPr txBox="1"/>
          <p:nvPr/>
        </p:nvSpPr>
        <p:spPr>
          <a:xfrm>
            <a:off x="400721" y="1352729"/>
            <a:ext cx="11099482" cy="460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</a:rPr>
              <a:t>W</a:t>
            </a: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 developed </a:t>
            </a:r>
            <a:r>
              <a:rPr lang="en-IN" b="1" dirty="0">
                <a:solidFill>
                  <a:schemeClr val="bg1"/>
                </a:solidFill>
                <a:latin typeface="Verdana" panose="020B0604030504040204" pitchFamily="34" charset="0"/>
              </a:rPr>
              <a:t>Micro</a:t>
            </a:r>
            <a:r>
              <a:rPr lang="en-IN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project in C bank management system using linked list </a:t>
            </a: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during our third semester. This project is focused on customer account services in bank.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Here, we can </a:t>
            </a:r>
            <a:r>
              <a:rPr lang="en-IN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create a new account</a:t>
            </a: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N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update information of an existing account</a:t>
            </a: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view and manage transactions, check the details of an existing account, remove existing account and view customers’ list.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Overall, with this project, you can perform banking activities like in a Real bank.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project code for this project is </a:t>
            </a:r>
            <a:r>
              <a:rPr lang="en-IN" b="0" i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around 490 </a:t>
            </a: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lines. The project code is password protected (password is dsuproject).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7E07E-6EB7-4832-8AD7-4563D5378821}"/>
              </a:ext>
            </a:extLst>
          </p:cNvPr>
          <p:cNvSpPr txBox="1"/>
          <p:nvPr/>
        </p:nvSpPr>
        <p:spPr>
          <a:xfrm>
            <a:off x="3080551" y="514904"/>
            <a:ext cx="4776187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/>
            </a:lvl1pPr>
          </a:lstStyle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1141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75DCC-9D55-46C3-AD5C-BA2A797C7959}"/>
              </a:ext>
            </a:extLst>
          </p:cNvPr>
          <p:cNvSpPr txBox="1"/>
          <p:nvPr/>
        </p:nvSpPr>
        <p:spPr>
          <a:xfrm>
            <a:off x="506027" y="594803"/>
            <a:ext cx="11603114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In this project we use singly linked list. A linked list a data structure which contain two field.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	1. Data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	2. Pointer to next node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8AC23-B7D4-49F9-A8D9-DD7744BB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88" y="2184336"/>
            <a:ext cx="8001411" cy="1244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99111-1D50-4680-983C-CB79AD5E0B7D}"/>
              </a:ext>
            </a:extLst>
          </p:cNvPr>
          <p:cNvSpPr txBox="1"/>
          <p:nvPr/>
        </p:nvSpPr>
        <p:spPr>
          <a:xfrm>
            <a:off x="506027" y="3345352"/>
            <a:ext cx="1028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Head pointer contain the address of the first node and the last node contain NULL to indicate end of the list.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2AA8F-868A-47FD-B3E1-FD141F801F90}"/>
              </a:ext>
            </a:extLst>
          </p:cNvPr>
          <p:cNvSpPr txBox="1"/>
          <p:nvPr/>
        </p:nvSpPr>
        <p:spPr>
          <a:xfrm>
            <a:off x="506027" y="4301519"/>
            <a:ext cx="10360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Node Creation:-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Struct node{</a:t>
            </a:r>
          </a:p>
          <a:p>
            <a:r>
              <a:rPr lang="en-IN" dirty="0">
                <a:solidFill>
                  <a:schemeClr val="bg1"/>
                </a:solidFill>
              </a:rPr>
              <a:t>	int data;</a:t>
            </a:r>
          </a:p>
          <a:p>
            <a:r>
              <a:rPr lang="en-IN" dirty="0">
                <a:solidFill>
                  <a:schemeClr val="bg1"/>
                </a:solidFill>
              </a:rPr>
              <a:t>	struct node *next;</a:t>
            </a:r>
          </a:p>
          <a:p>
            <a:r>
              <a:rPr lang="en-IN" dirty="0">
                <a:solidFill>
                  <a:schemeClr val="bg1"/>
                </a:solidFill>
              </a:rPr>
              <a:t>};</a:t>
            </a:r>
          </a:p>
          <a:p>
            <a:r>
              <a:rPr lang="en-IN" dirty="0">
                <a:solidFill>
                  <a:schemeClr val="bg1"/>
                </a:solidFill>
              </a:rPr>
              <a:t>Struct node *Head, *Ptr;</a:t>
            </a:r>
          </a:p>
          <a:p>
            <a:r>
              <a:rPr lang="en-IN" dirty="0">
                <a:solidFill>
                  <a:schemeClr val="bg1"/>
                </a:solidFill>
              </a:rPr>
              <a:t>New node = (struct node *)malloc(size of(struct node));</a:t>
            </a:r>
          </a:p>
        </p:txBody>
      </p:sp>
    </p:spTree>
    <p:extLst>
      <p:ext uri="{BB962C8B-B14F-4D97-AF65-F5344CB8AC3E}">
        <p14:creationId xmlns:p14="http://schemas.microsoft.com/office/powerpoint/2010/main" val="6690526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1072661" y="376115"/>
            <a:ext cx="9010650" cy="65072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Algorithm To Insert Record Into Bank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1640-766D-476E-A8E1-899D24AF42A3}"/>
              </a:ext>
            </a:extLst>
          </p:cNvPr>
          <p:cNvSpPr txBox="1"/>
          <p:nvPr/>
        </p:nvSpPr>
        <p:spPr>
          <a:xfrm>
            <a:off x="1072661" y="1225689"/>
            <a:ext cx="10990580" cy="563231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IF AVAIL = NULL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Write OVERFLOW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Go to step 15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SET NEW_NODE = AVAIL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SET AVAIL = AVAIL-&gt;NEXT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SET NEW_NODE-&gt;DATA = VAL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 IF START = NULL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7:	NEW_NODE-&gt;NEXT = NULL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8:	START = NEWNODE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Go To Step 15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9: ELSE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10:	 PTR = START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11:	 WHILE PTR != NULL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12:  		PTR = PTR-&gt;NEXT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[END OF LOOP]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13: PTR-&gt;NEXT = NEW_NODE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14: NEW_NODE-&gt;NEXT = NULL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[END OF IF]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15: EXIT</a:t>
            </a:r>
          </a:p>
        </p:txBody>
      </p:sp>
    </p:spTree>
    <p:extLst>
      <p:ext uri="{BB962C8B-B14F-4D97-AF65-F5344CB8AC3E}">
        <p14:creationId xmlns:p14="http://schemas.microsoft.com/office/powerpoint/2010/main" val="42206480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1306499" y="265706"/>
            <a:ext cx="9296400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Flowchart To Insert Record Into Bank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61375D-246E-4733-AB91-CF85DC2A7F0B}"/>
              </a:ext>
            </a:extLst>
          </p:cNvPr>
          <p:cNvSpPr/>
          <p:nvPr/>
        </p:nvSpPr>
        <p:spPr>
          <a:xfrm>
            <a:off x="2120020" y="1494890"/>
            <a:ext cx="1118143" cy="305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905C2-D1DD-405B-918D-EC3659ACA64F}"/>
              </a:ext>
            </a:extLst>
          </p:cNvPr>
          <p:cNvSpPr txBox="1"/>
          <p:nvPr/>
        </p:nvSpPr>
        <p:spPr>
          <a:xfrm>
            <a:off x="2435040" y="1523123"/>
            <a:ext cx="58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</a:t>
            </a:r>
            <a:endParaRPr lang="en-IN" sz="1200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9182448B-00F5-4E62-922C-1BDB9065653B}"/>
              </a:ext>
            </a:extLst>
          </p:cNvPr>
          <p:cNvSpPr/>
          <p:nvPr/>
        </p:nvSpPr>
        <p:spPr>
          <a:xfrm>
            <a:off x="1948649" y="1955115"/>
            <a:ext cx="1515879" cy="8080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AVAIL = NULL</a:t>
            </a:r>
            <a:endParaRPr lang="en-IN" sz="12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D00FFD3-D4F0-4046-9721-AA47B0AC2DA5}"/>
              </a:ext>
            </a:extLst>
          </p:cNvPr>
          <p:cNvSpPr/>
          <p:nvPr/>
        </p:nvSpPr>
        <p:spPr>
          <a:xfrm>
            <a:off x="3973512" y="2187458"/>
            <a:ext cx="1093974" cy="3433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OVERFLOW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D7BA3-6C56-4E91-B509-3EB654052818}"/>
              </a:ext>
            </a:extLst>
          </p:cNvPr>
          <p:cNvCxnSpPr>
            <a:cxnSpLocks/>
            <a:stCxn id="7" idx="3"/>
            <a:endCxn id="10" idx="5"/>
          </p:cNvCxnSpPr>
          <p:nvPr/>
        </p:nvCxnSpPr>
        <p:spPr>
          <a:xfrm flipV="1">
            <a:off x="3464528" y="2359116"/>
            <a:ext cx="551898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018592-E658-4BEA-9134-5DD79AF98002}"/>
              </a:ext>
            </a:extLst>
          </p:cNvPr>
          <p:cNvSpPr txBox="1"/>
          <p:nvPr/>
        </p:nvSpPr>
        <p:spPr>
          <a:xfrm>
            <a:off x="3472701" y="2045816"/>
            <a:ext cx="571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CFE34B-668C-4CF1-A615-3846E77C7F7D}"/>
              </a:ext>
            </a:extLst>
          </p:cNvPr>
          <p:cNvSpPr/>
          <p:nvPr/>
        </p:nvSpPr>
        <p:spPr>
          <a:xfrm>
            <a:off x="1978052" y="2952524"/>
            <a:ext cx="1396779" cy="28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AVAIL=AVAIL-&gt;NEXT</a:t>
            </a:r>
            <a:endParaRPr lang="en-IN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C34DE-7D0B-49DC-BD3F-54AC578B91DE}"/>
              </a:ext>
            </a:extLst>
          </p:cNvPr>
          <p:cNvSpPr/>
          <p:nvPr/>
        </p:nvSpPr>
        <p:spPr>
          <a:xfrm>
            <a:off x="1983187" y="3450276"/>
            <a:ext cx="1396614" cy="32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NEW_NODE-&gt;DATA=VAL</a:t>
            </a:r>
            <a:endParaRPr lang="en-IN" sz="11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12EEF8-D535-45BB-BC2A-57C064B5101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2676442" y="3235690"/>
            <a:ext cx="5052" cy="214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2C996A1-CB5D-4F6F-8592-6E2B60BF7A15}"/>
              </a:ext>
            </a:extLst>
          </p:cNvPr>
          <p:cNvSpPr/>
          <p:nvPr/>
        </p:nvSpPr>
        <p:spPr>
          <a:xfrm>
            <a:off x="1856316" y="4991606"/>
            <a:ext cx="1772460" cy="28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NEW_NODE-&gt;NEXT=NULL</a:t>
            </a:r>
            <a:endParaRPr lang="en-IN" sz="11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7D019F9-BCA9-47D0-AC6F-7A4BA29DF396}"/>
              </a:ext>
            </a:extLst>
          </p:cNvPr>
          <p:cNvSpPr/>
          <p:nvPr/>
        </p:nvSpPr>
        <p:spPr>
          <a:xfrm>
            <a:off x="1978052" y="5471813"/>
            <a:ext cx="1401749" cy="28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START=NEW_NODE</a:t>
            </a:r>
            <a:endParaRPr lang="en-IN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EB087F-8FC0-437B-B789-F8E8AFA31FA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706589" y="1800122"/>
            <a:ext cx="20991" cy="1549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A87E479-B3BC-47BE-A2D6-E4438038284A}"/>
              </a:ext>
            </a:extLst>
          </p:cNvPr>
          <p:cNvCxnSpPr>
            <a:cxnSpLocks/>
          </p:cNvCxnSpPr>
          <p:nvPr/>
        </p:nvCxnSpPr>
        <p:spPr>
          <a:xfrm>
            <a:off x="8938832" y="2462400"/>
            <a:ext cx="1839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520C3543-7E1D-420E-97C1-381F9C4F6D4C}"/>
              </a:ext>
            </a:extLst>
          </p:cNvPr>
          <p:cNvSpPr/>
          <p:nvPr/>
        </p:nvSpPr>
        <p:spPr>
          <a:xfrm>
            <a:off x="1874268" y="3984902"/>
            <a:ext cx="1590260" cy="8080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START = NULL</a:t>
            </a:r>
            <a:endParaRPr lang="en-IN" sz="12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BC96E47-7222-4E59-BB8C-413A286F03A3}"/>
              </a:ext>
            </a:extLst>
          </p:cNvPr>
          <p:cNvCxnSpPr>
            <a:cxnSpLocks/>
          </p:cNvCxnSpPr>
          <p:nvPr/>
        </p:nvCxnSpPr>
        <p:spPr>
          <a:xfrm flipH="1">
            <a:off x="2676441" y="3664862"/>
            <a:ext cx="3811" cy="2743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2B2DA4-DDAC-49F9-9F2D-EF5F516CC4B9}"/>
              </a:ext>
            </a:extLst>
          </p:cNvPr>
          <p:cNvCxnSpPr>
            <a:cxnSpLocks/>
          </p:cNvCxnSpPr>
          <p:nvPr/>
        </p:nvCxnSpPr>
        <p:spPr>
          <a:xfrm flipH="1">
            <a:off x="2858989" y="3014283"/>
            <a:ext cx="379174" cy="10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0DC8A7-880F-45BD-8150-93A00B47D101}"/>
              </a:ext>
            </a:extLst>
          </p:cNvPr>
          <p:cNvCxnSpPr>
            <a:cxnSpLocks/>
          </p:cNvCxnSpPr>
          <p:nvPr/>
        </p:nvCxnSpPr>
        <p:spPr>
          <a:xfrm flipH="1">
            <a:off x="2668488" y="4800281"/>
            <a:ext cx="1" cy="1303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5489B3-C25C-4916-A159-8594FC7A35A7}"/>
              </a:ext>
            </a:extLst>
          </p:cNvPr>
          <p:cNvCxnSpPr>
            <a:cxnSpLocks/>
          </p:cNvCxnSpPr>
          <p:nvPr/>
        </p:nvCxnSpPr>
        <p:spPr>
          <a:xfrm flipH="1">
            <a:off x="2676441" y="5297633"/>
            <a:ext cx="1" cy="1303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F3AE61-35BE-489F-9EBD-016D07E93BE1}"/>
              </a:ext>
            </a:extLst>
          </p:cNvPr>
          <p:cNvSpPr/>
          <p:nvPr/>
        </p:nvSpPr>
        <p:spPr>
          <a:xfrm>
            <a:off x="7400258" y="1512219"/>
            <a:ext cx="1396779" cy="28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PTR=START</a:t>
            </a:r>
            <a:endParaRPr lang="en-IN" sz="1100" dirty="0"/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BEBD8987-7C51-41DD-A197-554FB3095B46}"/>
              </a:ext>
            </a:extLst>
          </p:cNvPr>
          <p:cNvSpPr/>
          <p:nvPr/>
        </p:nvSpPr>
        <p:spPr>
          <a:xfrm>
            <a:off x="7258465" y="2058397"/>
            <a:ext cx="1680367" cy="8080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WHILE PTR-&gt;NEXT != NULL </a:t>
            </a:r>
            <a:endParaRPr lang="en-IN" sz="11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207BE1-6FD7-48BB-B28B-AD76D1A24DB7}"/>
              </a:ext>
            </a:extLst>
          </p:cNvPr>
          <p:cNvSpPr/>
          <p:nvPr/>
        </p:nvSpPr>
        <p:spPr>
          <a:xfrm>
            <a:off x="9148539" y="2320817"/>
            <a:ext cx="1396779" cy="28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PTR=PTR-&gt;NEXT</a:t>
            </a:r>
            <a:endParaRPr lang="en-IN" sz="11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873C843-3B18-4532-BD43-C8D5F3CD0C46}"/>
              </a:ext>
            </a:extLst>
          </p:cNvPr>
          <p:cNvCxnSpPr>
            <a:cxnSpLocks/>
          </p:cNvCxnSpPr>
          <p:nvPr/>
        </p:nvCxnSpPr>
        <p:spPr>
          <a:xfrm>
            <a:off x="2694991" y="2729037"/>
            <a:ext cx="3810" cy="214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C8EE284-8C02-43B7-BDFA-4D0022489DE5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098649" y="1816506"/>
            <a:ext cx="0" cy="2418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42DE27C-A098-4AEF-9532-41AF3E01EA60}"/>
              </a:ext>
            </a:extLst>
          </p:cNvPr>
          <p:cNvSpPr txBox="1"/>
          <p:nvPr/>
        </p:nvSpPr>
        <p:spPr>
          <a:xfrm>
            <a:off x="8801363" y="2125476"/>
            <a:ext cx="486663" cy="28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84C462A-8213-4E6E-9CC2-37AD33A6DDF8}"/>
              </a:ext>
            </a:extLst>
          </p:cNvPr>
          <p:cNvSpPr txBox="1"/>
          <p:nvPr/>
        </p:nvSpPr>
        <p:spPr>
          <a:xfrm>
            <a:off x="8098646" y="2831295"/>
            <a:ext cx="42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7EC5A86-6CE9-4C90-A4F6-798952D8CB8A}"/>
              </a:ext>
            </a:extLst>
          </p:cNvPr>
          <p:cNvSpPr/>
          <p:nvPr/>
        </p:nvSpPr>
        <p:spPr>
          <a:xfrm>
            <a:off x="7329045" y="3136339"/>
            <a:ext cx="1676557" cy="3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PTR-&gt;NEXT=NEW_NODE</a:t>
            </a:r>
            <a:endParaRPr lang="en-IN" sz="11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C22AC85-EE99-416A-B9D1-E96B40124B60}"/>
              </a:ext>
            </a:extLst>
          </p:cNvPr>
          <p:cNvCxnSpPr>
            <a:cxnSpLocks/>
          </p:cNvCxnSpPr>
          <p:nvPr/>
        </p:nvCxnSpPr>
        <p:spPr>
          <a:xfrm>
            <a:off x="8103202" y="2866403"/>
            <a:ext cx="0" cy="2418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DE89F5F-0733-433B-8F8E-7085D46F8AF9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8098647" y="3450276"/>
            <a:ext cx="2" cy="8094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E867942B-8214-4122-8AE0-2B4AF9BAE3FE}"/>
              </a:ext>
            </a:extLst>
          </p:cNvPr>
          <p:cNvSpPr/>
          <p:nvPr/>
        </p:nvSpPr>
        <p:spPr>
          <a:xfrm>
            <a:off x="7539575" y="4259703"/>
            <a:ext cx="1118143" cy="305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EXIT</a:t>
            </a:r>
            <a:endParaRPr lang="en-IN" sz="110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4E27DAF-DF3B-4B54-9B79-7825B84EEEE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024572" y="2359116"/>
            <a:ext cx="930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C3C64CF-24C2-4D34-870A-4F7E4E3E8B03}"/>
              </a:ext>
            </a:extLst>
          </p:cNvPr>
          <p:cNvCxnSpPr>
            <a:cxnSpLocks/>
          </p:cNvCxnSpPr>
          <p:nvPr/>
        </p:nvCxnSpPr>
        <p:spPr>
          <a:xfrm>
            <a:off x="5955169" y="2369328"/>
            <a:ext cx="0" cy="207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F308021-37E6-4DB1-A68D-177B1482C4A7}"/>
              </a:ext>
            </a:extLst>
          </p:cNvPr>
          <p:cNvCxnSpPr>
            <a:endCxn id="123" idx="1"/>
          </p:cNvCxnSpPr>
          <p:nvPr/>
        </p:nvCxnSpPr>
        <p:spPr>
          <a:xfrm flipV="1">
            <a:off x="5955169" y="4412319"/>
            <a:ext cx="1584406" cy="2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B353A13-F8E1-4A8C-AFC0-B210C8153B7C}"/>
              </a:ext>
            </a:extLst>
          </p:cNvPr>
          <p:cNvCxnSpPr>
            <a:stCxn id="70" idx="2"/>
          </p:cNvCxnSpPr>
          <p:nvPr/>
        </p:nvCxnSpPr>
        <p:spPr>
          <a:xfrm flipH="1">
            <a:off x="2668488" y="5754980"/>
            <a:ext cx="10439" cy="487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E16CDC8-66D8-4822-80DF-6B1826E8EB22}"/>
              </a:ext>
            </a:extLst>
          </p:cNvPr>
          <p:cNvCxnSpPr>
            <a:cxnSpLocks/>
          </p:cNvCxnSpPr>
          <p:nvPr/>
        </p:nvCxnSpPr>
        <p:spPr>
          <a:xfrm>
            <a:off x="2668488" y="6241995"/>
            <a:ext cx="5498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FF390F9-1F56-4379-A3FE-B3832E11E01D}"/>
              </a:ext>
            </a:extLst>
          </p:cNvPr>
          <p:cNvCxnSpPr>
            <a:cxnSpLocks/>
          </p:cNvCxnSpPr>
          <p:nvPr/>
        </p:nvCxnSpPr>
        <p:spPr>
          <a:xfrm flipV="1">
            <a:off x="8167323" y="4608502"/>
            <a:ext cx="0" cy="165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2B1EBD5-AC34-447F-9097-84445BBA4691}"/>
              </a:ext>
            </a:extLst>
          </p:cNvPr>
          <p:cNvSpPr txBox="1"/>
          <p:nvPr/>
        </p:nvSpPr>
        <p:spPr>
          <a:xfrm>
            <a:off x="2676441" y="4745790"/>
            <a:ext cx="46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5E18C75-7FB3-4F82-A9B8-B9A9BEE1432B}"/>
              </a:ext>
            </a:extLst>
          </p:cNvPr>
          <p:cNvCxnSpPr>
            <a:cxnSpLocks/>
          </p:cNvCxnSpPr>
          <p:nvPr/>
        </p:nvCxnSpPr>
        <p:spPr>
          <a:xfrm flipV="1">
            <a:off x="3472701" y="4388905"/>
            <a:ext cx="1981657" cy="3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949859-9609-4D11-9671-9697753FF452}"/>
              </a:ext>
            </a:extLst>
          </p:cNvPr>
          <p:cNvCxnSpPr>
            <a:cxnSpLocks/>
          </p:cNvCxnSpPr>
          <p:nvPr/>
        </p:nvCxnSpPr>
        <p:spPr>
          <a:xfrm flipH="1">
            <a:off x="5433737" y="1579369"/>
            <a:ext cx="43095" cy="280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0D6820D-56FD-4314-A7A2-56B7F1438C1F}"/>
              </a:ext>
            </a:extLst>
          </p:cNvPr>
          <p:cNvCxnSpPr>
            <a:cxnSpLocks/>
          </p:cNvCxnSpPr>
          <p:nvPr/>
        </p:nvCxnSpPr>
        <p:spPr>
          <a:xfrm>
            <a:off x="5476832" y="1579369"/>
            <a:ext cx="1896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B3FE2B8-9339-466B-9229-58494DBF40E5}"/>
              </a:ext>
            </a:extLst>
          </p:cNvPr>
          <p:cNvSpPr txBox="1"/>
          <p:nvPr/>
        </p:nvSpPr>
        <p:spPr>
          <a:xfrm>
            <a:off x="2777618" y="2668436"/>
            <a:ext cx="46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7EF1AD-A777-4D92-941F-FDF43B5A247F}"/>
              </a:ext>
            </a:extLst>
          </p:cNvPr>
          <p:cNvSpPr txBox="1"/>
          <p:nvPr/>
        </p:nvSpPr>
        <p:spPr>
          <a:xfrm>
            <a:off x="3492456" y="4171031"/>
            <a:ext cx="46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D8044F-8E07-4B20-87B2-56D9CECAF66A}"/>
              </a:ext>
            </a:extLst>
          </p:cNvPr>
          <p:cNvCxnSpPr>
            <a:cxnSpLocks/>
          </p:cNvCxnSpPr>
          <p:nvPr/>
        </p:nvCxnSpPr>
        <p:spPr>
          <a:xfrm flipH="1">
            <a:off x="8098647" y="1937451"/>
            <a:ext cx="1748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ECF42-3DF1-4D9A-944B-10BFF1FA17A3}"/>
              </a:ext>
            </a:extLst>
          </p:cNvPr>
          <p:cNvCxnSpPr>
            <a:endCxn id="104" idx="0"/>
          </p:cNvCxnSpPr>
          <p:nvPr/>
        </p:nvCxnSpPr>
        <p:spPr>
          <a:xfrm>
            <a:off x="9846928" y="1955115"/>
            <a:ext cx="1" cy="3657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546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F215A-875A-45BD-AADE-BB8800CD1D68}"/>
              </a:ext>
            </a:extLst>
          </p:cNvPr>
          <p:cNvSpPr txBox="1"/>
          <p:nvPr/>
        </p:nvSpPr>
        <p:spPr>
          <a:xfrm>
            <a:off x="734998" y="349684"/>
            <a:ext cx="11017691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Algorithm To Update Details Of  Exiting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1640-766D-476E-A8E1-899D24AF42A3}"/>
              </a:ext>
            </a:extLst>
          </p:cNvPr>
          <p:cNvSpPr txBox="1"/>
          <p:nvPr/>
        </p:nvSpPr>
        <p:spPr>
          <a:xfrm>
            <a:off x="777240" y="1559445"/>
            <a:ext cx="11414760" cy="507831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IF START = NULL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Write UNDERFLOW (THERE IS NO BANK ACCOUNT TO MODIFY)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Go To Step 14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ELSE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	PTR = START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 	WHILE PTR != NULL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7:		IF AcNum = Record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8:			Switch(ch)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9: 				Case 1: PTR-&gt;NAME = NEW_VAL BREAK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10:				Case 2: PTR-&gt;ADDRESS = NEW_VAL BREAK;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11:				Default:	TRY AGAIN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12		ELSE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14:			PTR = PTR-&gt;NEXT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[END OF IF]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[END OF LOOP]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[END OF IF]		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14:	EXIT</a:t>
            </a:r>
          </a:p>
        </p:txBody>
      </p:sp>
    </p:spTree>
    <p:extLst>
      <p:ext uri="{BB962C8B-B14F-4D97-AF65-F5344CB8AC3E}">
        <p14:creationId xmlns:p14="http://schemas.microsoft.com/office/powerpoint/2010/main" val="306703894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3063</TotalTime>
  <Words>1879</Words>
  <Application>Microsoft Office PowerPoint</Application>
  <PresentationFormat>Widescreen</PresentationFormat>
  <Paragraphs>300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-apple-system</vt:lpstr>
      <vt:lpstr>Arial</vt:lpstr>
      <vt:lpstr>Brush Script MT</vt:lpstr>
      <vt:lpstr>Calibri</vt:lpstr>
      <vt:lpstr>Century Gothic</vt:lpstr>
      <vt:lpstr>Harlow Solid Italic</vt:lpstr>
      <vt:lpstr>LATO</vt:lpstr>
      <vt:lpstr>Lucida Calligraphy</vt:lpstr>
      <vt:lpstr>Times New Roman</vt:lpstr>
      <vt:lpstr>Verdana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kaushal khachane</dc:creator>
  <cp:lastModifiedBy>kaushal khachane</cp:lastModifiedBy>
  <cp:revision>259</cp:revision>
  <dcterms:created xsi:type="dcterms:W3CDTF">2021-01-20T12:53:29Z</dcterms:created>
  <dcterms:modified xsi:type="dcterms:W3CDTF">2021-06-19T17:19:04Z</dcterms:modified>
</cp:coreProperties>
</file>