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18"/>
  </p:notesMasterIdLst>
  <p:handoutMasterIdLst>
    <p:handoutMasterId r:id="rId19"/>
  </p:handoutMasterIdLst>
  <p:sldIdLst>
    <p:sldId id="276" r:id="rId3"/>
    <p:sldId id="277" r:id="rId4"/>
    <p:sldId id="278" r:id="rId5"/>
    <p:sldId id="283" r:id="rId6"/>
    <p:sldId id="290" r:id="rId7"/>
    <p:sldId id="291" r:id="rId8"/>
    <p:sldId id="282" r:id="rId9"/>
    <p:sldId id="292" r:id="rId10"/>
    <p:sldId id="293" r:id="rId11"/>
    <p:sldId id="294" r:id="rId12"/>
    <p:sldId id="295" r:id="rId13"/>
    <p:sldId id="296" r:id="rId14"/>
    <p:sldId id="287" r:id="rId15"/>
    <p:sldId id="289" r:id="rId16"/>
    <p:sldId id="280"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914" autoAdjust="0"/>
  </p:normalViewPr>
  <p:slideViewPr>
    <p:cSldViewPr>
      <p:cViewPr varScale="1">
        <p:scale>
          <a:sx n="85" d="100"/>
          <a:sy n="85" d="100"/>
        </p:scale>
        <p:origin x="451" y="62"/>
      </p:cViewPr>
      <p:guideLst>
        <p:guide orient="horz" pos="2160"/>
        <p:guide pos="3839"/>
      </p:guideLst>
    </p:cSldViewPr>
  </p:slideViewPr>
  <p:notesTextViewPr>
    <p:cViewPr>
      <p:scale>
        <a:sx n="1" d="1"/>
        <a:sy n="1" d="1"/>
      </p:scale>
      <p:origin x="0" y="0"/>
    </p:cViewPr>
  </p:notesTextViewPr>
  <p:notesViewPr>
    <p:cSldViewPr>
      <p:cViewPr varScale="1">
        <p:scale>
          <a:sx n="62" d="100"/>
          <a:sy n="62"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1B9A01-734B-41F8-8D80-C03B2F11E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A72CB47A-6D78-4C6E-BED0-BD3B28B38B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FA231-EB6A-4355-8166-B7869CFF0AF7}" type="datetimeFigureOut">
              <a:rPr lang="en-IN" smtClean="0"/>
              <a:t>03-06-2022</a:t>
            </a:fld>
            <a:endParaRPr lang="en-IN" dirty="0"/>
          </a:p>
        </p:txBody>
      </p:sp>
      <p:sp>
        <p:nvSpPr>
          <p:cNvPr id="4" name="Footer Placeholder 3">
            <a:extLst>
              <a:ext uri="{FF2B5EF4-FFF2-40B4-BE49-F238E27FC236}">
                <a16:creationId xmlns:a16="http://schemas.microsoft.com/office/drawing/2014/main" id="{3EE91286-728A-4D66-9910-C2BCEE7D1F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B583FB0-AAA9-4D74-9AE8-C60ACA8361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45725-B8A2-40B6-BDE4-85ED9AE71A32}" type="slidenum">
              <a:rPr lang="en-IN" smtClean="0"/>
              <a:t>‹#›</a:t>
            </a:fld>
            <a:endParaRPr lang="en-IN" dirty="0"/>
          </a:p>
        </p:txBody>
      </p:sp>
    </p:spTree>
    <p:extLst>
      <p:ext uri="{BB962C8B-B14F-4D97-AF65-F5344CB8AC3E}">
        <p14:creationId xmlns:p14="http://schemas.microsoft.com/office/powerpoint/2010/main" val="2213053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File:</a:t>
            </a:r>
          </a:p>
          <a:p>
            <a:r>
              <a:rPr lang="en-IN" dirty="0"/>
              <a:t>https://unsplash.com/photos/qwv8C2SDTq4</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270134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dirty="0"/>
              <a:t>Source File:</a:t>
            </a:r>
          </a:p>
          <a:p>
            <a:r>
              <a:rPr lang="en-IN" dirty="0"/>
              <a:t>https://unsplash.com/photos/nISqmehpBQk</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dirty="0"/>
          </a:p>
        </p:txBody>
      </p:sp>
    </p:spTree>
    <p:extLst>
      <p:ext uri="{BB962C8B-B14F-4D97-AF65-F5344CB8AC3E}">
        <p14:creationId xmlns:p14="http://schemas.microsoft.com/office/powerpoint/2010/main" val="16376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File;</a:t>
            </a:r>
          </a:p>
          <a:p>
            <a:r>
              <a:rPr lang="en-IN" dirty="0"/>
              <a:t>https://unsplash.com/photos/EhTcC9sYXsw</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dirty="0"/>
          </a:p>
        </p:txBody>
      </p:sp>
    </p:spTree>
    <p:extLst>
      <p:ext uri="{BB962C8B-B14F-4D97-AF65-F5344CB8AC3E}">
        <p14:creationId xmlns:p14="http://schemas.microsoft.com/office/powerpoint/2010/main" val="214260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a:t>
            </a:r>
          </a:p>
          <a:p>
            <a:r>
              <a:rPr lang="en-IN" dirty="0"/>
              <a:t>https://unsplash.com/photos/GkraTrCYA_0</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dirty="0"/>
          </a:p>
        </p:txBody>
      </p:sp>
    </p:spTree>
    <p:extLst>
      <p:ext uri="{BB962C8B-B14F-4D97-AF65-F5344CB8AC3E}">
        <p14:creationId xmlns:p14="http://schemas.microsoft.com/office/powerpoint/2010/main" val="159533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a:t>
            </a:r>
          </a:p>
          <a:p>
            <a:r>
              <a:rPr lang="en-IN" dirty="0"/>
              <a:t>https://unsplash.com/photos/GkraTrCYA_0</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1654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File;</a:t>
            </a:r>
          </a:p>
          <a:p>
            <a:r>
              <a:rPr lang="en-IN" dirty="0"/>
              <a:t>https://unsplash.com/photos/gMsnXqILjp4</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dirty="0"/>
          </a:p>
        </p:txBody>
      </p:sp>
    </p:spTree>
    <p:extLst>
      <p:ext uri="{BB962C8B-B14F-4D97-AF65-F5344CB8AC3E}">
        <p14:creationId xmlns:p14="http://schemas.microsoft.com/office/powerpoint/2010/main" val="362781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333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Source File;</a:t>
            </a:r>
          </a:p>
          <a:p>
            <a:r>
              <a:rPr lang="en-IN" dirty="0"/>
              <a:t>https://unsplash.com/photos/QGr6H7pri-Q</a:t>
            </a:r>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dirty="0"/>
          </a:p>
        </p:txBody>
      </p:sp>
    </p:spTree>
    <p:extLst>
      <p:ext uri="{BB962C8B-B14F-4D97-AF65-F5344CB8AC3E}">
        <p14:creationId xmlns:p14="http://schemas.microsoft.com/office/powerpoint/2010/main" val="46284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3"/>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FFF253-DE86-4DED-BB88-A8F22EBCB25A}"/>
              </a:ext>
            </a:extLst>
          </p:cNvPr>
          <p:cNvSpPr/>
          <p:nvPr userDrawn="1"/>
        </p:nvSpPr>
        <p:spPr>
          <a:xfrm rot="5400000">
            <a:off x="268377" y="1504439"/>
            <a:ext cx="5085184" cy="5621937"/>
          </a:xfrm>
          <a:custGeom>
            <a:avLst/>
            <a:gdLst>
              <a:gd name="connsiteX0" fmla="*/ 0 w 5547012"/>
              <a:gd name="connsiteY0" fmla="*/ 3474131 h 6132512"/>
              <a:gd name="connsiteX1" fmla="*/ 100171 w 5547012"/>
              <a:gd name="connsiteY1" fmla="*/ 3065410 h 6132512"/>
              <a:gd name="connsiteX2" fmla="*/ 1632209 w 5547012"/>
              <a:gd name="connsiteY2" fmla="*/ 408721 h 6132512"/>
              <a:gd name="connsiteX3" fmla="*/ 2339303 w 5547012"/>
              <a:gd name="connsiteY3" fmla="*/ 0 h 6132512"/>
              <a:gd name="connsiteX4" fmla="*/ 5403378 w 5547012"/>
              <a:gd name="connsiteY4" fmla="*/ 0 h 6132512"/>
              <a:gd name="connsiteX5" fmla="*/ 5502721 w 5547012"/>
              <a:gd name="connsiteY5" fmla="*/ 8535 h 6132512"/>
              <a:gd name="connsiteX6" fmla="*/ 5547012 w 5547012"/>
              <a:gd name="connsiteY6" fmla="*/ 19149 h 6132512"/>
              <a:gd name="connsiteX7" fmla="*/ 5547012 w 5547012"/>
              <a:gd name="connsiteY7" fmla="*/ 6132512 h 6132512"/>
              <a:gd name="connsiteX8" fmla="*/ 1397485 w 5547012"/>
              <a:gd name="connsiteY8" fmla="*/ 6132512 h 6132512"/>
              <a:gd name="connsiteX9" fmla="*/ 1362531 w 5547012"/>
              <a:gd name="connsiteY9" fmla="*/ 6071898 h 6132512"/>
              <a:gd name="connsiteX10" fmla="*/ 100171 w 5547012"/>
              <a:gd name="connsiteY10" fmla="*/ 3882853 h 6132512"/>
              <a:gd name="connsiteX11" fmla="*/ 0 w 5547012"/>
              <a:gd name="connsiteY11" fmla="*/ 3474131 h 6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47012" h="6132512">
                <a:moveTo>
                  <a:pt x="0" y="3474131"/>
                </a:moveTo>
                <a:cubicBezTo>
                  <a:pt x="-1" y="3326756"/>
                  <a:pt x="33390" y="3179381"/>
                  <a:pt x="100171" y="3065410"/>
                </a:cubicBezTo>
                <a:cubicBezTo>
                  <a:pt x="1632209" y="408721"/>
                  <a:pt x="1632209" y="408721"/>
                  <a:pt x="1632209" y="408721"/>
                </a:cubicBezTo>
                <a:cubicBezTo>
                  <a:pt x="1757914" y="188640"/>
                  <a:pt x="2080035" y="0"/>
                  <a:pt x="2339303" y="0"/>
                </a:cubicBezTo>
                <a:cubicBezTo>
                  <a:pt x="5403378" y="0"/>
                  <a:pt x="5403378" y="0"/>
                  <a:pt x="5403378" y="0"/>
                </a:cubicBezTo>
                <a:cubicBezTo>
                  <a:pt x="5435786" y="0"/>
                  <a:pt x="5469054" y="2948"/>
                  <a:pt x="5502721" y="8535"/>
                </a:cubicBezTo>
                <a:lnTo>
                  <a:pt x="5547012" y="19149"/>
                </a:lnTo>
                <a:lnTo>
                  <a:pt x="5547012" y="6132512"/>
                </a:lnTo>
                <a:lnTo>
                  <a:pt x="1397485" y="6132512"/>
                </a:lnTo>
                <a:lnTo>
                  <a:pt x="1362531" y="6071898"/>
                </a:lnTo>
                <a:cubicBezTo>
                  <a:pt x="100171" y="3882853"/>
                  <a:pt x="100171" y="3882853"/>
                  <a:pt x="100171" y="3882853"/>
                </a:cubicBezTo>
                <a:cubicBezTo>
                  <a:pt x="33390" y="3768883"/>
                  <a:pt x="-1" y="3621507"/>
                  <a:pt x="0" y="34741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2" name="Picture Placeholder 21">
            <a:extLst>
              <a:ext uri="{FF2B5EF4-FFF2-40B4-BE49-F238E27FC236}">
                <a16:creationId xmlns:a16="http://schemas.microsoft.com/office/drawing/2014/main" id="{C3BBFD4D-8A5A-4FC9-AC62-66484C49629B}"/>
              </a:ext>
            </a:extLst>
          </p:cNvPr>
          <p:cNvSpPr>
            <a:spLocks noGrp="1"/>
          </p:cNvSpPr>
          <p:nvPr>
            <p:ph type="pic" sz="quarter" idx="13"/>
          </p:nvPr>
        </p:nvSpPr>
        <p:spPr>
          <a:xfrm>
            <a:off x="0" y="2064168"/>
            <a:ext cx="5367955" cy="4793831"/>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55464" h="5229199">
                <a:moveTo>
                  <a:pt x="2655220" y="0"/>
                </a:moveTo>
                <a:cubicBezTo>
                  <a:pt x="2790978" y="0"/>
                  <a:pt x="2926734" y="30759"/>
                  <a:pt x="3031720" y="92274"/>
                </a:cubicBezTo>
                <a:cubicBezTo>
                  <a:pt x="5478965" y="1503532"/>
                  <a:pt x="5478965" y="1503532"/>
                  <a:pt x="5478965" y="1503532"/>
                </a:cubicBezTo>
                <a:cubicBezTo>
                  <a:pt x="5681695" y="1619328"/>
                  <a:pt x="5855464" y="1916055"/>
                  <a:pt x="5855464" y="2154882"/>
                </a:cubicBezTo>
                <a:cubicBezTo>
                  <a:pt x="5855464" y="4977398"/>
                  <a:pt x="5855464" y="4977398"/>
                  <a:pt x="5855464" y="4977398"/>
                </a:cubicBezTo>
                <a:cubicBezTo>
                  <a:pt x="5855464" y="5037105"/>
                  <a:pt x="5844604" y="5099978"/>
                  <a:pt x="5825145" y="5162625"/>
                </a:cubicBezTo>
                <a:lnTo>
                  <a:pt x="5799940" y="5229199"/>
                </a:lnTo>
                <a:lnTo>
                  <a:pt x="0" y="5229199"/>
                </a:lnTo>
                <a:lnTo>
                  <a:pt x="0" y="1406349"/>
                </a:lnTo>
                <a:lnTo>
                  <a:pt x="53810" y="1375318"/>
                </a:lnTo>
                <a:cubicBezTo>
                  <a:pt x="2278720" y="92274"/>
                  <a:pt x="2278720" y="92274"/>
                  <a:pt x="2278720" y="92274"/>
                </a:cubicBezTo>
                <a:cubicBezTo>
                  <a:pt x="2383707" y="30759"/>
                  <a:pt x="2519464" y="0"/>
                  <a:pt x="2655220" y="0"/>
                </a:cubicBez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dirty="0"/>
          </a:p>
        </p:txBody>
      </p:sp>
      <p:sp>
        <p:nvSpPr>
          <p:cNvPr id="2" name="Title 1"/>
          <p:cNvSpPr>
            <a:spLocks noGrp="1"/>
          </p:cNvSpPr>
          <p:nvPr>
            <p:ph type="ctrTitle"/>
          </p:nvPr>
        </p:nvSpPr>
        <p:spPr>
          <a:xfrm>
            <a:off x="6744600" y="3629263"/>
            <a:ext cx="4833434" cy="1158196"/>
          </a:xfrm>
        </p:spPr>
        <p:txBody>
          <a:bodyPr anchor="ctr">
            <a:noAutofit/>
          </a:bodyPr>
          <a:lstStyle>
            <a:lvl1pPr algn="l">
              <a:lnSpc>
                <a:spcPct val="80000"/>
              </a:lnSpc>
              <a:defRPr lang="en-US" sz="8800"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6744600" y="4725144"/>
            <a:ext cx="4833434" cy="680115"/>
          </a:xfrm>
        </p:spPr>
        <p:txBody>
          <a:bodyPr>
            <a:normAutofit/>
          </a:bodyPr>
          <a:lstStyle>
            <a:lvl1pPr marL="0" indent="0" algn="l">
              <a:buNone/>
              <a:defRPr lang="en-US" sz="28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23" name="Footer Placeholder 2">
            <a:extLst>
              <a:ext uri="{FF2B5EF4-FFF2-40B4-BE49-F238E27FC236}">
                <a16:creationId xmlns:a16="http://schemas.microsoft.com/office/drawing/2014/main" id="{08B96454-38B7-4B99-B6E5-A76805C2069B}"/>
              </a:ext>
            </a:extLst>
          </p:cNvPr>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24" name="Freeform: Shape 23">
            <a:extLst>
              <a:ext uri="{FF2B5EF4-FFF2-40B4-BE49-F238E27FC236}">
                <a16:creationId xmlns:a16="http://schemas.microsoft.com/office/drawing/2014/main" id="{9B54476C-8A7C-484B-B2F0-683BA6DC0E50}"/>
              </a:ext>
            </a:extLst>
          </p:cNvPr>
          <p:cNvSpPr/>
          <p:nvPr userDrawn="1"/>
        </p:nvSpPr>
        <p:spPr>
          <a:xfrm>
            <a:off x="0" y="0"/>
            <a:ext cx="2152139" cy="1554466"/>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5" name="Freeform: Shape 24">
            <a:extLst>
              <a:ext uri="{FF2B5EF4-FFF2-40B4-BE49-F238E27FC236}">
                <a16:creationId xmlns:a16="http://schemas.microsoft.com/office/drawing/2014/main" id="{BF32DB42-D181-4604-B11C-4C3C0018FEC5}"/>
              </a:ext>
            </a:extLst>
          </p:cNvPr>
          <p:cNvSpPr/>
          <p:nvPr userDrawn="1"/>
        </p:nvSpPr>
        <p:spPr>
          <a:xfrm flipH="1">
            <a:off x="11170728" y="0"/>
            <a:ext cx="1018097" cy="735360"/>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1741541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8" name="Picture Placeholder 7">
            <a:extLst>
              <a:ext uri="{FF2B5EF4-FFF2-40B4-BE49-F238E27FC236}">
                <a16:creationId xmlns:a16="http://schemas.microsoft.com/office/drawing/2014/main" id="{A223DEA3-1FA4-4D2A-A63C-96FCEED278FC}"/>
              </a:ext>
            </a:extLst>
          </p:cNvPr>
          <p:cNvSpPr>
            <a:spLocks noGrp="1"/>
          </p:cNvSpPr>
          <p:nvPr>
            <p:ph type="pic" sz="quarter" idx="13"/>
          </p:nvPr>
        </p:nvSpPr>
        <p:spPr>
          <a:xfrm>
            <a:off x="1301750" y="692696"/>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a:solidFill>
            <a:schemeClr val="bg1">
              <a:lumMod val="95000"/>
            </a:schemeClr>
          </a:solidFill>
        </p:spPr>
        <p:txBody>
          <a:bodyPr wrap="square" anchor="ctr">
            <a:noAutofit/>
          </a:bodyPr>
          <a:lstStyle>
            <a:lvl1pPr marL="0" indent="0" algn="ctr">
              <a:buFontTx/>
              <a:buNone/>
              <a:defRPr/>
            </a:lvl1pPr>
          </a:lstStyle>
          <a:p>
            <a:endParaRPr lang="en-IN" dirty="0"/>
          </a:p>
        </p:txBody>
      </p:sp>
      <p:sp>
        <p:nvSpPr>
          <p:cNvPr id="6" name="Freeform 5">
            <a:extLst>
              <a:ext uri="{FF2B5EF4-FFF2-40B4-BE49-F238E27FC236}">
                <a16:creationId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cxnSp>
        <p:nvCxnSpPr>
          <p:cNvPr id="7" name="Straight Connector 6">
            <a:extLst>
              <a:ext uri="{FF2B5EF4-FFF2-40B4-BE49-F238E27FC236}">
                <a16:creationId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4180424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896646" y="4399020"/>
            <a:ext cx="10386873"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solidFill>
                  <a:prstClr val="black">
                    <a:tint val="75000"/>
                  </a:prstClr>
                </a:solidFill>
              </a:rPr>
              <a:pPr/>
              <a:t>6/3/2022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5EDE275-BE14-4364-AEA2-5F5667C0FD4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4842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878282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658521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30496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65048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46869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9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84152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lumMod val="9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
        <p:nvSpPr>
          <p:cNvPr id="8" name="Picture Placeholder 7">
            <a:extLst>
              <a:ext uri="{FF2B5EF4-FFF2-40B4-BE49-F238E27FC236}">
                <a16:creationId xmlns:a16="http://schemas.microsoft.com/office/drawing/2014/main" id="{5A11AB67-8D3D-456E-BA37-C1C0C9668AD6}"/>
              </a:ext>
            </a:extLst>
          </p:cNvPr>
          <p:cNvSpPr>
            <a:spLocks noGrp="1"/>
          </p:cNvSpPr>
          <p:nvPr>
            <p:ph type="pic" sz="quarter" idx="13"/>
          </p:nvPr>
        </p:nvSpPr>
        <p:spPr>
          <a:xfrm>
            <a:off x="642977" y="476672"/>
            <a:ext cx="1496090" cy="1496090"/>
          </a:xfrm>
          <a:custGeom>
            <a:avLst/>
            <a:gdLst>
              <a:gd name="connsiteX0" fmla="*/ 748045 w 1496090"/>
              <a:gd name="connsiteY0" fmla="*/ 0 h 1496090"/>
              <a:gd name="connsiteX1" fmla="*/ 1496090 w 1496090"/>
              <a:gd name="connsiteY1" fmla="*/ 748045 h 1496090"/>
              <a:gd name="connsiteX2" fmla="*/ 748045 w 1496090"/>
              <a:gd name="connsiteY2" fmla="*/ 1496090 h 1496090"/>
              <a:gd name="connsiteX3" fmla="*/ 0 w 1496090"/>
              <a:gd name="connsiteY3" fmla="*/ 748045 h 1496090"/>
              <a:gd name="connsiteX4" fmla="*/ 748045 w 1496090"/>
              <a:gd name="connsiteY4" fmla="*/ 0 h 1496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090" h="1496090">
                <a:moveTo>
                  <a:pt x="748045" y="0"/>
                </a:moveTo>
                <a:cubicBezTo>
                  <a:pt x="1161179" y="0"/>
                  <a:pt x="1496090" y="334911"/>
                  <a:pt x="1496090" y="748045"/>
                </a:cubicBezTo>
                <a:cubicBezTo>
                  <a:pt x="1496090" y="1161179"/>
                  <a:pt x="1161179" y="1496090"/>
                  <a:pt x="748045" y="1496090"/>
                </a:cubicBezTo>
                <a:cubicBezTo>
                  <a:pt x="334911" y="1496090"/>
                  <a:pt x="0" y="1161179"/>
                  <a:pt x="0" y="748045"/>
                </a:cubicBezTo>
                <a:cubicBezTo>
                  <a:pt x="0" y="334911"/>
                  <a:pt x="334911" y="0"/>
                  <a:pt x="748045" y="0"/>
                </a:cubicBezTo>
                <a:close/>
              </a:path>
            </a:pathLst>
          </a:custGeom>
          <a:solidFill>
            <a:schemeClr val="bg1"/>
          </a:solidFill>
        </p:spPr>
        <p:txBody>
          <a:bodyPr wrap="square" anchor="ctr">
            <a:noAutofit/>
          </a:bodyPr>
          <a:lstStyle>
            <a:lvl1pPr algn="ctr">
              <a:buFontTx/>
              <a:buNone/>
              <a:defRPr sz="1999">
                <a:solidFill>
                  <a:schemeClr val="tx1">
                    <a:lumMod val="50000"/>
                    <a:lumOff val="50000"/>
                  </a:schemeClr>
                </a:solidFill>
              </a:defRPr>
            </a:lvl1pPr>
          </a:lstStyle>
          <a:p>
            <a:endParaRPr lang="en-IN" dirty="0"/>
          </a:p>
        </p:txBody>
      </p:sp>
    </p:spTree>
    <p:extLst>
      <p:ext uri="{BB962C8B-B14F-4D97-AF65-F5344CB8AC3E}">
        <p14:creationId xmlns:p14="http://schemas.microsoft.com/office/powerpoint/2010/main" val="1740690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gradFill>
          <a:gsLst>
            <a:gs pos="0">
              <a:schemeClr val="accent1">
                <a:lumMod val="75000"/>
              </a:schemeClr>
            </a:gs>
            <a:gs pos="83000">
              <a:schemeClr val="accent4"/>
            </a:gs>
          </a:gsLst>
          <a:lin ang="189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08A50D95-8F0A-4907-8AF2-FD1319859889}"/>
              </a:ext>
            </a:extLst>
          </p:cNvPr>
          <p:cNvSpPr/>
          <p:nvPr userDrawn="1"/>
        </p:nvSpPr>
        <p:spPr>
          <a:xfrm>
            <a:off x="1" y="1"/>
            <a:ext cx="2866621" cy="3933056"/>
          </a:xfrm>
          <a:custGeom>
            <a:avLst/>
            <a:gdLst>
              <a:gd name="connsiteX0" fmla="*/ 0 w 4532315"/>
              <a:gd name="connsiteY0" fmla="*/ 0 h 6218419"/>
              <a:gd name="connsiteX1" fmla="*/ 3504408 w 4532315"/>
              <a:gd name="connsiteY1" fmla="*/ 0 h 6218419"/>
              <a:gd name="connsiteX2" fmla="*/ 3693430 w 4532315"/>
              <a:gd name="connsiteY2" fmla="*/ 207977 h 6218419"/>
              <a:gd name="connsiteX3" fmla="*/ 4532315 w 4532315"/>
              <a:gd name="connsiteY3" fmla="*/ 2544763 h 6218419"/>
              <a:gd name="connsiteX4" fmla="*/ 858658 w 4532315"/>
              <a:gd name="connsiteY4" fmla="*/ 6218419 h 6218419"/>
              <a:gd name="connsiteX5" fmla="*/ 118288 w 4532315"/>
              <a:gd name="connsiteY5" fmla="*/ 6143783 h 6218419"/>
              <a:gd name="connsiteX6" fmla="*/ 0 w 4532315"/>
              <a:gd name="connsiteY6" fmla="*/ 6116483 h 6218419"/>
              <a:gd name="connsiteX7" fmla="*/ 0 w 4532315"/>
              <a:gd name="connsiteY7" fmla="*/ 0 h 621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2315" h="6218419">
                <a:moveTo>
                  <a:pt x="0" y="0"/>
                </a:moveTo>
                <a:lnTo>
                  <a:pt x="3504408" y="0"/>
                </a:lnTo>
                <a:lnTo>
                  <a:pt x="3693430" y="207977"/>
                </a:lnTo>
                <a:cubicBezTo>
                  <a:pt x="4217499" y="843001"/>
                  <a:pt x="4532315" y="1657118"/>
                  <a:pt x="4532315" y="2544763"/>
                </a:cubicBezTo>
                <a:cubicBezTo>
                  <a:pt x="4532315" y="4573667"/>
                  <a:pt x="2887563" y="6218419"/>
                  <a:pt x="858658" y="6218419"/>
                </a:cubicBezTo>
                <a:cubicBezTo>
                  <a:pt x="605045" y="6218419"/>
                  <a:pt x="357434" y="6192720"/>
                  <a:pt x="118288" y="6143783"/>
                </a:cubicBezTo>
                <a:lnTo>
                  <a:pt x="0" y="6116483"/>
                </a:lnTo>
                <a:lnTo>
                  <a:pt x="0" y="0"/>
                </a:lnTo>
                <a:close/>
              </a:path>
            </a:pathLst>
          </a:custGeom>
          <a:gradFill flip="none" rotWithShape="1">
            <a:gsLst>
              <a:gs pos="0">
                <a:schemeClr val="accent2"/>
              </a:gs>
              <a:gs pos="100000">
                <a:schemeClr val="accent4"/>
              </a:gs>
            </a:gsLst>
            <a:lin ang="17400000" scaled="0"/>
            <a:tileRect/>
          </a:gradFill>
          <a:ln>
            <a:noFill/>
          </a:ln>
          <a:effectLst>
            <a:outerShdw blurRad="1905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799" dirty="0">
              <a:solidFill>
                <a:prstClr val="white"/>
              </a:solidFill>
            </a:endParaRPr>
          </a:p>
        </p:txBody>
      </p:sp>
      <p:sp>
        <p:nvSpPr>
          <p:cNvPr id="7" name="Freeform: Shape 6">
            <a:extLst>
              <a:ext uri="{FF2B5EF4-FFF2-40B4-BE49-F238E27FC236}">
                <a16:creationId xmlns:a16="http://schemas.microsoft.com/office/drawing/2014/main" id="{6ABD82F4-571F-4C77-9FE2-B7E9FCA058CA}"/>
              </a:ext>
            </a:extLst>
          </p:cNvPr>
          <p:cNvSpPr/>
          <p:nvPr userDrawn="1"/>
        </p:nvSpPr>
        <p:spPr>
          <a:xfrm>
            <a:off x="7750597" y="1525695"/>
            <a:ext cx="4438229" cy="5332307"/>
          </a:xfrm>
          <a:custGeom>
            <a:avLst/>
            <a:gdLst>
              <a:gd name="connsiteX0" fmla="*/ 2019976 w 2854053"/>
              <a:gd name="connsiteY0" fmla="*/ 0 h 3429000"/>
              <a:gd name="connsiteX1" fmla="*/ 2806242 w 2854053"/>
              <a:gd name="connsiteY1" fmla="*/ 158740 h 3429000"/>
              <a:gd name="connsiteX2" fmla="*/ 2854053 w 2854053"/>
              <a:gd name="connsiteY2" fmla="*/ 181772 h 3429000"/>
              <a:gd name="connsiteX3" fmla="*/ 2854053 w 2854053"/>
              <a:gd name="connsiteY3" fmla="*/ 3429000 h 3429000"/>
              <a:gd name="connsiteX4" fmla="*/ 574082 w 2854053"/>
              <a:gd name="connsiteY4" fmla="*/ 3429000 h 3429000"/>
              <a:gd name="connsiteX5" fmla="*/ 461264 w 2854053"/>
              <a:gd name="connsiteY5" fmla="*/ 3304868 h 3429000"/>
              <a:gd name="connsiteX6" fmla="*/ 0 w 2854053"/>
              <a:gd name="connsiteY6" fmla="*/ 2019976 h 3429000"/>
              <a:gd name="connsiteX7" fmla="*/ 2019976 w 2854053"/>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053" h="3429000">
                <a:moveTo>
                  <a:pt x="2019976" y="0"/>
                </a:moveTo>
                <a:cubicBezTo>
                  <a:pt x="2298876" y="0"/>
                  <a:pt x="2564575" y="56524"/>
                  <a:pt x="2806242" y="158740"/>
                </a:cubicBezTo>
                <a:lnTo>
                  <a:pt x="2854053" y="181772"/>
                </a:lnTo>
                <a:lnTo>
                  <a:pt x="2854053" y="3429000"/>
                </a:lnTo>
                <a:lnTo>
                  <a:pt x="574082" y="3429000"/>
                </a:lnTo>
                <a:lnTo>
                  <a:pt x="461264" y="3304868"/>
                </a:lnTo>
                <a:cubicBezTo>
                  <a:pt x="173103" y="2955697"/>
                  <a:pt x="0" y="2508052"/>
                  <a:pt x="0" y="2019976"/>
                </a:cubicBezTo>
                <a:cubicBezTo>
                  <a:pt x="0" y="904374"/>
                  <a:pt x="904374" y="0"/>
                  <a:pt x="2019976" y="0"/>
                </a:cubicBezTo>
                <a:close/>
              </a:path>
            </a:pathLst>
          </a:custGeom>
          <a:gradFill flip="none" rotWithShape="1">
            <a:gsLst>
              <a:gs pos="0">
                <a:schemeClr val="accent1"/>
              </a:gs>
              <a:gs pos="100000">
                <a:schemeClr val="accent3"/>
              </a:gs>
            </a:gsLst>
            <a:lin ang="18900000" scaled="1"/>
            <a:tileRect/>
          </a:gradFill>
          <a:ln>
            <a:noFill/>
          </a:ln>
          <a:effectLst>
            <a:outerShdw blurRad="1905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799" dirty="0">
              <a:solidFill>
                <a:prstClr val="white"/>
              </a:solidFill>
            </a:endParaRPr>
          </a:p>
        </p:txBody>
      </p:sp>
      <p:sp>
        <p:nvSpPr>
          <p:cNvPr id="10" name="Picture Placeholder 9">
            <a:extLst>
              <a:ext uri="{FF2B5EF4-FFF2-40B4-BE49-F238E27FC236}">
                <a16:creationId xmlns:a16="http://schemas.microsoft.com/office/drawing/2014/main" id="{AF2DA20B-F1EE-4652-A7DD-D7B8E8DBF758}"/>
              </a:ext>
            </a:extLst>
          </p:cNvPr>
          <p:cNvSpPr>
            <a:spLocks noGrp="1"/>
          </p:cNvSpPr>
          <p:nvPr>
            <p:ph type="pic" sz="quarter" idx="13"/>
          </p:nvPr>
        </p:nvSpPr>
        <p:spPr>
          <a:xfrm>
            <a:off x="7422164" y="1963837"/>
            <a:ext cx="1185706" cy="1185706"/>
          </a:xfrm>
          <a:custGeom>
            <a:avLst/>
            <a:gdLst>
              <a:gd name="connsiteX0" fmla="*/ 592853 w 1185706"/>
              <a:gd name="connsiteY0" fmla="*/ 0 h 1185706"/>
              <a:gd name="connsiteX1" fmla="*/ 1185706 w 1185706"/>
              <a:gd name="connsiteY1" fmla="*/ 592853 h 1185706"/>
              <a:gd name="connsiteX2" fmla="*/ 592853 w 1185706"/>
              <a:gd name="connsiteY2" fmla="*/ 1185706 h 1185706"/>
              <a:gd name="connsiteX3" fmla="*/ 0 w 1185706"/>
              <a:gd name="connsiteY3" fmla="*/ 592853 h 1185706"/>
              <a:gd name="connsiteX4" fmla="*/ 592853 w 1185706"/>
              <a:gd name="connsiteY4" fmla="*/ 0 h 118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6" h="1185706">
                <a:moveTo>
                  <a:pt x="592853" y="0"/>
                </a:moveTo>
                <a:cubicBezTo>
                  <a:pt x="920277" y="0"/>
                  <a:pt x="1185706" y="265429"/>
                  <a:pt x="1185706" y="592853"/>
                </a:cubicBezTo>
                <a:cubicBezTo>
                  <a:pt x="1185706" y="920277"/>
                  <a:pt x="920277" y="1185706"/>
                  <a:pt x="592853" y="1185706"/>
                </a:cubicBezTo>
                <a:cubicBezTo>
                  <a:pt x="265429" y="1185706"/>
                  <a:pt x="0" y="920277"/>
                  <a:pt x="0" y="592853"/>
                </a:cubicBezTo>
                <a:cubicBezTo>
                  <a:pt x="0" y="265429"/>
                  <a:pt x="265429" y="0"/>
                  <a:pt x="592853" y="0"/>
                </a:cubicBezTo>
                <a:close/>
              </a:path>
            </a:pathLst>
          </a:custGeom>
          <a:solidFill>
            <a:schemeClr val="bg1"/>
          </a:solidFill>
        </p:spPr>
        <p:txBody>
          <a:bodyPr wrap="square" anchor="ctr">
            <a:noAutofit/>
          </a:bodyPr>
          <a:lstStyle>
            <a:lvl1pPr algn="ctr">
              <a:buFontTx/>
              <a:buNone/>
              <a:defRPr sz="1200"/>
            </a:lvl1pPr>
          </a:lstStyle>
          <a:p>
            <a:endParaRPr lang="en-IN" dirty="0"/>
          </a:p>
        </p:txBody>
      </p:sp>
    </p:spTree>
    <p:extLst>
      <p:ext uri="{BB962C8B-B14F-4D97-AF65-F5344CB8AC3E}">
        <p14:creationId xmlns:p14="http://schemas.microsoft.com/office/powerpoint/2010/main" val="27384842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2849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ED2DCD-D716-4AF1-95ED-F93DDD4F3714}"/>
              </a:ext>
            </a:extLst>
          </p:cNvPr>
          <p:cNvSpPr/>
          <p:nvPr userDrawn="1"/>
        </p:nvSpPr>
        <p:spPr>
          <a:xfrm>
            <a:off x="0" y="0"/>
            <a:ext cx="16479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id="{DC9E62CF-6DD2-4A85-97F9-2080869EA801}"/>
              </a:ext>
            </a:extLst>
          </p:cNvPr>
          <p:cNvSpPr>
            <a:spLocks/>
          </p:cNvSpPr>
          <p:nvPr userDrawn="1"/>
        </p:nvSpPr>
        <p:spPr bwMode="auto">
          <a:xfrm>
            <a:off x="1980180"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cxnSp>
        <p:nvCxnSpPr>
          <p:cNvPr id="7" name="Straight Connector 6">
            <a:extLst>
              <a:ext uri="{FF2B5EF4-FFF2-40B4-BE49-F238E27FC236}">
                <a16:creationId xmlns:a16="http://schemas.microsoft.com/office/drawing/2014/main" id="{97179C98-250B-48B8-90ED-4A27E77043CC}"/>
              </a:ext>
            </a:extLst>
          </p:cNvPr>
          <p:cNvCxnSpPr>
            <a:cxnSpLocks/>
          </p:cNvCxnSpPr>
          <p:nvPr userDrawn="1"/>
        </p:nvCxnSpPr>
        <p:spPr>
          <a:xfrm>
            <a:off x="2554664" y="6309320"/>
            <a:ext cx="5766606" cy="0"/>
          </a:xfrm>
          <a:prstGeom prst="line">
            <a:avLst/>
          </a:prstGeom>
          <a:ln>
            <a:solidFill>
              <a:schemeClr val="bg1">
                <a:lumMod val="85000"/>
                <a:alpha val="23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989956" y="6126757"/>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9" name="Freeform 5">
            <a:extLst>
              <a:ext uri="{FF2B5EF4-FFF2-40B4-BE49-F238E27FC236}">
                <a16:creationId xmlns:a16="http://schemas.microsoft.com/office/drawing/2014/main" id="{F42688DD-50B5-497F-9526-0838C32F6C6A}"/>
              </a:ext>
            </a:extLst>
          </p:cNvPr>
          <p:cNvSpPr>
            <a:spLocks/>
          </p:cNvSpPr>
          <p:nvPr userDrawn="1"/>
        </p:nvSpPr>
        <p:spPr bwMode="auto">
          <a:xfrm>
            <a:off x="549796" y="764704"/>
            <a:ext cx="4243174" cy="476429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14" name="Picture Placeholder 13">
            <a:extLst>
              <a:ext uri="{FF2B5EF4-FFF2-40B4-BE49-F238E27FC236}">
                <a16:creationId xmlns:a16="http://schemas.microsoft.com/office/drawing/2014/main" id="{FFF1EC54-1D36-4F4A-8476-887639F00830}"/>
              </a:ext>
            </a:extLst>
          </p:cNvPr>
          <p:cNvSpPr>
            <a:spLocks noGrp="1"/>
          </p:cNvSpPr>
          <p:nvPr>
            <p:ph type="pic" sz="quarter" idx="13"/>
          </p:nvPr>
        </p:nvSpPr>
        <p:spPr>
          <a:xfrm>
            <a:off x="846179" y="1115030"/>
            <a:ext cx="3650406" cy="4064673"/>
          </a:xfrm>
          <a:custGeom>
            <a:avLst/>
            <a:gdLst>
              <a:gd name="connsiteX0" fmla="*/ 1825203 w 3650406"/>
              <a:gd name="connsiteY0" fmla="*/ 0 h 4064673"/>
              <a:gd name="connsiteX1" fmla="*/ 2039933 w 3650406"/>
              <a:gd name="connsiteY1" fmla="*/ 52627 h 4064673"/>
              <a:gd name="connsiteX2" fmla="*/ 3435676 w 3650406"/>
              <a:gd name="connsiteY2" fmla="*/ 857513 h 4064673"/>
              <a:gd name="connsiteX3" fmla="*/ 3650406 w 3650406"/>
              <a:gd name="connsiteY3" fmla="*/ 1228999 h 4064673"/>
              <a:gd name="connsiteX4" fmla="*/ 3650406 w 3650406"/>
              <a:gd name="connsiteY4" fmla="*/ 2838771 h 4064673"/>
              <a:gd name="connsiteX5" fmla="*/ 3435676 w 3650406"/>
              <a:gd name="connsiteY5" fmla="*/ 3210256 h 4064673"/>
              <a:gd name="connsiteX6" fmla="*/ 2039933 w 3650406"/>
              <a:gd name="connsiteY6" fmla="*/ 4015142 h 4064673"/>
              <a:gd name="connsiteX7" fmla="*/ 1610473 w 3650406"/>
              <a:gd name="connsiteY7" fmla="*/ 4015142 h 4064673"/>
              <a:gd name="connsiteX8" fmla="*/ 214730 w 3650406"/>
              <a:gd name="connsiteY8" fmla="*/ 3210256 h 4064673"/>
              <a:gd name="connsiteX9" fmla="*/ 0 w 3650406"/>
              <a:gd name="connsiteY9" fmla="*/ 2838771 h 4064673"/>
              <a:gd name="connsiteX10" fmla="*/ 0 w 3650406"/>
              <a:gd name="connsiteY10" fmla="*/ 1228999 h 4064673"/>
              <a:gd name="connsiteX11" fmla="*/ 214730 w 3650406"/>
              <a:gd name="connsiteY11" fmla="*/ 857513 h 4064673"/>
              <a:gd name="connsiteX12" fmla="*/ 1610473 w 3650406"/>
              <a:gd name="connsiteY12" fmla="*/ 52627 h 4064673"/>
              <a:gd name="connsiteX13" fmla="*/ 1825203 w 3650406"/>
              <a:gd name="connsiteY13" fmla="*/ 0 h 40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50406" h="4064673">
                <a:moveTo>
                  <a:pt x="1825203" y="0"/>
                </a:moveTo>
                <a:cubicBezTo>
                  <a:pt x="1902630" y="0"/>
                  <a:pt x="1980056" y="17543"/>
                  <a:pt x="2039933" y="52627"/>
                </a:cubicBezTo>
                <a:cubicBezTo>
                  <a:pt x="3435676" y="857513"/>
                  <a:pt x="3435676" y="857513"/>
                  <a:pt x="3435676" y="857513"/>
                </a:cubicBezTo>
                <a:cubicBezTo>
                  <a:pt x="3551300" y="923555"/>
                  <a:pt x="3650406" y="1092788"/>
                  <a:pt x="3650406" y="1228999"/>
                </a:cubicBezTo>
                <a:cubicBezTo>
                  <a:pt x="3650406" y="2838771"/>
                  <a:pt x="3650406" y="2838771"/>
                  <a:pt x="3650406" y="2838771"/>
                </a:cubicBezTo>
                <a:cubicBezTo>
                  <a:pt x="3650406" y="2974982"/>
                  <a:pt x="3551300" y="3140087"/>
                  <a:pt x="3435676" y="3210256"/>
                </a:cubicBezTo>
                <a:cubicBezTo>
                  <a:pt x="2039933" y="4015142"/>
                  <a:pt x="2039933" y="4015142"/>
                  <a:pt x="2039933" y="4015142"/>
                </a:cubicBezTo>
                <a:cubicBezTo>
                  <a:pt x="1920180" y="4081184"/>
                  <a:pt x="1730227" y="4081184"/>
                  <a:pt x="1610473" y="4015142"/>
                </a:cubicBezTo>
                <a:cubicBezTo>
                  <a:pt x="214730" y="3210256"/>
                  <a:pt x="214730" y="3210256"/>
                  <a:pt x="214730" y="3210256"/>
                </a:cubicBezTo>
                <a:cubicBezTo>
                  <a:pt x="99106" y="3140087"/>
                  <a:pt x="0" y="2974982"/>
                  <a:pt x="0" y="2838771"/>
                </a:cubicBezTo>
                <a:lnTo>
                  <a:pt x="0" y="1228999"/>
                </a:lnTo>
                <a:cubicBezTo>
                  <a:pt x="0" y="1092788"/>
                  <a:pt x="99106" y="923555"/>
                  <a:pt x="214730" y="857513"/>
                </a:cubicBezTo>
                <a:cubicBezTo>
                  <a:pt x="1610473" y="52627"/>
                  <a:pt x="1610473" y="52627"/>
                  <a:pt x="1610473" y="52627"/>
                </a:cubicBezTo>
                <a:cubicBezTo>
                  <a:pt x="1670350" y="17543"/>
                  <a:pt x="1747777" y="0"/>
                  <a:pt x="1825203" y="0"/>
                </a:cubicBezTo>
                <a:close/>
              </a:path>
            </a:pathLst>
          </a:custGeom>
          <a:solidFill>
            <a:schemeClr val="bg1">
              <a:lumMod val="95000"/>
            </a:schemeClr>
          </a:solidFill>
        </p:spPr>
        <p:txBody>
          <a:bodyPr wrap="square" anchor="ctr">
            <a:noAutofit/>
          </a:bodyPr>
          <a:lstStyle>
            <a:lvl1pPr marL="0" indent="0" algn="ctr">
              <a:buFontTx/>
              <a:buNone/>
              <a:defRPr sz="2000"/>
            </a:lvl1pPr>
          </a:lstStyle>
          <a:p>
            <a:endParaRPr lang="en-IN" dirty="0"/>
          </a:p>
        </p:txBody>
      </p:sp>
    </p:spTree>
    <p:extLst>
      <p:ext uri="{BB962C8B-B14F-4D97-AF65-F5344CB8AC3E}">
        <p14:creationId xmlns:p14="http://schemas.microsoft.com/office/powerpoint/2010/main" val="5171360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dirty="0"/>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84664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05533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962285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077485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CE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cxnSp>
        <p:nvCxnSpPr>
          <p:cNvPr id="7" name="Straight Connector 6">
            <a:extLst>
              <a:ext uri="{FF2B5EF4-FFF2-40B4-BE49-F238E27FC236}">
                <a16:creationId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12" name="Picture Placeholder 11">
            <a:extLst>
              <a:ext uri="{FF2B5EF4-FFF2-40B4-BE49-F238E27FC236}">
                <a16:creationId xmlns:a16="http://schemas.microsoft.com/office/drawing/2014/main" id="{30DAAFE8-A56A-413F-B838-9210B479946B}"/>
              </a:ext>
            </a:extLst>
          </p:cNvPr>
          <p:cNvSpPr>
            <a:spLocks noGrp="1"/>
          </p:cNvSpPr>
          <p:nvPr>
            <p:ph type="pic" sz="quarter" idx="13"/>
          </p:nvPr>
        </p:nvSpPr>
        <p:spPr>
          <a:xfrm>
            <a:off x="6382444" y="980727"/>
            <a:ext cx="4473824" cy="4473824"/>
          </a:xfrm>
          <a:custGeom>
            <a:avLst/>
            <a:gdLst>
              <a:gd name="connsiteX0" fmla="*/ 2236912 w 4473824"/>
              <a:gd name="connsiteY0" fmla="*/ 0 h 4473824"/>
              <a:gd name="connsiteX1" fmla="*/ 4473824 w 4473824"/>
              <a:gd name="connsiteY1" fmla="*/ 2236912 h 4473824"/>
              <a:gd name="connsiteX2" fmla="*/ 2236912 w 4473824"/>
              <a:gd name="connsiteY2" fmla="*/ 4473824 h 4473824"/>
              <a:gd name="connsiteX3" fmla="*/ 0 w 4473824"/>
              <a:gd name="connsiteY3" fmla="*/ 2236912 h 4473824"/>
              <a:gd name="connsiteX4" fmla="*/ 2236912 w 4473824"/>
              <a:gd name="connsiteY4" fmla="*/ 0 h 44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24" h="4473824">
                <a:moveTo>
                  <a:pt x="2236912" y="0"/>
                </a:moveTo>
                <a:cubicBezTo>
                  <a:pt x="3472324" y="0"/>
                  <a:pt x="4473824" y="1001500"/>
                  <a:pt x="4473824" y="2236912"/>
                </a:cubicBezTo>
                <a:cubicBezTo>
                  <a:pt x="4473824" y="3472324"/>
                  <a:pt x="3472324" y="4473824"/>
                  <a:pt x="2236912" y="4473824"/>
                </a:cubicBezTo>
                <a:cubicBezTo>
                  <a:pt x="1001500" y="4473824"/>
                  <a:pt x="0" y="3472324"/>
                  <a:pt x="0" y="2236912"/>
                </a:cubicBezTo>
                <a:cubicBezTo>
                  <a:pt x="0" y="1001500"/>
                  <a:pt x="1001500" y="0"/>
                  <a:pt x="2236912" y="0"/>
                </a:cubicBezTo>
                <a:close/>
              </a:path>
            </a:pathLst>
          </a:custGeom>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5037702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8AF23-63A8-4416-A310-E8F7809364A8}"/>
              </a:ext>
            </a:extLst>
          </p:cNvPr>
          <p:cNvSpPr/>
          <p:nvPr userDrawn="1"/>
        </p:nvSpPr>
        <p:spPr>
          <a:xfrm>
            <a:off x="3430117" y="1940932"/>
            <a:ext cx="8758708" cy="3416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cxnSp>
        <p:nvCxnSpPr>
          <p:cNvPr id="7" name="Straight Connector 6">
            <a:extLst>
              <a:ext uri="{FF2B5EF4-FFF2-40B4-BE49-F238E27FC236}">
                <a16:creationId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16" name="Picture Placeholder 15">
            <a:extLst>
              <a:ext uri="{FF2B5EF4-FFF2-40B4-BE49-F238E27FC236}">
                <a16:creationId xmlns:a16="http://schemas.microsoft.com/office/drawing/2014/main" id="{356A9886-F4DE-4CA0-9EAA-32417FA1C3B3}"/>
              </a:ext>
            </a:extLst>
          </p:cNvPr>
          <p:cNvSpPr>
            <a:spLocks noGrp="1"/>
          </p:cNvSpPr>
          <p:nvPr>
            <p:ph type="pic" sz="quarter" idx="13"/>
          </p:nvPr>
        </p:nvSpPr>
        <p:spPr>
          <a:xfrm>
            <a:off x="619382" y="1066644"/>
            <a:ext cx="4243174" cy="4724711"/>
          </a:xfrm>
          <a:custGeom>
            <a:avLst/>
            <a:gdLst>
              <a:gd name="connsiteX0" fmla="*/ 2121587 w 4243174"/>
              <a:gd name="connsiteY0" fmla="*/ 0 h 4724711"/>
              <a:gd name="connsiteX1" fmla="*/ 2371185 w 4243174"/>
              <a:gd name="connsiteY1" fmla="*/ 61173 h 4724711"/>
              <a:gd name="connsiteX2" fmla="*/ 3993575 w 4243174"/>
              <a:gd name="connsiteY2" fmla="*/ 996759 h 4724711"/>
              <a:gd name="connsiteX3" fmla="*/ 4243174 w 4243174"/>
              <a:gd name="connsiteY3" fmla="*/ 1428569 h 4724711"/>
              <a:gd name="connsiteX4" fmla="*/ 4243174 w 4243174"/>
              <a:gd name="connsiteY4" fmla="*/ 3299741 h 4724711"/>
              <a:gd name="connsiteX5" fmla="*/ 3993575 w 4243174"/>
              <a:gd name="connsiteY5" fmla="*/ 3731551 h 4724711"/>
              <a:gd name="connsiteX6" fmla="*/ 2371185 w 4243174"/>
              <a:gd name="connsiteY6" fmla="*/ 4667137 h 4724711"/>
              <a:gd name="connsiteX7" fmla="*/ 1871989 w 4243174"/>
              <a:gd name="connsiteY7" fmla="*/ 4667137 h 4724711"/>
              <a:gd name="connsiteX8" fmla="*/ 249599 w 4243174"/>
              <a:gd name="connsiteY8" fmla="*/ 3731551 h 4724711"/>
              <a:gd name="connsiteX9" fmla="*/ 0 w 4243174"/>
              <a:gd name="connsiteY9" fmla="*/ 3299741 h 4724711"/>
              <a:gd name="connsiteX10" fmla="*/ 0 w 4243174"/>
              <a:gd name="connsiteY10" fmla="*/ 1428569 h 4724711"/>
              <a:gd name="connsiteX11" fmla="*/ 249599 w 4243174"/>
              <a:gd name="connsiteY11" fmla="*/ 996759 h 4724711"/>
              <a:gd name="connsiteX12" fmla="*/ 1871989 w 4243174"/>
              <a:gd name="connsiteY12" fmla="*/ 61173 h 4724711"/>
              <a:gd name="connsiteX13" fmla="*/ 2121587 w 4243174"/>
              <a:gd name="connsiteY13" fmla="*/ 0 h 472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3174" h="4724711">
                <a:moveTo>
                  <a:pt x="2121587" y="0"/>
                </a:moveTo>
                <a:cubicBezTo>
                  <a:pt x="2211586" y="0"/>
                  <a:pt x="2301586" y="20391"/>
                  <a:pt x="2371185" y="61173"/>
                </a:cubicBezTo>
                <a:cubicBezTo>
                  <a:pt x="3993575" y="996759"/>
                  <a:pt x="3993575" y="996759"/>
                  <a:pt x="3993575" y="996759"/>
                </a:cubicBezTo>
                <a:cubicBezTo>
                  <a:pt x="4127975" y="1073526"/>
                  <a:pt x="4243174" y="1270239"/>
                  <a:pt x="4243174" y="1428569"/>
                </a:cubicBezTo>
                <a:cubicBezTo>
                  <a:pt x="4243174" y="3299741"/>
                  <a:pt x="4243174" y="3299741"/>
                  <a:pt x="4243174" y="3299741"/>
                </a:cubicBezTo>
                <a:cubicBezTo>
                  <a:pt x="4243174" y="3458072"/>
                  <a:pt x="4127975" y="3649987"/>
                  <a:pt x="3993575" y="3731551"/>
                </a:cubicBezTo>
                <a:cubicBezTo>
                  <a:pt x="2371185" y="4667137"/>
                  <a:pt x="2371185" y="4667137"/>
                  <a:pt x="2371185" y="4667137"/>
                </a:cubicBezTo>
                <a:cubicBezTo>
                  <a:pt x="2231986" y="4743903"/>
                  <a:pt x="2011188" y="4743903"/>
                  <a:pt x="1871989" y="4667137"/>
                </a:cubicBezTo>
                <a:cubicBezTo>
                  <a:pt x="249599" y="3731551"/>
                  <a:pt x="249599" y="3731551"/>
                  <a:pt x="249599" y="3731551"/>
                </a:cubicBezTo>
                <a:cubicBezTo>
                  <a:pt x="115200" y="3649987"/>
                  <a:pt x="0" y="3458072"/>
                  <a:pt x="0" y="3299741"/>
                </a:cubicBezTo>
                <a:lnTo>
                  <a:pt x="0" y="1428569"/>
                </a:lnTo>
                <a:cubicBezTo>
                  <a:pt x="0" y="1270239"/>
                  <a:pt x="115200" y="1073526"/>
                  <a:pt x="249599" y="996759"/>
                </a:cubicBezTo>
                <a:cubicBezTo>
                  <a:pt x="1871989" y="61173"/>
                  <a:pt x="1871989" y="61173"/>
                  <a:pt x="1871989" y="61173"/>
                </a:cubicBezTo>
                <a:cubicBezTo>
                  <a:pt x="1941589" y="20391"/>
                  <a:pt x="2031588" y="0"/>
                  <a:pt x="2121587" y="0"/>
                </a:cubicBezTo>
                <a:close/>
              </a:path>
            </a:pathLst>
          </a:custGeom>
          <a:solidFill>
            <a:schemeClr val="bg1"/>
          </a:solidFill>
          <a:effectLst>
            <a:outerShdw blurRad="762000" dist="571500" dir="960000" algn="tl" rotWithShape="0">
              <a:prstClr val="black">
                <a:alpha val="30000"/>
              </a:prstClr>
            </a:outerShdw>
          </a:effectLst>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2661244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cxnSp>
        <p:nvCxnSpPr>
          <p:cNvPr id="7" name="Straight Connector 6">
            <a:extLst>
              <a:ext uri="{FF2B5EF4-FFF2-40B4-BE49-F238E27FC236}">
                <a16:creationId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8476648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DAE2FB39-989B-4230-9574-581A3A2844EC}"/>
              </a:ext>
            </a:extLst>
          </p:cNvPr>
          <p:cNvSpPr>
            <a:spLocks noGrp="1"/>
          </p:cNvSpPr>
          <p:nvPr>
            <p:ph type="pic" sz="quarter" idx="10"/>
          </p:nvPr>
        </p:nvSpPr>
        <p:spPr>
          <a:xfrm>
            <a:off x="6886499" y="-1"/>
            <a:ext cx="5302324" cy="5693474"/>
          </a:xfrm>
          <a:custGeom>
            <a:avLst/>
            <a:gdLst>
              <a:gd name="connsiteX0" fmla="*/ 146360 w 5302324"/>
              <a:gd name="connsiteY0" fmla="*/ 0 h 5693474"/>
              <a:gd name="connsiteX1" fmla="*/ 5302324 w 5302324"/>
              <a:gd name="connsiteY1" fmla="*/ 0 h 5693474"/>
              <a:gd name="connsiteX2" fmla="*/ 5302324 w 5302324"/>
              <a:gd name="connsiteY2" fmla="*/ 4725214 h 5693474"/>
              <a:gd name="connsiteX3" fmla="*/ 5170709 w 5302324"/>
              <a:gd name="connsiteY3" fmla="*/ 4801111 h 5693474"/>
              <a:gd name="connsiteX4" fmla="*/ 3782538 w 5302324"/>
              <a:gd name="connsiteY4" fmla="*/ 5601631 h 5693474"/>
              <a:gd name="connsiteX5" fmla="*/ 2986214 w 5302324"/>
              <a:gd name="connsiteY5" fmla="*/ 5601631 h 5693474"/>
              <a:gd name="connsiteX6" fmla="*/ 398163 w 5302324"/>
              <a:gd name="connsiteY6" fmla="*/ 4109174 h 5693474"/>
              <a:gd name="connsiteX7" fmla="*/ 0 w 5302324"/>
              <a:gd name="connsiteY7" fmla="*/ 3420349 h 5693474"/>
              <a:gd name="connsiteX8" fmla="*/ 0 w 5302324"/>
              <a:gd name="connsiteY8" fmla="*/ 435435 h 5693474"/>
              <a:gd name="connsiteX9" fmla="*/ 118683 w 5302324"/>
              <a:gd name="connsiteY9" fmla="*/ 42230 h 5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324" h="5693474">
                <a:moveTo>
                  <a:pt x="146360" y="0"/>
                </a:moveTo>
                <a:lnTo>
                  <a:pt x="5302324" y="0"/>
                </a:lnTo>
                <a:lnTo>
                  <a:pt x="5302324" y="4725214"/>
                </a:lnTo>
                <a:lnTo>
                  <a:pt x="5170709" y="4801111"/>
                </a:lnTo>
                <a:cubicBezTo>
                  <a:pt x="3782538" y="5601631"/>
                  <a:pt x="3782538" y="5601631"/>
                  <a:pt x="3782538" y="5601631"/>
                </a:cubicBezTo>
                <a:cubicBezTo>
                  <a:pt x="3560487" y="5724089"/>
                  <a:pt x="3208267" y="5724089"/>
                  <a:pt x="2986214" y="5601631"/>
                </a:cubicBezTo>
                <a:cubicBezTo>
                  <a:pt x="398163" y="4109174"/>
                  <a:pt x="398163" y="4109174"/>
                  <a:pt x="398163" y="4109174"/>
                </a:cubicBezTo>
                <a:cubicBezTo>
                  <a:pt x="183767" y="3979063"/>
                  <a:pt x="0" y="3672918"/>
                  <a:pt x="0" y="3420349"/>
                </a:cubicBezTo>
                <a:lnTo>
                  <a:pt x="0" y="435435"/>
                </a:lnTo>
                <a:cubicBezTo>
                  <a:pt x="0" y="309151"/>
                  <a:pt x="45942" y="167558"/>
                  <a:pt x="118683" y="42230"/>
                </a:cubicBezTo>
                <a:close/>
              </a:path>
            </a:pathLst>
          </a:custGeom>
          <a:solidFill>
            <a:schemeClr val="accent1"/>
          </a:solidFill>
          <a:effectLst>
            <a:outerShdw blurRad="622300" dist="444500" dir="8100000" algn="tr" rotWithShape="0">
              <a:prstClr val="black">
                <a:alpha val="20000"/>
              </a:prstClr>
            </a:outerShdw>
          </a:effectLst>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42380378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96E4238-774D-4C98-AF94-7DE9E9D722DD}"/>
              </a:ext>
            </a:extLst>
          </p:cNvPr>
          <p:cNvSpPr/>
          <p:nvPr userDrawn="1"/>
        </p:nvSpPr>
        <p:spPr>
          <a:xfrm>
            <a:off x="0" y="-18472"/>
            <a:ext cx="2913221" cy="6894945"/>
          </a:xfrm>
          <a:custGeom>
            <a:avLst/>
            <a:gdLst>
              <a:gd name="connsiteX0" fmla="*/ 0 w 2926060"/>
              <a:gd name="connsiteY0" fmla="*/ 0 h 6925332"/>
              <a:gd name="connsiteX1" fmla="*/ 79979 w 2926060"/>
              <a:gd name="connsiteY1" fmla="*/ 24883 h 6925332"/>
              <a:gd name="connsiteX2" fmla="*/ 162224 w 2926060"/>
              <a:gd name="connsiteY2" fmla="*/ 64396 h 6925332"/>
              <a:gd name="connsiteX3" fmla="*/ 2557549 w 2926060"/>
              <a:gd name="connsiteY3" fmla="*/ 1445713 h 6925332"/>
              <a:gd name="connsiteX4" fmla="*/ 2926060 w 2926060"/>
              <a:gd name="connsiteY4" fmla="*/ 2083244 h 6925332"/>
              <a:gd name="connsiteX5" fmla="*/ 2926060 w 2926060"/>
              <a:gd name="connsiteY5" fmla="*/ 4845876 h 6925332"/>
              <a:gd name="connsiteX6" fmla="*/ 2557549 w 2926060"/>
              <a:gd name="connsiteY6" fmla="*/ 5483407 h 6925332"/>
              <a:gd name="connsiteX7" fmla="*/ 162224 w 2926060"/>
              <a:gd name="connsiteY7" fmla="*/ 6864723 h 6925332"/>
              <a:gd name="connsiteX8" fmla="*/ 79979 w 2926060"/>
              <a:gd name="connsiteY8" fmla="*/ 6901912 h 6925332"/>
              <a:gd name="connsiteX9" fmla="*/ 0 w 2926060"/>
              <a:gd name="connsiteY9" fmla="*/ 6925332 h 6925332"/>
              <a:gd name="connsiteX10" fmla="*/ 0 w 2926060"/>
              <a:gd name="connsiteY10" fmla="*/ 0 h 69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60" h="6925332">
                <a:moveTo>
                  <a:pt x="0" y="0"/>
                </a:moveTo>
                <a:lnTo>
                  <a:pt x="79979" y="24883"/>
                </a:lnTo>
                <a:cubicBezTo>
                  <a:pt x="108962" y="36172"/>
                  <a:pt x="136534" y="49343"/>
                  <a:pt x="162224" y="64396"/>
                </a:cubicBezTo>
                <a:cubicBezTo>
                  <a:pt x="2557549" y="1445713"/>
                  <a:pt x="2557549" y="1445713"/>
                  <a:pt x="2557549" y="1445713"/>
                </a:cubicBezTo>
                <a:cubicBezTo>
                  <a:pt x="2755978" y="1559052"/>
                  <a:pt x="2926060" y="1849482"/>
                  <a:pt x="2926060" y="2083244"/>
                </a:cubicBezTo>
                <a:cubicBezTo>
                  <a:pt x="2926060" y="4845876"/>
                  <a:pt x="2926060" y="4845876"/>
                  <a:pt x="2926060" y="4845876"/>
                </a:cubicBezTo>
                <a:cubicBezTo>
                  <a:pt x="2926060" y="5079638"/>
                  <a:pt x="2755978" y="5362985"/>
                  <a:pt x="2557549" y="5483407"/>
                </a:cubicBezTo>
                <a:cubicBezTo>
                  <a:pt x="162224" y="6864723"/>
                  <a:pt x="162224" y="6864723"/>
                  <a:pt x="162224" y="6864723"/>
                </a:cubicBezTo>
                <a:cubicBezTo>
                  <a:pt x="136534" y="6878891"/>
                  <a:pt x="108962" y="6891287"/>
                  <a:pt x="79979" y="6901912"/>
                </a:cubicBezTo>
                <a:lnTo>
                  <a:pt x="0" y="6925332"/>
                </a:lnTo>
                <a:lnTo>
                  <a:pt x="0" y="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Freeform 5">
            <a:extLst>
              <a:ext uri="{FF2B5EF4-FFF2-40B4-BE49-F238E27FC236}">
                <a16:creationId xmlns:a16="http://schemas.microsoft.com/office/drawing/2014/main" id="{4C5414BD-9C7F-4EBE-B876-095C80D9C65A}"/>
              </a:ext>
            </a:extLst>
          </p:cNvPr>
          <p:cNvSpPr>
            <a:spLocks/>
          </p:cNvSpPr>
          <p:nvPr userDrawn="1"/>
        </p:nvSpPr>
        <p:spPr bwMode="auto">
          <a:xfrm>
            <a:off x="1917948" y="442315"/>
            <a:ext cx="3721162" cy="417817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1959033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6/3/2022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1218987" rtl="0" eaLnBrk="1" latinLnBrk="0" hangingPunct="1">
        <a:spcBef>
          <a:spcPct val="0"/>
        </a:spcBef>
        <a:buNone/>
        <a:defRPr sz="3600"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0" tIns="0" rIns="0" bIns="0" rtlCol="0" anchor="ctr"/>
          <a:lstStyle>
            <a:lvl1pPr algn="l">
              <a:defRPr sz="1400">
                <a:solidFill>
                  <a:schemeClr val="tx1">
                    <a:tint val="75000"/>
                  </a:schemeClr>
                </a:solidFill>
              </a:defRPr>
            </a:lvl1pPr>
          </a:lstStyle>
          <a:p>
            <a:fld id="{425404F2-BE9A-4460-8815-8F645183555F}" type="datetimeFigureOut">
              <a:rPr lang="en-US" smtClean="0">
                <a:solidFill>
                  <a:prstClr val="black">
                    <a:tint val="75000"/>
                  </a:prstClr>
                </a:solidFill>
              </a:rPr>
              <a:pPr/>
              <a:t>6/3/2022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0" tIns="0" rIns="0" bIns="0" rtlCol="0" anchor="ctr"/>
          <a:lstStyle>
            <a:lvl1pPr algn="r">
              <a:defRPr sz="1400">
                <a:solidFill>
                  <a:schemeClr val="tx1">
                    <a:tint val="75000"/>
                  </a:schemeClr>
                </a:solidFill>
              </a:defRPr>
            </a:lvl1pPr>
          </a:lstStyle>
          <a:p>
            <a:fld id="{96E69268-9C8B-4EBF-A9EE-DC5DC2D48D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1555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27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7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7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hyperlink" Target="https://www.codebun.com/" TargetMode="External"/><Relationship Id="rId5" Type="http://schemas.openxmlformats.org/officeDocument/2006/relationships/hyperlink" Target="https://www.naukri.com/" TargetMode="External"/><Relationship Id="rId4" Type="http://schemas.openxmlformats.org/officeDocument/2006/relationships/hyperlink" Target="https://business.linkedin.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DCB50185-8359-4DE0-B701-3419335765DA}"/>
              </a:ext>
            </a:extLst>
          </p:cNvPr>
          <p:cNvSpPr txBox="1">
            <a:spLocks/>
          </p:cNvSpPr>
          <p:nvPr/>
        </p:nvSpPr>
        <p:spPr>
          <a:xfrm>
            <a:off x="5734372" y="1744362"/>
            <a:ext cx="5367954" cy="2379298"/>
          </a:xfrm>
          <a:prstGeom prst="rect">
            <a:avLst/>
          </a:prstGeom>
        </p:spPr>
        <p:txBody>
          <a:bodyPr vert="horz" lIns="0" tIns="60949" rIns="0" bIns="60949" rtlCol="0" anchor="ctr">
            <a:noAutofit/>
          </a:bodyPr>
          <a:lstStyle>
            <a:lvl1pPr algn="l" defTabSz="1218987" rtl="0" eaLnBrk="1" latinLnBrk="0" hangingPunct="1">
              <a:lnSpc>
                <a:spcPct val="80000"/>
              </a:lnSpc>
              <a:spcBef>
                <a:spcPct val="0"/>
              </a:spcBef>
              <a:buNone/>
              <a:defRPr lang="en-US" sz="8800" b="1" kern="1200" smtClean="0">
                <a:solidFill>
                  <a:schemeClr val="bg1"/>
                </a:solidFill>
                <a:latin typeface="+mn-lt"/>
                <a:ea typeface="+mj-ea"/>
                <a:cs typeface="+mj-cs"/>
              </a:defRPr>
            </a:lvl1pPr>
          </a:lstStyle>
          <a:p>
            <a:r>
              <a:rPr lang="en-IN" sz="6600" dirty="0"/>
              <a:t>JOB FINDING WEBSITE</a:t>
            </a:r>
          </a:p>
        </p:txBody>
      </p:sp>
      <p:pic>
        <p:nvPicPr>
          <p:cNvPr id="10" name="Picture Placeholder 9">
            <a:extLst>
              <a:ext uri="{FF2B5EF4-FFF2-40B4-BE49-F238E27FC236}">
                <a16:creationId xmlns:a16="http://schemas.microsoft.com/office/drawing/2014/main" id="{D98C97A8-094C-4774-815F-B46D411B6FC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p:blipFill>
        <p:spPr>
          <a:xfrm>
            <a:off x="0" y="2064169"/>
            <a:ext cx="5367955" cy="4793831"/>
          </a:xfrm>
        </p:spPr>
      </p:pic>
      <p:sp>
        <p:nvSpPr>
          <p:cNvPr id="12" name="Freeform 5">
            <a:extLst>
              <a:ext uri="{FF2B5EF4-FFF2-40B4-BE49-F238E27FC236}">
                <a16:creationId xmlns:a16="http://schemas.microsoft.com/office/drawing/2014/main" id="{1D254187-EE9F-43D6-A14A-589356F80AB2}"/>
              </a:ext>
            </a:extLst>
          </p:cNvPr>
          <p:cNvSpPr>
            <a:spLocks/>
          </p:cNvSpPr>
          <p:nvPr/>
        </p:nvSpPr>
        <p:spPr bwMode="auto">
          <a:xfrm>
            <a:off x="4366220" y="4309942"/>
            <a:ext cx="2131566" cy="2379298"/>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dirty="0"/>
          </a:p>
        </p:txBody>
      </p:sp>
      <p:pic>
        <p:nvPicPr>
          <p:cNvPr id="14" name="Picture 2">
            <a:extLst>
              <a:ext uri="{FF2B5EF4-FFF2-40B4-BE49-F238E27FC236}">
                <a16:creationId xmlns:a16="http://schemas.microsoft.com/office/drawing/2014/main" id="{7671A89B-63E3-4E39-B324-78D26EE74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38" r="6803"/>
          <a:stretch/>
        </p:blipFill>
        <p:spPr bwMode="auto">
          <a:xfrm>
            <a:off x="0" y="0"/>
            <a:ext cx="1194242" cy="119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B2821DA5-DB82-406C-BA36-FAAB87F20E2A}"/>
              </a:ext>
            </a:extLst>
          </p:cNvPr>
          <p:cNvSpPr txBox="1"/>
          <p:nvPr/>
        </p:nvSpPr>
        <p:spPr>
          <a:xfrm>
            <a:off x="2173334" y="116712"/>
            <a:ext cx="9505056" cy="646331"/>
          </a:xfrm>
          <a:prstGeom prst="rect">
            <a:avLst/>
          </a:prstGeom>
          <a:noFill/>
        </p:spPr>
        <p:txBody>
          <a:bodyPr wrap="square" rtlCol="0">
            <a:spAutoFit/>
          </a:bodyPr>
          <a:lstStyle/>
          <a:p>
            <a:r>
              <a:rPr lang="en-US" sz="3600" dirty="0">
                <a:solidFill>
                  <a:schemeClr val="tx2">
                    <a:lumMod val="20000"/>
                    <a:lumOff val="80000"/>
                  </a:schemeClr>
                </a:solidFill>
                <a:latin typeface="Algerian" panose="04020705040A02060702" pitchFamily="82" charset="0"/>
                <a:cs typeface="Times New Roman" panose="02020603050405020304" pitchFamily="18" charset="0"/>
              </a:rPr>
              <a:t>Government Polytechnic, Khamgaon</a:t>
            </a:r>
          </a:p>
        </p:txBody>
      </p:sp>
      <p:sp>
        <p:nvSpPr>
          <p:cNvPr id="17" name="TextBox 16">
            <a:extLst>
              <a:ext uri="{FF2B5EF4-FFF2-40B4-BE49-F238E27FC236}">
                <a16:creationId xmlns:a16="http://schemas.microsoft.com/office/drawing/2014/main" id="{2F1DA886-C488-441D-9ABA-12804A1248D8}"/>
              </a:ext>
            </a:extLst>
          </p:cNvPr>
          <p:cNvSpPr txBox="1"/>
          <p:nvPr/>
        </p:nvSpPr>
        <p:spPr>
          <a:xfrm>
            <a:off x="4167681" y="5335346"/>
            <a:ext cx="2528643" cy="830997"/>
          </a:xfrm>
          <a:prstGeom prst="rect">
            <a:avLst/>
          </a:prstGeom>
          <a:noFill/>
        </p:spPr>
        <p:txBody>
          <a:bodyPr wrap="square">
            <a:spAutoFit/>
          </a:bodyPr>
          <a:lstStyle/>
          <a:p>
            <a:pPr algn="ctr"/>
            <a:r>
              <a:rPr lang="en-IN" b="1" dirty="0">
                <a:solidFill>
                  <a:schemeClr val="bg1"/>
                </a:solidFill>
                <a:latin typeface="Agency FB" panose="020B0503020202020204" pitchFamily="34" charset="0"/>
                <a:cs typeface="Times New Roman" panose="02020603050405020304" pitchFamily="18" charset="0"/>
              </a:rPr>
              <a:t>Prof. S. V. Paranjape</a:t>
            </a:r>
          </a:p>
        </p:txBody>
      </p:sp>
      <p:sp>
        <p:nvSpPr>
          <p:cNvPr id="19" name="TextBox 18">
            <a:extLst>
              <a:ext uri="{FF2B5EF4-FFF2-40B4-BE49-F238E27FC236}">
                <a16:creationId xmlns:a16="http://schemas.microsoft.com/office/drawing/2014/main" id="{457A809B-73D4-467F-8868-BD00B2702474}"/>
              </a:ext>
            </a:extLst>
          </p:cNvPr>
          <p:cNvSpPr txBox="1"/>
          <p:nvPr/>
        </p:nvSpPr>
        <p:spPr>
          <a:xfrm>
            <a:off x="4435246" y="4799561"/>
            <a:ext cx="2131566" cy="461665"/>
          </a:xfrm>
          <a:prstGeom prst="rect">
            <a:avLst/>
          </a:prstGeom>
          <a:noFill/>
        </p:spPr>
        <p:txBody>
          <a:bodyPr wrap="square">
            <a:spAutoFit/>
          </a:bodyPr>
          <a:lstStyle/>
          <a:p>
            <a:r>
              <a:rPr lang="en-US" sz="2400" b="1" i="1" cap="none" dirty="0">
                <a:solidFill>
                  <a:schemeClr val="bg1"/>
                </a:solidFill>
                <a:latin typeface="Times New Roman" panose="02020603050405020304" pitchFamily="18" charset="0"/>
                <a:cs typeface="Times New Roman" panose="02020603050405020304" pitchFamily="18" charset="0"/>
              </a:rPr>
              <a:t>Guided By :</a:t>
            </a:r>
            <a:endParaRPr lang="en-IN" dirty="0"/>
          </a:p>
        </p:txBody>
      </p:sp>
      <p:sp>
        <p:nvSpPr>
          <p:cNvPr id="21" name="TextBox 20">
            <a:extLst>
              <a:ext uri="{FF2B5EF4-FFF2-40B4-BE49-F238E27FC236}">
                <a16:creationId xmlns:a16="http://schemas.microsoft.com/office/drawing/2014/main" id="{CA85DA01-41C9-44E3-8607-3F8E400D791D}"/>
              </a:ext>
            </a:extLst>
          </p:cNvPr>
          <p:cNvSpPr txBox="1"/>
          <p:nvPr/>
        </p:nvSpPr>
        <p:spPr>
          <a:xfrm>
            <a:off x="7318548" y="4454542"/>
            <a:ext cx="2500599" cy="579967"/>
          </a:xfrm>
          <a:prstGeom prst="rect">
            <a:avLst/>
          </a:prstGeom>
          <a:noFill/>
        </p:spPr>
        <p:txBody>
          <a:bodyPr wrap="square">
            <a:spAutoFit/>
          </a:bodyPr>
          <a:lstStyle/>
          <a:p>
            <a:pPr>
              <a:lnSpc>
                <a:spcPct val="150000"/>
              </a:lnSpc>
            </a:pPr>
            <a:r>
              <a:rPr lang="en-ZW" b="1" i="1" dirty="0">
                <a:solidFill>
                  <a:schemeClr val="bg1"/>
                </a:solidFill>
                <a:latin typeface="Times New Roman" panose="02020603050405020304" pitchFamily="18" charset="0"/>
                <a:cs typeface="Times New Roman" panose="02020603050405020304" pitchFamily="18" charset="0"/>
              </a:rPr>
              <a:t>Submitted by:</a:t>
            </a:r>
          </a:p>
        </p:txBody>
      </p:sp>
      <p:sp>
        <p:nvSpPr>
          <p:cNvPr id="23" name="TextBox 22">
            <a:extLst>
              <a:ext uri="{FF2B5EF4-FFF2-40B4-BE49-F238E27FC236}">
                <a16:creationId xmlns:a16="http://schemas.microsoft.com/office/drawing/2014/main" id="{2104FC8E-4CAA-499F-BDDA-BBC3D6972DAB}"/>
              </a:ext>
            </a:extLst>
          </p:cNvPr>
          <p:cNvSpPr txBox="1"/>
          <p:nvPr/>
        </p:nvSpPr>
        <p:spPr>
          <a:xfrm>
            <a:off x="7606580" y="5104979"/>
            <a:ext cx="4643143" cy="1569660"/>
          </a:xfrm>
          <a:prstGeom prst="rect">
            <a:avLst/>
          </a:prstGeom>
          <a:noFill/>
        </p:spPr>
        <p:txBody>
          <a:bodyPr wrap="square">
            <a:spAutoFit/>
          </a:bodyPr>
          <a:lstStyle/>
          <a:p>
            <a:r>
              <a:rPr lang="en-IN" dirty="0">
                <a:solidFill>
                  <a:schemeClr val="bg1"/>
                </a:solidFill>
                <a:latin typeface="Agency FB" panose="020B0503020202020204" pitchFamily="34" charset="0"/>
              </a:rPr>
              <a:t>1. Tanavi Narkhede (32) </a:t>
            </a:r>
          </a:p>
          <a:p>
            <a:r>
              <a:rPr lang="en-IN" dirty="0">
                <a:solidFill>
                  <a:schemeClr val="bg1"/>
                </a:solidFill>
                <a:latin typeface="Agency FB" panose="020B0503020202020204" pitchFamily="34" charset="0"/>
              </a:rPr>
              <a:t>2. Kaushal Khachane (35) </a:t>
            </a:r>
          </a:p>
          <a:p>
            <a:r>
              <a:rPr lang="en-IN" dirty="0">
                <a:solidFill>
                  <a:schemeClr val="bg1"/>
                </a:solidFill>
                <a:latin typeface="Agency FB" panose="020B0503020202020204" pitchFamily="34" charset="0"/>
              </a:rPr>
              <a:t>3. Amarbirsingh Randhawa (40) </a:t>
            </a:r>
          </a:p>
          <a:p>
            <a:r>
              <a:rPr lang="en-IN" dirty="0">
                <a:solidFill>
                  <a:schemeClr val="bg1"/>
                </a:solidFill>
                <a:latin typeface="Agency FB" panose="020B0503020202020204" pitchFamily="34" charset="0"/>
              </a:rPr>
              <a:t>4. Vaishnavi Chopade (67) </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p:bldP spid="21"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E087B330-BD7F-4540-AD51-273F183C7FB7}"/>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10</a:t>
            </a:fld>
            <a:endParaRPr lang="en-US" dirty="0"/>
          </a:p>
        </p:txBody>
      </p:sp>
      <p:sp>
        <p:nvSpPr>
          <p:cNvPr id="21" name="TextBox 20">
            <a:extLst>
              <a:ext uri="{FF2B5EF4-FFF2-40B4-BE49-F238E27FC236}">
                <a16:creationId xmlns:a16="http://schemas.microsoft.com/office/drawing/2014/main" id="{2810A42D-7605-458B-B483-82B0CE12F564}"/>
              </a:ext>
            </a:extLst>
          </p:cNvPr>
          <p:cNvSpPr txBox="1"/>
          <p:nvPr/>
        </p:nvSpPr>
        <p:spPr>
          <a:xfrm>
            <a:off x="189756" y="228421"/>
            <a:ext cx="6096000" cy="923330"/>
          </a:xfrm>
          <a:prstGeom prst="rect">
            <a:avLst/>
          </a:prstGeom>
          <a:noFill/>
        </p:spPr>
        <p:txBody>
          <a:bodyPr wrap="square">
            <a:spAutoFit/>
          </a:bodyPr>
          <a:lstStyle/>
          <a:p>
            <a:r>
              <a:rPr lang="en-IN" sz="5400" b="1" dirty="0"/>
              <a:t>Database Tables</a:t>
            </a:r>
          </a:p>
        </p:txBody>
      </p:sp>
      <p:sp>
        <p:nvSpPr>
          <p:cNvPr id="23" name="TextBox 22">
            <a:extLst>
              <a:ext uri="{FF2B5EF4-FFF2-40B4-BE49-F238E27FC236}">
                <a16:creationId xmlns:a16="http://schemas.microsoft.com/office/drawing/2014/main" id="{40C33552-8620-4FDD-9E28-FFD7020A61F3}"/>
              </a:ext>
            </a:extLst>
          </p:cNvPr>
          <p:cNvSpPr txBox="1"/>
          <p:nvPr/>
        </p:nvSpPr>
        <p:spPr>
          <a:xfrm>
            <a:off x="5295234" y="2863596"/>
            <a:ext cx="1575883" cy="954107"/>
          </a:xfrm>
          <a:prstGeom prst="rect">
            <a:avLst/>
          </a:prstGeom>
          <a:noFill/>
        </p:spPr>
        <p:txBody>
          <a:bodyPr wrap="square">
            <a:spAutoFit/>
          </a:bodyPr>
          <a:lstStyle/>
          <a:p>
            <a:pPr algn="ctr"/>
            <a:r>
              <a:rPr lang="en-IN" sz="2800" dirty="0">
                <a:solidFill>
                  <a:schemeClr val="bg1"/>
                </a:solidFill>
                <a:latin typeface="Agency FB" panose="020B0503020202020204" pitchFamily="34" charset="0"/>
              </a:rPr>
              <a:t>Job Finding Website</a:t>
            </a:r>
          </a:p>
        </p:txBody>
      </p:sp>
      <p:sp>
        <p:nvSpPr>
          <p:cNvPr id="32" name="Footer Placeholder 29">
            <a:extLst>
              <a:ext uri="{FF2B5EF4-FFF2-40B4-BE49-F238E27FC236}">
                <a16:creationId xmlns:a16="http://schemas.microsoft.com/office/drawing/2014/main" id="{68AE4A40-16F7-4172-B984-AE94A3380FA9}"/>
              </a:ext>
            </a:extLst>
          </p:cNvPr>
          <p:cNvSpPr txBox="1">
            <a:spLocks/>
          </p:cNvSpPr>
          <p:nvPr/>
        </p:nvSpPr>
        <p:spPr>
          <a:xfrm>
            <a:off x="9710387" y="6126757"/>
            <a:ext cx="1955230" cy="365125"/>
          </a:xfrm>
          <a:prstGeom prst="rect">
            <a:avLst/>
          </a:prstGeom>
        </p:spPr>
        <p:txBody>
          <a:bodyPr vert="horz" lIns="0" tIns="60949" rIns="0" bIns="60949" rtlCol="0" anchor="ctr"/>
          <a:lstStyle>
            <a:defPPr>
              <a:defRPr lang="en-US"/>
            </a:defPPr>
            <a:lvl1pPr marL="0" algn="r" defTabSz="1218987" rtl="0" eaLnBrk="1" latinLnBrk="0" hangingPunct="1">
              <a:defRPr sz="1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dirty="0"/>
              <a:t>Job Finding Website </a:t>
            </a:r>
            <a:endParaRPr lang="en-US" dirty="0"/>
          </a:p>
        </p:txBody>
      </p:sp>
      <p:sp>
        <p:nvSpPr>
          <p:cNvPr id="14" name="TextBox 13"/>
          <p:cNvSpPr txBox="1"/>
          <p:nvPr/>
        </p:nvSpPr>
        <p:spPr>
          <a:xfrm>
            <a:off x="319826" y="1270396"/>
            <a:ext cx="11294420" cy="4093428"/>
          </a:xfrm>
          <a:prstGeom prst="rect">
            <a:avLst/>
          </a:prstGeom>
          <a:noFill/>
        </p:spPr>
        <p:txBody>
          <a:bodyPr wrap="square" rtlCol="0">
            <a:spAutoFit/>
          </a:bodyPr>
          <a:lstStyle/>
          <a:p>
            <a:pPr marL="342900" indent="-342900" algn="just">
              <a:buFont typeface="Wingdings" pitchFamily="2" charset="2"/>
              <a:buChar char="Ø"/>
            </a:pPr>
            <a:r>
              <a:rPr lang="en-ZW" sz="2000" dirty="0">
                <a:latin typeface="Arial" pitchFamily="34" charset="0"/>
                <a:cs typeface="Arial" pitchFamily="34" charset="0"/>
              </a:rPr>
              <a:t>Our project uses MySQL as the backend database, to store and retrieve data to / from the table.</a:t>
            </a:r>
          </a:p>
          <a:p>
            <a:pPr marL="342900" indent="-342900" algn="just">
              <a:buFont typeface="Wingdings" pitchFamily="2" charset="2"/>
              <a:buChar char="Ø"/>
            </a:pPr>
            <a:endParaRPr lang="en-ZW" sz="2000" dirty="0">
              <a:latin typeface="Arial" pitchFamily="34" charset="0"/>
              <a:cs typeface="Arial" pitchFamily="34" charset="0"/>
            </a:endParaRPr>
          </a:p>
          <a:p>
            <a:pPr marL="342900" indent="-342900" algn="just">
              <a:buFont typeface="Wingdings" pitchFamily="2" charset="2"/>
              <a:buChar char="Ø"/>
            </a:pPr>
            <a:r>
              <a:rPr lang="en-ZW" sz="2000" dirty="0">
                <a:latin typeface="Arial" pitchFamily="34" charset="0"/>
                <a:cs typeface="Arial" pitchFamily="34" charset="0"/>
              </a:rPr>
              <a:t>In the workbench, a database named “job” has been created, which contains 3 basic tables:</a:t>
            </a:r>
          </a:p>
          <a:p>
            <a:pPr marL="342900"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r>
              <a:rPr lang="en-ZW" sz="2000" dirty="0">
                <a:latin typeface="Arial" pitchFamily="34" charset="0"/>
                <a:cs typeface="Arial" pitchFamily="34" charset="0"/>
              </a:rPr>
              <a:t>“student” – To store the students’ information who have signed up on the  website.</a:t>
            </a:r>
          </a:p>
          <a:p>
            <a:pPr marL="800100" lvl="1" indent="-342900" algn="just">
              <a:buFont typeface="Wingdings" pitchFamily="2" charset="2"/>
              <a:buChar char="Ø"/>
            </a:pPr>
            <a:endParaRPr lang="en-ZW" sz="2000" dirty="0">
              <a:latin typeface="Arial" pitchFamily="34" charset="0"/>
              <a:cs typeface="Arial" pitchFamily="34" charset="0"/>
            </a:endParaRPr>
          </a:p>
          <a:p>
            <a:pPr lvl="1" algn="just"/>
            <a:endParaRPr lang="en-ZW" sz="2000" dirty="0">
              <a:latin typeface="Arial" pitchFamily="34" charset="0"/>
              <a:cs typeface="Arial" pitchFamily="34" charset="0"/>
            </a:endParaRPr>
          </a:p>
          <a:p>
            <a:pPr marL="457200" lvl="1" algn="just"/>
            <a:endParaRPr lang="en-ZW" sz="2000" dirty="0">
              <a:latin typeface="Arial" pitchFamily="34" charset="0"/>
              <a:cs typeface="Arial" pitchFamily="34" charset="0"/>
            </a:endParaRPr>
          </a:p>
          <a:p>
            <a:pPr marL="800100" lvl="1" indent="-342900" algn="just">
              <a:buFont typeface="Wingdings" pitchFamily="2" charset="2"/>
              <a:buChar char="Ø"/>
            </a:pPr>
            <a:r>
              <a:rPr lang="en-ZW" sz="2000" dirty="0">
                <a:latin typeface="Arial" pitchFamily="34" charset="0"/>
                <a:cs typeface="Arial" pitchFamily="34" charset="0"/>
              </a:rPr>
              <a:t>“company” – To store all the companies information like name, branch address, vacant jobs, etc</a:t>
            </a:r>
          </a:p>
          <a:p>
            <a:pPr marL="800100" lvl="1"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endParaRPr lang="en-ZW" sz="2000" dirty="0">
              <a:latin typeface="Arial" pitchFamily="34" charset="0"/>
              <a:cs typeface="Arial" pitchFamily="34" charset="0"/>
            </a:endParaRPr>
          </a:p>
          <a:p>
            <a:pPr lvl="1" algn="just"/>
            <a:endParaRPr lang="en-ZW"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70767276"/>
              </p:ext>
            </p:extLst>
          </p:nvPr>
        </p:nvGraphicFramePr>
        <p:xfrm>
          <a:off x="1584502" y="3112049"/>
          <a:ext cx="8125885" cy="457200"/>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20000"/>
                    </a:ext>
                  </a:extLst>
                </a:gridCol>
                <a:gridCol w="1625177">
                  <a:extLst>
                    <a:ext uri="{9D8B030D-6E8A-4147-A177-3AD203B41FA5}">
                      <a16:colId xmlns:a16="http://schemas.microsoft.com/office/drawing/2014/main" val="20001"/>
                    </a:ext>
                  </a:extLst>
                </a:gridCol>
                <a:gridCol w="1625177">
                  <a:extLst>
                    <a:ext uri="{9D8B030D-6E8A-4147-A177-3AD203B41FA5}">
                      <a16:colId xmlns:a16="http://schemas.microsoft.com/office/drawing/2014/main" val="20002"/>
                    </a:ext>
                  </a:extLst>
                </a:gridCol>
                <a:gridCol w="1625177">
                  <a:extLst>
                    <a:ext uri="{9D8B030D-6E8A-4147-A177-3AD203B41FA5}">
                      <a16:colId xmlns:a16="http://schemas.microsoft.com/office/drawing/2014/main" val="20003"/>
                    </a:ext>
                  </a:extLst>
                </a:gridCol>
                <a:gridCol w="1625177">
                  <a:extLst>
                    <a:ext uri="{9D8B030D-6E8A-4147-A177-3AD203B41FA5}">
                      <a16:colId xmlns:a16="http://schemas.microsoft.com/office/drawing/2014/main" val="20004"/>
                    </a:ext>
                  </a:extLst>
                </a:gridCol>
              </a:tblGrid>
              <a:tr h="370840">
                <a:tc>
                  <a:txBody>
                    <a:bodyPr/>
                    <a:lstStyle/>
                    <a:p>
                      <a:pPr algn="ctr"/>
                      <a:r>
                        <a:rPr lang="en-ZW" dirty="0">
                          <a:solidFill>
                            <a:schemeClr val="tx1"/>
                          </a:solidFill>
                          <a:latin typeface="Arial" pitchFamily="34" charset="0"/>
                          <a:cs typeface="Arial" pitchFamily="34" charset="0"/>
                        </a:rPr>
                        <a:t>Name</a:t>
                      </a:r>
                      <a:endParaRPr lang="en-US" dirty="0"/>
                    </a:p>
                  </a:txBody>
                  <a:tcPr/>
                </a:tc>
                <a:tc>
                  <a:txBody>
                    <a:bodyPr/>
                    <a:lstStyle/>
                    <a:p>
                      <a:pPr algn="ctr"/>
                      <a:r>
                        <a:rPr lang="en-ZW" dirty="0">
                          <a:solidFill>
                            <a:schemeClr val="tx1"/>
                          </a:solidFill>
                          <a:latin typeface="Arial" pitchFamily="34" charset="0"/>
                          <a:cs typeface="Arial" pitchFamily="34" charset="0"/>
                        </a:rPr>
                        <a:t>Phone</a:t>
                      </a:r>
                      <a:endParaRPr lang="en-US" dirty="0"/>
                    </a:p>
                  </a:txBody>
                  <a:tcPr/>
                </a:tc>
                <a:tc>
                  <a:txBody>
                    <a:bodyPr/>
                    <a:lstStyle/>
                    <a:p>
                      <a:pPr algn="ctr"/>
                      <a:r>
                        <a:rPr lang="en-ZW" dirty="0">
                          <a:solidFill>
                            <a:schemeClr val="tx1"/>
                          </a:solidFill>
                          <a:latin typeface="Arial" pitchFamily="34" charset="0"/>
                          <a:cs typeface="Arial" pitchFamily="34" charset="0"/>
                        </a:rPr>
                        <a:t>Email</a:t>
                      </a:r>
                      <a:endParaRPr lang="en-US" dirty="0"/>
                    </a:p>
                  </a:txBody>
                  <a:tcPr/>
                </a:tc>
                <a:tc>
                  <a:txBody>
                    <a:bodyPr/>
                    <a:lstStyle/>
                    <a:p>
                      <a:pPr algn="ctr"/>
                      <a:r>
                        <a:rPr lang="en-ZW" dirty="0">
                          <a:solidFill>
                            <a:schemeClr val="tx1"/>
                          </a:solidFill>
                          <a:latin typeface="Arial" pitchFamily="34" charset="0"/>
                          <a:cs typeface="Arial" pitchFamily="34" charset="0"/>
                        </a:rPr>
                        <a:t>Dob</a:t>
                      </a:r>
                      <a:endParaRPr lang="en-US" dirty="0"/>
                    </a:p>
                  </a:txBody>
                  <a:tcPr/>
                </a:tc>
                <a:tc>
                  <a:txBody>
                    <a:bodyPr/>
                    <a:lstStyle/>
                    <a:p>
                      <a:pPr algn="ctr"/>
                      <a:r>
                        <a:rPr lang="en-ZW" dirty="0">
                          <a:solidFill>
                            <a:schemeClr val="tx1"/>
                          </a:solidFill>
                          <a:latin typeface="Arial" pitchFamily="34" charset="0"/>
                          <a:cs typeface="Arial" pitchFamily="34" charset="0"/>
                        </a:rPr>
                        <a:t>Password</a:t>
                      </a:r>
                      <a:endParaRPr lang="en-US"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24682105"/>
              </p:ext>
            </p:extLst>
          </p:nvPr>
        </p:nvGraphicFramePr>
        <p:xfrm>
          <a:off x="1125864" y="4869160"/>
          <a:ext cx="10297143" cy="396240"/>
        </p:xfrm>
        <a:graphic>
          <a:graphicData uri="http://schemas.openxmlformats.org/drawingml/2006/table">
            <a:tbl>
              <a:tblPr firstRow="1" bandRow="1">
                <a:tableStyleId>{5C22544A-7EE6-4342-B048-85BDC9FD1C3A}</a:tableStyleId>
              </a:tblPr>
              <a:tblGrid>
                <a:gridCol w="86409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gridCol w="1584176">
                  <a:extLst>
                    <a:ext uri="{9D8B030D-6E8A-4147-A177-3AD203B41FA5}">
                      <a16:colId xmlns:a16="http://schemas.microsoft.com/office/drawing/2014/main" val="20006"/>
                    </a:ext>
                  </a:extLst>
                </a:gridCol>
                <a:gridCol w="1512168">
                  <a:extLst>
                    <a:ext uri="{9D8B030D-6E8A-4147-A177-3AD203B41FA5}">
                      <a16:colId xmlns:a16="http://schemas.microsoft.com/office/drawing/2014/main" val="20007"/>
                    </a:ext>
                  </a:extLst>
                </a:gridCol>
                <a:gridCol w="648075">
                  <a:extLst>
                    <a:ext uri="{9D8B030D-6E8A-4147-A177-3AD203B41FA5}">
                      <a16:colId xmlns:a16="http://schemas.microsoft.com/office/drawing/2014/main" val="20008"/>
                    </a:ext>
                  </a:extLst>
                </a:gridCol>
              </a:tblGrid>
              <a:tr h="370840">
                <a:tc>
                  <a:txBody>
                    <a:bodyPr/>
                    <a:lstStyle/>
                    <a:p>
                      <a:pPr algn="ctr"/>
                      <a:r>
                        <a:rPr lang="en-ZW" sz="2000" i="1" dirty="0">
                          <a:solidFill>
                            <a:schemeClr val="tx1"/>
                          </a:solidFill>
                          <a:latin typeface="Arial" pitchFamily="34" charset="0"/>
                          <a:cs typeface="Arial" pitchFamily="34" charset="0"/>
                        </a:rPr>
                        <a:t>name</a:t>
                      </a:r>
                      <a:endParaRPr lang="en-US" sz="2000" i="1" dirty="0"/>
                    </a:p>
                  </a:txBody>
                  <a:tcPr/>
                </a:tc>
                <a:tc>
                  <a:txBody>
                    <a:bodyPr/>
                    <a:lstStyle/>
                    <a:p>
                      <a:pPr algn="ctr"/>
                      <a:r>
                        <a:rPr lang="en-ZW" sz="2000" i="1" dirty="0">
                          <a:solidFill>
                            <a:schemeClr val="tx1"/>
                          </a:solidFill>
                          <a:latin typeface="Arial" pitchFamily="34" charset="0"/>
                          <a:cs typeface="Arial" pitchFamily="34" charset="0"/>
                        </a:rPr>
                        <a:t>city</a:t>
                      </a:r>
                      <a:endParaRPr lang="en-US" sz="2000" i="1" dirty="0"/>
                    </a:p>
                  </a:txBody>
                  <a:tcPr/>
                </a:tc>
                <a:tc>
                  <a:txBody>
                    <a:bodyPr/>
                    <a:lstStyle/>
                    <a:p>
                      <a:pPr algn="ctr"/>
                      <a:r>
                        <a:rPr lang="en-ZW" sz="2000" i="1" dirty="0">
                          <a:solidFill>
                            <a:schemeClr val="tx1"/>
                          </a:solidFill>
                          <a:latin typeface="Arial" pitchFamily="34" charset="0"/>
                          <a:cs typeface="Arial" pitchFamily="34" charset="0"/>
                        </a:rPr>
                        <a:t>address</a:t>
                      </a:r>
                      <a:endParaRPr lang="en-US" sz="2000" i="1" dirty="0"/>
                    </a:p>
                  </a:txBody>
                  <a:tcPr/>
                </a:tc>
                <a:tc>
                  <a:txBody>
                    <a:bodyPr/>
                    <a:lstStyle/>
                    <a:p>
                      <a:pPr algn="ctr"/>
                      <a:r>
                        <a:rPr lang="en-ZW" sz="2000" i="1" dirty="0">
                          <a:solidFill>
                            <a:schemeClr val="tx1"/>
                          </a:solidFill>
                          <a:latin typeface="Arial" pitchFamily="34" charset="0"/>
                          <a:cs typeface="Arial" pitchFamily="34" charset="0"/>
                        </a:rPr>
                        <a:t>jobs</a:t>
                      </a:r>
                      <a:endParaRPr lang="en-US" sz="2000" i="1" dirty="0"/>
                    </a:p>
                  </a:txBody>
                  <a:tcPr/>
                </a:tc>
                <a:tc>
                  <a:txBody>
                    <a:bodyPr/>
                    <a:lstStyle/>
                    <a:p>
                      <a:pPr algn="ctr"/>
                      <a:r>
                        <a:rPr lang="en-ZW" sz="2000" i="1" dirty="0">
                          <a:solidFill>
                            <a:schemeClr val="tx1"/>
                          </a:solidFill>
                          <a:latin typeface="Arial" pitchFamily="34" charset="0"/>
                          <a:cs typeface="Arial" pitchFamily="34" charset="0"/>
                        </a:rPr>
                        <a:t>qualification</a:t>
                      </a:r>
                      <a:endParaRPr lang="en-US" sz="2000" i="1" dirty="0"/>
                    </a:p>
                  </a:txBody>
                  <a:tcPr/>
                </a:tc>
                <a:tc>
                  <a:txBody>
                    <a:bodyPr/>
                    <a:lstStyle/>
                    <a:p>
                      <a:pPr algn="ctr"/>
                      <a:r>
                        <a:rPr lang="en-ZW" sz="2000" i="1" dirty="0">
                          <a:solidFill>
                            <a:schemeClr val="tx1"/>
                          </a:solidFill>
                          <a:latin typeface="Arial" pitchFamily="34" charset="0"/>
                          <a:cs typeface="Arial" pitchFamily="34" charset="0"/>
                        </a:rPr>
                        <a:t>expertise</a:t>
                      </a:r>
                      <a:endParaRPr lang="en-US" sz="2000" i="1" dirty="0"/>
                    </a:p>
                  </a:txBody>
                  <a:tcPr/>
                </a:tc>
                <a:tc>
                  <a:txBody>
                    <a:bodyPr/>
                    <a:lstStyle/>
                    <a:p>
                      <a:pPr algn="ctr"/>
                      <a:r>
                        <a:rPr lang="en-ZW" sz="2000" i="1" dirty="0">
                          <a:solidFill>
                            <a:schemeClr val="tx1"/>
                          </a:solidFill>
                          <a:latin typeface="Arial" pitchFamily="34" charset="0"/>
                          <a:cs typeface="Arial" pitchFamily="34" charset="0"/>
                        </a:rPr>
                        <a:t>experience</a:t>
                      </a:r>
                      <a:endParaRPr lang="en-US" sz="2000" i="1" dirty="0"/>
                    </a:p>
                  </a:txBody>
                  <a:tcPr/>
                </a:tc>
                <a:tc>
                  <a:txBody>
                    <a:bodyPr/>
                    <a:lstStyle/>
                    <a:p>
                      <a:pPr algn="ctr"/>
                      <a:r>
                        <a:rPr lang="en-ZW" sz="2000" i="1" dirty="0">
                          <a:solidFill>
                            <a:schemeClr val="tx1"/>
                          </a:solidFill>
                          <a:latin typeface="Arial" pitchFamily="34" charset="0"/>
                          <a:cs typeface="Arial" pitchFamily="34" charset="0"/>
                        </a:rPr>
                        <a:t>password</a:t>
                      </a:r>
                      <a:endParaRPr lang="en-US" sz="2000" i="1" dirty="0"/>
                    </a:p>
                  </a:txBody>
                  <a:tcPr/>
                </a:tc>
                <a:tc>
                  <a:txBody>
                    <a:bodyPr/>
                    <a:lstStyle/>
                    <a:p>
                      <a:pPr algn="ctr"/>
                      <a:r>
                        <a:rPr lang="en-ZW" sz="2000" i="1" dirty="0">
                          <a:solidFill>
                            <a:schemeClr val="tx1"/>
                          </a:solidFill>
                          <a:latin typeface="Arial" pitchFamily="34" charset="0"/>
                          <a:cs typeface="Arial" pitchFamily="34" charset="0"/>
                        </a:rPr>
                        <a:t>link</a:t>
                      </a:r>
                      <a:endParaRPr lang="en-US" sz="2000" i="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36389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fade">
                                      <p:cBhvr>
                                        <p:cTn id="25" dur="500"/>
                                        <p:tgtEl>
                                          <p:spTgt spid="1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xEl>
                                              <p:pRg st="8" end="8"/>
                                            </p:txEl>
                                          </p:spTgt>
                                        </p:tgtEl>
                                        <p:attrNameLst>
                                          <p:attrName>style.visibility</p:attrName>
                                        </p:attrNameLst>
                                      </p:cBhvr>
                                      <p:to>
                                        <p:strVal val="visible"/>
                                      </p:to>
                                    </p:set>
                                    <p:animEffect transition="in" filter="fade">
                                      <p:cBhvr>
                                        <p:cTn id="30"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E087B330-BD7F-4540-AD51-273F183C7FB7}"/>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11</a:t>
            </a:fld>
            <a:endParaRPr lang="en-US" dirty="0"/>
          </a:p>
        </p:txBody>
      </p:sp>
      <p:sp>
        <p:nvSpPr>
          <p:cNvPr id="21" name="TextBox 20">
            <a:extLst>
              <a:ext uri="{FF2B5EF4-FFF2-40B4-BE49-F238E27FC236}">
                <a16:creationId xmlns:a16="http://schemas.microsoft.com/office/drawing/2014/main" id="{2810A42D-7605-458B-B483-82B0CE12F564}"/>
              </a:ext>
            </a:extLst>
          </p:cNvPr>
          <p:cNvSpPr txBox="1"/>
          <p:nvPr/>
        </p:nvSpPr>
        <p:spPr>
          <a:xfrm>
            <a:off x="189756" y="228421"/>
            <a:ext cx="6096000" cy="923330"/>
          </a:xfrm>
          <a:prstGeom prst="rect">
            <a:avLst/>
          </a:prstGeom>
          <a:noFill/>
        </p:spPr>
        <p:txBody>
          <a:bodyPr wrap="square">
            <a:spAutoFit/>
          </a:bodyPr>
          <a:lstStyle/>
          <a:p>
            <a:r>
              <a:rPr lang="en-IN" sz="5400" b="1" dirty="0"/>
              <a:t>Database Tables</a:t>
            </a:r>
          </a:p>
        </p:txBody>
      </p:sp>
      <p:sp>
        <p:nvSpPr>
          <p:cNvPr id="23" name="TextBox 22">
            <a:extLst>
              <a:ext uri="{FF2B5EF4-FFF2-40B4-BE49-F238E27FC236}">
                <a16:creationId xmlns:a16="http://schemas.microsoft.com/office/drawing/2014/main" id="{40C33552-8620-4FDD-9E28-FFD7020A61F3}"/>
              </a:ext>
            </a:extLst>
          </p:cNvPr>
          <p:cNvSpPr txBox="1"/>
          <p:nvPr/>
        </p:nvSpPr>
        <p:spPr>
          <a:xfrm>
            <a:off x="5295234" y="2863596"/>
            <a:ext cx="1575883" cy="954107"/>
          </a:xfrm>
          <a:prstGeom prst="rect">
            <a:avLst/>
          </a:prstGeom>
          <a:noFill/>
        </p:spPr>
        <p:txBody>
          <a:bodyPr wrap="square">
            <a:spAutoFit/>
          </a:bodyPr>
          <a:lstStyle/>
          <a:p>
            <a:pPr algn="ctr"/>
            <a:r>
              <a:rPr lang="en-IN" sz="2800" dirty="0">
                <a:solidFill>
                  <a:schemeClr val="bg1"/>
                </a:solidFill>
                <a:latin typeface="Agency FB" panose="020B0503020202020204" pitchFamily="34" charset="0"/>
              </a:rPr>
              <a:t>Job Finding Website</a:t>
            </a:r>
          </a:p>
        </p:txBody>
      </p:sp>
      <p:sp>
        <p:nvSpPr>
          <p:cNvPr id="32" name="Footer Placeholder 29">
            <a:extLst>
              <a:ext uri="{FF2B5EF4-FFF2-40B4-BE49-F238E27FC236}">
                <a16:creationId xmlns:a16="http://schemas.microsoft.com/office/drawing/2014/main" id="{68AE4A40-16F7-4172-B984-AE94A3380FA9}"/>
              </a:ext>
            </a:extLst>
          </p:cNvPr>
          <p:cNvSpPr txBox="1">
            <a:spLocks/>
          </p:cNvSpPr>
          <p:nvPr/>
        </p:nvSpPr>
        <p:spPr>
          <a:xfrm>
            <a:off x="9710387" y="6126757"/>
            <a:ext cx="1955230" cy="365125"/>
          </a:xfrm>
          <a:prstGeom prst="rect">
            <a:avLst/>
          </a:prstGeom>
        </p:spPr>
        <p:txBody>
          <a:bodyPr vert="horz" lIns="0" tIns="60949" rIns="0" bIns="60949" rtlCol="0" anchor="ctr"/>
          <a:lstStyle>
            <a:defPPr>
              <a:defRPr lang="en-US"/>
            </a:defPPr>
            <a:lvl1pPr marL="0" algn="r" defTabSz="1218987" rtl="0" eaLnBrk="1" latinLnBrk="0" hangingPunct="1">
              <a:defRPr sz="1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dirty="0"/>
              <a:t>Job Finding Website </a:t>
            </a:r>
            <a:endParaRPr lang="en-US" dirty="0"/>
          </a:p>
        </p:txBody>
      </p:sp>
      <p:sp>
        <p:nvSpPr>
          <p:cNvPr id="14" name="TextBox 13"/>
          <p:cNvSpPr txBox="1"/>
          <p:nvPr/>
        </p:nvSpPr>
        <p:spPr>
          <a:xfrm>
            <a:off x="319826" y="1270396"/>
            <a:ext cx="11294420" cy="4401205"/>
          </a:xfrm>
          <a:prstGeom prst="rect">
            <a:avLst/>
          </a:prstGeom>
          <a:noFill/>
        </p:spPr>
        <p:txBody>
          <a:bodyPr wrap="square" rtlCol="0">
            <a:spAutoFit/>
          </a:bodyPr>
          <a:lstStyle/>
          <a:p>
            <a:pPr marL="800100" lvl="1" indent="-342900" algn="just">
              <a:buFont typeface="Wingdings" pitchFamily="2" charset="2"/>
              <a:buChar char="Ø"/>
            </a:pPr>
            <a:r>
              <a:rPr lang="en-ZW" sz="2000" dirty="0">
                <a:latin typeface="Arial" pitchFamily="34" charset="0"/>
                <a:cs typeface="Arial" pitchFamily="34" charset="0"/>
              </a:rPr>
              <a:t>“members” – To store the employee’s information whose job application is approved by the company.</a:t>
            </a:r>
          </a:p>
          <a:p>
            <a:pPr marL="800100" lvl="1"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endParaRPr lang="en-ZW" sz="2000" dirty="0">
              <a:latin typeface="Arial" pitchFamily="34" charset="0"/>
              <a:cs typeface="Arial" pitchFamily="34" charset="0"/>
            </a:endParaRPr>
          </a:p>
          <a:p>
            <a:pPr marL="457200" lvl="1" algn="just"/>
            <a:endParaRPr lang="en-ZW" sz="2000" dirty="0">
              <a:latin typeface="Arial" pitchFamily="34" charset="0"/>
              <a:cs typeface="Arial" pitchFamily="34" charset="0"/>
            </a:endParaRPr>
          </a:p>
          <a:p>
            <a:pPr marL="800100" lvl="1"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r>
              <a:rPr lang="en-ZW" sz="2000" dirty="0">
                <a:latin typeface="Arial" pitchFamily="34" charset="0"/>
                <a:cs typeface="Arial" pitchFamily="34" charset="0"/>
              </a:rPr>
              <a:t>Also contains 25 tables, each company having its own one, to store their respective applicants’ information. This data gets stored when the user fills in his details and applies for any company.</a:t>
            </a:r>
          </a:p>
          <a:p>
            <a:pPr marL="457200" lvl="1" algn="just"/>
            <a:endParaRPr lang="en-ZW" sz="2000" dirty="0">
              <a:latin typeface="Arial" pitchFamily="34" charset="0"/>
              <a:cs typeface="Arial" pitchFamily="34" charset="0"/>
            </a:endParaRPr>
          </a:p>
          <a:p>
            <a:pPr marL="800100" lvl="1"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endParaRPr lang="en-ZW" sz="2000" dirty="0">
              <a:latin typeface="Arial" pitchFamily="34" charset="0"/>
              <a:cs typeface="Arial" pitchFamily="34" charset="0"/>
            </a:endParaRPr>
          </a:p>
          <a:p>
            <a:pPr marL="800100" lvl="1" indent="-342900" algn="just">
              <a:buFont typeface="Wingdings" pitchFamily="2" charset="2"/>
              <a:buChar char="Ø"/>
            </a:pPr>
            <a:r>
              <a:rPr lang="en-ZW" sz="2000" dirty="0">
                <a:latin typeface="Arial" pitchFamily="34" charset="0"/>
                <a:cs typeface="Arial" pitchFamily="34" charset="0"/>
              </a:rPr>
              <a:t>Company tables: infosys, 3i_infotech, wipro, google, hcl_technologies, etc.</a:t>
            </a:r>
          </a:p>
        </p:txBody>
      </p:sp>
      <p:graphicFrame>
        <p:nvGraphicFramePr>
          <p:cNvPr id="4" name="Table 3"/>
          <p:cNvGraphicFramePr>
            <a:graphicFrameLocks noGrp="1"/>
          </p:cNvGraphicFramePr>
          <p:nvPr>
            <p:extLst>
              <p:ext uri="{D42A27DB-BD31-4B8C-83A1-F6EECF244321}">
                <p14:modId xmlns:p14="http://schemas.microsoft.com/office/powerpoint/2010/main" val="3965892353"/>
              </p:ext>
            </p:extLst>
          </p:nvPr>
        </p:nvGraphicFramePr>
        <p:xfrm>
          <a:off x="1557908" y="4581128"/>
          <a:ext cx="9758553" cy="370840"/>
        </p:xfrm>
        <a:graphic>
          <a:graphicData uri="http://schemas.openxmlformats.org/drawingml/2006/table">
            <a:tbl>
              <a:tblPr firstRow="1" bandRow="1">
                <a:tableStyleId>{5C22544A-7EE6-4342-B048-85BDC9FD1C3A}</a:tableStyleId>
              </a:tblPr>
              <a:tblGrid>
                <a:gridCol w="111759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800200">
                  <a:extLst>
                    <a:ext uri="{9D8B030D-6E8A-4147-A177-3AD203B41FA5}">
                      <a16:colId xmlns:a16="http://schemas.microsoft.com/office/drawing/2014/main" val="20004"/>
                    </a:ext>
                  </a:extLst>
                </a:gridCol>
                <a:gridCol w="1512168">
                  <a:extLst>
                    <a:ext uri="{9D8B030D-6E8A-4147-A177-3AD203B41FA5}">
                      <a16:colId xmlns:a16="http://schemas.microsoft.com/office/drawing/2014/main" val="20005"/>
                    </a:ext>
                  </a:extLst>
                </a:gridCol>
                <a:gridCol w="1800199">
                  <a:extLst>
                    <a:ext uri="{9D8B030D-6E8A-4147-A177-3AD203B41FA5}">
                      <a16:colId xmlns:a16="http://schemas.microsoft.com/office/drawing/2014/main" val="20006"/>
                    </a:ext>
                  </a:extLst>
                </a:gridCol>
              </a:tblGrid>
              <a:tr h="370840">
                <a:tc>
                  <a:txBody>
                    <a:bodyPr/>
                    <a:lstStyle/>
                    <a:p>
                      <a:pPr algn="ctr"/>
                      <a:r>
                        <a:rPr lang="en-ZW" sz="1800" dirty="0" err="1">
                          <a:solidFill>
                            <a:schemeClr val="tx1"/>
                          </a:solidFill>
                          <a:latin typeface="Arial" pitchFamily="34" charset="0"/>
                          <a:cs typeface="Arial" pitchFamily="34" charset="0"/>
                        </a:rPr>
                        <a:t>s_name</a:t>
                      </a:r>
                      <a:endParaRPr lang="en-US" sz="1800" dirty="0"/>
                    </a:p>
                  </a:txBody>
                  <a:tcPr/>
                </a:tc>
                <a:tc>
                  <a:txBody>
                    <a:bodyPr/>
                    <a:lstStyle/>
                    <a:p>
                      <a:pPr algn="ctr"/>
                      <a:r>
                        <a:rPr lang="en-ZW" sz="1800" dirty="0" err="1">
                          <a:solidFill>
                            <a:schemeClr val="tx1"/>
                          </a:solidFill>
                          <a:latin typeface="Arial" pitchFamily="34" charset="0"/>
                          <a:cs typeface="Arial" pitchFamily="34" charset="0"/>
                        </a:rPr>
                        <a:t>s_phone</a:t>
                      </a:r>
                      <a:endParaRPr lang="en-US" sz="1800" dirty="0"/>
                    </a:p>
                  </a:txBody>
                  <a:tcPr/>
                </a:tc>
                <a:tc>
                  <a:txBody>
                    <a:bodyPr/>
                    <a:lstStyle/>
                    <a:p>
                      <a:pPr algn="ctr"/>
                      <a:r>
                        <a:rPr lang="en-ZW" sz="1800" dirty="0" err="1">
                          <a:solidFill>
                            <a:schemeClr val="tx1"/>
                          </a:solidFill>
                          <a:latin typeface="Arial" pitchFamily="34" charset="0"/>
                          <a:cs typeface="Arial" pitchFamily="34" charset="0"/>
                        </a:rPr>
                        <a:t>s_email</a:t>
                      </a:r>
                      <a:endParaRPr lang="en-US" sz="1800" dirty="0"/>
                    </a:p>
                  </a:txBody>
                  <a:tcPr/>
                </a:tc>
                <a:tc>
                  <a:txBody>
                    <a:bodyPr/>
                    <a:lstStyle/>
                    <a:p>
                      <a:pPr algn="ctr"/>
                      <a:r>
                        <a:rPr lang="en-ZW" sz="1800" dirty="0" err="1">
                          <a:solidFill>
                            <a:schemeClr val="tx1"/>
                          </a:solidFill>
                          <a:latin typeface="Arial" pitchFamily="34" charset="0"/>
                          <a:cs typeface="Arial" pitchFamily="34" charset="0"/>
                        </a:rPr>
                        <a:t>s_dob</a:t>
                      </a:r>
                      <a:endParaRPr lang="en-US" sz="1800" dirty="0"/>
                    </a:p>
                  </a:txBody>
                  <a:tcPr/>
                </a:tc>
                <a:tc>
                  <a:txBody>
                    <a:bodyPr/>
                    <a:lstStyle/>
                    <a:p>
                      <a:pPr algn="ctr"/>
                      <a:r>
                        <a:rPr lang="en-ZW" sz="1800" dirty="0" err="1">
                          <a:solidFill>
                            <a:schemeClr val="tx1"/>
                          </a:solidFill>
                          <a:latin typeface="Arial" pitchFamily="34" charset="0"/>
                          <a:cs typeface="Arial" pitchFamily="34" charset="0"/>
                        </a:rPr>
                        <a:t>s_qualification</a:t>
                      </a:r>
                      <a:endParaRPr lang="en-US" sz="1800" dirty="0"/>
                    </a:p>
                  </a:txBody>
                  <a:tcPr/>
                </a:tc>
                <a:tc>
                  <a:txBody>
                    <a:bodyPr/>
                    <a:lstStyle/>
                    <a:p>
                      <a:pPr algn="ctr"/>
                      <a:r>
                        <a:rPr lang="en-ZW" sz="1800" dirty="0" err="1">
                          <a:solidFill>
                            <a:schemeClr val="tx1"/>
                          </a:solidFill>
                          <a:latin typeface="Arial" pitchFamily="34" charset="0"/>
                          <a:cs typeface="Arial" pitchFamily="34" charset="0"/>
                        </a:rPr>
                        <a:t>s_expertise</a:t>
                      </a:r>
                      <a:endParaRPr lang="en-US" sz="1800" dirty="0"/>
                    </a:p>
                  </a:txBody>
                  <a:tcPr/>
                </a:tc>
                <a:tc>
                  <a:txBody>
                    <a:bodyPr/>
                    <a:lstStyle/>
                    <a:p>
                      <a:pPr algn="ctr"/>
                      <a:r>
                        <a:rPr lang="en-ZW" sz="1800" dirty="0" err="1">
                          <a:solidFill>
                            <a:schemeClr val="tx1"/>
                          </a:solidFill>
                          <a:latin typeface="Arial" pitchFamily="34" charset="0"/>
                          <a:cs typeface="Arial" pitchFamily="34" charset="0"/>
                        </a:rPr>
                        <a:t>s_experience</a:t>
                      </a:r>
                      <a:endParaRPr lang="en-US" sz="1800"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977445186"/>
              </p:ext>
            </p:extLst>
          </p:nvPr>
        </p:nvGraphicFramePr>
        <p:xfrm>
          <a:off x="2222814" y="2397087"/>
          <a:ext cx="8125884" cy="45720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20000"/>
                    </a:ext>
                  </a:extLst>
                </a:gridCol>
                <a:gridCol w="2031471">
                  <a:extLst>
                    <a:ext uri="{9D8B030D-6E8A-4147-A177-3AD203B41FA5}">
                      <a16:colId xmlns:a16="http://schemas.microsoft.com/office/drawing/2014/main" val="20001"/>
                    </a:ext>
                  </a:extLst>
                </a:gridCol>
                <a:gridCol w="2031471">
                  <a:extLst>
                    <a:ext uri="{9D8B030D-6E8A-4147-A177-3AD203B41FA5}">
                      <a16:colId xmlns:a16="http://schemas.microsoft.com/office/drawing/2014/main" val="20002"/>
                    </a:ext>
                  </a:extLst>
                </a:gridCol>
                <a:gridCol w="2031471">
                  <a:extLst>
                    <a:ext uri="{9D8B030D-6E8A-4147-A177-3AD203B41FA5}">
                      <a16:colId xmlns:a16="http://schemas.microsoft.com/office/drawing/2014/main" val="20003"/>
                    </a:ext>
                  </a:extLst>
                </a:gridCol>
              </a:tblGrid>
              <a:tr h="370840">
                <a:tc>
                  <a:txBody>
                    <a:bodyPr/>
                    <a:lstStyle/>
                    <a:p>
                      <a:pPr algn="ctr"/>
                      <a:r>
                        <a:rPr lang="en-ZW" sz="2400" b="1" kern="1200" dirty="0">
                          <a:solidFill>
                            <a:schemeClr val="tx1"/>
                          </a:solidFill>
                          <a:latin typeface="Arial" pitchFamily="34" charset="0"/>
                          <a:ea typeface="+mn-ea"/>
                          <a:cs typeface="Arial" pitchFamily="34" charset="0"/>
                        </a:rPr>
                        <a:t>Name</a:t>
                      </a:r>
                      <a:endParaRPr lang="en-US" sz="2400" b="1" kern="1200" dirty="0">
                        <a:solidFill>
                          <a:schemeClr val="tx1"/>
                        </a:solidFill>
                        <a:latin typeface="Arial" pitchFamily="34" charset="0"/>
                        <a:ea typeface="+mn-ea"/>
                        <a:cs typeface="Arial" pitchFamily="34" charset="0"/>
                      </a:endParaRPr>
                    </a:p>
                  </a:txBody>
                  <a:tcPr/>
                </a:tc>
                <a:tc>
                  <a:txBody>
                    <a:bodyPr/>
                    <a:lstStyle/>
                    <a:p>
                      <a:pPr algn="ctr"/>
                      <a:r>
                        <a:rPr lang="en-ZW" sz="2400" b="1" kern="1200" dirty="0">
                          <a:solidFill>
                            <a:schemeClr val="tx1"/>
                          </a:solidFill>
                          <a:latin typeface="Arial" pitchFamily="34" charset="0"/>
                          <a:ea typeface="+mn-ea"/>
                          <a:cs typeface="Arial" pitchFamily="34" charset="0"/>
                        </a:rPr>
                        <a:t>Phone</a:t>
                      </a:r>
                      <a:endParaRPr lang="en-US" sz="2400" b="1" kern="1200" dirty="0">
                        <a:solidFill>
                          <a:schemeClr val="tx1"/>
                        </a:solidFill>
                        <a:latin typeface="Arial" pitchFamily="34" charset="0"/>
                        <a:ea typeface="+mn-ea"/>
                        <a:cs typeface="Arial" pitchFamily="34" charset="0"/>
                      </a:endParaRPr>
                    </a:p>
                  </a:txBody>
                  <a:tcPr/>
                </a:tc>
                <a:tc>
                  <a:txBody>
                    <a:bodyPr/>
                    <a:lstStyle/>
                    <a:p>
                      <a:pPr algn="ctr"/>
                      <a:r>
                        <a:rPr lang="en-ZW" sz="2400" b="1" kern="1200" dirty="0">
                          <a:solidFill>
                            <a:schemeClr val="tx1"/>
                          </a:solidFill>
                          <a:latin typeface="Arial" pitchFamily="34" charset="0"/>
                          <a:ea typeface="+mn-ea"/>
                          <a:cs typeface="Arial" pitchFamily="34" charset="0"/>
                        </a:rPr>
                        <a:t>Email</a:t>
                      </a:r>
                      <a:endParaRPr lang="en-US" sz="2400" b="1" kern="1200" dirty="0">
                        <a:solidFill>
                          <a:schemeClr val="tx1"/>
                        </a:solidFill>
                        <a:latin typeface="Arial" pitchFamily="34" charset="0"/>
                        <a:ea typeface="+mn-ea"/>
                        <a:cs typeface="Arial" pitchFamily="34" charset="0"/>
                      </a:endParaRPr>
                    </a:p>
                  </a:txBody>
                  <a:tcPr/>
                </a:tc>
                <a:tc>
                  <a:txBody>
                    <a:bodyPr/>
                    <a:lstStyle/>
                    <a:p>
                      <a:pPr algn="ctr"/>
                      <a:r>
                        <a:rPr lang="en-ZW" sz="2400" b="1" kern="1200" dirty="0">
                          <a:solidFill>
                            <a:schemeClr val="tx1"/>
                          </a:solidFill>
                          <a:latin typeface="Arial" pitchFamily="34" charset="0"/>
                          <a:ea typeface="+mn-ea"/>
                          <a:cs typeface="Arial" pitchFamily="34" charset="0"/>
                        </a:rPr>
                        <a:t>Dob</a:t>
                      </a:r>
                      <a:endParaRPr lang="en-US" sz="2400" b="1" kern="1200" dirty="0">
                        <a:solidFill>
                          <a:schemeClr val="tx1"/>
                        </a:solidFill>
                        <a:latin typeface="Arial" pitchFamily="34" charset="0"/>
                        <a:ea typeface="+mn-ea"/>
                        <a:cs typeface="Arial"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99781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E087B330-BD7F-4540-AD51-273F183C7FB7}"/>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12</a:t>
            </a:fld>
            <a:endParaRPr lang="en-US" dirty="0"/>
          </a:p>
        </p:txBody>
      </p:sp>
      <p:sp>
        <p:nvSpPr>
          <p:cNvPr id="21" name="TextBox 20">
            <a:extLst>
              <a:ext uri="{FF2B5EF4-FFF2-40B4-BE49-F238E27FC236}">
                <a16:creationId xmlns:a16="http://schemas.microsoft.com/office/drawing/2014/main" id="{2810A42D-7605-458B-B483-82B0CE12F564}"/>
              </a:ext>
            </a:extLst>
          </p:cNvPr>
          <p:cNvSpPr txBox="1"/>
          <p:nvPr/>
        </p:nvSpPr>
        <p:spPr>
          <a:xfrm>
            <a:off x="189756" y="228421"/>
            <a:ext cx="6096000" cy="923330"/>
          </a:xfrm>
          <a:prstGeom prst="rect">
            <a:avLst/>
          </a:prstGeom>
          <a:noFill/>
        </p:spPr>
        <p:txBody>
          <a:bodyPr wrap="square">
            <a:spAutoFit/>
          </a:bodyPr>
          <a:lstStyle/>
          <a:p>
            <a:r>
              <a:rPr lang="en-IN" sz="5400" b="1" dirty="0"/>
              <a:t>Hierarchy</a:t>
            </a:r>
          </a:p>
        </p:txBody>
      </p:sp>
      <p:sp>
        <p:nvSpPr>
          <p:cNvPr id="23" name="TextBox 22">
            <a:extLst>
              <a:ext uri="{FF2B5EF4-FFF2-40B4-BE49-F238E27FC236}">
                <a16:creationId xmlns:a16="http://schemas.microsoft.com/office/drawing/2014/main" id="{40C33552-8620-4FDD-9E28-FFD7020A61F3}"/>
              </a:ext>
            </a:extLst>
          </p:cNvPr>
          <p:cNvSpPr txBox="1"/>
          <p:nvPr/>
        </p:nvSpPr>
        <p:spPr>
          <a:xfrm>
            <a:off x="5295234" y="2863596"/>
            <a:ext cx="1575883" cy="954107"/>
          </a:xfrm>
          <a:prstGeom prst="rect">
            <a:avLst/>
          </a:prstGeom>
          <a:noFill/>
        </p:spPr>
        <p:txBody>
          <a:bodyPr wrap="square">
            <a:spAutoFit/>
          </a:bodyPr>
          <a:lstStyle/>
          <a:p>
            <a:pPr algn="ctr"/>
            <a:r>
              <a:rPr lang="en-IN" sz="2800" dirty="0">
                <a:solidFill>
                  <a:schemeClr val="bg1"/>
                </a:solidFill>
                <a:latin typeface="Agency FB" panose="020B0503020202020204" pitchFamily="34" charset="0"/>
              </a:rPr>
              <a:t>Job Finding Website</a:t>
            </a:r>
          </a:p>
        </p:txBody>
      </p:sp>
      <p:sp>
        <p:nvSpPr>
          <p:cNvPr id="32" name="Footer Placeholder 29">
            <a:extLst>
              <a:ext uri="{FF2B5EF4-FFF2-40B4-BE49-F238E27FC236}">
                <a16:creationId xmlns:a16="http://schemas.microsoft.com/office/drawing/2014/main" id="{68AE4A40-16F7-4172-B984-AE94A3380FA9}"/>
              </a:ext>
            </a:extLst>
          </p:cNvPr>
          <p:cNvSpPr txBox="1">
            <a:spLocks/>
          </p:cNvSpPr>
          <p:nvPr/>
        </p:nvSpPr>
        <p:spPr>
          <a:xfrm>
            <a:off x="9710387" y="6126757"/>
            <a:ext cx="1955230" cy="365125"/>
          </a:xfrm>
          <a:prstGeom prst="rect">
            <a:avLst/>
          </a:prstGeom>
        </p:spPr>
        <p:txBody>
          <a:bodyPr vert="horz" lIns="0" tIns="60949" rIns="0" bIns="60949" rtlCol="0" anchor="ctr"/>
          <a:lstStyle>
            <a:defPPr>
              <a:defRPr lang="en-US"/>
            </a:defPPr>
            <a:lvl1pPr marL="0" algn="r" defTabSz="1218987" rtl="0" eaLnBrk="1" latinLnBrk="0" hangingPunct="1">
              <a:defRPr sz="1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dirty="0"/>
              <a:t>Job Finding Website </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4483" t="19824" r="10096" b="14566"/>
          <a:stretch/>
        </p:blipFill>
        <p:spPr bwMode="auto">
          <a:xfrm>
            <a:off x="1593912" y="1137759"/>
            <a:ext cx="9001000" cy="507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9429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B8211C1-A06A-44AE-A1B0-B33BA4BD54A4}"/>
              </a:ext>
            </a:extLst>
          </p:cNvPr>
          <p:cNvSpPr txBox="1"/>
          <p:nvPr/>
        </p:nvSpPr>
        <p:spPr>
          <a:xfrm>
            <a:off x="1701924" y="1700808"/>
            <a:ext cx="4210099" cy="1372683"/>
          </a:xfrm>
          <a:prstGeom prst="rect">
            <a:avLst/>
          </a:prstGeom>
          <a:noFill/>
        </p:spPr>
        <p:txBody>
          <a:bodyPr wrap="square">
            <a:spAutoFit/>
          </a:bodyPr>
          <a:lstStyle/>
          <a:p>
            <a:pPr algn="ctr">
              <a:lnSpc>
                <a:spcPct val="80000"/>
              </a:lnSpc>
            </a:pPr>
            <a:r>
              <a:rPr lang="en-IN" sz="6000" b="1" dirty="0">
                <a:solidFill>
                  <a:schemeClr val="bg1"/>
                </a:solidFill>
              </a:rPr>
              <a:t>Software</a:t>
            </a:r>
            <a:r>
              <a:rPr lang="en-IN" sz="4800" b="1" dirty="0">
                <a:solidFill>
                  <a:schemeClr val="bg1"/>
                </a:solidFill>
              </a:rPr>
              <a:t> </a:t>
            </a:r>
            <a:r>
              <a:rPr lang="en-IN" sz="4400" b="1" dirty="0">
                <a:solidFill>
                  <a:schemeClr val="bg1"/>
                </a:solidFill>
              </a:rPr>
              <a:t>Requirements</a:t>
            </a:r>
            <a:endParaRPr lang="en-IN" sz="4800" b="1" dirty="0">
              <a:solidFill>
                <a:schemeClr val="bg1"/>
              </a:solidFill>
            </a:endParaRPr>
          </a:p>
        </p:txBody>
      </p:sp>
      <p:sp>
        <p:nvSpPr>
          <p:cNvPr id="20" name="TextBox 19">
            <a:extLst>
              <a:ext uri="{FF2B5EF4-FFF2-40B4-BE49-F238E27FC236}">
                <a16:creationId xmlns:a16="http://schemas.microsoft.com/office/drawing/2014/main" id="{E52528EB-D700-4BB6-BFEB-9651EAFECEB9}"/>
              </a:ext>
            </a:extLst>
          </p:cNvPr>
          <p:cNvSpPr txBox="1"/>
          <p:nvPr/>
        </p:nvSpPr>
        <p:spPr>
          <a:xfrm>
            <a:off x="6092825" y="1088332"/>
            <a:ext cx="6096000" cy="3970318"/>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Operating System: Windows or Linux. </a:t>
            </a:r>
          </a:p>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Front End: HTML, CSS, Bootstrap, JavaScript. </a:t>
            </a:r>
          </a:p>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Programming Language: Java.</a:t>
            </a:r>
          </a:p>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API: JDBC, Servlet and JSP. </a:t>
            </a:r>
          </a:p>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IDE: Eclipse IDE for Enterprise Java and Web Developers.</a:t>
            </a:r>
          </a:p>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Database: MySQL. </a:t>
            </a:r>
          </a:p>
          <a:p>
            <a:pPr marL="342900" indent="-342900">
              <a:lnSpc>
                <a:spcPct val="150000"/>
              </a:lnSpc>
              <a:buFont typeface="Wingdings" panose="05000000000000000000" pitchFamily="2" charset="2"/>
              <a:buChar char="§"/>
            </a:pPr>
            <a:r>
              <a:rPr lang="en-IN" dirty="0">
                <a:solidFill>
                  <a:schemeClr val="bg1"/>
                </a:solidFill>
                <a:latin typeface="Agency FB" panose="020B0503020202020204" pitchFamily="34" charset="0"/>
              </a:rPr>
              <a:t>Server Deployment: Apache Tomcat. </a:t>
            </a:r>
          </a:p>
        </p:txBody>
      </p:sp>
      <p:sp>
        <p:nvSpPr>
          <p:cNvPr id="21" name="Freeform 5">
            <a:extLst>
              <a:ext uri="{FF2B5EF4-FFF2-40B4-BE49-F238E27FC236}">
                <a16:creationId xmlns:a16="http://schemas.microsoft.com/office/drawing/2014/main" id="{CD13AED3-5F42-4AC3-854C-3ECAF4EA15A6}"/>
              </a:ext>
            </a:extLst>
          </p:cNvPr>
          <p:cNvSpPr>
            <a:spLocks/>
          </p:cNvSpPr>
          <p:nvPr/>
        </p:nvSpPr>
        <p:spPr bwMode="auto">
          <a:xfrm>
            <a:off x="405781" y="6320062"/>
            <a:ext cx="432048" cy="42130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22" name="TextBox 21">
            <a:extLst>
              <a:ext uri="{FF2B5EF4-FFF2-40B4-BE49-F238E27FC236}">
                <a16:creationId xmlns:a16="http://schemas.microsoft.com/office/drawing/2014/main" id="{1693FA8C-2A9F-4178-9E18-7A750E17F619}"/>
              </a:ext>
            </a:extLst>
          </p:cNvPr>
          <p:cNvSpPr txBox="1"/>
          <p:nvPr/>
        </p:nvSpPr>
        <p:spPr>
          <a:xfrm>
            <a:off x="481422" y="6343107"/>
            <a:ext cx="216024" cy="338554"/>
          </a:xfrm>
          <a:prstGeom prst="rect">
            <a:avLst/>
          </a:prstGeom>
          <a:noFill/>
        </p:spPr>
        <p:txBody>
          <a:bodyPr wrap="square" rtlCol="0">
            <a:spAutoFit/>
          </a:bodyPr>
          <a:lstStyle/>
          <a:p>
            <a:r>
              <a:rPr lang="en-US" sz="1600" dirty="0">
                <a:solidFill>
                  <a:schemeClr val="bg1"/>
                </a:solidFill>
              </a:rPr>
              <a:t>9</a:t>
            </a:r>
            <a:endParaRPr lang="en-IN" sz="1600" dirty="0">
              <a:solidFill>
                <a:schemeClr val="bg1"/>
              </a:solidFill>
            </a:endParaRPr>
          </a:p>
        </p:txBody>
      </p:sp>
      <p:sp>
        <p:nvSpPr>
          <p:cNvPr id="26" name="Footer Placeholder 29">
            <a:extLst>
              <a:ext uri="{FF2B5EF4-FFF2-40B4-BE49-F238E27FC236}">
                <a16:creationId xmlns:a16="http://schemas.microsoft.com/office/drawing/2014/main" id="{5A813803-95BF-45C2-9BC7-0DD47FDF38D3}"/>
              </a:ext>
            </a:extLst>
          </p:cNvPr>
          <p:cNvSpPr txBox="1">
            <a:spLocks/>
          </p:cNvSpPr>
          <p:nvPr/>
        </p:nvSpPr>
        <p:spPr>
          <a:xfrm>
            <a:off x="9728045" y="6316536"/>
            <a:ext cx="1955230" cy="365125"/>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400" dirty="0">
                <a:solidFill>
                  <a:schemeClr val="tx1">
                    <a:tint val="75000"/>
                  </a:schemeClr>
                </a:solidFill>
              </a:rPr>
              <a:t>Job Finding Website </a:t>
            </a:r>
            <a:endParaRPr lang="en-US" sz="1400" dirty="0">
              <a:solidFill>
                <a:schemeClr val="tx1">
                  <a:tint val="75000"/>
                </a:schemeClr>
              </a:solidFill>
            </a:endParaRPr>
          </a:p>
        </p:txBody>
      </p:sp>
    </p:spTree>
    <p:extLst>
      <p:ext uri="{BB962C8B-B14F-4D97-AF65-F5344CB8AC3E}">
        <p14:creationId xmlns:p14="http://schemas.microsoft.com/office/powerpoint/2010/main" val="3454783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Model shp145"/>
          <p:cNvSpPr/>
          <p:nvPr/>
        </p:nvSpPr>
        <p:spPr>
          <a:xfrm>
            <a:off x="6350" y="-7324"/>
            <a:ext cx="12172962" cy="68608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s-UY" sz="2394" b="0" i="0" u="none" strike="noStrike" kern="1200" cap="none" spc="0" normalizeH="0" baseline="0" noProof="0" dirty="0">
              <a:ln>
                <a:noFill/>
              </a:ln>
              <a:solidFill>
                <a:prstClr val="white"/>
              </a:solidFill>
              <a:effectLst/>
              <a:uLnTx/>
              <a:uFillTx/>
              <a:latin typeface="Segoe UI"/>
              <a:ea typeface="+mn-ea"/>
              <a:cs typeface="+mn-cs"/>
            </a:endParaRPr>
          </a:p>
        </p:txBody>
      </p:sp>
      <p:sp>
        <p:nvSpPr>
          <p:cNvPr id="17" name="SlideModel shp147"/>
          <p:cNvSpPr>
            <a:spLocks noChangeAspect="1" noEditPoints="1"/>
          </p:cNvSpPr>
          <p:nvPr/>
        </p:nvSpPr>
        <p:spPr bwMode="auto">
          <a:xfrm rot="7401880">
            <a:off x="10326245" y="1295705"/>
            <a:ext cx="1841795" cy="741792"/>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91296" tIns="45648" rIns="91296" bIns="45648" numCol="1" anchor="t" anchorCtr="0" compatLnSpc="1">
            <a:prstTxWarp prst="textNoShape">
              <a:avLst/>
            </a:prstTxWarp>
          </a:bodyPr>
          <a:lstStyle/>
          <a:p>
            <a:pPr marL="0" marR="0" lvl="0" indent="0" algn="l" defTabSz="913304" rtl="0" eaLnBrk="1" fontAlgn="auto" latinLnBrk="0" hangingPunct="1">
              <a:lnSpc>
                <a:spcPct val="100000"/>
              </a:lnSpc>
              <a:spcBef>
                <a:spcPts val="0"/>
              </a:spcBef>
              <a:spcAft>
                <a:spcPts val="0"/>
              </a:spcAft>
              <a:buClrTx/>
              <a:buSzTx/>
              <a:buFontTx/>
              <a:buNone/>
              <a:tabLst/>
              <a:defRPr/>
            </a:pPr>
            <a:endParaRPr kumimoji="0" lang="en-US" sz="2394" b="0" i="0" u="none" strike="noStrike" kern="1200" cap="none" spc="0" normalizeH="0" baseline="0" noProof="0" dirty="0">
              <a:ln>
                <a:noFill/>
              </a:ln>
              <a:solidFill>
                <a:prstClr val="black"/>
              </a:solidFill>
              <a:effectLst/>
              <a:uLnTx/>
              <a:uFillTx/>
              <a:latin typeface="Segoe UI"/>
              <a:ea typeface="+mn-ea"/>
              <a:cs typeface="+mn-cs"/>
            </a:endParaRPr>
          </a:p>
        </p:txBody>
      </p:sp>
      <p:grpSp>
        <p:nvGrpSpPr>
          <p:cNvPr id="22" name="SlideModel shp149"/>
          <p:cNvGrpSpPr>
            <a:grpSpLocks noChangeAspect="1"/>
          </p:cNvGrpSpPr>
          <p:nvPr/>
        </p:nvGrpSpPr>
        <p:grpSpPr bwMode="auto">
          <a:xfrm>
            <a:off x="835888" y="712617"/>
            <a:ext cx="4317793" cy="3573248"/>
            <a:chOff x="507" y="1182"/>
            <a:chExt cx="3091" cy="2558"/>
          </a:xfrm>
        </p:grpSpPr>
        <p:sp>
          <p:nvSpPr>
            <p:cNvPr id="23" name="SlideGroup shp150"/>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SlideGroup shp151"/>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SlideGroup shp152"/>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SlideGroup shp153"/>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SlideGroup shp154"/>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9" name="SlideGroup shp155"/>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SlideGroup shp156"/>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6" tIns="45648" rIns="91296" bIns="45648" numCol="1" anchor="t" anchorCtr="0" compatLnSpc="1">
              <a:prstTxWarp prst="textNoShape">
                <a:avLst/>
              </a:prstTxWarp>
            </a:bodyPr>
            <a:lstStyle/>
            <a:p>
              <a:pPr marL="0" marR="0" lvl="0" indent="0" algn="ctr" defTabSz="9133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9" name="SlideModel shp161"/>
          <p:cNvSpPr/>
          <p:nvPr/>
        </p:nvSpPr>
        <p:spPr>
          <a:xfrm>
            <a:off x="5576644" y="341161"/>
            <a:ext cx="5582417" cy="136679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913030" rtl="0" eaLnBrk="1" fontAlgn="auto" latinLnBrk="0" hangingPunct="1">
              <a:lnSpc>
                <a:spcPct val="100000"/>
              </a:lnSpc>
              <a:spcBef>
                <a:spcPts val="0"/>
              </a:spcBef>
              <a:spcAft>
                <a:spcPts val="0"/>
              </a:spcAft>
              <a:buClrTx/>
              <a:buSzTx/>
              <a:buFontTx/>
              <a:buNone/>
              <a:tabLst/>
              <a:defRPr/>
            </a:pPr>
            <a:endParaRPr kumimoji="0" lang="es-UY" sz="2394" b="0" i="0" u="none" strike="noStrike" kern="0" cap="none" spc="0" normalizeH="0" baseline="0" noProof="0" dirty="0">
              <a:ln>
                <a:noFill/>
              </a:ln>
              <a:solidFill>
                <a:prstClr val="white"/>
              </a:solidFill>
              <a:effectLst/>
              <a:uLnTx/>
              <a:uFillTx/>
              <a:latin typeface="Segoe UI"/>
              <a:ea typeface="+mn-ea"/>
              <a:cs typeface="+mn-cs"/>
            </a:endParaRPr>
          </a:p>
        </p:txBody>
      </p:sp>
      <p:sp>
        <p:nvSpPr>
          <p:cNvPr id="158" name="SlideModel shp165"/>
          <p:cNvSpPr>
            <a:spLocks/>
          </p:cNvSpPr>
          <p:nvPr/>
        </p:nvSpPr>
        <p:spPr bwMode="auto">
          <a:xfrm>
            <a:off x="1029764" y="878137"/>
            <a:ext cx="3940343" cy="230996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bg1"/>
          </a:solidFill>
          <a:ln w="0">
            <a:noFill/>
            <a:prstDash val="solid"/>
            <a:round/>
            <a:headEnd/>
            <a:tailEnd/>
          </a:ln>
        </p:spPr>
        <p:txBody>
          <a:bodyPr vert="horz" wrap="square" lIns="91320" tIns="45660" rIns="91320" bIns="45660" numCol="1" anchor="t" anchorCtr="0" compatLnSpc="1">
            <a:prstTxWarp prst="textNoShape">
              <a:avLst/>
            </a:prstTxWarp>
          </a:bodyPr>
          <a:lstStyle/>
          <a:p>
            <a:pPr marL="0" marR="0" lvl="0" indent="0" algn="l" defTabSz="913304"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grpSp>
        <p:nvGrpSpPr>
          <p:cNvPr id="3" name="Group 2"/>
          <p:cNvGrpSpPr/>
          <p:nvPr/>
        </p:nvGrpSpPr>
        <p:grpSpPr>
          <a:xfrm>
            <a:off x="1972671" y="951485"/>
            <a:ext cx="1850060" cy="2164313"/>
            <a:chOff x="1301750" y="692696"/>
            <a:chExt cx="3994150" cy="4751231"/>
          </a:xfrm>
        </p:grpSpPr>
        <p:pic>
          <p:nvPicPr>
            <p:cNvPr id="67" name="Picture Placeholder 12">
              <a:extLst>
                <a:ext uri="{FF2B5EF4-FFF2-40B4-BE49-F238E27FC236}">
                  <a16:creationId xmlns:a16="http://schemas.microsoft.com/office/drawing/2014/main" id="{3DEA7D99-BD61-4A17-8F56-56DDEAA0EA5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365"/>
            <a:stretch/>
          </p:blipFill>
          <p:spPr>
            <a:xfrm>
              <a:off x="1301750" y="692696"/>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a:solidFill>
              <a:sysClr val="window" lastClr="FFFFFF">
                <a:lumMod val="95000"/>
              </a:sysClr>
            </a:solidFill>
          </p:spPr>
        </p:pic>
        <p:sp>
          <p:nvSpPr>
            <p:cNvPr id="68" name="Freeform 5">
              <a:extLst>
                <a:ext uri="{FF2B5EF4-FFF2-40B4-BE49-F238E27FC236}">
                  <a16:creationId xmlns:a16="http://schemas.microsoft.com/office/drawing/2014/main" id="{DCE30EB8-9C1E-4414-8C0C-2612F5ADC492}"/>
                </a:ext>
              </a:extLst>
            </p:cNvPr>
            <p:cNvSpPr>
              <a:spLocks/>
            </p:cNvSpPr>
            <p:nvPr/>
          </p:nvSpPr>
          <p:spPr bwMode="auto">
            <a:xfrm>
              <a:off x="1621483" y="4789184"/>
              <a:ext cx="574766"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rgbClr val="FF9119"/>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69" name="Freeform 5">
              <a:extLst>
                <a:ext uri="{FF2B5EF4-FFF2-40B4-BE49-F238E27FC236}">
                  <a16:creationId xmlns:a16="http://schemas.microsoft.com/office/drawing/2014/main" id="{41E8F017-6BF6-4688-B880-E21DEAE410EC}"/>
                </a:ext>
              </a:extLst>
            </p:cNvPr>
            <p:cNvSpPr>
              <a:spLocks/>
            </p:cNvSpPr>
            <p:nvPr/>
          </p:nvSpPr>
          <p:spPr bwMode="auto">
            <a:xfrm>
              <a:off x="1827120" y="1285726"/>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ysClr val="window" lastClr="FFFFFF">
                <a:lumMod val="75000"/>
              </a:sysClr>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70" name="Freeform 5">
              <a:extLst>
                <a:ext uri="{FF2B5EF4-FFF2-40B4-BE49-F238E27FC236}">
                  <a16:creationId xmlns:a16="http://schemas.microsoft.com/office/drawing/2014/main" id="{1644C5BD-8B4C-4020-8177-944F9BA01C28}"/>
                </a:ext>
              </a:extLst>
            </p:cNvPr>
            <p:cNvSpPr>
              <a:spLocks/>
            </p:cNvSpPr>
            <p:nvPr/>
          </p:nvSpPr>
          <p:spPr bwMode="auto">
            <a:xfrm>
              <a:off x="2199821" y="1930818"/>
              <a:ext cx="2198008" cy="246795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ysClr val="window" lastClr="FFFFFF"/>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grpSp>
      <p:sp>
        <p:nvSpPr>
          <p:cNvPr id="32" name="TextBox 31">
            <a:extLst>
              <a:ext uri="{FF2B5EF4-FFF2-40B4-BE49-F238E27FC236}">
                <a16:creationId xmlns:a16="http://schemas.microsoft.com/office/drawing/2014/main" id="{22C5D2DE-6658-4719-8A31-2BE922481B48}"/>
              </a:ext>
            </a:extLst>
          </p:cNvPr>
          <p:cNvSpPr txBox="1"/>
          <p:nvPr/>
        </p:nvSpPr>
        <p:spPr>
          <a:xfrm>
            <a:off x="7023078" y="586198"/>
            <a:ext cx="2689548" cy="583878"/>
          </a:xfrm>
          <a:prstGeom prst="rect">
            <a:avLst/>
          </a:prstGeom>
          <a:noFill/>
        </p:spPr>
        <p:txBody>
          <a:bodyPr wrap="square">
            <a:spAutoFit/>
          </a:bodyPr>
          <a:lstStyle/>
          <a:p>
            <a:pPr algn="ctr" defTabSz="913030">
              <a:defRPr/>
            </a:pPr>
            <a:r>
              <a:rPr lang="en-IN" sz="3194" b="1" kern="0" dirty="0">
                <a:solidFill>
                  <a:prstClr val="white"/>
                </a:solidFill>
                <a:latin typeface="Segoe UI" panose="020B0502040204020203" pitchFamily="34" charset="0"/>
                <a:cs typeface="Segoe UI" panose="020B0502040204020203" pitchFamily="34" charset="0"/>
              </a:rPr>
              <a:t>REFERENCES</a:t>
            </a:r>
          </a:p>
        </p:txBody>
      </p:sp>
      <p:sp>
        <p:nvSpPr>
          <p:cNvPr id="33" name="TextBox 32">
            <a:extLst>
              <a:ext uri="{FF2B5EF4-FFF2-40B4-BE49-F238E27FC236}">
                <a16:creationId xmlns:a16="http://schemas.microsoft.com/office/drawing/2014/main" id="{9F6F75E7-5048-4DD9-BD4D-5E9B502F41F0}"/>
              </a:ext>
            </a:extLst>
          </p:cNvPr>
          <p:cNvSpPr txBox="1"/>
          <p:nvPr/>
        </p:nvSpPr>
        <p:spPr>
          <a:xfrm>
            <a:off x="5585669" y="2459667"/>
            <a:ext cx="6096000" cy="3108543"/>
          </a:xfrm>
          <a:prstGeom prst="rect">
            <a:avLst/>
          </a:prstGeom>
          <a:noFill/>
        </p:spPr>
        <p:txBody>
          <a:bodyPr wrap="square">
            <a:spAutoFit/>
          </a:bodyPr>
          <a:lstStyle/>
          <a:p>
            <a:pPr marL="342900" indent="-342900">
              <a:buFont typeface="Wingdings" panose="05000000000000000000" pitchFamily="2" charset="2"/>
              <a:buChar char="§"/>
            </a:pPr>
            <a:r>
              <a:rPr lang="en-IN" sz="2800" dirty="0">
                <a:solidFill>
                  <a:schemeClr val="bg1"/>
                </a:solidFill>
                <a:latin typeface="Agency FB" panose="020B0503020202020204" pitchFamily="34" charset="0"/>
                <a:hlinkClick r:id="rId4">
                  <a:extLst>
                    <a:ext uri="{A12FA001-AC4F-418D-AE19-62706E023703}">
                      <ahyp:hlinkClr xmlns:ahyp="http://schemas.microsoft.com/office/drawing/2018/hyperlinkcolor" val="tx"/>
                    </a:ext>
                  </a:extLst>
                </a:hlinkClick>
              </a:rPr>
              <a:t>https://business.linkedin.com/</a:t>
            </a:r>
          </a:p>
          <a:p>
            <a:endParaRPr lang="en-IN" sz="2800" dirty="0">
              <a:solidFill>
                <a:schemeClr val="bg1"/>
              </a:solidFill>
              <a:latin typeface="Agency FB" panose="020B0503020202020204" pitchFamily="34" charset="0"/>
              <a:hlinkClick r:id="rId4">
                <a:extLst>
                  <a:ext uri="{A12FA001-AC4F-418D-AE19-62706E023703}">
                    <ahyp:hlinkClr xmlns:ahyp="http://schemas.microsoft.com/office/drawing/2018/hyperlinkcolor" val="tx"/>
                  </a:ext>
                </a:extLst>
              </a:hlinkClick>
            </a:endParaRPr>
          </a:p>
          <a:p>
            <a:pPr marL="342900" indent="-342900">
              <a:buFont typeface="Wingdings" panose="05000000000000000000" pitchFamily="2" charset="2"/>
              <a:buChar char="§"/>
            </a:pPr>
            <a:r>
              <a:rPr lang="en-IN" sz="2800" dirty="0">
                <a:solidFill>
                  <a:schemeClr val="bg1"/>
                </a:solidFill>
                <a:latin typeface="Agency FB" panose="020B0503020202020204" pitchFamily="34" charset="0"/>
                <a:hlinkClick r:id="rId5">
                  <a:extLst>
                    <a:ext uri="{A12FA001-AC4F-418D-AE19-62706E023703}">
                      <ahyp:hlinkClr xmlns:ahyp="http://schemas.microsoft.com/office/drawing/2018/hyperlinkcolor" val="tx"/>
                    </a:ext>
                  </a:extLst>
                </a:hlinkClick>
              </a:rPr>
              <a:t>https://www.naukri.com/</a:t>
            </a:r>
          </a:p>
          <a:p>
            <a:pPr marL="342900" indent="-342900">
              <a:buFont typeface="Wingdings" panose="05000000000000000000" pitchFamily="2" charset="2"/>
              <a:buChar char="§"/>
            </a:pPr>
            <a:endParaRPr lang="en-IN" sz="2800" dirty="0">
              <a:solidFill>
                <a:schemeClr val="bg1"/>
              </a:solidFill>
              <a:latin typeface="Agency FB" panose="020B0503020202020204" pitchFamily="34" charset="0"/>
              <a:hlinkClick r:id="rId5">
                <a:extLst>
                  <a:ext uri="{A12FA001-AC4F-418D-AE19-62706E023703}">
                    <ahyp:hlinkClr xmlns:ahyp="http://schemas.microsoft.com/office/drawing/2018/hyperlinkcolor" val="tx"/>
                  </a:ext>
                </a:extLst>
              </a:hlinkClick>
            </a:endParaRPr>
          </a:p>
          <a:p>
            <a:pPr marL="342900" indent="-342900">
              <a:buFont typeface="Wingdings" panose="05000000000000000000" pitchFamily="2" charset="2"/>
              <a:buChar char="§"/>
            </a:pPr>
            <a:r>
              <a:rPr lang="en-IN" sz="2800" dirty="0">
                <a:solidFill>
                  <a:schemeClr val="bg1"/>
                </a:solidFill>
                <a:latin typeface="Agency FB" panose="020B0503020202020204" pitchFamily="34" charset="0"/>
                <a:hlinkClick r:id="rId5">
                  <a:extLst>
                    <a:ext uri="{A12FA001-AC4F-418D-AE19-62706E023703}">
                      <ahyp:hlinkClr xmlns:ahyp="http://schemas.microsoft.com/office/drawing/2018/hyperlinkcolor" val="tx"/>
                    </a:ext>
                  </a:extLst>
                </a:hlinkClick>
              </a:rPr>
              <a:t>https://www.w3schools.com/bootstrap/</a:t>
            </a:r>
          </a:p>
          <a:p>
            <a:pPr marL="342900" indent="-342900">
              <a:buFont typeface="Wingdings" panose="05000000000000000000" pitchFamily="2" charset="2"/>
              <a:buChar char="§"/>
            </a:pPr>
            <a:endParaRPr lang="en-IN" sz="2800" dirty="0">
              <a:solidFill>
                <a:schemeClr val="bg1"/>
              </a:solidFill>
              <a:latin typeface="Agency FB" panose="020B0503020202020204" pitchFamily="34" charset="0"/>
              <a:hlinkClick r:id="rId5">
                <a:extLst>
                  <a:ext uri="{A12FA001-AC4F-418D-AE19-62706E023703}">
                    <ahyp:hlinkClr xmlns:ahyp="http://schemas.microsoft.com/office/drawing/2018/hyperlinkcolor" val="tx"/>
                  </a:ext>
                </a:extLst>
              </a:hlinkClick>
            </a:endParaRPr>
          </a:p>
          <a:p>
            <a:pPr marL="342900" indent="-342900">
              <a:buFont typeface="Wingdings" panose="05000000000000000000" pitchFamily="2" charset="2"/>
              <a:buChar char="§"/>
            </a:pPr>
            <a:r>
              <a:rPr lang="en-IN" sz="2800" dirty="0">
                <a:solidFill>
                  <a:schemeClr val="bg1"/>
                </a:solidFill>
                <a:latin typeface="Agency FB" panose="020B0503020202020204" pitchFamily="34" charset="0"/>
                <a:hlinkClick r:id="rId6">
                  <a:extLst>
                    <a:ext uri="{A12FA001-AC4F-418D-AE19-62706E023703}">
                      <ahyp:hlinkClr xmlns:ahyp="http://schemas.microsoft.com/office/drawing/2018/hyperlinkcolor" val="tx"/>
                    </a:ext>
                  </a:extLst>
                </a:hlinkClick>
              </a:rPr>
              <a:t>https://www.codebun.com/</a:t>
            </a:r>
            <a:endParaRPr lang="en-IN" sz="2800" dirty="0">
              <a:solidFill>
                <a:schemeClr val="bg1"/>
              </a:solidFill>
              <a:latin typeface="Agency FB" panose="020B0503020202020204" pitchFamily="34" charset="0"/>
            </a:endParaRPr>
          </a:p>
        </p:txBody>
      </p:sp>
      <p:sp>
        <p:nvSpPr>
          <p:cNvPr id="34" name="Freeform 5">
            <a:extLst>
              <a:ext uri="{FF2B5EF4-FFF2-40B4-BE49-F238E27FC236}">
                <a16:creationId xmlns:a16="http://schemas.microsoft.com/office/drawing/2014/main" id="{EAA1161D-0A65-45A3-A593-A029F3C5478B}"/>
              </a:ext>
            </a:extLst>
          </p:cNvPr>
          <p:cNvSpPr>
            <a:spLocks/>
          </p:cNvSpPr>
          <p:nvPr/>
        </p:nvSpPr>
        <p:spPr bwMode="auto">
          <a:xfrm>
            <a:off x="405781" y="6320062"/>
            <a:ext cx="432048" cy="42130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38" name="TextBox 37">
            <a:extLst>
              <a:ext uri="{FF2B5EF4-FFF2-40B4-BE49-F238E27FC236}">
                <a16:creationId xmlns:a16="http://schemas.microsoft.com/office/drawing/2014/main" id="{AEFC1EE5-DEDF-4F04-A28C-AF4E999E98F3}"/>
              </a:ext>
            </a:extLst>
          </p:cNvPr>
          <p:cNvSpPr txBox="1"/>
          <p:nvPr/>
        </p:nvSpPr>
        <p:spPr>
          <a:xfrm>
            <a:off x="401786" y="6352272"/>
            <a:ext cx="432048" cy="338554"/>
          </a:xfrm>
          <a:prstGeom prst="rect">
            <a:avLst/>
          </a:prstGeom>
          <a:noFill/>
        </p:spPr>
        <p:txBody>
          <a:bodyPr wrap="square" rtlCol="0">
            <a:spAutoFit/>
          </a:bodyPr>
          <a:lstStyle/>
          <a:p>
            <a:r>
              <a:rPr lang="en-US" sz="1600" dirty="0">
                <a:solidFill>
                  <a:schemeClr val="bg1"/>
                </a:solidFill>
              </a:rPr>
              <a:t>10</a:t>
            </a:r>
            <a:endParaRPr lang="en-IN" sz="1600" dirty="0">
              <a:solidFill>
                <a:schemeClr val="bg1"/>
              </a:solidFill>
            </a:endParaRPr>
          </a:p>
        </p:txBody>
      </p:sp>
      <p:cxnSp>
        <p:nvCxnSpPr>
          <p:cNvPr id="43" name="Straight Connector 42">
            <a:extLst>
              <a:ext uri="{FF2B5EF4-FFF2-40B4-BE49-F238E27FC236}">
                <a16:creationId xmlns:a16="http://schemas.microsoft.com/office/drawing/2014/main" id="{0A08A822-A276-4E31-9985-CE8DF4BE343F}"/>
              </a:ext>
            </a:extLst>
          </p:cNvPr>
          <p:cNvCxnSpPr/>
          <p:nvPr/>
        </p:nvCxnSpPr>
        <p:spPr>
          <a:xfrm flipV="1">
            <a:off x="1125860" y="6512384"/>
            <a:ext cx="7200800" cy="1833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Footer Placeholder 29">
            <a:extLst>
              <a:ext uri="{FF2B5EF4-FFF2-40B4-BE49-F238E27FC236}">
                <a16:creationId xmlns:a16="http://schemas.microsoft.com/office/drawing/2014/main" id="{BFA54647-34D3-466B-9854-C8599900735D}"/>
              </a:ext>
            </a:extLst>
          </p:cNvPr>
          <p:cNvSpPr>
            <a:spLocks noGrp="1"/>
          </p:cNvSpPr>
          <p:nvPr>
            <p:ph type="ftr" sz="quarter" idx="11"/>
          </p:nvPr>
        </p:nvSpPr>
        <p:spPr>
          <a:xfrm>
            <a:off x="9712626" y="6258418"/>
            <a:ext cx="1955230" cy="365125"/>
          </a:xfrm>
        </p:spPr>
        <p:txBody>
          <a:bodyPr/>
          <a:lstStyle/>
          <a:p>
            <a:r>
              <a:rPr lang="en-IN" dirty="0"/>
              <a:t>Job Finding Website </a:t>
            </a:r>
            <a:endParaRPr lang="en-US" dirty="0"/>
          </a:p>
        </p:txBody>
      </p:sp>
    </p:spTree>
    <p:extLst>
      <p:ext uri="{BB962C8B-B14F-4D97-AF65-F5344CB8AC3E}">
        <p14:creationId xmlns:p14="http://schemas.microsoft.com/office/powerpoint/2010/main" val="2313967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usiness Partnership Handshake in Circle Stock Vector - Illustration of  meeting, round: 89795831">
            <a:extLst>
              <a:ext uri="{FF2B5EF4-FFF2-40B4-BE49-F238E27FC236}">
                <a16:creationId xmlns:a16="http://schemas.microsoft.com/office/drawing/2014/main" id="{C1EA91A7-D6B8-4CA5-8988-62E55278BD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42" t="1775" r="1608" b="1775"/>
          <a:stretch/>
        </p:blipFill>
        <p:spPr bwMode="auto">
          <a:xfrm>
            <a:off x="1002050" y="2082931"/>
            <a:ext cx="3168353" cy="30990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70BFDC93-2CE6-4ABC-A69A-4C676546733D}"/>
              </a:ext>
            </a:extLst>
          </p:cNvPr>
          <p:cNvGrpSpPr/>
          <p:nvPr/>
        </p:nvGrpSpPr>
        <p:grpSpPr>
          <a:xfrm>
            <a:off x="4654252" y="2132856"/>
            <a:ext cx="936104" cy="842013"/>
            <a:chOff x="2909888" y="1477963"/>
            <a:chExt cx="1487488" cy="1204913"/>
          </a:xfrm>
          <a:solidFill>
            <a:schemeClr val="bg1"/>
          </a:solidFill>
        </p:grpSpPr>
        <p:sp>
          <p:nvSpPr>
            <p:cNvPr id="5" name="Freeform 5">
              <a:extLst>
                <a:ext uri="{FF2B5EF4-FFF2-40B4-BE49-F238E27FC236}">
                  <a16:creationId xmlns:a16="http://schemas.microsoft.com/office/drawing/2014/main" id="{3DB417B1-A71C-4C7F-A825-F8161F503C02}"/>
                </a:ext>
              </a:extLst>
            </p:cNvPr>
            <p:cNvSpPr>
              <a:spLocks/>
            </p:cNvSpPr>
            <p:nvPr/>
          </p:nvSpPr>
          <p:spPr bwMode="auto">
            <a:xfrm>
              <a:off x="2909888" y="1477963"/>
              <a:ext cx="747713" cy="1204913"/>
            </a:xfrm>
            <a:custGeom>
              <a:avLst/>
              <a:gdLst>
                <a:gd name="T0" fmla="*/ 129 w 197"/>
                <a:gd name="T1" fmla="*/ 144 h 318"/>
                <a:gd name="T2" fmla="*/ 101 w 197"/>
                <a:gd name="T3" fmla="*/ 140 h 318"/>
                <a:gd name="T4" fmla="*/ 66 w 197"/>
                <a:gd name="T5" fmla="*/ 147 h 318"/>
                <a:gd name="T6" fmla="*/ 139 w 197"/>
                <a:gd name="T7" fmla="*/ 53 h 318"/>
                <a:gd name="T8" fmla="*/ 147 w 197"/>
                <a:gd name="T9" fmla="*/ 46 h 318"/>
                <a:gd name="T10" fmla="*/ 156 w 197"/>
                <a:gd name="T11" fmla="*/ 13 h 318"/>
                <a:gd name="T12" fmla="*/ 155 w 197"/>
                <a:gd name="T13" fmla="*/ 5 h 318"/>
                <a:gd name="T14" fmla="*/ 148 w 197"/>
                <a:gd name="T15" fmla="*/ 0 h 318"/>
                <a:gd name="T16" fmla="*/ 138 w 197"/>
                <a:gd name="T17" fmla="*/ 0 h 318"/>
                <a:gd name="T18" fmla="*/ 16 w 197"/>
                <a:gd name="T19" fmla="*/ 128 h 318"/>
                <a:gd name="T20" fmla="*/ 31 w 197"/>
                <a:gd name="T21" fmla="*/ 281 h 318"/>
                <a:gd name="T22" fmla="*/ 105 w 197"/>
                <a:gd name="T23" fmla="*/ 318 h 318"/>
                <a:gd name="T24" fmla="*/ 105 w 197"/>
                <a:gd name="T25" fmla="*/ 318 h 318"/>
                <a:gd name="T26" fmla="*/ 191 w 197"/>
                <a:gd name="T27" fmla="*/ 253 h 318"/>
                <a:gd name="T28" fmla="*/ 183 w 197"/>
                <a:gd name="T29" fmla="*/ 186 h 318"/>
                <a:gd name="T30" fmla="*/ 129 w 197"/>
                <a:gd name="T31" fmla="*/ 14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318">
                  <a:moveTo>
                    <a:pt x="129" y="144"/>
                  </a:moveTo>
                  <a:cubicBezTo>
                    <a:pt x="120" y="141"/>
                    <a:pt x="111" y="140"/>
                    <a:pt x="101" y="140"/>
                  </a:cubicBezTo>
                  <a:cubicBezTo>
                    <a:pt x="87" y="140"/>
                    <a:pt x="76" y="143"/>
                    <a:pt x="66" y="147"/>
                  </a:cubicBezTo>
                  <a:cubicBezTo>
                    <a:pt x="75" y="115"/>
                    <a:pt x="96" y="59"/>
                    <a:pt x="139" y="53"/>
                  </a:cubicBezTo>
                  <a:cubicBezTo>
                    <a:pt x="142" y="53"/>
                    <a:pt x="146" y="50"/>
                    <a:pt x="147" y="46"/>
                  </a:cubicBezTo>
                  <a:cubicBezTo>
                    <a:pt x="156" y="13"/>
                    <a:pt x="156" y="13"/>
                    <a:pt x="156" y="13"/>
                  </a:cubicBezTo>
                  <a:cubicBezTo>
                    <a:pt x="157" y="10"/>
                    <a:pt x="156" y="7"/>
                    <a:pt x="155" y="5"/>
                  </a:cubicBezTo>
                  <a:cubicBezTo>
                    <a:pt x="153" y="2"/>
                    <a:pt x="150" y="1"/>
                    <a:pt x="148" y="0"/>
                  </a:cubicBezTo>
                  <a:cubicBezTo>
                    <a:pt x="144" y="0"/>
                    <a:pt x="141" y="0"/>
                    <a:pt x="138" y="0"/>
                  </a:cubicBezTo>
                  <a:cubicBezTo>
                    <a:pt x="88" y="0"/>
                    <a:pt x="38" y="53"/>
                    <a:pt x="16" y="128"/>
                  </a:cubicBezTo>
                  <a:cubicBezTo>
                    <a:pt x="4" y="172"/>
                    <a:pt x="0" y="239"/>
                    <a:pt x="31" y="281"/>
                  </a:cubicBezTo>
                  <a:cubicBezTo>
                    <a:pt x="48" y="304"/>
                    <a:pt x="73" y="317"/>
                    <a:pt x="105" y="318"/>
                  </a:cubicBezTo>
                  <a:cubicBezTo>
                    <a:pt x="105" y="318"/>
                    <a:pt x="105" y="318"/>
                    <a:pt x="105" y="318"/>
                  </a:cubicBezTo>
                  <a:cubicBezTo>
                    <a:pt x="145" y="318"/>
                    <a:pt x="180" y="292"/>
                    <a:pt x="191" y="253"/>
                  </a:cubicBezTo>
                  <a:cubicBezTo>
                    <a:pt x="197" y="231"/>
                    <a:pt x="194" y="207"/>
                    <a:pt x="183" y="186"/>
                  </a:cubicBezTo>
                  <a:cubicBezTo>
                    <a:pt x="171" y="166"/>
                    <a:pt x="152" y="151"/>
                    <a:pt x="129"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solidFill>
                  <a:schemeClr val="tx2"/>
                </a:solidFill>
              </a:endParaRPr>
            </a:p>
          </p:txBody>
        </p:sp>
        <p:sp>
          <p:nvSpPr>
            <p:cNvPr id="6" name="Freeform 6">
              <a:extLst>
                <a:ext uri="{FF2B5EF4-FFF2-40B4-BE49-F238E27FC236}">
                  <a16:creationId xmlns:a16="http://schemas.microsoft.com/office/drawing/2014/main" id="{558466C0-2103-49A5-9217-C4AD3C8D2069}"/>
                </a:ext>
              </a:extLst>
            </p:cNvPr>
            <p:cNvSpPr>
              <a:spLocks/>
            </p:cNvSpPr>
            <p:nvPr/>
          </p:nvSpPr>
          <p:spPr bwMode="auto">
            <a:xfrm>
              <a:off x="3649663" y="1477963"/>
              <a:ext cx="747713" cy="1204913"/>
            </a:xfrm>
            <a:custGeom>
              <a:avLst/>
              <a:gdLst>
                <a:gd name="T0" fmla="*/ 182 w 197"/>
                <a:gd name="T1" fmla="*/ 186 h 318"/>
                <a:gd name="T2" fmla="*/ 129 w 197"/>
                <a:gd name="T3" fmla="*/ 144 h 318"/>
                <a:gd name="T4" fmla="*/ 101 w 197"/>
                <a:gd name="T5" fmla="*/ 140 h 318"/>
                <a:gd name="T6" fmla="*/ 66 w 197"/>
                <a:gd name="T7" fmla="*/ 147 h 318"/>
                <a:gd name="T8" fmla="*/ 138 w 197"/>
                <a:gd name="T9" fmla="*/ 53 h 318"/>
                <a:gd name="T10" fmla="*/ 146 w 197"/>
                <a:gd name="T11" fmla="*/ 46 h 318"/>
                <a:gd name="T12" fmla="*/ 155 w 197"/>
                <a:gd name="T13" fmla="*/ 13 h 318"/>
                <a:gd name="T14" fmla="*/ 154 w 197"/>
                <a:gd name="T15" fmla="*/ 5 h 318"/>
                <a:gd name="T16" fmla="*/ 147 w 197"/>
                <a:gd name="T17" fmla="*/ 0 h 318"/>
                <a:gd name="T18" fmla="*/ 138 w 197"/>
                <a:gd name="T19" fmla="*/ 0 h 318"/>
                <a:gd name="T20" fmla="*/ 16 w 197"/>
                <a:gd name="T21" fmla="*/ 128 h 318"/>
                <a:gd name="T22" fmla="*/ 30 w 197"/>
                <a:gd name="T23" fmla="*/ 281 h 318"/>
                <a:gd name="T24" fmla="*/ 105 w 197"/>
                <a:gd name="T25" fmla="*/ 318 h 318"/>
                <a:gd name="T26" fmla="*/ 105 w 197"/>
                <a:gd name="T27" fmla="*/ 318 h 318"/>
                <a:gd name="T28" fmla="*/ 190 w 197"/>
                <a:gd name="T29" fmla="*/ 253 h 318"/>
                <a:gd name="T30" fmla="*/ 182 w 197"/>
                <a:gd name="T31" fmla="*/ 18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318">
                  <a:moveTo>
                    <a:pt x="182" y="186"/>
                  </a:moveTo>
                  <a:cubicBezTo>
                    <a:pt x="171" y="166"/>
                    <a:pt x="152" y="151"/>
                    <a:pt x="129" y="144"/>
                  </a:cubicBezTo>
                  <a:cubicBezTo>
                    <a:pt x="119" y="141"/>
                    <a:pt x="110" y="140"/>
                    <a:pt x="101" y="140"/>
                  </a:cubicBezTo>
                  <a:cubicBezTo>
                    <a:pt x="87" y="140"/>
                    <a:pt x="75" y="143"/>
                    <a:pt x="66" y="147"/>
                  </a:cubicBezTo>
                  <a:cubicBezTo>
                    <a:pt x="75" y="115"/>
                    <a:pt x="96" y="59"/>
                    <a:pt x="138" y="53"/>
                  </a:cubicBezTo>
                  <a:cubicBezTo>
                    <a:pt x="142" y="53"/>
                    <a:pt x="145" y="50"/>
                    <a:pt x="146" y="46"/>
                  </a:cubicBezTo>
                  <a:cubicBezTo>
                    <a:pt x="155" y="13"/>
                    <a:pt x="155" y="13"/>
                    <a:pt x="155" y="13"/>
                  </a:cubicBezTo>
                  <a:cubicBezTo>
                    <a:pt x="156" y="10"/>
                    <a:pt x="156" y="7"/>
                    <a:pt x="154" y="5"/>
                  </a:cubicBezTo>
                  <a:cubicBezTo>
                    <a:pt x="153" y="2"/>
                    <a:pt x="150" y="1"/>
                    <a:pt x="147" y="0"/>
                  </a:cubicBezTo>
                  <a:cubicBezTo>
                    <a:pt x="144" y="0"/>
                    <a:pt x="141" y="0"/>
                    <a:pt x="138" y="0"/>
                  </a:cubicBezTo>
                  <a:cubicBezTo>
                    <a:pt x="87" y="0"/>
                    <a:pt x="37" y="53"/>
                    <a:pt x="16" y="128"/>
                  </a:cubicBezTo>
                  <a:cubicBezTo>
                    <a:pt x="4" y="172"/>
                    <a:pt x="0" y="239"/>
                    <a:pt x="30" y="281"/>
                  </a:cubicBezTo>
                  <a:cubicBezTo>
                    <a:pt x="48" y="304"/>
                    <a:pt x="72" y="317"/>
                    <a:pt x="105" y="318"/>
                  </a:cubicBezTo>
                  <a:cubicBezTo>
                    <a:pt x="105" y="318"/>
                    <a:pt x="105" y="318"/>
                    <a:pt x="105" y="318"/>
                  </a:cubicBezTo>
                  <a:cubicBezTo>
                    <a:pt x="145" y="318"/>
                    <a:pt x="180" y="292"/>
                    <a:pt x="190" y="253"/>
                  </a:cubicBezTo>
                  <a:cubicBezTo>
                    <a:pt x="197" y="231"/>
                    <a:pt x="194" y="207"/>
                    <a:pt x="182" y="18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solidFill>
                  <a:schemeClr val="tx2"/>
                </a:solidFill>
              </a:endParaRPr>
            </a:p>
          </p:txBody>
        </p:sp>
      </p:grpSp>
      <p:sp>
        <p:nvSpPr>
          <p:cNvPr id="19" name="Freeform: Shape 18">
            <a:extLst>
              <a:ext uri="{FF2B5EF4-FFF2-40B4-BE49-F238E27FC236}">
                <a16:creationId xmlns:a16="http://schemas.microsoft.com/office/drawing/2014/main" id="{BE7B8868-DA54-4236-ADD3-88AB5142CB4C}"/>
              </a:ext>
            </a:extLst>
          </p:cNvPr>
          <p:cNvSpPr/>
          <p:nvPr/>
        </p:nvSpPr>
        <p:spPr>
          <a:xfrm>
            <a:off x="11379249" y="4482759"/>
            <a:ext cx="809576" cy="1802901"/>
          </a:xfrm>
          <a:custGeom>
            <a:avLst/>
            <a:gdLst>
              <a:gd name="connsiteX0" fmla="*/ 809576 w 809576"/>
              <a:gd name="connsiteY0" fmla="*/ 0 h 1802901"/>
              <a:gd name="connsiteX1" fmla="*/ 809576 w 809576"/>
              <a:gd name="connsiteY1" fmla="*/ 1802901 h 1802901"/>
              <a:gd name="connsiteX2" fmla="*/ 714332 w 809576"/>
              <a:gd name="connsiteY2" fmla="*/ 1780931 h 1802901"/>
              <a:gd name="connsiteX3" fmla="*/ 95244 w 809576"/>
              <a:gd name="connsiteY3" fmla="*/ 1423921 h 1802901"/>
              <a:gd name="connsiteX4" fmla="*/ 0 w 809576"/>
              <a:gd name="connsiteY4" fmla="*/ 1259147 h 1802901"/>
              <a:gd name="connsiteX5" fmla="*/ 0 w 809576"/>
              <a:gd name="connsiteY5" fmla="*/ 545127 h 1802901"/>
              <a:gd name="connsiteX6" fmla="*/ 95244 w 809576"/>
              <a:gd name="connsiteY6" fmla="*/ 380353 h 1802901"/>
              <a:gd name="connsiteX7" fmla="*/ 714332 w 809576"/>
              <a:gd name="connsiteY7" fmla="*/ 23343 h 1802901"/>
              <a:gd name="connsiteX8" fmla="*/ 809576 w 809576"/>
              <a:gd name="connsiteY8" fmla="*/ 0 h 180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576" h="1802901">
                <a:moveTo>
                  <a:pt x="809576" y="0"/>
                </a:moveTo>
                <a:lnTo>
                  <a:pt x="809576" y="1802901"/>
                </a:lnTo>
                <a:cubicBezTo>
                  <a:pt x="775233" y="1802901"/>
                  <a:pt x="740891" y="1795578"/>
                  <a:pt x="714332" y="1780931"/>
                </a:cubicBezTo>
                <a:cubicBezTo>
                  <a:pt x="95244" y="1423921"/>
                  <a:pt x="95244" y="1423921"/>
                  <a:pt x="95244" y="1423921"/>
                </a:cubicBezTo>
                <a:cubicBezTo>
                  <a:pt x="43959" y="1392797"/>
                  <a:pt x="0" y="1319564"/>
                  <a:pt x="0" y="1259147"/>
                </a:cubicBezTo>
                <a:lnTo>
                  <a:pt x="0" y="545127"/>
                </a:lnTo>
                <a:cubicBezTo>
                  <a:pt x="0" y="484710"/>
                  <a:pt x="43959" y="409646"/>
                  <a:pt x="95244" y="380353"/>
                </a:cubicBezTo>
                <a:cubicBezTo>
                  <a:pt x="714332" y="23343"/>
                  <a:pt x="714332" y="23343"/>
                  <a:pt x="714332" y="23343"/>
                </a:cubicBezTo>
                <a:cubicBezTo>
                  <a:pt x="740891" y="7781"/>
                  <a:pt x="775233" y="0"/>
                  <a:pt x="809576" y="0"/>
                </a:cubicBezTo>
                <a:close/>
              </a:path>
            </a:pathLst>
          </a:custGeom>
          <a:solidFill>
            <a:schemeClr val="accent2"/>
          </a:solidFill>
          <a:ln>
            <a:noFill/>
          </a:ln>
          <a:effectLst>
            <a:outerShdw blurRad="419100" dist="292100" dir="1188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4" name="Freeform: Shape 23">
            <a:extLst>
              <a:ext uri="{FF2B5EF4-FFF2-40B4-BE49-F238E27FC236}">
                <a16:creationId xmlns:a16="http://schemas.microsoft.com/office/drawing/2014/main" id="{87ABA9B4-E240-4A8C-80DA-7989BED9ABA3}"/>
              </a:ext>
            </a:extLst>
          </p:cNvPr>
          <p:cNvSpPr/>
          <p:nvPr/>
        </p:nvSpPr>
        <p:spPr>
          <a:xfrm>
            <a:off x="0" y="0"/>
            <a:ext cx="2152139" cy="1554466"/>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2"/>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Footer Placeholder 29">
            <a:extLst>
              <a:ext uri="{FF2B5EF4-FFF2-40B4-BE49-F238E27FC236}">
                <a16:creationId xmlns:a16="http://schemas.microsoft.com/office/drawing/2014/main" id="{B25D98E9-2E51-4FBE-AF8E-92C2E4AA6C1A}"/>
              </a:ext>
            </a:extLst>
          </p:cNvPr>
          <p:cNvSpPr>
            <a:spLocks noGrp="1"/>
          </p:cNvSpPr>
          <p:nvPr>
            <p:ph type="ftr" sz="quarter" idx="11"/>
          </p:nvPr>
        </p:nvSpPr>
        <p:spPr>
          <a:xfrm>
            <a:off x="9622804" y="6126296"/>
            <a:ext cx="1955230" cy="365125"/>
          </a:xfrm>
        </p:spPr>
        <p:txBody>
          <a:bodyPr/>
          <a:lstStyle/>
          <a:p>
            <a:r>
              <a:rPr lang="en-IN" dirty="0"/>
              <a:t>Job Finding Website </a:t>
            </a:r>
            <a:endParaRPr lang="en-US" dirty="0"/>
          </a:p>
        </p:txBody>
      </p:sp>
      <p:sp>
        <p:nvSpPr>
          <p:cNvPr id="31" name="Slide Number Placeholder 30">
            <a:extLst>
              <a:ext uri="{FF2B5EF4-FFF2-40B4-BE49-F238E27FC236}">
                <a16:creationId xmlns:a16="http://schemas.microsoft.com/office/drawing/2014/main" id="{1596CBCC-AD3E-49F1-BA30-8BE48EBB4B67}"/>
              </a:ext>
            </a:extLst>
          </p:cNvPr>
          <p:cNvSpPr>
            <a:spLocks noGrp="1"/>
          </p:cNvSpPr>
          <p:nvPr>
            <p:ph type="sldNum" sz="quarter" idx="12"/>
          </p:nvPr>
        </p:nvSpPr>
        <p:spPr/>
        <p:txBody>
          <a:bodyPr/>
          <a:lstStyle/>
          <a:p>
            <a:fld id="{96E69268-9C8B-4EBF-A9EE-DC5DC2D48DC3}" type="slidenum">
              <a:rPr lang="en-US" smtClean="0"/>
              <a:pPr/>
              <a:t>15</a:t>
            </a:fld>
            <a:endParaRPr lang="en-US" dirty="0"/>
          </a:p>
        </p:txBody>
      </p:sp>
      <p:sp>
        <p:nvSpPr>
          <p:cNvPr id="8" name="TextBox 7">
            <a:extLst>
              <a:ext uri="{FF2B5EF4-FFF2-40B4-BE49-F238E27FC236}">
                <a16:creationId xmlns:a16="http://schemas.microsoft.com/office/drawing/2014/main" id="{F80FA923-1303-4649-ADA6-2808184FE406}"/>
              </a:ext>
            </a:extLst>
          </p:cNvPr>
          <p:cNvSpPr txBox="1"/>
          <p:nvPr/>
        </p:nvSpPr>
        <p:spPr>
          <a:xfrm>
            <a:off x="4294212" y="3284984"/>
            <a:ext cx="7811591" cy="1569660"/>
          </a:xfrm>
          <a:prstGeom prst="rect">
            <a:avLst/>
          </a:prstGeom>
          <a:noFill/>
        </p:spPr>
        <p:txBody>
          <a:bodyPr wrap="square" rtlCol="0">
            <a:spAutoFit/>
          </a:bodyPr>
          <a:lstStyle/>
          <a:p>
            <a:r>
              <a:rPr lang="en-US" sz="9600" dirty="0">
                <a:solidFill>
                  <a:schemeClr val="bg1"/>
                </a:solidFill>
                <a:latin typeface="Algerian" panose="04020705040A02060702" pitchFamily="82" charset="0"/>
              </a:rPr>
              <a:t>Thank You !</a:t>
            </a:r>
            <a:endParaRPr lang="en-IN" sz="9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5645650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3DEA7D99-BD61-4A17-8F56-56DDEAA0EA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b="-2365"/>
          <a:stretch/>
        </p:blipFill>
        <p:spPr>
          <a:xfrm>
            <a:off x="1301750" y="692696"/>
            <a:ext cx="3994150" cy="4751231"/>
          </a:xfrm>
        </p:spPr>
      </p:pic>
      <p:sp>
        <p:nvSpPr>
          <p:cNvPr id="17" name="Freeform 5">
            <a:extLst>
              <a:ext uri="{FF2B5EF4-FFF2-40B4-BE49-F238E27FC236}">
                <a16:creationId xmlns:a16="http://schemas.microsoft.com/office/drawing/2014/main" id="{DCE30EB8-9C1E-4414-8C0C-2612F5ADC492}"/>
              </a:ext>
            </a:extLst>
          </p:cNvPr>
          <p:cNvSpPr>
            <a:spLocks/>
          </p:cNvSpPr>
          <p:nvPr/>
        </p:nvSpPr>
        <p:spPr bwMode="auto">
          <a:xfrm>
            <a:off x="1621483" y="4789184"/>
            <a:ext cx="574766"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18" name="Freeform 5">
            <a:extLst>
              <a:ext uri="{FF2B5EF4-FFF2-40B4-BE49-F238E27FC236}">
                <a16:creationId xmlns:a16="http://schemas.microsoft.com/office/drawing/2014/main" id="{41E8F017-6BF6-4688-B880-E21DEAE410EC}"/>
              </a:ext>
            </a:extLst>
          </p:cNvPr>
          <p:cNvSpPr>
            <a:spLocks/>
          </p:cNvSpPr>
          <p:nvPr/>
        </p:nvSpPr>
        <p:spPr bwMode="auto">
          <a:xfrm>
            <a:off x="1827120" y="1285726"/>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lumMod val="75000"/>
            </a:schemeClr>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7" name="Slide Number Placeholder 6">
            <a:extLst>
              <a:ext uri="{FF2B5EF4-FFF2-40B4-BE49-F238E27FC236}">
                <a16:creationId xmlns:a16="http://schemas.microsoft.com/office/drawing/2014/main" id="{9205BAEE-DEDF-420B-9C60-4ED438DEF89E}"/>
              </a:ext>
            </a:extLst>
          </p:cNvPr>
          <p:cNvSpPr>
            <a:spLocks noGrp="1"/>
          </p:cNvSpPr>
          <p:nvPr>
            <p:ph type="sldNum" sz="quarter" idx="12"/>
          </p:nvPr>
        </p:nvSpPr>
        <p:spPr/>
        <p:txBody>
          <a:bodyPr/>
          <a:lstStyle/>
          <a:p>
            <a:fld id="{96E69268-9C8B-4EBF-A9EE-DC5DC2D48DC3}" type="slidenum">
              <a:rPr lang="en-US" smtClean="0"/>
              <a:pPr/>
              <a:t>2</a:t>
            </a:fld>
            <a:endParaRPr lang="en-US" dirty="0"/>
          </a:p>
        </p:txBody>
      </p:sp>
      <p:sp>
        <p:nvSpPr>
          <p:cNvPr id="14" name="Freeform 5">
            <a:extLst>
              <a:ext uri="{FF2B5EF4-FFF2-40B4-BE49-F238E27FC236}">
                <a16:creationId xmlns:a16="http://schemas.microsoft.com/office/drawing/2014/main" id="{1644C5BD-8B4C-4020-8177-944F9BA01C28}"/>
              </a:ext>
            </a:extLst>
          </p:cNvPr>
          <p:cNvSpPr>
            <a:spLocks/>
          </p:cNvSpPr>
          <p:nvPr/>
        </p:nvSpPr>
        <p:spPr bwMode="auto">
          <a:xfrm>
            <a:off x="2199821" y="1930818"/>
            <a:ext cx="2198008" cy="246795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11" name="TextBox 10">
            <a:extLst>
              <a:ext uri="{FF2B5EF4-FFF2-40B4-BE49-F238E27FC236}">
                <a16:creationId xmlns:a16="http://schemas.microsoft.com/office/drawing/2014/main" id="{7979241D-E05C-4286-BA5A-8C91367BC399}"/>
              </a:ext>
            </a:extLst>
          </p:cNvPr>
          <p:cNvSpPr txBox="1"/>
          <p:nvPr/>
        </p:nvSpPr>
        <p:spPr>
          <a:xfrm>
            <a:off x="5296849" y="314131"/>
            <a:ext cx="6096000" cy="757130"/>
          </a:xfrm>
          <a:prstGeom prst="rect">
            <a:avLst/>
          </a:prstGeom>
          <a:noFill/>
        </p:spPr>
        <p:txBody>
          <a:bodyPr wrap="square">
            <a:spAutoFit/>
          </a:bodyPr>
          <a:lstStyle/>
          <a:p>
            <a:pPr>
              <a:lnSpc>
                <a:spcPct val="80000"/>
              </a:lnSpc>
              <a:spcBef>
                <a:spcPct val="20000"/>
              </a:spcBef>
            </a:pPr>
            <a:r>
              <a:rPr lang="en-IN" sz="5400" b="1" dirty="0">
                <a:solidFill>
                  <a:schemeClr val="tx1">
                    <a:lumMod val="75000"/>
                    <a:lumOff val="25000"/>
                  </a:schemeClr>
                </a:solidFill>
              </a:rPr>
              <a:t>CONTENTS</a:t>
            </a:r>
          </a:p>
        </p:txBody>
      </p:sp>
      <p:sp>
        <p:nvSpPr>
          <p:cNvPr id="3" name="TextBox 2">
            <a:extLst>
              <a:ext uri="{FF2B5EF4-FFF2-40B4-BE49-F238E27FC236}">
                <a16:creationId xmlns:a16="http://schemas.microsoft.com/office/drawing/2014/main" id="{C0B27603-CCCA-431C-8AC9-6E70D1033737}"/>
              </a:ext>
            </a:extLst>
          </p:cNvPr>
          <p:cNvSpPr txBox="1"/>
          <p:nvPr/>
        </p:nvSpPr>
        <p:spPr>
          <a:xfrm>
            <a:off x="6873006" y="1127362"/>
            <a:ext cx="5256585" cy="517026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3200" dirty="0">
                <a:latin typeface="Agency FB" panose="020B0503020202020204" pitchFamily="34" charset="0"/>
              </a:rPr>
              <a:t>Introduction</a:t>
            </a:r>
          </a:p>
          <a:p>
            <a:pPr marL="457200" indent="-457200">
              <a:lnSpc>
                <a:spcPct val="150000"/>
              </a:lnSpc>
              <a:buFont typeface="Wingdings" panose="05000000000000000000" pitchFamily="2" charset="2"/>
              <a:buChar char="§"/>
            </a:pPr>
            <a:r>
              <a:rPr lang="en-IN" sz="3200" dirty="0">
                <a:latin typeface="Agency FB" panose="020B0503020202020204" pitchFamily="34" charset="0"/>
              </a:rPr>
              <a:t>Existing System</a:t>
            </a:r>
          </a:p>
          <a:p>
            <a:pPr marL="457200" indent="-457200">
              <a:lnSpc>
                <a:spcPct val="150000"/>
              </a:lnSpc>
              <a:buFont typeface="Wingdings" panose="05000000000000000000" pitchFamily="2" charset="2"/>
              <a:buChar char="§"/>
            </a:pPr>
            <a:r>
              <a:rPr lang="en-IN" sz="3200" dirty="0">
                <a:latin typeface="Agency FB" panose="020B0503020202020204" pitchFamily="34" charset="0"/>
              </a:rPr>
              <a:t>Aim of Project</a:t>
            </a:r>
          </a:p>
          <a:p>
            <a:pPr marL="457200" indent="-457200">
              <a:lnSpc>
                <a:spcPct val="150000"/>
              </a:lnSpc>
              <a:buFont typeface="Wingdings" panose="05000000000000000000" pitchFamily="2" charset="2"/>
              <a:buChar char="§"/>
            </a:pPr>
            <a:r>
              <a:rPr lang="en-IN" sz="3200" dirty="0">
                <a:latin typeface="Agency FB" panose="020B0503020202020204" pitchFamily="34" charset="0"/>
              </a:rPr>
              <a:t>Design Methodology</a:t>
            </a:r>
          </a:p>
          <a:p>
            <a:pPr marL="457200" indent="-457200">
              <a:lnSpc>
                <a:spcPct val="150000"/>
              </a:lnSpc>
              <a:buFont typeface="Wingdings" panose="05000000000000000000" pitchFamily="2" charset="2"/>
              <a:buChar char="§"/>
            </a:pPr>
            <a:r>
              <a:rPr lang="en-IN" sz="3200" dirty="0">
                <a:latin typeface="Agency FB" panose="020B0503020202020204" pitchFamily="34" charset="0"/>
              </a:rPr>
              <a:t>Advantages</a:t>
            </a:r>
          </a:p>
          <a:p>
            <a:pPr marL="457200" indent="-457200">
              <a:lnSpc>
                <a:spcPct val="150000"/>
              </a:lnSpc>
              <a:buFont typeface="Wingdings" panose="05000000000000000000" pitchFamily="2" charset="2"/>
              <a:buChar char="§"/>
            </a:pPr>
            <a:r>
              <a:rPr lang="en-IN" sz="3200" dirty="0">
                <a:latin typeface="Agency FB" panose="020B0503020202020204" pitchFamily="34" charset="0"/>
              </a:rPr>
              <a:t>Software Requirements</a:t>
            </a:r>
          </a:p>
          <a:p>
            <a:pPr marL="457200" indent="-457200">
              <a:lnSpc>
                <a:spcPct val="150000"/>
              </a:lnSpc>
              <a:buFont typeface="Wingdings" panose="05000000000000000000" pitchFamily="2" charset="2"/>
              <a:buChar char="§"/>
            </a:pPr>
            <a:r>
              <a:rPr lang="en-IN" sz="3200" dirty="0">
                <a:latin typeface="Agency FB" panose="020B0503020202020204" pitchFamily="34" charset="0"/>
              </a:rPr>
              <a:t>References</a:t>
            </a:r>
            <a:endParaRPr lang="en-IN" sz="5400" b="1" dirty="0"/>
          </a:p>
        </p:txBody>
      </p:sp>
      <p:sp>
        <p:nvSpPr>
          <p:cNvPr id="15" name="Footer Placeholder 29">
            <a:extLst>
              <a:ext uri="{FF2B5EF4-FFF2-40B4-BE49-F238E27FC236}">
                <a16:creationId xmlns:a16="http://schemas.microsoft.com/office/drawing/2014/main" id="{675AC2D0-AAEE-4C0A-B9FE-DB6F47F4FDE3}"/>
              </a:ext>
            </a:extLst>
          </p:cNvPr>
          <p:cNvSpPr txBox="1">
            <a:spLocks/>
          </p:cNvSpPr>
          <p:nvPr/>
        </p:nvSpPr>
        <p:spPr>
          <a:xfrm>
            <a:off x="9910836" y="6171162"/>
            <a:ext cx="1955230" cy="365125"/>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400" dirty="0">
                <a:solidFill>
                  <a:schemeClr val="tx1">
                    <a:tint val="75000"/>
                  </a:schemeClr>
                </a:solidFill>
              </a:rPr>
              <a:t>Job Finding Website </a:t>
            </a:r>
            <a:endParaRPr lang="en-US" sz="1400" dirty="0">
              <a:solidFill>
                <a:schemeClr val="tx1">
                  <a:tint val="75000"/>
                </a:schemeClr>
              </a:solidFill>
            </a:endParaRPr>
          </a:p>
        </p:txBody>
      </p:sp>
    </p:spTree>
    <p:extLst>
      <p:ext uri="{BB962C8B-B14F-4D97-AF65-F5344CB8AC3E}">
        <p14:creationId xmlns:p14="http://schemas.microsoft.com/office/powerpoint/2010/main" val="896945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6E280D-D95C-4F54-87E3-9A8648B866CE}"/>
              </a:ext>
            </a:extLst>
          </p:cNvPr>
          <p:cNvSpPr>
            <a:spLocks noGrp="1"/>
          </p:cNvSpPr>
          <p:nvPr>
            <p:ph type="sldNum" sz="quarter" idx="12"/>
          </p:nvPr>
        </p:nvSpPr>
        <p:spPr/>
        <p:txBody>
          <a:bodyPr/>
          <a:lstStyle/>
          <a:p>
            <a:fld id="{96E69268-9C8B-4EBF-A9EE-DC5DC2D48DC3}" type="slidenum">
              <a:rPr lang="en-US" smtClean="0"/>
              <a:pPr/>
              <a:t>3</a:t>
            </a:fld>
            <a:endParaRPr lang="en-US" dirty="0"/>
          </a:p>
        </p:txBody>
      </p:sp>
      <p:pic>
        <p:nvPicPr>
          <p:cNvPr id="10" name="Picture Placeholder 9">
            <a:extLst>
              <a:ext uri="{FF2B5EF4-FFF2-40B4-BE49-F238E27FC236}">
                <a16:creationId xmlns:a16="http://schemas.microsoft.com/office/drawing/2014/main" id="{56F4FCA2-0552-4F83-8749-592B6744167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a:fillRect/>
          </a:stretch>
        </p:blipFill>
        <p:spPr>
          <a:xfrm>
            <a:off x="837828" y="1168789"/>
            <a:ext cx="3650406" cy="4064673"/>
          </a:xfrm>
        </p:spPr>
      </p:pic>
      <p:sp>
        <p:nvSpPr>
          <p:cNvPr id="8" name="TextBox 7">
            <a:extLst>
              <a:ext uri="{FF2B5EF4-FFF2-40B4-BE49-F238E27FC236}">
                <a16:creationId xmlns:a16="http://schemas.microsoft.com/office/drawing/2014/main" id="{3EFE0E34-699E-46AA-AD20-8D683035AB6C}"/>
              </a:ext>
            </a:extLst>
          </p:cNvPr>
          <p:cNvSpPr txBox="1"/>
          <p:nvPr/>
        </p:nvSpPr>
        <p:spPr>
          <a:xfrm>
            <a:off x="5734372" y="233754"/>
            <a:ext cx="6096000" cy="923330"/>
          </a:xfrm>
          <a:prstGeom prst="rect">
            <a:avLst/>
          </a:prstGeom>
          <a:noFill/>
        </p:spPr>
        <p:txBody>
          <a:bodyPr wrap="square">
            <a:spAutoFit/>
          </a:bodyPr>
          <a:lstStyle/>
          <a:p>
            <a:r>
              <a:rPr lang="en-IN" sz="5400" b="1" dirty="0">
                <a:solidFill>
                  <a:schemeClr val="accent1"/>
                </a:solidFill>
              </a:rPr>
              <a:t>Introduction</a:t>
            </a:r>
          </a:p>
        </p:txBody>
      </p:sp>
      <p:sp>
        <p:nvSpPr>
          <p:cNvPr id="3" name="TextBox 2">
            <a:extLst>
              <a:ext uri="{FF2B5EF4-FFF2-40B4-BE49-F238E27FC236}">
                <a16:creationId xmlns:a16="http://schemas.microsoft.com/office/drawing/2014/main" id="{C1E57951-FCDD-4AAC-8EBC-1CB1CCA56163}"/>
              </a:ext>
            </a:extLst>
          </p:cNvPr>
          <p:cNvSpPr txBox="1"/>
          <p:nvPr/>
        </p:nvSpPr>
        <p:spPr>
          <a:xfrm>
            <a:off x="4870276" y="1475412"/>
            <a:ext cx="7032104" cy="4154984"/>
          </a:xfrm>
          <a:prstGeom prst="rect">
            <a:avLst/>
          </a:prstGeom>
          <a:noFill/>
        </p:spPr>
        <p:txBody>
          <a:bodyPr wrap="square" rtlCol="0">
            <a:spAutoFit/>
          </a:bodyPr>
          <a:lstStyle/>
          <a:p>
            <a:pPr marL="457200" indent="-457200">
              <a:buFont typeface="Wingdings" panose="05000000000000000000" pitchFamily="2" charset="2"/>
              <a:buChar char="§"/>
            </a:pPr>
            <a:r>
              <a:rPr lang="en-US" dirty="0">
                <a:solidFill>
                  <a:schemeClr val="bg1"/>
                </a:solidFill>
                <a:latin typeface="Agency FB" panose="020B0503020202020204" pitchFamily="34" charset="0"/>
                <a:cs typeface="Times New Roman" panose="02020603050405020304" pitchFamily="18" charset="0"/>
              </a:rPr>
              <a:t>User Based Problem :- At past for job finding, employee did not have any such platform to search job.</a:t>
            </a:r>
          </a:p>
          <a:p>
            <a:endParaRPr lang="en-US" dirty="0">
              <a:solidFill>
                <a:schemeClr val="bg1"/>
              </a:solidFill>
              <a:latin typeface="Agency FB" panose="020B0503020202020204" pitchFamily="34" charset="0"/>
              <a:cs typeface="Times New Roman" panose="02020603050405020304" pitchFamily="18" charset="0"/>
            </a:endParaRPr>
          </a:p>
          <a:p>
            <a:pPr marL="457200" indent="-457200">
              <a:buFont typeface="Wingdings" panose="05000000000000000000" pitchFamily="2" charset="2"/>
              <a:buChar char="§"/>
            </a:pPr>
            <a:r>
              <a:rPr lang="en-US" dirty="0">
                <a:solidFill>
                  <a:schemeClr val="bg1"/>
                </a:solidFill>
                <a:latin typeface="Agency FB" panose="020B0503020202020204" pitchFamily="34" charset="0"/>
                <a:cs typeface="Times New Roman" panose="02020603050405020304" pitchFamily="18" charset="0"/>
              </a:rPr>
              <a:t>A job finding website is a type of website that deals specifically with employment and careers</a:t>
            </a:r>
            <a:r>
              <a:rPr lang="en-US" dirty="0">
                <a:solidFill>
                  <a:schemeClr val="bg1"/>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dirty="0">
                <a:solidFill>
                  <a:schemeClr val="bg1"/>
                </a:solidFill>
                <a:latin typeface="Agency FB" panose="020B0503020202020204" pitchFamily="34" charset="0"/>
                <a:cs typeface="Times New Roman" panose="02020603050405020304" pitchFamily="18" charset="0"/>
              </a:rPr>
              <a:t>Many such websites allow employers to post their job requirements for a needed post.</a:t>
            </a:r>
          </a:p>
          <a:p>
            <a:pPr marL="457200" indent="-457200">
              <a:buFont typeface="Wingdings" panose="05000000000000000000" pitchFamily="2" charset="2"/>
              <a:buChar char="§"/>
            </a:pPr>
            <a:endParaRPr lang="en-US" dirty="0">
              <a:solidFill>
                <a:schemeClr val="bg1"/>
              </a:solidFill>
              <a:latin typeface="Agency FB" panose="020B0503020202020204" pitchFamily="34" charset="0"/>
              <a:cs typeface="Times New Roman" panose="02020603050405020304" pitchFamily="18" charset="0"/>
            </a:endParaRPr>
          </a:p>
          <a:p>
            <a:pPr marL="457200" indent="-457200">
              <a:buFont typeface="Wingdings" panose="05000000000000000000" pitchFamily="2" charset="2"/>
              <a:buChar char="§"/>
            </a:pPr>
            <a:r>
              <a:rPr lang="en-US" dirty="0">
                <a:solidFill>
                  <a:schemeClr val="bg1"/>
                </a:solidFill>
                <a:latin typeface="Agency FB" panose="020B0503020202020204" pitchFamily="34" charset="0"/>
                <a:cs typeface="Times New Roman" panose="02020603050405020304" pitchFamily="18" charset="0"/>
              </a:rPr>
              <a:t>Such sites can help candidates with any education and experience level to find employment in any sector.</a:t>
            </a:r>
            <a:endParaRPr lang="en-IN" dirty="0">
              <a:solidFill>
                <a:schemeClr val="bg1"/>
              </a:solidFill>
              <a:latin typeface="Agency FB" panose="020B0503020202020204" pitchFamily="34" charset="0"/>
              <a:cs typeface="Times New Roman" panose="02020603050405020304" pitchFamily="18" charset="0"/>
            </a:endParaRPr>
          </a:p>
        </p:txBody>
      </p:sp>
      <p:sp>
        <p:nvSpPr>
          <p:cNvPr id="11" name="Footer Placeholder 29">
            <a:extLst>
              <a:ext uri="{FF2B5EF4-FFF2-40B4-BE49-F238E27FC236}">
                <a16:creationId xmlns:a16="http://schemas.microsoft.com/office/drawing/2014/main" id="{6D900B5E-4DBF-4EF3-9CA0-6DDDCE328094}"/>
              </a:ext>
            </a:extLst>
          </p:cNvPr>
          <p:cNvSpPr txBox="1">
            <a:spLocks/>
          </p:cNvSpPr>
          <p:nvPr/>
        </p:nvSpPr>
        <p:spPr>
          <a:xfrm>
            <a:off x="9766820" y="6164584"/>
            <a:ext cx="1955230" cy="365125"/>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400" dirty="0">
                <a:solidFill>
                  <a:schemeClr val="tx1">
                    <a:tint val="75000"/>
                  </a:schemeClr>
                </a:solidFill>
              </a:rPr>
              <a:t>Job Finding Website </a:t>
            </a:r>
            <a:endParaRPr lang="en-US" sz="1400" dirty="0">
              <a:solidFill>
                <a:schemeClr val="tx1">
                  <a:tint val="75000"/>
                </a:schemeClr>
              </a:solidFill>
            </a:endParaRPr>
          </a:p>
        </p:txBody>
      </p:sp>
    </p:spTree>
    <p:extLst>
      <p:ext uri="{BB962C8B-B14F-4D97-AF65-F5344CB8AC3E}">
        <p14:creationId xmlns:p14="http://schemas.microsoft.com/office/powerpoint/2010/main" val="40651752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8BA8AA-3E2E-44D9-88D2-31E7D463EA7B}"/>
              </a:ext>
            </a:extLst>
          </p:cNvPr>
          <p:cNvCxnSpPr>
            <a:cxnSpLocks/>
          </p:cNvCxnSpPr>
          <p:nvPr/>
        </p:nvCxnSpPr>
        <p:spPr>
          <a:xfrm>
            <a:off x="981844" y="4182533"/>
            <a:ext cx="0" cy="267546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reeform 5">
            <a:extLst>
              <a:ext uri="{FF2B5EF4-FFF2-40B4-BE49-F238E27FC236}">
                <a16:creationId xmlns:a16="http://schemas.microsoft.com/office/drawing/2014/main" id="{7EDE6324-6075-4052-9CAD-DA5B7187261E}"/>
              </a:ext>
            </a:extLst>
          </p:cNvPr>
          <p:cNvSpPr>
            <a:spLocks/>
          </p:cNvSpPr>
          <p:nvPr/>
        </p:nvSpPr>
        <p:spPr bwMode="auto">
          <a:xfrm>
            <a:off x="224784" y="4182533"/>
            <a:ext cx="1520601" cy="1707351"/>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254000" dist="279400" dir="8100000" algn="tr"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33" name="TextBox 32">
            <a:extLst>
              <a:ext uri="{FF2B5EF4-FFF2-40B4-BE49-F238E27FC236}">
                <a16:creationId xmlns:a16="http://schemas.microsoft.com/office/drawing/2014/main" id="{529BFD8B-4379-4CC6-8DF9-F11A1299967D}"/>
              </a:ext>
            </a:extLst>
          </p:cNvPr>
          <p:cNvSpPr txBox="1"/>
          <p:nvPr/>
        </p:nvSpPr>
        <p:spPr>
          <a:xfrm>
            <a:off x="258982" y="4682265"/>
            <a:ext cx="1364477" cy="707886"/>
          </a:xfrm>
          <a:prstGeom prst="rect">
            <a:avLst/>
          </a:prstGeom>
          <a:noFill/>
        </p:spPr>
        <p:txBody>
          <a:bodyPr wrap="none" rtlCol="0" anchor="ctr">
            <a:spAutoFit/>
          </a:bodyPr>
          <a:lstStyle/>
          <a:p>
            <a:pPr algn="ctr"/>
            <a:r>
              <a:rPr lang="en-IN" sz="4000" b="1" dirty="0">
                <a:solidFill>
                  <a:schemeClr val="bg1"/>
                </a:solidFill>
              </a:rPr>
              <a:t>2022</a:t>
            </a:r>
          </a:p>
        </p:txBody>
      </p:sp>
      <p:sp>
        <p:nvSpPr>
          <p:cNvPr id="13" name="TextBox 12">
            <a:extLst>
              <a:ext uri="{FF2B5EF4-FFF2-40B4-BE49-F238E27FC236}">
                <a16:creationId xmlns:a16="http://schemas.microsoft.com/office/drawing/2014/main" id="{0DF97D4C-57D1-4CC7-95EC-C34A6EC850EF}"/>
              </a:ext>
            </a:extLst>
          </p:cNvPr>
          <p:cNvSpPr txBox="1"/>
          <p:nvPr/>
        </p:nvSpPr>
        <p:spPr>
          <a:xfrm>
            <a:off x="318771" y="149731"/>
            <a:ext cx="8223912" cy="830997"/>
          </a:xfrm>
          <a:prstGeom prst="rect">
            <a:avLst/>
          </a:prstGeom>
          <a:noFill/>
        </p:spPr>
        <p:txBody>
          <a:bodyPr wrap="square">
            <a:spAutoFit/>
          </a:bodyPr>
          <a:lstStyle/>
          <a:p>
            <a:r>
              <a:rPr lang="en-IN" sz="4800" b="1" dirty="0">
                <a:solidFill>
                  <a:schemeClr val="accent1"/>
                </a:solidFill>
              </a:rPr>
              <a:t>Existing System</a:t>
            </a:r>
            <a:endParaRPr lang="en-IN" sz="4800" b="1" dirty="0"/>
          </a:p>
        </p:txBody>
      </p:sp>
      <p:pic>
        <p:nvPicPr>
          <p:cNvPr id="16" name="Picture Placeholder 7">
            <a:extLst>
              <a:ext uri="{FF2B5EF4-FFF2-40B4-BE49-F238E27FC236}">
                <a16:creationId xmlns:a16="http://schemas.microsoft.com/office/drawing/2014/main" id="{79364B82-DC2D-489B-B293-F71E769C753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542683" y="-1"/>
            <a:ext cx="3658824" cy="3928733"/>
          </a:xfrm>
          <a:custGeom>
            <a:avLst/>
            <a:gdLst>
              <a:gd name="connsiteX0" fmla="*/ 146360 w 5302324"/>
              <a:gd name="connsiteY0" fmla="*/ 0 h 5693474"/>
              <a:gd name="connsiteX1" fmla="*/ 5302324 w 5302324"/>
              <a:gd name="connsiteY1" fmla="*/ 0 h 5693474"/>
              <a:gd name="connsiteX2" fmla="*/ 5302324 w 5302324"/>
              <a:gd name="connsiteY2" fmla="*/ 4725214 h 5693474"/>
              <a:gd name="connsiteX3" fmla="*/ 5170709 w 5302324"/>
              <a:gd name="connsiteY3" fmla="*/ 4801111 h 5693474"/>
              <a:gd name="connsiteX4" fmla="*/ 3782538 w 5302324"/>
              <a:gd name="connsiteY4" fmla="*/ 5601631 h 5693474"/>
              <a:gd name="connsiteX5" fmla="*/ 2986214 w 5302324"/>
              <a:gd name="connsiteY5" fmla="*/ 5601631 h 5693474"/>
              <a:gd name="connsiteX6" fmla="*/ 398163 w 5302324"/>
              <a:gd name="connsiteY6" fmla="*/ 4109174 h 5693474"/>
              <a:gd name="connsiteX7" fmla="*/ 0 w 5302324"/>
              <a:gd name="connsiteY7" fmla="*/ 3420349 h 5693474"/>
              <a:gd name="connsiteX8" fmla="*/ 0 w 5302324"/>
              <a:gd name="connsiteY8" fmla="*/ 435435 h 5693474"/>
              <a:gd name="connsiteX9" fmla="*/ 118683 w 5302324"/>
              <a:gd name="connsiteY9" fmla="*/ 42230 h 5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324" h="5693474">
                <a:moveTo>
                  <a:pt x="146360" y="0"/>
                </a:moveTo>
                <a:lnTo>
                  <a:pt x="5302324" y="0"/>
                </a:lnTo>
                <a:lnTo>
                  <a:pt x="5302324" y="4725214"/>
                </a:lnTo>
                <a:lnTo>
                  <a:pt x="5170709" y="4801111"/>
                </a:lnTo>
                <a:cubicBezTo>
                  <a:pt x="3782538" y="5601631"/>
                  <a:pt x="3782538" y="5601631"/>
                  <a:pt x="3782538" y="5601631"/>
                </a:cubicBezTo>
                <a:cubicBezTo>
                  <a:pt x="3560487" y="5724089"/>
                  <a:pt x="3208267" y="5724089"/>
                  <a:pt x="2986214" y="5601631"/>
                </a:cubicBezTo>
                <a:cubicBezTo>
                  <a:pt x="398163" y="4109174"/>
                  <a:pt x="398163" y="4109174"/>
                  <a:pt x="398163" y="4109174"/>
                </a:cubicBezTo>
                <a:cubicBezTo>
                  <a:pt x="183767" y="3979063"/>
                  <a:pt x="0" y="3672918"/>
                  <a:pt x="0" y="3420349"/>
                </a:cubicBezTo>
                <a:lnTo>
                  <a:pt x="0" y="435435"/>
                </a:lnTo>
                <a:cubicBezTo>
                  <a:pt x="0" y="309151"/>
                  <a:pt x="45942" y="167558"/>
                  <a:pt x="118683" y="42230"/>
                </a:cubicBezTo>
                <a:close/>
              </a:path>
            </a:pathLst>
          </a:custGeom>
          <a:solidFill>
            <a:schemeClr val="accent1"/>
          </a:solidFill>
          <a:effectLst>
            <a:outerShdw blurRad="622300" dist="444500" dir="8100000" algn="tr" rotWithShape="0">
              <a:prstClr val="black">
                <a:alpha val="20000"/>
              </a:prstClr>
            </a:outerShdw>
          </a:effectLst>
        </p:spPr>
      </p:pic>
      <p:sp>
        <p:nvSpPr>
          <p:cNvPr id="35" name="Freeform 5">
            <a:extLst>
              <a:ext uri="{FF2B5EF4-FFF2-40B4-BE49-F238E27FC236}">
                <a16:creationId xmlns:a16="http://schemas.microsoft.com/office/drawing/2014/main" id="{469DE99C-439F-4B8A-B924-36C94C36143C}"/>
              </a:ext>
            </a:extLst>
          </p:cNvPr>
          <p:cNvSpPr>
            <a:spLocks/>
          </p:cNvSpPr>
          <p:nvPr/>
        </p:nvSpPr>
        <p:spPr bwMode="auto">
          <a:xfrm>
            <a:off x="7606580" y="149731"/>
            <a:ext cx="1184440" cy="1335053"/>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19" name="Freeform 5">
            <a:extLst>
              <a:ext uri="{FF2B5EF4-FFF2-40B4-BE49-F238E27FC236}">
                <a16:creationId xmlns:a16="http://schemas.microsoft.com/office/drawing/2014/main" id="{513DA5C4-4260-4133-A84E-17BEE5B6707A}"/>
              </a:ext>
            </a:extLst>
          </p:cNvPr>
          <p:cNvSpPr>
            <a:spLocks/>
          </p:cNvSpPr>
          <p:nvPr/>
        </p:nvSpPr>
        <p:spPr bwMode="auto">
          <a:xfrm>
            <a:off x="405781" y="6320062"/>
            <a:ext cx="432048" cy="42130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8" name="TextBox 7">
            <a:extLst>
              <a:ext uri="{FF2B5EF4-FFF2-40B4-BE49-F238E27FC236}">
                <a16:creationId xmlns:a16="http://schemas.microsoft.com/office/drawing/2014/main" id="{2AB29E55-4F01-4A0F-9ED2-210468F20205}"/>
              </a:ext>
            </a:extLst>
          </p:cNvPr>
          <p:cNvSpPr txBox="1"/>
          <p:nvPr/>
        </p:nvSpPr>
        <p:spPr>
          <a:xfrm>
            <a:off x="481422" y="6343107"/>
            <a:ext cx="216024" cy="338554"/>
          </a:xfrm>
          <a:prstGeom prst="rect">
            <a:avLst/>
          </a:prstGeom>
          <a:noFill/>
        </p:spPr>
        <p:txBody>
          <a:bodyPr wrap="square" rtlCol="0">
            <a:spAutoFit/>
          </a:bodyPr>
          <a:lstStyle/>
          <a:p>
            <a:r>
              <a:rPr lang="en-US" sz="1600" dirty="0">
                <a:solidFill>
                  <a:schemeClr val="bg1"/>
                </a:solidFill>
              </a:rPr>
              <a:t>5</a:t>
            </a:r>
            <a:endParaRPr lang="en-IN" sz="1600" dirty="0">
              <a:solidFill>
                <a:schemeClr val="bg1"/>
              </a:solidFill>
            </a:endParaRPr>
          </a:p>
        </p:txBody>
      </p:sp>
      <p:cxnSp>
        <p:nvCxnSpPr>
          <p:cNvPr id="10" name="Straight Connector 9">
            <a:extLst>
              <a:ext uri="{FF2B5EF4-FFF2-40B4-BE49-F238E27FC236}">
                <a16:creationId xmlns:a16="http://schemas.microsoft.com/office/drawing/2014/main" id="{E3D621C2-A16A-406E-9629-92AFDA2EE879}"/>
              </a:ext>
            </a:extLst>
          </p:cNvPr>
          <p:cNvCxnSpPr/>
          <p:nvPr/>
        </p:nvCxnSpPr>
        <p:spPr>
          <a:xfrm flipV="1">
            <a:off x="1125860" y="6512384"/>
            <a:ext cx="7200800" cy="1833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Footer Placeholder 29">
            <a:extLst>
              <a:ext uri="{FF2B5EF4-FFF2-40B4-BE49-F238E27FC236}">
                <a16:creationId xmlns:a16="http://schemas.microsoft.com/office/drawing/2014/main" id="{AFC75B60-523C-43FB-B8E3-9A5F5E2C18F0}"/>
              </a:ext>
            </a:extLst>
          </p:cNvPr>
          <p:cNvSpPr txBox="1">
            <a:spLocks/>
          </p:cNvSpPr>
          <p:nvPr/>
        </p:nvSpPr>
        <p:spPr>
          <a:xfrm>
            <a:off x="9775903" y="6316536"/>
            <a:ext cx="1955230" cy="365125"/>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400" dirty="0">
                <a:solidFill>
                  <a:schemeClr val="tx1">
                    <a:tint val="75000"/>
                  </a:schemeClr>
                </a:solidFill>
              </a:rPr>
              <a:t>Job Finding Website </a:t>
            </a:r>
            <a:endParaRPr lang="en-US" sz="1400" dirty="0">
              <a:solidFill>
                <a:schemeClr val="tx1">
                  <a:tint val="75000"/>
                </a:schemeClr>
              </a:solidFill>
            </a:endParaRPr>
          </a:p>
        </p:txBody>
      </p:sp>
      <p:sp>
        <p:nvSpPr>
          <p:cNvPr id="14" name="TextBox 13">
            <a:extLst>
              <a:ext uri="{FF2B5EF4-FFF2-40B4-BE49-F238E27FC236}">
                <a16:creationId xmlns:a16="http://schemas.microsoft.com/office/drawing/2014/main" id="{87E2D98A-D19B-2C23-CD83-055FC1396058}"/>
              </a:ext>
            </a:extLst>
          </p:cNvPr>
          <p:cNvSpPr txBox="1"/>
          <p:nvPr/>
        </p:nvSpPr>
        <p:spPr>
          <a:xfrm>
            <a:off x="1485900" y="1807911"/>
            <a:ext cx="7560839" cy="2677656"/>
          </a:xfrm>
          <a:prstGeom prst="rect">
            <a:avLst/>
          </a:prstGeom>
          <a:noFill/>
        </p:spPr>
        <p:txBody>
          <a:bodyPr wrap="square" rtlCol="0">
            <a:spAutoFit/>
          </a:bodyPr>
          <a:lstStyle>
            <a:defPPr>
              <a:defRPr lang="en-US"/>
            </a:defPPr>
            <a:lvl1pPr marL="457200" indent="-457200">
              <a:buFont typeface="Wingdings" panose="05000000000000000000" pitchFamily="2" charset="2"/>
              <a:buChar char="§"/>
              <a:defRPr>
                <a:solidFill>
                  <a:schemeClr val="bg1"/>
                </a:solidFill>
                <a:latin typeface="Agency FB" panose="020B0503020202020204" pitchFamily="34" charset="0"/>
                <a:cs typeface="Times New Roman" panose="02020603050405020304" pitchFamily="18" charset="0"/>
              </a:defRPr>
            </a:lvl1pPr>
          </a:lstStyle>
          <a:p>
            <a:r>
              <a:rPr lang="en-IN" dirty="0">
                <a:solidFill>
                  <a:schemeClr val="tx1"/>
                </a:solidFill>
              </a:rPr>
              <a:t>This isn't a first portal to find a job, there are numerous similar platform formerly developed.</a:t>
            </a:r>
          </a:p>
          <a:p>
            <a:endParaRPr lang="en-IN" dirty="0">
              <a:solidFill>
                <a:schemeClr val="tx1"/>
              </a:solidFill>
            </a:endParaRPr>
          </a:p>
          <a:p>
            <a:r>
              <a:rPr lang="en-IN" dirty="0">
                <a:solidFill>
                  <a:schemeClr val="tx1"/>
                </a:solidFill>
              </a:rPr>
              <a:t>The being job searching website has numerous feature.</a:t>
            </a:r>
          </a:p>
          <a:p>
            <a:endParaRPr lang="en-IN" dirty="0">
              <a:solidFill>
                <a:schemeClr val="tx1"/>
              </a:solidFill>
            </a:endParaRPr>
          </a:p>
          <a:p>
            <a:r>
              <a:rPr lang="en-IN" dirty="0">
                <a:solidFill>
                  <a:schemeClr val="tx1"/>
                </a:solidFill>
              </a:rPr>
              <a:t>Such as linkedin, Indeed, Naukari, etc.</a:t>
            </a:r>
          </a:p>
          <a:p>
            <a:endParaRPr lang="en-IN" dirty="0">
              <a:solidFill>
                <a:schemeClr val="tx1"/>
              </a:solidFill>
            </a:endParaRPr>
          </a:p>
        </p:txBody>
      </p:sp>
    </p:spTree>
    <p:extLst>
      <p:ext uri="{BB962C8B-B14F-4D97-AF65-F5344CB8AC3E}">
        <p14:creationId xmlns:p14="http://schemas.microsoft.com/office/powerpoint/2010/main" val="11121462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8BA8AA-3E2E-44D9-88D2-31E7D463EA7B}"/>
              </a:ext>
            </a:extLst>
          </p:cNvPr>
          <p:cNvCxnSpPr>
            <a:cxnSpLocks/>
          </p:cNvCxnSpPr>
          <p:nvPr/>
        </p:nvCxnSpPr>
        <p:spPr>
          <a:xfrm>
            <a:off x="774253" y="4182533"/>
            <a:ext cx="0" cy="267546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reeform 5">
            <a:extLst>
              <a:ext uri="{FF2B5EF4-FFF2-40B4-BE49-F238E27FC236}">
                <a16:creationId xmlns:a16="http://schemas.microsoft.com/office/drawing/2014/main" id="{7EDE6324-6075-4052-9CAD-DA5B7187261E}"/>
              </a:ext>
            </a:extLst>
          </p:cNvPr>
          <p:cNvSpPr>
            <a:spLocks/>
          </p:cNvSpPr>
          <p:nvPr/>
        </p:nvSpPr>
        <p:spPr bwMode="auto">
          <a:xfrm>
            <a:off x="45740" y="3429000"/>
            <a:ext cx="1364477" cy="1496341"/>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254000" dist="279400" dir="8100000" algn="tr"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33" name="TextBox 32">
            <a:extLst>
              <a:ext uri="{FF2B5EF4-FFF2-40B4-BE49-F238E27FC236}">
                <a16:creationId xmlns:a16="http://schemas.microsoft.com/office/drawing/2014/main" id="{529BFD8B-4379-4CC6-8DF9-F11A1299967D}"/>
              </a:ext>
            </a:extLst>
          </p:cNvPr>
          <p:cNvSpPr txBox="1"/>
          <p:nvPr/>
        </p:nvSpPr>
        <p:spPr>
          <a:xfrm>
            <a:off x="73646" y="3828590"/>
            <a:ext cx="1364477" cy="707886"/>
          </a:xfrm>
          <a:prstGeom prst="rect">
            <a:avLst/>
          </a:prstGeom>
          <a:noFill/>
        </p:spPr>
        <p:txBody>
          <a:bodyPr wrap="none" rtlCol="0" anchor="ctr">
            <a:spAutoFit/>
          </a:bodyPr>
          <a:lstStyle/>
          <a:p>
            <a:pPr algn="ctr"/>
            <a:r>
              <a:rPr lang="en-IN" sz="4000" b="1" dirty="0">
                <a:solidFill>
                  <a:schemeClr val="bg1"/>
                </a:solidFill>
              </a:rPr>
              <a:t>2022</a:t>
            </a:r>
          </a:p>
        </p:txBody>
      </p:sp>
      <p:pic>
        <p:nvPicPr>
          <p:cNvPr id="6" name="Picture Placeholder 5">
            <a:extLst>
              <a:ext uri="{FF2B5EF4-FFF2-40B4-BE49-F238E27FC236}">
                <a16:creationId xmlns:a16="http://schemas.microsoft.com/office/drawing/2014/main" id="{63C02F3D-FA17-429D-9B17-16DB7AF088BF}"/>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a:fillRect/>
          </a:stretch>
        </p:blipFill>
        <p:spPr>
          <a:xfrm>
            <a:off x="8741969" y="-1"/>
            <a:ext cx="3446853" cy="3717033"/>
          </a:xfrm>
        </p:spPr>
      </p:pic>
      <p:sp>
        <p:nvSpPr>
          <p:cNvPr id="35" name="Freeform 5">
            <a:extLst>
              <a:ext uri="{FF2B5EF4-FFF2-40B4-BE49-F238E27FC236}">
                <a16:creationId xmlns:a16="http://schemas.microsoft.com/office/drawing/2014/main" id="{469DE99C-439F-4B8A-B924-36C94C36143C}"/>
              </a:ext>
            </a:extLst>
          </p:cNvPr>
          <p:cNvSpPr>
            <a:spLocks/>
          </p:cNvSpPr>
          <p:nvPr/>
        </p:nvSpPr>
        <p:spPr bwMode="auto">
          <a:xfrm>
            <a:off x="7821138" y="548680"/>
            <a:ext cx="964626" cy="100811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13" name="TextBox 12">
            <a:extLst>
              <a:ext uri="{FF2B5EF4-FFF2-40B4-BE49-F238E27FC236}">
                <a16:creationId xmlns:a16="http://schemas.microsoft.com/office/drawing/2014/main" id="{0DF97D4C-57D1-4CC7-95EC-C34A6EC850EF}"/>
              </a:ext>
            </a:extLst>
          </p:cNvPr>
          <p:cNvSpPr txBox="1"/>
          <p:nvPr/>
        </p:nvSpPr>
        <p:spPr>
          <a:xfrm>
            <a:off x="20007" y="-9372"/>
            <a:ext cx="8944898" cy="830997"/>
          </a:xfrm>
          <a:prstGeom prst="rect">
            <a:avLst/>
          </a:prstGeom>
          <a:noFill/>
        </p:spPr>
        <p:txBody>
          <a:bodyPr wrap="square">
            <a:spAutoFit/>
          </a:bodyPr>
          <a:lstStyle/>
          <a:p>
            <a:r>
              <a:rPr lang="en-IN" sz="4800" b="1" dirty="0"/>
              <a:t>Aim Of </a:t>
            </a:r>
            <a:r>
              <a:rPr lang="en-IN" sz="4800" b="1" dirty="0">
                <a:solidFill>
                  <a:schemeClr val="accent1"/>
                </a:solidFill>
              </a:rPr>
              <a:t>Project</a:t>
            </a:r>
            <a:endParaRPr lang="en-IN" sz="4800" b="1" dirty="0">
              <a:solidFill>
                <a:schemeClr val="accent1">
                  <a:lumMod val="75000"/>
                </a:schemeClr>
              </a:solidFill>
            </a:endParaRPr>
          </a:p>
        </p:txBody>
      </p:sp>
      <p:sp>
        <p:nvSpPr>
          <p:cNvPr id="15" name="TextBox 14">
            <a:extLst>
              <a:ext uri="{FF2B5EF4-FFF2-40B4-BE49-F238E27FC236}">
                <a16:creationId xmlns:a16="http://schemas.microsoft.com/office/drawing/2014/main" id="{F3BBC88A-6DD5-40B7-91D1-7A85C06B12A1}"/>
              </a:ext>
            </a:extLst>
          </p:cNvPr>
          <p:cNvSpPr txBox="1"/>
          <p:nvPr/>
        </p:nvSpPr>
        <p:spPr>
          <a:xfrm>
            <a:off x="1557908" y="1726264"/>
            <a:ext cx="7347641" cy="2308324"/>
          </a:xfrm>
          <a:prstGeom prst="rect">
            <a:avLst/>
          </a:prstGeom>
          <a:noFill/>
        </p:spPr>
        <p:txBody>
          <a:bodyPr wrap="square">
            <a:spAutoFit/>
          </a:bodyPr>
          <a:lstStyle/>
          <a:p>
            <a:pPr marL="457200" indent="-457200" algn="just">
              <a:buFont typeface="Wingdings" panose="05000000000000000000" pitchFamily="2" charset="2"/>
              <a:buChar char="§"/>
            </a:pPr>
            <a:r>
              <a:rPr lang="en-IN" dirty="0">
                <a:latin typeface="Agency FB" panose="020B0503020202020204" pitchFamily="34" charset="0"/>
                <a:cs typeface="Times New Roman" panose="02020603050405020304" pitchFamily="18" charset="0"/>
              </a:rPr>
              <a:t>The Aim of this Project is we try to develop job Finding </a:t>
            </a:r>
          </a:p>
          <a:p>
            <a:pPr algn="just"/>
            <a:r>
              <a:rPr lang="en-IN" dirty="0">
                <a:latin typeface="Agency FB" panose="020B0503020202020204" pitchFamily="34" charset="0"/>
                <a:cs typeface="Times New Roman" panose="02020603050405020304" pitchFamily="18" charset="0"/>
              </a:rPr>
              <a:t>       website at our own using java servlet.</a:t>
            </a:r>
            <a:endParaRPr lang="en-US" dirty="0">
              <a:latin typeface="Agency FB" panose="020B0503020202020204" pitchFamily="34" charset="0"/>
              <a:cs typeface="Times New Roman" panose="02020603050405020304" pitchFamily="18" charset="0"/>
            </a:endParaRPr>
          </a:p>
          <a:p>
            <a:pPr marL="457200" indent="-457200" algn="just">
              <a:buFont typeface="Wingdings" panose="05000000000000000000" pitchFamily="2" charset="2"/>
              <a:buChar char="§"/>
            </a:pPr>
            <a:endParaRPr lang="en-US" dirty="0">
              <a:latin typeface="Agency FB" panose="020B0503020202020204" pitchFamily="34" charset="0"/>
              <a:cs typeface="Times New Roman" panose="02020603050405020304" pitchFamily="18" charset="0"/>
            </a:endParaRPr>
          </a:p>
          <a:p>
            <a:pPr marL="457200" indent="-457200" algn="just">
              <a:buFont typeface="Wingdings" panose="05000000000000000000" pitchFamily="2" charset="2"/>
              <a:buChar char="§"/>
            </a:pPr>
            <a:r>
              <a:rPr lang="en-US" b="1" dirty="0">
                <a:latin typeface="Agency FB" panose="020B0503020202020204" pitchFamily="34" charset="0"/>
                <a:cs typeface="Times New Roman" panose="02020603050405020304" pitchFamily="18" charset="0"/>
              </a:rPr>
              <a:t>Student Module</a:t>
            </a:r>
          </a:p>
          <a:p>
            <a:pPr marL="457200" indent="-457200" algn="just">
              <a:buFont typeface="Wingdings" panose="05000000000000000000" pitchFamily="2" charset="2"/>
              <a:buChar char="§"/>
            </a:pPr>
            <a:endParaRPr lang="en-IN" dirty="0">
              <a:latin typeface="Agency FB" panose="020B0503020202020204" pitchFamily="34" charset="0"/>
              <a:cs typeface="Times New Roman" panose="02020603050405020304" pitchFamily="18" charset="0"/>
            </a:endParaRPr>
          </a:p>
          <a:p>
            <a:pPr marL="457200" indent="-457200">
              <a:buFont typeface="Wingdings" panose="05000000000000000000" pitchFamily="2" charset="2"/>
              <a:buChar char="§"/>
            </a:pPr>
            <a:r>
              <a:rPr lang="en-US" b="1" dirty="0">
                <a:latin typeface="Agency FB" panose="020B0503020202020204" pitchFamily="34" charset="0"/>
                <a:cs typeface="Times New Roman" panose="02020603050405020304" pitchFamily="18" charset="0"/>
              </a:rPr>
              <a:t>Company Module</a:t>
            </a:r>
            <a:endParaRPr lang="en-US" dirty="0">
              <a:latin typeface="Agency FB" panose="020B0503020202020204" pitchFamily="34" charset="0"/>
              <a:cs typeface="Times New Roman" panose="02020603050405020304" pitchFamily="18" charset="0"/>
            </a:endParaRPr>
          </a:p>
        </p:txBody>
      </p:sp>
      <p:sp>
        <p:nvSpPr>
          <p:cNvPr id="9" name="Freeform 5">
            <a:extLst>
              <a:ext uri="{FF2B5EF4-FFF2-40B4-BE49-F238E27FC236}">
                <a16:creationId xmlns:a16="http://schemas.microsoft.com/office/drawing/2014/main" id="{29418B1F-A1E9-48C2-B2A6-469211CD699E}"/>
              </a:ext>
            </a:extLst>
          </p:cNvPr>
          <p:cNvSpPr>
            <a:spLocks/>
          </p:cNvSpPr>
          <p:nvPr/>
        </p:nvSpPr>
        <p:spPr bwMode="auto">
          <a:xfrm>
            <a:off x="405781" y="6320062"/>
            <a:ext cx="432048" cy="42130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10" name="TextBox 9">
            <a:extLst>
              <a:ext uri="{FF2B5EF4-FFF2-40B4-BE49-F238E27FC236}">
                <a16:creationId xmlns:a16="http://schemas.microsoft.com/office/drawing/2014/main" id="{06C66552-0CD7-4391-B8FB-C148CD16051C}"/>
              </a:ext>
            </a:extLst>
          </p:cNvPr>
          <p:cNvSpPr txBox="1"/>
          <p:nvPr/>
        </p:nvSpPr>
        <p:spPr>
          <a:xfrm>
            <a:off x="481422" y="6343107"/>
            <a:ext cx="216024" cy="338554"/>
          </a:xfrm>
          <a:prstGeom prst="rect">
            <a:avLst/>
          </a:prstGeom>
          <a:noFill/>
        </p:spPr>
        <p:txBody>
          <a:bodyPr wrap="square" rtlCol="0">
            <a:spAutoFit/>
          </a:bodyPr>
          <a:lstStyle/>
          <a:p>
            <a:r>
              <a:rPr lang="en-US" sz="1600" dirty="0">
                <a:solidFill>
                  <a:schemeClr val="bg1"/>
                </a:solidFill>
              </a:rPr>
              <a:t>6</a:t>
            </a:r>
            <a:endParaRPr lang="en-IN" sz="1600" dirty="0">
              <a:solidFill>
                <a:schemeClr val="bg1"/>
              </a:solidFill>
            </a:endParaRPr>
          </a:p>
        </p:txBody>
      </p:sp>
      <p:cxnSp>
        <p:nvCxnSpPr>
          <p:cNvPr id="11" name="Straight Connector 10">
            <a:extLst>
              <a:ext uri="{FF2B5EF4-FFF2-40B4-BE49-F238E27FC236}">
                <a16:creationId xmlns:a16="http://schemas.microsoft.com/office/drawing/2014/main" id="{FA89EBA6-ADE9-4D66-B27C-713F2698B7A6}"/>
              </a:ext>
            </a:extLst>
          </p:cNvPr>
          <p:cNvCxnSpPr/>
          <p:nvPr/>
        </p:nvCxnSpPr>
        <p:spPr>
          <a:xfrm flipV="1">
            <a:off x="1125860" y="6512384"/>
            <a:ext cx="7200800" cy="1833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29">
            <a:extLst>
              <a:ext uri="{FF2B5EF4-FFF2-40B4-BE49-F238E27FC236}">
                <a16:creationId xmlns:a16="http://schemas.microsoft.com/office/drawing/2014/main" id="{248A0CA3-6169-49EB-BC93-BC3A0C2B9729}"/>
              </a:ext>
            </a:extLst>
          </p:cNvPr>
          <p:cNvSpPr txBox="1">
            <a:spLocks/>
          </p:cNvSpPr>
          <p:nvPr/>
        </p:nvSpPr>
        <p:spPr>
          <a:xfrm>
            <a:off x="9752173" y="6316536"/>
            <a:ext cx="1955230" cy="365125"/>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400" dirty="0">
                <a:solidFill>
                  <a:schemeClr val="tx1">
                    <a:tint val="75000"/>
                  </a:schemeClr>
                </a:solidFill>
              </a:rPr>
              <a:t>Job Finding Website </a:t>
            </a:r>
            <a:endParaRPr lang="en-US" sz="1400" dirty="0">
              <a:solidFill>
                <a:schemeClr val="tx1">
                  <a:tint val="75000"/>
                </a:schemeClr>
              </a:solidFill>
            </a:endParaRPr>
          </a:p>
        </p:txBody>
      </p:sp>
    </p:spTree>
    <p:extLst>
      <p:ext uri="{BB962C8B-B14F-4D97-AF65-F5344CB8AC3E}">
        <p14:creationId xmlns:p14="http://schemas.microsoft.com/office/powerpoint/2010/main" val="1439056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134" r="24134"/>
          <a:stretch>
            <a:fillRect/>
          </a:stretch>
        </p:blipFill>
        <p:spPr>
          <a:xfrm>
            <a:off x="8014979" y="0"/>
            <a:ext cx="4176465" cy="4484561"/>
          </a:xfrm>
        </p:spPr>
      </p:pic>
      <p:sp>
        <p:nvSpPr>
          <p:cNvPr id="18" name="Freeform 5">
            <a:extLst>
              <a:ext uri="{FF2B5EF4-FFF2-40B4-BE49-F238E27FC236}">
                <a16:creationId xmlns:a16="http://schemas.microsoft.com/office/drawing/2014/main" id="{B5F9C4EC-252E-4975-9D6A-B0EB417AB5E7}"/>
              </a:ext>
            </a:extLst>
          </p:cNvPr>
          <p:cNvSpPr>
            <a:spLocks/>
          </p:cNvSpPr>
          <p:nvPr/>
        </p:nvSpPr>
        <p:spPr bwMode="auto">
          <a:xfrm>
            <a:off x="8038628" y="3206071"/>
            <a:ext cx="2188040" cy="2407008"/>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2D8BA8AA-3E2E-44D9-88D2-31E7D463EA7B}"/>
              </a:ext>
            </a:extLst>
          </p:cNvPr>
          <p:cNvCxnSpPr>
            <a:cxnSpLocks/>
          </p:cNvCxnSpPr>
          <p:nvPr/>
        </p:nvCxnSpPr>
        <p:spPr>
          <a:xfrm>
            <a:off x="909836" y="-1"/>
            <a:ext cx="0" cy="6858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Freeform 5">
            <a:extLst>
              <a:ext uri="{FF2B5EF4-FFF2-40B4-BE49-F238E27FC236}">
                <a16:creationId xmlns:a16="http://schemas.microsoft.com/office/drawing/2014/main" id="{B1343A97-C19D-4183-AC6E-82176B7DFBFF}"/>
              </a:ext>
            </a:extLst>
          </p:cNvPr>
          <p:cNvSpPr>
            <a:spLocks/>
          </p:cNvSpPr>
          <p:nvPr/>
        </p:nvSpPr>
        <p:spPr bwMode="auto">
          <a:xfrm>
            <a:off x="6728087" y="50607"/>
            <a:ext cx="1328456" cy="1491606"/>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13" name="TextBox 12">
            <a:extLst>
              <a:ext uri="{FF2B5EF4-FFF2-40B4-BE49-F238E27FC236}">
                <a16:creationId xmlns:a16="http://schemas.microsoft.com/office/drawing/2014/main" id="{43E18E0C-CF19-4C6A-94FA-7E2CD18995DE}"/>
              </a:ext>
            </a:extLst>
          </p:cNvPr>
          <p:cNvSpPr txBox="1"/>
          <p:nvPr/>
        </p:nvSpPr>
        <p:spPr>
          <a:xfrm>
            <a:off x="1043913" y="521106"/>
            <a:ext cx="4608922" cy="830997"/>
          </a:xfrm>
          <a:prstGeom prst="rect">
            <a:avLst/>
          </a:prstGeom>
          <a:noFill/>
        </p:spPr>
        <p:txBody>
          <a:bodyPr wrap="square">
            <a:spAutoFit/>
          </a:bodyPr>
          <a:lstStyle/>
          <a:p>
            <a:r>
              <a:rPr lang="en-IN" sz="4800" b="1" dirty="0">
                <a:solidFill>
                  <a:schemeClr val="accent1"/>
                </a:solidFill>
              </a:rPr>
              <a:t>Methodology</a:t>
            </a:r>
            <a:endParaRPr lang="en-IN" sz="4800" b="1" dirty="0"/>
          </a:p>
        </p:txBody>
      </p:sp>
      <p:sp>
        <p:nvSpPr>
          <p:cNvPr id="14" name="TextBox 13">
            <a:extLst>
              <a:ext uri="{FF2B5EF4-FFF2-40B4-BE49-F238E27FC236}">
                <a16:creationId xmlns:a16="http://schemas.microsoft.com/office/drawing/2014/main" id="{2FF79924-DC1F-4BCB-B100-788E81E3F5F4}"/>
              </a:ext>
            </a:extLst>
          </p:cNvPr>
          <p:cNvSpPr txBox="1"/>
          <p:nvPr/>
        </p:nvSpPr>
        <p:spPr>
          <a:xfrm>
            <a:off x="1354071" y="2138038"/>
            <a:ext cx="6421820" cy="2308324"/>
          </a:xfrm>
          <a:prstGeom prst="rect">
            <a:avLst/>
          </a:prstGeom>
          <a:noFill/>
        </p:spPr>
        <p:txBody>
          <a:bodyPr wrap="square">
            <a:spAutoFit/>
          </a:bodyPr>
          <a:lstStyle/>
          <a:p>
            <a:pPr marL="457200" indent="-457200">
              <a:buFont typeface="Wingdings" panose="05000000000000000000" pitchFamily="2" charset="2"/>
              <a:buChar char="§"/>
            </a:pPr>
            <a:r>
              <a:rPr lang="en-US" dirty="0">
                <a:latin typeface="Agency FB" panose="020B0503020202020204" pitchFamily="34" charset="0"/>
                <a:cs typeface="Times New Roman" panose="02020603050405020304" pitchFamily="18" charset="0"/>
              </a:rPr>
              <a:t>In this project we are going to use front end as HTML, CSS and Bootstrap for designing. </a:t>
            </a:r>
          </a:p>
          <a:p>
            <a:pPr marL="457200" indent="-457200">
              <a:buFont typeface="Wingdings" panose="05000000000000000000" pitchFamily="2" charset="2"/>
              <a:buChar char="§"/>
            </a:pPr>
            <a:endParaRPr lang="en-US" dirty="0">
              <a:latin typeface="Agency FB" panose="020B0503020202020204" pitchFamily="34" charset="0"/>
              <a:cs typeface="Times New Roman" panose="02020603050405020304" pitchFamily="18" charset="0"/>
            </a:endParaRPr>
          </a:p>
          <a:p>
            <a:pPr marL="457200" indent="-457200">
              <a:buFont typeface="Wingdings" panose="05000000000000000000" pitchFamily="2" charset="2"/>
              <a:buChar char="§"/>
            </a:pPr>
            <a:r>
              <a:rPr lang="en-US" dirty="0">
                <a:latin typeface="Agency FB" panose="020B0503020202020204" pitchFamily="34" charset="0"/>
                <a:cs typeface="Times New Roman" panose="02020603050405020304" pitchFamily="18" charset="0"/>
              </a:rPr>
              <a:t>As a backend we use Java and MySQL.</a:t>
            </a:r>
          </a:p>
          <a:p>
            <a:pPr marL="457200" indent="-457200">
              <a:buFont typeface="Wingdings" panose="05000000000000000000" pitchFamily="2" charset="2"/>
              <a:buChar char="§"/>
            </a:pPr>
            <a:endParaRPr lang="en-US" dirty="0">
              <a:latin typeface="Agency FB" panose="020B0503020202020204" pitchFamily="34" charset="0"/>
              <a:cs typeface="Times New Roman" panose="02020603050405020304" pitchFamily="18" charset="0"/>
            </a:endParaRPr>
          </a:p>
          <a:p>
            <a:pPr marL="457200" indent="-457200">
              <a:buFont typeface="Wingdings" panose="05000000000000000000" pitchFamily="2" charset="2"/>
              <a:buChar char="§"/>
            </a:pPr>
            <a:r>
              <a:rPr lang="en-US" dirty="0">
                <a:latin typeface="Agency FB" panose="020B0503020202020204" pitchFamily="34" charset="0"/>
                <a:cs typeface="Times New Roman" panose="02020603050405020304" pitchFamily="18" charset="0"/>
              </a:rPr>
              <a:t>For server side we use Java Servlet and JSP. </a:t>
            </a:r>
            <a:endParaRPr lang="en-IN" dirty="0">
              <a:latin typeface="Agency FB" panose="020B0503020202020204" pitchFamily="34" charset="0"/>
              <a:cs typeface="Times New Roman" panose="02020603050405020304" pitchFamily="18" charset="0"/>
            </a:endParaRPr>
          </a:p>
        </p:txBody>
      </p:sp>
      <p:pic>
        <p:nvPicPr>
          <p:cNvPr id="2050" name="Picture 2" descr="Splash Vector Graphics on your Responsive Site - HTML5 Rocks">
            <a:extLst>
              <a:ext uri="{FF2B5EF4-FFF2-40B4-BE49-F238E27FC236}">
                <a16:creationId xmlns:a16="http://schemas.microsoft.com/office/drawing/2014/main" id="{80F2D89B-D671-40FE-959F-54F53EABED4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654" t="20405" r="9654" b="20406"/>
          <a:stretch/>
        </p:blipFill>
        <p:spPr bwMode="auto">
          <a:xfrm>
            <a:off x="528218" y="1817284"/>
            <a:ext cx="759017" cy="7904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90676BC8-29A8-4B41-B608-5553FA4A2892}"/>
              </a:ext>
            </a:extLst>
          </p:cNvPr>
          <p:cNvPicPr/>
          <p:nvPr/>
        </p:nvPicPr>
        <p:blipFill rotWithShape="1">
          <a:blip r:embed="rId5">
            <a:extLst>
              <a:ext uri="{28A0092B-C50C-407E-A947-70E740481C1C}">
                <a14:useLocalDpi xmlns:a14="http://schemas.microsoft.com/office/drawing/2010/main" val="0"/>
              </a:ext>
            </a:extLst>
          </a:blip>
          <a:srcRect b="20272"/>
          <a:stretch/>
        </p:blipFill>
        <p:spPr bwMode="auto">
          <a:xfrm>
            <a:off x="523047" y="2949436"/>
            <a:ext cx="759017" cy="790402"/>
          </a:xfrm>
          <a:prstGeom prst="rect">
            <a:avLst/>
          </a:prstGeom>
          <a:noFill/>
        </p:spPr>
      </p:pic>
      <p:pic>
        <p:nvPicPr>
          <p:cNvPr id="20" name="Picture 19">
            <a:extLst>
              <a:ext uri="{FF2B5EF4-FFF2-40B4-BE49-F238E27FC236}">
                <a16:creationId xmlns:a16="http://schemas.microsoft.com/office/drawing/2014/main" id="{F6A2362E-0880-409D-A2A3-AA8F7334095F}"/>
              </a:ext>
            </a:extLst>
          </p:cNvPr>
          <p:cNvPicPr>
            <a:picLocks noChangeAspect="1"/>
          </p:cNvPicPr>
          <p:nvPr/>
        </p:nvPicPr>
        <p:blipFill>
          <a:blip r:embed="rId6"/>
          <a:stretch>
            <a:fillRect/>
          </a:stretch>
        </p:blipFill>
        <p:spPr>
          <a:xfrm>
            <a:off x="325461" y="4316436"/>
            <a:ext cx="956604" cy="505588"/>
          </a:xfrm>
          <a:prstGeom prst="rect">
            <a:avLst/>
          </a:prstGeom>
        </p:spPr>
      </p:pic>
      <p:pic>
        <p:nvPicPr>
          <p:cNvPr id="22" name="Picture 2" descr="Java Logo Transparent 47568 Loadtve - Jsp Servlet PNG Image | Transparent  PNG Free Download on SeekPNG">
            <a:extLst>
              <a:ext uri="{FF2B5EF4-FFF2-40B4-BE49-F238E27FC236}">
                <a16:creationId xmlns:a16="http://schemas.microsoft.com/office/drawing/2014/main" id="{E6896AE8-3FD4-4FAB-9F61-6388D7993711}"/>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731" t="10672" r="15733" b="9233"/>
          <a:stretch/>
        </p:blipFill>
        <p:spPr bwMode="auto">
          <a:xfrm>
            <a:off x="325461" y="5532269"/>
            <a:ext cx="1197742" cy="633035"/>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5">
            <a:extLst>
              <a:ext uri="{FF2B5EF4-FFF2-40B4-BE49-F238E27FC236}">
                <a16:creationId xmlns:a16="http://schemas.microsoft.com/office/drawing/2014/main" id="{D8791EFD-D60D-42F3-987E-AC4102026174}"/>
              </a:ext>
            </a:extLst>
          </p:cNvPr>
          <p:cNvSpPr>
            <a:spLocks/>
          </p:cNvSpPr>
          <p:nvPr/>
        </p:nvSpPr>
        <p:spPr bwMode="auto">
          <a:xfrm>
            <a:off x="405781" y="6320062"/>
            <a:ext cx="432048" cy="42130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sp>
        <p:nvSpPr>
          <p:cNvPr id="24" name="TextBox 23">
            <a:extLst>
              <a:ext uri="{FF2B5EF4-FFF2-40B4-BE49-F238E27FC236}">
                <a16:creationId xmlns:a16="http://schemas.microsoft.com/office/drawing/2014/main" id="{CDA286C1-3E74-43A9-8FB7-C92531BB847B}"/>
              </a:ext>
            </a:extLst>
          </p:cNvPr>
          <p:cNvSpPr txBox="1"/>
          <p:nvPr/>
        </p:nvSpPr>
        <p:spPr>
          <a:xfrm>
            <a:off x="481422" y="6343107"/>
            <a:ext cx="216024" cy="338554"/>
          </a:xfrm>
          <a:prstGeom prst="rect">
            <a:avLst/>
          </a:prstGeom>
          <a:noFill/>
        </p:spPr>
        <p:txBody>
          <a:bodyPr wrap="square" rtlCol="0">
            <a:spAutoFit/>
          </a:bodyPr>
          <a:lstStyle/>
          <a:p>
            <a:r>
              <a:rPr lang="en-US" sz="1600" dirty="0">
                <a:solidFill>
                  <a:schemeClr val="bg1"/>
                </a:solidFill>
              </a:rPr>
              <a:t>7</a:t>
            </a:r>
            <a:endParaRPr lang="en-IN" sz="1600" dirty="0">
              <a:solidFill>
                <a:schemeClr val="bg1"/>
              </a:solidFill>
            </a:endParaRPr>
          </a:p>
        </p:txBody>
      </p:sp>
      <p:cxnSp>
        <p:nvCxnSpPr>
          <p:cNvPr id="25" name="Straight Connector 24">
            <a:extLst>
              <a:ext uri="{FF2B5EF4-FFF2-40B4-BE49-F238E27FC236}">
                <a16:creationId xmlns:a16="http://schemas.microsoft.com/office/drawing/2014/main" id="{C296AFDD-6787-4313-919F-5BF71136B683}"/>
              </a:ext>
            </a:extLst>
          </p:cNvPr>
          <p:cNvCxnSpPr/>
          <p:nvPr/>
        </p:nvCxnSpPr>
        <p:spPr>
          <a:xfrm flipV="1">
            <a:off x="1125860" y="6512384"/>
            <a:ext cx="7200800" cy="1833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Footer Placeholder 29">
            <a:extLst>
              <a:ext uri="{FF2B5EF4-FFF2-40B4-BE49-F238E27FC236}">
                <a16:creationId xmlns:a16="http://schemas.microsoft.com/office/drawing/2014/main" id="{BED68256-CABE-43B6-8431-4A7579B6AD73}"/>
              </a:ext>
            </a:extLst>
          </p:cNvPr>
          <p:cNvSpPr txBox="1">
            <a:spLocks/>
          </p:cNvSpPr>
          <p:nvPr/>
        </p:nvSpPr>
        <p:spPr>
          <a:xfrm>
            <a:off x="9752173" y="6316536"/>
            <a:ext cx="1955230" cy="365125"/>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400" dirty="0">
                <a:solidFill>
                  <a:schemeClr val="tx1">
                    <a:tint val="75000"/>
                  </a:schemeClr>
                </a:solidFill>
              </a:rPr>
              <a:t>Job Finding Website </a:t>
            </a:r>
            <a:endParaRPr lang="en-US" sz="1400" dirty="0">
              <a:solidFill>
                <a:schemeClr val="tx1">
                  <a:tint val="75000"/>
                </a:schemeClr>
              </a:solidFill>
            </a:endParaRPr>
          </a:p>
        </p:txBody>
      </p:sp>
    </p:spTree>
    <p:extLst>
      <p:ext uri="{BB962C8B-B14F-4D97-AF65-F5344CB8AC3E}">
        <p14:creationId xmlns:p14="http://schemas.microsoft.com/office/powerpoint/2010/main" val="13564070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E087B330-BD7F-4540-AD51-273F183C7FB7}"/>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7</a:t>
            </a:fld>
            <a:endParaRPr lang="en-US" dirty="0"/>
          </a:p>
        </p:txBody>
      </p:sp>
      <p:sp>
        <p:nvSpPr>
          <p:cNvPr id="38" name="Oval 37">
            <a:extLst>
              <a:ext uri="{FF2B5EF4-FFF2-40B4-BE49-F238E27FC236}">
                <a16:creationId xmlns:a16="http://schemas.microsoft.com/office/drawing/2014/main" id="{23AAF56B-32E8-4E15-8218-8276D784F951}"/>
              </a:ext>
            </a:extLst>
          </p:cNvPr>
          <p:cNvSpPr/>
          <p:nvPr/>
        </p:nvSpPr>
        <p:spPr>
          <a:xfrm>
            <a:off x="4293094" y="1771684"/>
            <a:ext cx="3602631" cy="3602631"/>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39" name="Oval 38">
            <a:extLst>
              <a:ext uri="{FF2B5EF4-FFF2-40B4-BE49-F238E27FC236}">
                <a16:creationId xmlns:a16="http://schemas.microsoft.com/office/drawing/2014/main" id="{68D098F3-BCA3-4EB5-9813-E49830F5FDD4}"/>
              </a:ext>
            </a:extLst>
          </p:cNvPr>
          <p:cNvSpPr/>
          <p:nvPr/>
        </p:nvSpPr>
        <p:spPr>
          <a:xfrm>
            <a:off x="3728115" y="2972301"/>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4</a:t>
            </a:r>
          </a:p>
        </p:txBody>
      </p:sp>
      <p:sp>
        <p:nvSpPr>
          <p:cNvPr id="40" name="Oval 39">
            <a:extLst>
              <a:ext uri="{FF2B5EF4-FFF2-40B4-BE49-F238E27FC236}">
                <a16:creationId xmlns:a16="http://schemas.microsoft.com/office/drawing/2014/main" id="{5531520E-DB79-4CBE-B70B-1FBA12F6E4B9}"/>
              </a:ext>
            </a:extLst>
          </p:cNvPr>
          <p:cNvSpPr/>
          <p:nvPr/>
        </p:nvSpPr>
        <p:spPr>
          <a:xfrm>
            <a:off x="7236840" y="2972301"/>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2</a:t>
            </a:r>
          </a:p>
        </p:txBody>
      </p:sp>
      <p:sp>
        <p:nvSpPr>
          <p:cNvPr id="41" name="Oval 40">
            <a:extLst>
              <a:ext uri="{FF2B5EF4-FFF2-40B4-BE49-F238E27FC236}">
                <a16:creationId xmlns:a16="http://schemas.microsoft.com/office/drawing/2014/main" id="{05BC981C-D2C0-43FE-B34A-193F5462565E}"/>
              </a:ext>
            </a:extLst>
          </p:cNvPr>
          <p:cNvSpPr/>
          <p:nvPr/>
        </p:nvSpPr>
        <p:spPr>
          <a:xfrm>
            <a:off x="5471242" y="1206702"/>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1</a:t>
            </a:r>
          </a:p>
        </p:txBody>
      </p:sp>
      <p:sp>
        <p:nvSpPr>
          <p:cNvPr id="42" name="Oval 41">
            <a:extLst>
              <a:ext uri="{FF2B5EF4-FFF2-40B4-BE49-F238E27FC236}">
                <a16:creationId xmlns:a16="http://schemas.microsoft.com/office/drawing/2014/main" id="{0A6FBE18-02B0-4662-BD34-A9E015354AF8}"/>
              </a:ext>
            </a:extLst>
          </p:cNvPr>
          <p:cNvSpPr/>
          <p:nvPr/>
        </p:nvSpPr>
        <p:spPr>
          <a:xfrm>
            <a:off x="5471242" y="4715426"/>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3</a:t>
            </a:r>
          </a:p>
        </p:txBody>
      </p:sp>
      <p:sp>
        <p:nvSpPr>
          <p:cNvPr id="43" name="Oval 42">
            <a:extLst>
              <a:ext uri="{FF2B5EF4-FFF2-40B4-BE49-F238E27FC236}">
                <a16:creationId xmlns:a16="http://schemas.microsoft.com/office/drawing/2014/main" id="{DF99639C-CF3B-4AB3-8322-F535DCBDFA7E}"/>
              </a:ext>
            </a:extLst>
          </p:cNvPr>
          <p:cNvSpPr/>
          <p:nvPr/>
        </p:nvSpPr>
        <p:spPr>
          <a:xfrm>
            <a:off x="5203173" y="2681763"/>
            <a:ext cx="1782472" cy="1782472"/>
          </a:xfrm>
          <a:prstGeom prst="ellipse">
            <a:avLst/>
          </a:prstGeom>
          <a:solidFill>
            <a:schemeClr val="accent1"/>
          </a:solidFill>
          <a:ln w="57150">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Arial" pitchFamily="34" charset="0"/>
              <a:cs typeface="Arial" pitchFamily="34" charset="0"/>
            </a:endParaRPr>
          </a:p>
        </p:txBody>
      </p:sp>
      <p:sp>
        <p:nvSpPr>
          <p:cNvPr id="45" name="TextBox 44">
            <a:extLst>
              <a:ext uri="{FF2B5EF4-FFF2-40B4-BE49-F238E27FC236}">
                <a16:creationId xmlns:a16="http://schemas.microsoft.com/office/drawing/2014/main" id="{459659BF-1349-4933-BDD6-FF6CCECFD6D0}"/>
              </a:ext>
            </a:extLst>
          </p:cNvPr>
          <p:cNvSpPr txBox="1"/>
          <p:nvPr/>
        </p:nvSpPr>
        <p:spPr>
          <a:xfrm>
            <a:off x="7026621" y="693459"/>
            <a:ext cx="2465842" cy="369332"/>
          </a:xfrm>
          <a:prstGeom prst="rect">
            <a:avLst/>
          </a:prstGeom>
          <a:noFill/>
        </p:spPr>
        <p:txBody>
          <a:bodyPr wrap="none" rtlCol="0">
            <a:noAutofit/>
          </a:bodyPr>
          <a:lstStyle/>
          <a:p>
            <a:r>
              <a:rPr lang="en-IN" b="1" dirty="0">
                <a:solidFill>
                  <a:schemeClr val="tx1">
                    <a:lumMod val="75000"/>
                    <a:lumOff val="25000"/>
                  </a:schemeClr>
                </a:solidFill>
                <a:ea typeface="Open Sans" panose="020B0606030504020204" pitchFamily="34" charset="0"/>
                <a:cs typeface="Open Sans" panose="020B0606030504020204" pitchFamily="34" charset="0"/>
              </a:rPr>
              <a:t>User friendly</a:t>
            </a:r>
          </a:p>
        </p:txBody>
      </p:sp>
      <p:sp>
        <p:nvSpPr>
          <p:cNvPr id="48" name="Rectangle 47">
            <a:extLst>
              <a:ext uri="{FF2B5EF4-FFF2-40B4-BE49-F238E27FC236}">
                <a16:creationId xmlns:a16="http://schemas.microsoft.com/office/drawing/2014/main" id="{5FC4F11D-D867-41CE-95F5-59A400FF9477}"/>
              </a:ext>
            </a:extLst>
          </p:cNvPr>
          <p:cNvSpPr/>
          <p:nvPr/>
        </p:nvSpPr>
        <p:spPr>
          <a:xfrm>
            <a:off x="1989951" y="5266029"/>
            <a:ext cx="3797323" cy="923331"/>
          </a:xfrm>
          <a:prstGeom prst="rect">
            <a:avLst/>
          </a:prstGeom>
        </p:spPr>
        <p:txBody>
          <a:bodyPr wrap="square">
            <a:noAutofit/>
          </a:bodyPr>
          <a:lstStyle/>
          <a:p>
            <a:r>
              <a:rPr lang="en-US" sz="1800" dirty="0">
                <a:solidFill>
                  <a:schemeClr val="tx1">
                    <a:lumMod val="75000"/>
                    <a:lumOff val="25000"/>
                  </a:schemeClr>
                </a:solidFill>
              </a:rPr>
              <a:t>Provide you the details related to the vacancies that are present in various parts of the world.</a:t>
            </a:r>
            <a:endParaRPr lang="en-IN" sz="1800" dirty="0">
              <a:solidFill>
                <a:schemeClr val="tx1">
                  <a:lumMod val="75000"/>
                  <a:lumOff val="25000"/>
                </a:schemeClr>
              </a:solidFill>
            </a:endParaRPr>
          </a:p>
        </p:txBody>
      </p:sp>
      <p:sp>
        <p:nvSpPr>
          <p:cNvPr id="50" name="Rectangle 49">
            <a:extLst>
              <a:ext uri="{FF2B5EF4-FFF2-40B4-BE49-F238E27FC236}">
                <a16:creationId xmlns:a16="http://schemas.microsoft.com/office/drawing/2014/main" id="{75DD2124-A077-436C-8DC6-B947E9E99C0B}"/>
              </a:ext>
            </a:extLst>
          </p:cNvPr>
          <p:cNvSpPr/>
          <p:nvPr/>
        </p:nvSpPr>
        <p:spPr>
          <a:xfrm>
            <a:off x="8672532" y="3773737"/>
            <a:ext cx="2993085" cy="951407"/>
          </a:xfrm>
          <a:prstGeom prst="rect">
            <a:avLst/>
          </a:prstGeom>
        </p:spPr>
        <p:txBody>
          <a:bodyPr wrap="square">
            <a:noAutofit/>
          </a:bodyPr>
          <a:lstStyle/>
          <a:p>
            <a:r>
              <a:rPr lang="en-US" sz="1800" dirty="0">
                <a:solidFill>
                  <a:schemeClr val="tx1">
                    <a:lumMod val="75000"/>
                    <a:lumOff val="25000"/>
                  </a:schemeClr>
                </a:solidFill>
              </a:rPr>
              <a:t>Provide the option of applying the filters for the job search.</a:t>
            </a:r>
            <a:endParaRPr lang="en-IN" sz="1800" dirty="0">
              <a:solidFill>
                <a:schemeClr val="tx1">
                  <a:lumMod val="75000"/>
                  <a:lumOff val="25000"/>
                </a:schemeClr>
              </a:solidFill>
            </a:endParaRPr>
          </a:p>
        </p:txBody>
      </p:sp>
      <p:sp>
        <p:nvSpPr>
          <p:cNvPr id="52" name="Rectangle 51">
            <a:extLst>
              <a:ext uri="{FF2B5EF4-FFF2-40B4-BE49-F238E27FC236}">
                <a16:creationId xmlns:a16="http://schemas.microsoft.com/office/drawing/2014/main" id="{0D841137-3DAB-4537-BF65-EBDD18745F2C}"/>
              </a:ext>
            </a:extLst>
          </p:cNvPr>
          <p:cNvSpPr/>
          <p:nvPr/>
        </p:nvSpPr>
        <p:spPr>
          <a:xfrm>
            <a:off x="643617" y="2654227"/>
            <a:ext cx="3146539" cy="1404293"/>
          </a:xfrm>
          <a:prstGeom prst="rect">
            <a:avLst/>
          </a:prstGeom>
        </p:spPr>
        <p:txBody>
          <a:bodyPr wrap="square">
            <a:noAutofit/>
          </a:bodyPr>
          <a:lstStyle/>
          <a:p>
            <a:r>
              <a:rPr lang="en-US" sz="1800" dirty="0">
                <a:solidFill>
                  <a:schemeClr val="tx1">
                    <a:lumMod val="75000"/>
                    <a:lumOff val="25000"/>
                  </a:schemeClr>
                </a:solidFill>
              </a:rPr>
              <a:t>If you manage your campaign effectively, you can save plenty of precious cash</a:t>
            </a:r>
            <a:endParaRPr lang="en-IN" sz="1800" dirty="0">
              <a:solidFill>
                <a:schemeClr val="tx1">
                  <a:lumMod val="75000"/>
                  <a:lumOff val="25000"/>
                </a:schemeClr>
              </a:solidFill>
            </a:endParaRPr>
          </a:p>
        </p:txBody>
      </p:sp>
      <p:sp>
        <p:nvSpPr>
          <p:cNvPr id="21" name="TextBox 20">
            <a:extLst>
              <a:ext uri="{FF2B5EF4-FFF2-40B4-BE49-F238E27FC236}">
                <a16:creationId xmlns:a16="http://schemas.microsoft.com/office/drawing/2014/main" id="{2810A42D-7605-458B-B483-82B0CE12F564}"/>
              </a:ext>
            </a:extLst>
          </p:cNvPr>
          <p:cNvSpPr txBox="1"/>
          <p:nvPr/>
        </p:nvSpPr>
        <p:spPr>
          <a:xfrm>
            <a:off x="189756" y="228421"/>
            <a:ext cx="6096000" cy="923330"/>
          </a:xfrm>
          <a:prstGeom prst="rect">
            <a:avLst/>
          </a:prstGeom>
          <a:noFill/>
        </p:spPr>
        <p:txBody>
          <a:bodyPr wrap="square">
            <a:spAutoFit/>
          </a:bodyPr>
          <a:lstStyle/>
          <a:p>
            <a:r>
              <a:rPr lang="en-IN" sz="5400" b="1" dirty="0"/>
              <a:t>Advantages</a:t>
            </a:r>
          </a:p>
        </p:txBody>
      </p:sp>
      <p:sp>
        <p:nvSpPr>
          <p:cNvPr id="23" name="TextBox 22">
            <a:extLst>
              <a:ext uri="{FF2B5EF4-FFF2-40B4-BE49-F238E27FC236}">
                <a16:creationId xmlns:a16="http://schemas.microsoft.com/office/drawing/2014/main" id="{40C33552-8620-4FDD-9E28-FFD7020A61F3}"/>
              </a:ext>
            </a:extLst>
          </p:cNvPr>
          <p:cNvSpPr txBox="1"/>
          <p:nvPr/>
        </p:nvSpPr>
        <p:spPr>
          <a:xfrm>
            <a:off x="5295234" y="2863596"/>
            <a:ext cx="1575883" cy="954107"/>
          </a:xfrm>
          <a:prstGeom prst="rect">
            <a:avLst/>
          </a:prstGeom>
          <a:noFill/>
        </p:spPr>
        <p:txBody>
          <a:bodyPr wrap="square">
            <a:spAutoFit/>
          </a:bodyPr>
          <a:lstStyle/>
          <a:p>
            <a:pPr algn="ctr"/>
            <a:r>
              <a:rPr lang="en-IN" sz="2800" dirty="0">
                <a:solidFill>
                  <a:schemeClr val="bg1"/>
                </a:solidFill>
                <a:latin typeface="Agency FB" panose="020B0503020202020204" pitchFamily="34" charset="0"/>
              </a:rPr>
              <a:t>Job Finding Website</a:t>
            </a:r>
          </a:p>
        </p:txBody>
      </p:sp>
      <p:sp>
        <p:nvSpPr>
          <p:cNvPr id="25" name="TextBox 24">
            <a:extLst>
              <a:ext uri="{FF2B5EF4-FFF2-40B4-BE49-F238E27FC236}">
                <a16:creationId xmlns:a16="http://schemas.microsoft.com/office/drawing/2014/main" id="{4AF9E2B2-FE04-46DF-B6DA-C907CDE1628A}"/>
              </a:ext>
            </a:extLst>
          </p:cNvPr>
          <p:cNvSpPr txBox="1"/>
          <p:nvPr/>
        </p:nvSpPr>
        <p:spPr>
          <a:xfrm>
            <a:off x="7029849" y="1198493"/>
            <a:ext cx="3169019" cy="646331"/>
          </a:xfrm>
          <a:prstGeom prst="rect">
            <a:avLst/>
          </a:prstGeom>
          <a:noFill/>
        </p:spPr>
        <p:txBody>
          <a:bodyPr wrap="square">
            <a:spAutoFit/>
          </a:bodyPr>
          <a:lstStyle/>
          <a:p>
            <a:r>
              <a:rPr lang="en-US" sz="1800" dirty="0">
                <a:solidFill>
                  <a:schemeClr val="tx1">
                    <a:lumMod val="75000"/>
                    <a:lumOff val="25000"/>
                  </a:schemeClr>
                </a:solidFill>
              </a:rPr>
              <a:t>User interface will be simple and easy to understand.</a:t>
            </a:r>
            <a:endParaRPr lang="en-IN" sz="1800" dirty="0">
              <a:solidFill>
                <a:schemeClr val="tx1">
                  <a:lumMod val="75000"/>
                  <a:lumOff val="25000"/>
                </a:schemeClr>
              </a:solidFill>
            </a:endParaRPr>
          </a:p>
        </p:txBody>
      </p:sp>
      <p:sp>
        <p:nvSpPr>
          <p:cNvPr id="27" name="TextBox 26">
            <a:extLst>
              <a:ext uri="{FF2B5EF4-FFF2-40B4-BE49-F238E27FC236}">
                <a16:creationId xmlns:a16="http://schemas.microsoft.com/office/drawing/2014/main" id="{8841E229-EF0F-4B19-A775-47C4C0DE281C}"/>
              </a:ext>
            </a:extLst>
          </p:cNvPr>
          <p:cNvSpPr txBox="1"/>
          <p:nvPr/>
        </p:nvSpPr>
        <p:spPr>
          <a:xfrm>
            <a:off x="8676372" y="3204197"/>
            <a:ext cx="1492703" cy="461665"/>
          </a:xfrm>
          <a:prstGeom prst="rect">
            <a:avLst/>
          </a:prstGeom>
          <a:noFill/>
        </p:spPr>
        <p:txBody>
          <a:bodyPr wrap="square">
            <a:spAutoFit/>
          </a:bodyPr>
          <a:lstStyle/>
          <a:p>
            <a:r>
              <a:rPr lang="en-IN" b="1" dirty="0">
                <a:solidFill>
                  <a:schemeClr val="tx1">
                    <a:lumMod val="75000"/>
                    <a:lumOff val="25000"/>
                  </a:schemeClr>
                </a:solidFill>
                <a:ea typeface="Open Sans" panose="020B0606030504020204" pitchFamily="34" charset="0"/>
                <a:cs typeface="Open Sans" panose="020B0606030504020204" pitchFamily="34" charset="0"/>
              </a:rPr>
              <a:t>Filters</a:t>
            </a:r>
          </a:p>
        </p:txBody>
      </p:sp>
      <p:sp>
        <p:nvSpPr>
          <p:cNvPr id="29" name="TextBox 28">
            <a:extLst>
              <a:ext uri="{FF2B5EF4-FFF2-40B4-BE49-F238E27FC236}">
                <a16:creationId xmlns:a16="http://schemas.microsoft.com/office/drawing/2014/main" id="{97E8C0DE-5452-4A07-873B-6F0B89248CC2}"/>
              </a:ext>
            </a:extLst>
          </p:cNvPr>
          <p:cNvSpPr txBox="1"/>
          <p:nvPr/>
        </p:nvSpPr>
        <p:spPr>
          <a:xfrm>
            <a:off x="1987194" y="4767131"/>
            <a:ext cx="1988172" cy="461665"/>
          </a:xfrm>
          <a:prstGeom prst="rect">
            <a:avLst/>
          </a:prstGeom>
          <a:noFill/>
        </p:spPr>
        <p:txBody>
          <a:bodyPr wrap="square">
            <a:spAutoFit/>
          </a:bodyPr>
          <a:lstStyle/>
          <a:p>
            <a:r>
              <a:rPr lang="en-IN" b="1" dirty="0">
                <a:solidFill>
                  <a:schemeClr val="tx1">
                    <a:lumMod val="75000"/>
                    <a:lumOff val="25000"/>
                  </a:schemeClr>
                </a:solidFill>
                <a:ea typeface="Open Sans" panose="020B0606030504020204" pitchFamily="34" charset="0"/>
                <a:cs typeface="Open Sans" panose="020B0606030504020204" pitchFamily="34" charset="0"/>
              </a:rPr>
              <a:t>Information</a:t>
            </a:r>
          </a:p>
        </p:txBody>
      </p:sp>
      <p:sp>
        <p:nvSpPr>
          <p:cNvPr id="31" name="TextBox 30">
            <a:extLst>
              <a:ext uri="{FF2B5EF4-FFF2-40B4-BE49-F238E27FC236}">
                <a16:creationId xmlns:a16="http://schemas.microsoft.com/office/drawing/2014/main" id="{B230CD9C-F6F4-49F8-A74D-D399AE5A3E98}"/>
              </a:ext>
            </a:extLst>
          </p:cNvPr>
          <p:cNvSpPr txBox="1"/>
          <p:nvPr/>
        </p:nvSpPr>
        <p:spPr>
          <a:xfrm>
            <a:off x="643617" y="2137914"/>
            <a:ext cx="2349209" cy="461665"/>
          </a:xfrm>
          <a:prstGeom prst="rect">
            <a:avLst/>
          </a:prstGeom>
          <a:noFill/>
        </p:spPr>
        <p:txBody>
          <a:bodyPr wrap="square">
            <a:spAutoFit/>
          </a:bodyPr>
          <a:lstStyle/>
          <a:p>
            <a:r>
              <a:rPr lang="en-IN" b="1" dirty="0">
                <a:solidFill>
                  <a:schemeClr val="tx1">
                    <a:lumMod val="75000"/>
                    <a:lumOff val="25000"/>
                  </a:schemeClr>
                </a:solidFill>
                <a:ea typeface="Open Sans" panose="020B0606030504020204" pitchFamily="34" charset="0"/>
                <a:cs typeface="Open Sans" panose="020B0606030504020204" pitchFamily="34" charset="0"/>
              </a:rPr>
              <a:t>Cost-effective</a:t>
            </a:r>
          </a:p>
        </p:txBody>
      </p:sp>
      <p:sp>
        <p:nvSpPr>
          <p:cNvPr id="32" name="Footer Placeholder 29">
            <a:extLst>
              <a:ext uri="{FF2B5EF4-FFF2-40B4-BE49-F238E27FC236}">
                <a16:creationId xmlns:a16="http://schemas.microsoft.com/office/drawing/2014/main" id="{68AE4A40-16F7-4172-B984-AE94A3380FA9}"/>
              </a:ext>
            </a:extLst>
          </p:cNvPr>
          <p:cNvSpPr txBox="1">
            <a:spLocks/>
          </p:cNvSpPr>
          <p:nvPr/>
        </p:nvSpPr>
        <p:spPr>
          <a:xfrm>
            <a:off x="9710387" y="6126757"/>
            <a:ext cx="1955230" cy="365125"/>
          </a:xfrm>
          <a:prstGeom prst="rect">
            <a:avLst/>
          </a:prstGeom>
        </p:spPr>
        <p:txBody>
          <a:bodyPr vert="horz" lIns="0" tIns="60949" rIns="0" bIns="60949" rtlCol="0" anchor="ctr"/>
          <a:lstStyle>
            <a:defPPr>
              <a:defRPr lang="en-US"/>
            </a:defPPr>
            <a:lvl1pPr marL="0" algn="r" defTabSz="1218987" rtl="0" eaLnBrk="1" latinLnBrk="0" hangingPunct="1">
              <a:defRPr sz="1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dirty="0"/>
              <a:t>Job Finding Website </a:t>
            </a:r>
            <a:endParaRPr lang="en-US" dirty="0"/>
          </a:p>
        </p:txBody>
      </p:sp>
    </p:spTree>
    <p:extLst>
      <p:ext uri="{BB962C8B-B14F-4D97-AF65-F5344CB8AC3E}">
        <p14:creationId xmlns:p14="http://schemas.microsoft.com/office/powerpoint/2010/main" val="5255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5" grpId="0"/>
      <p:bldP spid="48" grpId="0"/>
      <p:bldP spid="50" grpId="0"/>
      <p:bldP spid="52" grpId="0"/>
      <p:bldP spid="21" grpId="0"/>
      <p:bldP spid="23" grpId="0"/>
      <p:bldP spid="25" grpId="0"/>
      <p:bldP spid="27" grpId="0"/>
      <p:bldP spid="29"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E087B330-BD7F-4540-AD51-273F183C7FB7}"/>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8</a:t>
            </a:fld>
            <a:endParaRPr lang="en-US" dirty="0"/>
          </a:p>
        </p:txBody>
      </p:sp>
      <p:sp>
        <p:nvSpPr>
          <p:cNvPr id="38" name="Oval 37">
            <a:extLst>
              <a:ext uri="{FF2B5EF4-FFF2-40B4-BE49-F238E27FC236}">
                <a16:creationId xmlns:a16="http://schemas.microsoft.com/office/drawing/2014/main" id="{23AAF56B-32E8-4E15-8218-8276D784F951}"/>
              </a:ext>
            </a:extLst>
          </p:cNvPr>
          <p:cNvSpPr/>
          <p:nvPr/>
        </p:nvSpPr>
        <p:spPr>
          <a:xfrm>
            <a:off x="4293094" y="1771684"/>
            <a:ext cx="3602631" cy="3602631"/>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39" name="Oval 38">
            <a:extLst>
              <a:ext uri="{FF2B5EF4-FFF2-40B4-BE49-F238E27FC236}">
                <a16:creationId xmlns:a16="http://schemas.microsoft.com/office/drawing/2014/main" id="{68D098F3-BCA3-4EB5-9813-E49830F5FDD4}"/>
              </a:ext>
            </a:extLst>
          </p:cNvPr>
          <p:cNvSpPr/>
          <p:nvPr/>
        </p:nvSpPr>
        <p:spPr>
          <a:xfrm>
            <a:off x="3728115" y="2972301"/>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4</a:t>
            </a:r>
          </a:p>
        </p:txBody>
      </p:sp>
      <p:sp>
        <p:nvSpPr>
          <p:cNvPr id="40" name="Oval 39">
            <a:extLst>
              <a:ext uri="{FF2B5EF4-FFF2-40B4-BE49-F238E27FC236}">
                <a16:creationId xmlns:a16="http://schemas.microsoft.com/office/drawing/2014/main" id="{5531520E-DB79-4CBE-B70B-1FBA12F6E4B9}"/>
              </a:ext>
            </a:extLst>
          </p:cNvPr>
          <p:cNvSpPr/>
          <p:nvPr/>
        </p:nvSpPr>
        <p:spPr>
          <a:xfrm>
            <a:off x="7236840" y="2972301"/>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2</a:t>
            </a:r>
          </a:p>
        </p:txBody>
      </p:sp>
      <p:sp>
        <p:nvSpPr>
          <p:cNvPr id="41" name="Oval 40">
            <a:extLst>
              <a:ext uri="{FF2B5EF4-FFF2-40B4-BE49-F238E27FC236}">
                <a16:creationId xmlns:a16="http://schemas.microsoft.com/office/drawing/2014/main" id="{05BC981C-D2C0-43FE-B34A-193F5462565E}"/>
              </a:ext>
            </a:extLst>
          </p:cNvPr>
          <p:cNvSpPr/>
          <p:nvPr/>
        </p:nvSpPr>
        <p:spPr>
          <a:xfrm>
            <a:off x="5471242" y="1206702"/>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1</a:t>
            </a:r>
          </a:p>
        </p:txBody>
      </p:sp>
      <p:sp>
        <p:nvSpPr>
          <p:cNvPr id="42" name="Oval 41">
            <a:extLst>
              <a:ext uri="{FF2B5EF4-FFF2-40B4-BE49-F238E27FC236}">
                <a16:creationId xmlns:a16="http://schemas.microsoft.com/office/drawing/2014/main" id="{0A6FBE18-02B0-4662-BD34-A9E015354AF8}"/>
              </a:ext>
            </a:extLst>
          </p:cNvPr>
          <p:cNvSpPr/>
          <p:nvPr/>
        </p:nvSpPr>
        <p:spPr>
          <a:xfrm>
            <a:off x="5471242" y="4715426"/>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3</a:t>
            </a:r>
          </a:p>
        </p:txBody>
      </p:sp>
      <p:sp>
        <p:nvSpPr>
          <p:cNvPr id="43" name="Oval 42">
            <a:extLst>
              <a:ext uri="{FF2B5EF4-FFF2-40B4-BE49-F238E27FC236}">
                <a16:creationId xmlns:a16="http://schemas.microsoft.com/office/drawing/2014/main" id="{DF99639C-CF3B-4AB3-8322-F535DCBDFA7E}"/>
              </a:ext>
            </a:extLst>
          </p:cNvPr>
          <p:cNvSpPr/>
          <p:nvPr/>
        </p:nvSpPr>
        <p:spPr>
          <a:xfrm>
            <a:off x="5203173" y="2681763"/>
            <a:ext cx="1782472" cy="1782472"/>
          </a:xfrm>
          <a:prstGeom prst="ellipse">
            <a:avLst/>
          </a:prstGeom>
          <a:solidFill>
            <a:schemeClr val="accent1"/>
          </a:solidFill>
          <a:ln w="57150">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Arial" pitchFamily="34" charset="0"/>
              <a:cs typeface="Arial" pitchFamily="34" charset="0"/>
            </a:endParaRPr>
          </a:p>
        </p:txBody>
      </p:sp>
      <p:sp>
        <p:nvSpPr>
          <p:cNvPr id="45" name="TextBox 44">
            <a:extLst>
              <a:ext uri="{FF2B5EF4-FFF2-40B4-BE49-F238E27FC236}">
                <a16:creationId xmlns:a16="http://schemas.microsoft.com/office/drawing/2014/main" id="{459659BF-1349-4933-BDD6-FF6CCECFD6D0}"/>
              </a:ext>
            </a:extLst>
          </p:cNvPr>
          <p:cNvSpPr txBox="1"/>
          <p:nvPr/>
        </p:nvSpPr>
        <p:spPr>
          <a:xfrm>
            <a:off x="7026620" y="693458"/>
            <a:ext cx="2812207" cy="877229"/>
          </a:xfrm>
          <a:prstGeom prst="rect">
            <a:avLst/>
          </a:prstGeom>
          <a:noFill/>
        </p:spPr>
        <p:txBody>
          <a:bodyPr wrap="none" rtlCol="0">
            <a:noAutofit/>
          </a:bodyPr>
          <a:lstStyle/>
          <a:p>
            <a:r>
              <a:rPr lang="en-US" b="1" dirty="0">
                <a:solidFill>
                  <a:schemeClr val="tx1">
                    <a:lumMod val="75000"/>
                    <a:lumOff val="25000"/>
                  </a:schemeClr>
                </a:solidFill>
                <a:ea typeface="Open Sans" panose="020B0606030504020204" pitchFamily="34" charset="0"/>
                <a:cs typeface="Open Sans" panose="020B0606030504020204" pitchFamily="34" charset="0"/>
              </a:rPr>
              <a:t>It could lead to</a:t>
            </a:r>
          </a:p>
          <a:p>
            <a:r>
              <a:rPr lang="en-US" b="1" dirty="0">
                <a:solidFill>
                  <a:schemeClr val="tx1">
                    <a:lumMod val="75000"/>
                    <a:lumOff val="25000"/>
                  </a:schemeClr>
                </a:solidFill>
                <a:ea typeface="Open Sans" panose="020B0606030504020204" pitchFamily="34" charset="0"/>
                <a:cs typeface="Open Sans" panose="020B0606030504020204" pitchFamily="34" charset="0"/>
              </a:rPr>
              <a:t>lost labour hours</a:t>
            </a:r>
          </a:p>
        </p:txBody>
      </p:sp>
      <p:sp>
        <p:nvSpPr>
          <p:cNvPr id="21" name="TextBox 20">
            <a:extLst>
              <a:ext uri="{FF2B5EF4-FFF2-40B4-BE49-F238E27FC236}">
                <a16:creationId xmlns:a16="http://schemas.microsoft.com/office/drawing/2014/main" id="{2810A42D-7605-458B-B483-82B0CE12F564}"/>
              </a:ext>
            </a:extLst>
          </p:cNvPr>
          <p:cNvSpPr txBox="1"/>
          <p:nvPr/>
        </p:nvSpPr>
        <p:spPr>
          <a:xfrm>
            <a:off x="189756" y="228421"/>
            <a:ext cx="6096000" cy="923330"/>
          </a:xfrm>
          <a:prstGeom prst="rect">
            <a:avLst/>
          </a:prstGeom>
          <a:noFill/>
        </p:spPr>
        <p:txBody>
          <a:bodyPr wrap="square">
            <a:spAutoFit/>
          </a:bodyPr>
          <a:lstStyle/>
          <a:p>
            <a:r>
              <a:rPr lang="en-IN" sz="5400" b="1" dirty="0"/>
              <a:t>Disadvantages</a:t>
            </a:r>
          </a:p>
        </p:txBody>
      </p:sp>
      <p:sp>
        <p:nvSpPr>
          <p:cNvPr id="23" name="TextBox 22">
            <a:extLst>
              <a:ext uri="{FF2B5EF4-FFF2-40B4-BE49-F238E27FC236}">
                <a16:creationId xmlns:a16="http://schemas.microsoft.com/office/drawing/2014/main" id="{40C33552-8620-4FDD-9E28-FFD7020A61F3}"/>
              </a:ext>
            </a:extLst>
          </p:cNvPr>
          <p:cNvSpPr txBox="1"/>
          <p:nvPr/>
        </p:nvSpPr>
        <p:spPr>
          <a:xfrm>
            <a:off x="5295234" y="2863596"/>
            <a:ext cx="1575883" cy="954107"/>
          </a:xfrm>
          <a:prstGeom prst="rect">
            <a:avLst/>
          </a:prstGeom>
          <a:noFill/>
        </p:spPr>
        <p:txBody>
          <a:bodyPr wrap="square">
            <a:spAutoFit/>
          </a:bodyPr>
          <a:lstStyle/>
          <a:p>
            <a:pPr algn="ctr"/>
            <a:r>
              <a:rPr lang="en-IN" sz="2800" dirty="0">
                <a:solidFill>
                  <a:schemeClr val="bg1"/>
                </a:solidFill>
                <a:latin typeface="Agency FB" panose="020B0503020202020204" pitchFamily="34" charset="0"/>
              </a:rPr>
              <a:t>Job Finding Website</a:t>
            </a:r>
          </a:p>
        </p:txBody>
      </p:sp>
      <p:sp>
        <p:nvSpPr>
          <p:cNvPr id="27" name="TextBox 26">
            <a:extLst>
              <a:ext uri="{FF2B5EF4-FFF2-40B4-BE49-F238E27FC236}">
                <a16:creationId xmlns:a16="http://schemas.microsoft.com/office/drawing/2014/main" id="{8841E229-EF0F-4B19-A775-47C4C0DE281C}"/>
              </a:ext>
            </a:extLst>
          </p:cNvPr>
          <p:cNvSpPr txBox="1"/>
          <p:nvPr/>
        </p:nvSpPr>
        <p:spPr>
          <a:xfrm>
            <a:off x="8711904" y="3974388"/>
            <a:ext cx="2602616" cy="830997"/>
          </a:xfrm>
          <a:prstGeom prst="rect">
            <a:avLst/>
          </a:prstGeom>
          <a:noFill/>
        </p:spPr>
        <p:txBody>
          <a:bodyPr wrap="square">
            <a:spAutoFit/>
          </a:bodyPr>
          <a:lstStyle/>
          <a:p>
            <a:r>
              <a:rPr lang="en-IN" dirty="0"/>
              <a:t> </a:t>
            </a:r>
            <a:r>
              <a:rPr lang="en-IN" b="1" dirty="0">
                <a:solidFill>
                  <a:schemeClr val="tx1">
                    <a:lumMod val="75000"/>
                    <a:lumOff val="25000"/>
                  </a:schemeClr>
                </a:solidFill>
                <a:ea typeface="Open Sans" panose="020B0606030504020204" pitchFamily="34" charset="0"/>
                <a:cs typeface="Open Sans" panose="020B0606030504020204" pitchFamily="34" charset="0"/>
              </a:rPr>
              <a:t>It can affect communication </a:t>
            </a:r>
          </a:p>
        </p:txBody>
      </p:sp>
      <p:sp>
        <p:nvSpPr>
          <p:cNvPr id="29" name="TextBox 28">
            <a:extLst>
              <a:ext uri="{FF2B5EF4-FFF2-40B4-BE49-F238E27FC236}">
                <a16:creationId xmlns:a16="http://schemas.microsoft.com/office/drawing/2014/main" id="{97E8C0DE-5452-4A07-873B-6F0B89248CC2}"/>
              </a:ext>
            </a:extLst>
          </p:cNvPr>
          <p:cNvSpPr txBox="1"/>
          <p:nvPr/>
        </p:nvSpPr>
        <p:spPr>
          <a:xfrm>
            <a:off x="1629916" y="4779990"/>
            <a:ext cx="2451034" cy="830997"/>
          </a:xfrm>
          <a:prstGeom prst="rect">
            <a:avLst/>
          </a:prstGeom>
          <a:noFill/>
        </p:spPr>
        <p:txBody>
          <a:bodyPr wrap="square">
            <a:spAutoFit/>
          </a:bodyPr>
          <a:lstStyle/>
          <a:p>
            <a:r>
              <a:rPr lang="en-US" b="1" dirty="0">
                <a:solidFill>
                  <a:schemeClr val="tx1">
                    <a:lumMod val="75000"/>
                    <a:lumOff val="25000"/>
                  </a:schemeClr>
                </a:solidFill>
                <a:ea typeface="Open Sans" panose="020B0606030504020204" pitchFamily="34" charset="0"/>
                <a:cs typeface="Open Sans" panose="020B0606030504020204" pitchFamily="34" charset="0"/>
              </a:rPr>
              <a:t>There’s a lot of competition</a:t>
            </a:r>
          </a:p>
        </p:txBody>
      </p:sp>
      <p:sp>
        <p:nvSpPr>
          <p:cNvPr id="31" name="TextBox 30">
            <a:extLst>
              <a:ext uri="{FF2B5EF4-FFF2-40B4-BE49-F238E27FC236}">
                <a16:creationId xmlns:a16="http://schemas.microsoft.com/office/drawing/2014/main" id="{B230CD9C-F6F4-49F8-A74D-D399AE5A3E98}"/>
              </a:ext>
            </a:extLst>
          </p:cNvPr>
          <p:cNvSpPr txBox="1"/>
          <p:nvPr/>
        </p:nvSpPr>
        <p:spPr>
          <a:xfrm>
            <a:off x="900929" y="2128443"/>
            <a:ext cx="2349209" cy="830997"/>
          </a:xfrm>
          <a:prstGeom prst="rect">
            <a:avLst/>
          </a:prstGeom>
          <a:noFill/>
        </p:spPr>
        <p:txBody>
          <a:bodyPr wrap="square">
            <a:spAutoFit/>
          </a:bodyPr>
          <a:lstStyle/>
          <a:p>
            <a:r>
              <a:rPr lang="en-IN" b="1" dirty="0">
                <a:solidFill>
                  <a:schemeClr val="tx1">
                    <a:lumMod val="75000"/>
                    <a:lumOff val="25000"/>
                  </a:schemeClr>
                </a:solidFill>
                <a:ea typeface="Open Sans" panose="020B0606030504020204" pitchFamily="34" charset="0"/>
                <a:cs typeface="Open Sans" panose="020B0606030504020204" pitchFamily="34" charset="0"/>
              </a:rPr>
              <a:t>It attracts bad candidates</a:t>
            </a:r>
          </a:p>
        </p:txBody>
      </p:sp>
      <p:sp>
        <p:nvSpPr>
          <p:cNvPr id="32" name="Footer Placeholder 29">
            <a:extLst>
              <a:ext uri="{FF2B5EF4-FFF2-40B4-BE49-F238E27FC236}">
                <a16:creationId xmlns:a16="http://schemas.microsoft.com/office/drawing/2014/main" id="{68AE4A40-16F7-4172-B984-AE94A3380FA9}"/>
              </a:ext>
            </a:extLst>
          </p:cNvPr>
          <p:cNvSpPr txBox="1">
            <a:spLocks/>
          </p:cNvSpPr>
          <p:nvPr/>
        </p:nvSpPr>
        <p:spPr>
          <a:xfrm>
            <a:off x="9710387" y="6126757"/>
            <a:ext cx="1955230" cy="365125"/>
          </a:xfrm>
          <a:prstGeom prst="rect">
            <a:avLst/>
          </a:prstGeom>
        </p:spPr>
        <p:txBody>
          <a:bodyPr vert="horz" lIns="0" tIns="60949" rIns="0" bIns="60949" rtlCol="0" anchor="ctr"/>
          <a:lstStyle>
            <a:defPPr>
              <a:defRPr lang="en-US"/>
            </a:defPPr>
            <a:lvl1pPr marL="0" algn="r" defTabSz="1218987" rtl="0" eaLnBrk="1" latinLnBrk="0" hangingPunct="1">
              <a:defRPr sz="1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dirty="0"/>
              <a:t>Job Finding Website </a:t>
            </a:r>
            <a:endParaRPr lang="en-US" dirty="0"/>
          </a:p>
        </p:txBody>
      </p:sp>
    </p:spTree>
    <p:extLst>
      <p:ext uri="{BB962C8B-B14F-4D97-AF65-F5344CB8AC3E}">
        <p14:creationId xmlns:p14="http://schemas.microsoft.com/office/powerpoint/2010/main" val="24075055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5" grpId="0"/>
      <p:bldP spid="21" grpId="0"/>
      <p:bldP spid="23"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E087B330-BD7F-4540-AD51-273F183C7FB7}"/>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9</a:t>
            </a:fld>
            <a:endParaRPr lang="en-US" dirty="0"/>
          </a:p>
        </p:txBody>
      </p:sp>
      <p:sp>
        <p:nvSpPr>
          <p:cNvPr id="38" name="Oval 37">
            <a:extLst>
              <a:ext uri="{FF2B5EF4-FFF2-40B4-BE49-F238E27FC236}">
                <a16:creationId xmlns:a16="http://schemas.microsoft.com/office/drawing/2014/main" id="{23AAF56B-32E8-4E15-8218-8276D784F951}"/>
              </a:ext>
            </a:extLst>
          </p:cNvPr>
          <p:cNvSpPr/>
          <p:nvPr/>
        </p:nvSpPr>
        <p:spPr>
          <a:xfrm>
            <a:off x="4293094" y="1771684"/>
            <a:ext cx="3602631" cy="3602631"/>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40" name="Oval 39">
            <a:extLst>
              <a:ext uri="{FF2B5EF4-FFF2-40B4-BE49-F238E27FC236}">
                <a16:creationId xmlns:a16="http://schemas.microsoft.com/office/drawing/2014/main" id="{5531520E-DB79-4CBE-B70B-1FBA12F6E4B9}"/>
              </a:ext>
            </a:extLst>
          </p:cNvPr>
          <p:cNvSpPr/>
          <p:nvPr/>
        </p:nvSpPr>
        <p:spPr>
          <a:xfrm>
            <a:off x="3735889" y="2415384"/>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2</a:t>
            </a:r>
          </a:p>
        </p:txBody>
      </p:sp>
      <p:sp>
        <p:nvSpPr>
          <p:cNvPr id="41" name="Oval 40">
            <a:extLst>
              <a:ext uri="{FF2B5EF4-FFF2-40B4-BE49-F238E27FC236}">
                <a16:creationId xmlns:a16="http://schemas.microsoft.com/office/drawing/2014/main" id="{05BC981C-D2C0-43FE-B34A-193F5462565E}"/>
              </a:ext>
            </a:extLst>
          </p:cNvPr>
          <p:cNvSpPr/>
          <p:nvPr/>
        </p:nvSpPr>
        <p:spPr>
          <a:xfrm>
            <a:off x="7098285" y="1893319"/>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1</a:t>
            </a:r>
          </a:p>
        </p:txBody>
      </p:sp>
      <p:sp>
        <p:nvSpPr>
          <p:cNvPr id="42" name="Oval 41">
            <a:extLst>
              <a:ext uri="{FF2B5EF4-FFF2-40B4-BE49-F238E27FC236}">
                <a16:creationId xmlns:a16="http://schemas.microsoft.com/office/drawing/2014/main" id="{0A6FBE18-02B0-4662-BD34-A9E015354AF8}"/>
              </a:ext>
            </a:extLst>
          </p:cNvPr>
          <p:cNvSpPr/>
          <p:nvPr/>
        </p:nvSpPr>
        <p:spPr>
          <a:xfrm>
            <a:off x="5875291" y="4808629"/>
            <a:ext cx="1223869" cy="1223869"/>
          </a:xfrm>
          <a:prstGeom prst="ellipse">
            <a:avLst/>
          </a:prstGeom>
          <a:solidFill>
            <a:schemeClr val="accent2"/>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cs typeface="Arial" pitchFamily="34" charset="0"/>
              </a:rPr>
              <a:t>3</a:t>
            </a:r>
          </a:p>
        </p:txBody>
      </p:sp>
      <p:sp>
        <p:nvSpPr>
          <p:cNvPr id="43" name="Oval 42">
            <a:extLst>
              <a:ext uri="{FF2B5EF4-FFF2-40B4-BE49-F238E27FC236}">
                <a16:creationId xmlns:a16="http://schemas.microsoft.com/office/drawing/2014/main" id="{DF99639C-CF3B-4AB3-8322-F535DCBDFA7E}"/>
              </a:ext>
            </a:extLst>
          </p:cNvPr>
          <p:cNvSpPr/>
          <p:nvPr/>
        </p:nvSpPr>
        <p:spPr>
          <a:xfrm>
            <a:off x="5203173" y="2681763"/>
            <a:ext cx="1782472" cy="1782472"/>
          </a:xfrm>
          <a:prstGeom prst="ellipse">
            <a:avLst/>
          </a:prstGeom>
          <a:solidFill>
            <a:schemeClr val="accent1"/>
          </a:solidFill>
          <a:ln w="57150">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Arial" pitchFamily="34" charset="0"/>
              <a:cs typeface="Arial" pitchFamily="34" charset="0"/>
            </a:endParaRPr>
          </a:p>
        </p:txBody>
      </p:sp>
      <p:sp>
        <p:nvSpPr>
          <p:cNvPr id="45" name="TextBox 44">
            <a:extLst>
              <a:ext uri="{FF2B5EF4-FFF2-40B4-BE49-F238E27FC236}">
                <a16:creationId xmlns:a16="http://schemas.microsoft.com/office/drawing/2014/main" id="{459659BF-1349-4933-BDD6-FF6CCECFD6D0}"/>
              </a:ext>
            </a:extLst>
          </p:cNvPr>
          <p:cNvSpPr txBox="1"/>
          <p:nvPr/>
        </p:nvSpPr>
        <p:spPr>
          <a:xfrm>
            <a:off x="7390556" y="1206702"/>
            <a:ext cx="2812207" cy="877229"/>
          </a:xfrm>
          <a:prstGeom prst="rect">
            <a:avLst/>
          </a:prstGeom>
          <a:noFill/>
        </p:spPr>
        <p:txBody>
          <a:bodyPr wrap="none" rtlCol="0">
            <a:noAutofit/>
          </a:bodyPr>
          <a:lstStyle/>
          <a:p>
            <a:pPr fontAlgn="base"/>
            <a:r>
              <a:rPr lang="en-IN" b="1" dirty="0">
                <a:solidFill>
                  <a:schemeClr val="tx1">
                    <a:lumMod val="75000"/>
                    <a:lumOff val="25000"/>
                  </a:schemeClr>
                </a:solidFill>
                <a:ea typeface="Open Sans" panose="020B0606030504020204" pitchFamily="34" charset="0"/>
                <a:cs typeface="Open Sans" panose="020B0606030504020204" pitchFamily="34" charset="0"/>
              </a:rPr>
              <a:t>Job Alerts</a:t>
            </a:r>
          </a:p>
        </p:txBody>
      </p:sp>
      <p:sp>
        <p:nvSpPr>
          <p:cNvPr id="21" name="TextBox 20">
            <a:extLst>
              <a:ext uri="{FF2B5EF4-FFF2-40B4-BE49-F238E27FC236}">
                <a16:creationId xmlns:a16="http://schemas.microsoft.com/office/drawing/2014/main" id="{2810A42D-7605-458B-B483-82B0CE12F564}"/>
              </a:ext>
            </a:extLst>
          </p:cNvPr>
          <p:cNvSpPr txBox="1"/>
          <p:nvPr/>
        </p:nvSpPr>
        <p:spPr>
          <a:xfrm>
            <a:off x="189756" y="228421"/>
            <a:ext cx="6096000" cy="923330"/>
          </a:xfrm>
          <a:prstGeom prst="rect">
            <a:avLst/>
          </a:prstGeom>
          <a:noFill/>
        </p:spPr>
        <p:txBody>
          <a:bodyPr wrap="square">
            <a:spAutoFit/>
          </a:bodyPr>
          <a:lstStyle/>
          <a:p>
            <a:r>
              <a:rPr lang="en-IN" sz="5400" b="1" dirty="0"/>
              <a:t>Features</a:t>
            </a:r>
          </a:p>
        </p:txBody>
      </p:sp>
      <p:sp>
        <p:nvSpPr>
          <p:cNvPr id="23" name="TextBox 22">
            <a:extLst>
              <a:ext uri="{FF2B5EF4-FFF2-40B4-BE49-F238E27FC236}">
                <a16:creationId xmlns:a16="http://schemas.microsoft.com/office/drawing/2014/main" id="{40C33552-8620-4FDD-9E28-FFD7020A61F3}"/>
              </a:ext>
            </a:extLst>
          </p:cNvPr>
          <p:cNvSpPr txBox="1"/>
          <p:nvPr/>
        </p:nvSpPr>
        <p:spPr>
          <a:xfrm>
            <a:off x="5295234" y="2863596"/>
            <a:ext cx="1575883" cy="954107"/>
          </a:xfrm>
          <a:prstGeom prst="rect">
            <a:avLst/>
          </a:prstGeom>
          <a:noFill/>
        </p:spPr>
        <p:txBody>
          <a:bodyPr wrap="square">
            <a:spAutoFit/>
          </a:bodyPr>
          <a:lstStyle/>
          <a:p>
            <a:pPr algn="ctr"/>
            <a:r>
              <a:rPr lang="en-IN" sz="2800" dirty="0">
                <a:solidFill>
                  <a:schemeClr val="bg1"/>
                </a:solidFill>
                <a:latin typeface="Agency FB" panose="020B0503020202020204" pitchFamily="34" charset="0"/>
              </a:rPr>
              <a:t>Job Finding Website</a:t>
            </a:r>
          </a:p>
        </p:txBody>
      </p:sp>
      <p:sp>
        <p:nvSpPr>
          <p:cNvPr id="29" name="TextBox 28">
            <a:extLst>
              <a:ext uri="{FF2B5EF4-FFF2-40B4-BE49-F238E27FC236}">
                <a16:creationId xmlns:a16="http://schemas.microsoft.com/office/drawing/2014/main" id="{97E8C0DE-5452-4A07-873B-6F0B89248CC2}"/>
              </a:ext>
            </a:extLst>
          </p:cNvPr>
          <p:cNvSpPr txBox="1"/>
          <p:nvPr/>
        </p:nvSpPr>
        <p:spPr>
          <a:xfrm>
            <a:off x="3735889" y="5327362"/>
            <a:ext cx="2451034" cy="830997"/>
          </a:xfrm>
          <a:prstGeom prst="rect">
            <a:avLst/>
          </a:prstGeom>
          <a:noFill/>
        </p:spPr>
        <p:txBody>
          <a:bodyPr wrap="square">
            <a:spAutoFit/>
          </a:bodyPr>
          <a:lstStyle/>
          <a:p>
            <a:pPr fontAlgn="base"/>
            <a:r>
              <a:rPr lang="en-IN" b="1" dirty="0">
                <a:solidFill>
                  <a:schemeClr val="tx1">
                    <a:lumMod val="75000"/>
                    <a:lumOff val="25000"/>
                  </a:schemeClr>
                </a:solidFill>
                <a:ea typeface="Open Sans" panose="020B0606030504020204" pitchFamily="34" charset="0"/>
                <a:cs typeface="Open Sans" panose="020B0606030504020204" pitchFamily="34" charset="0"/>
              </a:rPr>
              <a:t>Search Functionalities</a:t>
            </a:r>
          </a:p>
        </p:txBody>
      </p:sp>
      <p:sp>
        <p:nvSpPr>
          <p:cNvPr id="31" name="TextBox 30">
            <a:extLst>
              <a:ext uri="{FF2B5EF4-FFF2-40B4-BE49-F238E27FC236}">
                <a16:creationId xmlns:a16="http://schemas.microsoft.com/office/drawing/2014/main" id="{B230CD9C-F6F4-49F8-A74D-D399AE5A3E98}"/>
              </a:ext>
            </a:extLst>
          </p:cNvPr>
          <p:cNvSpPr txBox="1"/>
          <p:nvPr/>
        </p:nvSpPr>
        <p:spPr>
          <a:xfrm>
            <a:off x="1586526" y="2117042"/>
            <a:ext cx="2349209" cy="830997"/>
          </a:xfrm>
          <a:prstGeom prst="rect">
            <a:avLst/>
          </a:prstGeom>
          <a:noFill/>
        </p:spPr>
        <p:txBody>
          <a:bodyPr wrap="square">
            <a:spAutoFit/>
          </a:bodyPr>
          <a:lstStyle/>
          <a:p>
            <a:pPr fontAlgn="base"/>
            <a:r>
              <a:rPr lang="en-IN" b="1" dirty="0">
                <a:solidFill>
                  <a:schemeClr val="tx1">
                    <a:lumMod val="75000"/>
                    <a:lumOff val="25000"/>
                  </a:schemeClr>
                </a:solidFill>
                <a:ea typeface="Open Sans" panose="020B0606030504020204" pitchFamily="34" charset="0"/>
                <a:cs typeface="Open Sans" panose="020B0606030504020204" pitchFamily="34" charset="0"/>
              </a:rPr>
              <a:t>Applicant Tracking</a:t>
            </a:r>
          </a:p>
        </p:txBody>
      </p:sp>
      <p:sp>
        <p:nvSpPr>
          <p:cNvPr id="32" name="Footer Placeholder 29">
            <a:extLst>
              <a:ext uri="{FF2B5EF4-FFF2-40B4-BE49-F238E27FC236}">
                <a16:creationId xmlns:a16="http://schemas.microsoft.com/office/drawing/2014/main" id="{68AE4A40-16F7-4172-B984-AE94A3380FA9}"/>
              </a:ext>
            </a:extLst>
          </p:cNvPr>
          <p:cNvSpPr txBox="1">
            <a:spLocks/>
          </p:cNvSpPr>
          <p:nvPr/>
        </p:nvSpPr>
        <p:spPr>
          <a:xfrm>
            <a:off x="9710387" y="6126757"/>
            <a:ext cx="1955230" cy="365125"/>
          </a:xfrm>
          <a:prstGeom prst="rect">
            <a:avLst/>
          </a:prstGeom>
        </p:spPr>
        <p:txBody>
          <a:bodyPr vert="horz" lIns="0" tIns="60949" rIns="0" bIns="60949" rtlCol="0" anchor="ctr"/>
          <a:lstStyle>
            <a:defPPr>
              <a:defRPr lang="en-US"/>
            </a:defPPr>
            <a:lvl1pPr marL="0" algn="r" defTabSz="1218987" rtl="0" eaLnBrk="1" latinLnBrk="0" hangingPunct="1">
              <a:defRPr sz="1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dirty="0"/>
              <a:t>Job Finding Website </a:t>
            </a:r>
            <a:endParaRPr lang="en-US" dirty="0"/>
          </a:p>
        </p:txBody>
      </p:sp>
    </p:spTree>
    <p:extLst>
      <p:ext uri="{BB962C8B-B14F-4D97-AF65-F5344CB8AC3E}">
        <p14:creationId xmlns:p14="http://schemas.microsoft.com/office/powerpoint/2010/main" val="2721620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P spid="42" grpId="0" animBg="1"/>
      <p:bldP spid="45" grpId="0"/>
      <p:bldP spid="21" grpId="0"/>
      <p:bldP spid="23" grpId="0"/>
      <p:bldP spid="29" grpId="0"/>
      <p:bldP spid="31" grpId="0"/>
    </p:bldLst>
  </p:timing>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1F497D"/>
      </a:dk2>
      <a:lt2>
        <a:srgbClr val="EEECE1"/>
      </a:lt2>
      <a:accent1>
        <a:srgbClr val="01B1ED"/>
      </a:accent1>
      <a:accent2>
        <a:srgbClr val="FF9119"/>
      </a:accent2>
      <a:accent3>
        <a:srgbClr val="252A2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
      <a:dk1>
        <a:sysClr val="windowText" lastClr="000000"/>
      </a:dk1>
      <a:lt1>
        <a:sysClr val="window" lastClr="FFFFFF"/>
      </a:lt1>
      <a:dk2>
        <a:srgbClr val="1F497D"/>
      </a:dk2>
      <a:lt2>
        <a:srgbClr val="EEECE1"/>
      </a:lt2>
      <a:accent1>
        <a:srgbClr val="0B79AA"/>
      </a:accent1>
      <a:accent2>
        <a:srgbClr val="F19549"/>
      </a:accent2>
      <a:accent3>
        <a:srgbClr val="FFD938"/>
      </a:accent3>
      <a:accent4>
        <a:srgbClr val="CAD1A1"/>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6598</TotalTime>
  <Words>832</Words>
  <Application>Microsoft Office PowerPoint</Application>
  <PresentationFormat>Custom</PresentationFormat>
  <Paragraphs>199</Paragraphs>
  <Slides>15</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Agency FB</vt:lpstr>
      <vt:lpstr>Algerian</vt:lpstr>
      <vt:lpstr>Arial</vt:lpstr>
      <vt:lpstr>Calibri</vt:lpstr>
      <vt:lpstr>Segoe UI</vt:lpstr>
      <vt:lpstr>Segoe UI Light</vt:lpstr>
      <vt:lpstr>Times New Roman</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kaushal khachane</cp:lastModifiedBy>
  <cp:revision>185</cp:revision>
  <dcterms:created xsi:type="dcterms:W3CDTF">2013-09-12T13:05:01Z</dcterms:created>
  <dcterms:modified xsi:type="dcterms:W3CDTF">2022-06-03T08:00:11Z</dcterms:modified>
</cp:coreProperties>
</file>