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notesMasterIdLst>
    <p:notesMasterId r:id="rId19"/>
  </p:notesMasterIdLst>
  <p:sldIdLst>
    <p:sldId id="298" r:id="rId5"/>
    <p:sldId id="314" r:id="rId6"/>
    <p:sldId id="313" r:id="rId7"/>
    <p:sldId id="303" r:id="rId8"/>
    <p:sldId id="315" r:id="rId9"/>
    <p:sldId id="304" r:id="rId10"/>
    <p:sldId id="305" r:id="rId11"/>
    <p:sldId id="306" r:id="rId12"/>
    <p:sldId id="307" r:id="rId13"/>
    <p:sldId id="308" r:id="rId14"/>
    <p:sldId id="301" r:id="rId15"/>
    <p:sldId id="310" r:id="rId16"/>
    <p:sldId id="316" r:id="rId17"/>
    <p:sldId id="31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90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0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62D86-7E53-4FF9-B9B7-BA6EC56C8460}" type="doc">
      <dgm:prSet loTypeId="urn:microsoft.com/office/officeart/2005/8/layout/default" loCatId="list" qsTypeId="urn:microsoft.com/office/officeart/2005/8/quickstyle/simple3" qsCatId="simple" csTypeId="urn:microsoft.com/office/officeart/2005/8/colors/accent6_2" csCatId="accent6" phldr="1"/>
      <dgm:spPr/>
      <dgm:t>
        <a:bodyPr/>
        <a:lstStyle/>
        <a:p>
          <a:endParaRPr lang="en-US"/>
        </a:p>
      </dgm:t>
    </dgm:pt>
    <dgm:pt modelId="{122A0358-0036-4EF8-82E9-EBBC5642B48B}">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Data Preparation and Cleaning: </a:t>
          </a:r>
          <a:r>
            <a:rPr lang="en-US" dirty="0">
              <a:latin typeface="Calibri" panose="020F0502020204030204" pitchFamily="34" charset="0"/>
              <a:ea typeface="Calibri" panose="020F0502020204030204" pitchFamily="34" charset="0"/>
              <a:cs typeface="Calibri" panose="020F0502020204030204" pitchFamily="34" charset="0"/>
            </a:rPr>
            <a:t>Gathered data from Ontario's Open Data Portal, ensuring it was accurate and ready for analysis.</a:t>
          </a:r>
        </a:p>
      </dgm:t>
    </dgm:pt>
    <dgm:pt modelId="{0F1C0C96-7D03-4A7D-9BA4-54909001F50E}" type="parTrans" cxnId="{22034FC9-6A31-497D-867C-F36C09CEA862}">
      <dgm:prSet/>
      <dgm:spPr/>
      <dgm:t>
        <a:bodyPr/>
        <a:lstStyle/>
        <a:p>
          <a:endParaRPr lang="en-US"/>
        </a:p>
      </dgm:t>
    </dgm:pt>
    <dgm:pt modelId="{A1B5C9B1-3E9A-4081-93C6-114E0F0406B3}" type="sibTrans" cxnId="{22034FC9-6A31-497D-867C-F36C09CEA862}">
      <dgm:prSet/>
      <dgm:spPr/>
      <dgm:t>
        <a:bodyPr/>
        <a:lstStyle/>
        <a:p>
          <a:endParaRPr lang="en-US"/>
        </a:p>
      </dgm:t>
    </dgm:pt>
    <dgm:pt modelId="{88635A99-171F-48EC-9033-2F6B3C07EB9F}">
      <dgm:prSet/>
      <dgm:spPr/>
      <dgm:t>
        <a:bodyPr/>
        <a:lstStyle/>
        <a:p>
          <a:r>
            <a:rPr lang="en-IN" b="1" dirty="0"/>
            <a:t>Data Cleaning</a:t>
          </a:r>
          <a:r>
            <a:rPr lang="en-IN" dirty="0"/>
            <a:t>:- </a:t>
          </a:r>
          <a:r>
            <a:rPr lang="en-US" dirty="0">
              <a:latin typeface="Calibri" panose="020F0502020204030204" pitchFamily="34" charset="0"/>
              <a:ea typeface="Calibri" panose="020F0502020204030204" pitchFamily="34" charset="0"/>
              <a:cs typeface="Calibri" panose="020F0502020204030204" pitchFamily="34" charset="0"/>
            </a:rPr>
            <a:t>Removed duplicates, handled missing values, and standardized the data to ensure consistency.</a:t>
          </a:r>
        </a:p>
      </dgm:t>
    </dgm:pt>
    <dgm:pt modelId="{18DC4E31-2DEE-42A0-945F-8FAC0DD58569}" type="parTrans" cxnId="{CE0785B4-D873-4B0C-BAF4-D334ECA8EBAD}">
      <dgm:prSet/>
      <dgm:spPr/>
      <dgm:t>
        <a:bodyPr/>
        <a:lstStyle/>
        <a:p>
          <a:endParaRPr lang="en-US"/>
        </a:p>
      </dgm:t>
    </dgm:pt>
    <dgm:pt modelId="{E4C940E1-F8E6-4016-8FB6-9CC643157F9D}" type="sibTrans" cxnId="{CE0785B4-D873-4B0C-BAF4-D334ECA8EBAD}">
      <dgm:prSet/>
      <dgm:spPr/>
      <dgm:t>
        <a:bodyPr/>
        <a:lstStyle/>
        <a:p>
          <a:endParaRPr lang="en-US"/>
        </a:p>
      </dgm:t>
    </dgm:pt>
    <dgm:pt modelId="{52D8F9A9-5263-4075-A065-50695B547EA9}">
      <dgm:prSet/>
      <dgm:spPr/>
      <dgm:t>
        <a:bodyPr/>
        <a:lstStyle/>
        <a:p>
          <a:r>
            <a:rPr lang="en-IN" b="1" dirty="0">
              <a:latin typeface="Calibri" panose="020F0502020204030204" pitchFamily="34" charset="0"/>
              <a:ea typeface="Calibri" panose="020F0502020204030204" pitchFamily="34" charset="0"/>
              <a:cs typeface="Calibri" panose="020F0502020204030204" pitchFamily="34" charset="0"/>
            </a:rPr>
            <a:t>Trend Analysis</a:t>
          </a:r>
          <a:r>
            <a:rPr lang="en-US" dirty="0">
              <a:latin typeface="Calibri" panose="020F0502020204030204" pitchFamily="34" charset="0"/>
              <a:ea typeface="Calibri" panose="020F0502020204030204" pitchFamily="34" charset="0"/>
              <a:cs typeface="Calibri" panose="020F0502020204030204" pitchFamily="34" charset="0"/>
            </a:rPr>
            <a:t>: Explored trends in childcare services over time using simple data visualization techniques in Tableau.</a:t>
          </a:r>
        </a:p>
      </dgm:t>
    </dgm:pt>
    <dgm:pt modelId="{D36BBB03-594F-429F-B4D2-CFCDBB833F06}" type="parTrans" cxnId="{EC69D975-997B-4031-BDCB-EABCD6D8C725}">
      <dgm:prSet/>
      <dgm:spPr/>
      <dgm:t>
        <a:bodyPr/>
        <a:lstStyle/>
        <a:p>
          <a:endParaRPr lang="en-US"/>
        </a:p>
      </dgm:t>
    </dgm:pt>
    <dgm:pt modelId="{17BFC35E-3D2C-432B-AD38-51C933B21467}" type="sibTrans" cxnId="{EC69D975-997B-4031-BDCB-EABCD6D8C725}">
      <dgm:prSet/>
      <dgm:spPr/>
      <dgm:t>
        <a:bodyPr/>
        <a:lstStyle/>
        <a:p>
          <a:endParaRPr lang="en-US"/>
        </a:p>
      </dgm:t>
    </dgm:pt>
    <dgm:pt modelId="{0747E2AA-5F14-424A-A9A4-3B4FBAFC7849}">
      <dgm:prSet/>
      <dgm:spPr/>
      <dgm:t>
        <a:bodyPr/>
        <a:lstStyle/>
        <a:p>
          <a:r>
            <a:rPr lang="en-IN" b="1" dirty="0">
              <a:latin typeface="Calibri" panose="020F0502020204030204" pitchFamily="34" charset="0"/>
              <a:ea typeface="Calibri" panose="020F0502020204030204" pitchFamily="34" charset="0"/>
              <a:cs typeface="Calibri" panose="020F0502020204030204" pitchFamily="34" charset="0"/>
            </a:rPr>
            <a:t>Regional Insights</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Analyzed how childcare centers are distributed across different regions, focusing on gaps and areas needing improvement.</a:t>
          </a:r>
        </a:p>
      </dgm:t>
    </dgm:pt>
    <dgm:pt modelId="{B912CB40-B13D-4DE6-B40A-FEF2D059883C}" type="parTrans" cxnId="{1A483608-2D3D-4FC2-BA61-C3A26F380B90}">
      <dgm:prSet/>
      <dgm:spPr/>
      <dgm:t>
        <a:bodyPr/>
        <a:lstStyle/>
        <a:p>
          <a:endParaRPr lang="en-US"/>
        </a:p>
      </dgm:t>
    </dgm:pt>
    <dgm:pt modelId="{240E943C-54FD-4020-988E-D97A1276D12C}" type="sibTrans" cxnId="{1A483608-2D3D-4FC2-BA61-C3A26F380B90}">
      <dgm:prSet/>
      <dgm:spPr/>
      <dgm:t>
        <a:bodyPr/>
        <a:lstStyle/>
        <a:p>
          <a:endParaRPr lang="en-US"/>
        </a:p>
      </dgm:t>
    </dgm:pt>
    <dgm:pt modelId="{25A39B14-F422-4FFC-A869-F41A1F0F2D17}">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License Dynamics: </a:t>
          </a:r>
          <a:r>
            <a:rPr lang="en-US" b="0" dirty="0">
              <a:latin typeface="Calibri" panose="020F0502020204030204" pitchFamily="34" charset="0"/>
              <a:ea typeface="Calibri" panose="020F0502020204030204" pitchFamily="34" charset="0"/>
              <a:cs typeface="Calibri" panose="020F0502020204030204" pitchFamily="34" charset="0"/>
            </a:rPr>
            <a:t>Investigated </a:t>
          </a:r>
          <a:r>
            <a:rPr lang="en-US" dirty="0">
              <a:latin typeface="Calibri" panose="020F0502020204030204" pitchFamily="34" charset="0"/>
              <a:ea typeface="Calibri" panose="020F0502020204030204" pitchFamily="34" charset="0"/>
              <a:cs typeface="Calibri" panose="020F0502020204030204" pitchFamily="34" charset="0"/>
            </a:rPr>
            <a:t>the operational status of centers to understand the reasons behind active and inactive licenses.</a:t>
          </a:r>
        </a:p>
      </dgm:t>
    </dgm:pt>
    <dgm:pt modelId="{B403D510-614B-4AB8-A4AC-6F94DA92A854}" type="parTrans" cxnId="{B8E4BC61-1614-428D-95FF-29D5077B5CB5}">
      <dgm:prSet/>
      <dgm:spPr/>
      <dgm:t>
        <a:bodyPr/>
        <a:lstStyle/>
        <a:p>
          <a:endParaRPr lang="en-US"/>
        </a:p>
      </dgm:t>
    </dgm:pt>
    <dgm:pt modelId="{BDAAFF00-F4A2-4D4E-B8B0-7AEBBBD45E72}" type="sibTrans" cxnId="{B8E4BC61-1614-428D-95FF-29D5077B5CB5}">
      <dgm:prSet/>
      <dgm:spPr/>
      <dgm:t>
        <a:bodyPr/>
        <a:lstStyle/>
        <a:p>
          <a:endParaRPr lang="en-US"/>
        </a:p>
      </dgm:t>
    </dgm:pt>
    <dgm:pt modelId="{A649A9F0-EA7D-4B5E-8126-6DDAE793F0CF}" type="pres">
      <dgm:prSet presAssocID="{1E462D86-7E53-4FF9-B9B7-BA6EC56C8460}" presName="diagram" presStyleCnt="0">
        <dgm:presLayoutVars>
          <dgm:dir/>
          <dgm:resizeHandles val="exact"/>
        </dgm:presLayoutVars>
      </dgm:prSet>
      <dgm:spPr/>
    </dgm:pt>
    <dgm:pt modelId="{E44821C9-2166-413D-8A4F-5EFA4B429312}" type="pres">
      <dgm:prSet presAssocID="{122A0358-0036-4EF8-82E9-EBBC5642B48B}" presName="node" presStyleLbl="node1" presStyleIdx="0" presStyleCnt="5">
        <dgm:presLayoutVars>
          <dgm:bulletEnabled val="1"/>
        </dgm:presLayoutVars>
      </dgm:prSet>
      <dgm:spPr/>
    </dgm:pt>
    <dgm:pt modelId="{86C4B8B7-AEC4-479C-B63D-A07B93AF6031}" type="pres">
      <dgm:prSet presAssocID="{A1B5C9B1-3E9A-4081-93C6-114E0F0406B3}" presName="sibTrans" presStyleCnt="0"/>
      <dgm:spPr/>
    </dgm:pt>
    <dgm:pt modelId="{06C9D56B-F649-4BE5-910A-63FE3AAE1469}" type="pres">
      <dgm:prSet presAssocID="{88635A99-171F-48EC-9033-2F6B3C07EB9F}" presName="node" presStyleLbl="node1" presStyleIdx="1" presStyleCnt="5">
        <dgm:presLayoutVars>
          <dgm:bulletEnabled val="1"/>
        </dgm:presLayoutVars>
      </dgm:prSet>
      <dgm:spPr/>
    </dgm:pt>
    <dgm:pt modelId="{2D64EEF0-A472-467C-8084-D69648158B83}" type="pres">
      <dgm:prSet presAssocID="{E4C940E1-F8E6-4016-8FB6-9CC643157F9D}" presName="sibTrans" presStyleCnt="0"/>
      <dgm:spPr/>
    </dgm:pt>
    <dgm:pt modelId="{927BE377-5191-434F-870E-1D71F4AF600D}" type="pres">
      <dgm:prSet presAssocID="{52D8F9A9-5263-4075-A065-50695B547EA9}" presName="node" presStyleLbl="node1" presStyleIdx="2" presStyleCnt="5">
        <dgm:presLayoutVars>
          <dgm:bulletEnabled val="1"/>
        </dgm:presLayoutVars>
      </dgm:prSet>
      <dgm:spPr/>
    </dgm:pt>
    <dgm:pt modelId="{675F5564-9272-4875-963B-8F936E8423D4}" type="pres">
      <dgm:prSet presAssocID="{17BFC35E-3D2C-432B-AD38-51C933B21467}" presName="sibTrans" presStyleCnt="0"/>
      <dgm:spPr/>
    </dgm:pt>
    <dgm:pt modelId="{3B24192F-74D8-4ED1-BC1C-8F49E128F350}" type="pres">
      <dgm:prSet presAssocID="{0747E2AA-5F14-424A-A9A4-3B4FBAFC7849}" presName="node" presStyleLbl="node1" presStyleIdx="3" presStyleCnt="5">
        <dgm:presLayoutVars>
          <dgm:bulletEnabled val="1"/>
        </dgm:presLayoutVars>
      </dgm:prSet>
      <dgm:spPr/>
    </dgm:pt>
    <dgm:pt modelId="{3F3EC086-49E9-410E-82E2-8176DC54BAA8}" type="pres">
      <dgm:prSet presAssocID="{240E943C-54FD-4020-988E-D97A1276D12C}" presName="sibTrans" presStyleCnt="0"/>
      <dgm:spPr/>
    </dgm:pt>
    <dgm:pt modelId="{51709A48-3472-4F26-8A2D-3E63F50AD12D}" type="pres">
      <dgm:prSet presAssocID="{25A39B14-F422-4FFC-A869-F41A1F0F2D17}" presName="node" presStyleLbl="node1" presStyleIdx="4" presStyleCnt="5">
        <dgm:presLayoutVars>
          <dgm:bulletEnabled val="1"/>
        </dgm:presLayoutVars>
      </dgm:prSet>
      <dgm:spPr/>
    </dgm:pt>
  </dgm:ptLst>
  <dgm:cxnLst>
    <dgm:cxn modelId="{1AAF5B03-F3C8-4373-839E-F9B7743B8125}" type="presOf" srcId="{122A0358-0036-4EF8-82E9-EBBC5642B48B}" destId="{E44821C9-2166-413D-8A4F-5EFA4B429312}" srcOrd="0" destOrd="0" presId="urn:microsoft.com/office/officeart/2005/8/layout/default"/>
    <dgm:cxn modelId="{1A483608-2D3D-4FC2-BA61-C3A26F380B90}" srcId="{1E462D86-7E53-4FF9-B9B7-BA6EC56C8460}" destId="{0747E2AA-5F14-424A-A9A4-3B4FBAFC7849}" srcOrd="3" destOrd="0" parTransId="{B912CB40-B13D-4DE6-B40A-FEF2D059883C}" sibTransId="{240E943C-54FD-4020-988E-D97A1276D12C}"/>
    <dgm:cxn modelId="{5FD63A30-2FCD-4183-BAF0-6B7D6578E0BD}" type="presOf" srcId="{25A39B14-F422-4FFC-A869-F41A1F0F2D17}" destId="{51709A48-3472-4F26-8A2D-3E63F50AD12D}" srcOrd="0" destOrd="0" presId="urn:microsoft.com/office/officeart/2005/8/layout/default"/>
    <dgm:cxn modelId="{2FB8823D-F90D-41F9-97F6-7ADA5B9D8E9D}" type="presOf" srcId="{1E462D86-7E53-4FF9-B9B7-BA6EC56C8460}" destId="{A649A9F0-EA7D-4B5E-8126-6DDAE793F0CF}" srcOrd="0" destOrd="0" presId="urn:microsoft.com/office/officeart/2005/8/layout/default"/>
    <dgm:cxn modelId="{B8E4BC61-1614-428D-95FF-29D5077B5CB5}" srcId="{1E462D86-7E53-4FF9-B9B7-BA6EC56C8460}" destId="{25A39B14-F422-4FFC-A869-F41A1F0F2D17}" srcOrd="4" destOrd="0" parTransId="{B403D510-614B-4AB8-A4AC-6F94DA92A854}" sibTransId="{BDAAFF00-F4A2-4D4E-B8B0-7AEBBBD45E72}"/>
    <dgm:cxn modelId="{72B0CA67-4294-4E8B-B4CB-3E0A8C4AEB15}" type="presOf" srcId="{52D8F9A9-5263-4075-A065-50695B547EA9}" destId="{927BE377-5191-434F-870E-1D71F4AF600D}" srcOrd="0" destOrd="0" presId="urn:microsoft.com/office/officeart/2005/8/layout/default"/>
    <dgm:cxn modelId="{4D18C44D-CAD7-4CD4-88E6-D9B18CFA6B2F}" type="presOf" srcId="{88635A99-171F-48EC-9033-2F6B3C07EB9F}" destId="{06C9D56B-F649-4BE5-910A-63FE3AAE1469}" srcOrd="0" destOrd="0" presId="urn:microsoft.com/office/officeart/2005/8/layout/default"/>
    <dgm:cxn modelId="{EC69D975-997B-4031-BDCB-EABCD6D8C725}" srcId="{1E462D86-7E53-4FF9-B9B7-BA6EC56C8460}" destId="{52D8F9A9-5263-4075-A065-50695B547EA9}" srcOrd="2" destOrd="0" parTransId="{D36BBB03-594F-429F-B4D2-CFCDBB833F06}" sibTransId="{17BFC35E-3D2C-432B-AD38-51C933B21467}"/>
    <dgm:cxn modelId="{ED576090-3E54-46E6-A8A3-E5D30461A597}" type="presOf" srcId="{0747E2AA-5F14-424A-A9A4-3B4FBAFC7849}" destId="{3B24192F-74D8-4ED1-BC1C-8F49E128F350}" srcOrd="0" destOrd="0" presId="urn:microsoft.com/office/officeart/2005/8/layout/default"/>
    <dgm:cxn modelId="{CE0785B4-D873-4B0C-BAF4-D334ECA8EBAD}" srcId="{1E462D86-7E53-4FF9-B9B7-BA6EC56C8460}" destId="{88635A99-171F-48EC-9033-2F6B3C07EB9F}" srcOrd="1" destOrd="0" parTransId="{18DC4E31-2DEE-42A0-945F-8FAC0DD58569}" sibTransId="{E4C940E1-F8E6-4016-8FB6-9CC643157F9D}"/>
    <dgm:cxn modelId="{22034FC9-6A31-497D-867C-F36C09CEA862}" srcId="{1E462D86-7E53-4FF9-B9B7-BA6EC56C8460}" destId="{122A0358-0036-4EF8-82E9-EBBC5642B48B}" srcOrd="0" destOrd="0" parTransId="{0F1C0C96-7D03-4A7D-9BA4-54909001F50E}" sibTransId="{A1B5C9B1-3E9A-4081-93C6-114E0F0406B3}"/>
    <dgm:cxn modelId="{80A4A1EA-7138-42C5-BDC7-3444E0EA41BE}" type="presParOf" srcId="{A649A9F0-EA7D-4B5E-8126-6DDAE793F0CF}" destId="{E44821C9-2166-413D-8A4F-5EFA4B429312}" srcOrd="0" destOrd="0" presId="urn:microsoft.com/office/officeart/2005/8/layout/default"/>
    <dgm:cxn modelId="{79241A5E-DF49-423A-A950-7814CF81394A}" type="presParOf" srcId="{A649A9F0-EA7D-4B5E-8126-6DDAE793F0CF}" destId="{86C4B8B7-AEC4-479C-B63D-A07B93AF6031}" srcOrd="1" destOrd="0" presId="urn:microsoft.com/office/officeart/2005/8/layout/default"/>
    <dgm:cxn modelId="{6AAD6B0F-2658-414C-9F65-BFA9D4B9BA5C}" type="presParOf" srcId="{A649A9F0-EA7D-4B5E-8126-6DDAE793F0CF}" destId="{06C9D56B-F649-4BE5-910A-63FE3AAE1469}" srcOrd="2" destOrd="0" presId="urn:microsoft.com/office/officeart/2005/8/layout/default"/>
    <dgm:cxn modelId="{707CE8E3-2E17-474D-8528-6599C4215C40}" type="presParOf" srcId="{A649A9F0-EA7D-4B5E-8126-6DDAE793F0CF}" destId="{2D64EEF0-A472-467C-8084-D69648158B83}" srcOrd="3" destOrd="0" presId="urn:microsoft.com/office/officeart/2005/8/layout/default"/>
    <dgm:cxn modelId="{72121DD2-6F9F-4C8D-8FFA-3DA3EBFDB5AE}" type="presParOf" srcId="{A649A9F0-EA7D-4B5E-8126-6DDAE793F0CF}" destId="{927BE377-5191-434F-870E-1D71F4AF600D}" srcOrd="4" destOrd="0" presId="urn:microsoft.com/office/officeart/2005/8/layout/default"/>
    <dgm:cxn modelId="{D92C7B85-63D6-4BAB-B749-2F33E4DBCC7D}" type="presParOf" srcId="{A649A9F0-EA7D-4B5E-8126-6DDAE793F0CF}" destId="{675F5564-9272-4875-963B-8F936E8423D4}" srcOrd="5" destOrd="0" presId="urn:microsoft.com/office/officeart/2005/8/layout/default"/>
    <dgm:cxn modelId="{E10D0A97-DA2C-4C3C-A45F-FCC696D9D0C3}" type="presParOf" srcId="{A649A9F0-EA7D-4B5E-8126-6DDAE793F0CF}" destId="{3B24192F-74D8-4ED1-BC1C-8F49E128F350}" srcOrd="6" destOrd="0" presId="urn:microsoft.com/office/officeart/2005/8/layout/default"/>
    <dgm:cxn modelId="{55BF3906-45F5-499A-8226-82D508522808}" type="presParOf" srcId="{A649A9F0-EA7D-4B5E-8126-6DDAE793F0CF}" destId="{3F3EC086-49E9-410E-82E2-8176DC54BAA8}" srcOrd="7" destOrd="0" presId="urn:microsoft.com/office/officeart/2005/8/layout/default"/>
    <dgm:cxn modelId="{1A12F9E8-3D81-4376-9249-B0EE10AA2E2E}" type="presParOf" srcId="{A649A9F0-EA7D-4B5E-8126-6DDAE793F0CF}" destId="{51709A48-3472-4F26-8A2D-3E63F50AD12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821C9-2166-413D-8A4F-5EFA4B429312}">
      <dsp:nvSpPr>
        <dsp:cNvPr id="0" name=""/>
        <dsp:cNvSpPr/>
      </dsp:nvSpPr>
      <dsp:spPr>
        <a:xfrm>
          <a:off x="337320" y="1004"/>
          <a:ext cx="2627802" cy="1576681"/>
        </a:xfrm>
        <a:prstGeom prst="rect">
          <a:avLst/>
        </a:prstGeom>
        <a:gradFill rotWithShape="0">
          <a:gsLst>
            <a:gs pos="0">
              <a:schemeClr val="accent6">
                <a:hueOff val="0"/>
                <a:satOff val="0"/>
                <a:lumOff val="0"/>
                <a:alphaOff val="0"/>
                <a:tint val="62000"/>
                <a:alpha val="60000"/>
                <a:satMod val="109000"/>
                <a:lumMod val="110000"/>
              </a:schemeClr>
            </a:gs>
            <a:gs pos="100000">
              <a:schemeClr val="accent6">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ea typeface="Calibri" panose="020F0502020204030204" pitchFamily="34" charset="0"/>
              <a:cs typeface="Calibri" panose="020F0502020204030204" pitchFamily="34" charset="0"/>
            </a:rPr>
            <a:t>Data Preparation and Cleaning: </a:t>
          </a:r>
          <a:r>
            <a:rPr lang="en-US" sz="1700" kern="1200" dirty="0">
              <a:latin typeface="Calibri" panose="020F0502020204030204" pitchFamily="34" charset="0"/>
              <a:ea typeface="Calibri" panose="020F0502020204030204" pitchFamily="34" charset="0"/>
              <a:cs typeface="Calibri" panose="020F0502020204030204" pitchFamily="34" charset="0"/>
            </a:rPr>
            <a:t>Gathered data from Ontario's Open Data Portal, ensuring it was accurate and ready for analysis.</a:t>
          </a:r>
        </a:p>
      </dsp:txBody>
      <dsp:txXfrm>
        <a:off x="337320" y="1004"/>
        <a:ext cx="2627802" cy="1576681"/>
      </dsp:txXfrm>
    </dsp:sp>
    <dsp:sp modelId="{06C9D56B-F649-4BE5-910A-63FE3AAE1469}">
      <dsp:nvSpPr>
        <dsp:cNvPr id="0" name=""/>
        <dsp:cNvSpPr/>
      </dsp:nvSpPr>
      <dsp:spPr>
        <a:xfrm>
          <a:off x="3227903" y="1004"/>
          <a:ext cx="2627802" cy="1576681"/>
        </a:xfrm>
        <a:prstGeom prst="rect">
          <a:avLst/>
        </a:prstGeom>
        <a:gradFill rotWithShape="0">
          <a:gsLst>
            <a:gs pos="0">
              <a:schemeClr val="accent6">
                <a:hueOff val="0"/>
                <a:satOff val="0"/>
                <a:lumOff val="0"/>
                <a:alphaOff val="0"/>
                <a:tint val="62000"/>
                <a:alpha val="60000"/>
                <a:satMod val="109000"/>
                <a:lumMod val="110000"/>
              </a:schemeClr>
            </a:gs>
            <a:gs pos="100000">
              <a:schemeClr val="accent6">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Data Cleaning</a:t>
          </a:r>
          <a:r>
            <a:rPr lang="en-IN" sz="1700" kern="1200" dirty="0"/>
            <a:t>:- </a:t>
          </a:r>
          <a:r>
            <a:rPr lang="en-US" sz="1700" kern="1200" dirty="0">
              <a:latin typeface="Calibri" panose="020F0502020204030204" pitchFamily="34" charset="0"/>
              <a:ea typeface="Calibri" panose="020F0502020204030204" pitchFamily="34" charset="0"/>
              <a:cs typeface="Calibri" panose="020F0502020204030204" pitchFamily="34" charset="0"/>
            </a:rPr>
            <a:t>Removed duplicates, handled missing values, and standardized the data to ensure consistency.</a:t>
          </a:r>
        </a:p>
      </dsp:txBody>
      <dsp:txXfrm>
        <a:off x="3227903" y="1004"/>
        <a:ext cx="2627802" cy="1576681"/>
      </dsp:txXfrm>
    </dsp:sp>
    <dsp:sp modelId="{927BE377-5191-434F-870E-1D71F4AF600D}">
      <dsp:nvSpPr>
        <dsp:cNvPr id="0" name=""/>
        <dsp:cNvSpPr/>
      </dsp:nvSpPr>
      <dsp:spPr>
        <a:xfrm>
          <a:off x="337320" y="1840466"/>
          <a:ext cx="2627802" cy="1576681"/>
        </a:xfrm>
        <a:prstGeom prst="rect">
          <a:avLst/>
        </a:prstGeom>
        <a:gradFill rotWithShape="0">
          <a:gsLst>
            <a:gs pos="0">
              <a:schemeClr val="accent6">
                <a:hueOff val="0"/>
                <a:satOff val="0"/>
                <a:lumOff val="0"/>
                <a:alphaOff val="0"/>
                <a:tint val="62000"/>
                <a:alpha val="60000"/>
                <a:satMod val="109000"/>
                <a:lumMod val="110000"/>
              </a:schemeClr>
            </a:gs>
            <a:gs pos="100000">
              <a:schemeClr val="accent6">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latin typeface="Calibri" panose="020F0502020204030204" pitchFamily="34" charset="0"/>
              <a:ea typeface="Calibri" panose="020F0502020204030204" pitchFamily="34" charset="0"/>
              <a:cs typeface="Calibri" panose="020F0502020204030204" pitchFamily="34" charset="0"/>
            </a:rPr>
            <a:t>Trend Analysis</a:t>
          </a:r>
          <a:r>
            <a:rPr lang="en-US" sz="1700" kern="1200" dirty="0">
              <a:latin typeface="Calibri" panose="020F0502020204030204" pitchFamily="34" charset="0"/>
              <a:ea typeface="Calibri" panose="020F0502020204030204" pitchFamily="34" charset="0"/>
              <a:cs typeface="Calibri" panose="020F0502020204030204" pitchFamily="34" charset="0"/>
            </a:rPr>
            <a:t>: Explored trends in childcare services over time using simple data visualization techniques in Tableau.</a:t>
          </a:r>
        </a:p>
      </dsp:txBody>
      <dsp:txXfrm>
        <a:off x="337320" y="1840466"/>
        <a:ext cx="2627802" cy="1576681"/>
      </dsp:txXfrm>
    </dsp:sp>
    <dsp:sp modelId="{3B24192F-74D8-4ED1-BC1C-8F49E128F350}">
      <dsp:nvSpPr>
        <dsp:cNvPr id="0" name=""/>
        <dsp:cNvSpPr/>
      </dsp:nvSpPr>
      <dsp:spPr>
        <a:xfrm>
          <a:off x="3227903" y="1840466"/>
          <a:ext cx="2627802" cy="1576681"/>
        </a:xfrm>
        <a:prstGeom prst="rect">
          <a:avLst/>
        </a:prstGeom>
        <a:gradFill rotWithShape="0">
          <a:gsLst>
            <a:gs pos="0">
              <a:schemeClr val="accent6">
                <a:hueOff val="0"/>
                <a:satOff val="0"/>
                <a:lumOff val="0"/>
                <a:alphaOff val="0"/>
                <a:tint val="62000"/>
                <a:alpha val="60000"/>
                <a:satMod val="109000"/>
                <a:lumMod val="110000"/>
              </a:schemeClr>
            </a:gs>
            <a:gs pos="100000">
              <a:schemeClr val="accent6">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latin typeface="Calibri" panose="020F0502020204030204" pitchFamily="34" charset="0"/>
              <a:ea typeface="Calibri" panose="020F0502020204030204" pitchFamily="34" charset="0"/>
              <a:cs typeface="Calibri" panose="020F0502020204030204" pitchFamily="34" charset="0"/>
            </a:rPr>
            <a:t>Regional Insights</a:t>
          </a:r>
          <a:r>
            <a:rPr lang="en-US" sz="1700" b="1" kern="1200" dirty="0">
              <a:latin typeface="Calibri" panose="020F0502020204030204" pitchFamily="34" charset="0"/>
              <a:ea typeface="Calibri" panose="020F0502020204030204" pitchFamily="34" charset="0"/>
              <a:cs typeface="Calibri" panose="020F0502020204030204" pitchFamily="34" charset="0"/>
            </a:rPr>
            <a:t>: </a:t>
          </a:r>
          <a:r>
            <a:rPr lang="en-US" sz="1700" kern="1200" dirty="0">
              <a:latin typeface="Calibri" panose="020F0502020204030204" pitchFamily="34" charset="0"/>
              <a:ea typeface="Calibri" panose="020F0502020204030204" pitchFamily="34" charset="0"/>
              <a:cs typeface="Calibri" panose="020F0502020204030204" pitchFamily="34" charset="0"/>
            </a:rPr>
            <a:t>Analyzed how childcare centers are distributed across different regions, focusing on gaps and areas needing improvement.</a:t>
          </a:r>
        </a:p>
      </dsp:txBody>
      <dsp:txXfrm>
        <a:off x="3227903" y="1840466"/>
        <a:ext cx="2627802" cy="1576681"/>
      </dsp:txXfrm>
    </dsp:sp>
    <dsp:sp modelId="{51709A48-3472-4F26-8A2D-3E63F50AD12D}">
      <dsp:nvSpPr>
        <dsp:cNvPr id="0" name=""/>
        <dsp:cNvSpPr/>
      </dsp:nvSpPr>
      <dsp:spPr>
        <a:xfrm>
          <a:off x="1782612" y="3679928"/>
          <a:ext cx="2627802" cy="1576681"/>
        </a:xfrm>
        <a:prstGeom prst="rect">
          <a:avLst/>
        </a:prstGeom>
        <a:gradFill rotWithShape="0">
          <a:gsLst>
            <a:gs pos="0">
              <a:schemeClr val="accent6">
                <a:hueOff val="0"/>
                <a:satOff val="0"/>
                <a:lumOff val="0"/>
                <a:alphaOff val="0"/>
                <a:tint val="62000"/>
                <a:alpha val="60000"/>
                <a:satMod val="109000"/>
                <a:lumMod val="110000"/>
              </a:schemeClr>
            </a:gs>
            <a:gs pos="100000">
              <a:schemeClr val="accent6">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ea typeface="Calibri" panose="020F0502020204030204" pitchFamily="34" charset="0"/>
              <a:cs typeface="Calibri" panose="020F0502020204030204" pitchFamily="34" charset="0"/>
            </a:rPr>
            <a:t>License Dynamics: </a:t>
          </a:r>
          <a:r>
            <a:rPr lang="en-US" sz="1700" b="0" kern="1200" dirty="0">
              <a:latin typeface="Calibri" panose="020F0502020204030204" pitchFamily="34" charset="0"/>
              <a:ea typeface="Calibri" panose="020F0502020204030204" pitchFamily="34" charset="0"/>
              <a:cs typeface="Calibri" panose="020F0502020204030204" pitchFamily="34" charset="0"/>
            </a:rPr>
            <a:t>Investigated </a:t>
          </a:r>
          <a:r>
            <a:rPr lang="en-US" sz="1700" kern="1200" dirty="0">
              <a:latin typeface="Calibri" panose="020F0502020204030204" pitchFamily="34" charset="0"/>
              <a:ea typeface="Calibri" panose="020F0502020204030204" pitchFamily="34" charset="0"/>
              <a:cs typeface="Calibri" panose="020F0502020204030204" pitchFamily="34" charset="0"/>
            </a:rPr>
            <a:t>the operational status of centers to understand the reasons behind active and inactive licenses.</a:t>
          </a:r>
        </a:p>
      </dsp:txBody>
      <dsp:txXfrm>
        <a:off x="1782612" y="3679928"/>
        <a:ext cx="2627802" cy="157668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D3FFB-75C3-495D-95C3-81735CAF40B7}" type="datetimeFigureOut">
              <a:rPr lang="en-IN" smtClean="0"/>
              <a:t>09-08-2024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D36A3-0128-4552-B341-408056D60817}" type="slidenum">
              <a:rPr lang="en-IN" smtClean="0"/>
              <a:t>‹#›</a:t>
            </a:fld>
            <a:endParaRPr lang="en-IN"/>
          </a:p>
        </p:txBody>
      </p:sp>
    </p:spTree>
    <p:extLst>
      <p:ext uri="{BB962C8B-B14F-4D97-AF65-F5344CB8AC3E}">
        <p14:creationId xmlns:p14="http://schemas.microsoft.com/office/powerpoint/2010/main" val="98020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2D36A3-0128-4552-B341-408056D60817}" type="slidenum">
              <a:rPr lang="en-IN" smtClean="0"/>
              <a:t>6</a:t>
            </a:fld>
            <a:endParaRPr lang="en-IN"/>
          </a:p>
        </p:txBody>
      </p:sp>
    </p:spTree>
    <p:extLst>
      <p:ext uri="{BB962C8B-B14F-4D97-AF65-F5344CB8AC3E}">
        <p14:creationId xmlns:p14="http://schemas.microsoft.com/office/powerpoint/2010/main" val="43050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184DA70-C731-4C70-880D-CCD4705E623C}" type="datetime1">
              <a:rPr lang="en-US" smtClean="0"/>
              <a:t>8/9/2024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270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48112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62D6E202-B606-4609-B914-27C9371A1F6D}" type="datetime1">
              <a:rPr lang="en-US" smtClean="0"/>
              <a:t>8/9/2024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3701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149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7669AF7-7BEB-44E4-9852-375E34362B5B}" type="datetime1">
              <a:rPr lang="en-US" smtClean="0"/>
              <a:t>8/9/2024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58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AAAC38D-0552-4C82-B593-E6124DFADBE2}" type="datetime1">
              <a:rPr lang="en-US" smtClean="0"/>
              <a:t>8/9/2024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889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9DF0F1C-5577-4ACB-BB62-DF8F3C494C7E}" type="datetime1">
              <a:rPr lang="en-US" smtClean="0"/>
              <a:t>8/9/2024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775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00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9667345-2558-425A-8533-9BFDBCE15005}" type="datetime1">
              <a:rPr lang="en-US" smtClean="0"/>
              <a:t>8/9/2024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066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863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907D986-8816-4272-A432-0437A28A9828}" type="datetime1">
              <a:rPr lang="en-US" smtClean="0"/>
              <a:t>8/9/2024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pPr algn="l"/>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628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62D6E202-B606-4609-B914-27C9371A1F6D}" type="datetime1">
              <a:rPr lang="en-US" smtClean="0"/>
              <a:t>8/9/2024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6887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ublic.tableau.com/app/profile/kaushal.parmar6141/viz/S24Group9Childcarefacilitiesincanada/Dashboard1?publish=y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data.ontario.ca/en/"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New data from Statistics Canada shows that while child care is getting more affordable for parents, actually finding it is getting more challenging (Getty Images)">
            <a:extLst>
              <a:ext uri="{FF2B5EF4-FFF2-40B4-BE49-F238E27FC236}">
                <a16:creationId xmlns:a16="http://schemas.microsoft.com/office/drawing/2014/main" id="{5D893127-FE77-D184-E937-E6BAEA71E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7"/>
          <a:stretch/>
        </p:blipFill>
        <p:spPr bwMode="auto">
          <a:xfrm>
            <a:off x="2843" y="10"/>
            <a:ext cx="12186315"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33D7615-AEF4-25EC-763F-FE10CF0CB6F3}"/>
              </a:ext>
            </a:extLst>
          </p:cNvPr>
          <p:cNvSpPr/>
          <p:nvPr/>
        </p:nvSpPr>
        <p:spPr>
          <a:xfrm>
            <a:off x="691978" y="1594022"/>
            <a:ext cx="4053017" cy="4114800"/>
          </a:xfrm>
          <a:prstGeom prst="rect">
            <a:avLst/>
          </a:prstGeom>
          <a:solidFill>
            <a:schemeClr val="dk1">
              <a:alpha val="51264"/>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ysClr val="windowText" lastClr="000000"/>
              </a:solidFill>
            </a:endParaRPr>
          </a:p>
        </p:txBody>
      </p:sp>
      <p:sp>
        <p:nvSpPr>
          <p:cNvPr id="294" name="Title 22">
            <a:extLst>
              <a:ext uri="{FF2B5EF4-FFF2-40B4-BE49-F238E27FC236}">
                <a16:creationId xmlns:a16="http://schemas.microsoft.com/office/drawing/2014/main" id="{8E2E5CCE-105F-FFF6-61D9-927A7FFBE9D4}"/>
              </a:ext>
            </a:extLst>
          </p:cNvPr>
          <p:cNvSpPr txBox="1">
            <a:spLocks/>
          </p:cNvSpPr>
          <p:nvPr/>
        </p:nvSpPr>
        <p:spPr>
          <a:xfrm>
            <a:off x="948648" y="1419273"/>
            <a:ext cx="3153580" cy="13581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spcAft>
                <a:spcPts val="600"/>
              </a:spcAft>
            </a:pPr>
            <a:r>
              <a:rPr lang="en-US" sz="2000" dirty="0">
                <a:solidFill>
                  <a:srgbClr val="FFFFFF"/>
                </a:solidFill>
              </a:rPr>
              <a:t>ANALYZING TRENDS AND CHALLENGES IN CHILDCARE FACILITIES ACROSS ONTARIO</a:t>
            </a:r>
          </a:p>
        </p:txBody>
      </p:sp>
      <p:sp>
        <p:nvSpPr>
          <p:cNvPr id="508" name="TextBox 507">
            <a:extLst>
              <a:ext uri="{FF2B5EF4-FFF2-40B4-BE49-F238E27FC236}">
                <a16:creationId xmlns:a16="http://schemas.microsoft.com/office/drawing/2014/main" id="{7578BE1F-52D2-F3BA-3D2B-DC48FDED7E5C}"/>
              </a:ext>
            </a:extLst>
          </p:cNvPr>
          <p:cNvSpPr txBox="1"/>
          <p:nvPr/>
        </p:nvSpPr>
        <p:spPr>
          <a:xfrm>
            <a:off x="948648" y="2978254"/>
            <a:ext cx="3153580" cy="2444238"/>
          </a:xfrm>
          <a:prstGeom prst="rect">
            <a:avLst/>
          </a:prstGeom>
        </p:spPr>
        <p:txBody>
          <a:bodyPr vert="horz" lIns="0" tIns="45720" rIns="0" bIns="45720" rtlCol="0">
            <a:normAutofit fontScale="92500" lnSpcReduction="20000"/>
          </a:bodyPr>
          <a:lstStyle/>
          <a:p>
            <a:pPr>
              <a:spcBef>
                <a:spcPts val="1200"/>
              </a:spcBef>
              <a:spcAft>
                <a:spcPts val="200"/>
              </a:spcAft>
              <a:buClr>
                <a:schemeClr val="accent1"/>
              </a:buClr>
              <a:buSzPct val="100000"/>
              <a:buFont typeface="Calibri" panose="020F0502020204030204" pitchFamily="34" charset="0"/>
            </a:pPr>
            <a:r>
              <a:rPr lang="en-US" sz="1600" cap="all" spc="200" dirty="0">
                <a:solidFill>
                  <a:srgbClr val="FFFFFF"/>
                </a:solidFill>
              </a:rPr>
              <a:t>Data –driven report</a:t>
            </a:r>
          </a:p>
          <a:p>
            <a:pPr>
              <a:spcBef>
                <a:spcPts val="1200"/>
              </a:spcBef>
              <a:spcAft>
                <a:spcPts val="200"/>
              </a:spcAft>
              <a:buClr>
                <a:schemeClr val="accent1"/>
              </a:buClr>
              <a:buSzPct val="100000"/>
              <a:buFont typeface="Calibri" panose="020F0502020204030204" pitchFamily="34" charset="0"/>
            </a:pPr>
            <a:r>
              <a:rPr lang="en-US" sz="1600" dirty="0">
                <a:solidFill>
                  <a:srgbClr val="FFFFFF"/>
                </a:solidFill>
              </a:rPr>
              <a:t>Presented by: Group 9</a:t>
            </a:r>
          </a:p>
          <a:p>
            <a:pPr>
              <a:spcBef>
                <a:spcPts val="1200"/>
              </a:spcBef>
              <a:spcAft>
                <a:spcPts val="200"/>
              </a:spcAft>
              <a:buClr>
                <a:schemeClr val="accent1"/>
              </a:buClr>
              <a:buSzPct val="100000"/>
              <a:buFont typeface="Calibri" panose="020F0502020204030204" pitchFamily="34" charset="0"/>
            </a:pPr>
            <a:r>
              <a:rPr lang="en-US" sz="1600" dirty="0" err="1">
                <a:solidFill>
                  <a:srgbClr val="FFFFFF"/>
                </a:solidFill>
              </a:rPr>
              <a:t>Shingala</a:t>
            </a:r>
            <a:r>
              <a:rPr lang="en-US" sz="1600" dirty="0">
                <a:solidFill>
                  <a:srgbClr val="FFFFFF"/>
                </a:solidFill>
              </a:rPr>
              <a:t>, Aniket </a:t>
            </a:r>
          </a:p>
          <a:p>
            <a:pPr>
              <a:spcBef>
                <a:spcPts val="1200"/>
              </a:spcBef>
              <a:spcAft>
                <a:spcPts val="200"/>
              </a:spcAft>
              <a:buClr>
                <a:schemeClr val="accent1"/>
              </a:buClr>
              <a:buSzPct val="100000"/>
              <a:buFont typeface="Calibri" panose="020F0502020204030204" pitchFamily="34" charset="0"/>
            </a:pPr>
            <a:r>
              <a:rPr lang="en-US" sz="1600" dirty="0">
                <a:solidFill>
                  <a:srgbClr val="FFFFFF"/>
                </a:solidFill>
              </a:rPr>
              <a:t>Sathyamurthy, Roshan</a:t>
            </a:r>
          </a:p>
          <a:p>
            <a:pPr>
              <a:spcBef>
                <a:spcPts val="1200"/>
              </a:spcBef>
              <a:spcAft>
                <a:spcPts val="200"/>
              </a:spcAft>
              <a:buClr>
                <a:schemeClr val="accent1"/>
              </a:buClr>
              <a:buSzPct val="100000"/>
              <a:buFont typeface="Calibri" panose="020F0502020204030204" pitchFamily="34" charset="0"/>
            </a:pPr>
            <a:r>
              <a:rPr lang="en-US" sz="1600" dirty="0">
                <a:solidFill>
                  <a:srgbClr val="FFFFFF"/>
                </a:solidFill>
              </a:rPr>
              <a:t>Parmar Kaushal  </a:t>
            </a:r>
          </a:p>
          <a:p>
            <a:pPr>
              <a:spcBef>
                <a:spcPts val="1200"/>
              </a:spcBef>
              <a:spcAft>
                <a:spcPts val="200"/>
              </a:spcAft>
              <a:buClr>
                <a:schemeClr val="accent1"/>
              </a:buClr>
              <a:buSzPct val="100000"/>
              <a:buFont typeface="Calibri" panose="020F0502020204030204" pitchFamily="34" charset="0"/>
            </a:pPr>
            <a:r>
              <a:rPr lang="en-US" sz="1600" dirty="0">
                <a:solidFill>
                  <a:srgbClr val="FFFFFF"/>
                </a:solidFill>
              </a:rPr>
              <a:t>Kanojia Saurabh </a:t>
            </a:r>
          </a:p>
          <a:p>
            <a:pPr>
              <a:spcBef>
                <a:spcPts val="1200"/>
              </a:spcBef>
              <a:spcAft>
                <a:spcPts val="200"/>
              </a:spcAft>
              <a:buClr>
                <a:schemeClr val="accent1"/>
              </a:buClr>
              <a:buSzPct val="100000"/>
              <a:buFont typeface="Calibri" panose="020F0502020204030204" pitchFamily="34" charset="0"/>
            </a:pPr>
            <a:r>
              <a:rPr lang="en-US" sz="1600" dirty="0">
                <a:solidFill>
                  <a:srgbClr val="FFFFFF"/>
                </a:solidFill>
              </a:rPr>
              <a:t>                        DATE :- 09-08-2024</a:t>
            </a:r>
          </a:p>
        </p:txBody>
      </p:sp>
      <p:sp>
        <p:nvSpPr>
          <p:cNvPr id="301" name="TextBox 300">
            <a:extLst>
              <a:ext uri="{FF2B5EF4-FFF2-40B4-BE49-F238E27FC236}">
                <a16:creationId xmlns:a16="http://schemas.microsoft.com/office/drawing/2014/main" id="{5DF41F0A-A9C6-C190-7B9D-5F4E773C679A}"/>
              </a:ext>
            </a:extLst>
          </p:cNvPr>
          <p:cNvSpPr txBox="1"/>
          <p:nvPr/>
        </p:nvSpPr>
        <p:spPr>
          <a:xfrm>
            <a:off x="8328439" y="5062628"/>
            <a:ext cx="4224555" cy="1396180"/>
          </a:xfrm>
          <a:prstGeom prst="rect">
            <a:avLst/>
          </a:prstGeom>
        </p:spPr>
        <p:txBody>
          <a:bodyPr vert="horz" lIns="91440" tIns="45720" rIns="91440" bIns="45720" rtlCol="0" anchor="ctr">
            <a:normAutofit/>
          </a:bodyPr>
          <a:lstStyle/>
          <a:p>
            <a:pPr>
              <a:spcBef>
                <a:spcPts val="1200"/>
              </a:spcBef>
              <a:spcAft>
                <a:spcPts val="200"/>
              </a:spcAft>
              <a:buClr>
                <a:schemeClr val="accent1"/>
              </a:buClr>
              <a:buSzPct val="100000"/>
            </a:pPr>
            <a:endParaRPr lang="en-US" sz="1000"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0"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2"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3"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4"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5"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6"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7"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8"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9"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1"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2"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3"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4"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5"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6"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7"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78" name="Group 77">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79" name="Rectangle 78">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0" name="Isosceles Triangle 79">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36" name="Rectangle 35">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BBC0F52-5117-CECE-FB35-4C978CBE7DEA}"/>
              </a:ext>
            </a:extLst>
          </p:cNvPr>
          <p:cNvSpPr>
            <a:spLocks noGrp="1"/>
          </p:cNvSpPr>
          <p:nvPr>
            <p:ph type="title"/>
          </p:nvPr>
        </p:nvSpPr>
        <p:spPr>
          <a:xfrm>
            <a:off x="500652" y="175422"/>
            <a:ext cx="3849624" cy="475469"/>
          </a:xfrm>
        </p:spPr>
        <p:txBody>
          <a:bodyPr vert="horz" lIns="228600" tIns="228600" rIns="228600" bIns="0" rtlCol="0" anchor="b">
            <a:normAutofit fontScale="90000"/>
          </a:bodyPr>
          <a:lstStyle/>
          <a:p>
            <a:pPr algn="l">
              <a:lnSpc>
                <a:spcPct val="80000"/>
              </a:lnSpc>
            </a:pPr>
            <a:r>
              <a:rPr lang="en-US" dirty="0">
                <a:solidFill>
                  <a:schemeClr val="tx2"/>
                </a:solidFill>
              </a:rPr>
              <a:t>Data Exploration</a:t>
            </a:r>
          </a:p>
        </p:txBody>
      </p:sp>
      <p:sp>
        <p:nvSpPr>
          <p:cNvPr id="3" name="Content Placeholder 2">
            <a:extLst>
              <a:ext uri="{FF2B5EF4-FFF2-40B4-BE49-F238E27FC236}">
                <a16:creationId xmlns:a16="http://schemas.microsoft.com/office/drawing/2014/main" id="{0FA8DCC6-9054-C8FC-F419-DB482B292192}"/>
              </a:ext>
            </a:extLst>
          </p:cNvPr>
          <p:cNvSpPr>
            <a:spLocks noGrp="1"/>
          </p:cNvSpPr>
          <p:nvPr>
            <p:ph idx="1"/>
          </p:nvPr>
        </p:nvSpPr>
        <p:spPr>
          <a:xfrm>
            <a:off x="3918240" y="-62325"/>
            <a:ext cx="7958374" cy="874527"/>
          </a:xfrm>
        </p:spPr>
        <p:txBody>
          <a:bodyPr vert="horz" lIns="91440" tIns="0" rIns="91440" bIns="45720" rtlCol="0">
            <a:normAutofit/>
          </a:bodyPr>
          <a:lstStyle/>
          <a:p>
            <a:pPr marL="0" indent="0">
              <a:lnSpc>
                <a:spcPct val="100000"/>
              </a:lnSpc>
              <a:buNone/>
            </a:pPr>
            <a:r>
              <a:rPr lang="en-US" sz="1600" cap="all" spc="200" dirty="0">
                <a:solidFill>
                  <a:schemeClr val="tx2"/>
                </a:solidFill>
              </a:rPr>
              <a:t>Top 10 cities by the number of child care centers by Language</a:t>
            </a:r>
          </a:p>
        </p:txBody>
      </p:sp>
      <p:sp>
        <p:nvSpPr>
          <p:cNvPr id="59" name="Rectangle 58">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9CD0E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4A8AF169-3AF0-B331-A3D2-1B1711016130}"/>
              </a:ext>
            </a:extLst>
          </p:cNvPr>
          <p:cNvPicPr>
            <a:picLocks noChangeAspect="1"/>
          </p:cNvPicPr>
          <p:nvPr/>
        </p:nvPicPr>
        <p:blipFill>
          <a:blip r:embed="rId2"/>
          <a:stretch>
            <a:fillRect/>
          </a:stretch>
        </p:blipFill>
        <p:spPr>
          <a:xfrm>
            <a:off x="87336" y="751433"/>
            <a:ext cx="9364473" cy="6203963"/>
          </a:xfrm>
          <a:prstGeom prst="rect">
            <a:avLst/>
          </a:prstGeom>
          <a:ln w="12700">
            <a:noFill/>
          </a:ln>
        </p:spPr>
      </p:pic>
      <p:sp>
        <p:nvSpPr>
          <p:cNvPr id="61"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004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0"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6DB50588-D14D-FEA5-D327-DB6A06CE5841}"/>
              </a:ext>
            </a:extLst>
          </p:cNvPr>
          <p:cNvSpPr txBox="1"/>
          <p:nvPr/>
        </p:nvSpPr>
        <p:spPr>
          <a:xfrm>
            <a:off x="7269686" y="795527"/>
            <a:ext cx="4123738" cy="1433323"/>
          </a:xfrm>
          <a:prstGeom prst="rect">
            <a:avLst/>
          </a:prstGeom>
        </p:spPr>
        <p:txBody>
          <a:bodyPr rot="0" spcFirstLastPara="0" vertOverflow="overflow" horzOverflow="overflow" vert="horz" lIns="228600" tIns="228600" rIns="228600" bIns="228600" numCol="1" spcCol="0" rtlCol="0" fromWordArt="0" anchor="ctr" anchorCtr="0" forceAA="0" compatLnSpc="1">
            <a:prstTxWarp prst="textNoShape">
              <a:avLst/>
            </a:prstTxWarp>
            <a:normAutofit/>
          </a:bodyPr>
          <a:lstStyle/>
          <a:p>
            <a:pPr defTabSz="914400">
              <a:lnSpc>
                <a:spcPct val="85000"/>
              </a:lnSpc>
              <a:spcBef>
                <a:spcPct val="0"/>
              </a:spcBef>
              <a:spcAft>
                <a:spcPts val="600"/>
              </a:spcAft>
            </a:pPr>
            <a:r>
              <a:rPr lang="en-US" sz="3200" spc="-150" dirty="0">
                <a:solidFill>
                  <a:schemeClr val="tx2"/>
                </a:solidFill>
                <a:latin typeface="+mj-lt"/>
                <a:ea typeface="+mj-ea"/>
                <a:cs typeface="+mj-cs"/>
              </a:rPr>
              <a:t>Summary of Key Recommendations</a:t>
            </a:r>
          </a:p>
        </p:txBody>
      </p:sp>
      <p:sp>
        <p:nvSpPr>
          <p:cNvPr id="42" name="Rectangle 41">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9D1E1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White puzzle with one red piece">
            <a:extLst>
              <a:ext uri="{FF2B5EF4-FFF2-40B4-BE49-F238E27FC236}">
                <a16:creationId xmlns:a16="http://schemas.microsoft.com/office/drawing/2014/main" id="{47359FED-00BE-661A-0618-97CC93695C16}"/>
              </a:ext>
            </a:extLst>
          </p:cNvPr>
          <p:cNvPicPr>
            <a:picLocks noChangeAspect="1"/>
          </p:cNvPicPr>
          <p:nvPr/>
        </p:nvPicPr>
        <p:blipFill>
          <a:blip r:embed="rId2"/>
          <a:srcRect l="18495" r="16994" b="-1"/>
          <a:stretch/>
        </p:blipFill>
        <p:spPr>
          <a:xfrm>
            <a:off x="972115" y="960214"/>
            <a:ext cx="5641848" cy="4919472"/>
          </a:xfrm>
          <a:prstGeom prst="rect">
            <a:avLst/>
          </a:prstGeom>
          <a:ln w="12700">
            <a:noFill/>
          </a:ln>
        </p:spPr>
      </p:pic>
      <p:sp>
        <p:nvSpPr>
          <p:cNvPr id="10" name="TextBox 9">
            <a:extLst>
              <a:ext uri="{FF2B5EF4-FFF2-40B4-BE49-F238E27FC236}">
                <a16:creationId xmlns:a16="http://schemas.microsoft.com/office/drawing/2014/main" id="{1D468750-8749-6CC4-2246-E8FB2F54A7C8}"/>
              </a:ext>
            </a:extLst>
          </p:cNvPr>
          <p:cNvSpPr txBox="1"/>
          <p:nvPr/>
        </p:nvSpPr>
        <p:spPr>
          <a:xfrm>
            <a:off x="7293817" y="2338388"/>
            <a:ext cx="4099607" cy="36782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defTabSz="914400">
              <a:lnSpc>
                <a:spcPct val="110000"/>
              </a:lnSpc>
              <a:spcAft>
                <a:spcPts val="600"/>
              </a:spcAft>
              <a:buClr>
                <a:srgbClr val="9D1E13"/>
              </a:buClr>
              <a:buSzPct val="110000"/>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Expand Childcare Services: </a:t>
            </a:r>
            <a:r>
              <a:rPr lang="en-US" sz="1400" dirty="0">
                <a:latin typeface="Calibri" panose="020F0502020204030204" pitchFamily="34" charset="0"/>
                <a:ea typeface="Calibri" panose="020F0502020204030204" pitchFamily="34" charset="0"/>
                <a:cs typeface="Calibri" panose="020F0502020204030204" pitchFamily="34" charset="0"/>
              </a:rPr>
              <a:t>Increase the number of centers in regions with fewer facilities.</a:t>
            </a:r>
          </a:p>
          <a:p>
            <a:pPr marL="285750" indent="-228600" defTabSz="914400">
              <a:lnSpc>
                <a:spcPct val="110000"/>
              </a:lnSpc>
              <a:spcAft>
                <a:spcPts val="600"/>
              </a:spcAft>
              <a:buClr>
                <a:srgbClr val="9D1E13"/>
              </a:buClr>
              <a:buSzPct val="110000"/>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Enhance Language Accessibility</a:t>
            </a:r>
            <a:r>
              <a:rPr lang="en-US" sz="1400" dirty="0">
                <a:latin typeface="Calibri" panose="020F0502020204030204" pitchFamily="34" charset="0"/>
                <a:ea typeface="Calibri" panose="020F0502020204030204" pitchFamily="34" charset="0"/>
                <a:cs typeface="Calibri" panose="020F0502020204030204" pitchFamily="34" charset="0"/>
              </a:rPr>
              <a:t>: Boost availability of French-language services, especially in areas with Francophone populations.</a:t>
            </a:r>
          </a:p>
          <a:p>
            <a:pPr marL="285750" indent="-228600" defTabSz="914400">
              <a:lnSpc>
                <a:spcPct val="110000"/>
              </a:lnSpc>
              <a:spcAft>
                <a:spcPts val="600"/>
              </a:spcAft>
              <a:buClr>
                <a:srgbClr val="9D1E13"/>
              </a:buClr>
              <a:buSzPct val="110000"/>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Support Active Centers</a:t>
            </a:r>
            <a:r>
              <a:rPr lang="en-US" sz="1400" dirty="0">
                <a:latin typeface="Calibri" panose="020F0502020204030204" pitchFamily="34" charset="0"/>
                <a:ea typeface="Calibri" panose="020F0502020204030204" pitchFamily="34" charset="0"/>
                <a:cs typeface="Calibri" panose="020F0502020204030204" pitchFamily="34" charset="0"/>
              </a:rPr>
              <a:t>: Provide resources to help more centers stay operational.</a:t>
            </a:r>
          </a:p>
          <a:p>
            <a:pPr marL="285750" indent="-228600" defTabSz="914400">
              <a:lnSpc>
                <a:spcPct val="110000"/>
              </a:lnSpc>
              <a:spcAft>
                <a:spcPts val="600"/>
              </a:spcAft>
              <a:buClr>
                <a:srgbClr val="9D1E13"/>
              </a:buClr>
              <a:buSzPct val="110000"/>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Improve Licensing Compliance</a:t>
            </a:r>
            <a:r>
              <a:rPr lang="en-US" sz="1400" dirty="0">
                <a:latin typeface="Calibri" panose="020F0502020204030204" pitchFamily="34" charset="0"/>
                <a:ea typeface="Calibri" panose="020F0502020204030204" pitchFamily="34" charset="0"/>
                <a:cs typeface="Calibri" panose="020F0502020204030204" pitchFamily="34" charset="0"/>
              </a:rPr>
              <a:t>: Simplify and support the licensing process to ensure more centers remain active.</a:t>
            </a:r>
          </a:p>
        </p:txBody>
      </p:sp>
    </p:spTree>
    <p:extLst>
      <p:ext uri="{BB962C8B-B14F-4D97-AF65-F5344CB8AC3E}">
        <p14:creationId xmlns:p14="http://schemas.microsoft.com/office/powerpoint/2010/main" val="293246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8"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7" name="Group 106">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08" name="Rectangle 107">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9" name="Isosceles Triangle 3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0" name="Rectangle 109">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useBgFill="1">
        <p:nvSpPr>
          <p:cNvPr id="111" name="Rectangle 110">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465DDECC-A11E-434E-87B2-8997CD383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3"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3">
              <a:extLst>
                <a:ext uri="{FF2B5EF4-FFF2-40B4-BE49-F238E27FC236}">
                  <a16:creationId xmlns:a16="http://schemas.microsoft.com/office/drawing/2014/main" id="{0A9092BE-A36C-4833-8E71-2850F4AF7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5">
              <a:extLst>
                <a:ext uri="{FF2B5EF4-FFF2-40B4-BE49-F238E27FC236}">
                  <a16:creationId xmlns:a16="http://schemas.microsoft.com/office/drawing/2014/main" id="{1E3F0C5B-76A9-4A8F-A1CB-35C0DE83A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7">
              <a:extLst>
                <a:ext uri="{FF2B5EF4-FFF2-40B4-BE49-F238E27FC236}">
                  <a16:creationId xmlns:a16="http://schemas.microsoft.com/office/drawing/2014/main" id="{202722D1-549B-407E-BF75-2A1E8DB5BA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8">
              <a:extLst>
                <a:ext uri="{FF2B5EF4-FFF2-40B4-BE49-F238E27FC236}">
                  <a16:creationId xmlns:a16="http://schemas.microsoft.com/office/drawing/2014/main" id="{5CA8D742-18BD-41B5-9C00-FCFFAED257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19">
              <a:extLst>
                <a:ext uri="{FF2B5EF4-FFF2-40B4-BE49-F238E27FC236}">
                  <a16:creationId xmlns:a16="http://schemas.microsoft.com/office/drawing/2014/main" id="{8BF81081-4C33-488E-A37E-B95567D0B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20">
              <a:extLst>
                <a:ext uri="{FF2B5EF4-FFF2-40B4-BE49-F238E27FC236}">
                  <a16:creationId xmlns:a16="http://schemas.microsoft.com/office/drawing/2014/main" id="{462F0DE0-CEBA-420B-8032-FB60893B8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82D2633-D6D4-020B-0B25-798C16E70778}"/>
              </a:ext>
            </a:extLst>
          </p:cNvPr>
          <p:cNvSpPr>
            <a:spLocks noGrp="1"/>
          </p:cNvSpPr>
          <p:nvPr>
            <p:ph type="title"/>
          </p:nvPr>
        </p:nvSpPr>
        <p:spPr>
          <a:xfrm>
            <a:off x="2131746" y="5736229"/>
            <a:ext cx="8081960" cy="943954"/>
          </a:xfrm>
        </p:spPr>
        <p:txBody>
          <a:bodyPr vert="horz" lIns="228600" tIns="228600" rIns="228600" bIns="0" rtlCol="0" anchor="b">
            <a:normAutofit fontScale="90000"/>
          </a:bodyPr>
          <a:lstStyle/>
          <a:p>
            <a:pPr>
              <a:lnSpc>
                <a:spcPct val="80000"/>
              </a:lnSpc>
            </a:pPr>
            <a:r>
              <a:rPr lang="en-US" sz="2800" dirty="0">
                <a:solidFill>
                  <a:schemeClr val="tx2"/>
                </a:solidFill>
              </a:rPr>
              <a:t>Appendix : Dashboard: </a:t>
            </a:r>
            <a:r>
              <a:rPr lang="en-US" sz="2800" dirty="0">
                <a:solidFill>
                  <a:schemeClr val="tx2"/>
                </a:solidFill>
                <a:hlinkClick r:id="rId2"/>
              </a:rPr>
              <a:t>https://public.tableau.com/app/profile/kaushal.parmar6141/viz/S24Group9Childcarefacilitiesincanada/Dashboard1?publish=yes</a:t>
            </a:r>
            <a:r>
              <a:rPr lang="en-US" sz="2800" dirty="0">
                <a:solidFill>
                  <a:schemeClr val="tx2"/>
                </a:solidFill>
              </a:rPr>
              <a:t>  </a:t>
            </a:r>
          </a:p>
        </p:txBody>
      </p:sp>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F1A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6E168E2-3256-43A5-9298-9E5A6AE8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F1A32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CF5068F8-A7A3-490D-09B6-6ED874B5C067}"/>
              </a:ext>
            </a:extLst>
          </p:cNvPr>
          <p:cNvPicPr>
            <a:picLocks noGrp="1" noChangeAspect="1"/>
          </p:cNvPicPr>
          <p:nvPr>
            <p:ph idx="1"/>
          </p:nvPr>
        </p:nvPicPr>
        <p:blipFill>
          <a:blip r:embed="rId3"/>
          <a:stretch>
            <a:fillRect/>
          </a:stretch>
        </p:blipFill>
        <p:spPr>
          <a:xfrm>
            <a:off x="1536827" y="540875"/>
            <a:ext cx="9524229" cy="5214515"/>
          </a:xfrm>
          <a:prstGeom prst="rect">
            <a:avLst/>
          </a:prstGeom>
          <a:ln w="12700">
            <a:noFill/>
          </a:ln>
        </p:spPr>
      </p:pic>
    </p:spTree>
    <p:extLst>
      <p:ext uri="{BB962C8B-B14F-4D97-AF65-F5344CB8AC3E}">
        <p14:creationId xmlns:p14="http://schemas.microsoft.com/office/powerpoint/2010/main" val="164144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2" name="Rectangle 22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2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2" name="Title 1">
            <a:extLst>
              <a:ext uri="{FF2B5EF4-FFF2-40B4-BE49-F238E27FC236}">
                <a16:creationId xmlns:a16="http://schemas.microsoft.com/office/drawing/2014/main" id="{FE56E86C-D4E1-8E19-3DDE-387B27076754}"/>
              </a:ext>
            </a:extLst>
          </p:cNvPr>
          <p:cNvSpPr>
            <a:spLocks noGrp="1"/>
          </p:cNvSpPr>
          <p:nvPr>
            <p:ph type="title"/>
          </p:nvPr>
        </p:nvSpPr>
        <p:spPr>
          <a:xfrm>
            <a:off x="888631" y="4760132"/>
            <a:ext cx="3947420" cy="1777829"/>
          </a:xfrm>
        </p:spPr>
        <p:txBody>
          <a:bodyPr>
            <a:normAutofit/>
          </a:bodyPr>
          <a:lstStyle/>
          <a:p>
            <a:pPr algn="l"/>
            <a:r>
              <a:rPr lang="en-IN">
                <a:solidFill>
                  <a:schemeClr val="tx1"/>
                </a:solidFill>
              </a:rPr>
              <a:t>Conclusion </a:t>
            </a:r>
          </a:p>
        </p:txBody>
      </p:sp>
      <p:sp>
        <p:nvSpPr>
          <p:cNvPr id="245" name="Freeform: Shape 244">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D926D56-2B64-B4A3-51D1-209F93331E32}"/>
              </a:ext>
            </a:extLst>
          </p:cNvPr>
          <p:cNvSpPr>
            <a:spLocks noGrp="1"/>
          </p:cNvSpPr>
          <p:nvPr>
            <p:ph idx="1"/>
          </p:nvPr>
        </p:nvSpPr>
        <p:spPr>
          <a:xfrm>
            <a:off x="3500285" y="4770700"/>
            <a:ext cx="7900036" cy="1767260"/>
          </a:xfrm>
        </p:spPr>
        <p:txBody>
          <a:bodyPr>
            <a:normAutofit/>
          </a:bodyPr>
          <a:lstStyle/>
          <a:p>
            <a:pPr>
              <a:lnSpc>
                <a:spcPct val="110000"/>
              </a:lnSpc>
            </a:pPr>
            <a:r>
              <a:rPr lang="en-US" sz="1400" dirty="0">
                <a:latin typeface="Calibri" panose="020F0502020204030204" pitchFamily="34" charset="0"/>
                <a:ea typeface="Calibri" panose="020F0502020204030204" pitchFamily="34" charset="0"/>
                <a:cs typeface="Calibri" panose="020F0502020204030204" pitchFamily="34" charset="0"/>
              </a:rPr>
              <a:t>This report highlights key issues in Ontario's childcare services, such as unequal access across regions, limited French-language options, and fluctuating numbers of active centers. </a:t>
            </a:r>
          </a:p>
          <a:p>
            <a:pPr>
              <a:lnSpc>
                <a:spcPct val="110000"/>
              </a:lnSpc>
            </a:pPr>
            <a:r>
              <a:rPr lang="en-US" sz="1400" dirty="0">
                <a:latin typeface="Calibri" panose="020F0502020204030204" pitchFamily="34" charset="0"/>
                <a:ea typeface="Calibri" panose="020F0502020204030204" pitchFamily="34" charset="0"/>
                <a:cs typeface="Calibri" panose="020F0502020204030204" pitchFamily="34" charset="0"/>
              </a:rPr>
              <a:t>To improve, we recommend focusing on expanding services in underserved areas, enhancing language accessibility, and supporting more centers to stay operational. </a:t>
            </a:r>
          </a:p>
          <a:p>
            <a:pPr>
              <a:lnSpc>
                <a:spcPct val="110000"/>
              </a:lnSpc>
            </a:pPr>
            <a:r>
              <a:rPr lang="en-US" sz="1400" dirty="0">
                <a:latin typeface="Calibri" panose="020F0502020204030204" pitchFamily="34" charset="0"/>
                <a:ea typeface="Calibri" panose="020F0502020204030204" pitchFamily="34" charset="0"/>
                <a:cs typeface="Calibri" panose="020F0502020204030204" pitchFamily="34" charset="0"/>
              </a:rPr>
              <a:t>These changes will help ensure that all families in Ontario have access to reliable and high-quality childcare.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E44209F5-BC52-235B-6736-11D5FBD2C823}"/>
              </a:ext>
            </a:extLst>
          </p:cNvPr>
          <p:cNvGrpSpPr/>
          <p:nvPr/>
        </p:nvGrpSpPr>
        <p:grpSpPr>
          <a:xfrm>
            <a:off x="5207937" y="638362"/>
            <a:ext cx="1812392" cy="3254579"/>
            <a:chOff x="6124575" y="1233488"/>
            <a:chExt cx="2681288" cy="4814887"/>
          </a:xfrm>
        </p:grpSpPr>
        <p:sp>
          <p:nvSpPr>
            <p:cNvPr id="5" name="Freeform 56">
              <a:extLst>
                <a:ext uri="{FF2B5EF4-FFF2-40B4-BE49-F238E27FC236}">
                  <a16:creationId xmlns:a16="http://schemas.microsoft.com/office/drawing/2014/main" id="{39AEE7D4-9D5B-5489-1FD4-CFA040C0C379}"/>
                </a:ext>
              </a:extLst>
            </p:cNvPr>
            <p:cNvSpPr>
              <a:spLocks/>
            </p:cNvSpPr>
            <p:nvPr/>
          </p:nvSpPr>
          <p:spPr bwMode="auto">
            <a:xfrm>
              <a:off x="6986588" y="1992313"/>
              <a:ext cx="730250" cy="1052512"/>
            </a:xfrm>
            <a:custGeom>
              <a:avLst/>
              <a:gdLst>
                <a:gd name="T0" fmla="*/ 26 w 116"/>
                <a:gd name="T1" fmla="*/ 163 h 168"/>
                <a:gd name="T2" fmla="*/ 5 w 116"/>
                <a:gd name="T3" fmla="*/ 6 h 168"/>
                <a:gd name="T4" fmla="*/ 86 w 116"/>
                <a:gd name="T5" fmla="*/ 9 h 168"/>
                <a:gd name="T6" fmla="*/ 96 w 116"/>
                <a:gd name="T7" fmla="*/ 35 h 168"/>
                <a:gd name="T8" fmla="*/ 103 w 116"/>
                <a:gd name="T9" fmla="*/ 144 h 168"/>
                <a:gd name="T10" fmla="*/ 26 w 116"/>
                <a:gd name="T11" fmla="*/ 163 h 168"/>
              </a:gdLst>
              <a:ahLst/>
              <a:cxnLst>
                <a:cxn ang="0">
                  <a:pos x="T0" y="T1"/>
                </a:cxn>
                <a:cxn ang="0">
                  <a:pos x="T2" y="T3"/>
                </a:cxn>
                <a:cxn ang="0">
                  <a:pos x="T4" y="T5"/>
                </a:cxn>
                <a:cxn ang="0">
                  <a:pos x="T6" y="T7"/>
                </a:cxn>
                <a:cxn ang="0">
                  <a:pos x="T8" y="T9"/>
                </a:cxn>
                <a:cxn ang="0">
                  <a:pos x="T10" y="T11"/>
                </a:cxn>
              </a:cxnLst>
              <a:rect l="0" t="0" r="r" b="b"/>
              <a:pathLst>
                <a:path w="116" h="168">
                  <a:moveTo>
                    <a:pt x="26" y="163"/>
                  </a:moveTo>
                  <a:cubicBezTo>
                    <a:pt x="16" y="158"/>
                    <a:pt x="0" y="6"/>
                    <a:pt x="5" y="6"/>
                  </a:cubicBezTo>
                  <a:cubicBezTo>
                    <a:pt x="17" y="8"/>
                    <a:pt x="76" y="0"/>
                    <a:pt x="86" y="9"/>
                  </a:cubicBezTo>
                  <a:cubicBezTo>
                    <a:pt x="93" y="14"/>
                    <a:pt x="95" y="27"/>
                    <a:pt x="96" y="35"/>
                  </a:cubicBezTo>
                  <a:cubicBezTo>
                    <a:pt x="101" y="59"/>
                    <a:pt x="116" y="130"/>
                    <a:pt x="103" y="144"/>
                  </a:cubicBezTo>
                  <a:cubicBezTo>
                    <a:pt x="95" y="152"/>
                    <a:pt x="36" y="168"/>
                    <a:pt x="26" y="163"/>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7">
              <a:extLst>
                <a:ext uri="{FF2B5EF4-FFF2-40B4-BE49-F238E27FC236}">
                  <a16:creationId xmlns:a16="http://schemas.microsoft.com/office/drawing/2014/main" id="{B47CCACA-8DB7-30A9-7E2D-DC40BE33D081}"/>
                </a:ext>
              </a:extLst>
            </p:cNvPr>
            <p:cNvSpPr>
              <a:spLocks noEditPoints="1"/>
            </p:cNvSpPr>
            <p:nvPr/>
          </p:nvSpPr>
          <p:spPr bwMode="auto">
            <a:xfrm>
              <a:off x="7439025" y="2105025"/>
              <a:ext cx="233363" cy="771525"/>
            </a:xfrm>
            <a:custGeom>
              <a:avLst/>
              <a:gdLst>
                <a:gd name="T0" fmla="*/ 5 w 37"/>
                <a:gd name="T1" fmla="*/ 0 h 123"/>
                <a:gd name="T2" fmla="*/ 21 w 37"/>
                <a:gd name="T3" fmla="*/ 30 h 123"/>
                <a:gd name="T4" fmla="*/ 26 w 37"/>
                <a:gd name="T5" fmla="*/ 81 h 123"/>
                <a:gd name="T6" fmla="*/ 22 w 37"/>
                <a:gd name="T7" fmla="*/ 122 h 123"/>
                <a:gd name="T8" fmla="*/ 10 w 37"/>
                <a:gd name="T9" fmla="*/ 101 h 123"/>
                <a:gd name="T10" fmla="*/ 9 w 37"/>
                <a:gd name="T11" fmla="*/ 84 h 123"/>
                <a:gd name="T12" fmla="*/ 9 w 37"/>
                <a:gd name="T13" fmla="*/ 82 h 123"/>
                <a:gd name="T14" fmla="*/ 1 w 37"/>
                <a:gd name="T15" fmla="*/ 11 h 123"/>
                <a:gd name="T16" fmla="*/ 1 w 37"/>
                <a:gd name="T17" fmla="*/ 4 h 123"/>
                <a:gd name="T18" fmla="*/ 5 w 37"/>
                <a:gd name="T19" fmla="*/ 0 h 123"/>
                <a:gd name="T20" fmla="*/ 15 w 37"/>
                <a:gd name="T21" fmla="*/ 111 h 123"/>
                <a:gd name="T22" fmla="*/ 15 w 37"/>
                <a:gd name="T23" fmla="*/ 111 h 123"/>
                <a:gd name="T24" fmla="*/ 15 w 37"/>
                <a:gd name="T25" fmla="*/ 110 h 123"/>
                <a:gd name="T26" fmla="*/ 15 w 37"/>
                <a:gd name="T27" fmla="*/ 110 h 123"/>
                <a:gd name="T28" fmla="*/ 15 w 37"/>
                <a:gd name="T29" fmla="*/ 110 h 123"/>
                <a:gd name="T30" fmla="*/ 15 w 37"/>
                <a:gd name="T31" fmla="*/ 110 h 123"/>
                <a:gd name="T32" fmla="*/ 15 w 37"/>
                <a:gd name="T33" fmla="*/ 110 h 123"/>
                <a:gd name="T34" fmla="*/ 15 w 37"/>
                <a:gd name="T35" fmla="*/ 11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123">
                  <a:moveTo>
                    <a:pt x="5" y="0"/>
                  </a:moveTo>
                  <a:cubicBezTo>
                    <a:pt x="16" y="0"/>
                    <a:pt x="19" y="18"/>
                    <a:pt x="21" y="30"/>
                  </a:cubicBezTo>
                  <a:cubicBezTo>
                    <a:pt x="23" y="47"/>
                    <a:pt x="26" y="64"/>
                    <a:pt x="26" y="81"/>
                  </a:cubicBezTo>
                  <a:cubicBezTo>
                    <a:pt x="27" y="96"/>
                    <a:pt x="37" y="120"/>
                    <a:pt x="22" y="122"/>
                  </a:cubicBezTo>
                  <a:cubicBezTo>
                    <a:pt x="15" y="123"/>
                    <a:pt x="12" y="112"/>
                    <a:pt x="10" y="101"/>
                  </a:cubicBezTo>
                  <a:cubicBezTo>
                    <a:pt x="9" y="84"/>
                    <a:pt x="9" y="84"/>
                    <a:pt x="9" y="84"/>
                  </a:cubicBezTo>
                  <a:cubicBezTo>
                    <a:pt x="9" y="84"/>
                    <a:pt x="9" y="83"/>
                    <a:pt x="9" y="82"/>
                  </a:cubicBezTo>
                  <a:cubicBezTo>
                    <a:pt x="3" y="59"/>
                    <a:pt x="3" y="35"/>
                    <a:pt x="1" y="11"/>
                  </a:cubicBezTo>
                  <a:cubicBezTo>
                    <a:pt x="0" y="6"/>
                    <a:pt x="0" y="6"/>
                    <a:pt x="1" y="4"/>
                  </a:cubicBezTo>
                  <a:cubicBezTo>
                    <a:pt x="1" y="2"/>
                    <a:pt x="2" y="0"/>
                    <a:pt x="5" y="0"/>
                  </a:cubicBezTo>
                  <a:close/>
                  <a:moveTo>
                    <a:pt x="15" y="111"/>
                  </a:moveTo>
                  <a:cubicBezTo>
                    <a:pt x="15" y="111"/>
                    <a:pt x="15" y="111"/>
                    <a:pt x="15" y="111"/>
                  </a:cubicBezTo>
                  <a:moveTo>
                    <a:pt x="15" y="110"/>
                  </a:moveTo>
                  <a:cubicBezTo>
                    <a:pt x="15" y="110"/>
                    <a:pt x="15" y="110"/>
                    <a:pt x="15" y="110"/>
                  </a:cubicBezTo>
                  <a:moveTo>
                    <a:pt x="15" y="110"/>
                  </a:moveTo>
                  <a:cubicBezTo>
                    <a:pt x="15" y="110"/>
                    <a:pt x="15" y="110"/>
                    <a:pt x="15" y="110"/>
                  </a:cubicBezTo>
                  <a:moveTo>
                    <a:pt x="15" y="110"/>
                  </a:moveTo>
                  <a:cubicBezTo>
                    <a:pt x="15" y="110"/>
                    <a:pt x="15" y="110"/>
                    <a:pt x="15" y="110"/>
                  </a:cubicBezTo>
                </a:path>
              </a:pathLst>
            </a:custGeom>
            <a:solidFill>
              <a:srgbClr val="DA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8">
              <a:extLst>
                <a:ext uri="{FF2B5EF4-FFF2-40B4-BE49-F238E27FC236}">
                  <a16:creationId xmlns:a16="http://schemas.microsoft.com/office/drawing/2014/main" id="{558881C1-3A4D-B6DD-A155-68943030CDD6}"/>
                </a:ext>
              </a:extLst>
            </p:cNvPr>
            <p:cNvSpPr>
              <a:spLocks/>
            </p:cNvSpPr>
            <p:nvPr/>
          </p:nvSpPr>
          <p:spPr bwMode="auto">
            <a:xfrm>
              <a:off x="6646863" y="1233488"/>
              <a:ext cx="755650" cy="827087"/>
            </a:xfrm>
            <a:custGeom>
              <a:avLst/>
              <a:gdLst>
                <a:gd name="T0" fmla="*/ 85 w 120"/>
                <a:gd name="T1" fmla="*/ 10 h 132"/>
                <a:gd name="T2" fmla="*/ 47 w 120"/>
                <a:gd name="T3" fmla="*/ 7 h 132"/>
                <a:gd name="T4" fmla="*/ 21 w 120"/>
                <a:gd name="T5" fmla="*/ 41 h 132"/>
                <a:gd name="T6" fmla="*/ 15 w 120"/>
                <a:gd name="T7" fmla="*/ 75 h 132"/>
                <a:gd name="T8" fmla="*/ 6 w 120"/>
                <a:gd name="T9" fmla="*/ 84 h 132"/>
                <a:gd name="T10" fmla="*/ 1 w 120"/>
                <a:gd name="T11" fmla="*/ 89 h 132"/>
                <a:gd name="T12" fmla="*/ 8 w 120"/>
                <a:gd name="T13" fmla="*/ 103 h 132"/>
                <a:gd name="T14" fmla="*/ 12 w 120"/>
                <a:gd name="T15" fmla="*/ 107 h 132"/>
                <a:gd name="T16" fmla="*/ 20 w 120"/>
                <a:gd name="T17" fmla="*/ 100 h 132"/>
                <a:gd name="T18" fmla="*/ 23 w 120"/>
                <a:gd name="T19" fmla="*/ 97 h 132"/>
                <a:gd name="T20" fmla="*/ 21 w 120"/>
                <a:gd name="T21" fmla="*/ 102 h 132"/>
                <a:gd name="T22" fmla="*/ 19 w 120"/>
                <a:gd name="T23" fmla="*/ 114 h 132"/>
                <a:gd name="T24" fmla="*/ 30 w 120"/>
                <a:gd name="T25" fmla="*/ 122 h 132"/>
                <a:gd name="T26" fmla="*/ 36 w 120"/>
                <a:gd name="T27" fmla="*/ 116 h 132"/>
                <a:gd name="T28" fmla="*/ 38 w 120"/>
                <a:gd name="T29" fmla="*/ 114 h 132"/>
                <a:gd name="T30" fmla="*/ 39 w 120"/>
                <a:gd name="T31" fmla="*/ 112 h 132"/>
                <a:gd name="T32" fmla="*/ 37 w 120"/>
                <a:gd name="T33" fmla="*/ 118 h 132"/>
                <a:gd name="T34" fmla="*/ 39 w 120"/>
                <a:gd name="T35" fmla="*/ 127 h 132"/>
                <a:gd name="T36" fmla="*/ 43 w 120"/>
                <a:gd name="T37" fmla="*/ 129 h 132"/>
                <a:gd name="T38" fmla="*/ 49 w 120"/>
                <a:gd name="T39" fmla="*/ 130 h 132"/>
                <a:gd name="T40" fmla="*/ 75 w 120"/>
                <a:gd name="T41" fmla="*/ 131 h 132"/>
                <a:gd name="T42" fmla="*/ 83 w 120"/>
                <a:gd name="T43" fmla="*/ 128 h 132"/>
                <a:gd name="T44" fmla="*/ 84 w 120"/>
                <a:gd name="T45" fmla="*/ 115 h 132"/>
                <a:gd name="T46" fmla="*/ 83 w 120"/>
                <a:gd name="T47" fmla="*/ 111 h 132"/>
                <a:gd name="T48" fmla="*/ 87 w 120"/>
                <a:gd name="T49" fmla="*/ 114 h 132"/>
                <a:gd name="T50" fmla="*/ 95 w 120"/>
                <a:gd name="T51" fmla="*/ 122 h 132"/>
                <a:gd name="T52" fmla="*/ 114 w 120"/>
                <a:gd name="T53" fmla="*/ 112 h 132"/>
                <a:gd name="T54" fmla="*/ 120 w 120"/>
                <a:gd name="T55" fmla="*/ 107 h 132"/>
                <a:gd name="T56" fmla="*/ 113 w 120"/>
                <a:gd name="T57" fmla="*/ 102 h 132"/>
                <a:gd name="T58" fmla="*/ 107 w 120"/>
                <a:gd name="T59" fmla="*/ 90 h 132"/>
                <a:gd name="T60" fmla="*/ 108 w 120"/>
                <a:gd name="T61" fmla="*/ 64 h 132"/>
                <a:gd name="T62" fmla="*/ 100 w 120"/>
                <a:gd name="T63" fmla="*/ 28 h 132"/>
                <a:gd name="T64" fmla="*/ 85 w 120"/>
                <a:gd name="T65" fmla="*/ 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32">
                  <a:moveTo>
                    <a:pt x="85" y="10"/>
                  </a:moveTo>
                  <a:cubicBezTo>
                    <a:pt x="66" y="0"/>
                    <a:pt x="51" y="5"/>
                    <a:pt x="47" y="7"/>
                  </a:cubicBezTo>
                  <a:cubicBezTo>
                    <a:pt x="33" y="13"/>
                    <a:pt x="23" y="26"/>
                    <a:pt x="21" y="41"/>
                  </a:cubicBezTo>
                  <a:cubicBezTo>
                    <a:pt x="19" y="53"/>
                    <a:pt x="21" y="64"/>
                    <a:pt x="15" y="75"/>
                  </a:cubicBezTo>
                  <a:cubicBezTo>
                    <a:pt x="13" y="78"/>
                    <a:pt x="10" y="81"/>
                    <a:pt x="6" y="84"/>
                  </a:cubicBezTo>
                  <a:cubicBezTo>
                    <a:pt x="4" y="85"/>
                    <a:pt x="1" y="86"/>
                    <a:pt x="1" y="89"/>
                  </a:cubicBezTo>
                  <a:cubicBezTo>
                    <a:pt x="0" y="94"/>
                    <a:pt x="5" y="100"/>
                    <a:pt x="8" y="103"/>
                  </a:cubicBezTo>
                  <a:cubicBezTo>
                    <a:pt x="9" y="104"/>
                    <a:pt x="11" y="107"/>
                    <a:pt x="12" y="107"/>
                  </a:cubicBezTo>
                  <a:cubicBezTo>
                    <a:pt x="16" y="106"/>
                    <a:pt x="18" y="102"/>
                    <a:pt x="20" y="100"/>
                  </a:cubicBezTo>
                  <a:cubicBezTo>
                    <a:pt x="21" y="99"/>
                    <a:pt x="22" y="97"/>
                    <a:pt x="23" y="97"/>
                  </a:cubicBezTo>
                  <a:cubicBezTo>
                    <a:pt x="23" y="97"/>
                    <a:pt x="21" y="102"/>
                    <a:pt x="21" y="102"/>
                  </a:cubicBezTo>
                  <a:cubicBezTo>
                    <a:pt x="19" y="107"/>
                    <a:pt x="15" y="109"/>
                    <a:pt x="19" y="114"/>
                  </a:cubicBezTo>
                  <a:cubicBezTo>
                    <a:pt x="21" y="117"/>
                    <a:pt x="26" y="124"/>
                    <a:pt x="30" y="122"/>
                  </a:cubicBezTo>
                  <a:cubicBezTo>
                    <a:pt x="33" y="121"/>
                    <a:pt x="34" y="119"/>
                    <a:pt x="36" y="116"/>
                  </a:cubicBezTo>
                  <a:cubicBezTo>
                    <a:pt x="37" y="116"/>
                    <a:pt x="37" y="115"/>
                    <a:pt x="38" y="114"/>
                  </a:cubicBezTo>
                  <a:cubicBezTo>
                    <a:pt x="38" y="113"/>
                    <a:pt x="38" y="112"/>
                    <a:pt x="39" y="112"/>
                  </a:cubicBezTo>
                  <a:cubicBezTo>
                    <a:pt x="39" y="113"/>
                    <a:pt x="37" y="117"/>
                    <a:pt x="37" y="118"/>
                  </a:cubicBezTo>
                  <a:cubicBezTo>
                    <a:pt x="35" y="122"/>
                    <a:pt x="34" y="124"/>
                    <a:pt x="39" y="127"/>
                  </a:cubicBezTo>
                  <a:cubicBezTo>
                    <a:pt x="40" y="128"/>
                    <a:pt x="42" y="128"/>
                    <a:pt x="43" y="129"/>
                  </a:cubicBezTo>
                  <a:cubicBezTo>
                    <a:pt x="45" y="129"/>
                    <a:pt x="47" y="130"/>
                    <a:pt x="49" y="130"/>
                  </a:cubicBezTo>
                  <a:cubicBezTo>
                    <a:pt x="57" y="132"/>
                    <a:pt x="67" y="132"/>
                    <a:pt x="75" y="131"/>
                  </a:cubicBezTo>
                  <a:cubicBezTo>
                    <a:pt x="77" y="131"/>
                    <a:pt x="82" y="131"/>
                    <a:pt x="83" y="128"/>
                  </a:cubicBezTo>
                  <a:cubicBezTo>
                    <a:pt x="85" y="125"/>
                    <a:pt x="84" y="119"/>
                    <a:pt x="84" y="115"/>
                  </a:cubicBezTo>
                  <a:cubicBezTo>
                    <a:pt x="84" y="115"/>
                    <a:pt x="83" y="111"/>
                    <a:pt x="83" y="111"/>
                  </a:cubicBezTo>
                  <a:cubicBezTo>
                    <a:pt x="84" y="111"/>
                    <a:pt x="86" y="114"/>
                    <a:pt x="87" y="114"/>
                  </a:cubicBezTo>
                  <a:cubicBezTo>
                    <a:pt x="89" y="117"/>
                    <a:pt x="91" y="122"/>
                    <a:pt x="95" y="122"/>
                  </a:cubicBezTo>
                  <a:cubicBezTo>
                    <a:pt x="102" y="122"/>
                    <a:pt x="109" y="116"/>
                    <a:pt x="114" y="112"/>
                  </a:cubicBezTo>
                  <a:cubicBezTo>
                    <a:pt x="115" y="111"/>
                    <a:pt x="120" y="108"/>
                    <a:pt x="120" y="107"/>
                  </a:cubicBezTo>
                  <a:cubicBezTo>
                    <a:pt x="120" y="106"/>
                    <a:pt x="114" y="103"/>
                    <a:pt x="113" y="102"/>
                  </a:cubicBezTo>
                  <a:cubicBezTo>
                    <a:pt x="110" y="99"/>
                    <a:pt x="107" y="95"/>
                    <a:pt x="107" y="90"/>
                  </a:cubicBezTo>
                  <a:cubicBezTo>
                    <a:pt x="106" y="82"/>
                    <a:pt x="108" y="73"/>
                    <a:pt x="108" y="64"/>
                  </a:cubicBezTo>
                  <a:cubicBezTo>
                    <a:pt x="108" y="52"/>
                    <a:pt x="104" y="39"/>
                    <a:pt x="100" y="28"/>
                  </a:cubicBezTo>
                  <a:cubicBezTo>
                    <a:pt x="97" y="21"/>
                    <a:pt x="92" y="13"/>
                    <a:pt x="85" y="10"/>
                  </a:cubicBezTo>
                  <a:close/>
                </a:path>
              </a:pathLst>
            </a:custGeom>
            <a:solidFill>
              <a:srgbClr val="B5520F"/>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9">
              <a:extLst>
                <a:ext uri="{FF2B5EF4-FFF2-40B4-BE49-F238E27FC236}">
                  <a16:creationId xmlns:a16="http://schemas.microsoft.com/office/drawing/2014/main" id="{38AFB88A-16F5-66C8-0585-A72FB14C1773}"/>
                </a:ext>
              </a:extLst>
            </p:cNvPr>
            <p:cNvSpPr>
              <a:spLocks/>
            </p:cNvSpPr>
            <p:nvPr/>
          </p:nvSpPr>
          <p:spPr bwMode="auto">
            <a:xfrm>
              <a:off x="6615113" y="1458913"/>
              <a:ext cx="195263" cy="307975"/>
            </a:xfrm>
            <a:custGeom>
              <a:avLst/>
              <a:gdLst>
                <a:gd name="T0" fmla="*/ 28 w 31"/>
                <a:gd name="T1" fmla="*/ 0 h 49"/>
                <a:gd name="T2" fmla="*/ 29 w 31"/>
                <a:gd name="T3" fmla="*/ 14 h 49"/>
                <a:gd name="T4" fmla="*/ 5 w 31"/>
                <a:gd name="T5" fmla="*/ 49 h 49"/>
                <a:gd name="T6" fmla="*/ 5 w 31"/>
                <a:gd name="T7" fmla="*/ 46 h 49"/>
                <a:gd name="T8" fmla="*/ 25 w 31"/>
                <a:gd name="T9" fmla="*/ 20 h 49"/>
                <a:gd name="T10" fmla="*/ 27 w 31"/>
                <a:gd name="T11" fmla="*/ 1 h 49"/>
                <a:gd name="T12" fmla="*/ 28 w 3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31" h="49">
                  <a:moveTo>
                    <a:pt x="28" y="0"/>
                  </a:moveTo>
                  <a:cubicBezTo>
                    <a:pt x="31" y="1"/>
                    <a:pt x="29" y="9"/>
                    <a:pt x="29" y="14"/>
                  </a:cubicBezTo>
                  <a:cubicBezTo>
                    <a:pt x="27" y="29"/>
                    <a:pt x="19" y="43"/>
                    <a:pt x="5" y="49"/>
                  </a:cubicBezTo>
                  <a:cubicBezTo>
                    <a:pt x="5" y="49"/>
                    <a:pt x="0" y="48"/>
                    <a:pt x="5" y="46"/>
                  </a:cubicBezTo>
                  <a:cubicBezTo>
                    <a:pt x="15" y="41"/>
                    <a:pt x="23" y="32"/>
                    <a:pt x="25" y="20"/>
                  </a:cubicBezTo>
                  <a:cubicBezTo>
                    <a:pt x="26" y="14"/>
                    <a:pt x="26" y="8"/>
                    <a:pt x="27" y="1"/>
                  </a:cubicBezTo>
                  <a:cubicBezTo>
                    <a:pt x="27" y="1"/>
                    <a:pt x="27" y="0"/>
                    <a:pt x="28" y="0"/>
                  </a:cubicBezTo>
                  <a:close/>
                </a:path>
              </a:pathLst>
            </a:custGeom>
            <a:solidFill>
              <a:srgbClr val="B5520F"/>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0">
              <a:extLst>
                <a:ext uri="{FF2B5EF4-FFF2-40B4-BE49-F238E27FC236}">
                  <a16:creationId xmlns:a16="http://schemas.microsoft.com/office/drawing/2014/main" id="{D05CCEF0-6843-1551-81BF-AC4091115E86}"/>
                </a:ext>
              </a:extLst>
            </p:cNvPr>
            <p:cNvSpPr>
              <a:spLocks/>
            </p:cNvSpPr>
            <p:nvPr/>
          </p:nvSpPr>
          <p:spPr bwMode="auto">
            <a:xfrm>
              <a:off x="7275513" y="1471613"/>
              <a:ext cx="133350" cy="401637"/>
            </a:xfrm>
            <a:custGeom>
              <a:avLst/>
              <a:gdLst>
                <a:gd name="T0" fmla="*/ 2 w 21"/>
                <a:gd name="T1" fmla="*/ 0 h 64"/>
                <a:gd name="T2" fmla="*/ 4 w 21"/>
                <a:gd name="T3" fmla="*/ 3 h 64"/>
                <a:gd name="T4" fmla="*/ 9 w 21"/>
                <a:gd name="T5" fmla="*/ 47 h 64"/>
                <a:gd name="T6" fmla="*/ 20 w 21"/>
                <a:gd name="T7" fmla="*/ 61 h 64"/>
                <a:gd name="T8" fmla="*/ 21 w 21"/>
                <a:gd name="T9" fmla="*/ 62 h 64"/>
                <a:gd name="T10" fmla="*/ 19 w 21"/>
                <a:gd name="T11" fmla="*/ 64 h 64"/>
                <a:gd name="T12" fmla="*/ 5 w 21"/>
                <a:gd name="T13" fmla="*/ 41 h 64"/>
                <a:gd name="T14" fmla="*/ 4 w 21"/>
                <a:gd name="T15" fmla="*/ 14 h 64"/>
                <a:gd name="T16" fmla="*/ 0 w 21"/>
                <a:gd name="T17" fmla="*/ 2 h 64"/>
                <a:gd name="T18" fmla="*/ 2 w 21"/>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64">
                  <a:moveTo>
                    <a:pt x="2" y="0"/>
                  </a:moveTo>
                  <a:cubicBezTo>
                    <a:pt x="4" y="0"/>
                    <a:pt x="3" y="1"/>
                    <a:pt x="4" y="3"/>
                  </a:cubicBezTo>
                  <a:cubicBezTo>
                    <a:pt x="8" y="17"/>
                    <a:pt x="6" y="32"/>
                    <a:pt x="9" y="47"/>
                  </a:cubicBezTo>
                  <a:cubicBezTo>
                    <a:pt x="10" y="53"/>
                    <a:pt x="14" y="59"/>
                    <a:pt x="20" y="61"/>
                  </a:cubicBezTo>
                  <a:cubicBezTo>
                    <a:pt x="20" y="61"/>
                    <a:pt x="21" y="61"/>
                    <a:pt x="21" y="62"/>
                  </a:cubicBezTo>
                  <a:cubicBezTo>
                    <a:pt x="21" y="63"/>
                    <a:pt x="21" y="64"/>
                    <a:pt x="19" y="64"/>
                  </a:cubicBezTo>
                  <a:cubicBezTo>
                    <a:pt x="9" y="61"/>
                    <a:pt x="6" y="49"/>
                    <a:pt x="5" y="41"/>
                  </a:cubicBezTo>
                  <a:cubicBezTo>
                    <a:pt x="5" y="32"/>
                    <a:pt x="5" y="23"/>
                    <a:pt x="4" y="14"/>
                  </a:cubicBezTo>
                  <a:cubicBezTo>
                    <a:pt x="3" y="10"/>
                    <a:pt x="2" y="6"/>
                    <a:pt x="0" y="2"/>
                  </a:cubicBezTo>
                  <a:cubicBezTo>
                    <a:pt x="0" y="2"/>
                    <a:pt x="0" y="0"/>
                    <a:pt x="2" y="0"/>
                  </a:cubicBezTo>
                  <a:close/>
                </a:path>
              </a:pathLst>
            </a:custGeom>
            <a:solidFill>
              <a:srgbClr val="B5520F"/>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1">
              <a:extLst>
                <a:ext uri="{FF2B5EF4-FFF2-40B4-BE49-F238E27FC236}">
                  <a16:creationId xmlns:a16="http://schemas.microsoft.com/office/drawing/2014/main" id="{50A8579D-6759-421C-8B00-4FF57B3AB0C4}"/>
                </a:ext>
              </a:extLst>
            </p:cNvPr>
            <p:cNvSpPr>
              <a:spLocks/>
            </p:cNvSpPr>
            <p:nvPr/>
          </p:nvSpPr>
          <p:spPr bwMode="auto">
            <a:xfrm>
              <a:off x="6224588" y="1284288"/>
              <a:ext cx="1341438" cy="4725987"/>
            </a:xfrm>
            <a:custGeom>
              <a:avLst/>
              <a:gdLst>
                <a:gd name="T0" fmla="*/ 73 w 213"/>
                <a:gd name="T1" fmla="*/ 140 h 754"/>
                <a:gd name="T2" fmla="*/ 74 w 213"/>
                <a:gd name="T3" fmla="*/ 138 h 754"/>
                <a:gd name="T4" fmla="*/ 117 w 213"/>
                <a:gd name="T5" fmla="*/ 104 h 754"/>
                <a:gd name="T6" fmla="*/ 116 w 213"/>
                <a:gd name="T7" fmla="*/ 93 h 754"/>
                <a:gd name="T8" fmla="*/ 106 w 213"/>
                <a:gd name="T9" fmla="*/ 81 h 754"/>
                <a:gd name="T10" fmla="*/ 106 w 213"/>
                <a:gd name="T11" fmla="*/ 24 h 754"/>
                <a:gd name="T12" fmla="*/ 146 w 213"/>
                <a:gd name="T13" fmla="*/ 12 h 754"/>
                <a:gd name="T14" fmla="*/ 158 w 213"/>
                <a:gd name="T15" fmla="*/ 37 h 754"/>
                <a:gd name="T16" fmla="*/ 140 w 213"/>
                <a:gd name="T17" fmla="*/ 92 h 754"/>
                <a:gd name="T18" fmla="*/ 141 w 213"/>
                <a:gd name="T19" fmla="*/ 107 h 754"/>
                <a:gd name="T20" fmla="*/ 161 w 213"/>
                <a:gd name="T21" fmla="*/ 126 h 754"/>
                <a:gd name="T22" fmla="*/ 177 w 213"/>
                <a:gd name="T23" fmla="*/ 143 h 754"/>
                <a:gd name="T24" fmla="*/ 212 w 213"/>
                <a:gd name="T25" fmla="*/ 350 h 754"/>
                <a:gd name="T26" fmla="*/ 211 w 213"/>
                <a:gd name="T27" fmla="*/ 384 h 754"/>
                <a:gd name="T28" fmla="*/ 210 w 213"/>
                <a:gd name="T29" fmla="*/ 395 h 754"/>
                <a:gd name="T30" fmla="*/ 203 w 213"/>
                <a:gd name="T31" fmla="*/ 378 h 754"/>
                <a:gd name="T32" fmla="*/ 192 w 213"/>
                <a:gd name="T33" fmla="*/ 311 h 754"/>
                <a:gd name="T34" fmla="*/ 162 w 213"/>
                <a:gd name="T35" fmla="*/ 190 h 754"/>
                <a:gd name="T36" fmla="*/ 152 w 213"/>
                <a:gd name="T37" fmla="*/ 231 h 754"/>
                <a:gd name="T38" fmla="*/ 179 w 213"/>
                <a:gd name="T39" fmla="*/ 289 h 754"/>
                <a:gd name="T40" fmla="*/ 170 w 213"/>
                <a:gd name="T41" fmla="*/ 501 h 754"/>
                <a:gd name="T42" fmla="*/ 149 w 213"/>
                <a:gd name="T43" fmla="*/ 664 h 754"/>
                <a:gd name="T44" fmla="*/ 145 w 213"/>
                <a:gd name="T45" fmla="*/ 690 h 754"/>
                <a:gd name="T46" fmla="*/ 152 w 213"/>
                <a:gd name="T47" fmla="*/ 746 h 754"/>
                <a:gd name="T48" fmla="*/ 134 w 213"/>
                <a:gd name="T49" fmla="*/ 709 h 754"/>
                <a:gd name="T50" fmla="*/ 132 w 213"/>
                <a:gd name="T51" fmla="*/ 692 h 754"/>
                <a:gd name="T52" fmla="*/ 127 w 213"/>
                <a:gd name="T53" fmla="*/ 643 h 754"/>
                <a:gd name="T54" fmla="*/ 130 w 213"/>
                <a:gd name="T55" fmla="*/ 495 h 754"/>
                <a:gd name="T56" fmla="*/ 104 w 213"/>
                <a:gd name="T57" fmla="*/ 368 h 754"/>
                <a:gd name="T58" fmla="*/ 58 w 213"/>
                <a:gd name="T59" fmla="*/ 470 h 754"/>
                <a:gd name="T60" fmla="*/ 54 w 213"/>
                <a:gd name="T61" fmla="*/ 480 h 754"/>
                <a:gd name="T62" fmla="*/ 80 w 213"/>
                <a:gd name="T63" fmla="*/ 514 h 754"/>
                <a:gd name="T64" fmla="*/ 99 w 213"/>
                <a:gd name="T65" fmla="*/ 603 h 754"/>
                <a:gd name="T66" fmla="*/ 106 w 213"/>
                <a:gd name="T67" fmla="*/ 639 h 754"/>
                <a:gd name="T68" fmla="*/ 110 w 213"/>
                <a:gd name="T69" fmla="*/ 657 h 754"/>
                <a:gd name="T70" fmla="*/ 96 w 213"/>
                <a:gd name="T71" fmla="*/ 695 h 754"/>
                <a:gd name="T72" fmla="*/ 74 w 213"/>
                <a:gd name="T73" fmla="*/ 692 h 754"/>
                <a:gd name="T74" fmla="*/ 93 w 213"/>
                <a:gd name="T75" fmla="*/ 650 h 754"/>
                <a:gd name="T76" fmla="*/ 54 w 213"/>
                <a:gd name="T77" fmla="*/ 564 h 754"/>
                <a:gd name="T78" fmla="*/ 6 w 213"/>
                <a:gd name="T79" fmla="*/ 489 h 754"/>
                <a:gd name="T80" fmla="*/ 40 w 213"/>
                <a:gd name="T81" fmla="*/ 322 h 754"/>
                <a:gd name="T82" fmla="*/ 88 w 213"/>
                <a:gd name="T83" fmla="*/ 236 h 754"/>
                <a:gd name="T84" fmla="*/ 80 w 213"/>
                <a:gd name="T85" fmla="*/ 189 h 754"/>
                <a:gd name="T86" fmla="*/ 29 w 213"/>
                <a:gd name="T87" fmla="*/ 262 h 754"/>
                <a:gd name="T88" fmla="*/ 54 w 213"/>
                <a:gd name="T89" fmla="*/ 184 h 754"/>
                <a:gd name="T90" fmla="*/ 71 w 213"/>
                <a:gd name="T91" fmla="*/ 146 h 754"/>
                <a:gd name="T92" fmla="*/ 73 w 213"/>
                <a:gd name="T93" fmla="*/ 14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754">
                  <a:moveTo>
                    <a:pt x="73" y="140"/>
                  </a:moveTo>
                  <a:cubicBezTo>
                    <a:pt x="74" y="139"/>
                    <a:pt x="74" y="139"/>
                    <a:pt x="74" y="138"/>
                  </a:cubicBezTo>
                  <a:cubicBezTo>
                    <a:pt x="78" y="127"/>
                    <a:pt x="117" y="107"/>
                    <a:pt x="117" y="104"/>
                  </a:cubicBezTo>
                  <a:cubicBezTo>
                    <a:pt x="117" y="103"/>
                    <a:pt x="117" y="94"/>
                    <a:pt x="116" y="93"/>
                  </a:cubicBezTo>
                  <a:cubicBezTo>
                    <a:pt x="112" y="92"/>
                    <a:pt x="108" y="84"/>
                    <a:pt x="106" y="81"/>
                  </a:cubicBezTo>
                  <a:cubicBezTo>
                    <a:pt x="99" y="62"/>
                    <a:pt x="98" y="45"/>
                    <a:pt x="106" y="24"/>
                  </a:cubicBezTo>
                  <a:cubicBezTo>
                    <a:pt x="115" y="0"/>
                    <a:pt x="140" y="9"/>
                    <a:pt x="146" y="12"/>
                  </a:cubicBezTo>
                  <a:cubicBezTo>
                    <a:pt x="156" y="19"/>
                    <a:pt x="158" y="29"/>
                    <a:pt x="158" y="37"/>
                  </a:cubicBezTo>
                  <a:cubicBezTo>
                    <a:pt x="158" y="71"/>
                    <a:pt x="152" y="82"/>
                    <a:pt x="140" y="92"/>
                  </a:cubicBezTo>
                  <a:cubicBezTo>
                    <a:pt x="140" y="93"/>
                    <a:pt x="139" y="97"/>
                    <a:pt x="141" y="107"/>
                  </a:cubicBezTo>
                  <a:cubicBezTo>
                    <a:pt x="147" y="113"/>
                    <a:pt x="155" y="119"/>
                    <a:pt x="161" y="126"/>
                  </a:cubicBezTo>
                  <a:cubicBezTo>
                    <a:pt x="167" y="131"/>
                    <a:pt x="175" y="137"/>
                    <a:pt x="177" y="143"/>
                  </a:cubicBezTo>
                  <a:cubicBezTo>
                    <a:pt x="187" y="181"/>
                    <a:pt x="198" y="225"/>
                    <a:pt x="212" y="350"/>
                  </a:cubicBezTo>
                  <a:cubicBezTo>
                    <a:pt x="213" y="361"/>
                    <a:pt x="210" y="373"/>
                    <a:pt x="211" y="384"/>
                  </a:cubicBezTo>
                  <a:cubicBezTo>
                    <a:pt x="211" y="386"/>
                    <a:pt x="212" y="394"/>
                    <a:pt x="210" y="395"/>
                  </a:cubicBezTo>
                  <a:cubicBezTo>
                    <a:pt x="204" y="398"/>
                    <a:pt x="204" y="380"/>
                    <a:pt x="203" y="378"/>
                  </a:cubicBezTo>
                  <a:cubicBezTo>
                    <a:pt x="200" y="355"/>
                    <a:pt x="198" y="333"/>
                    <a:pt x="192" y="311"/>
                  </a:cubicBezTo>
                  <a:cubicBezTo>
                    <a:pt x="177" y="253"/>
                    <a:pt x="168" y="218"/>
                    <a:pt x="162" y="190"/>
                  </a:cubicBezTo>
                  <a:cubicBezTo>
                    <a:pt x="155" y="207"/>
                    <a:pt x="149" y="224"/>
                    <a:pt x="152" y="231"/>
                  </a:cubicBezTo>
                  <a:cubicBezTo>
                    <a:pt x="152" y="231"/>
                    <a:pt x="179" y="288"/>
                    <a:pt x="179" y="289"/>
                  </a:cubicBezTo>
                  <a:cubicBezTo>
                    <a:pt x="206" y="357"/>
                    <a:pt x="173" y="477"/>
                    <a:pt x="170" y="501"/>
                  </a:cubicBezTo>
                  <a:cubicBezTo>
                    <a:pt x="163" y="561"/>
                    <a:pt x="154" y="630"/>
                    <a:pt x="149" y="664"/>
                  </a:cubicBezTo>
                  <a:cubicBezTo>
                    <a:pt x="148" y="673"/>
                    <a:pt x="147" y="682"/>
                    <a:pt x="145" y="690"/>
                  </a:cubicBezTo>
                  <a:cubicBezTo>
                    <a:pt x="145" y="693"/>
                    <a:pt x="153" y="744"/>
                    <a:pt x="152" y="746"/>
                  </a:cubicBezTo>
                  <a:cubicBezTo>
                    <a:pt x="149" y="754"/>
                    <a:pt x="133" y="715"/>
                    <a:pt x="134" y="709"/>
                  </a:cubicBezTo>
                  <a:cubicBezTo>
                    <a:pt x="135" y="702"/>
                    <a:pt x="124" y="723"/>
                    <a:pt x="132" y="692"/>
                  </a:cubicBezTo>
                  <a:cubicBezTo>
                    <a:pt x="136" y="678"/>
                    <a:pt x="128" y="657"/>
                    <a:pt x="127" y="643"/>
                  </a:cubicBezTo>
                  <a:cubicBezTo>
                    <a:pt x="123" y="608"/>
                    <a:pt x="103" y="584"/>
                    <a:pt x="130" y="495"/>
                  </a:cubicBezTo>
                  <a:cubicBezTo>
                    <a:pt x="130" y="494"/>
                    <a:pt x="105" y="367"/>
                    <a:pt x="104" y="368"/>
                  </a:cubicBezTo>
                  <a:cubicBezTo>
                    <a:pt x="92" y="372"/>
                    <a:pt x="63" y="459"/>
                    <a:pt x="58" y="470"/>
                  </a:cubicBezTo>
                  <a:cubicBezTo>
                    <a:pt x="58" y="472"/>
                    <a:pt x="52" y="479"/>
                    <a:pt x="54" y="480"/>
                  </a:cubicBezTo>
                  <a:cubicBezTo>
                    <a:pt x="62" y="490"/>
                    <a:pt x="73" y="502"/>
                    <a:pt x="80" y="514"/>
                  </a:cubicBezTo>
                  <a:cubicBezTo>
                    <a:pt x="94" y="541"/>
                    <a:pt x="97" y="573"/>
                    <a:pt x="99" y="603"/>
                  </a:cubicBezTo>
                  <a:cubicBezTo>
                    <a:pt x="100" y="614"/>
                    <a:pt x="103" y="628"/>
                    <a:pt x="106" y="639"/>
                  </a:cubicBezTo>
                  <a:cubicBezTo>
                    <a:pt x="108" y="649"/>
                    <a:pt x="112" y="654"/>
                    <a:pt x="110" y="657"/>
                  </a:cubicBezTo>
                  <a:cubicBezTo>
                    <a:pt x="101" y="679"/>
                    <a:pt x="102" y="690"/>
                    <a:pt x="96" y="695"/>
                  </a:cubicBezTo>
                  <a:cubicBezTo>
                    <a:pt x="95" y="696"/>
                    <a:pt x="76" y="695"/>
                    <a:pt x="74" y="692"/>
                  </a:cubicBezTo>
                  <a:cubicBezTo>
                    <a:pt x="67" y="685"/>
                    <a:pt x="81" y="685"/>
                    <a:pt x="93" y="650"/>
                  </a:cubicBezTo>
                  <a:cubicBezTo>
                    <a:pt x="94" y="649"/>
                    <a:pt x="80" y="608"/>
                    <a:pt x="54" y="564"/>
                  </a:cubicBezTo>
                  <a:cubicBezTo>
                    <a:pt x="49" y="555"/>
                    <a:pt x="9" y="499"/>
                    <a:pt x="6" y="489"/>
                  </a:cubicBezTo>
                  <a:cubicBezTo>
                    <a:pt x="0" y="469"/>
                    <a:pt x="9" y="395"/>
                    <a:pt x="40" y="322"/>
                  </a:cubicBezTo>
                  <a:cubicBezTo>
                    <a:pt x="55" y="286"/>
                    <a:pt x="84" y="245"/>
                    <a:pt x="88" y="236"/>
                  </a:cubicBezTo>
                  <a:cubicBezTo>
                    <a:pt x="91" y="229"/>
                    <a:pt x="85" y="210"/>
                    <a:pt x="80" y="189"/>
                  </a:cubicBezTo>
                  <a:cubicBezTo>
                    <a:pt x="65" y="225"/>
                    <a:pt x="45" y="228"/>
                    <a:pt x="29" y="262"/>
                  </a:cubicBezTo>
                  <a:cubicBezTo>
                    <a:pt x="19" y="282"/>
                    <a:pt x="37" y="231"/>
                    <a:pt x="54" y="184"/>
                  </a:cubicBezTo>
                  <a:cubicBezTo>
                    <a:pt x="59" y="171"/>
                    <a:pt x="66" y="159"/>
                    <a:pt x="71" y="146"/>
                  </a:cubicBezTo>
                  <a:cubicBezTo>
                    <a:pt x="72" y="144"/>
                    <a:pt x="73" y="142"/>
                    <a:pt x="73" y="140"/>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2">
              <a:extLst>
                <a:ext uri="{FF2B5EF4-FFF2-40B4-BE49-F238E27FC236}">
                  <a16:creationId xmlns:a16="http://schemas.microsoft.com/office/drawing/2014/main" id="{43FA00A4-A906-F1F4-D9A0-C54E2D88589A}"/>
                </a:ext>
              </a:extLst>
            </p:cNvPr>
            <p:cNvSpPr>
              <a:spLocks/>
            </p:cNvSpPr>
            <p:nvPr/>
          </p:nvSpPr>
          <p:spPr bwMode="auto">
            <a:xfrm>
              <a:off x="6124575" y="2657475"/>
              <a:ext cx="1365250" cy="3090862"/>
            </a:xfrm>
            <a:custGeom>
              <a:avLst/>
              <a:gdLst>
                <a:gd name="T0" fmla="*/ 103 w 217"/>
                <a:gd name="T1" fmla="*/ 13 h 493"/>
                <a:gd name="T2" fmla="*/ 31 w 217"/>
                <a:gd name="T3" fmla="*/ 153 h 493"/>
                <a:gd name="T4" fmla="*/ 17 w 217"/>
                <a:gd name="T5" fmla="*/ 289 h 493"/>
                <a:gd name="T6" fmla="*/ 49 w 217"/>
                <a:gd name="T7" fmla="*/ 349 h 493"/>
                <a:gd name="T8" fmla="*/ 78 w 217"/>
                <a:gd name="T9" fmla="*/ 382 h 493"/>
                <a:gd name="T10" fmla="*/ 97 w 217"/>
                <a:gd name="T11" fmla="*/ 408 h 493"/>
                <a:gd name="T12" fmla="*/ 105 w 217"/>
                <a:gd name="T13" fmla="*/ 420 h 493"/>
                <a:gd name="T14" fmla="*/ 129 w 217"/>
                <a:gd name="T15" fmla="*/ 420 h 493"/>
                <a:gd name="T16" fmla="*/ 144 w 217"/>
                <a:gd name="T17" fmla="*/ 481 h 493"/>
                <a:gd name="T18" fmla="*/ 174 w 217"/>
                <a:gd name="T19" fmla="*/ 488 h 493"/>
                <a:gd name="T20" fmla="*/ 190 w 217"/>
                <a:gd name="T21" fmla="*/ 444 h 493"/>
                <a:gd name="T22" fmla="*/ 198 w 217"/>
                <a:gd name="T23" fmla="*/ 364 h 493"/>
                <a:gd name="T24" fmla="*/ 204 w 217"/>
                <a:gd name="T25" fmla="*/ 285 h 493"/>
                <a:gd name="T26" fmla="*/ 210 w 217"/>
                <a:gd name="T27" fmla="*/ 227 h 493"/>
                <a:gd name="T28" fmla="*/ 213 w 217"/>
                <a:gd name="T29" fmla="*/ 123 h 493"/>
                <a:gd name="T30" fmla="*/ 194 w 217"/>
                <a:gd name="T31" fmla="*/ 58 h 493"/>
                <a:gd name="T32" fmla="*/ 166 w 217"/>
                <a:gd name="T33" fmla="*/ 9 h 493"/>
                <a:gd name="T34" fmla="*/ 120 w 217"/>
                <a:gd name="T35" fmla="*/ 4 h 493"/>
                <a:gd name="T36" fmla="*/ 103 w 217"/>
                <a:gd name="T37" fmla="*/ 1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7" h="493">
                  <a:moveTo>
                    <a:pt x="103" y="13"/>
                  </a:moveTo>
                  <a:cubicBezTo>
                    <a:pt x="73" y="56"/>
                    <a:pt x="52" y="105"/>
                    <a:pt x="31" y="153"/>
                  </a:cubicBezTo>
                  <a:cubicBezTo>
                    <a:pt x="13" y="196"/>
                    <a:pt x="0" y="242"/>
                    <a:pt x="17" y="289"/>
                  </a:cubicBezTo>
                  <a:cubicBezTo>
                    <a:pt x="24" y="310"/>
                    <a:pt x="35" y="331"/>
                    <a:pt x="49" y="349"/>
                  </a:cubicBezTo>
                  <a:cubicBezTo>
                    <a:pt x="58" y="360"/>
                    <a:pt x="69" y="370"/>
                    <a:pt x="78" y="382"/>
                  </a:cubicBezTo>
                  <a:cubicBezTo>
                    <a:pt x="84" y="390"/>
                    <a:pt x="91" y="399"/>
                    <a:pt x="97" y="408"/>
                  </a:cubicBezTo>
                  <a:cubicBezTo>
                    <a:pt x="99" y="411"/>
                    <a:pt x="101" y="417"/>
                    <a:pt x="105" y="420"/>
                  </a:cubicBezTo>
                  <a:cubicBezTo>
                    <a:pt x="116" y="428"/>
                    <a:pt x="123" y="409"/>
                    <a:pt x="129" y="420"/>
                  </a:cubicBezTo>
                  <a:cubicBezTo>
                    <a:pt x="140" y="439"/>
                    <a:pt x="138" y="462"/>
                    <a:pt x="144" y="481"/>
                  </a:cubicBezTo>
                  <a:cubicBezTo>
                    <a:pt x="147" y="489"/>
                    <a:pt x="168" y="493"/>
                    <a:pt x="174" y="488"/>
                  </a:cubicBezTo>
                  <a:cubicBezTo>
                    <a:pt x="185" y="477"/>
                    <a:pt x="187" y="459"/>
                    <a:pt x="190" y="444"/>
                  </a:cubicBezTo>
                  <a:cubicBezTo>
                    <a:pt x="194" y="418"/>
                    <a:pt x="197" y="391"/>
                    <a:pt x="198" y="364"/>
                  </a:cubicBezTo>
                  <a:cubicBezTo>
                    <a:pt x="199" y="337"/>
                    <a:pt x="203" y="311"/>
                    <a:pt x="204" y="285"/>
                  </a:cubicBezTo>
                  <a:cubicBezTo>
                    <a:pt x="205" y="265"/>
                    <a:pt x="208" y="246"/>
                    <a:pt x="210" y="227"/>
                  </a:cubicBezTo>
                  <a:cubicBezTo>
                    <a:pt x="213" y="194"/>
                    <a:pt x="217" y="156"/>
                    <a:pt x="213" y="123"/>
                  </a:cubicBezTo>
                  <a:cubicBezTo>
                    <a:pt x="210" y="102"/>
                    <a:pt x="202" y="78"/>
                    <a:pt x="194" y="58"/>
                  </a:cubicBezTo>
                  <a:cubicBezTo>
                    <a:pt x="188" y="43"/>
                    <a:pt x="182" y="18"/>
                    <a:pt x="166" y="9"/>
                  </a:cubicBezTo>
                  <a:cubicBezTo>
                    <a:pt x="151" y="0"/>
                    <a:pt x="137" y="3"/>
                    <a:pt x="120" y="4"/>
                  </a:cubicBezTo>
                  <a:lnTo>
                    <a:pt x="103" y="1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3">
              <a:extLst>
                <a:ext uri="{FF2B5EF4-FFF2-40B4-BE49-F238E27FC236}">
                  <a16:creationId xmlns:a16="http://schemas.microsoft.com/office/drawing/2014/main" id="{B28EFBB3-F4F2-595B-2B78-4213071F405C}"/>
                </a:ext>
              </a:extLst>
            </p:cNvPr>
            <p:cNvSpPr>
              <a:spLocks noEditPoints="1"/>
            </p:cNvSpPr>
            <p:nvPr/>
          </p:nvSpPr>
          <p:spPr bwMode="auto">
            <a:xfrm>
              <a:off x="6451600" y="2670175"/>
              <a:ext cx="944563" cy="3008312"/>
            </a:xfrm>
            <a:custGeom>
              <a:avLst/>
              <a:gdLst>
                <a:gd name="T0" fmla="*/ 62 w 150"/>
                <a:gd name="T1" fmla="*/ 143 h 480"/>
                <a:gd name="T2" fmla="*/ 72 w 150"/>
                <a:gd name="T3" fmla="*/ 7 h 480"/>
                <a:gd name="T4" fmla="*/ 65 w 150"/>
                <a:gd name="T5" fmla="*/ 147 h 480"/>
                <a:gd name="T6" fmla="*/ 87 w 150"/>
                <a:gd name="T7" fmla="*/ 1 h 480"/>
                <a:gd name="T8" fmla="*/ 77 w 150"/>
                <a:gd name="T9" fmla="*/ 51 h 480"/>
                <a:gd name="T10" fmla="*/ 77 w 150"/>
                <a:gd name="T11" fmla="*/ 140 h 480"/>
                <a:gd name="T12" fmla="*/ 79 w 150"/>
                <a:gd name="T13" fmla="*/ 139 h 480"/>
                <a:gd name="T14" fmla="*/ 92 w 150"/>
                <a:gd name="T15" fmla="*/ 136 h 480"/>
                <a:gd name="T16" fmla="*/ 98 w 150"/>
                <a:gd name="T17" fmla="*/ 245 h 480"/>
                <a:gd name="T18" fmla="*/ 101 w 150"/>
                <a:gd name="T19" fmla="*/ 476 h 480"/>
                <a:gd name="T20" fmla="*/ 91 w 150"/>
                <a:gd name="T21" fmla="*/ 350 h 480"/>
                <a:gd name="T22" fmla="*/ 78 w 150"/>
                <a:gd name="T23" fmla="*/ 141 h 480"/>
                <a:gd name="T24" fmla="*/ 66 w 150"/>
                <a:gd name="T25" fmla="*/ 150 h 480"/>
                <a:gd name="T26" fmla="*/ 65 w 150"/>
                <a:gd name="T27" fmla="*/ 149 h 480"/>
                <a:gd name="T28" fmla="*/ 64 w 150"/>
                <a:gd name="T29" fmla="*/ 149 h 480"/>
                <a:gd name="T30" fmla="*/ 30 w 150"/>
                <a:gd name="T31" fmla="*/ 149 h 480"/>
                <a:gd name="T32" fmla="*/ 26 w 150"/>
                <a:gd name="T33" fmla="*/ 147 h 480"/>
                <a:gd name="T34" fmla="*/ 63 w 150"/>
                <a:gd name="T35" fmla="*/ 147 h 480"/>
                <a:gd name="T36" fmla="*/ 10 w 150"/>
                <a:gd name="T37" fmla="*/ 231 h 480"/>
                <a:gd name="T38" fmla="*/ 42 w 150"/>
                <a:gd name="T39" fmla="*/ 313 h 480"/>
                <a:gd name="T40" fmla="*/ 27 w 150"/>
                <a:gd name="T41" fmla="*/ 295 h 480"/>
                <a:gd name="T42" fmla="*/ 29 w 150"/>
                <a:gd name="T43" fmla="*/ 186 h 480"/>
                <a:gd name="T44" fmla="*/ 36 w 150"/>
                <a:gd name="T45" fmla="*/ 46 h 480"/>
                <a:gd name="T46" fmla="*/ 58 w 150"/>
                <a:gd name="T47" fmla="*/ 48 h 480"/>
                <a:gd name="T48" fmla="*/ 36 w 150"/>
                <a:gd name="T49" fmla="*/ 62 h 480"/>
                <a:gd name="T50" fmla="*/ 32 w 150"/>
                <a:gd name="T51" fmla="*/ 73 h 480"/>
                <a:gd name="T52" fmla="*/ 10 w 150"/>
                <a:gd name="T53" fmla="*/ 85 h 480"/>
                <a:gd name="T54" fmla="*/ 37 w 150"/>
                <a:gd name="T55" fmla="*/ 47 h 480"/>
                <a:gd name="T56" fmla="*/ 10 w 150"/>
                <a:gd name="T57" fmla="*/ 81 h 480"/>
                <a:gd name="T58" fmla="*/ 108 w 150"/>
                <a:gd name="T59" fmla="*/ 48 h 480"/>
                <a:gd name="T60" fmla="*/ 111 w 150"/>
                <a:gd name="T61" fmla="*/ 45 h 480"/>
                <a:gd name="T62" fmla="*/ 130 w 150"/>
                <a:gd name="T63" fmla="*/ 40 h 480"/>
                <a:gd name="T64" fmla="*/ 121 w 150"/>
                <a:gd name="T65" fmla="*/ 62 h 480"/>
                <a:gd name="T66" fmla="*/ 142 w 150"/>
                <a:gd name="T67" fmla="*/ 78 h 480"/>
                <a:gd name="T68" fmla="*/ 110 w 150"/>
                <a:gd name="T69" fmla="*/ 47 h 480"/>
                <a:gd name="T70" fmla="*/ 116 w 150"/>
                <a:gd name="T71" fmla="*/ 64 h 480"/>
                <a:gd name="T72" fmla="*/ 148 w 150"/>
                <a:gd name="T73" fmla="*/ 79 h 480"/>
                <a:gd name="T74" fmla="*/ 108 w 150"/>
                <a:gd name="T75" fmla="*/ 49 h 480"/>
                <a:gd name="T76" fmla="*/ 62 w 150"/>
                <a:gd name="T77" fmla="*/ 15 h 480"/>
                <a:gd name="T78" fmla="*/ 58 w 150"/>
                <a:gd name="T79" fmla="*/ 9 h 480"/>
                <a:gd name="T80" fmla="*/ 54 w 150"/>
                <a:gd name="T81" fmla="*/ 33 h 480"/>
                <a:gd name="T82" fmla="*/ 62 w 150"/>
                <a:gd name="T83" fmla="*/ 7 h 480"/>
                <a:gd name="T84" fmla="*/ 98 w 150"/>
                <a:gd name="T85" fmla="*/ 5 h 480"/>
                <a:gd name="T86" fmla="*/ 99 w 150"/>
                <a:gd name="T87" fmla="*/ 26 h 480"/>
                <a:gd name="T88" fmla="*/ 93 w 150"/>
                <a:gd name="T89" fmla="*/ 26 h 480"/>
                <a:gd name="T90" fmla="*/ 94 w 150"/>
                <a:gd name="T91" fmla="*/ 15 h 480"/>
                <a:gd name="T92" fmla="*/ 97 w 150"/>
                <a:gd name="T93" fmla="*/ 5 h 480"/>
                <a:gd name="T94" fmla="*/ 110 w 150"/>
                <a:gd name="T95" fmla="*/ 4 h 480"/>
                <a:gd name="T96" fmla="*/ 106 w 150"/>
                <a:gd name="T97" fmla="*/ 17 h 480"/>
                <a:gd name="T98" fmla="*/ 107 w 150"/>
                <a:gd name="T99" fmla="*/ 10 h 480"/>
                <a:gd name="T100" fmla="*/ 108 w 150"/>
                <a:gd name="T101" fmla="*/ 3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480">
                  <a:moveTo>
                    <a:pt x="63" y="147"/>
                  </a:moveTo>
                  <a:cubicBezTo>
                    <a:pt x="63" y="146"/>
                    <a:pt x="63" y="145"/>
                    <a:pt x="62" y="144"/>
                  </a:cubicBezTo>
                  <a:cubicBezTo>
                    <a:pt x="62" y="143"/>
                    <a:pt x="62" y="143"/>
                    <a:pt x="62" y="143"/>
                  </a:cubicBezTo>
                  <a:cubicBezTo>
                    <a:pt x="62" y="142"/>
                    <a:pt x="62" y="141"/>
                    <a:pt x="62" y="141"/>
                  </a:cubicBezTo>
                  <a:cubicBezTo>
                    <a:pt x="56" y="95"/>
                    <a:pt x="68" y="51"/>
                    <a:pt x="71" y="9"/>
                  </a:cubicBezTo>
                  <a:cubicBezTo>
                    <a:pt x="71" y="9"/>
                    <a:pt x="71" y="7"/>
                    <a:pt x="72" y="7"/>
                  </a:cubicBezTo>
                  <a:cubicBezTo>
                    <a:pt x="73" y="6"/>
                    <a:pt x="73" y="9"/>
                    <a:pt x="73" y="11"/>
                  </a:cubicBezTo>
                  <a:cubicBezTo>
                    <a:pt x="69" y="53"/>
                    <a:pt x="58" y="96"/>
                    <a:pt x="63" y="137"/>
                  </a:cubicBezTo>
                  <a:cubicBezTo>
                    <a:pt x="63" y="141"/>
                    <a:pt x="63" y="145"/>
                    <a:pt x="65" y="147"/>
                  </a:cubicBezTo>
                  <a:cubicBezTo>
                    <a:pt x="65" y="147"/>
                    <a:pt x="68" y="141"/>
                    <a:pt x="68" y="136"/>
                  </a:cubicBezTo>
                  <a:cubicBezTo>
                    <a:pt x="69" y="119"/>
                    <a:pt x="68" y="101"/>
                    <a:pt x="70" y="83"/>
                  </a:cubicBezTo>
                  <a:cubicBezTo>
                    <a:pt x="73" y="55"/>
                    <a:pt x="77" y="26"/>
                    <a:pt x="87" y="1"/>
                  </a:cubicBezTo>
                  <a:cubicBezTo>
                    <a:pt x="87" y="1"/>
                    <a:pt x="88" y="0"/>
                    <a:pt x="88" y="0"/>
                  </a:cubicBezTo>
                  <a:cubicBezTo>
                    <a:pt x="89" y="1"/>
                    <a:pt x="88" y="3"/>
                    <a:pt x="88" y="4"/>
                  </a:cubicBezTo>
                  <a:cubicBezTo>
                    <a:pt x="82" y="19"/>
                    <a:pt x="80" y="35"/>
                    <a:pt x="77" y="51"/>
                  </a:cubicBezTo>
                  <a:cubicBezTo>
                    <a:pt x="72" y="76"/>
                    <a:pt x="70" y="102"/>
                    <a:pt x="70" y="128"/>
                  </a:cubicBezTo>
                  <a:cubicBezTo>
                    <a:pt x="70" y="134"/>
                    <a:pt x="70" y="140"/>
                    <a:pt x="68" y="146"/>
                  </a:cubicBezTo>
                  <a:cubicBezTo>
                    <a:pt x="71" y="143"/>
                    <a:pt x="74" y="141"/>
                    <a:pt x="77" y="140"/>
                  </a:cubicBezTo>
                  <a:cubicBezTo>
                    <a:pt x="77" y="140"/>
                    <a:pt x="77" y="139"/>
                    <a:pt x="77" y="139"/>
                  </a:cubicBezTo>
                  <a:cubicBezTo>
                    <a:pt x="77" y="139"/>
                    <a:pt x="77" y="138"/>
                    <a:pt x="78" y="138"/>
                  </a:cubicBezTo>
                  <a:cubicBezTo>
                    <a:pt x="78" y="138"/>
                    <a:pt x="79" y="139"/>
                    <a:pt x="79" y="139"/>
                  </a:cubicBezTo>
                  <a:cubicBezTo>
                    <a:pt x="84" y="137"/>
                    <a:pt x="89" y="135"/>
                    <a:pt x="95" y="134"/>
                  </a:cubicBezTo>
                  <a:cubicBezTo>
                    <a:pt x="95" y="134"/>
                    <a:pt x="95" y="134"/>
                    <a:pt x="95" y="134"/>
                  </a:cubicBezTo>
                  <a:cubicBezTo>
                    <a:pt x="96" y="134"/>
                    <a:pt x="97" y="135"/>
                    <a:pt x="92" y="136"/>
                  </a:cubicBezTo>
                  <a:cubicBezTo>
                    <a:pt x="88" y="137"/>
                    <a:pt x="83" y="139"/>
                    <a:pt x="79" y="141"/>
                  </a:cubicBezTo>
                  <a:cubicBezTo>
                    <a:pt x="81" y="144"/>
                    <a:pt x="83" y="152"/>
                    <a:pt x="85" y="159"/>
                  </a:cubicBezTo>
                  <a:cubicBezTo>
                    <a:pt x="93" y="187"/>
                    <a:pt x="95" y="216"/>
                    <a:pt x="98" y="245"/>
                  </a:cubicBezTo>
                  <a:cubicBezTo>
                    <a:pt x="101" y="265"/>
                    <a:pt x="101" y="285"/>
                    <a:pt x="98" y="306"/>
                  </a:cubicBezTo>
                  <a:cubicBezTo>
                    <a:pt x="95" y="329"/>
                    <a:pt x="91" y="351"/>
                    <a:pt x="93" y="376"/>
                  </a:cubicBezTo>
                  <a:cubicBezTo>
                    <a:pt x="96" y="409"/>
                    <a:pt x="103" y="443"/>
                    <a:pt x="101" y="476"/>
                  </a:cubicBezTo>
                  <a:cubicBezTo>
                    <a:pt x="101" y="478"/>
                    <a:pt x="101" y="478"/>
                    <a:pt x="101" y="478"/>
                  </a:cubicBezTo>
                  <a:cubicBezTo>
                    <a:pt x="99" y="480"/>
                    <a:pt x="99" y="478"/>
                    <a:pt x="99" y="478"/>
                  </a:cubicBezTo>
                  <a:cubicBezTo>
                    <a:pt x="103" y="435"/>
                    <a:pt x="89" y="392"/>
                    <a:pt x="91" y="350"/>
                  </a:cubicBezTo>
                  <a:cubicBezTo>
                    <a:pt x="92" y="325"/>
                    <a:pt x="99" y="300"/>
                    <a:pt x="99" y="274"/>
                  </a:cubicBezTo>
                  <a:cubicBezTo>
                    <a:pt x="99" y="253"/>
                    <a:pt x="95" y="231"/>
                    <a:pt x="93" y="210"/>
                  </a:cubicBezTo>
                  <a:cubicBezTo>
                    <a:pt x="90" y="187"/>
                    <a:pt x="86" y="163"/>
                    <a:pt x="78" y="141"/>
                  </a:cubicBezTo>
                  <a:cubicBezTo>
                    <a:pt x="74" y="143"/>
                    <a:pt x="70" y="146"/>
                    <a:pt x="67" y="149"/>
                  </a:cubicBezTo>
                  <a:cubicBezTo>
                    <a:pt x="68" y="149"/>
                    <a:pt x="69" y="151"/>
                    <a:pt x="66" y="150"/>
                  </a:cubicBezTo>
                  <a:cubicBezTo>
                    <a:pt x="66" y="150"/>
                    <a:pt x="66" y="150"/>
                    <a:pt x="66" y="150"/>
                  </a:cubicBezTo>
                  <a:cubicBezTo>
                    <a:pt x="65" y="151"/>
                    <a:pt x="65" y="150"/>
                    <a:pt x="65" y="149"/>
                  </a:cubicBezTo>
                  <a:cubicBezTo>
                    <a:pt x="65" y="149"/>
                    <a:pt x="65" y="149"/>
                    <a:pt x="65" y="149"/>
                  </a:cubicBezTo>
                  <a:cubicBezTo>
                    <a:pt x="65" y="149"/>
                    <a:pt x="65" y="149"/>
                    <a:pt x="65" y="149"/>
                  </a:cubicBezTo>
                  <a:cubicBezTo>
                    <a:pt x="65" y="149"/>
                    <a:pt x="65" y="149"/>
                    <a:pt x="65" y="149"/>
                  </a:cubicBezTo>
                  <a:cubicBezTo>
                    <a:pt x="67" y="148"/>
                    <a:pt x="67" y="148"/>
                    <a:pt x="67" y="148"/>
                  </a:cubicBezTo>
                  <a:cubicBezTo>
                    <a:pt x="67" y="148"/>
                    <a:pt x="70" y="152"/>
                    <a:pt x="64" y="149"/>
                  </a:cubicBezTo>
                  <a:cubicBezTo>
                    <a:pt x="52" y="144"/>
                    <a:pt x="39" y="143"/>
                    <a:pt x="26" y="145"/>
                  </a:cubicBezTo>
                  <a:cubicBezTo>
                    <a:pt x="26" y="145"/>
                    <a:pt x="30" y="147"/>
                    <a:pt x="35" y="149"/>
                  </a:cubicBezTo>
                  <a:cubicBezTo>
                    <a:pt x="36" y="150"/>
                    <a:pt x="38" y="152"/>
                    <a:pt x="30" y="149"/>
                  </a:cubicBezTo>
                  <a:cubicBezTo>
                    <a:pt x="29" y="149"/>
                    <a:pt x="29" y="149"/>
                    <a:pt x="29" y="149"/>
                  </a:cubicBezTo>
                  <a:cubicBezTo>
                    <a:pt x="28" y="148"/>
                    <a:pt x="28" y="148"/>
                    <a:pt x="27" y="148"/>
                  </a:cubicBezTo>
                  <a:cubicBezTo>
                    <a:pt x="27" y="148"/>
                    <a:pt x="26" y="148"/>
                    <a:pt x="26" y="147"/>
                  </a:cubicBezTo>
                  <a:cubicBezTo>
                    <a:pt x="24" y="146"/>
                    <a:pt x="20" y="145"/>
                    <a:pt x="31" y="143"/>
                  </a:cubicBezTo>
                  <a:cubicBezTo>
                    <a:pt x="35" y="142"/>
                    <a:pt x="39" y="142"/>
                    <a:pt x="44" y="142"/>
                  </a:cubicBezTo>
                  <a:cubicBezTo>
                    <a:pt x="50" y="143"/>
                    <a:pt x="57" y="144"/>
                    <a:pt x="63" y="147"/>
                  </a:cubicBezTo>
                  <a:close/>
                  <a:moveTo>
                    <a:pt x="47" y="145"/>
                  </a:moveTo>
                  <a:cubicBezTo>
                    <a:pt x="49" y="145"/>
                    <a:pt x="47" y="149"/>
                    <a:pt x="45" y="153"/>
                  </a:cubicBezTo>
                  <a:cubicBezTo>
                    <a:pt x="34" y="179"/>
                    <a:pt x="22" y="205"/>
                    <a:pt x="10" y="231"/>
                  </a:cubicBezTo>
                  <a:cubicBezTo>
                    <a:pt x="6" y="239"/>
                    <a:pt x="3" y="247"/>
                    <a:pt x="4" y="256"/>
                  </a:cubicBezTo>
                  <a:cubicBezTo>
                    <a:pt x="5" y="277"/>
                    <a:pt x="29" y="290"/>
                    <a:pt x="40" y="309"/>
                  </a:cubicBezTo>
                  <a:cubicBezTo>
                    <a:pt x="41" y="310"/>
                    <a:pt x="42" y="312"/>
                    <a:pt x="42" y="313"/>
                  </a:cubicBezTo>
                  <a:cubicBezTo>
                    <a:pt x="56" y="339"/>
                    <a:pt x="62" y="367"/>
                    <a:pt x="71" y="395"/>
                  </a:cubicBezTo>
                  <a:cubicBezTo>
                    <a:pt x="71" y="395"/>
                    <a:pt x="70" y="396"/>
                    <a:pt x="69" y="395"/>
                  </a:cubicBezTo>
                  <a:cubicBezTo>
                    <a:pt x="59" y="360"/>
                    <a:pt x="52" y="322"/>
                    <a:pt x="27" y="295"/>
                  </a:cubicBezTo>
                  <a:cubicBezTo>
                    <a:pt x="15" y="281"/>
                    <a:pt x="0" y="267"/>
                    <a:pt x="2" y="249"/>
                  </a:cubicBezTo>
                  <a:cubicBezTo>
                    <a:pt x="4" y="235"/>
                    <a:pt x="12" y="222"/>
                    <a:pt x="18" y="209"/>
                  </a:cubicBezTo>
                  <a:cubicBezTo>
                    <a:pt x="22" y="201"/>
                    <a:pt x="25" y="194"/>
                    <a:pt x="29" y="186"/>
                  </a:cubicBezTo>
                  <a:cubicBezTo>
                    <a:pt x="35" y="172"/>
                    <a:pt x="41" y="159"/>
                    <a:pt x="47" y="145"/>
                  </a:cubicBezTo>
                  <a:cubicBezTo>
                    <a:pt x="47" y="145"/>
                    <a:pt x="47" y="145"/>
                    <a:pt x="47" y="145"/>
                  </a:cubicBezTo>
                  <a:close/>
                  <a:moveTo>
                    <a:pt x="36" y="46"/>
                  </a:moveTo>
                  <a:cubicBezTo>
                    <a:pt x="35" y="46"/>
                    <a:pt x="35" y="46"/>
                    <a:pt x="34" y="46"/>
                  </a:cubicBezTo>
                  <a:cubicBezTo>
                    <a:pt x="33" y="45"/>
                    <a:pt x="34" y="44"/>
                    <a:pt x="35" y="44"/>
                  </a:cubicBezTo>
                  <a:cubicBezTo>
                    <a:pt x="38" y="45"/>
                    <a:pt x="50" y="48"/>
                    <a:pt x="58" y="48"/>
                  </a:cubicBezTo>
                  <a:cubicBezTo>
                    <a:pt x="60" y="49"/>
                    <a:pt x="59" y="50"/>
                    <a:pt x="56" y="50"/>
                  </a:cubicBezTo>
                  <a:cubicBezTo>
                    <a:pt x="51" y="50"/>
                    <a:pt x="45" y="49"/>
                    <a:pt x="40" y="48"/>
                  </a:cubicBezTo>
                  <a:cubicBezTo>
                    <a:pt x="42" y="49"/>
                    <a:pt x="38" y="56"/>
                    <a:pt x="36" y="62"/>
                  </a:cubicBezTo>
                  <a:cubicBezTo>
                    <a:pt x="36" y="63"/>
                    <a:pt x="35" y="65"/>
                    <a:pt x="35" y="67"/>
                  </a:cubicBezTo>
                  <a:cubicBezTo>
                    <a:pt x="34" y="68"/>
                    <a:pt x="34" y="69"/>
                    <a:pt x="33" y="70"/>
                  </a:cubicBezTo>
                  <a:cubicBezTo>
                    <a:pt x="33" y="71"/>
                    <a:pt x="32" y="72"/>
                    <a:pt x="32" y="73"/>
                  </a:cubicBezTo>
                  <a:cubicBezTo>
                    <a:pt x="29" y="79"/>
                    <a:pt x="25" y="83"/>
                    <a:pt x="19" y="85"/>
                  </a:cubicBezTo>
                  <a:cubicBezTo>
                    <a:pt x="16" y="87"/>
                    <a:pt x="11" y="87"/>
                    <a:pt x="7" y="87"/>
                  </a:cubicBezTo>
                  <a:cubicBezTo>
                    <a:pt x="7" y="87"/>
                    <a:pt x="3" y="86"/>
                    <a:pt x="10" y="85"/>
                  </a:cubicBezTo>
                  <a:cubicBezTo>
                    <a:pt x="26" y="84"/>
                    <a:pt x="33" y="67"/>
                    <a:pt x="38" y="50"/>
                  </a:cubicBezTo>
                  <a:cubicBezTo>
                    <a:pt x="39" y="48"/>
                    <a:pt x="39" y="47"/>
                    <a:pt x="40" y="47"/>
                  </a:cubicBezTo>
                  <a:cubicBezTo>
                    <a:pt x="39" y="47"/>
                    <a:pt x="38" y="47"/>
                    <a:pt x="37" y="47"/>
                  </a:cubicBezTo>
                  <a:cubicBezTo>
                    <a:pt x="39" y="50"/>
                    <a:pt x="33" y="62"/>
                    <a:pt x="30" y="68"/>
                  </a:cubicBezTo>
                  <a:cubicBezTo>
                    <a:pt x="26" y="76"/>
                    <a:pt x="19" y="83"/>
                    <a:pt x="9" y="83"/>
                  </a:cubicBezTo>
                  <a:cubicBezTo>
                    <a:pt x="7" y="83"/>
                    <a:pt x="8" y="82"/>
                    <a:pt x="10" y="81"/>
                  </a:cubicBezTo>
                  <a:cubicBezTo>
                    <a:pt x="24" y="80"/>
                    <a:pt x="30" y="64"/>
                    <a:pt x="34" y="54"/>
                  </a:cubicBezTo>
                  <a:cubicBezTo>
                    <a:pt x="34" y="51"/>
                    <a:pt x="35" y="47"/>
                    <a:pt x="36" y="46"/>
                  </a:cubicBezTo>
                  <a:close/>
                  <a:moveTo>
                    <a:pt x="108" y="48"/>
                  </a:moveTo>
                  <a:cubicBezTo>
                    <a:pt x="100" y="50"/>
                    <a:pt x="92" y="51"/>
                    <a:pt x="85" y="52"/>
                  </a:cubicBezTo>
                  <a:cubicBezTo>
                    <a:pt x="85" y="52"/>
                    <a:pt x="82" y="51"/>
                    <a:pt x="85" y="51"/>
                  </a:cubicBezTo>
                  <a:cubicBezTo>
                    <a:pt x="94" y="49"/>
                    <a:pt x="102" y="48"/>
                    <a:pt x="111" y="45"/>
                  </a:cubicBezTo>
                  <a:cubicBezTo>
                    <a:pt x="118" y="43"/>
                    <a:pt x="124" y="41"/>
                    <a:pt x="131" y="38"/>
                  </a:cubicBezTo>
                  <a:cubicBezTo>
                    <a:pt x="131" y="38"/>
                    <a:pt x="131" y="38"/>
                    <a:pt x="131" y="38"/>
                  </a:cubicBezTo>
                  <a:cubicBezTo>
                    <a:pt x="132" y="38"/>
                    <a:pt x="133" y="38"/>
                    <a:pt x="130" y="40"/>
                  </a:cubicBezTo>
                  <a:cubicBezTo>
                    <a:pt x="124" y="42"/>
                    <a:pt x="119" y="44"/>
                    <a:pt x="114" y="46"/>
                  </a:cubicBezTo>
                  <a:cubicBezTo>
                    <a:pt x="115" y="47"/>
                    <a:pt x="115" y="49"/>
                    <a:pt x="116" y="51"/>
                  </a:cubicBezTo>
                  <a:cubicBezTo>
                    <a:pt x="118" y="55"/>
                    <a:pt x="119" y="58"/>
                    <a:pt x="121" y="62"/>
                  </a:cubicBezTo>
                  <a:cubicBezTo>
                    <a:pt x="122" y="63"/>
                    <a:pt x="122" y="63"/>
                    <a:pt x="123" y="64"/>
                  </a:cubicBezTo>
                  <a:cubicBezTo>
                    <a:pt x="126" y="71"/>
                    <a:pt x="133" y="77"/>
                    <a:pt x="140" y="76"/>
                  </a:cubicBezTo>
                  <a:cubicBezTo>
                    <a:pt x="143" y="76"/>
                    <a:pt x="145" y="78"/>
                    <a:pt x="142" y="78"/>
                  </a:cubicBezTo>
                  <a:cubicBezTo>
                    <a:pt x="131" y="79"/>
                    <a:pt x="122" y="67"/>
                    <a:pt x="118" y="58"/>
                  </a:cubicBezTo>
                  <a:cubicBezTo>
                    <a:pt x="116" y="54"/>
                    <a:pt x="113" y="51"/>
                    <a:pt x="112" y="47"/>
                  </a:cubicBezTo>
                  <a:cubicBezTo>
                    <a:pt x="111" y="47"/>
                    <a:pt x="111" y="47"/>
                    <a:pt x="110" y="47"/>
                  </a:cubicBezTo>
                  <a:cubicBezTo>
                    <a:pt x="110" y="47"/>
                    <a:pt x="110" y="47"/>
                    <a:pt x="109" y="48"/>
                  </a:cubicBezTo>
                  <a:cubicBezTo>
                    <a:pt x="111" y="48"/>
                    <a:pt x="111" y="51"/>
                    <a:pt x="112" y="53"/>
                  </a:cubicBezTo>
                  <a:cubicBezTo>
                    <a:pt x="113" y="57"/>
                    <a:pt x="115" y="60"/>
                    <a:pt x="116" y="64"/>
                  </a:cubicBezTo>
                  <a:cubicBezTo>
                    <a:pt x="117" y="65"/>
                    <a:pt x="117" y="66"/>
                    <a:pt x="118" y="68"/>
                  </a:cubicBezTo>
                  <a:cubicBezTo>
                    <a:pt x="122" y="75"/>
                    <a:pt x="129" y="82"/>
                    <a:pt x="138" y="81"/>
                  </a:cubicBezTo>
                  <a:cubicBezTo>
                    <a:pt x="142" y="81"/>
                    <a:pt x="148" y="79"/>
                    <a:pt x="148" y="79"/>
                  </a:cubicBezTo>
                  <a:cubicBezTo>
                    <a:pt x="149" y="79"/>
                    <a:pt x="150" y="80"/>
                    <a:pt x="147" y="81"/>
                  </a:cubicBezTo>
                  <a:cubicBezTo>
                    <a:pt x="140" y="83"/>
                    <a:pt x="133" y="84"/>
                    <a:pt x="127" y="80"/>
                  </a:cubicBezTo>
                  <a:cubicBezTo>
                    <a:pt x="116" y="74"/>
                    <a:pt x="113" y="60"/>
                    <a:pt x="108" y="49"/>
                  </a:cubicBezTo>
                  <a:cubicBezTo>
                    <a:pt x="108" y="49"/>
                    <a:pt x="108" y="48"/>
                    <a:pt x="108" y="48"/>
                  </a:cubicBezTo>
                  <a:close/>
                  <a:moveTo>
                    <a:pt x="63" y="6"/>
                  </a:moveTo>
                  <a:cubicBezTo>
                    <a:pt x="65" y="7"/>
                    <a:pt x="63" y="11"/>
                    <a:pt x="62" y="15"/>
                  </a:cubicBezTo>
                  <a:cubicBezTo>
                    <a:pt x="60" y="22"/>
                    <a:pt x="58" y="29"/>
                    <a:pt x="55" y="35"/>
                  </a:cubicBezTo>
                  <a:cubicBezTo>
                    <a:pt x="53" y="38"/>
                    <a:pt x="47" y="41"/>
                    <a:pt x="48" y="34"/>
                  </a:cubicBezTo>
                  <a:cubicBezTo>
                    <a:pt x="50" y="26"/>
                    <a:pt x="55" y="18"/>
                    <a:pt x="58" y="9"/>
                  </a:cubicBezTo>
                  <a:cubicBezTo>
                    <a:pt x="58" y="7"/>
                    <a:pt x="61" y="5"/>
                    <a:pt x="59" y="10"/>
                  </a:cubicBezTo>
                  <a:cubicBezTo>
                    <a:pt x="56" y="19"/>
                    <a:pt x="50" y="27"/>
                    <a:pt x="49" y="36"/>
                  </a:cubicBezTo>
                  <a:cubicBezTo>
                    <a:pt x="49" y="38"/>
                    <a:pt x="53" y="35"/>
                    <a:pt x="54" y="33"/>
                  </a:cubicBezTo>
                  <a:cubicBezTo>
                    <a:pt x="55" y="32"/>
                    <a:pt x="56" y="30"/>
                    <a:pt x="56" y="29"/>
                  </a:cubicBezTo>
                  <a:cubicBezTo>
                    <a:pt x="56" y="28"/>
                    <a:pt x="57" y="27"/>
                    <a:pt x="57" y="26"/>
                  </a:cubicBezTo>
                  <a:cubicBezTo>
                    <a:pt x="59" y="20"/>
                    <a:pt x="60" y="13"/>
                    <a:pt x="62" y="7"/>
                  </a:cubicBezTo>
                  <a:cubicBezTo>
                    <a:pt x="63" y="6"/>
                    <a:pt x="63" y="6"/>
                    <a:pt x="63" y="6"/>
                  </a:cubicBezTo>
                  <a:close/>
                  <a:moveTo>
                    <a:pt x="98" y="2"/>
                  </a:moveTo>
                  <a:cubicBezTo>
                    <a:pt x="99" y="3"/>
                    <a:pt x="98" y="4"/>
                    <a:pt x="98" y="5"/>
                  </a:cubicBezTo>
                  <a:cubicBezTo>
                    <a:pt x="98" y="6"/>
                    <a:pt x="98" y="7"/>
                    <a:pt x="99" y="8"/>
                  </a:cubicBezTo>
                  <a:cubicBezTo>
                    <a:pt x="99" y="11"/>
                    <a:pt x="99" y="14"/>
                    <a:pt x="99" y="17"/>
                  </a:cubicBezTo>
                  <a:cubicBezTo>
                    <a:pt x="99" y="20"/>
                    <a:pt x="99" y="23"/>
                    <a:pt x="99" y="26"/>
                  </a:cubicBezTo>
                  <a:cubicBezTo>
                    <a:pt x="99" y="27"/>
                    <a:pt x="99" y="28"/>
                    <a:pt x="99" y="29"/>
                  </a:cubicBezTo>
                  <a:cubicBezTo>
                    <a:pt x="99" y="34"/>
                    <a:pt x="96" y="42"/>
                    <a:pt x="94" y="36"/>
                  </a:cubicBezTo>
                  <a:cubicBezTo>
                    <a:pt x="93" y="33"/>
                    <a:pt x="93" y="30"/>
                    <a:pt x="93" y="26"/>
                  </a:cubicBezTo>
                  <a:cubicBezTo>
                    <a:pt x="93" y="20"/>
                    <a:pt x="92" y="14"/>
                    <a:pt x="93" y="9"/>
                  </a:cubicBezTo>
                  <a:cubicBezTo>
                    <a:pt x="93" y="8"/>
                    <a:pt x="95" y="8"/>
                    <a:pt x="95" y="9"/>
                  </a:cubicBezTo>
                  <a:cubicBezTo>
                    <a:pt x="95" y="10"/>
                    <a:pt x="95" y="11"/>
                    <a:pt x="94" y="15"/>
                  </a:cubicBezTo>
                  <a:cubicBezTo>
                    <a:pt x="94" y="22"/>
                    <a:pt x="94" y="30"/>
                    <a:pt x="95" y="35"/>
                  </a:cubicBezTo>
                  <a:cubicBezTo>
                    <a:pt x="96" y="39"/>
                    <a:pt x="98" y="33"/>
                    <a:pt x="98" y="28"/>
                  </a:cubicBezTo>
                  <a:cubicBezTo>
                    <a:pt x="98" y="20"/>
                    <a:pt x="97" y="12"/>
                    <a:pt x="97" y="5"/>
                  </a:cubicBezTo>
                  <a:cubicBezTo>
                    <a:pt x="97" y="5"/>
                    <a:pt x="96" y="2"/>
                    <a:pt x="98" y="2"/>
                  </a:cubicBezTo>
                  <a:close/>
                  <a:moveTo>
                    <a:pt x="109" y="2"/>
                  </a:moveTo>
                  <a:cubicBezTo>
                    <a:pt x="110" y="2"/>
                    <a:pt x="110" y="3"/>
                    <a:pt x="110" y="4"/>
                  </a:cubicBezTo>
                  <a:cubicBezTo>
                    <a:pt x="112" y="12"/>
                    <a:pt x="115" y="21"/>
                    <a:pt x="116" y="30"/>
                  </a:cubicBezTo>
                  <a:cubicBezTo>
                    <a:pt x="116" y="33"/>
                    <a:pt x="115" y="40"/>
                    <a:pt x="111" y="35"/>
                  </a:cubicBezTo>
                  <a:cubicBezTo>
                    <a:pt x="108" y="31"/>
                    <a:pt x="108" y="24"/>
                    <a:pt x="106" y="17"/>
                  </a:cubicBezTo>
                  <a:cubicBezTo>
                    <a:pt x="105" y="13"/>
                    <a:pt x="104" y="9"/>
                    <a:pt x="105" y="5"/>
                  </a:cubicBezTo>
                  <a:cubicBezTo>
                    <a:pt x="105" y="4"/>
                    <a:pt x="106" y="3"/>
                    <a:pt x="106" y="7"/>
                  </a:cubicBezTo>
                  <a:cubicBezTo>
                    <a:pt x="106" y="8"/>
                    <a:pt x="107" y="9"/>
                    <a:pt x="107" y="10"/>
                  </a:cubicBezTo>
                  <a:cubicBezTo>
                    <a:pt x="108" y="19"/>
                    <a:pt x="108" y="29"/>
                    <a:pt x="113" y="35"/>
                  </a:cubicBezTo>
                  <a:cubicBezTo>
                    <a:pt x="115" y="38"/>
                    <a:pt x="115" y="32"/>
                    <a:pt x="114" y="29"/>
                  </a:cubicBezTo>
                  <a:cubicBezTo>
                    <a:pt x="112" y="21"/>
                    <a:pt x="110" y="12"/>
                    <a:pt x="108" y="3"/>
                  </a:cubicBezTo>
                  <a:cubicBezTo>
                    <a:pt x="108" y="2"/>
                    <a:pt x="109" y="2"/>
                    <a:pt x="109" y="2"/>
                  </a:cubicBezTo>
                  <a:close/>
                </a:path>
              </a:pathLst>
            </a:custGeom>
            <a:solidFill>
              <a:srgbClr val="2F5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4">
              <a:extLst>
                <a:ext uri="{FF2B5EF4-FFF2-40B4-BE49-F238E27FC236}">
                  <a16:creationId xmlns:a16="http://schemas.microsoft.com/office/drawing/2014/main" id="{ECDC3F21-9C5E-8A5D-D4A6-6A3C1C718711}"/>
                </a:ext>
              </a:extLst>
            </p:cNvPr>
            <p:cNvSpPr>
              <a:spLocks/>
            </p:cNvSpPr>
            <p:nvPr/>
          </p:nvSpPr>
          <p:spPr bwMode="auto">
            <a:xfrm>
              <a:off x="6570663" y="1973263"/>
              <a:ext cx="787400" cy="996950"/>
            </a:xfrm>
            <a:custGeom>
              <a:avLst/>
              <a:gdLst>
                <a:gd name="T0" fmla="*/ 73 w 125"/>
                <a:gd name="T1" fmla="*/ 3 h 159"/>
                <a:gd name="T2" fmla="*/ 47 w 125"/>
                <a:gd name="T3" fmla="*/ 0 h 159"/>
                <a:gd name="T4" fmla="*/ 40 w 125"/>
                <a:gd name="T5" fmla="*/ 41 h 159"/>
                <a:gd name="T6" fmla="*/ 24 w 125"/>
                <a:gd name="T7" fmla="*/ 80 h 159"/>
                <a:gd name="T8" fmla="*/ 14 w 125"/>
                <a:gd name="T9" fmla="*/ 142 h 159"/>
                <a:gd name="T10" fmla="*/ 111 w 125"/>
                <a:gd name="T11" fmla="*/ 131 h 159"/>
                <a:gd name="T12" fmla="*/ 107 w 125"/>
                <a:gd name="T13" fmla="*/ 79 h 159"/>
                <a:gd name="T14" fmla="*/ 98 w 125"/>
                <a:gd name="T15" fmla="*/ 54 h 159"/>
                <a:gd name="T16" fmla="*/ 98 w 125"/>
                <a:gd name="T17" fmla="*/ 0 h 159"/>
                <a:gd name="T18" fmla="*/ 73 w 125"/>
                <a:gd name="T19"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59">
                  <a:moveTo>
                    <a:pt x="73" y="3"/>
                  </a:moveTo>
                  <a:cubicBezTo>
                    <a:pt x="62" y="3"/>
                    <a:pt x="47" y="0"/>
                    <a:pt x="47" y="0"/>
                  </a:cubicBezTo>
                  <a:cubicBezTo>
                    <a:pt x="48" y="14"/>
                    <a:pt x="42" y="36"/>
                    <a:pt x="40" y="41"/>
                  </a:cubicBezTo>
                  <a:cubicBezTo>
                    <a:pt x="32" y="60"/>
                    <a:pt x="24" y="80"/>
                    <a:pt x="24" y="80"/>
                  </a:cubicBezTo>
                  <a:cubicBezTo>
                    <a:pt x="24" y="80"/>
                    <a:pt x="24" y="130"/>
                    <a:pt x="14" y="142"/>
                  </a:cubicBezTo>
                  <a:cubicBezTo>
                    <a:pt x="0" y="159"/>
                    <a:pt x="125" y="159"/>
                    <a:pt x="111" y="131"/>
                  </a:cubicBezTo>
                  <a:cubicBezTo>
                    <a:pt x="106" y="121"/>
                    <a:pt x="107" y="79"/>
                    <a:pt x="107" y="79"/>
                  </a:cubicBezTo>
                  <a:cubicBezTo>
                    <a:pt x="107" y="79"/>
                    <a:pt x="101" y="64"/>
                    <a:pt x="98" y="54"/>
                  </a:cubicBezTo>
                  <a:cubicBezTo>
                    <a:pt x="94" y="34"/>
                    <a:pt x="94" y="19"/>
                    <a:pt x="98" y="0"/>
                  </a:cubicBezTo>
                  <a:cubicBezTo>
                    <a:pt x="98" y="0"/>
                    <a:pt x="85" y="2"/>
                    <a:pt x="73" y="3"/>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5">
              <a:extLst>
                <a:ext uri="{FF2B5EF4-FFF2-40B4-BE49-F238E27FC236}">
                  <a16:creationId xmlns:a16="http://schemas.microsoft.com/office/drawing/2014/main" id="{DA585A01-2857-7336-2DA4-B6EBC28894E9}"/>
                </a:ext>
              </a:extLst>
            </p:cNvPr>
            <p:cNvSpPr>
              <a:spLocks/>
            </p:cNvSpPr>
            <p:nvPr/>
          </p:nvSpPr>
          <p:spPr bwMode="auto">
            <a:xfrm>
              <a:off x="6854825" y="1277938"/>
              <a:ext cx="446088" cy="407987"/>
            </a:xfrm>
            <a:custGeom>
              <a:avLst/>
              <a:gdLst>
                <a:gd name="T0" fmla="*/ 25 w 71"/>
                <a:gd name="T1" fmla="*/ 0 h 65"/>
                <a:gd name="T2" fmla="*/ 1 w 71"/>
                <a:gd name="T3" fmla="*/ 19 h 65"/>
                <a:gd name="T4" fmla="*/ 10 w 71"/>
                <a:gd name="T5" fmla="*/ 41 h 65"/>
                <a:gd name="T6" fmla="*/ 17 w 71"/>
                <a:gd name="T7" fmla="*/ 42 h 65"/>
                <a:gd name="T8" fmla="*/ 20 w 71"/>
                <a:gd name="T9" fmla="*/ 38 h 65"/>
                <a:gd name="T10" fmla="*/ 20 w 71"/>
                <a:gd name="T11" fmla="*/ 36 h 65"/>
                <a:gd name="T12" fmla="*/ 20 w 71"/>
                <a:gd name="T13" fmla="*/ 38 h 65"/>
                <a:gd name="T14" fmla="*/ 22 w 71"/>
                <a:gd name="T15" fmla="*/ 43 h 65"/>
                <a:gd name="T16" fmla="*/ 34 w 71"/>
                <a:gd name="T17" fmla="*/ 54 h 65"/>
                <a:gd name="T18" fmla="*/ 36 w 71"/>
                <a:gd name="T19" fmla="*/ 45 h 65"/>
                <a:gd name="T20" fmla="*/ 36 w 71"/>
                <a:gd name="T21" fmla="*/ 40 h 65"/>
                <a:gd name="T22" fmla="*/ 36 w 71"/>
                <a:gd name="T23" fmla="*/ 44 h 65"/>
                <a:gd name="T24" fmla="*/ 48 w 71"/>
                <a:gd name="T25" fmla="*/ 58 h 65"/>
                <a:gd name="T26" fmla="*/ 64 w 71"/>
                <a:gd name="T27" fmla="*/ 63 h 65"/>
                <a:gd name="T28" fmla="*/ 68 w 71"/>
                <a:gd name="T29" fmla="*/ 38 h 65"/>
                <a:gd name="T30" fmla="*/ 65 w 71"/>
                <a:gd name="T31" fmla="*/ 25 h 65"/>
                <a:gd name="T32" fmla="*/ 48 w 71"/>
                <a:gd name="T33" fmla="*/ 4 h 65"/>
                <a:gd name="T34" fmla="*/ 25 w 71"/>
                <a:gd name="T3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 h="65">
                  <a:moveTo>
                    <a:pt x="25" y="0"/>
                  </a:moveTo>
                  <a:cubicBezTo>
                    <a:pt x="25" y="0"/>
                    <a:pt x="0" y="17"/>
                    <a:pt x="1" y="19"/>
                  </a:cubicBezTo>
                  <a:cubicBezTo>
                    <a:pt x="1" y="26"/>
                    <a:pt x="5" y="38"/>
                    <a:pt x="10" y="41"/>
                  </a:cubicBezTo>
                  <a:cubicBezTo>
                    <a:pt x="12" y="42"/>
                    <a:pt x="16" y="44"/>
                    <a:pt x="17" y="42"/>
                  </a:cubicBezTo>
                  <a:cubicBezTo>
                    <a:pt x="19" y="41"/>
                    <a:pt x="20" y="40"/>
                    <a:pt x="20" y="38"/>
                  </a:cubicBezTo>
                  <a:cubicBezTo>
                    <a:pt x="20" y="37"/>
                    <a:pt x="20" y="36"/>
                    <a:pt x="20" y="36"/>
                  </a:cubicBezTo>
                  <a:cubicBezTo>
                    <a:pt x="20" y="36"/>
                    <a:pt x="20" y="37"/>
                    <a:pt x="20" y="38"/>
                  </a:cubicBezTo>
                  <a:cubicBezTo>
                    <a:pt x="21" y="40"/>
                    <a:pt x="21" y="41"/>
                    <a:pt x="22" y="43"/>
                  </a:cubicBezTo>
                  <a:cubicBezTo>
                    <a:pt x="24" y="48"/>
                    <a:pt x="28" y="55"/>
                    <a:pt x="34" y="54"/>
                  </a:cubicBezTo>
                  <a:cubicBezTo>
                    <a:pt x="36" y="53"/>
                    <a:pt x="37" y="47"/>
                    <a:pt x="36" y="45"/>
                  </a:cubicBezTo>
                  <a:cubicBezTo>
                    <a:pt x="36" y="44"/>
                    <a:pt x="36" y="40"/>
                    <a:pt x="36" y="40"/>
                  </a:cubicBezTo>
                  <a:cubicBezTo>
                    <a:pt x="35" y="41"/>
                    <a:pt x="36" y="43"/>
                    <a:pt x="36" y="44"/>
                  </a:cubicBezTo>
                  <a:cubicBezTo>
                    <a:pt x="38" y="47"/>
                    <a:pt x="43" y="55"/>
                    <a:pt x="48" y="58"/>
                  </a:cubicBezTo>
                  <a:cubicBezTo>
                    <a:pt x="52" y="61"/>
                    <a:pt x="60" y="65"/>
                    <a:pt x="64" y="63"/>
                  </a:cubicBezTo>
                  <a:cubicBezTo>
                    <a:pt x="71" y="59"/>
                    <a:pt x="69" y="45"/>
                    <a:pt x="68" y="38"/>
                  </a:cubicBezTo>
                  <a:cubicBezTo>
                    <a:pt x="67" y="33"/>
                    <a:pt x="67" y="29"/>
                    <a:pt x="65" y="25"/>
                  </a:cubicBezTo>
                  <a:cubicBezTo>
                    <a:pt x="61" y="14"/>
                    <a:pt x="57" y="9"/>
                    <a:pt x="48" y="4"/>
                  </a:cubicBezTo>
                  <a:cubicBezTo>
                    <a:pt x="45" y="3"/>
                    <a:pt x="28" y="0"/>
                    <a:pt x="25" y="0"/>
                  </a:cubicBezTo>
                  <a:close/>
                </a:path>
              </a:pathLst>
            </a:custGeom>
            <a:solidFill>
              <a:srgbClr val="B5520F"/>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6">
              <a:extLst>
                <a:ext uri="{FF2B5EF4-FFF2-40B4-BE49-F238E27FC236}">
                  <a16:creationId xmlns:a16="http://schemas.microsoft.com/office/drawing/2014/main" id="{F48ACE4B-D20F-E440-FB77-F81F7C65A957}"/>
                </a:ext>
              </a:extLst>
            </p:cNvPr>
            <p:cNvSpPr>
              <a:spLocks/>
            </p:cNvSpPr>
            <p:nvPr/>
          </p:nvSpPr>
          <p:spPr bwMode="auto">
            <a:xfrm>
              <a:off x="6665913" y="5334000"/>
              <a:ext cx="282575" cy="325437"/>
            </a:xfrm>
            <a:custGeom>
              <a:avLst/>
              <a:gdLst>
                <a:gd name="T0" fmla="*/ 17 w 45"/>
                <a:gd name="T1" fmla="*/ 4 h 52"/>
                <a:gd name="T2" fmla="*/ 18 w 45"/>
                <a:gd name="T3" fmla="*/ 12 h 52"/>
                <a:gd name="T4" fmla="*/ 5 w 45"/>
                <a:gd name="T5" fmla="*/ 36 h 52"/>
                <a:gd name="T6" fmla="*/ 1 w 45"/>
                <a:gd name="T7" fmla="*/ 46 h 52"/>
                <a:gd name="T8" fmla="*/ 28 w 45"/>
                <a:gd name="T9" fmla="*/ 52 h 52"/>
                <a:gd name="T10" fmla="*/ 36 w 45"/>
                <a:gd name="T11" fmla="*/ 42 h 52"/>
                <a:gd name="T12" fmla="*/ 43 w 45"/>
                <a:gd name="T13" fmla="*/ 15 h 52"/>
                <a:gd name="T14" fmla="*/ 41 w 45"/>
                <a:gd name="T15" fmla="*/ 4 h 52"/>
                <a:gd name="T16" fmla="*/ 40 w 45"/>
                <a:gd name="T17" fmla="*/ 1 h 52"/>
                <a:gd name="T18" fmla="*/ 37 w 45"/>
                <a:gd name="T19" fmla="*/ 2 h 52"/>
                <a:gd name="T20" fmla="*/ 35 w 45"/>
                <a:gd name="T21" fmla="*/ 7 h 52"/>
                <a:gd name="T22" fmla="*/ 33 w 45"/>
                <a:gd name="T23" fmla="*/ 10 h 52"/>
                <a:gd name="T24" fmla="*/ 32 w 45"/>
                <a:gd name="T25" fmla="*/ 8 h 52"/>
                <a:gd name="T26" fmla="*/ 32 w 45"/>
                <a:gd name="T27" fmla="*/ 3 h 52"/>
                <a:gd name="T28" fmla="*/ 26 w 45"/>
                <a:gd name="T29" fmla="*/ 2 h 52"/>
                <a:gd name="T30" fmla="*/ 17 w 45"/>
                <a:gd name="T31"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52">
                  <a:moveTo>
                    <a:pt x="17" y="4"/>
                  </a:moveTo>
                  <a:cubicBezTo>
                    <a:pt x="17" y="5"/>
                    <a:pt x="20" y="8"/>
                    <a:pt x="18" y="12"/>
                  </a:cubicBezTo>
                  <a:cubicBezTo>
                    <a:pt x="16" y="19"/>
                    <a:pt x="6" y="34"/>
                    <a:pt x="5" y="36"/>
                  </a:cubicBezTo>
                  <a:cubicBezTo>
                    <a:pt x="3" y="38"/>
                    <a:pt x="0" y="43"/>
                    <a:pt x="1" y="46"/>
                  </a:cubicBezTo>
                  <a:cubicBezTo>
                    <a:pt x="1" y="47"/>
                    <a:pt x="26" y="52"/>
                    <a:pt x="28" y="52"/>
                  </a:cubicBezTo>
                  <a:cubicBezTo>
                    <a:pt x="29" y="51"/>
                    <a:pt x="36" y="44"/>
                    <a:pt x="36" y="42"/>
                  </a:cubicBezTo>
                  <a:cubicBezTo>
                    <a:pt x="34" y="33"/>
                    <a:pt x="38" y="24"/>
                    <a:pt x="43" y="15"/>
                  </a:cubicBezTo>
                  <a:cubicBezTo>
                    <a:pt x="45" y="11"/>
                    <a:pt x="41" y="8"/>
                    <a:pt x="41" y="4"/>
                  </a:cubicBezTo>
                  <a:cubicBezTo>
                    <a:pt x="40" y="4"/>
                    <a:pt x="41" y="1"/>
                    <a:pt x="40" y="1"/>
                  </a:cubicBezTo>
                  <a:cubicBezTo>
                    <a:pt x="39" y="0"/>
                    <a:pt x="38" y="1"/>
                    <a:pt x="37" y="2"/>
                  </a:cubicBezTo>
                  <a:cubicBezTo>
                    <a:pt x="36" y="3"/>
                    <a:pt x="35" y="5"/>
                    <a:pt x="35" y="7"/>
                  </a:cubicBezTo>
                  <a:cubicBezTo>
                    <a:pt x="34" y="7"/>
                    <a:pt x="34" y="10"/>
                    <a:pt x="33" y="10"/>
                  </a:cubicBezTo>
                  <a:cubicBezTo>
                    <a:pt x="33" y="10"/>
                    <a:pt x="33" y="8"/>
                    <a:pt x="32" y="8"/>
                  </a:cubicBezTo>
                  <a:cubicBezTo>
                    <a:pt x="32" y="7"/>
                    <a:pt x="33" y="4"/>
                    <a:pt x="32" y="3"/>
                  </a:cubicBezTo>
                  <a:cubicBezTo>
                    <a:pt x="30" y="2"/>
                    <a:pt x="28" y="2"/>
                    <a:pt x="26" y="2"/>
                  </a:cubicBezTo>
                  <a:cubicBezTo>
                    <a:pt x="24" y="1"/>
                    <a:pt x="19" y="0"/>
                    <a:pt x="17" y="4"/>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8">
              <a:extLst>
                <a:ext uri="{FF2B5EF4-FFF2-40B4-BE49-F238E27FC236}">
                  <a16:creationId xmlns:a16="http://schemas.microsoft.com/office/drawing/2014/main" id="{27779F5D-9C3C-CDCE-6F3C-9A92176EFCC4}"/>
                </a:ext>
              </a:extLst>
            </p:cNvPr>
            <p:cNvSpPr>
              <a:spLocks/>
            </p:cNvSpPr>
            <p:nvPr/>
          </p:nvSpPr>
          <p:spPr bwMode="auto">
            <a:xfrm>
              <a:off x="6848475" y="5372100"/>
              <a:ext cx="93663" cy="250825"/>
            </a:xfrm>
            <a:custGeom>
              <a:avLst/>
              <a:gdLst>
                <a:gd name="T0" fmla="*/ 59 w 59"/>
                <a:gd name="T1" fmla="*/ 0 h 158"/>
                <a:gd name="T2" fmla="*/ 59 w 59"/>
                <a:gd name="T3" fmla="*/ 0 h 158"/>
                <a:gd name="T4" fmla="*/ 59 w 59"/>
                <a:gd name="T5" fmla="*/ 0 h 158"/>
                <a:gd name="T6" fmla="*/ 59 w 59"/>
                <a:gd name="T7" fmla="*/ 0 h 158"/>
                <a:gd name="T8" fmla="*/ 59 w 59"/>
                <a:gd name="T9" fmla="*/ 4 h 158"/>
                <a:gd name="T10" fmla="*/ 55 w 59"/>
                <a:gd name="T11" fmla="*/ 4 h 158"/>
                <a:gd name="T12" fmla="*/ 51 w 59"/>
                <a:gd name="T13" fmla="*/ 8 h 158"/>
                <a:gd name="T14" fmla="*/ 47 w 59"/>
                <a:gd name="T15" fmla="*/ 12 h 158"/>
                <a:gd name="T16" fmla="*/ 43 w 59"/>
                <a:gd name="T17" fmla="*/ 19 h 158"/>
                <a:gd name="T18" fmla="*/ 39 w 59"/>
                <a:gd name="T19" fmla="*/ 23 h 158"/>
                <a:gd name="T20" fmla="*/ 35 w 59"/>
                <a:gd name="T21" fmla="*/ 27 h 158"/>
                <a:gd name="T22" fmla="*/ 31 w 59"/>
                <a:gd name="T23" fmla="*/ 31 h 158"/>
                <a:gd name="T24" fmla="*/ 28 w 59"/>
                <a:gd name="T25" fmla="*/ 35 h 158"/>
                <a:gd name="T26" fmla="*/ 24 w 59"/>
                <a:gd name="T27" fmla="*/ 43 h 158"/>
                <a:gd name="T28" fmla="*/ 24 w 59"/>
                <a:gd name="T29" fmla="*/ 47 h 158"/>
                <a:gd name="T30" fmla="*/ 20 w 59"/>
                <a:gd name="T31" fmla="*/ 55 h 158"/>
                <a:gd name="T32" fmla="*/ 16 w 59"/>
                <a:gd name="T33" fmla="*/ 59 h 158"/>
                <a:gd name="T34" fmla="*/ 16 w 59"/>
                <a:gd name="T35" fmla="*/ 63 h 158"/>
                <a:gd name="T36" fmla="*/ 16 w 59"/>
                <a:gd name="T37" fmla="*/ 67 h 158"/>
                <a:gd name="T38" fmla="*/ 12 w 59"/>
                <a:gd name="T39" fmla="*/ 71 h 158"/>
                <a:gd name="T40" fmla="*/ 12 w 59"/>
                <a:gd name="T41" fmla="*/ 75 h 158"/>
                <a:gd name="T42" fmla="*/ 12 w 59"/>
                <a:gd name="T43" fmla="*/ 79 h 158"/>
                <a:gd name="T44" fmla="*/ 12 w 59"/>
                <a:gd name="T45" fmla="*/ 87 h 158"/>
                <a:gd name="T46" fmla="*/ 12 w 59"/>
                <a:gd name="T47" fmla="*/ 90 h 158"/>
                <a:gd name="T48" fmla="*/ 8 w 59"/>
                <a:gd name="T49" fmla="*/ 98 h 158"/>
                <a:gd name="T50" fmla="*/ 8 w 59"/>
                <a:gd name="T51" fmla="*/ 106 h 158"/>
                <a:gd name="T52" fmla="*/ 8 w 59"/>
                <a:gd name="T53" fmla="*/ 118 h 158"/>
                <a:gd name="T54" fmla="*/ 8 w 59"/>
                <a:gd name="T55" fmla="*/ 138 h 158"/>
                <a:gd name="T56" fmla="*/ 8 w 59"/>
                <a:gd name="T57" fmla="*/ 146 h 158"/>
                <a:gd name="T58" fmla="*/ 4 w 59"/>
                <a:gd name="T59" fmla="*/ 158 h 158"/>
                <a:gd name="T60" fmla="*/ 4 w 59"/>
                <a:gd name="T61" fmla="*/ 158 h 158"/>
                <a:gd name="T62" fmla="*/ 4 w 59"/>
                <a:gd name="T63" fmla="*/ 158 h 158"/>
                <a:gd name="T64" fmla="*/ 4 w 59"/>
                <a:gd name="T65" fmla="*/ 158 h 158"/>
                <a:gd name="T66" fmla="*/ 4 w 59"/>
                <a:gd name="T67" fmla="*/ 158 h 158"/>
                <a:gd name="T68" fmla="*/ 0 w 59"/>
                <a:gd name="T69" fmla="*/ 158 h 158"/>
                <a:gd name="T70" fmla="*/ 0 w 59"/>
                <a:gd name="T71" fmla="*/ 158 h 158"/>
                <a:gd name="T72" fmla="*/ 0 w 59"/>
                <a:gd name="T73" fmla="*/ 158 h 158"/>
                <a:gd name="T74" fmla="*/ 0 w 59"/>
                <a:gd name="T75" fmla="*/ 150 h 158"/>
                <a:gd name="T76" fmla="*/ 0 w 59"/>
                <a:gd name="T77" fmla="*/ 142 h 158"/>
                <a:gd name="T78" fmla="*/ 0 w 59"/>
                <a:gd name="T79" fmla="*/ 122 h 158"/>
                <a:gd name="T80" fmla="*/ 4 w 59"/>
                <a:gd name="T81" fmla="*/ 110 h 158"/>
                <a:gd name="T82" fmla="*/ 4 w 59"/>
                <a:gd name="T83" fmla="*/ 102 h 158"/>
                <a:gd name="T84" fmla="*/ 4 w 59"/>
                <a:gd name="T85" fmla="*/ 90 h 158"/>
                <a:gd name="T86" fmla="*/ 4 w 59"/>
                <a:gd name="T87" fmla="*/ 87 h 158"/>
                <a:gd name="T88" fmla="*/ 8 w 59"/>
                <a:gd name="T89" fmla="*/ 83 h 158"/>
                <a:gd name="T90" fmla="*/ 8 w 59"/>
                <a:gd name="T91" fmla="*/ 75 h 158"/>
                <a:gd name="T92" fmla="*/ 8 w 59"/>
                <a:gd name="T93" fmla="*/ 71 h 158"/>
                <a:gd name="T94" fmla="*/ 8 w 59"/>
                <a:gd name="T95" fmla="*/ 67 h 158"/>
                <a:gd name="T96" fmla="*/ 12 w 59"/>
                <a:gd name="T97" fmla="*/ 63 h 158"/>
                <a:gd name="T98" fmla="*/ 12 w 59"/>
                <a:gd name="T99" fmla="*/ 59 h 158"/>
                <a:gd name="T100" fmla="*/ 12 w 59"/>
                <a:gd name="T101" fmla="*/ 51 h 158"/>
                <a:gd name="T102" fmla="*/ 16 w 59"/>
                <a:gd name="T103" fmla="*/ 47 h 158"/>
                <a:gd name="T104" fmla="*/ 20 w 59"/>
                <a:gd name="T105" fmla="*/ 43 h 158"/>
                <a:gd name="T106" fmla="*/ 24 w 59"/>
                <a:gd name="T107" fmla="*/ 35 h 158"/>
                <a:gd name="T108" fmla="*/ 28 w 59"/>
                <a:gd name="T109" fmla="*/ 31 h 158"/>
                <a:gd name="T110" fmla="*/ 28 w 59"/>
                <a:gd name="T111" fmla="*/ 23 h 158"/>
                <a:gd name="T112" fmla="*/ 35 w 59"/>
                <a:gd name="T113" fmla="*/ 19 h 158"/>
                <a:gd name="T114" fmla="*/ 39 w 59"/>
                <a:gd name="T115" fmla="*/ 15 h 158"/>
                <a:gd name="T116" fmla="*/ 43 w 59"/>
                <a:gd name="T117" fmla="*/ 12 h 158"/>
                <a:gd name="T118" fmla="*/ 47 w 59"/>
                <a:gd name="T119" fmla="*/ 8 h 158"/>
                <a:gd name="T120" fmla="*/ 51 w 59"/>
                <a:gd name="T121" fmla="*/ 4 h 158"/>
                <a:gd name="T122" fmla="*/ 55 w 59"/>
                <a:gd name="T123" fmla="*/ 0 h 158"/>
                <a:gd name="T124" fmla="*/ 55 w 59"/>
                <a:gd name="T12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158">
                  <a:moveTo>
                    <a:pt x="55" y="0"/>
                  </a:moveTo>
                  <a:lnTo>
                    <a:pt x="59" y="0"/>
                  </a:lnTo>
                  <a:lnTo>
                    <a:pt x="59" y="0"/>
                  </a:lnTo>
                  <a:lnTo>
                    <a:pt x="59" y="0"/>
                  </a:lnTo>
                  <a:lnTo>
                    <a:pt x="59" y="0"/>
                  </a:lnTo>
                  <a:lnTo>
                    <a:pt x="59" y="0"/>
                  </a:lnTo>
                  <a:lnTo>
                    <a:pt x="59" y="0"/>
                  </a:lnTo>
                  <a:lnTo>
                    <a:pt x="59" y="0"/>
                  </a:lnTo>
                  <a:lnTo>
                    <a:pt x="59" y="0"/>
                  </a:lnTo>
                  <a:lnTo>
                    <a:pt x="59" y="0"/>
                  </a:lnTo>
                  <a:lnTo>
                    <a:pt x="59" y="0"/>
                  </a:lnTo>
                  <a:lnTo>
                    <a:pt x="59" y="0"/>
                  </a:lnTo>
                  <a:lnTo>
                    <a:pt x="59" y="4"/>
                  </a:lnTo>
                  <a:lnTo>
                    <a:pt x="59" y="4"/>
                  </a:lnTo>
                  <a:lnTo>
                    <a:pt x="59" y="4"/>
                  </a:lnTo>
                  <a:lnTo>
                    <a:pt x="59" y="4"/>
                  </a:lnTo>
                  <a:lnTo>
                    <a:pt x="59" y="4"/>
                  </a:lnTo>
                  <a:lnTo>
                    <a:pt x="55" y="4"/>
                  </a:lnTo>
                  <a:lnTo>
                    <a:pt x="55" y="8"/>
                  </a:lnTo>
                  <a:lnTo>
                    <a:pt x="55" y="8"/>
                  </a:lnTo>
                  <a:lnTo>
                    <a:pt x="51" y="8"/>
                  </a:lnTo>
                  <a:lnTo>
                    <a:pt x="51" y="12"/>
                  </a:lnTo>
                  <a:lnTo>
                    <a:pt x="47" y="12"/>
                  </a:lnTo>
                  <a:lnTo>
                    <a:pt x="47" y="12"/>
                  </a:lnTo>
                  <a:lnTo>
                    <a:pt x="47" y="15"/>
                  </a:lnTo>
                  <a:lnTo>
                    <a:pt x="43" y="15"/>
                  </a:lnTo>
                  <a:lnTo>
                    <a:pt x="43" y="19"/>
                  </a:lnTo>
                  <a:lnTo>
                    <a:pt x="43" y="19"/>
                  </a:lnTo>
                  <a:lnTo>
                    <a:pt x="39" y="19"/>
                  </a:lnTo>
                  <a:lnTo>
                    <a:pt x="39" y="23"/>
                  </a:lnTo>
                  <a:lnTo>
                    <a:pt x="39" y="23"/>
                  </a:lnTo>
                  <a:lnTo>
                    <a:pt x="35" y="27"/>
                  </a:lnTo>
                  <a:lnTo>
                    <a:pt x="35" y="27"/>
                  </a:lnTo>
                  <a:lnTo>
                    <a:pt x="35" y="27"/>
                  </a:lnTo>
                  <a:lnTo>
                    <a:pt x="31" y="31"/>
                  </a:lnTo>
                  <a:lnTo>
                    <a:pt x="31" y="31"/>
                  </a:lnTo>
                  <a:lnTo>
                    <a:pt x="31" y="35"/>
                  </a:lnTo>
                  <a:lnTo>
                    <a:pt x="28" y="35"/>
                  </a:lnTo>
                  <a:lnTo>
                    <a:pt x="28" y="35"/>
                  </a:lnTo>
                  <a:lnTo>
                    <a:pt x="28" y="39"/>
                  </a:lnTo>
                  <a:lnTo>
                    <a:pt x="28" y="39"/>
                  </a:lnTo>
                  <a:lnTo>
                    <a:pt x="24" y="43"/>
                  </a:lnTo>
                  <a:lnTo>
                    <a:pt x="24" y="43"/>
                  </a:lnTo>
                  <a:lnTo>
                    <a:pt x="24" y="47"/>
                  </a:lnTo>
                  <a:lnTo>
                    <a:pt x="24" y="47"/>
                  </a:lnTo>
                  <a:lnTo>
                    <a:pt x="20" y="51"/>
                  </a:lnTo>
                  <a:lnTo>
                    <a:pt x="20" y="51"/>
                  </a:lnTo>
                  <a:lnTo>
                    <a:pt x="20" y="55"/>
                  </a:lnTo>
                  <a:lnTo>
                    <a:pt x="20" y="55"/>
                  </a:lnTo>
                  <a:lnTo>
                    <a:pt x="20" y="55"/>
                  </a:lnTo>
                  <a:lnTo>
                    <a:pt x="16" y="59"/>
                  </a:lnTo>
                  <a:lnTo>
                    <a:pt x="16" y="59"/>
                  </a:lnTo>
                  <a:lnTo>
                    <a:pt x="16" y="59"/>
                  </a:lnTo>
                  <a:lnTo>
                    <a:pt x="16" y="63"/>
                  </a:lnTo>
                  <a:lnTo>
                    <a:pt x="16" y="63"/>
                  </a:lnTo>
                  <a:lnTo>
                    <a:pt x="16" y="67"/>
                  </a:lnTo>
                  <a:lnTo>
                    <a:pt x="16" y="67"/>
                  </a:lnTo>
                  <a:lnTo>
                    <a:pt x="16" y="67"/>
                  </a:lnTo>
                  <a:lnTo>
                    <a:pt x="16" y="71"/>
                  </a:lnTo>
                  <a:lnTo>
                    <a:pt x="12" y="71"/>
                  </a:lnTo>
                  <a:lnTo>
                    <a:pt x="12" y="71"/>
                  </a:lnTo>
                  <a:lnTo>
                    <a:pt x="12" y="75"/>
                  </a:lnTo>
                  <a:lnTo>
                    <a:pt x="12" y="75"/>
                  </a:lnTo>
                  <a:lnTo>
                    <a:pt x="12" y="79"/>
                  </a:lnTo>
                  <a:lnTo>
                    <a:pt x="12" y="79"/>
                  </a:lnTo>
                  <a:lnTo>
                    <a:pt x="12" y="79"/>
                  </a:lnTo>
                  <a:lnTo>
                    <a:pt x="12" y="83"/>
                  </a:lnTo>
                  <a:lnTo>
                    <a:pt x="12" y="83"/>
                  </a:lnTo>
                  <a:lnTo>
                    <a:pt x="12" y="87"/>
                  </a:lnTo>
                  <a:lnTo>
                    <a:pt x="12" y="87"/>
                  </a:lnTo>
                  <a:lnTo>
                    <a:pt x="12" y="87"/>
                  </a:lnTo>
                  <a:lnTo>
                    <a:pt x="12" y="90"/>
                  </a:lnTo>
                  <a:lnTo>
                    <a:pt x="12" y="90"/>
                  </a:lnTo>
                  <a:lnTo>
                    <a:pt x="8" y="94"/>
                  </a:lnTo>
                  <a:lnTo>
                    <a:pt x="8" y="98"/>
                  </a:lnTo>
                  <a:lnTo>
                    <a:pt x="8" y="102"/>
                  </a:lnTo>
                  <a:lnTo>
                    <a:pt x="8" y="106"/>
                  </a:lnTo>
                  <a:lnTo>
                    <a:pt x="8" y="106"/>
                  </a:lnTo>
                  <a:lnTo>
                    <a:pt x="8" y="110"/>
                  </a:lnTo>
                  <a:lnTo>
                    <a:pt x="8" y="114"/>
                  </a:lnTo>
                  <a:lnTo>
                    <a:pt x="8" y="118"/>
                  </a:lnTo>
                  <a:lnTo>
                    <a:pt x="8" y="122"/>
                  </a:lnTo>
                  <a:lnTo>
                    <a:pt x="8" y="130"/>
                  </a:lnTo>
                  <a:lnTo>
                    <a:pt x="8" y="138"/>
                  </a:lnTo>
                  <a:lnTo>
                    <a:pt x="8" y="142"/>
                  </a:lnTo>
                  <a:lnTo>
                    <a:pt x="8" y="142"/>
                  </a:lnTo>
                  <a:lnTo>
                    <a:pt x="8" y="146"/>
                  </a:lnTo>
                  <a:lnTo>
                    <a:pt x="8" y="150"/>
                  </a:lnTo>
                  <a:lnTo>
                    <a:pt x="4" y="154"/>
                  </a:lnTo>
                  <a:lnTo>
                    <a:pt x="4" y="158"/>
                  </a:lnTo>
                  <a:lnTo>
                    <a:pt x="4" y="158"/>
                  </a:lnTo>
                  <a:lnTo>
                    <a:pt x="4" y="158"/>
                  </a:lnTo>
                  <a:lnTo>
                    <a:pt x="4" y="158"/>
                  </a:lnTo>
                  <a:lnTo>
                    <a:pt x="4" y="158"/>
                  </a:lnTo>
                  <a:lnTo>
                    <a:pt x="4" y="158"/>
                  </a:lnTo>
                  <a:lnTo>
                    <a:pt x="4" y="158"/>
                  </a:lnTo>
                  <a:lnTo>
                    <a:pt x="4" y="158"/>
                  </a:lnTo>
                  <a:lnTo>
                    <a:pt x="4" y="158"/>
                  </a:lnTo>
                  <a:lnTo>
                    <a:pt x="4" y="158"/>
                  </a:lnTo>
                  <a:lnTo>
                    <a:pt x="4" y="158"/>
                  </a:lnTo>
                  <a:lnTo>
                    <a:pt x="4" y="158"/>
                  </a:lnTo>
                  <a:lnTo>
                    <a:pt x="4" y="158"/>
                  </a:lnTo>
                  <a:lnTo>
                    <a:pt x="0" y="158"/>
                  </a:lnTo>
                  <a:lnTo>
                    <a:pt x="0" y="158"/>
                  </a:lnTo>
                  <a:lnTo>
                    <a:pt x="0" y="158"/>
                  </a:lnTo>
                  <a:lnTo>
                    <a:pt x="0" y="158"/>
                  </a:lnTo>
                  <a:lnTo>
                    <a:pt x="0" y="158"/>
                  </a:lnTo>
                  <a:lnTo>
                    <a:pt x="0" y="158"/>
                  </a:lnTo>
                  <a:lnTo>
                    <a:pt x="0" y="158"/>
                  </a:lnTo>
                  <a:lnTo>
                    <a:pt x="0" y="158"/>
                  </a:lnTo>
                  <a:lnTo>
                    <a:pt x="0" y="158"/>
                  </a:lnTo>
                  <a:lnTo>
                    <a:pt x="0" y="158"/>
                  </a:lnTo>
                  <a:lnTo>
                    <a:pt x="0" y="154"/>
                  </a:lnTo>
                  <a:lnTo>
                    <a:pt x="0" y="150"/>
                  </a:lnTo>
                  <a:lnTo>
                    <a:pt x="0" y="146"/>
                  </a:lnTo>
                  <a:lnTo>
                    <a:pt x="0" y="142"/>
                  </a:lnTo>
                  <a:lnTo>
                    <a:pt x="0" y="142"/>
                  </a:lnTo>
                  <a:lnTo>
                    <a:pt x="0" y="138"/>
                  </a:lnTo>
                  <a:lnTo>
                    <a:pt x="0" y="130"/>
                  </a:lnTo>
                  <a:lnTo>
                    <a:pt x="0" y="122"/>
                  </a:lnTo>
                  <a:lnTo>
                    <a:pt x="4" y="118"/>
                  </a:lnTo>
                  <a:lnTo>
                    <a:pt x="4" y="114"/>
                  </a:lnTo>
                  <a:lnTo>
                    <a:pt x="4" y="110"/>
                  </a:lnTo>
                  <a:lnTo>
                    <a:pt x="4" y="106"/>
                  </a:lnTo>
                  <a:lnTo>
                    <a:pt x="4" y="102"/>
                  </a:lnTo>
                  <a:lnTo>
                    <a:pt x="4" y="102"/>
                  </a:lnTo>
                  <a:lnTo>
                    <a:pt x="4" y="98"/>
                  </a:lnTo>
                  <a:lnTo>
                    <a:pt x="4" y="94"/>
                  </a:lnTo>
                  <a:lnTo>
                    <a:pt x="4" y="90"/>
                  </a:lnTo>
                  <a:lnTo>
                    <a:pt x="4" y="90"/>
                  </a:lnTo>
                  <a:lnTo>
                    <a:pt x="4" y="87"/>
                  </a:lnTo>
                  <a:lnTo>
                    <a:pt x="4" y="87"/>
                  </a:lnTo>
                  <a:lnTo>
                    <a:pt x="4" y="83"/>
                  </a:lnTo>
                  <a:lnTo>
                    <a:pt x="4" y="83"/>
                  </a:lnTo>
                  <a:lnTo>
                    <a:pt x="8" y="83"/>
                  </a:lnTo>
                  <a:lnTo>
                    <a:pt x="8" y="79"/>
                  </a:lnTo>
                  <a:lnTo>
                    <a:pt x="8" y="79"/>
                  </a:lnTo>
                  <a:lnTo>
                    <a:pt x="8" y="75"/>
                  </a:lnTo>
                  <a:lnTo>
                    <a:pt x="8" y="75"/>
                  </a:lnTo>
                  <a:lnTo>
                    <a:pt x="8" y="75"/>
                  </a:lnTo>
                  <a:lnTo>
                    <a:pt x="8" y="71"/>
                  </a:lnTo>
                  <a:lnTo>
                    <a:pt x="8" y="71"/>
                  </a:lnTo>
                  <a:lnTo>
                    <a:pt x="8" y="67"/>
                  </a:lnTo>
                  <a:lnTo>
                    <a:pt x="8" y="67"/>
                  </a:lnTo>
                  <a:lnTo>
                    <a:pt x="8" y="67"/>
                  </a:lnTo>
                  <a:lnTo>
                    <a:pt x="12" y="63"/>
                  </a:lnTo>
                  <a:lnTo>
                    <a:pt x="12" y="63"/>
                  </a:lnTo>
                  <a:lnTo>
                    <a:pt x="12" y="59"/>
                  </a:lnTo>
                  <a:lnTo>
                    <a:pt x="12" y="59"/>
                  </a:lnTo>
                  <a:lnTo>
                    <a:pt x="12" y="59"/>
                  </a:lnTo>
                  <a:lnTo>
                    <a:pt x="12" y="55"/>
                  </a:lnTo>
                  <a:lnTo>
                    <a:pt x="12" y="55"/>
                  </a:lnTo>
                  <a:lnTo>
                    <a:pt x="12" y="51"/>
                  </a:lnTo>
                  <a:lnTo>
                    <a:pt x="16" y="51"/>
                  </a:lnTo>
                  <a:lnTo>
                    <a:pt x="16" y="47"/>
                  </a:lnTo>
                  <a:lnTo>
                    <a:pt x="16" y="47"/>
                  </a:lnTo>
                  <a:lnTo>
                    <a:pt x="16" y="47"/>
                  </a:lnTo>
                  <a:lnTo>
                    <a:pt x="20" y="43"/>
                  </a:lnTo>
                  <a:lnTo>
                    <a:pt x="20" y="43"/>
                  </a:lnTo>
                  <a:lnTo>
                    <a:pt x="20" y="39"/>
                  </a:lnTo>
                  <a:lnTo>
                    <a:pt x="20" y="39"/>
                  </a:lnTo>
                  <a:lnTo>
                    <a:pt x="24" y="35"/>
                  </a:lnTo>
                  <a:lnTo>
                    <a:pt x="24" y="35"/>
                  </a:lnTo>
                  <a:lnTo>
                    <a:pt x="24" y="31"/>
                  </a:lnTo>
                  <a:lnTo>
                    <a:pt x="28" y="31"/>
                  </a:lnTo>
                  <a:lnTo>
                    <a:pt x="28" y="27"/>
                  </a:lnTo>
                  <a:lnTo>
                    <a:pt x="28" y="27"/>
                  </a:lnTo>
                  <a:lnTo>
                    <a:pt x="28" y="23"/>
                  </a:lnTo>
                  <a:lnTo>
                    <a:pt x="31" y="23"/>
                  </a:lnTo>
                  <a:lnTo>
                    <a:pt x="31" y="23"/>
                  </a:lnTo>
                  <a:lnTo>
                    <a:pt x="35" y="19"/>
                  </a:lnTo>
                  <a:lnTo>
                    <a:pt x="35" y="19"/>
                  </a:lnTo>
                  <a:lnTo>
                    <a:pt x="35" y="15"/>
                  </a:lnTo>
                  <a:lnTo>
                    <a:pt x="39" y="15"/>
                  </a:lnTo>
                  <a:lnTo>
                    <a:pt x="39" y="15"/>
                  </a:lnTo>
                  <a:lnTo>
                    <a:pt x="39" y="12"/>
                  </a:lnTo>
                  <a:lnTo>
                    <a:pt x="43" y="12"/>
                  </a:lnTo>
                  <a:lnTo>
                    <a:pt x="43" y="8"/>
                  </a:lnTo>
                  <a:lnTo>
                    <a:pt x="43" y="8"/>
                  </a:lnTo>
                  <a:lnTo>
                    <a:pt x="47" y="8"/>
                  </a:lnTo>
                  <a:lnTo>
                    <a:pt x="47" y="4"/>
                  </a:lnTo>
                  <a:lnTo>
                    <a:pt x="51" y="4"/>
                  </a:lnTo>
                  <a:lnTo>
                    <a:pt x="51" y="4"/>
                  </a:lnTo>
                  <a:lnTo>
                    <a:pt x="51" y="0"/>
                  </a:lnTo>
                  <a:lnTo>
                    <a:pt x="55" y="0"/>
                  </a:lnTo>
                  <a:lnTo>
                    <a:pt x="55" y="0"/>
                  </a:lnTo>
                  <a:lnTo>
                    <a:pt x="55" y="0"/>
                  </a:lnTo>
                  <a:lnTo>
                    <a:pt x="55" y="0"/>
                  </a:lnTo>
                  <a:lnTo>
                    <a:pt x="55" y="0"/>
                  </a:lnTo>
                  <a:lnTo>
                    <a:pt x="55" y="0"/>
                  </a:lnTo>
                  <a:lnTo>
                    <a:pt x="55"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77241243-496C-3576-05EE-6EF2345EBBF4}"/>
                </a:ext>
              </a:extLst>
            </p:cNvPr>
            <p:cNvSpPr>
              <a:spLocks/>
            </p:cNvSpPr>
            <p:nvPr/>
          </p:nvSpPr>
          <p:spPr bwMode="auto">
            <a:xfrm>
              <a:off x="6854825" y="5465763"/>
              <a:ext cx="80963" cy="74612"/>
            </a:xfrm>
            <a:custGeom>
              <a:avLst/>
              <a:gdLst>
                <a:gd name="T0" fmla="*/ 47 w 51"/>
                <a:gd name="T1" fmla="*/ 0 h 47"/>
                <a:gd name="T2" fmla="*/ 47 w 51"/>
                <a:gd name="T3" fmla="*/ 0 h 47"/>
                <a:gd name="T4" fmla="*/ 47 w 51"/>
                <a:gd name="T5" fmla="*/ 0 h 47"/>
                <a:gd name="T6" fmla="*/ 51 w 51"/>
                <a:gd name="T7" fmla="*/ 0 h 47"/>
                <a:gd name="T8" fmla="*/ 51 w 51"/>
                <a:gd name="T9" fmla="*/ 0 h 47"/>
                <a:gd name="T10" fmla="*/ 51 w 51"/>
                <a:gd name="T11" fmla="*/ 0 h 47"/>
                <a:gd name="T12" fmla="*/ 51 w 51"/>
                <a:gd name="T13" fmla="*/ 4 h 47"/>
                <a:gd name="T14" fmla="*/ 51 w 51"/>
                <a:gd name="T15" fmla="*/ 4 h 47"/>
                <a:gd name="T16" fmla="*/ 51 w 51"/>
                <a:gd name="T17" fmla="*/ 4 h 47"/>
                <a:gd name="T18" fmla="*/ 47 w 51"/>
                <a:gd name="T19" fmla="*/ 4 h 47"/>
                <a:gd name="T20" fmla="*/ 47 w 51"/>
                <a:gd name="T21" fmla="*/ 4 h 47"/>
                <a:gd name="T22" fmla="*/ 43 w 51"/>
                <a:gd name="T23" fmla="*/ 4 h 47"/>
                <a:gd name="T24" fmla="*/ 39 w 51"/>
                <a:gd name="T25" fmla="*/ 8 h 47"/>
                <a:gd name="T26" fmla="*/ 31 w 51"/>
                <a:gd name="T27" fmla="*/ 12 h 47"/>
                <a:gd name="T28" fmla="*/ 31 w 51"/>
                <a:gd name="T29" fmla="*/ 12 h 47"/>
                <a:gd name="T30" fmla="*/ 27 w 51"/>
                <a:gd name="T31" fmla="*/ 16 h 47"/>
                <a:gd name="T32" fmla="*/ 24 w 51"/>
                <a:gd name="T33" fmla="*/ 16 h 47"/>
                <a:gd name="T34" fmla="*/ 24 w 51"/>
                <a:gd name="T35" fmla="*/ 20 h 47"/>
                <a:gd name="T36" fmla="*/ 20 w 51"/>
                <a:gd name="T37" fmla="*/ 20 h 47"/>
                <a:gd name="T38" fmla="*/ 20 w 51"/>
                <a:gd name="T39" fmla="*/ 24 h 47"/>
                <a:gd name="T40" fmla="*/ 16 w 51"/>
                <a:gd name="T41" fmla="*/ 24 h 47"/>
                <a:gd name="T42" fmla="*/ 16 w 51"/>
                <a:gd name="T43" fmla="*/ 28 h 47"/>
                <a:gd name="T44" fmla="*/ 12 w 51"/>
                <a:gd name="T45" fmla="*/ 28 h 47"/>
                <a:gd name="T46" fmla="*/ 12 w 51"/>
                <a:gd name="T47" fmla="*/ 31 h 47"/>
                <a:gd name="T48" fmla="*/ 8 w 51"/>
                <a:gd name="T49" fmla="*/ 31 h 47"/>
                <a:gd name="T50" fmla="*/ 8 w 51"/>
                <a:gd name="T51" fmla="*/ 35 h 47"/>
                <a:gd name="T52" fmla="*/ 8 w 51"/>
                <a:gd name="T53" fmla="*/ 39 h 47"/>
                <a:gd name="T54" fmla="*/ 4 w 51"/>
                <a:gd name="T55" fmla="*/ 39 h 47"/>
                <a:gd name="T56" fmla="*/ 4 w 51"/>
                <a:gd name="T57" fmla="*/ 43 h 47"/>
                <a:gd name="T58" fmla="*/ 4 w 51"/>
                <a:gd name="T59" fmla="*/ 47 h 47"/>
                <a:gd name="T60" fmla="*/ 4 w 51"/>
                <a:gd name="T61" fmla="*/ 47 h 47"/>
                <a:gd name="T62" fmla="*/ 4 w 51"/>
                <a:gd name="T63" fmla="*/ 47 h 47"/>
                <a:gd name="T64" fmla="*/ 4 w 51"/>
                <a:gd name="T65" fmla="*/ 47 h 47"/>
                <a:gd name="T66" fmla="*/ 4 w 51"/>
                <a:gd name="T67" fmla="*/ 47 h 47"/>
                <a:gd name="T68" fmla="*/ 4 w 51"/>
                <a:gd name="T69" fmla="*/ 47 h 47"/>
                <a:gd name="T70" fmla="*/ 0 w 51"/>
                <a:gd name="T71" fmla="*/ 47 h 47"/>
                <a:gd name="T72" fmla="*/ 0 w 51"/>
                <a:gd name="T73" fmla="*/ 47 h 47"/>
                <a:gd name="T74" fmla="*/ 0 w 51"/>
                <a:gd name="T75" fmla="*/ 47 h 47"/>
                <a:gd name="T76" fmla="*/ 0 w 51"/>
                <a:gd name="T77" fmla="*/ 47 h 47"/>
                <a:gd name="T78" fmla="*/ 0 w 51"/>
                <a:gd name="T79" fmla="*/ 47 h 47"/>
                <a:gd name="T80" fmla="*/ 0 w 51"/>
                <a:gd name="T81" fmla="*/ 47 h 47"/>
                <a:gd name="T82" fmla="*/ 0 w 51"/>
                <a:gd name="T83" fmla="*/ 47 h 47"/>
                <a:gd name="T84" fmla="*/ 0 w 51"/>
                <a:gd name="T85" fmla="*/ 43 h 47"/>
                <a:gd name="T86" fmla="*/ 0 w 51"/>
                <a:gd name="T87" fmla="*/ 43 h 47"/>
                <a:gd name="T88" fmla="*/ 0 w 51"/>
                <a:gd name="T89" fmla="*/ 39 h 47"/>
                <a:gd name="T90" fmla="*/ 0 w 51"/>
                <a:gd name="T91" fmla="*/ 35 h 47"/>
                <a:gd name="T92" fmla="*/ 4 w 51"/>
                <a:gd name="T93" fmla="*/ 31 h 47"/>
                <a:gd name="T94" fmla="*/ 4 w 51"/>
                <a:gd name="T95" fmla="*/ 31 h 47"/>
                <a:gd name="T96" fmla="*/ 4 w 51"/>
                <a:gd name="T97" fmla="*/ 28 h 47"/>
                <a:gd name="T98" fmla="*/ 8 w 51"/>
                <a:gd name="T99" fmla="*/ 24 h 47"/>
                <a:gd name="T100" fmla="*/ 8 w 51"/>
                <a:gd name="T101" fmla="*/ 24 h 47"/>
                <a:gd name="T102" fmla="*/ 12 w 51"/>
                <a:gd name="T103" fmla="*/ 20 h 47"/>
                <a:gd name="T104" fmla="*/ 16 w 51"/>
                <a:gd name="T105" fmla="*/ 16 h 47"/>
                <a:gd name="T106" fmla="*/ 16 w 51"/>
                <a:gd name="T107" fmla="*/ 16 h 47"/>
                <a:gd name="T108" fmla="*/ 20 w 51"/>
                <a:gd name="T109" fmla="*/ 12 h 47"/>
                <a:gd name="T110" fmla="*/ 24 w 51"/>
                <a:gd name="T111" fmla="*/ 12 h 47"/>
                <a:gd name="T112" fmla="*/ 24 w 51"/>
                <a:gd name="T113" fmla="*/ 8 h 47"/>
                <a:gd name="T114" fmla="*/ 27 w 51"/>
                <a:gd name="T115" fmla="*/ 8 h 47"/>
                <a:gd name="T116" fmla="*/ 31 w 51"/>
                <a:gd name="T117" fmla="*/ 8 h 47"/>
                <a:gd name="T118" fmla="*/ 35 w 51"/>
                <a:gd name="T119" fmla="*/ 4 h 47"/>
                <a:gd name="T120" fmla="*/ 43 w 51"/>
                <a:gd name="T121" fmla="*/ 0 h 47"/>
                <a:gd name="T122" fmla="*/ 47 w 51"/>
                <a:gd name="T123" fmla="*/ 0 h 47"/>
                <a:gd name="T124" fmla="*/ 47 w 51"/>
                <a:gd name="T1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47">
                  <a:moveTo>
                    <a:pt x="47" y="0"/>
                  </a:moveTo>
                  <a:lnTo>
                    <a:pt x="47" y="0"/>
                  </a:lnTo>
                  <a:lnTo>
                    <a:pt x="47" y="0"/>
                  </a:lnTo>
                  <a:lnTo>
                    <a:pt x="47" y="0"/>
                  </a:lnTo>
                  <a:lnTo>
                    <a:pt x="47" y="0"/>
                  </a:lnTo>
                  <a:lnTo>
                    <a:pt x="47" y="0"/>
                  </a:lnTo>
                  <a:lnTo>
                    <a:pt x="47" y="0"/>
                  </a:lnTo>
                  <a:lnTo>
                    <a:pt x="47" y="0"/>
                  </a:lnTo>
                  <a:lnTo>
                    <a:pt x="47" y="0"/>
                  </a:lnTo>
                  <a:lnTo>
                    <a:pt x="47" y="0"/>
                  </a:lnTo>
                  <a:lnTo>
                    <a:pt x="51" y="0"/>
                  </a:lnTo>
                  <a:lnTo>
                    <a:pt x="51" y="0"/>
                  </a:lnTo>
                  <a:lnTo>
                    <a:pt x="51" y="0"/>
                  </a:lnTo>
                  <a:lnTo>
                    <a:pt x="51" y="0"/>
                  </a:lnTo>
                  <a:lnTo>
                    <a:pt x="51" y="0"/>
                  </a:lnTo>
                  <a:lnTo>
                    <a:pt x="51" y="0"/>
                  </a:lnTo>
                  <a:lnTo>
                    <a:pt x="51" y="0"/>
                  </a:lnTo>
                  <a:lnTo>
                    <a:pt x="51" y="0"/>
                  </a:lnTo>
                  <a:lnTo>
                    <a:pt x="51" y="0"/>
                  </a:lnTo>
                  <a:lnTo>
                    <a:pt x="51" y="0"/>
                  </a:lnTo>
                  <a:lnTo>
                    <a:pt x="51" y="4"/>
                  </a:lnTo>
                  <a:lnTo>
                    <a:pt x="51" y="4"/>
                  </a:lnTo>
                  <a:lnTo>
                    <a:pt x="51" y="4"/>
                  </a:lnTo>
                  <a:lnTo>
                    <a:pt x="51" y="4"/>
                  </a:lnTo>
                  <a:lnTo>
                    <a:pt x="51" y="4"/>
                  </a:lnTo>
                  <a:lnTo>
                    <a:pt x="51" y="4"/>
                  </a:lnTo>
                  <a:lnTo>
                    <a:pt x="51" y="4"/>
                  </a:lnTo>
                  <a:lnTo>
                    <a:pt x="47" y="4"/>
                  </a:lnTo>
                  <a:lnTo>
                    <a:pt x="47" y="4"/>
                  </a:lnTo>
                  <a:lnTo>
                    <a:pt x="47" y="4"/>
                  </a:lnTo>
                  <a:lnTo>
                    <a:pt x="47" y="4"/>
                  </a:lnTo>
                  <a:lnTo>
                    <a:pt x="47" y="4"/>
                  </a:lnTo>
                  <a:lnTo>
                    <a:pt x="47" y="4"/>
                  </a:lnTo>
                  <a:lnTo>
                    <a:pt x="47" y="4"/>
                  </a:lnTo>
                  <a:lnTo>
                    <a:pt x="47" y="4"/>
                  </a:lnTo>
                  <a:lnTo>
                    <a:pt x="43" y="4"/>
                  </a:lnTo>
                  <a:lnTo>
                    <a:pt x="43" y="8"/>
                  </a:lnTo>
                  <a:lnTo>
                    <a:pt x="39" y="8"/>
                  </a:lnTo>
                  <a:lnTo>
                    <a:pt x="39" y="8"/>
                  </a:lnTo>
                  <a:lnTo>
                    <a:pt x="35" y="8"/>
                  </a:lnTo>
                  <a:lnTo>
                    <a:pt x="35" y="12"/>
                  </a:lnTo>
                  <a:lnTo>
                    <a:pt x="31" y="12"/>
                  </a:lnTo>
                  <a:lnTo>
                    <a:pt x="31" y="12"/>
                  </a:lnTo>
                  <a:lnTo>
                    <a:pt x="31" y="12"/>
                  </a:lnTo>
                  <a:lnTo>
                    <a:pt x="31" y="12"/>
                  </a:lnTo>
                  <a:lnTo>
                    <a:pt x="27" y="12"/>
                  </a:lnTo>
                  <a:lnTo>
                    <a:pt x="27" y="16"/>
                  </a:lnTo>
                  <a:lnTo>
                    <a:pt x="27" y="16"/>
                  </a:lnTo>
                  <a:lnTo>
                    <a:pt x="27" y="16"/>
                  </a:lnTo>
                  <a:lnTo>
                    <a:pt x="27" y="16"/>
                  </a:lnTo>
                  <a:lnTo>
                    <a:pt x="24" y="16"/>
                  </a:lnTo>
                  <a:lnTo>
                    <a:pt x="24" y="16"/>
                  </a:lnTo>
                  <a:lnTo>
                    <a:pt x="24" y="16"/>
                  </a:lnTo>
                  <a:lnTo>
                    <a:pt x="24" y="20"/>
                  </a:lnTo>
                  <a:lnTo>
                    <a:pt x="24" y="20"/>
                  </a:lnTo>
                  <a:lnTo>
                    <a:pt x="20" y="20"/>
                  </a:lnTo>
                  <a:lnTo>
                    <a:pt x="20" y="20"/>
                  </a:lnTo>
                  <a:lnTo>
                    <a:pt x="20" y="20"/>
                  </a:lnTo>
                  <a:lnTo>
                    <a:pt x="20" y="20"/>
                  </a:lnTo>
                  <a:lnTo>
                    <a:pt x="20" y="24"/>
                  </a:lnTo>
                  <a:lnTo>
                    <a:pt x="16" y="24"/>
                  </a:lnTo>
                  <a:lnTo>
                    <a:pt x="16" y="24"/>
                  </a:lnTo>
                  <a:lnTo>
                    <a:pt x="16" y="24"/>
                  </a:lnTo>
                  <a:lnTo>
                    <a:pt x="16" y="24"/>
                  </a:lnTo>
                  <a:lnTo>
                    <a:pt x="16" y="24"/>
                  </a:lnTo>
                  <a:lnTo>
                    <a:pt x="16" y="28"/>
                  </a:lnTo>
                  <a:lnTo>
                    <a:pt x="12" y="28"/>
                  </a:lnTo>
                  <a:lnTo>
                    <a:pt x="12" y="28"/>
                  </a:lnTo>
                  <a:lnTo>
                    <a:pt x="12" y="28"/>
                  </a:lnTo>
                  <a:lnTo>
                    <a:pt x="12" y="28"/>
                  </a:lnTo>
                  <a:lnTo>
                    <a:pt x="12" y="31"/>
                  </a:lnTo>
                  <a:lnTo>
                    <a:pt x="12" y="31"/>
                  </a:lnTo>
                  <a:lnTo>
                    <a:pt x="12" y="31"/>
                  </a:lnTo>
                  <a:lnTo>
                    <a:pt x="8" y="31"/>
                  </a:lnTo>
                  <a:lnTo>
                    <a:pt x="8" y="31"/>
                  </a:lnTo>
                  <a:lnTo>
                    <a:pt x="8" y="31"/>
                  </a:lnTo>
                  <a:lnTo>
                    <a:pt x="8" y="35"/>
                  </a:lnTo>
                  <a:lnTo>
                    <a:pt x="8" y="35"/>
                  </a:lnTo>
                  <a:lnTo>
                    <a:pt x="8" y="35"/>
                  </a:lnTo>
                  <a:lnTo>
                    <a:pt x="8" y="35"/>
                  </a:lnTo>
                  <a:lnTo>
                    <a:pt x="8" y="39"/>
                  </a:lnTo>
                  <a:lnTo>
                    <a:pt x="8" y="39"/>
                  </a:lnTo>
                  <a:lnTo>
                    <a:pt x="8" y="39"/>
                  </a:lnTo>
                  <a:lnTo>
                    <a:pt x="4" y="39"/>
                  </a:lnTo>
                  <a:lnTo>
                    <a:pt x="4" y="39"/>
                  </a:lnTo>
                  <a:lnTo>
                    <a:pt x="4" y="43"/>
                  </a:lnTo>
                  <a:lnTo>
                    <a:pt x="4" y="43"/>
                  </a:lnTo>
                  <a:lnTo>
                    <a:pt x="4" y="43"/>
                  </a:lnTo>
                  <a:lnTo>
                    <a:pt x="4" y="43"/>
                  </a:lnTo>
                  <a:lnTo>
                    <a:pt x="4" y="47"/>
                  </a:lnTo>
                  <a:lnTo>
                    <a:pt x="4" y="47"/>
                  </a:lnTo>
                  <a:lnTo>
                    <a:pt x="4" y="47"/>
                  </a:lnTo>
                  <a:lnTo>
                    <a:pt x="4" y="47"/>
                  </a:lnTo>
                  <a:lnTo>
                    <a:pt x="4" y="47"/>
                  </a:lnTo>
                  <a:lnTo>
                    <a:pt x="4" y="47"/>
                  </a:lnTo>
                  <a:lnTo>
                    <a:pt x="4" y="47"/>
                  </a:lnTo>
                  <a:lnTo>
                    <a:pt x="4" y="47"/>
                  </a:lnTo>
                  <a:lnTo>
                    <a:pt x="4" y="47"/>
                  </a:lnTo>
                  <a:lnTo>
                    <a:pt x="4" y="47"/>
                  </a:lnTo>
                  <a:lnTo>
                    <a:pt x="4" y="47"/>
                  </a:lnTo>
                  <a:lnTo>
                    <a:pt x="4" y="47"/>
                  </a:lnTo>
                  <a:lnTo>
                    <a:pt x="4" y="47"/>
                  </a:lnTo>
                  <a:lnTo>
                    <a:pt x="4" y="47"/>
                  </a:lnTo>
                  <a:lnTo>
                    <a:pt x="4" y="47"/>
                  </a:lnTo>
                  <a:lnTo>
                    <a:pt x="4" y="47"/>
                  </a:lnTo>
                  <a:lnTo>
                    <a:pt x="4" y="47"/>
                  </a:lnTo>
                  <a:lnTo>
                    <a:pt x="0" y="47"/>
                  </a:lnTo>
                  <a:lnTo>
                    <a:pt x="0" y="47"/>
                  </a:lnTo>
                  <a:lnTo>
                    <a:pt x="0" y="47"/>
                  </a:lnTo>
                  <a:lnTo>
                    <a:pt x="0" y="47"/>
                  </a:lnTo>
                  <a:lnTo>
                    <a:pt x="0" y="47"/>
                  </a:lnTo>
                  <a:lnTo>
                    <a:pt x="0" y="47"/>
                  </a:lnTo>
                  <a:lnTo>
                    <a:pt x="0" y="47"/>
                  </a:lnTo>
                  <a:lnTo>
                    <a:pt x="0" y="47"/>
                  </a:lnTo>
                  <a:lnTo>
                    <a:pt x="0" y="47"/>
                  </a:lnTo>
                  <a:lnTo>
                    <a:pt x="0" y="47"/>
                  </a:lnTo>
                  <a:lnTo>
                    <a:pt x="0" y="47"/>
                  </a:lnTo>
                  <a:lnTo>
                    <a:pt x="0" y="47"/>
                  </a:lnTo>
                  <a:lnTo>
                    <a:pt x="0" y="47"/>
                  </a:lnTo>
                  <a:lnTo>
                    <a:pt x="0" y="47"/>
                  </a:lnTo>
                  <a:lnTo>
                    <a:pt x="0" y="47"/>
                  </a:lnTo>
                  <a:lnTo>
                    <a:pt x="0" y="47"/>
                  </a:lnTo>
                  <a:lnTo>
                    <a:pt x="0" y="47"/>
                  </a:lnTo>
                  <a:lnTo>
                    <a:pt x="0" y="47"/>
                  </a:lnTo>
                  <a:lnTo>
                    <a:pt x="0" y="47"/>
                  </a:lnTo>
                  <a:lnTo>
                    <a:pt x="0" y="47"/>
                  </a:lnTo>
                  <a:lnTo>
                    <a:pt x="0" y="43"/>
                  </a:lnTo>
                  <a:lnTo>
                    <a:pt x="0" y="43"/>
                  </a:lnTo>
                  <a:lnTo>
                    <a:pt x="0" y="43"/>
                  </a:lnTo>
                  <a:lnTo>
                    <a:pt x="0" y="43"/>
                  </a:lnTo>
                  <a:lnTo>
                    <a:pt x="0" y="43"/>
                  </a:lnTo>
                  <a:lnTo>
                    <a:pt x="0" y="43"/>
                  </a:lnTo>
                  <a:lnTo>
                    <a:pt x="0" y="39"/>
                  </a:lnTo>
                  <a:lnTo>
                    <a:pt x="0" y="39"/>
                  </a:lnTo>
                  <a:lnTo>
                    <a:pt x="0" y="39"/>
                  </a:lnTo>
                  <a:lnTo>
                    <a:pt x="0" y="39"/>
                  </a:lnTo>
                  <a:lnTo>
                    <a:pt x="0" y="35"/>
                  </a:lnTo>
                  <a:lnTo>
                    <a:pt x="0" y="35"/>
                  </a:lnTo>
                  <a:lnTo>
                    <a:pt x="0" y="35"/>
                  </a:lnTo>
                  <a:lnTo>
                    <a:pt x="4" y="35"/>
                  </a:lnTo>
                  <a:lnTo>
                    <a:pt x="4" y="31"/>
                  </a:lnTo>
                  <a:lnTo>
                    <a:pt x="4" y="31"/>
                  </a:lnTo>
                  <a:lnTo>
                    <a:pt x="4" y="31"/>
                  </a:lnTo>
                  <a:lnTo>
                    <a:pt x="4" y="31"/>
                  </a:lnTo>
                  <a:lnTo>
                    <a:pt x="4" y="28"/>
                  </a:lnTo>
                  <a:lnTo>
                    <a:pt x="4" y="28"/>
                  </a:lnTo>
                  <a:lnTo>
                    <a:pt x="4" y="28"/>
                  </a:lnTo>
                  <a:lnTo>
                    <a:pt x="8" y="28"/>
                  </a:lnTo>
                  <a:lnTo>
                    <a:pt x="8" y="24"/>
                  </a:lnTo>
                  <a:lnTo>
                    <a:pt x="8" y="24"/>
                  </a:lnTo>
                  <a:lnTo>
                    <a:pt x="8" y="24"/>
                  </a:lnTo>
                  <a:lnTo>
                    <a:pt x="8" y="24"/>
                  </a:lnTo>
                  <a:lnTo>
                    <a:pt x="8" y="24"/>
                  </a:lnTo>
                  <a:lnTo>
                    <a:pt x="12" y="20"/>
                  </a:lnTo>
                  <a:lnTo>
                    <a:pt x="12" y="20"/>
                  </a:lnTo>
                  <a:lnTo>
                    <a:pt x="12" y="20"/>
                  </a:lnTo>
                  <a:lnTo>
                    <a:pt x="12" y="20"/>
                  </a:lnTo>
                  <a:lnTo>
                    <a:pt x="12" y="20"/>
                  </a:lnTo>
                  <a:lnTo>
                    <a:pt x="16" y="16"/>
                  </a:lnTo>
                  <a:lnTo>
                    <a:pt x="16" y="16"/>
                  </a:lnTo>
                  <a:lnTo>
                    <a:pt x="16" y="16"/>
                  </a:lnTo>
                  <a:lnTo>
                    <a:pt x="16" y="16"/>
                  </a:lnTo>
                  <a:lnTo>
                    <a:pt x="16" y="16"/>
                  </a:lnTo>
                  <a:lnTo>
                    <a:pt x="20" y="16"/>
                  </a:lnTo>
                  <a:lnTo>
                    <a:pt x="20" y="12"/>
                  </a:lnTo>
                  <a:lnTo>
                    <a:pt x="20" y="12"/>
                  </a:lnTo>
                  <a:lnTo>
                    <a:pt x="20" y="12"/>
                  </a:lnTo>
                  <a:lnTo>
                    <a:pt x="24" y="12"/>
                  </a:lnTo>
                  <a:lnTo>
                    <a:pt x="24" y="12"/>
                  </a:lnTo>
                  <a:lnTo>
                    <a:pt x="24" y="12"/>
                  </a:lnTo>
                  <a:lnTo>
                    <a:pt x="24" y="8"/>
                  </a:lnTo>
                  <a:lnTo>
                    <a:pt x="24" y="8"/>
                  </a:lnTo>
                  <a:lnTo>
                    <a:pt x="27" y="8"/>
                  </a:lnTo>
                  <a:lnTo>
                    <a:pt x="27" y="8"/>
                  </a:lnTo>
                  <a:lnTo>
                    <a:pt x="27" y="8"/>
                  </a:lnTo>
                  <a:lnTo>
                    <a:pt x="27" y="8"/>
                  </a:lnTo>
                  <a:lnTo>
                    <a:pt x="31" y="8"/>
                  </a:lnTo>
                  <a:lnTo>
                    <a:pt x="31" y="4"/>
                  </a:lnTo>
                  <a:lnTo>
                    <a:pt x="35" y="4"/>
                  </a:lnTo>
                  <a:lnTo>
                    <a:pt x="35" y="4"/>
                  </a:lnTo>
                  <a:lnTo>
                    <a:pt x="39" y="4"/>
                  </a:lnTo>
                  <a:lnTo>
                    <a:pt x="39" y="0"/>
                  </a:lnTo>
                  <a:lnTo>
                    <a:pt x="43" y="0"/>
                  </a:lnTo>
                  <a:lnTo>
                    <a:pt x="43" y="0"/>
                  </a:lnTo>
                  <a:lnTo>
                    <a:pt x="47" y="0"/>
                  </a:lnTo>
                  <a:lnTo>
                    <a:pt x="47" y="0"/>
                  </a:lnTo>
                  <a:lnTo>
                    <a:pt x="47" y="0"/>
                  </a:lnTo>
                  <a:lnTo>
                    <a:pt x="47" y="0"/>
                  </a:lnTo>
                  <a:lnTo>
                    <a:pt x="47" y="0"/>
                  </a:lnTo>
                  <a:lnTo>
                    <a:pt x="47" y="0"/>
                  </a:lnTo>
                  <a:lnTo>
                    <a:pt x="47"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0">
              <a:extLst>
                <a:ext uri="{FF2B5EF4-FFF2-40B4-BE49-F238E27FC236}">
                  <a16:creationId xmlns:a16="http://schemas.microsoft.com/office/drawing/2014/main" id="{FBA27F99-FEC6-38EE-6361-2F7DE4A447CE}"/>
                </a:ext>
              </a:extLst>
            </p:cNvPr>
            <p:cNvSpPr>
              <a:spLocks/>
            </p:cNvSpPr>
            <p:nvPr/>
          </p:nvSpPr>
          <p:spPr bwMode="auto">
            <a:xfrm>
              <a:off x="6721475" y="5391150"/>
              <a:ext cx="146050" cy="168275"/>
            </a:xfrm>
            <a:custGeom>
              <a:avLst/>
              <a:gdLst>
                <a:gd name="T0" fmla="*/ 84 w 92"/>
                <a:gd name="T1" fmla="*/ 0 h 106"/>
                <a:gd name="T2" fmla="*/ 88 w 92"/>
                <a:gd name="T3" fmla="*/ 0 h 106"/>
                <a:gd name="T4" fmla="*/ 88 w 92"/>
                <a:gd name="T5" fmla="*/ 3 h 106"/>
                <a:gd name="T6" fmla="*/ 92 w 92"/>
                <a:gd name="T7" fmla="*/ 7 h 106"/>
                <a:gd name="T8" fmla="*/ 92 w 92"/>
                <a:gd name="T9" fmla="*/ 15 h 106"/>
                <a:gd name="T10" fmla="*/ 88 w 92"/>
                <a:gd name="T11" fmla="*/ 23 h 106"/>
                <a:gd name="T12" fmla="*/ 84 w 92"/>
                <a:gd name="T13" fmla="*/ 31 h 106"/>
                <a:gd name="T14" fmla="*/ 80 w 92"/>
                <a:gd name="T15" fmla="*/ 43 h 106"/>
                <a:gd name="T16" fmla="*/ 72 w 92"/>
                <a:gd name="T17" fmla="*/ 63 h 106"/>
                <a:gd name="T18" fmla="*/ 68 w 92"/>
                <a:gd name="T19" fmla="*/ 75 h 106"/>
                <a:gd name="T20" fmla="*/ 64 w 92"/>
                <a:gd name="T21" fmla="*/ 82 h 106"/>
                <a:gd name="T22" fmla="*/ 56 w 92"/>
                <a:gd name="T23" fmla="*/ 90 h 106"/>
                <a:gd name="T24" fmla="*/ 52 w 92"/>
                <a:gd name="T25" fmla="*/ 98 h 106"/>
                <a:gd name="T26" fmla="*/ 44 w 92"/>
                <a:gd name="T27" fmla="*/ 102 h 106"/>
                <a:gd name="T28" fmla="*/ 36 w 92"/>
                <a:gd name="T29" fmla="*/ 102 h 106"/>
                <a:gd name="T30" fmla="*/ 32 w 92"/>
                <a:gd name="T31" fmla="*/ 106 h 106"/>
                <a:gd name="T32" fmla="*/ 24 w 92"/>
                <a:gd name="T33" fmla="*/ 102 h 106"/>
                <a:gd name="T34" fmla="*/ 16 w 92"/>
                <a:gd name="T35" fmla="*/ 102 h 106"/>
                <a:gd name="T36" fmla="*/ 12 w 92"/>
                <a:gd name="T37" fmla="*/ 98 h 106"/>
                <a:gd name="T38" fmla="*/ 4 w 92"/>
                <a:gd name="T39" fmla="*/ 94 h 106"/>
                <a:gd name="T40" fmla="*/ 0 w 92"/>
                <a:gd name="T41" fmla="*/ 90 h 106"/>
                <a:gd name="T42" fmla="*/ 0 w 92"/>
                <a:gd name="T43" fmla="*/ 82 h 106"/>
                <a:gd name="T44" fmla="*/ 0 w 92"/>
                <a:gd name="T45" fmla="*/ 75 h 106"/>
                <a:gd name="T46" fmla="*/ 0 w 92"/>
                <a:gd name="T47" fmla="*/ 63 h 106"/>
                <a:gd name="T48" fmla="*/ 4 w 92"/>
                <a:gd name="T49" fmla="*/ 55 h 106"/>
                <a:gd name="T50" fmla="*/ 8 w 92"/>
                <a:gd name="T51" fmla="*/ 55 h 106"/>
                <a:gd name="T52" fmla="*/ 8 w 92"/>
                <a:gd name="T53" fmla="*/ 59 h 106"/>
                <a:gd name="T54" fmla="*/ 8 w 92"/>
                <a:gd name="T55" fmla="*/ 63 h 106"/>
                <a:gd name="T56" fmla="*/ 4 w 92"/>
                <a:gd name="T57" fmla="*/ 75 h 106"/>
                <a:gd name="T58" fmla="*/ 4 w 92"/>
                <a:gd name="T59" fmla="*/ 78 h 106"/>
                <a:gd name="T60" fmla="*/ 8 w 92"/>
                <a:gd name="T61" fmla="*/ 86 h 106"/>
                <a:gd name="T62" fmla="*/ 8 w 92"/>
                <a:gd name="T63" fmla="*/ 90 h 106"/>
                <a:gd name="T64" fmla="*/ 12 w 92"/>
                <a:gd name="T65" fmla="*/ 94 h 106"/>
                <a:gd name="T66" fmla="*/ 20 w 92"/>
                <a:gd name="T67" fmla="*/ 98 h 106"/>
                <a:gd name="T68" fmla="*/ 24 w 92"/>
                <a:gd name="T69" fmla="*/ 98 h 106"/>
                <a:gd name="T70" fmla="*/ 28 w 92"/>
                <a:gd name="T71" fmla="*/ 98 h 106"/>
                <a:gd name="T72" fmla="*/ 36 w 92"/>
                <a:gd name="T73" fmla="*/ 98 h 106"/>
                <a:gd name="T74" fmla="*/ 40 w 92"/>
                <a:gd name="T75" fmla="*/ 98 h 106"/>
                <a:gd name="T76" fmla="*/ 48 w 92"/>
                <a:gd name="T77" fmla="*/ 94 h 106"/>
                <a:gd name="T78" fmla="*/ 52 w 92"/>
                <a:gd name="T79" fmla="*/ 90 h 106"/>
                <a:gd name="T80" fmla="*/ 60 w 92"/>
                <a:gd name="T81" fmla="*/ 82 h 106"/>
                <a:gd name="T82" fmla="*/ 64 w 92"/>
                <a:gd name="T83" fmla="*/ 75 h 106"/>
                <a:gd name="T84" fmla="*/ 68 w 92"/>
                <a:gd name="T85" fmla="*/ 63 h 106"/>
                <a:gd name="T86" fmla="*/ 72 w 92"/>
                <a:gd name="T87" fmla="*/ 43 h 106"/>
                <a:gd name="T88" fmla="*/ 76 w 92"/>
                <a:gd name="T89" fmla="*/ 31 h 106"/>
                <a:gd name="T90" fmla="*/ 84 w 92"/>
                <a:gd name="T91" fmla="*/ 19 h 106"/>
                <a:gd name="T92" fmla="*/ 84 w 92"/>
                <a:gd name="T93" fmla="*/ 15 h 106"/>
                <a:gd name="T94" fmla="*/ 84 w 92"/>
                <a:gd name="T95" fmla="*/ 11 h 106"/>
                <a:gd name="T96" fmla="*/ 84 w 92"/>
                <a:gd name="T97" fmla="*/ 7 h 106"/>
                <a:gd name="T98" fmla="*/ 84 w 92"/>
                <a:gd name="T99" fmla="*/ 7 h 106"/>
                <a:gd name="T100" fmla="*/ 84 w 92"/>
                <a:gd name="T101" fmla="*/ 3 h 106"/>
                <a:gd name="T102" fmla="*/ 80 w 92"/>
                <a:gd name="T103" fmla="*/ 3 h 106"/>
                <a:gd name="T104" fmla="*/ 64 w 92"/>
                <a:gd name="T105" fmla="*/ 3 h 106"/>
                <a:gd name="T106" fmla="*/ 44 w 92"/>
                <a:gd name="T107" fmla="*/ 3 h 106"/>
                <a:gd name="T108" fmla="*/ 32 w 92"/>
                <a:gd name="T109" fmla="*/ 7 h 106"/>
                <a:gd name="T110" fmla="*/ 28 w 92"/>
                <a:gd name="T111" fmla="*/ 7 h 106"/>
                <a:gd name="T112" fmla="*/ 28 w 92"/>
                <a:gd name="T113" fmla="*/ 3 h 106"/>
                <a:gd name="T114" fmla="*/ 28 w 92"/>
                <a:gd name="T115" fmla="*/ 0 h 106"/>
                <a:gd name="T116" fmla="*/ 36 w 92"/>
                <a:gd name="T117" fmla="*/ 0 h 106"/>
                <a:gd name="T118" fmla="*/ 52 w 92"/>
                <a:gd name="T119" fmla="*/ 0 h 106"/>
                <a:gd name="T120" fmla="*/ 72 w 92"/>
                <a:gd name="T1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 h="106">
                  <a:moveTo>
                    <a:pt x="80" y="0"/>
                  </a:moveTo>
                  <a:lnTo>
                    <a:pt x="80" y="0"/>
                  </a:lnTo>
                  <a:lnTo>
                    <a:pt x="80" y="0"/>
                  </a:lnTo>
                  <a:lnTo>
                    <a:pt x="80" y="0"/>
                  </a:lnTo>
                  <a:lnTo>
                    <a:pt x="84" y="0"/>
                  </a:lnTo>
                  <a:lnTo>
                    <a:pt x="84" y="0"/>
                  </a:lnTo>
                  <a:lnTo>
                    <a:pt x="84" y="0"/>
                  </a:lnTo>
                  <a:lnTo>
                    <a:pt x="84" y="0"/>
                  </a:lnTo>
                  <a:lnTo>
                    <a:pt x="84" y="0"/>
                  </a:lnTo>
                  <a:lnTo>
                    <a:pt x="84" y="0"/>
                  </a:lnTo>
                  <a:lnTo>
                    <a:pt x="84" y="0"/>
                  </a:lnTo>
                  <a:lnTo>
                    <a:pt x="84" y="0"/>
                  </a:lnTo>
                  <a:lnTo>
                    <a:pt x="88" y="0"/>
                  </a:lnTo>
                  <a:lnTo>
                    <a:pt x="88" y="0"/>
                  </a:lnTo>
                  <a:lnTo>
                    <a:pt x="88" y="0"/>
                  </a:lnTo>
                  <a:lnTo>
                    <a:pt x="88" y="0"/>
                  </a:lnTo>
                  <a:lnTo>
                    <a:pt x="88" y="3"/>
                  </a:lnTo>
                  <a:lnTo>
                    <a:pt x="88" y="3"/>
                  </a:lnTo>
                  <a:lnTo>
                    <a:pt x="88" y="3"/>
                  </a:lnTo>
                  <a:lnTo>
                    <a:pt x="88" y="3"/>
                  </a:lnTo>
                  <a:lnTo>
                    <a:pt x="88" y="3"/>
                  </a:lnTo>
                  <a:lnTo>
                    <a:pt x="88" y="3"/>
                  </a:lnTo>
                  <a:lnTo>
                    <a:pt x="88" y="3"/>
                  </a:lnTo>
                  <a:lnTo>
                    <a:pt x="88" y="3"/>
                  </a:lnTo>
                  <a:lnTo>
                    <a:pt x="92" y="7"/>
                  </a:lnTo>
                  <a:lnTo>
                    <a:pt x="92" y="7"/>
                  </a:lnTo>
                  <a:lnTo>
                    <a:pt x="92" y="7"/>
                  </a:lnTo>
                  <a:lnTo>
                    <a:pt x="92" y="7"/>
                  </a:lnTo>
                  <a:lnTo>
                    <a:pt x="92" y="7"/>
                  </a:lnTo>
                  <a:lnTo>
                    <a:pt x="92" y="7"/>
                  </a:lnTo>
                  <a:lnTo>
                    <a:pt x="92" y="7"/>
                  </a:lnTo>
                  <a:lnTo>
                    <a:pt x="92" y="7"/>
                  </a:lnTo>
                  <a:lnTo>
                    <a:pt x="92" y="11"/>
                  </a:lnTo>
                  <a:lnTo>
                    <a:pt x="92" y="11"/>
                  </a:lnTo>
                  <a:lnTo>
                    <a:pt x="92" y="11"/>
                  </a:lnTo>
                  <a:lnTo>
                    <a:pt x="92" y="11"/>
                  </a:lnTo>
                  <a:lnTo>
                    <a:pt x="92" y="11"/>
                  </a:lnTo>
                  <a:lnTo>
                    <a:pt x="92" y="11"/>
                  </a:lnTo>
                  <a:lnTo>
                    <a:pt x="92" y="11"/>
                  </a:lnTo>
                  <a:lnTo>
                    <a:pt x="92" y="15"/>
                  </a:lnTo>
                  <a:lnTo>
                    <a:pt x="92" y="15"/>
                  </a:lnTo>
                  <a:lnTo>
                    <a:pt x="88" y="15"/>
                  </a:lnTo>
                  <a:lnTo>
                    <a:pt x="88" y="15"/>
                  </a:lnTo>
                  <a:lnTo>
                    <a:pt x="88" y="19"/>
                  </a:lnTo>
                  <a:lnTo>
                    <a:pt x="88" y="19"/>
                  </a:lnTo>
                  <a:lnTo>
                    <a:pt x="88" y="19"/>
                  </a:lnTo>
                  <a:lnTo>
                    <a:pt x="88" y="19"/>
                  </a:lnTo>
                  <a:lnTo>
                    <a:pt x="88" y="23"/>
                  </a:lnTo>
                  <a:lnTo>
                    <a:pt x="88" y="23"/>
                  </a:lnTo>
                  <a:lnTo>
                    <a:pt x="88" y="23"/>
                  </a:lnTo>
                  <a:lnTo>
                    <a:pt x="84" y="27"/>
                  </a:lnTo>
                  <a:lnTo>
                    <a:pt x="84" y="27"/>
                  </a:lnTo>
                  <a:lnTo>
                    <a:pt x="84" y="27"/>
                  </a:lnTo>
                  <a:lnTo>
                    <a:pt x="84" y="27"/>
                  </a:lnTo>
                  <a:lnTo>
                    <a:pt x="84" y="31"/>
                  </a:lnTo>
                  <a:lnTo>
                    <a:pt x="84" y="31"/>
                  </a:lnTo>
                  <a:lnTo>
                    <a:pt x="84" y="31"/>
                  </a:lnTo>
                  <a:lnTo>
                    <a:pt x="84" y="31"/>
                  </a:lnTo>
                  <a:lnTo>
                    <a:pt x="84" y="35"/>
                  </a:lnTo>
                  <a:lnTo>
                    <a:pt x="80" y="35"/>
                  </a:lnTo>
                  <a:lnTo>
                    <a:pt x="80" y="35"/>
                  </a:lnTo>
                  <a:lnTo>
                    <a:pt x="80" y="39"/>
                  </a:lnTo>
                  <a:lnTo>
                    <a:pt x="80" y="39"/>
                  </a:lnTo>
                  <a:lnTo>
                    <a:pt x="80" y="43"/>
                  </a:lnTo>
                  <a:lnTo>
                    <a:pt x="80" y="43"/>
                  </a:lnTo>
                  <a:lnTo>
                    <a:pt x="76" y="47"/>
                  </a:lnTo>
                  <a:lnTo>
                    <a:pt x="76" y="51"/>
                  </a:lnTo>
                  <a:lnTo>
                    <a:pt x="76" y="55"/>
                  </a:lnTo>
                  <a:lnTo>
                    <a:pt x="76" y="55"/>
                  </a:lnTo>
                  <a:lnTo>
                    <a:pt x="76" y="59"/>
                  </a:lnTo>
                  <a:lnTo>
                    <a:pt x="72" y="63"/>
                  </a:lnTo>
                  <a:lnTo>
                    <a:pt x="72" y="63"/>
                  </a:lnTo>
                  <a:lnTo>
                    <a:pt x="72" y="67"/>
                  </a:lnTo>
                  <a:lnTo>
                    <a:pt x="72" y="67"/>
                  </a:lnTo>
                  <a:lnTo>
                    <a:pt x="72" y="71"/>
                  </a:lnTo>
                  <a:lnTo>
                    <a:pt x="72" y="71"/>
                  </a:lnTo>
                  <a:lnTo>
                    <a:pt x="72" y="71"/>
                  </a:lnTo>
                  <a:lnTo>
                    <a:pt x="68" y="71"/>
                  </a:lnTo>
                  <a:lnTo>
                    <a:pt x="68" y="75"/>
                  </a:lnTo>
                  <a:lnTo>
                    <a:pt x="68" y="75"/>
                  </a:lnTo>
                  <a:lnTo>
                    <a:pt x="68" y="75"/>
                  </a:lnTo>
                  <a:lnTo>
                    <a:pt x="68" y="78"/>
                  </a:lnTo>
                  <a:lnTo>
                    <a:pt x="68" y="78"/>
                  </a:lnTo>
                  <a:lnTo>
                    <a:pt x="68" y="78"/>
                  </a:lnTo>
                  <a:lnTo>
                    <a:pt x="64" y="82"/>
                  </a:lnTo>
                  <a:lnTo>
                    <a:pt x="64" y="82"/>
                  </a:lnTo>
                  <a:lnTo>
                    <a:pt x="64" y="82"/>
                  </a:lnTo>
                  <a:lnTo>
                    <a:pt x="64" y="82"/>
                  </a:lnTo>
                  <a:lnTo>
                    <a:pt x="64" y="86"/>
                  </a:lnTo>
                  <a:lnTo>
                    <a:pt x="64" y="86"/>
                  </a:lnTo>
                  <a:lnTo>
                    <a:pt x="60" y="86"/>
                  </a:lnTo>
                  <a:lnTo>
                    <a:pt x="60" y="86"/>
                  </a:lnTo>
                  <a:lnTo>
                    <a:pt x="60" y="90"/>
                  </a:lnTo>
                  <a:lnTo>
                    <a:pt x="60" y="90"/>
                  </a:lnTo>
                  <a:lnTo>
                    <a:pt x="60" y="90"/>
                  </a:lnTo>
                  <a:lnTo>
                    <a:pt x="56" y="90"/>
                  </a:lnTo>
                  <a:lnTo>
                    <a:pt x="56" y="94"/>
                  </a:lnTo>
                  <a:lnTo>
                    <a:pt x="56" y="94"/>
                  </a:lnTo>
                  <a:lnTo>
                    <a:pt x="56" y="94"/>
                  </a:lnTo>
                  <a:lnTo>
                    <a:pt x="56" y="94"/>
                  </a:lnTo>
                  <a:lnTo>
                    <a:pt x="52" y="98"/>
                  </a:lnTo>
                  <a:lnTo>
                    <a:pt x="52" y="98"/>
                  </a:lnTo>
                  <a:lnTo>
                    <a:pt x="52" y="98"/>
                  </a:lnTo>
                  <a:lnTo>
                    <a:pt x="52" y="98"/>
                  </a:lnTo>
                  <a:lnTo>
                    <a:pt x="48" y="98"/>
                  </a:lnTo>
                  <a:lnTo>
                    <a:pt x="48" y="98"/>
                  </a:lnTo>
                  <a:lnTo>
                    <a:pt x="48" y="98"/>
                  </a:lnTo>
                  <a:lnTo>
                    <a:pt x="48" y="102"/>
                  </a:lnTo>
                  <a:lnTo>
                    <a:pt x="48" y="102"/>
                  </a:lnTo>
                  <a:lnTo>
                    <a:pt x="44" y="102"/>
                  </a:lnTo>
                  <a:lnTo>
                    <a:pt x="44" y="102"/>
                  </a:lnTo>
                  <a:lnTo>
                    <a:pt x="44" y="102"/>
                  </a:lnTo>
                  <a:lnTo>
                    <a:pt x="44" y="102"/>
                  </a:lnTo>
                  <a:lnTo>
                    <a:pt x="44" y="102"/>
                  </a:lnTo>
                  <a:lnTo>
                    <a:pt x="40" y="102"/>
                  </a:lnTo>
                  <a:lnTo>
                    <a:pt x="40" y="102"/>
                  </a:lnTo>
                  <a:lnTo>
                    <a:pt x="40" y="102"/>
                  </a:lnTo>
                  <a:lnTo>
                    <a:pt x="40" y="102"/>
                  </a:lnTo>
                  <a:lnTo>
                    <a:pt x="40" y="102"/>
                  </a:lnTo>
                  <a:lnTo>
                    <a:pt x="36" y="102"/>
                  </a:lnTo>
                  <a:lnTo>
                    <a:pt x="36" y="102"/>
                  </a:lnTo>
                  <a:lnTo>
                    <a:pt x="36" y="102"/>
                  </a:lnTo>
                  <a:lnTo>
                    <a:pt x="36" y="102"/>
                  </a:lnTo>
                  <a:lnTo>
                    <a:pt x="36" y="102"/>
                  </a:lnTo>
                  <a:lnTo>
                    <a:pt x="32" y="102"/>
                  </a:lnTo>
                  <a:lnTo>
                    <a:pt x="32" y="102"/>
                  </a:lnTo>
                  <a:lnTo>
                    <a:pt x="32" y="106"/>
                  </a:lnTo>
                  <a:lnTo>
                    <a:pt x="32" y="106"/>
                  </a:lnTo>
                  <a:lnTo>
                    <a:pt x="32" y="106"/>
                  </a:lnTo>
                  <a:lnTo>
                    <a:pt x="28" y="106"/>
                  </a:lnTo>
                  <a:lnTo>
                    <a:pt x="28" y="106"/>
                  </a:lnTo>
                  <a:lnTo>
                    <a:pt x="28" y="106"/>
                  </a:lnTo>
                  <a:lnTo>
                    <a:pt x="28" y="102"/>
                  </a:lnTo>
                  <a:lnTo>
                    <a:pt x="24" y="102"/>
                  </a:lnTo>
                  <a:lnTo>
                    <a:pt x="24" y="102"/>
                  </a:lnTo>
                  <a:lnTo>
                    <a:pt x="24" y="102"/>
                  </a:lnTo>
                  <a:lnTo>
                    <a:pt x="24" y="102"/>
                  </a:lnTo>
                  <a:lnTo>
                    <a:pt x="24" y="102"/>
                  </a:lnTo>
                  <a:lnTo>
                    <a:pt x="20" y="102"/>
                  </a:lnTo>
                  <a:lnTo>
                    <a:pt x="20" y="102"/>
                  </a:lnTo>
                  <a:lnTo>
                    <a:pt x="20" y="102"/>
                  </a:lnTo>
                  <a:lnTo>
                    <a:pt x="20" y="102"/>
                  </a:lnTo>
                  <a:lnTo>
                    <a:pt x="16" y="102"/>
                  </a:lnTo>
                  <a:lnTo>
                    <a:pt x="16" y="102"/>
                  </a:lnTo>
                  <a:lnTo>
                    <a:pt x="16" y="102"/>
                  </a:lnTo>
                  <a:lnTo>
                    <a:pt x="16" y="102"/>
                  </a:lnTo>
                  <a:lnTo>
                    <a:pt x="16" y="102"/>
                  </a:lnTo>
                  <a:lnTo>
                    <a:pt x="12" y="102"/>
                  </a:lnTo>
                  <a:lnTo>
                    <a:pt x="12" y="102"/>
                  </a:lnTo>
                  <a:lnTo>
                    <a:pt x="12" y="102"/>
                  </a:lnTo>
                  <a:lnTo>
                    <a:pt x="12" y="98"/>
                  </a:lnTo>
                  <a:lnTo>
                    <a:pt x="12" y="98"/>
                  </a:lnTo>
                  <a:lnTo>
                    <a:pt x="12" y="98"/>
                  </a:lnTo>
                  <a:lnTo>
                    <a:pt x="8" y="98"/>
                  </a:lnTo>
                  <a:lnTo>
                    <a:pt x="8" y="98"/>
                  </a:lnTo>
                  <a:lnTo>
                    <a:pt x="8" y="98"/>
                  </a:lnTo>
                  <a:lnTo>
                    <a:pt x="8" y="98"/>
                  </a:lnTo>
                  <a:lnTo>
                    <a:pt x="8" y="98"/>
                  </a:lnTo>
                  <a:lnTo>
                    <a:pt x="8" y="94"/>
                  </a:lnTo>
                  <a:lnTo>
                    <a:pt x="4" y="94"/>
                  </a:lnTo>
                  <a:lnTo>
                    <a:pt x="4" y="94"/>
                  </a:lnTo>
                  <a:lnTo>
                    <a:pt x="4" y="94"/>
                  </a:lnTo>
                  <a:lnTo>
                    <a:pt x="4" y="94"/>
                  </a:lnTo>
                  <a:lnTo>
                    <a:pt x="4" y="94"/>
                  </a:lnTo>
                  <a:lnTo>
                    <a:pt x="4" y="90"/>
                  </a:lnTo>
                  <a:lnTo>
                    <a:pt x="4" y="90"/>
                  </a:lnTo>
                  <a:lnTo>
                    <a:pt x="4" y="90"/>
                  </a:lnTo>
                  <a:lnTo>
                    <a:pt x="0" y="90"/>
                  </a:lnTo>
                  <a:lnTo>
                    <a:pt x="0" y="90"/>
                  </a:lnTo>
                  <a:lnTo>
                    <a:pt x="0" y="86"/>
                  </a:lnTo>
                  <a:lnTo>
                    <a:pt x="0" y="86"/>
                  </a:lnTo>
                  <a:lnTo>
                    <a:pt x="0" y="86"/>
                  </a:lnTo>
                  <a:lnTo>
                    <a:pt x="0" y="86"/>
                  </a:lnTo>
                  <a:lnTo>
                    <a:pt x="0" y="82"/>
                  </a:lnTo>
                  <a:lnTo>
                    <a:pt x="0" y="82"/>
                  </a:lnTo>
                  <a:lnTo>
                    <a:pt x="0" y="82"/>
                  </a:lnTo>
                  <a:lnTo>
                    <a:pt x="0" y="82"/>
                  </a:lnTo>
                  <a:lnTo>
                    <a:pt x="0" y="78"/>
                  </a:lnTo>
                  <a:lnTo>
                    <a:pt x="0" y="78"/>
                  </a:lnTo>
                  <a:lnTo>
                    <a:pt x="0" y="78"/>
                  </a:lnTo>
                  <a:lnTo>
                    <a:pt x="0" y="78"/>
                  </a:lnTo>
                  <a:lnTo>
                    <a:pt x="0" y="75"/>
                  </a:lnTo>
                  <a:lnTo>
                    <a:pt x="0" y="75"/>
                  </a:lnTo>
                  <a:lnTo>
                    <a:pt x="0" y="75"/>
                  </a:lnTo>
                  <a:lnTo>
                    <a:pt x="0" y="71"/>
                  </a:lnTo>
                  <a:lnTo>
                    <a:pt x="0" y="71"/>
                  </a:lnTo>
                  <a:lnTo>
                    <a:pt x="0" y="71"/>
                  </a:lnTo>
                  <a:lnTo>
                    <a:pt x="0" y="71"/>
                  </a:lnTo>
                  <a:lnTo>
                    <a:pt x="0" y="67"/>
                  </a:lnTo>
                  <a:lnTo>
                    <a:pt x="0" y="67"/>
                  </a:lnTo>
                  <a:lnTo>
                    <a:pt x="0" y="67"/>
                  </a:lnTo>
                  <a:lnTo>
                    <a:pt x="0" y="63"/>
                  </a:lnTo>
                  <a:lnTo>
                    <a:pt x="0" y="63"/>
                  </a:lnTo>
                  <a:lnTo>
                    <a:pt x="4" y="63"/>
                  </a:lnTo>
                  <a:lnTo>
                    <a:pt x="4" y="59"/>
                  </a:lnTo>
                  <a:lnTo>
                    <a:pt x="4" y="59"/>
                  </a:lnTo>
                  <a:lnTo>
                    <a:pt x="4" y="59"/>
                  </a:lnTo>
                  <a:lnTo>
                    <a:pt x="4" y="55"/>
                  </a:lnTo>
                  <a:lnTo>
                    <a:pt x="4" y="55"/>
                  </a:lnTo>
                  <a:lnTo>
                    <a:pt x="4" y="55"/>
                  </a:lnTo>
                  <a:lnTo>
                    <a:pt x="4" y="55"/>
                  </a:lnTo>
                  <a:lnTo>
                    <a:pt x="4" y="55"/>
                  </a:lnTo>
                  <a:lnTo>
                    <a:pt x="4" y="55"/>
                  </a:lnTo>
                  <a:lnTo>
                    <a:pt x="4" y="55"/>
                  </a:lnTo>
                  <a:lnTo>
                    <a:pt x="4" y="55"/>
                  </a:lnTo>
                  <a:lnTo>
                    <a:pt x="4" y="55"/>
                  </a:lnTo>
                  <a:lnTo>
                    <a:pt x="8" y="55"/>
                  </a:lnTo>
                  <a:lnTo>
                    <a:pt x="8" y="55"/>
                  </a:lnTo>
                  <a:lnTo>
                    <a:pt x="8" y="55"/>
                  </a:lnTo>
                  <a:lnTo>
                    <a:pt x="8" y="55"/>
                  </a:lnTo>
                  <a:lnTo>
                    <a:pt x="8" y="55"/>
                  </a:lnTo>
                  <a:lnTo>
                    <a:pt x="8" y="55"/>
                  </a:lnTo>
                  <a:lnTo>
                    <a:pt x="8" y="55"/>
                  </a:lnTo>
                  <a:lnTo>
                    <a:pt x="8" y="55"/>
                  </a:lnTo>
                  <a:lnTo>
                    <a:pt x="8" y="59"/>
                  </a:lnTo>
                  <a:lnTo>
                    <a:pt x="8" y="59"/>
                  </a:lnTo>
                  <a:lnTo>
                    <a:pt x="8" y="59"/>
                  </a:lnTo>
                  <a:lnTo>
                    <a:pt x="8" y="59"/>
                  </a:lnTo>
                  <a:lnTo>
                    <a:pt x="8" y="59"/>
                  </a:lnTo>
                  <a:lnTo>
                    <a:pt x="8" y="59"/>
                  </a:lnTo>
                  <a:lnTo>
                    <a:pt x="8" y="59"/>
                  </a:lnTo>
                  <a:lnTo>
                    <a:pt x="8" y="59"/>
                  </a:lnTo>
                  <a:lnTo>
                    <a:pt x="8" y="63"/>
                  </a:lnTo>
                  <a:lnTo>
                    <a:pt x="8" y="63"/>
                  </a:lnTo>
                  <a:lnTo>
                    <a:pt x="8" y="67"/>
                  </a:lnTo>
                  <a:lnTo>
                    <a:pt x="8" y="67"/>
                  </a:lnTo>
                  <a:lnTo>
                    <a:pt x="4" y="71"/>
                  </a:lnTo>
                  <a:lnTo>
                    <a:pt x="4" y="71"/>
                  </a:lnTo>
                  <a:lnTo>
                    <a:pt x="4" y="71"/>
                  </a:lnTo>
                  <a:lnTo>
                    <a:pt x="4" y="71"/>
                  </a:lnTo>
                  <a:lnTo>
                    <a:pt x="4" y="71"/>
                  </a:lnTo>
                  <a:lnTo>
                    <a:pt x="4" y="75"/>
                  </a:lnTo>
                  <a:lnTo>
                    <a:pt x="4" y="75"/>
                  </a:lnTo>
                  <a:lnTo>
                    <a:pt x="4" y="75"/>
                  </a:lnTo>
                  <a:lnTo>
                    <a:pt x="4" y="75"/>
                  </a:lnTo>
                  <a:lnTo>
                    <a:pt x="4" y="78"/>
                  </a:lnTo>
                  <a:lnTo>
                    <a:pt x="4" y="78"/>
                  </a:lnTo>
                  <a:lnTo>
                    <a:pt x="4" y="78"/>
                  </a:lnTo>
                  <a:lnTo>
                    <a:pt x="4" y="78"/>
                  </a:lnTo>
                  <a:lnTo>
                    <a:pt x="4" y="78"/>
                  </a:lnTo>
                  <a:lnTo>
                    <a:pt x="4" y="82"/>
                  </a:lnTo>
                  <a:lnTo>
                    <a:pt x="4" y="82"/>
                  </a:lnTo>
                  <a:lnTo>
                    <a:pt x="4" y="82"/>
                  </a:lnTo>
                  <a:lnTo>
                    <a:pt x="4" y="82"/>
                  </a:lnTo>
                  <a:lnTo>
                    <a:pt x="4" y="86"/>
                  </a:lnTo>
                  <a:lnTo>
                    <a:pt x="4" y="86"/>
                  </a:lnTo>
                  <a:lnTo>
                    <a:pt x="8" y="86"/>
                  </a:lnTo>
                  <a:lnTo>
                    <a:pt x="8" y="86"/>
                  </a:lnTo>
                  <a:lnTo>
                    <a:pt x="8" y="86"/>
                  </a:lnTo>
                  <a:lnTo>
                    <a:pt x="8" y="86"/>
                  </a:lnTo>
                  <a:lnTo>
                    <a:pt x="8" y="90"/>
                  </a:lnTo>
                  <a:lnTo>
                    <a:pt x="8" y="90"/>
                  </a:lnTo>
                  <a:lnTo>
                    <a:pt x="8" y="90"/>
                  </a:lnTo>
                  <a:lnTo>
                    <a:pt x="8" y="90"/>
                  </a:lnTo>
                  <a:lnTo>
                    <a:pt x="8" y="90"/>
                  </a:lnTo>
                  <a:lnTo>
                    <a:pt x="8" y="90"/>
                  </a:lnTo>
                  <a:lnTo>
                    <a:pt x="8" y="90"/>
                  </a:lnTo>
                  <a:lnTo>
                    <a:pt x="12" y="90"/>
                  </a:lnTo>
                  <a:lnTo>
                    <a:pt x="12" y="94"/>
                  </a:lnTo>
                  <a:lnTo>
                    <a:pt x="12" y="94"/>
                  </a:lnTo>
                  <a:lnTo>
                    <a:pt x="12" y="94"/>
                  </a:lnTo>
                  <a:lnTo>
                    <a:pt x="12" y="94"/>
                  </a:lnTo>
                  <a:lnTo>
                    <a:pt x="12" y="94"/>
                  </a:lnTo>
                  <a:lnTo>
                    <a:pt x="12" y="94"/>
                  </a:lnTo>
                  <a:lnTo>
                    <a:pt x="12" y="94"/>
                  </a:lnTo>
                  <a:lnTo>
                    <a:pt x="16" y="94"/>
                  </a:lnTo>
                  <a:lnTo>
                    <a:pt x="16" y="94"/>
                  </a:lnTo>
                  <a:lnTo>
                    <a:pt x="16" y="94"/>
                  </a:lnTo>
                  <a:lnTo>
                    <a:pt x="16" y="94"/>
                  </a:lnTo>
                  <a:lnTo>
                    <a:pt x="16" y="98"/>
                  </a:lnTo>
                  <a:lnTo>
                    <a:pt x="16" y="98"/>
                  </a:lnTo>
                  <a:lnTo>
                    <a:pt x="20" y="98"/>
                  </a:lnTo>
                  <a:lnTo>
                    <a:pt x="20" y="98"/>
                  </a:lnTo>
                  <a:lnTo>
                    <a:pt x="20" y="98"/>
                  </a:lnTo>
                  <a:lnTo>
                    <a:pt x="20" y="98"/>
                  </a:lnTo>
                  <a:lnTo>
                    <a:pt x="20" y="98"/>
                  </a:lnTo>
                  <a:lnTo>
                    <a:pt x="20" y="98"/>
                  </a:lnTo>
                  <a:lnTo>
                    <a:pt x="24" y="98"/>
                  </a:lnTo>
                  <a:lnTo>
                    <a:pt x="24" y="98"/>
                  </a:lnTo>
                  <a:lnTo>
                    <a:pt x="24" y="98"/>
                  </a:lnTo>
                  <a:lnTo>
                    <a:pt x="24" y="98"/>
                  </a:lnTo>
                  <a:lnTo>
                    <a:pt x="24" y="98"/>
                  </a:lnTo>
                  <a:lnTo>
                    <a:pt x="28" y="98"/>
                  </a:lnTo>
                  <a:lnTo>
                    <a:pt x="28" y="98"/>
                  </a:lnTo>
                  <a:lnTo>
                    <a:pt x="28" y="98"/>
                  </a:lnTo>
                  <a:lnTo>
                    <a:pt x="28" y="98"/>
                  </a:lnTo>
                  <a:lnTo>
                    <a:pt x="28" y="98"/>
                  </a:lnTo>
                  <a:lnTo>
                    <a:pt x="28" y="98"/>
                  </a:lnTo>
                  <a:lnTo>
                    <a:pt x="32" y="98"/>
                  </a:lnTo>
                  <a:lnTo>
                    <a:pt x="32" y="98"/>
                  </a:lnTo>
                  <a:lnTo>
                    <a:pt x="32" y="98"/>
                  </a:lnTo>
                  <a:lnTo>
                    <a:pt x="32" y="98"/>
                  </a:lnTo>
                  <a:lnTo>
                    <a:pt x="32" y="98"/>
                  </a:lnTo>
                  <a:lnTo>
                    <a:pt x="36" y="98"/>
                  </a:lnTo>
                  <a:lnTo>
                    <a:pt x="36" y="98"/>
                  </a:lnTo>
                  <a:lnTo>
                    <a:pt x="36" y="98"/>
                  </a:lnTo>
                  <a:lnTo>
                    <a:pt x="36" y="98"/>
                  </a:lnTo>
                  <a:lnTo>
                    <a:pt x="36" y="98"/>
                  </a:lnTo>
                  <a:lnTo>
                    <a:pt x="40" y="98"/>
                  </a:lnTo>
                  <a:lnTo>
                    <a:pt x="40" y="98"/>
                  </a:lnTo>
                  <a:lnTo>
                    <a:pt x="40" y="98"/>
                  </a:lnTo>
                  <a:lnTo>
                    <a:pt x="40" y="98"/>
                  </a:lnTo>
                  <a:lnTo>
                    <a:pt x="40" y="98"/>
                  </a:lnTo>
                  <a:lnTo>
                    <a:pt x="40" y="98"/>
                  </a:lnTo>
                  <a:lnTo>
                    <a:pt x="44" y="98"/>
                  </a:lnTo>
                  <a:lnTo>
                    <a:pt x="44" y="98"/>
                  </a:lnTo>
                  <a:lnTo>
                    <a:pt x="44" y="94"/>
                  </a:lnTo>
                  <a:lnTo>
                    <a:pt x="44" y="94"/>
                  </a:lnTo>
                  <a:lnTo>
                    <a:pt x="44" y="94"/>
                  </a:lnTo>
                  <a:lnTo>
                    <a:pt x="44" y="94"/>
                  </a:lnTo>
                  <a:lnTo>
                    <a:pt x="44" y="94"/>
                  </a:lnTo>
                  <a:lnTo>
                    <a:pt x="48" y="94"/>
                  </a:lnTo>
                  <a:lnTo>
                    <a:pt x="48" y="94"/>
                  </a:lnTo>
                  <a:lnTo>
                    <a:pt x="48" y="94"/>
                  </a:lnTo>
                  <a:lnTo>
                    <a:pt x="48" y="94"/>
                  </a:lnTo>
                  <a:lnTo>
                    <a:pt x="48" y="90"/>
                  </a:lnTo>
                  <a:lnTo>
                    <a:pt x="52" y="90"/>
                  </a:lnTo>
                  <a:lnTo>
                    <a:pt x="52" y="90"/>
                  </a:lnTo>
                  <a:lnTo>
                    <a:pt x="52" y="90"/>
                  </a:lnTo>
                  <a:lnTo>
                    <a:pt x="52" y="90"/>
                  </a:lnTo>
                  <a:lnTo>
                    <a:pt x="52" y="86"/>
                  </a:lnTo>
                  <a:lnTo>
                    <a:pt x="56" y="86"/>
                  </a:lnTo>
                  <a:lnTo>
                    <a:pt x="56" y="86"/>
                  </a:lnTo>
                  <a:lnTo>
                    <a:pt x="56" y="86"/>
                  </a:lnTo>
                  <a:lnTo>
                    <a:pt x="56" y="86"/>
                  </a:lnTo>
                  <a:lnTo>
                    <a:pt x="56" y="82"/>
                  </a:lnTo>
                  <a:lnTo>
                    <a:pt x="56" y="82"/>
                  </a:lnTo>
                  <a:lnTo>
                    <a:pt x="60" y="82"/>
                  </a:lnTo>
                  <a:lnTo>
                    <a:pt x="60" y="82"/>
                  </a:lnTo>
                  <a:lnTo>
                    <a:pt x="60" y="78"/>
                  </a:lnTo>
                  <a:lnTo>
                    <a:pt x="60" y="78"/>
                  </a:lnTo>
                  <a:lnTo>
                    <a:pt x="60" y="78"/>
                  </a:lnTo>
                  <a:lnTo>
                    <a:pt x="60" y="78"/>
                  </a:lnTo>
                  <a:lnTo>
                    <a:pt x="64" y="75"/>
                  </a:lnTo>
                  <a:lnTo>
                    <a:pt x="64" y="75"/>
                  </a:lnTo>
                  <a:lnTo>
                    <a:pt x="64" y="75"/>
                  </a:lnTo>
                  <a:lnTo>
                    <a:pt x="64" y="71"/>
                  </a:lnTo>
                  <a:lnTo>
                    <a:pt x="64" y="71"/>
                  </a:lnTo>
                  <a:lnTo>
                    <a:pt x="64" y="71"/>
                  </a:lnTo>
                  <a:lnTo>
                    <a:pt x="64" y="71"/>
                  </a:lnTo>
                  <a:lnTo>
                    <a:pt x="64" y="67"/>
                  </a:lnTo>
                  <a:lnTo>
                    <a:pt x="64" y="67"/>
                  </a:lnTo>
                  <a:lnTo>
                    <a:pt x="68" y="67"/>
                  </a:lnTo>
                  <a:lnTo>
                    <a:pt x="68" y="63"/>
                  </a:lnTo>
                  <a:lnTo>
                    <a:pt x="68" y="63"/>
                  </a:lnTo>
                  <a:lnTo>
                    <a:pt x="68" y="59"/>
                  </a:lnTo>
                  <a:lnTo>
                    <a:pt x="68" y="59"/>
                  </a:lnTo>
                  <a:lnTo>
                    <a:pt x="68" y="55"/>
                  </a:lnTo>
                  <a:lnTo>
                    <a:pt x="72" y="51"/>
                  </a:lnTo>
                  <a:lnTo>
                    <a:pt x="72" y="51"/>
                  </a:lnTo>
                  <a:lnTo>
                    <a:pt x="72" y="47"/>
                  </a:lnTo>
                  <a:lnTo>
                    <a:pt x="72" y="43"/>
                  </a:lnTo>
                  <a:lnTo>
                    <a:pt x="72" y="39"/>
                  </a:lnTo>
                  <a:lnTo>
                    <a:pt x="76" y="39"/>
                  </a:lnTo>
                  <a:lnTo>
                    <a:pt x="76" y="35"/>
                  </a:lnTo>
                  <a:lnTo>
                    <a:pt x="76" y="35"/>
                  </a:lnTo>
                  <a:lnTo>
                    <a:pt x="76" y="31"/>
                  </a:lnTo>
                  <a:lnTo>
                    <a:pt x="76" y="31"/>
                  </a:lnTo>
                  <a:lnTo>
                    <a:pt x="76" y="31"/>
                  </a:lnTo>
                  <a:lnTo>
                    <a:pt x="76" y="31"/>
                  </a:lnTo>
                  <a:lnTo>
                    <a:pt x="80" y="27"/>
                  </a:lnTo>
                  <a:lnTo>
                    <a:pt x="80" y="27"/>
                  </a:lnTo>
                  <a:lnTo>
                    <a:pt x="80" y="27"/>
                  </a:lnTo>
                  <a:lnTo>
                    <a:pt x="80" y="27"/>
                  </a:lnTo>
                  <a:lnTo>
                    <a:pt x="80" y="23"/>
                  </a:lnTo>
                  <a:lnTo>
                    <a:pt x="80" y="23"/>
                  </a:lnTo>
                  <a:lnTo>
                    <a:pt x="80" y="23"/>
                  </a:lnTo>
                  <a:lnTo>
                    <a:pt x="84" y="19"/>
                  </a:lnTo>
                  <a:lnTo>
                    <a:pt x="84" y="19"/>
                  </a:lnTo>
                  <a:lnTo>
                    <a:pt x="84" y="19"/>
                  </a:lnTo>
                  <a:lnTo>
                    <a:pt x="84" y="19"/>
                  </a:lnTo>
                  <a:lnTo>
                    <a:pt x="84" y="15"/>
                  </a:lnTo>
                  <a:lnTo>
                    <a:pt x="84" y="15"/>
                  </a:lnTo>
                  <a:lnTo>
                    <a:pt x="84" y="15"/>
                  </a:lnTo>
                  <a:lnTo>
                    <a:pt x="84" y="15"/>
                  </a:lnTo>
                  <a:lnTo>
                    <a:pt x="84" y="15"/>
                  </a:lnTo>
                  <a:lnTo>
                    <a:pt x="84" y="11"/>
                  </a:lnTo>
                  <a:lnTo>
                    <a:pt x="84" y="11"/>
                  </a:lnTo>
                  <a:lnTo>
                    <a:pt x="84" y="11"/>
                  </a:lnTo>
                  <a:lnTo>
                    <a:pt x="84" y="11"/>
                  </a:lnTo>
                  <a:lnTo>
                    <a:pt x="84" y="11"/>
                  </a:lnTo>
                  <a:lnTo>
                    <a:pt x="84" y="11"/>
                  </a:lnTo>
                  <a:lnTo>
                    <a:pt x="84" y="11"/>
                  </a:lnTo>
                  <a:lnTo>
                    <a:pt x="84" y="11"/>
                  </a:lnTo>
                  <a:lnTo>
                    <a:pt x="84" y="7"/>
                  </a:lnTo>
                  <a:lnTo>
                    <a:pt x="84" y="7"/>
                  </a:lnTo>
                  <a:lnTo>
                    <a:pt x="84" y="7"/>
                  </a:lnTo>
                  <a:lnTo>
                    <a:pt x="84" y="7"/>
                  </a:lnTo>
                  <a:lnTo>
                    <a:pt x="84" y="7"/>
                  </a:lnTo>
                  <a:lnTo>
                    <a:pt x="84" y="7"/>
                  </a:lnTo>
                  <a:lnTo>
                    <a:pt x="84" y="7"/>
                  </a:lnTo>
                  <a:lnTo>
                    <a:pt x="84" y="7"/>
                  </a:lnTo>
                  <a:lnTo>
                    <a:pt x="84" y="7"/>
                  </a:lnTo>
                  <a:lnTo>
                    <a:pt x="84" y="7"/>
                  </a:lnTo>
                  <a:lnTo>
                    <a:pt x="84" y="7"/>
                  </a:lnTo>
                  <a:lnTo>
                    <a:pt x="84" y="7"/>
                  </a:lnTo>
                  <a:lnTo>
                    <a:pt x="84" y="7"/>
                  </a:lnTo>
                  <a:lnTo>
                    <a:pt x="84" y="7"/>
                  </a:lnTo>
                  <a:lnTo>
                    <a:pt x="84" y="7"/>
                  </a:lnTo>
                  <a:lnTo>
                    <a:pt x="84" y="7"/>
                  </a:lnTo>
                  <a:lnTo>
                    <a:pt x="84" y="3"/>
                  </a:lnTo>
                  <a:lnTo>
                    <a:pt x="84" y="3"/>
                  </a:lnTo>
                  <a:lnTo>
                    <a:pt x="84" y="3"/>
                  </a:lnTo>
                  <a:lnTo>
                    <a:pt x="84" y="3"/>
                  </a:lnTo>
                  <a:lnTo>
                    <a:pt x="84" y="3"/>
                  </a:lnTo>
                  <a:lnTo>
                    <a:pt x="84" y="3"/>
                  </a:lnTo>
                  <a:lnTo>
                    <a:pt x="84" y="3"/>
                  </a:lnTo>
                  <a:lnTo>
                    <a:pt x="84" y="3"/>
                  </a:lnTo>
                  <a:lnTo>
                    <a:pt x="84" y="3"/>
                  </a:lnTo>
                  <a:lnTo>
                    <a:pt x="80" y="3"/>
                  </a:lnTo>
                  <a:lnTo>
                    <a:pt x="80" y="3"/>
                  </a:lnTo>
                  <a:lnTo>
                    <a:pt x="80" y="3"/>
                  </a:lnTo>
                  <a:lnTo>
                    <a:pt x="80" y="3"/>
                  </a:lnTo>
                  <a:lnTo>
                    <a:pt x="80" y="3"/>
                  </a:lnTo>
                  <a:lnTo>
                    <a:pt x="80" y="3"/>
                  </a:lnTo>
                  <a:lnTo>
                    <a:pt x="80" y="3"/>
                  </a:lnTo>
                  <a:lnTo>
                    <a:pt x="76" y="3"/>
                  </a:lnTo>
                  <a:lnTo>
                    <a:pt x="76" y="3"/>
                  </a:lnTo>
                  <a:lnTo>
                    <a:pt x="76" y="3"/>
                  </a:lnTo>
                  <a:lnTo>
                    <a:pt x="72" y="3"/>
                  </a:lnTo>
                  <a:lnTo>
                    <a:pt x="72" y="3"/>
                  </a:lnTo>
                  <a:lnTo>
                    <a:pt x="72" y="3"/>
                  </a:lnTo>
                  <a:lnTo>
                    <a:pt x="68" y="3"/>
                  </a:lnTo>
                  <a:lnTo>
                    <a:pt x="64" y="3"/>
                  </a:lnTo>
                  <a:lnTo>
                    <a:pt x="60" y="3"/>
                  </a:lnTo>
                  <a:lnTo>
                    <a:pt x="60" y="3"/>
                  </a:lnTo>
                  <a:lnTo>
                    <a:pt x="56" y="3"/>
                  </a:lnTo>
                  <a:lnTo>
                    <a:pt x="52" y="3"/>
                  </a:lnTo>
                  <a:lnTo>
                    <a:pt x="52" y="3"/>
                  </a:lnTo>
                  <a:lnTo>
                    <a:pt x="48" y="3"/>
                  </a:lnTo>
                  <a:lnTo>
                    <a:pt x="44" y="3"/>
                  </a:lnTo>
                  <a:lnTo>
                    <a:pt x="44" y="3"/>
                  </a:lnTo>
                  <a:lnTo>
                    <a:pt x="40" y="3"/>
                  </a:lnTo>
                  <a:lnTo>
                    <a:pt x="40" y="3"/>
                  </a:lnTo>
                  <a:lnTo>
                    <a:pt x="36" y="3"/>
                  </a:lnTo>
                  <a:lnTo>
                    <a:pt x="36" y="7"/>
                  </a:lnTo>
                  <a:lnTo>
                    <a:pt x="36" y="7"/>
                  </a:lnTo>
                  <a:lnTo>
                    <a:pt x="32" y="7"/>
                  </a:lnTo>
                  <a:lnTo>
                    <a:pt x="32" y="7"/>
                  </a:lnTo>
                  <a:lnTo>
                    <a:pt x="32" y="7"/>
                  </a:lnTo>
                  <a:lnTo>
                    <a:pt x="32" y="7"/>
                  </a:lnTo>
                  <a:lnTo>
                    <a:pt x="28" y="7"/>
                  </a:lnTo>
                  <a:lnTo>
                    <a:pt x="28" y="7"/>
                  </a:lnTo>
                  <a:lnTo>
                    <a:pt x="28" y="7"/>
                  </a:lnTo>
                  <a:lnTo>
                    <a:pt x="28" y="7"/>
                  </a:lnTo>
                  <a:lnTo>
                    <a:pt x="28" y="7"/>
                  </a:lnTo>
                  <a:lnTo>
                    <a:pt x="28" y="7"/>
                  </a:lnTo>
                  <a:lnTo>
                    <a:pt x="28" y="7"/>
                  </a:lnTo>
                  <a:lnTo>
                    <a:pt x="28" y="7"/>
                  </a:lnTo>
                  <a:lnTo>
                    <a:pt x="28" y="3"/>
                  </a:lnTo>
                  <a:lnTo>
                    <a:pt x="28" y="3"/>
                  </a:lnTo>
                  <a:lnTo>
                    <a:pt x="28" y="3"/>
                  </a:lnTo>
                  <a:lnTo>
                    <a:pt x="28" y="3"/>
                  </a:lnTo>
                  <a:lnTo>
                    <a:pt x="28" y="3"/>
                  </a:lnTo>
                  <a:lnTo>
                    <a:pt x="28" y="3"/>
                  </a:lnTo>
                  <a:lnTo>
                    <a:pt x="28" y="3"/>
                  </a:lnTo>
                  <a:lnTo>
                    <a:pt x="28" y="3"/>
                  </a:lnTo>
                  <a:lnTo>
                    <a:pt x="28" y="3"/>
                  </a:lnTo>
                  <a:lnTo>
                    <a:pt x="28" y="3"/>
                  </a:lnTo>
                  <a:lnTo>
                    <a:pt x="28" y="3"/>
                  </a:lnTo>
                  <a:lnTo>
                    <a:pt x="28" y="3"/>
                  </a:lnTo>
                  <a:lnTo>
                    <a:pt x="28" y="3"/>
                  </a:lnTo>
                  <a:lnTo>
                    <a:pt x="28" y="3"/>
                  </a:lnTo>
                  <a:lnTo>
                    <a:pt x="28" y="0"/>
                  </a:lnTo>
                  <a:lnTo>
                    <a:pt x="28" y="0"/>
                  </a:lnTo>
                  <a:lnTo>
                    <a:pt x="28" y="0"/>
                  </a:lnTo>
                  <a:lnTo>
                    <a:pt x="28" y="0"/>
                  </a:lnTo>
                  <a:lnTo>
                    <a:pt x="28" y="0"/>
                  </a:lnTo>
                  <a:lnTo>
                    <a:pt x="32" y="0"/>
                  </a:lnTo>
                  <a:lnTo>
                    <a:pt x="32" y="0"/>
                  </a:lnTo>
                  <a:lnTo>
                    <a:pt x="32" y="0"/>
                  </a:lnTo>
                  <a:lnTo>
                    <a:pt x="36" y="0"/>
                  </a:lnTo>
                  <a:lnTo>
                    <a:pt x="36" y="0"/>
                  </a:lnTo>
                  <a:lnTo>
                    <a:pt x="36" y="0"/>
                  </a:lnTo>
                  <a:lnTo>
                    <a:pt x="40" y="0"/>
                  </a:lnTo>
                  <a:lnTo>
                    <a:pt x="40" y="0"/>
                  </a:lnTo>
                  <a:lnTo>
                    <a:pt x="44" y="0"/>
                  </a:lnTo>
                  <a:lnTo>
                    <a:pt x="44" y="0"/>
                  </a:lnTo>
                  <a:lnTo>
                    <a:pt x="48" y="0"/>
                  </a:lnTo>
                  <a:lnTo>
                    <a:pt x="52" y="0"/>
                  </a:lnTo>
                  <a:lnTo>
                    <a:pt x="52" y="0"/>
                  </a:lnTo>
                  <a:lnTo>
                    <a:pt x="56" y="0"/>
                  </a:lnTo>
                  <a:lnTo>
                    <a:pt x="60" y="0"/>
                  </a:lnTo>
                  <a:lnTo>
                    <a:pt x="60" y="0"/>
                  </a:lnTo>
                  <a:lnTo>
                    <a:pt x="64" y="0"/>
                  </a:lnTo>
                  <a:lnTo>
                    <a:pt x="68" y="0"/>
                  </a:lnTo>
                  <a:lnTo>
                    <a:pt x="72" y="0"/>
                  </a:lnTo>
                  <a:lnTo>
                    <a:pt x="72" y="0"/>
                  </a:lnTo>
                  <a:lnTo>
                    <a:pt x="72" y="0"/>
                  </a:lnTo>
                  <a:lnTo>
                    <a:pt x="76" y="0"/>
                  </a:lnTo>
                  <a:lnTo>
                    <a:pt x="76" y="0"/>
                  </a:lnTo>
                  <a:lnTo>
                    <a:pt x="76" y="0"/>
                  </a:lnTo>
                  <a:lnTo>
                    <a:pt x="80" y="0"/>
                  </a:lnTo>
                  <a:lnTo>
                    <a:pt x="8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1">
              <a:extLst>
                <a:ext uri="{FF2B5EF4-FFF2-40B4-BE49-F238E27FC236}">
                  <a16:creationId xmlns:a16="http://schemas.microsoft.com/office/drawing/2014/main" id="{D243BCFB-C8F0-4AB0-1B73-DC14F8D8AB04}"/>
                </a:ext>
              </a:extLst>
            </p:cNvPr>
            <p:cNvSpPr>
              <a:spLocks/>
            </p:cNvSpPr>
            <p:nvPr/>
          </p:nvSpPr>
          <p:spPr bwMode="auto">
            <a:xfrm>
              <a:off x="6746875" y="5414963"/>
              <a:ext cx="101600" cy="25400"/>
            </a:xfrm>
            <a:custGeom>
              <a:avLst/>
              <a:gdLst>
                <a:gd name="T0" fmla="*/ 20 w 64"/>
                <a:gd name="T1" fmla="*/ 4 h 16"/>
                <a:gd name="T2" fmla="*/ 28 w 64"/>
                <a:gd name="T3" fmla="*/ 4 h 16"/>
                <a:gd name="T4" fmla="*/ 32 w 64"/>
                <a:gd name="T5" fmla="*/ 4 h 16"/>
                <a:gd name="T6" fmla="*/ 40 w 64"/>
                <a:gd name="T7" fmla="*/ 4 h 16"/>
                <a:gd name="T8" fmla="*/ 44 w 64"/>
                <a:gd name="T9" fmla="*/ 4 h 16"/>
                <a:gd name="T10" fmla="*/ 52 w 64"/>
                <a:gd name="T11" fmla="*/ 8 h 16"/>
                <a:gd name="T12" fmla="*/ 56 w 64"/>
                <a:gd name="T13" fmla="*/ 8 h 16"/>
                <a:gd name="T14" fmla="*/ 60 w 64"/>
                <a:gd name="T15" fmla="*/ 8 h 16"/>
                <a:gd name="T16" fmla="*/ 64 w 64"/>
                <a:gd name="T17" fmla="*/ 12 h 16"/>
                <a:gd name="T18" fmla="*/ 64 w 64"/>
                <a:gd name="T19" fmla="*/ 12 h 16"/>
                <a:gd name="T20" fmla="*/ 64 w 64"/>
                <a:gd name="T21" fmla="*/ 12 h 16"/>
                <a:gd name="T22" fmla="*/ 64 w 64"/>
                <a:gd name="T23" fmla="*/ 12 h 16"/>
                <a:gd name="T24" fmla="*/ 64 w 64"/>
                <a:gd name="T25" fmla="*/ 12 h 16"/>
                <a:gd name="T26" fmla="*/ 64 w 64"/>
                <a:gd name="T27" fmla="*/ 12 h 16"/>
                <a:gd name="T28" fmla="*/ 64 w 64"/>
                <a:gd name="T29" fmla="*/ 16 h 16"/>
                <a:gd name="T30" fmla="*/ 64 w 64"/>
                <a:gd name="T31" fmla="*/ 16 h 16"/>
                <a:gd name="T32" fmla="*/ 64 w 64"/>
                <a:gd name="T33" fmla="*/ 16 h 16"/>
                <a:gd name="T34" fmla="*/ 64 w 64"/>
                <a:gd name="T35" fmla="*/ 16 h 16"/>
                <a:gd name="T36" fmla="*/ 64 w 64"/>
                <a:gd name="T37" fmla="*/ 16 h 16"/>
                <a:gd name="T38" fmla="*/ 60 w 64"/>
                <a:gd name="T39" fmla="*/ 16 h 16"/>
                <a:gd name="T40" fmla="*/ 56 w 64"/>
                <a:gd name="T41" fmla="*/ 12 h 16"/>
                <a:gd name="T42" fmla="*/ 52 w 64"/>
                <a:gd name="T43" fmla="*/ 12 h 16"/>
                <a:gd name="T44" fmla="*/ 44 w 64"/>
                <a:gd name="T45" fmla="*/ 12 h 16"/>
                <a:gd name="T46" fmla="*/ 40 w 64"/>
                <a:gd name="T47" fmla="*/ 8 h 16"/>
                <a:gd name="T48" fmla="*/ 32 w 64"/>
                <a:gd name="T49" fmla="*/ 8 h 16"/>
                <a:gd name="T50" fmla="*/ 28 w 64"/>
                <a:gd name="T51" fmla="*/ 8 h 16"/>
                <a:gd name="T52" fmla="*/ 24 w 64"/>
                <a:gd name="T53" fmla="*/ 8 h 16"/>
                <a:gd name="T54" fmla="*/ 16 w 64"/>
                <a:gd name="T55" fmla="*/ 8 h 16"/>
                <a:gd name="T56" fmla="*/ 12 w 64"/>
                <a:gd name="T57" fmla="*/ 8 h 16"/>
                <a:gd name="T58" fmla="*/ 4 w 64"/>
                <a:gd name="T59" fmla="*/ 8 h 16"/>
                <a:gd name="T60" fmla="*/ 4 w 64"/>
                <a:gd name="T61" fmla="*/ 8 h 16"/>
                <a:gd name="T62" fmla="*/ 0 w 64"/>
                <a:gd name="T63" fmla="*/ 8 h 16"/>
                <a:gd name="T64" fmla="*/ 0 w 64"/>
                <a:gd name="T65" fmla="*/ 8 h 16"/>
                <a:gd name="T66" fmla="*/ 0 w 64"/>
                <a:gd name="T67" fmla="*/ 8 h 16"/>
                <a:gd name="T68" fmla="*/ 0 w 64"/>
                <a:gd name="T69" fmla="*/ 8 h 16"/>
                <a:gd name="T70" fmla="*/ 0 w 64"/>
                <a:gd name="T71" fmla="*/ 4 h 16"/>
                <a:gd name="T72" fmla="*/ 0 w 64"/>
                <a:gd name="T73" fmla="*/ 4 h 16"/>
                <a:gd name="T74" fmla="*/ 0 w 64"/>
                <a:gd name="T75" fmla="*/ 4 h 16"/>
                <a:gd name="T76" fmla="*/ 0 w 64"/>
                <a:gd name="T77" fmla="*/ 4 h 16"/>
                <a:gd name="T78" fmla="*/ 0 w 64"/>
                <a:gd name="T79" fmla="*/ 4 h 16"/>
                <a:gd name="T80" fmla="*/ 0 w 64"/>
                <a:gd name="T81" fmla="*/ 4 h 16"/>
                <a:gd name="T82" fmla="*/ 0 w 64"/>
                <a:gd name="T83" fmla="*/ 4 h 16"/>
                <a:gd name="T84" fmla="*/ 4 w 64"/>
                <a:gd name="T85" fmla="*/ 4 h 16"/>
                <a:gd name="T86" fmla="*/ 12 w 64"/>
                <a:gd name="T87" fmla="*/ 0 h 16"/>
                <a:gd name="T88" fmla="*/ 16 w 64"/>
                <a:gd name="T8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16">
                  <a:moveTo>
                    <a:pt x="16" y="0"/>
                  </a:moveTo>
                  <a:lnTo>
                    <a:pt x="20" y="0"/>
                  </a:lnTo>
                  <a:lnTo>
                    <a:pt x="20" y="4"/>
                  </a:lnTo>
                  <a:lnTo>
                    <a:pt x="24" y="4"/>
                  </a:lnTo>
                  <a:lnTo>
                    <a:pt x="24" y="4"/>
                  </a:lnTo>
                  <a:lnTo>
                    <a:pt x="28" y="4"/>
                  </a:lnTo>
                  <a:lnTo>
                    <a:pt x="28" y="4"/>
                  </a:lnTo>
                  <a:lnTo>
                    <a:pt x="32" y="4"/>
                  </a:lnTo>
                  <a:lnTo>
                    <a:pt x="32" y="4"/>
                  </a:lnTo>
                  <a:lnTo>
                    <a:pt x="36" y="4"/>
                  </a:lnTo>
                  <a:lnTo>
                    <a:pt x="36" y="4"/>
                  </a:lnTo>
                  <a:lnTo>
                    <a:pt x="40" y="4"/>
                  </a:lnTo>
                  <a:lnTo>
                    <a:pt x="40" y="4"/>
                  </a:lnTo>
                  <a:lnTo>
                    <a:pt x="44" y="4"/>
                  </a:lnTo>
                  <a:lnTo>
                    <a:pt x="44" y="4"/>
                  </a:lnTo>
                  <a:lnTo>
                    <a:pt x="48" y="4"/>
                  </a:lnTo>
                  <a:lnTo>
                    <a:pt x="48" y="4"/>
                  </a:lnTo>
                  <a:lnTo>
                    <a:pt x="52" y="8"/>
                  </a:lnTo>
                  <a:lnTo>
                    <a:pt x="52" y="8"/>
                  </a:lnTo>
                  <a:lnTo>
                    <a:pt x="56" y="8"/>
                  </a:lnTo>
                  <a:lnTo>
                    <a:pt x="56" y="8"/>
                  </a:lnTo>
                  <a:lnTo>
                    <a:pt x="56" y="8"/>
                  </a:lnTo>
                  <a:lnTo>
                    <a:pt x="60" y="8"/>
                  </a:lnTo>
                  <a:lnTo>
                    <a:pt x="60" y="8"/>
                  </a:lnTo>
                  <a:lnTo>
                    <a:pt x="64" y="8"/>
                  </a:lnTo>
                  <a:lnTo>
                    <a:pt x="64" y="12"/>
                  </a:lnTo>
                  <a:lnTo>
                    <a:pt x="64" y="12"/>
                  </a:lnTo>
                  <a:lnTo>
                    <a:pt x="64" y="12"/>
                  </a:lnTo>
                  <a:lnTo>
                    <a:pt x="64" y="12"/>
                  </a:lnTo>
                  <a:lnTo>
                    <a:pt x="64" y="12"/>
                  </a:lnTo>
                  <a:lnTo>
                    <a:pt x="64" y="12"/>
                  </a:lnTo>
                  <a:lnTo>
                    <a:pt x="64" y="12"/>
                  </a:lnTo>
                  <a:lnTo>
                    <a:pt x="64" y="12"/>
                  </a:lnTo>
                  <a:lnTo>
                    <a:pt x="64" y="12"/>
                  </a:lnTo>
                  <a:lnTo>
                    <a:pt x="64" y="12"/>
                  </a:lnTo>
                  <a:lnTo>
                    <a:pt x="64" y="12"/>
                  </a:lnTo>
                  <a:lnTo>
                    <a:pt x="64" y="12"/>
                  </a:lnTo>
                  <a:lnTo>
                    <a:pt x="64" y="12"/>
                  </a:lnTo>
                  <a:lnTo>
                    <a:pt x="64" y="12"/>
                  </a:lnTo>
                  <a:lnTo>
                    <a:pt x="64" y="12"/>
                  </a:lnTo>
                  <a:lnTo>
                    <a:pt x="64" y="12"/>
                  </a:lnTo>
                  <a:lnTo>
                    <a:pt x="64" y="12"/>
                  </a:lnTo>
                  <a:lnTo>
                    <a:pt x="64" y="12"/>
                  </a:lnTo>
                  <a:lnTo>
                    <a:pt x="64" y="12"/>
                  </a:lnTo>
                  <a:lnTo>
                    <a:pt x="64" y="16"/>
                  </a:lnTo>
                  <a:lnTo>
                    <a:pt x="64" y="16"/>
                  </a:lnTo>
                  <a:lnTo>
                    <a:pt x="64" y="16"/>
                  </a:lnTo>
                  <a:lnTo>
                    <a:pt x="64" y="16"/>
                  </a:lnTo>
                  <a:lnTo>
                    <a:pt x="64" y="16"/>
                  </a:lnTo>
                  <a:lnTo>
                    <a:pt x="64" y="16"/>
                  </a:lnTo>
                  <a:lnTo>
                    <a:pt x="64" y="16"/>
                  </a:lnTo>
                  <a:lnTo>
                    <a:pt x="64" y="16"/>
                  </a:lnTo>
                  <a:lnTo>
                    <a:pt x="64" y="16"/>
                  </a:lnTo>
                  <a:lnTo>
                    <a:pt x="64" y="16"/>
                  </a:lnTo>
                  <a:lnTo>
                    <a:pt x="64" y="16"/>
                  </a:lnTo>
                  <a:lnTo>
                    <a:pt x="64" y="16"/>
                  </a:lnTo>
                  <a:lnTo>
                    <a:pt x="64" y="16"/>
                  </a:lnTo>
                  <a:lnTo>
                    <a:pt x="60" y="16"/>
                  </a:lnTo>
                  <a:lnTo>
                    <a:pt x="60" y="16"/>
                  </a:lnTo>
                  <a:lnTo>
                    <a:pt x="60" y="16"/>
                  </a:lnTo>
                  <a:lnTo>
                    <a:pt x="60" y="16"/>
                  </a:lnTo>
                  <a:lnTo>
                    <a:pt x="56" y="16"/>
                  </a:lnTo>
                  <a:lnTo>
                    <a:pt x="56" y="12"/>
                  </a:lnTo>
                  <a:lnTo>
                    <a:pt x="56" y="12"/>
                  </a:lnTo>
                  <a:lnTo>
                    <a:pt x="52" y="12"/>
                  </a:lnTo>
                  <a:lnTo>
                    <a:pt x="52" y="12"/>
                  </a:lnTo>
                  <a:lnTo>
                    <a:pt x="48" y="12"/>
                  </a:lnTo>
                  <a:lnTo>
                    <a:pt x="48" y="12"/>
                  </a:lnTo>
                  <a:lnTo>
                    <a:pt x="44" y="12"/>
                  </a:lnTo>
                  <a:lnTo>
                    <a:pt x="44" y="12"/>
                  </a:lnTo>
                  <a:lnTo>
                    <a:pt x="40" y="12"/>
                  </a:lnTo>
                  <a:lnTo>
                    <a:pt x="40" y="8"/>
                  </a:lnTo>
                  <a:lnTo>
                    <a:pt x="36" y="8"/>
                  </a:lnTo>
                  <a:lnTo>
                    <a:pt x="36" y="8"/>
                  </a:lnTo>
                  <a:lnTo>
                    <a:pt x="32" y="8"/>
                  </a:lnTo>
                  <a:lnTo>
                    <a:pt x="32" y="8"/>
                  </a:lnTo>
                  <a:lnTo>
                    <a:pt x="32" y="8"/>
                  </a:lnTo>
                  <a:lnTo>
                    <a:pt x="28" y="8"/>
                  </a:lnTo>
                  <a:lnTo>
                    <a:pt x="28" y="8"/>
                  </a:lnTo>
                  <a:lnTo>
                    <a:pt x="24" y="8"/>
                  </a:lnTo>
                  <a:lnTo>
                    <a:pt x="24" y="8"/>
                  </a:lnTo>
                  <a:lnTo>
                    <a:pt x="20" y="8"/>
                  </a:lnTo>
                  <a:lnTo>
                    <a:pt x="20" y="8"/>
                  </a:lnTo>
                  <a:lnTo>
                    <a:pt x="16" y="8"/>
                  </a:lnTo>
                  <a:lnTo>
                    <a:pt x="16" y="8"/>
                  </a:lnTo>
                  <a:lnTo>
                    <a:pt x="12" y="8"/>
                  </a:lnTo>
                  <a:lnTo>
                    <a:pt x="12" y="8"/>
                  </a:lnTo>
                  <a:lnTo>
                    <a:pt x="8" y="8"/>
                  </a:lnTo>
                  <a:lnTo>
                    <a:pt x="8" y="8"/>
                  </a:lnTo>
                  <a:lnTo>
                    <a:pt x="4" y="8"/>
                  </a:lnTo>
                  <a:lnTo>
                    <a:pt x="4" y="8"/>
                  </a:lnTo>
                  <a:lnTo>
                    <a:pt x="4" y="8"/>
                  </a:lnTo>
                  <a:lnTo>
                    <a:pt x="4"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4" y="4"/>
                  </a:lnTo>
                  <a:lnTo>
                    <a:pt x="4" y="4"/>
                  </a:lnTo>
                  <a:lnTo>
                    <a:pt x="8" y="4"/>
                  </a:lnTo>
                  <a:lnTo>
                    <a:pt x="8" y="4"/>
                  </a:lnTo>
                  <a:lnTo>
                    <a:pt x="12" y="0"/>
                  </a:lnTo>
                  <a:lnTo>
                    <a:pt x="12" y="0"/>
                  </a:lnTo>
                  <a:lnTo>
                    <a:pt x="16" y="0"/>
                  </a:lnTo>
                  <a:lnTo>
                    <a:pt x="1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2">
              <a:extLst>
                <a:ext uri="{FF2B5EF4-FFF2-40B4-BE49-F238E27FC236}">
                  <a16:creationId xmlns:a16="http://schemas.microsoft.com/office/drawing/2014/main" id="{513CE3B1-CB14-94B5-9445-4CABEADD029C}"/>
                </a:ext>
              </a:extLst>
            </p:cNvPr>
            <p:cNvSpPr>
              <a:spLocks/>
            </p:cNvSpPr>
            <p:nvPr/>
          </p:nvSpPr>
          <p:spPr bwMode="auto">
            <a:xfrm>
              <a:off x="6727825" y="5446713"/>
              <a:ext cx="107950" cy="38100"/>
            </a:xfrm>
            <a:custGeom>
              <a:avLst/>
              <a:gdLst>
                <a:gd name="T0" fmla="*/ 8 w 68"/>
                <a:gd name="T1" fmla="*/ 0 h 24"/>
                <a:gd name="T2" fmla="*/ 12 w 68"/>
                <a:gd name="T3" fmla="*/ 0 h 24"/>
                <a:gd name="T4" fmla="*/ 20 w 68"/>
                <a:gd name="T5" fmla="*/ 4 h 24"/>
                <a:gd name="T6" fmla="*/ 28 w 68"/>
                <a:gd name="T7" fmla="*/ 4 h 24"/>
                <a:gd name="T8" fmla="*/ 32 w 68"/>
                <a:gd name="T9" fmla="*/ 4 h 24"/>
                <a:gd name="T10" fmla="*/ 40 w 68"/>
                <a:gd name="T11" fmla="*/ 8 h 24"/>
                <a:gd name="T12" fmla="*/ 44 w 68"/>
                <a:gd name="T13" fmla="*/ 8 h 24"/>
                <a:gd name="T14" fmla="*/ 52 w 68"/>
                <a:gd name="T15" fmla="*/ 12 h 24"/>
                <a:gd name="T16" fmla="*/ 56 w 68"/>
                <a:gd name="T17" fmla="*/ 16 h 24"/>
                <a:gd name="T18" fmla="*/ 64 w 68"/>
                <a:gd name="T19" fmla="*/ 16 h 24"/>
                <a:gd name="T20" fmla="*/ 68 w 68"/>
                <a:gd name="T21" fmla="*/ 20 h 24"/>
                <a:gd name="T22" fmla="*/ 68 w 68"/>
                <a:gd name="T23" fmla="*/ 20 h 24"/>
                <a:gd name="T24" fmla="*/ 68 w 68"/>
                <a:gd name="T25" fmla="*/ 20 h 24"/>
                <a:gd name="T26" fmla="*/ 68 w 68"/>
                <a:gd name="T27" fmla="*/ 24 h 24"/>
                <a:gd name="T28" fmla="*/ 68 w 68"/>
                <a:gd name="T29" fmla="*/ 24 h 24"/>
                <a:gd name="T30" fmla="*/ 68 w 68"/>
                <a:gd name="T31" fmla="*/ 24 h 24"/>
                <a:gd name="T32" fmla="*/ 68 w 68"/>
                <a:gd name="T33" fmla="*/ 24 h 24"/>
                <a:gd name="T34" fmla="*/ 68 w 68"/>
                <a:gd name="T35" fmla="*/ 24 h 24"/>
                <a:gd name="T36" fmla="*/ 68 w 68"/>
                <a:gd name="T37" fmla="*/ 24 h 24"/>
                <a:gd name="T38" fmla="*/ 68 w 68"/>
                <a:gd name="T39" fmla="*/ 24 h 24"/>
                <a:gd name="T40" fmla="*/ 68 w 68"/>
                <a:gd name="T41" fmla="*/ 24 h 24"/>
                <a:gd name="T42" fmla="*/ 64 w 68"/>
                <a:gd name="T43" fmla="*/ 24 h 24"/>
                <a:gd name="T44" fmla="*/ 60 w 68"/>
                <a:gd name="T45" fmla="*/ 20 h 24"/>
                <a:gd name="T46" fmla="*/ 56 w 68"/>
                <a:gd name="T47" fmla="*/ 20 h 24"/>
                <a:gd name="T48" fmla="*/ 48 w 68"/>
                <a:gd name="T49" fmla="*/ 16 h 24"/>
                <a:gd name="T50" fmla="*/ 44 w 68"/>
                <a:gd name="T51" fmla="*/ 16 h 24"/>
                <a:gd name="T52" fmla="*/ 36 w 68"/>
                <a:gd name="T53" fmla="*/ 12 h 24"/>
                <a:gd name="T54" fmla="*/ 32 w 68"/>
                <a:gd name="T55" fmla="*/ 12 h 24"/>
                <a:gd name="T56" fmla="*/ 24 w 68"/>
                <a:gd name="T57" fmla="*/ 8 h 24"/>
                <a:gd name="T58" fmla="*/ 20 w 68"/>
                <a:gd name="T59" fmla="*/ 8 h 24"/>
                <a:gd name="T60" fmla="*/ 12 w 68"/>
                <a:gd name="T61" fmla="*/ 8 h 24"/>
                <a:gd name="T62" fmla="*/ 8 w 68"/>
                <a:gd name="T63" fmla="*/ 8 h 24"/>
                <a:gd name="T64" fmla="*/ 4 w 68"/>
                <a:gd name="T65" fmla="*/ 4 h 24"/>
                <a:gd name="T66" fmla="*/ 0 w 68"/>
                <a:gd name="T67" fmla="*/ 4 h 24"/>
                <a:gd name="T68" fmla="*/ 0 w 68"/>
                <a:gd name="T69" fmla="*/ 4 h 24"/>
                <a:gd name="T70" fmla="*/ 0 w 68"/>
                <a:gd name="T71" fmla="*/ 4 h 24"/>
                <a:gd name="T72" fmla="*/ 0 w 68"/>
                <a:gd name="T73" fmla="*/ 4 h 24"/>
                <a:gd name="T74" fmla="*/ 0 w 68"/>
                <a:gd name="T75" fmla="*/ 4 h 24"/>
                <a:gd name="T76" fmla="*/ 0 w 68"/>
                <a:gd name="T77" fmla="*/ 4 h 24"/>
                <a:gd name="T78" fmla="*/ 0 w 68"/>
                <a:gd name="T79" fmla="*/ 0 h 24"/>
                <a:gd name="T80" fmla="*/ 0 w 68"/>
                <a:gd name="T81" fmla="*/ 0 h 24"/>
                <a:gd name="T82" fmla="*/ 0 w 68"/>
                <a:gd name="T83" fmla="*/ 0 h 24"/>
                <a:gd name="T84" fmla="*/ 4 w 68"/>
                <a:gd name="T8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 h="24">
                  <a:moveTo>
                    <a:pt x="4" y="0"/>
                  </a:moveTo>
                  <a:lnTo>
                    <a:pt x="4" y="0"/>
                  </a:lnTo>
                  <a:lnTo>
                    <a:pt x="8" y="0"/>
                  </a:lnTo>
                  <a:lnTo>
                    <a:pt x="8" y="0"/>
                  </a:lnTo>
                  <a:lnTo>
                    <a:pt x="12" y="0"/>
                  </a:lnTo>
                  <a:lnTo>
                    <a:pt x="12" y="0"/>
                  </a:lnTo>
                  <a:lnTo>
                    <a:pt x="16" y="0"/>
                  </a:lnTo>
                  <a:lnTo>
                    <a:pt x="16" y="0"/>
                  </a:lnTo>
                  <a:lnTo>
                    <a:pt x="20" y="4"/>
                  </a:lnTo>
                  <a:lnTo>
                    <a:pt x="20" y="4"/>
                  </a:lnTo>
                  <a:lnTo>
                    <a:pt x="24" y="4"/>
                  </a:lnTo>
                  <a:lnTo>
                    <a:pt x="28" y="4"/>
                  </a:lnTo>
                  <a:lnTo>
                    <a:pt x="28" y="4"/>
                  </a:lnTo>
                  <a:lnTo>
                    <a:pt x="32" y="4"/>
                  </a:lnTo>
                  <a:lnTo>
                    <a:pt x="32" y="4"/>
                  </a:lnTo>
                  <a:lnTo>
                    <a:pt x="36" y="4"/>
                  </a:lnTo>
                  <a:lnTo>
                    <a:pt x="36" y="8"/>
                  </a:lnTo>
                  <a:lnTo>
                    <a:pt x="40" y="8"/>
                  </a:lnTo>
                  <a:lnTo>
                    <a:pt x="40" y="8"/>
                  </a:lnTo>
                  <a:lnTo>
                    <a:pt x="44" y="8"/>
                  </a:lnTo>
                  <a:lnTo>
                    <a:pt x="44" y="8"/>
                  </a:lnTo>
                  <a:lnTo>
                    <a:pt x="48" y="8"/>
                  </a:lnTo>
                  <a:lnTo>
                    <a:pt x="48" y="12"/>
                  </a:lnTo>
                  <a:lnTo>
                    <a:pt x="52" y="12"/>
                  </a:lnTo>
                  <a:lnTo>
                    <a:pt x="52" y="12"/>
                  </a:lnTo>
                  <a:lnTo>
                    <a:pt x="56" y="12"/>
                  </a:lnTo>
                  <a:lnTo>
                    <a:pt x="56" y="16"/>
                  </a:lnTo>
                  <a:lnTo>
                    <a:pt x="60" y="16"/>
                  </a:lnTo>
                  <a:lnTo>
                    <a:pt x="60" y="16"/>
                  </a:lnTo>
                  <a:lnTo>
                    <a:pt x="64" y="16"/>
                  </a:lnTo>
                  <a:lnTo>
                    <a:pt x="64" y="16"/>
                  </a:lnTo>
                  <a:lnTo>
                    <a:pt x="68" y="20"/>
                  </a:lnTo>
                  <a:lnTo>
                    <a:pt x="68" y="20"/>
                  </a:lnTo>
                  <a:lnTo>
                    <a:pt x="68" y="20"/>
                  </a:lnTo>
                  <a:lnTo>
                    <a:pt x="68" y="20"/>
                  </a:lnTo>
                  <a:lnTo>
                    <a:pt x="68" y="20"/>
                  </a:lnTo>
                  <a:lnTo>
                    <a:pt x="68" y="20"/>
                  </a:lnTo>
                  <a:lnTo>
                    <a:pt x="68" y="20"/>
                  </a:lnTo>
                  <a:lnTo>
                    <a:pt x="68" y="20"/>
                  </a:lnTo>
                  <a:lnTo>
                    <a:pt x="68" y="20"/>
                  </a:lnTo>
                  <a:lnTo>
                    <a:pt x="68" y="20"/>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8" y="24"/>
                  </a:lnTo>
                  <a:lnTo>
                    <a:pt x="64" y="24"/>
                  </a:lnTo>
                  <a:lnTo>
                    <a:pt x="64" y="24"/>
                  </a:lnTo>
                  <a:lnTo>
                    <a:pt x="64" y="24"/>
                  </a:lnTo>
                  <a:lnTo>
                    <a:pt x="64" y="24"/>
                  </a:lnTo>
                  <a:lnTo>
                    <a:pt x="60" y="20"/>
                  </a:lnTo>
                  <a:lnTo>
                    <a:pt x="60" y="20"/>
                  </a:lnTo>
                  <a:lnTo>
                    <a:pt x="56" y="20"/>
                  </a:lnTo>
                  <a:lnTo>
                    <a:pt x="56" y="20"/>
                  </a:lnTo>
                  <a:lnTo>
                    <a:pt x="52" y="20"/>
                  </a:lnTo>
                  <a:lnTo>
                    <a:pt x="52" y="16"/>
                  </a:lnTo>
                  <a:lnTo>
                    <a:pt x="48" y="16"/>
                  </a:lnTo>
                  <a:lnTo>
                    <a:pt x="48" y="16"/>
                  </a:lnTo>
                  <a:lnTo>
                    <a:pt x="44" y="16"/>
                  </a:lnTo>
                  <a:lnTo>
                    <a:pt x="44" y="16"/>
                  </a:lnTo>
                  <a:lnTo>
                    <a:pt x="40" y="12"/>
                  </a:lnTo>
                  <a:lnTo>
                    <a:pt x="40" y="12"/>
                  </a:lnTo>
                  <a:lnTo>
                    <a:pt x="36" y="12"/>
                  </a:lnTo>
                  <a:lnTo>
                    <a:pt x="36" y="12"/>
                  </a:lnTo>
                  <a:lnTo>
                    <a:pt x="32" y="12"/>
                  </a:lnTo>
                  <a:lnTo>
                    <a:pt x="32" y="12"/>
                  </a:lnTo>
                  <a:lnTo>
                    <a:pt x="28" y="8"/>
                  </a:lnTo>
                  <a:lnTo>
                    <a:pt x="28" y="8"/>
                  </a:lnTo>
                  <a:lnTo>
                    <a:pt x="24" y="8"/>
                  </a:lnTo>
                  <a:lnTo>
                    <a:pt x="24" y="8"/>
                  </a:lnTo>
                  <a:lnTo>
                    <a:pt x="20" y="8"/>
                  </a:lnTo>
                  <a:lnTo>
                    <a:pt x="20" y="8"/>
                  </a:lnTo>
                  <a:lnTo>
                    <a:pt x="16" y="8"/>
                  </a:lnTo>
                  <a:lnTo>
                    <a:pt x="16" y="8"/>
                  </a:lnTo>
                  <a:lnTo>
                    <a:pt x="12" y="8"/>
                  </a:lnTo>
                  <a:lnTo>
                    <a:pt x="12" y="8"/>
                  </a:lnTo>
                  <a:lnTo>
                    <a:pt x="8" y="8"/>
                  </a:lnTo>
                  <a:lnTo>
                    <a:pt x="8" y="8"/>
                  </a:lnTo>
                  <a:lnTo>
                    <a:pt x="4" y="8"/>
                  </a:lnTo>
                  <a:lnTo>
                    <a:pt x="4" y="4"/>
                  </a:lnTo>
                  <a:lnTo>
                    <a:pt x="4"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4" y="0"/>
                  </a:lnTo>
                  <a:lnTo>
                    <a:pt x="4" y="0"/>
                  </a:lnTo>
                  <a:lnTo>
                    <a:pt x="4"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3">
              <a:extLst>
                <a:ext uri="{FF2B5EF4-FFF2-40B4-BE49-F238E27FC236}">
                  <a16:creationId xmlns:a16="http://schemas.microsoft.com/office/drawing/2014/main" id="{5432E445-D4F4-7327-E2FC-B5F9859B1B87}"/>
                </a:ext>
              </a:extLst>
            </p:cNvPr>
            <p:cNvSpPr>
              <a:spLocks/>
            </p:cNvSpPr>
            <p:nvPr/>
          </p:nvSpPr>
          <p:spPr bwMode="auto">
            <a:xfrm>
              <a:off x="6710363" y="5491163"/>
              <a:ext cx="112713" cy="36512"/>
            </a:xfrm>
            <a:custGeom>
              <a:avLst/>
              <a:gdLst>
                <a:gd name="T0" fmla="*/ 0 w 71"/>
                <a:gd name="T1" fmla="*/ 0 h 23"/>
                <a:gd name="T2" fmla="*/ 11 w 71"/>
                <a:gd name="T3" fmla="*/ 0 h 23"/>
                <a:gd name="T4" fmla="*/ 15 w 71"/>
                <a:gd name="T5" fmla="*/ 0 h 23"/>
                <a:gd name="T6" fmla="*/ 19 w 71"/>
                <a:gd name="T7" fmla="*/ 0 h 23"/>
                <a:gd name="T8" fmla="*/ 23 w 71"/>
                <a:gd name="T9" fmla="*/ 4 h 23"/>
                <a:gd name="T10" fmla="*/ 27 w 71"/>
                <a:gd name="T11" fmla="*/ 4 h 23"/>
                <a:gd name="T12" fmla="*/ 31 w 71"/>
                <a:gd name="T13" fmla="*/ 4 h 23"/>
                <a:gd name="T14" fmla="*/ 39 w 71"/>
                <a:gd name="T15" fmla="*/ 4 h 23"/>
                <a:gd name="T16" fmla="*/ 43 w 71"/>
                <a:gd name="T17" fmla="*/ 8 h 23"/>
                <a:gd name="T18" fmla="*/ 47 w 71"/>
                <a:gd name="T19" fmla="*/ 8 h 23"/>
                <a:gd name="T20" fmla="*/ 51 w 71"/>
                <a:gd name="T21" fmla="*/ 8 h 23"/>
                <a:gd name="T22" fmla="*/ 55 w 71"/>
                <a:gd name="T23" fmla="*/ 12 h 23"/>
                <a:gd name="T24" fmla="*/ 59 w 71"/>
                <a:gd name="T25" fmla="*/ 12 h 23"/>
                <a:gd name="T26" fmla="*/ 63 w 71"/>
                <a:gd name="T27" fmla="*/ 15 h 23"/>
                <a:gd name="T28" fmla="*/ 67 w 71"/>
                <a:gd name="T29" fmla="*/ 15 h 23"/>
                <a:gd name="T30" fmla="*/ 67 w 71"/>
                <a:gd name="T31" fmla="*/ 15 h 23"/>
                <a:gd name="T32" fmla="*/ 71 w 71"/>
                <a:gd name="T33" fmla="*/ 19 h 23"/>
                <a:gd name="T34" fmla="*/ 71 w 71"/>
                <a:gd name="T35" fmla="*/ 19 h 23"/>
                <a:gd name="T36" fmla="*/ 71 w 71"/>
                <a:gd name="T37" fmla="*/ 19 h 23"/>
                <a:gd name="T38" fmla="*/ 71 w 71"/>
                <a:gd name="T39" fmla="*/ 19 h 23"/>
                <a:gd name="T40" fmla="*/ 71 w 71"/>
                <a:gd name="T41" fmla="*/ 19 h 23"/>
                <a:gd name="T42" fmla="*/ 71 w 71"/>
                <a:gd name="T43" fmla="*/ 19 h 23"/>
                <a:gd name="T44" fmla="*/ 71 w 71"/>
                <a:gd name="T45" fmla="*/ 19 h 23"/>
                <a:gd name="T46" fmla="*/ 71 w 71"/>
                <a:gd name="T47" fmla="*/ 19 h 23"/>
                <a:gd name="T48" fmla="*/ 71 w 71"/>
                <a:gd name="T49" fmla="*/ 23 h 23"/>
                <a:gd name="T50" fmla="*/ 71 w 71"/>
                <a:gd name="T51" fmla="*/ 23 h 23"/>
                <a:gd name="T52" fmla="*/ 67 w 71"/>
                <a:gd name="T53" fmla="*/ 23 h 23"/>
                <a:gd name="T54" fmla="*/ 67 w 71"/>
                <a:gd name="T55" fmla="*/ 23 h 23"/>
                <a:gd name="T56" fmla="*/ 67 w 71"/>
                <a:gd name="T57" fmla="*/ 23 h 23"/>
                <a:gd name="T58" fmla="*/ 67 w 71"/>
                <a:gd name="T59" fmla="*/ 23 h 23"/>
                <a:gd name="T60" fmla="*/ 67 w 71"/>
                <a:gd name="T61" fmla="*/ 23 h 23"/>
                <a:gd name="T62" fmla="*/ 67 w 71"/>
                <a:gd name="T63" fmla="*/ 23 h 23"/>
                <a:gd name="T64" fmla="*/ 63 w 71"/>
                <a:gd name="T65" fmla="*/ 19 h 23"/>
                <a:gd name="T66" fmla="*/ 59 w 71"/>
                <a:gd name="T67" fmla="*/ 19 h 23"/>
                <a:gd name="T68" fmla="*/ 55 w 71"/>
                <a:gd name="T69" fmla="*/ 15 h 23"/>
                <a:gd name="T70" fmla="*/ 51 w 71"/>
                <a:gd name="T71" fmla="*/ 15 h 23"/>
                <a:gd name="T72" fmla="*/ 47 w 71"/>
                <a:gd name="T73" fmla="*/ 15 h 23"/>
                <a:gd name="T74" fmla="*/ 43 w 71"/>
                <a:gd name="T75" fmla="*/ 12 h 23"/>
                <a:gd name="T76" fmla="*/ 39 w 71"/>
                <a:gd name="T77" fmla="*/ 12 h 23"/>
                <a:gd name="T78" fmla="*/ 35 w 71"/>
                <a:gd name="T79" fmla="*/ 12 h 23"/>
                <a:gd name="T80" fmla="*/ 31 w 71"/>
                <a:gd name="T81" fmla="*/ 8 h 23"/>
                <a:gd name="T82" fmla="*/ 27 w 71"/>
                <a:gd name="T83" fmla="*/ 8 h 23"/>
                <a:gd name="T84" fmla="*/ 19 w 71"/>
                <a:gd name="T85" fmla="*/ 8 h 23"/>
                <a:gd name="T86" fmla="*/ 15 w 71"/>
                <a:gd name="T87" fmla="*/ 8 h 23"/>
                <a:gd name="T88" fmla="*/ 11 w 71"/>
                <a:gd name="T89" fmla="*/ 8 h 23"/>
                <a:gd name="T90" fmla="*/ 3 w 71"/>
                <a:gd name="T91" fmla="*/ 4 h 23"/>
                <a:gd name="T92" fmla="*/ 0 w 71"/>
                <a:gd name="T93" fmla="*/ 4 h 23"/>
                <a:gd name="T94" fmla="*/ 0 w 71"/>
                <a:gd name="T95" fmla="*/ 4 h 23"/>
                <a:gd name="T96" fmla="*/ 0 w 71"/>
                <a:gd name="T97" fmla="*/ 4 h 23"/>
                <a:gd name="T98" fmla="*/ 0 w 71"/>
                <a:gd name="T99" fmla="*/ 4 h 23"/>
                <a:gd name="T100" fmla="*/ 0 w 71"/>
                <a:gd name="T101" fmla="*/ 4 h 23"/>
                <a:gd name="T102" fmla="*/ 0 w 71"/>
                <a:gd name="T103" fmla="*/ 0 h 23"/>
                <a:gd name="T104" fmla="*/ 0 w 71"/>
                <a:gd name="T105" fmla="*/ 0 h 23"/>
                <a:gd name="T106" fmla="*/ 0 w 71"/>
                <a:gd name="T107" fmla="*/ 0 h 23"/>
                <a:gd name="T108" fmla="*/ 0 w 71"/>
                <a:gd name="T109" fmla="*/ 0 h 23"/>
                <a:gd name="T110" fmla="*/ 0 w 71"/>
                <a:gd name="T111" fmla="*/ 0 h 23"/>
                <a:gd name="T112" fmla="*/ 0 w 71"/>
                <a:gd name="T113" fmla="*/ 0 h 23"/>
                <a:gd name="T114" fmla="*/ 0 w 71"/>
                <a:gd name="T115" fmla="*/ 0 h 23"/>
                <a:gd name="T116" fmla="*/ 0 w 71"/>
                <a:gd name="T117" fmla="*/ 0 h 23"/>
                <a:gd name="T118" fmla="*/ 0 w 71"/>
                <a:gd name="T119" fmla="*/ 0 h 23"/>
                <a:gd name="T120" fmla="*/ 0 w 71"/>
                <a:gd name="T121" fmla="*/ 0 h 23"/>
                <a:gd name="T122" fmla="*/ 0 w 71"/>
                <a:gd name="T1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 h="23">
                  <a:moveTo>
                    <a:pt x="0" y="0"/>
                  </a:moveTo>
                  <a:lnTo>
                    <a:pt x="0" y="0"/>
                  </a:lnTo>
                  <a:lnTo>
                    <a:pt x="3" y="0"/>
                  </a:lnTo>
                  <a:lnTo>
                    <a:pt x="11" y="0"/>
                  </a:lnTo>
                  <a:lnTo>
                    <a:pt x="15" y="0"/>
                  </a:lnTo>
                  <a:lnTo>
                    <a:pt x="15" y="0"/>
                  </a:lnTo>
                  <a:lnTo>
                    <a:pt x="19" y="0"/>
                  </a:lnTo>
                  <a:lnTo>
                    <a:pt x="19" y="0"/>
                  </a:lnTo>
                  <a:lnTo>
                    <a:pt x="23" y="4"/>
                  </a:lnTo>
                  <a:lnTo>
                    <a:pt x="23" y="4"/>
                  </a:lnTo>
                  <a:lnTo>
                    <a:pt x="27" y="4"/>
                  </a:lnTo>
                  <a:lnTo>
                    <a:pt x="27" y="4"/>
                  </a:lnTo>
                  <a:lnTo>
                    <a:pt x="31" y="4"/>
                  </a:lnTo>
                  <a:lnTo>
                    <a:pt x="31" y="4"/>
                  </a:lnTo>
                  <a:lnTo>
                    <a:pt x="35" y="4"/>
                  </a:lnTo>
                  <a:lnTo>
                    <a:pt x="39" y="4"/>
                  </a:lnTo>
                  <a:lnTo>
                    <a:pt x="39" y="8"/>
                  </a:lnTo>
                  <a:lnTo>
                    <a:pt x="43" y="8"/>
                  </a:lnTo>
                  <a:lnTo>
                    <a:pt x="43" y="8"/>
                  </a:lnTo>
                  <a:lnTo>
                    <a:pt x="47" y="8"/>
                  </a:lnTo>
                  <a:lnTo>
                    <a:pt x="47" y="8"/>
                  </a:lnTo>
                  <a:lnTo>
                    <a:pt x="51" y="8"/>
                  </a:lnTo>
                  <a:lnTo>
                    <a:pt x="51" y="12"/>
                  </a:lnTo>
                  <a:lnTo>
                    <a:pt x="55" y="12"/>
                  </a:lnTo>
                  <a:lnTo>
                    <a:pt x="55" y="12"/>
                  </a:lnTo>
                  <a:lnTo>
                    <a:pt x="59" y="12"/>
                  </a:lnTo>
                  <a:lnTo>
                    <a:pt x="59" y="15"/>
                  </a:lnTo>
                  <a:lnTo>
                    <a:pt x="63" y="15"/>
                  </a:lnTo>
                  <a:lnTo>
                    <a:pt x="63" y="15"/>
                  </a:lnTo>
                  <a:lnTo>
                    <a:pt x="67" y="15"/>
                  </a:lnTo>
                  <a:lnTo>
                    <a:pt x="67" y="15"/>
                  </a:lnTo>
                  <a:lnTo>
                    <a:pt x="67" y="15"/>
                  </a:lnTo>
                  <a:lnTo>
                    <a:pt x="71" y="19"/>
                  </a:lnTo>
                  <a:lnTo>
                    <a:pt x="71" y="19"/>
                  </a:lnTo>
                  <a:lnTo>
                    <a:pt x="71" y="19"/>
                  </a:lnTo>
                  <a:lnTo>
                    <a:pt x="71" y="19"/>
                  </a:lnTo>
                  <a:lnTo>
                    <a:pt x="71" y="19"/>
                  </a:lnTo>
                  <a:lnTo>
                    <a:pt x="71" y="19"/>
                  </a:lnTo>
                  <a:lnTo>
                    <a:pt x="71" y="19"/>
                  </a:lnTo>
                  <a:lnTo>
                    <a:pt x="71" y="19"/>
                  </a:lnTo>
                  <a:lnTo>
                    <a:pt x="71" y="19"/>
                  </a:lnTo>
                  <a:lnTo>
                    <a:pt x="71" y="19"/>
                  </a:lnTo>
                  <a:lnTo>
                    <a:pt x="71" y="19"/>
                  </a:lnTo>
                  <a:lnTo>
                    <a:pt x="71" y="19"/>
                  </a:lnTo>
                  <a:lnTo>
                    <a:pt x="71" y="19"/>
                  </a:lnTo>
                  <a:lnTo>
                    <a:pt x="71" y="19"/>
                  </a:lnTo>
                  <a:lnTo>
                    <a:pt x="71" y="19"/>
                  </a:lnTo>
                  <a:lnTo>
                    <a:pt x="71" y="19"/>
                  </a:lnTo>
                  <a:lnTo>
                    <a:pt x="71" y="23"/>
                  </a:lnTo>
                  <a:lnTo>
                    <a:pt x="71" y="23"/>
                  </a:lnTo>
                  <a:lnTo>
                    <a:pt x="71" y="23"/>
                  </a:lnTo>
                  <a:lnTo>
                    <a:pt x="71" y="23"/>
                  </a:lnTo>
                  <a:lnTo>
                    <a:pt x="67" y="23"/>
                  </a:lnTo>
                  <a:lnTo>
                    <a:pt x="67" y="23"/>
                  </a:lnTo>
                  <a:lnTo>
                    <a:pt x="67" y="23"/>
                  </a:lnTo>
                  <a:lnTo>
                    <a:pt x="67" y="23"/>
                  </a:lnTo>
                  <a:lnTo>
                    <a:pt x="67" y="23"/>
                  </a:lnTo>
                  <a:lnTo>
                    <a:pt x="67" y="23"/>
                  </a:lnTo>
                  <a:lnTo>
                    <a:pt x="67" y="23"/>
                  </a:lnTo>
                  <a:lnTo>
                    <a:pt x="67" y="23"/>
                  </a:lnTo>
                  <a:lnTo>
                    <a:pt x="67" y="23"/>
                  </a:lnTo>
                  <a:lnTo>
                    <a:pt x="67" y="23"/>
                  </a:lnTo>
                  <a:lnTo>
                    <a:pt x="67" y="23"/>
                  </a:lnTo>
                  <a:lnTo>
                    <a:pt x="67" y="23"/>
                  </a:lnTo>
                  <a:lnTo>
                    <a:pt x="63" y="19"/>
                  </a:lnTo>
                  <a:lnTo>
                    <a:pt x="63" y="19"/>
                  </a:lnTo>
                  <a:lnTo>
                    <a:pt x="59" y="19"/>
                  </a:lnTo>
                  <a:lnTo>
                    <a:pt x="59" y="19"/>
                  </a:lnTo>
                  <a:lnTo>
                    <a:pt x="55" y="19"/>
                  </a:lnTo>
                  <a:lnTo>
                    <a:pt x="55" y="15"/>
                  </a:lnTo>
                  <a:lnTo>
                    <a:pt x="51" y="15"/>
                  </a:lnTo>
                  <a:lnTo>
                    <a:pt x="51" y="15"/>
                  </a:lnTo>
                  <a:lnTo>
                    <a:pt x="47" y="15"/>
                  </a:lnTo>
                  <a:lnTo>
                    <a:pt x="47" y="15"/>
                  </a:lnTo>
                  <a:lnTo>
                    <a:pt x="43" y="12"/>
                  </a:lnTo>
                  <a:lnTo>
                    <a:pt x="43" y="12"/>
                  </a:lnTo>
                  <a:lnTo>
                    <a:pt x="39" y="12"/>
                  </a:lnTo>
                  <a:lnTo>
                    <a:pt x="39" y="12"/>
                  </a:lnTo>
                  <a:lnTo>
                    <a:pt x="35" y="12"/>
                  </a:lnTo>
                  <a:lnTo>
                    <a:pt x="35" y="12"/>
                  </a:lnTo>
                  <a:lnTo>
                    <a:pt x="31" y="12"/>
                  </a:lnTo>
                  <a:lnTo>
                    <a:pt x="31" y="8"/>
                  </a:lnTo>
                  <a:lnTo>
                    <a:pt x="27" y="8"/>
                  </a:lnTo>
                  <a:lnTo>
                    <a:pt x="27" y="8"/>
                  </a:lnTo>
                  <a:lnTo>
                    <a:pt x="23" y="8"/>
                  </a:lnTo>
                  <a:lnTo>
                    <a:pt x="19" y="8"/>
                  </a:lnTo>
                  <a:lnTo>
                    <a:pt x="19" y="8"/>
                  </a:lnTo>
                  <a:lnTo>
                    <a:pt x="15" y="8"/>
                  </a:lnTo>
                  <a:lnTo>
                    <a:pt x="15" y="8"/>
                  </a:lnTo>
                  <a:lnTo>
                    <a:pt x="11" y="8"/>
                  </a:lnTo>
                  <a:lnTo>
                    <a:pt x="7" y="4"/>
                  </a:lnTo>
                  <a:lnTo>
                    <a:pt x="3"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4">
              <a:extLst>
                <a:ext uri="{FF2B5EF4-FFF2-40B4-BE49-F238E27FC236}">
                  <a16:creationId xmlns:a16="http://schemas.microsoft.com/office/drawing/2014/main" id="{417CED9C-4B7D-5277-EDDA-CB441D70EED3}"/>
                </a:ext>
              </a:extLst>
            </p:cNvPr>
            <p:cNvSpPr>
              <a:spLocks/>
            </p:cNvSpPr>
            <p:nvPr/>
          </p:nvSpPr>
          <p:spPr bwMode="auto">
            <a:xfrm>
              <a:off x="6992938" y="5640388"/>
              <a:ext cx="269875" cy="407987"/>
            </a:xfrm>
            <a:custGeom>
              <a:avLst/>
              <a:gdLst>
                <a:gd name="T0" fmla="*/ 32 w 43"/>
                <a:gd name="T1" fmla="*/ 10 h 65"/>
                <a:gd name="T2" fmla="*/ 29 w 43"/>
                <a:gd name="T3" fmla="*/ 20 h 65"/>
                <a:gd name="T4" fmla="*/ 40 w 43"/>
                <a:gd name="T5" fmla="*/ 51 h 65"/>
                <a:gd name="T6" fmla="*/ 42 w 43"/>
                <a:gd name="T7" fmla="*/ 64 h 65"/>
                <a:gd name="T8" fmla="*/ 11 w 43"/>
                <a:gd name="T9" fmla="*/ 62 h 65"/>
                <a:gd name="T10" fmla="*/ 4 w 43"/>
                <a:gd name="T11" fmla="*/ 48 h 65"/>
                <a:gd name="T12" fmla="*/ 1 w 43"/>
                <a:gd name="T13" fmla="*/ 16 h 65"/>
                <a:gd name="T14" fmla="*/ 6 w 43"/>
                <a:gd name="T15" fmla="*/ 5 h 65"/>
                <a:gd name="T16" fmla="*/ 7 w 43"/>
                <a:gd name="T17" fmla="*/ 0 h 65"/>
                <a:gd name="T18" fmla="*/ 11 w 43"/>
                <a:gd name="T19" fmla="*/ 2 h 65"/>
                <a:gd name="T20" fmla="*/ 12 w 43"/>
                <a:gd name="T21" fmla="*/ 9 h 65"/>
                <a:gd name="T22" fmla="*/ 13 w 43"/>
                <a:gd name="T23" fmla="*/ 13 h 65"/>
                <a:gd name="T24" fmla="*/ 15 w 43"/>
                <a:gd name="T25" fmla="*/ 11 h 65"/>
                <a:gd name="T26" fmla="*/ 17 w 43"/>
                <a:gd name="T27" fmla="*/ 5 h 65"/>
                <a:gd name="T28" fmla="*/ 23 w 43"/>
                <a:gd name="T29" fmla="*/ 6 h 65"/>
                <a:gd name="T30" fmla="*/ 32 w 43"/>
                <a:gd name="T31" fmla="*/ 1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65">
                  <a:moveTo>
                    <a:pt x="32" y="10"/>
                  </a:moveTo>
                  <a:cubicBezTo>
                    <a:pt x="33" y="12"/>
                    <a:pt x="28" y="14"/>
                    <a:pt x="29" y="20"/>
                  </a:cubicBezTo>
                  <a:cubicBezTo>
                    <a:pt x="31" y="28"/>
                    <a:pt x="38" y="48"/>
                    <a:pt x="40" y="51"/>
                  </a:cubicBezTo>
                  <a:cubicBezTo>
                    <a:pt x="42" y="54"/>
                    <a:pt x="43" y="60"/>
                    <a:pt x="42" y="64"/>
                  </a:cubicBezTo>
                  <a:cubicBezTo>
                    <a:pt x="42" y="65"/>
                    <a:pt x="12" y="63"/>
                    <a:pt x="11" y="62"/>
                  </a:cubicBezTo>
                  <a:cubicBezTo>
                    <a:pt x="10" y="61"/>
                    <a:pt x="3" y="51"/>
                    <a:pt x="4" y="48"/>
                  </a:cubicBezTo>
                  <a:cubicBezTo>
                    <a:pt x="7" y="39"/>
                    <a:pt x="5" y="27"/>
                    <a:pt x="1" y="16"/>
                  </a:cubicBezTo>
                  <a:cubicBezTo>
                    <a:pt x="0" y="11"/>
                    <a:pt x="5" y="9"/>
                    <a:pt x="6" y="5"/>
                  </a:cubicBezTo>
                  <a:cubicBezTo>
                    <a:pt x="7" y="4"/>
                    <a:pt x="7" y="1"/>
                    <a:pt x="7" y="0"/>
                  </a:cubicBezTo>
                  <a:cubicBezTo>
                    <a:pt x="9" y="0"/>
                    <a:pt x="10" y="1"/>
                    <a:pt x="11" y="2"/>
                  </a:cubicBezTo>
                  <a:cubicBezTo>
                    <a:pt x="12" y="4"/>
                    <a:pt x="12" y="7"/>
                    <a:pt x="12" y="9"/>
                  </a:cubicBezTo>
                  <a:cubicBezTo>
                    <a:pt x="13" y="10"/>
                    <a:pt x="13" y="13"/>
                    <a:pt x="13" y="13"/>
                  </a:cubicBezTo>
                  <a:cubicBezTo>
                    <a:pt x="14" y="13"/>
                    <a:pt x="14" y="11"/>
                    <a:pt x="15" y="11"/>
                  </a:cubicBezTo>
                  <a:cubicBezTo>
                    <a:pt x="15" y="9"/>
                    <a:pt x="15" y="6"/>
                    <a:pt x="17" y="5"/>
                  </a:cubicBezTo>
                  <a:cubicBezTo>
                    <a:pt x="19" y="5"/>
                    <a:pt x="21" y="5"/>
                    <a:pt x="23" y="6"/>
                  </a:cubicBezTo>
                  <a:cubicBezTo>
                    <a:pt x="25" y="6"/>
                    <a:pt x="31" y="6"/>
                    <a:pt x="32" y="10"/>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6">
              <a:extLst>
                <a:ext uri="{FF2B5EF4-FFF2-40B4-BE49-F238E27FC236}">
                  <a16:creationId xmlns:a16="http://schemas.microsoft.com/office/drawing/2014/main" id="{5D90A7EF-F758-E418-4C9A-3A53D7CD3980}"/>
                </a:ext>
              </a:extLst>
            </p:cNvPr>
            <p:cNvSpPr>
              <a:spLocks/>
            </p:cNvSpPr>
            <p:nvPr/>
          </p:nvSpPr>
          <p:spPr bwMode="auto">
            <a:xfrm>
              <a:off x="7005638" y="5672138"/>
              <a:ext cx="69850" cy="314325"/>
            </a:xfrm>
            <a:custGeom>
              <a:avLst/>
              <a:gdLst>
                <a:gd name="T0" fmla="*/ 4 w 44"/>
                <a:gd name="T1" fmla="*/ 0 h 198"/>
                <a:gd name="T2" fmla="*/ 8 w 44"/>
                <a:gd name="T3" fmla="*/ 8 h 198"/>
                <a:gd name="T4" fmla="*/ 16 w 44"/>
                <a:gd name="T5" fmla="*/ 16 h 198"/>
                <a:gd name="T6" fmla="*/ 20 w 44"/>
                <a:gd name="T7" fmla="*/ 24 h 198"/>
                <a:gd name="T8" fmla="*/ 24 w 44"/>
                <a:gd name="T9" fmla="*/ 32 h 198"/>
                <a:gd name="T10" fmla="*/ 28 w 44"/>
                <a:gd name="T11" fmla="*/ 44 h 198"/>
                <a:gd name="T12" fmla="*/ 32 w 44"/>
                <a:gd name="T13" fmla="*/ 52 h 198"/>
                <a:gd name="T14" fmla="*/ 36 w 44"/>
                <a:gd name="T15" fmla="*/ 59 h 198"/>
                <a:gd name="T16" fmla="*/ 40 w 44"/>
                <a:gd name="T17" fmla="*/ 67 h 198"/>
                <a:gd name="T18" fmla="*/ 40 w 44"/>
                <a:gd name="T19" fmla="*/ 71 h 198"/>
                <a:gd name="T20" fmla="*/ 40 w 44"/>
                <a:gd name="T21" fmla="*/ 79 h 198"/>
                <a:gd name="T22" fmla="*/ 44 w 44"/>
                <a:gd name="T23" fmla="*/ 87 h 198"/>
                <a:gd name="T24" fmla="*/ 44 w 44"/>
                <a:gd name="T25" fmla="*/ 95 h 198"/>
                <a:gd name="T26" fmla="*/ 44 w 44"/>
                <a:gd name="T27" fmla="*/ 103 h 198"/>
                <a:gd name="T28" fmla="*/ 44 w 44"/>
                <a:gd name="T29" fmla="*/ 111 h 198"/>
                <a:gd name="T30" fmla="*/ 44 w 44"/>
                <a:gd name="T31" fmla="*/ 119 h 198"/>
                <a:gd name="T32" fmla="*/ 44 w 44"/>
                <a:gd name="T33" fmla="*/ 127 h 198"/>
                <a:gd name="T34" fmla="*/ 40 w 44"/>
                <a:gd name="T35" fmla="*/ 138 h 198"/>
                <a:gd name="T36" fmla="*/ 40 w 44"/>
                <a:gd name="T37" fmla="*/ 154 h 198"/>
                <a:gd name="T38" fmla="*/ 36 w 44"/>
                <a:gd name="T39" fmla="*/ 178 h 198"/>
                <a:gd name="T40" fmla="*/ 36 w 44"/>
                <a:gd name="T41" fmla="*/ 194 h 198"/>
                <a:gd name="T42" fmla="*/ 36 w 44"/>
                <a:gd name="T43" fmla="*/ 198 h 198"/>
                <a:gd name="T44" fmla="*/ 32 w 44"/>
                <a:gd name="T45" fmla="*/ 198 h 198"/>
                <a:gd name="T46" fmla="*/ 32 w 44"/>
                <a:gd name="T47" fmla="*/ 198 h 198"/>
                <a:gd name="T48" fmla="*/ 28 w 44"/>
                <a:gd name="T49" fmla="*/ 198 h 198"/>
                <a:gd name="T50" fmla="*/ 28 w 44"/>
                <a:gd name="T51" fmla="*/ 198 h 198"/>
                <a:gd name="T52" fmla="*/ 32 w 44"/>
                <a:gd name="T53" fmla="*/ 182 h 198"/>
                <a:gd name="T54" fmla="*/ 32 w 44"/>
                <a:gd name="T55" fmla="*/ 158 h 198"/>
                <a:gd name="T56" fmla="*/ 36 w 44"/>
                <a:gd name="T57" fmla="*/ 142 h 198"/>
                <a:gd name="T58" fmla="*/ 36 w 44"/>
                <a:gd name="T59" fmla="*/ 127 h 198"/>
                <a:gd name="T60" fmla="*/ 36 w 44"/>
                <a:gd name="T61" fmla="*/ 119 h 198"/>
                <a:gd name="T62" fmla="*/ 36 w 44"/>
                <a:gd name="T63" fmla="*/ 111 h 198"/>
                <a:gd name="T64" fmla="*/ 36 w 44"/>
                <a:gd name="T65" fmla="*/ 103 h 198"/>
                <a:gd name="T66" fmla="*/ 36 w 44"/>
                <a:gd name="T67" fmla="*/ 95 h 198"/>
                <a:gd name="T68" fmla="*/ 36 w 44"/>
                <a:gd name="T69" fmla="*/ 87 h 198"/>
                <a:gd name="T70" fmla="*/ 36 w 44"/>
                <a:gd name="T71" fmla="*/ 83 h 198"/>
                <a:gd name="T72" fmla="*/ 36 w 44"/>
                <a:gd name="T73" fmla="*/ 75 h 198"/>
                <a:gd name="T74" fmla="*/ 32 w 44"/>
                <a:gd name="T75" fmla="*/ 71 h 198"/>
                <a:gd name="T76" fmla="*/ 32 w 44"/>
                <a:gd name="T77" fmla="*/ 63 h 198"/>
                <a:gd name="T78" fmla="*/ 28 w 44"/>
                <a:gd name="T79" fmla="*/ 56 h 198"/>
                <a:gd name="T80" fmla="*/ 24 w 44"/>
                <a:gd name="T81" fmla="*/ 48 h 198"/>
                <a:gd name="T82" fmla="*/ 20 w 44"/>
                <a:gd name="T83" fmla="*/ 36 h 198"/>
                <a:gd name="T84" fmla="*/ 16 w 44"/>
                <a:gd name="T85" fmla="*/ 28 h 198"/>
                <a:gd name="T86" fmla="*/ 12 w 44"/>
                <a:gd name="T87" fmla="*/ 20 h 198"/>
                <a:gd name="T88" fmla="*/ 4 w 44"/>
                <a:gd name="T89" fmla="*/ 12 h 198"/>
                <a:gd name="T90" fmla="*/ 0 w 44"/>
                <a:gd name="T91" fmla="*/ 4 h 198"/>
                <a:gd name="T92" fmla="*/ 0 w 44"/>
                <a:gd name="T93" fmla="*/ 4 h 198"/>
                <a:gd name="T94" fmla="*/ 0 w 44"/>
                <a:gd name="T95" fmla="*/ 0 h 198"/>
                <a:gd name="T96" fmla="*/ 4 w 44"/>
                <a:gd name="T9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 h="198">
                  <a:moveTo>
                    <a:pt x="4" y="0"/>
                  </a:moveTo>
                  <a:lnTo>
                    <a:pt x="4" y="0"/>
                  </a:lnTo>
                  <a:lnTo>
                    <a:pt x="4" y="0"/>
                  </a:lnTo>
                  <a:lnTo>
                    <a:pt x="4" y="0"/>
                  </a:lnTo>
                  <a:lnTo>
                    <a:pt x="4" y="0"/>
                  </a:lnTo>
                  <a:lnTo>
                    <a:pt x="4" y="4"/>
                  </a:lnTo>
                  <a:lnTo>
                    <a:pt x="8" y="4"/>
                  </a:lnTo>
                  <a:lnTo>
                    <a:pt x="8" y="8"/>
                  </a:lnTo>
                  <a:lnTo>
                    <a:pt x="12" y="8"/>
                  </a:lnTo>
                  <a:lnTo>
                    <a:pt x="12" y="12"/>
                  </a:lnTo>
                  <a:lnTo>
                    <a:pt x="12" y="12"/>
                  </a:lnTo>
                  <a:lnTo>
                    <a:pt x="16" y="16"/>
                  </a:lnTo>
                  <a:lnTo>
                    <a:pt x="16" y="16"/>
                  </a:lnTo>
                  <a:lnTo>
                    <a:pt x="16" y="20"/>
                  </a:lnTo>
                  <a:lnTo>
                    <a:pt x="20" y="20"/>
                  </a:lnTo>
                  <a:lnTo>
                    <a:pt x="20" y="24"/>
                  </a:lnTo>
                  <a:lnTo>
                    <a:pt x="20" y="24"/>
                  </a:lnTo>
                  <a:lnTo>
                    <a:pt x="24" y="28"/>
                  </a:lnTo>
                  <a:lnTo>
                    <a:pt x="24" y="32"/>
                  </a:lnTo>
                  <a:lnTo>
                    <a:pt x="24" y="32"/>
                  </a:lnTo>
                  <a:lnTo>
                    <a:pt x="28" y="36"/>
                  </a:lnTo>
                  <a:lnTo>
                    <a:pt x="28" y="36"/>
                  </a:lnTo>
                  <a:lnTo>
                    <a:pt x="28" y="40"/>
                  </a:lnTo>
                  <a:lnTo>
                    <a:pt x="28" y="44"/>
                  </a:lnTo>
                  <a:lnTo>
                    <a:pt x="32" y="44"/>
                  </a:lnTo>
                  <a:lnTo>
                    <a:pt x="32" y="48"/>
                  </a:lnTo>
                  <a:lnTo>
                    <a:pt x="32" y="48"/>
                  </a:lnTo>
                  <a:lnTo>
                    <a:pt x="32" y="52"/>
                  </a:lnTo>
                  <a:lnTo>
                    <a:pt x="36" y="56"/>
                  </a:lnTo>
                  <a:lnTo>
                    <a:pt x="36" y="56"/>
                  </a:lnTo>
                  <a:lnTo>
                    <a:pt x="36" y="59"/>
                  </a:lnTo>
                  <a:lnTo>
                    <a:pt x="36" y="59"/>
                  </a:lnTo>
                  <a:lnTo>
                    <a:pt x="36" y="63"/>
                  </a:lnTo>
                  <a:lnTo>
                    <a:pt x="40" y="67"/>
                  </a:lnTo>
                  <a:lnTo>
                    <a:pt x="40" y="67"/>
                  </a:lnTo>
                  <a:lnTo>
                    <a:pt x="40" y="67"/>
                  </a:lnTo>
                  <a:lnTo>
                    <a:pt x="40" y="67"/>
                  </a:lnTo>
                  <a:lnTo>
                    <a:pt x="40" y="71"/>
                  </a:lnTo>
                  <a:lnTo>
                    <a:pt x="40" y="71"/>
                  </a:lnTo>
                  <a:lnTo>
                    <a:pt x="40" y="71"/>
                  </a:lnTo>
                  <a:lnTo>
                    <a:pt x="40" y="75"/>
                  </a:lnTo>
                  <a:lnTo>
                    <a:pt x="40" y="75"/>
                  </a:lnTo>
                  <a:lnTo>
                    <a:pt x="40" y="75"/>
                  </a:lnTo>
                  <a:lnTo>
                    <a:pt x="40" y="79"/>
                  </a:lnTo>
                  <a:lnTo>
                    <a:pt x="40" y="79"/>
                  </a:lnTo>
                  <a:lnTo>
                    <a:pt x="40" y="83"/>
                  </a:lnTo>
                  <a:lnTo>
                    <a:pt x="44" y="83"/>
                  </a:lnTo>
                  <a:lnTo>
                    <a:pt x="44" y="87"/>
                  </a:lnTo>
                  <a:lnTo>
                    <a:pt x="44" y="87"/>
                  </a:lnTo>
                  <a:lnTo>
                    <a:pt x="44" y="91"/>
                  </a:lnTo>
                  <a:lnTo>
                    <a:pt x="44" y="91"/>
                  </a:lnTo>
                  <a:lnTo>
                    <a:pt x="44" y="95"/>
                  </a:lnTo>
                  <a:lnTo>
                    <a:pt x="44" y="95"/>
                  </a:lnTo>
                  <a:lnTo>
                    <a:pt x="44" y="99"/>
                  </a:lnTo>
                  <a:lnTo>
                    <a:pt x="44" y="99"/>
                  </a:lnTo>
                  <a:lnTo>
                    <a:pt x="44" y="103"/>
                  </a:lnTo>
                  <a:lnTo>
                    <a:pt x="44" y="103"/>
                  </a:lnTo>
                  <a:lnTo>
                    <a:pt x="44" y="107"/>
                  </a:lnTo>
                  <a:lnTo>
                    <a:pt x="44" y="107"/>
                  </a:lnTo>
                  <a:lnTo>
                    <a:pt x="44" y="111"/>
                  </a:lnTo>
                  <a:lnTo>
                    <a:pt x="44" y="111"/>
                  </a:lnTo>
                  <a:lnTo>
                    <a:pt x="44" y="115"/>
                  </a:lnTo>
                  <a:lnTo>
                    <a:pt x="44" y="115"/>
                  </a:lnTo>
                  <a:lnTo>
                    <a:pt x="44" y="119"/>
                  </a:lnTo>
                  <a:lnTo>
                    <a:pt x="44" y="119"/>
                  </a:lnTo>
                  <a:lnTo>
                    <a:pt x="44" y="123"/>
                  </a:lnTo>
                  <a:lnTo>
                    <a:pt x="44" y="123"/>
                  </a:lnTo>
                  <a:lnTo>
                    <a:pt x="44" y="127"/>
                  </a:lnTo>
                  <a:lnTo>
                    <a:pt x="44" y="131"/>
                  </a:lnTo>
                  <a:lnTo>
                    <a:pt x="44" y="134"/>
                  </a:lnTo>
                  <a:lnTo>
                    <a:pt x="44" y="134"/>
                  </a:lnTo>
                  <a:lnTo>
                    <a:pt x="40" y="138"/>
                  </a:lnTo>
                  <a:lnTo>
                    <a:pt x="40" y="142"/>
                  </a:lnTo>
                  <a:lnTo>
                    <a:pt x="40" y="146"/>
                  </a:lnTo>
                  <a:lnTo>
                    <a:pt x="40" y="150"/>
                  </a:lnTo>
                  <a:lnTo>
                    <a:pt x="40" y="154"/>
                  </a:lnTo>
                  <a:lnTo>
                    <a:pt x="40" y="158"/>
                  </a:lnTo>
                  <a:lnTo>
                    <a:pt x="40" y="166"/>
                  </a:lnTo>
                  <a:lnTo>
                    <a:pt x="36" y="174"/>
                  </a:lnTo>
                  <a:lnTo>
                    <a:pt x="36" y="178"/>
                  </a:lnTo>
                  <a:lnTo>
                    <a:pt x="36" y="182"/>
                  </a:lnTo>
                  <a:lnTo>
                    <a:pt x="36" y="186"/>
                  </a:lnTo>
                  <a:lnTo>
                    <a:pt x="36" y="190"/>
                  </a:lnTo>
                  <a:lnTo>
                    <a:pt x="36" y="194"/>
                  </a:lnTo>
                  <a:lnTo>
                    <a:pt x="36" y="198"/>
                  </a:lnTo>
                  <a:lnTo>
                    <a:pt x="36" y="198"/>
                  </a:lnTo>
                  <a:lnTo>
                    <a:pt x="36" y="198"/>
                  </a:lnTo>
                  <a:lnTo>
                    <a:pt x="36" y="198"/>
                  </a:lnTo>
                  <a:lnTo>
                    <a:pt x="36" y="198"/>
                  </a:lnTo>
                  <a:lnTo>
                    <a:pt x="36" y="198"/>
                  </a:lnTo>
                  <a:lnTo>
                    <a:pt x="32" y="198"/>
                  </a:lnTo>
                  <a:lnTo>
                    <a:pt x="32" y="198"/>
                  </a:lnTo>
                  <a:lnTo>
                    <a:pt x="32" y="198"/>
                  </a:lnTo>
                  <a:lnTo>
                    <a:pt x="32" y="198"/>
                  </a:lnTo>
                  <a:lnTo>
                    <a:pt x="32" y="198"/>
                  </a:lnTo>
                  <a:lnTo>
                    <a:pt x="32" y="198"/>
                  </a:lnTo>
                  <a:lnTo>
                    <a:pt x="32" y="198"/>
                  </a:lnTo>
                  <a:lnTo>
                    <a:pt x="32" y="198"/>
                  </a:lnTo>
                  <a:lnTo>
                    <a:pt x="32" y="198"/>
                  </a:lnTo>
                  <a:lnTo>
                    <a:pt x="28" y="198"/>
                  </a:lnTo>
                  <a:lnTo>
                    <a:pt x="28" y="198"/>
                  </a:lnTo>
                  <a:lnTo>
                    <a:pt x="28" y="198"/>
                  </a:lnTo>
                  <a:lnTo>
                    <a:pt x="28" y="198"/>
                  </a:lnTo>
                  <a:lnTo>
                    <a:pt x="28" y="198"/>
                  </a:lnTo>
                  <a:lnTo>
                    <a:pt x="28" y="194"/>
                  </a:lnTo>
                  <a:lnTo>
                    <a:pt x="32" y="190"/>
                  </a:lnTo>
                  <a:lnTo>
                    <a:pt x="32" y="186"/>
                  </a:lnTo>
                  <a:lnTo>
                    <a:pt x="32" y="182"/>
                  </a:lnTo>
                  <a:lnTo>
                    <a:pt x="32" y="178"/>
                  </a:lnTo>
                  <a:lnTo>
                    <a:pt x="32" y="174"/>
                  </a:lnTo>
                  <a:lnTo>
                    <a:pt x="32" y="166"/>
                  </a:lnTo>
                  <a:lnTo>
                    <a:pt x="32" y="158"/>
                  </a:lnTo>
                  <a:lnTo>
                    <a:pt x="36" y="154"/>
                  </a:lnTo>
                  <a:lnTo>
                    <a:pt x="36" y="150"/>
                  </a:lnTo>
                  <a:lnTo>
                    <a:pt x="36" y="146"/>
                  </a:lnTo>
                  <a:lnTo>
                    <a:pt x="36" y="142"/>
                  </a:lnTo>
                  <a:lnTo>
                    <a:pt x="36" y="138"/>
                  </a:lnTo>
                  <a:lnTo>
                    <a:pt x="36" y="134"/>
                  </a:lnTo>
                  <a:lnTo>
                    <a:pt x="36" y="131"/>
                  </a:lnTo>
                  <a:lnTo>
                    <a:pt x="36" y="127"/>
                  </a:lnTo>
                  <a:lnTo>
                    <a:pt x="36" y="123"/>
                  </a:lnTo>
                  <a:lnTo>
                    <a:pt x="36" y="123"/>
                  </a:lnTo>
                  <a:lnTo>
                    <a:pt x="36" y="123"/>
                  </a:lnTo>
                  <a:lnTo>
                    <a:pt x="36" y="119"/>
                  </a:lnTo>
                  <a:lnTo>
                    <a:pt x="36" y="119"/>
                  </a:lnTo>
                  <a:lnTo>
                    <a:pt x="36" y="115"/>
                  </a:lnTo>
                  <a:lnTo>
                    <a:pt x="36" y="115"/>
                  </a:lnTo>
                  <a:lnTo>
                    <a:pt x="36" y="111"/>
                  </a:lnTo>
                  <a:lnTo>
                    <a:pt x="36" y="111"/>
                  </a:lnTo>
                  <a:lnTo>
                    <a:pt x="36" y="107"/>
                  </a:lnTo>
                  <a:lnTo>
                    <a:pt x="36" y="107"/>
                  </a:lnTo>
                  <a:lnTo>
                    <a:pt x="36" y="103"/>
                  </a:lnTo>
                  <a:lnTo>
                    <a:pt x="36" y="103"/>
                  </a:lnTo>
                  <a:lnTo>
                    <a:pt x="36" y="99"/>
                  </a:lnTo>
                  <a:lnTo>
                    <a:pt x="36" y="99"/>
                  </a:lnTo>
                  <a:lnTo>
                    <a:pt x="36" y="95"/>
                  </a:lnTo>
                  <a:lnTo>
                    <a:pt x="36" y="95"/>
                  </a:lnTo>
                  <a:lnTo>
                    <a:pt x="36" y="91"/>
                  </a:lnTo>
                  <a:lnTo>
                    <a:pt x="36" y="91"/>
                  </a:lnTo>
                  <a:lnTo>
                    <a:pt x="36" y="87"/>
                  </a:lnTo>
                  <a:lnTo>
                    <a:pt x="36" y="87"/>
                  </a:lnTo>
                  <a:lnTo>
                    <a:pt x="36" y="87"/>
                  </a:lnTo>
                  <a:lnTo>
                    <a:pt x="36" y="83"/>
                  </a:lnTo>
                  <a:lnTo>
                    <a:pt x="36" y="83"/>
                  </a:lnTo>
                  <a:lnTo>
                    <a:pt x="36" y="79"/>
                  </a:lnTo>
                  <a:lnTo>
                    <a:pt x="36" y="79"/>
                  </a:lnTo>
                  <a:lnTo>
                    <a:pt x="36" y="75"/>
                  </a:lnTo>
                  <a:lnTo>
                    <a:pt x="36" y="75"/>
                  </a:lnTo>
                  <a:lnTo>
                    <a:pt x="36" y="75"/>
                  </a:lnTo>
                  <a:lnTo>
                    <a:pt x="36" y="71"/>
                  </a:lnTo>
                  <a:lnTo>
                    <a:pt x="36" y="71"/>
                  </a:lnTo>
                  <a:lnTo>
                    <a:pt x="32" y="71"/>
                  </a:lnTo>
                  <a:lnTo>
                    <a:pt x="32" y="71"/>
                  </a:lnTo>
                  <a:lnTo>
                    <a:pt x="32" y="67"/>
                  </a:lnTo>
                  <a:lnTo>
                    <a:pt x="32" y="67"/>
                  </a:lnTo>
                  <a:lnTo>
                    <a:pt x="32" y="63"/>
                  </a:lnTo>
                  <a:lnTo>
                    <a:pt x="32" y="63"/>
                  </a:lnTo>
                  <a:lnTo>
                    <a:pt x="32" y="59"/>
                  </a:lnTo>
                  <a:lnTo>
                    <a:pt x="32" y="59"/>
                  </a:lnTo>
                  <a:lnTo>
                    <a:pt x="28" y="56"/>
                  </a:lnTo>
                  <a:lnTo>
                    <a:pt x="28" y="52"/>
                  </a:lnTo>
                  <a:lnTo>
                    <a:pt x="28" y="52"/>
                  </a:lnTo>
                  <a:lnTo>
                    <a:pt x="28" y="48"/>
                  </a:lnTo>
                  <a:lnTo>
                    <a:pt x="24" y="48"/>
                  </a:lnTo>
                  <a:lnTo>
                    <a:pt x="24" y="44"/>
                  </a:lnTo>
                  <a:lnTo>
                    <a:pt x="24" y="44"/>
                  </a:lnTo>
                  <a:lnTo>
                    <a:pt x="24" y="40"/>
                  </a:lnTo>
                  <a:lnTo>
                    <a:pt x="20" y="36"/>
                  </a:lnTo>
                  <a:lnTo>
                    <a:pt x="20" y="36"/>
                  </a:lnTo>
                  <a:lnTo>
                    <a:pt x="20" y="32"/>
                  </a:lnTo>
                  <a:lnTo>
                    <a:pt x="16" y="32"/>
                  </a:lnTo>
                  <a:lnTo>
                    <a:pt x="16" y="28"/>
                  </a:lnTo>
                  <a:lnTo>
                    <a:pt x="16" y="28"/>
                  </a:lnTo>
                  <a:lnTo>
                    <a:pt x="12" y="24"/>
                  </a:lnTo>
                  <a:lnTo>
                    <a:pt x="12" y="24"/>
                  </a:lnTo>
                  <a:lnTo>
                    <a:pt x="12" y="20"/>
                  </a:lnTo>
                  <a:lnTo>
                    <a:pt x="8" y="16"/>
                  </a:lnTo>
                  <a:lnTo>
                    <a:pt x="8" y="16"/>
                  </a:lnTo>
                  <a:lnTo>
                    <a:pt x="8" y="12"/>
                  </a:lnTo>
                  <a:lnTo>
                    <a:pt x="4" y="12"/>
                  </a:lnTo>
                  <a:lnTo>
                    <a:pt x="4" y="8"/>
                  </a:lnTo>
                  <a:lnTo>
                    <a:pt x="4" y="8"/>
                  </a:lnTo>
                  <a:lnTo>
                    <a:pt x="0" y="4"/>
                  </a:lnTo>
                  <a:lnTo>
                    <a:pt x="0" y="4"/>
                  </a:lnTo>
                  <a:lnTo>
                    <a:pt x="0" y="4"/>
                  </a:lnTo>
                  <a:lnTo>
                    <a:pt x="0" y="4"/>
                  </a:lnTo>
                  <a:lnTo>
                    <a:pt x="0" y="4"/>
                  </a:lnTo>
                  <a:lnTo>
                    <a:pt x="0" y="4"/>
                  </a:lnTo>
                  <a:lnTo>
                    <a:pt x="0" y="4"/>
                  </a:lnTo>
                  <a:lnTo>
                    <a:pt x="0" y="4"/>
                  </a:lnTo>
                  <a:lnTo>
                    <a:pt x="0" y="4"/>
                  </a:lnTo>
                  <a:lnTo>
                    <a:pt x="0" y="0"/>
                  </a:lnTo>
                  <a:lnTo>
                    <a:pt x="0" y="0"/>
                  </a:lnTo>
                  <a:lnTo>
                    <a:pt x="4" y="0"/>
                  </a:lnTo>
                  <a:lnTo>
                    <a:pt x="4" y="0"/>
                  </a:lnTo>
                  <a:lnTo>
                    <a:pt x="4" y="0"/>
                  </a:lnTo>
                  <a:lnTo>
                    <a:pt x="4"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7">
              <a:extLst>
                <a:ext uri="{FF2B5EF4-FFF2-40B4-BE49-F238E27FC236}">
                  <a16:creationId xmlns:a16="http://schemas.microsoft.com/office/drawing/2014/main" id="{66C21867-E6E6-DFEA-03C3-F599A6D3B113}"/>
                </a:ext>
              </a:extLst>
            </p:cNvPr>
            <p:cNvSpPr>
              <a:spLocks/>
            </p:cNvSpPr>
            <p:nvPr/>
          </p:nvSpPr>
          <p:spPr bwMode="auto">
            <a:xfrm>
              <a:off x="6999288" y="5784850"/>
              <a:ext cx="76200" cy="106362"/>
            </a:xfrm>
            <a:custGeom>
              <a:avLst/>
              <a:gdLst>
                <a:gd name="T0" fmla="*/ 0 w 48"/>
                <a:gd name="T1" fmla="*/ 0 h 67"/>
                <a:gd name="T2" fmla="*/ 4 w 48"/>
                <a:gd name="T3" fmla="*/ 0 h 67"/>
                <a:gd name="T4" fmla="*/ 8 w 48"/>
                <a:gd name="T5" fmla="*/ 4 h 67"/>
                <a:gd name="T6" fmla="*/ 12 w 48"/>
                <a:gd name="T7" fmla="*/ 8 h 67"/>
                <a:gd name="T8" fmla="*/ 16 w 48"/>
                <a:gd name="T9" fmla="*/ 12 h 67"/>
                <a:gd name="T10" fmla="*/ 20 w 48"/>
                <a:gd name="T11" fmla="*/ 12 h 67"/>
                <a:gd name="T12" fmla="*/ 24 w 48"/>
                <a:gd name="T13" fmla="*/ 16 h 67"/>
                <a:gd name="T14" fmla="*/ 24 w 48"/>
                <a:gd name="T15" fmla="*/ 20 h 67"/>
                <a:gd name="T16" fmla="*/ 28 w 48"/>
                <a:gd name="T17" fmla="*/ 20 h 67"/>
                <a:gd name="T18" fmla="*/ 32 w 48"/>
                <a:gd name="T19" fmla="*/ 24 h 67"/>
                <a:gd name="T20" fmla="*/ 32 w 48"/>
                <a:gd name="T21" fmla="*/ 28 h 67"/>
                <a:gd name="T22" fmla="*/ 36 w 48"/>
                <a:gd name="T23" fmla="*/ 32 h 67"/>
                <a:gd name="T24" fmla="*/ 36 w 48"/>
                <a:gd name="T25" fmla="*/ 32 h 67"/>
                <a:gd name="T26" fmla="*/ 40 w 48"/>
                <a:gd name="T27" fmla="*/ 36 h 67"/>
                <a:gd name="T28" fmla="*/ 40 w 48"/>
                <a:gd name="T29" fmla="*/ 40 h 67"/>
                <a:gd name="T30" fmla="*/ 44 w 48"/>
                <a:gd name="T31" fmla="*/ 44 h 67"/>
                <a:gd name="T32" fmla="*/ 44 w 48"/>
                <a:gd name="T33" fmla="*/ 48 h 67"/>
                <a:gd name="T34" fmla="*/ 44 w 48"/>
                <a:gd name="T35" fmla="*/ 52 h 67"/>
                <a:gd name="T36" fmla="*/ 44 w 48"/>
                <a:gd name="T37" fmla="*/ 56 h 67"/>
                <a:gd name="T38" fmla="*/ 48 w 48"/>
                <a:gd name="T39" fmla="*/ 60 h 67"/>
                <a:gd name="T40" fmla="*/ 48 w 48"/>
                <a:gd name="T41" fmla="*/ 63 h 67"/>
                <a:gd name="T42" fmla="*/ 48 w 48"/>
                <a:gd name="T43" fmla="*/ 63 h 67"/>
                <a:gd name="T44" fmla="*/ 48 w 48"/>
                <a:gd name="T45" fmla="*/ 67 h 67"/>
                <a:gd name="T46" fmla="*/ 44 w 48"/>
                <a:gd name="T47" fmla="*/ 67 h 67"/>
                <a:gd name="T48" fmla="*/ 44 w 48"/>
                <a:gd name="T49" fmla="*/ 67 h 67"/>
                <a:gd name="T50" fmla="*/ 44 w 48"/>
                <a:gd name="T51" fmla="*/ 67 h 67"/>
                <a:gd name="T52" fmla="*/ 44 w 48"/>
                <a:gd name="T53" fmla="*/ 67 h 67"/>
                <a:gd name="T54" fmla="*/ 44 w 48"/>
                <a:gd name="T55" fmla="*/ 67 h 67"/>
                <a:gd name="T56" fmla="*/ 44 w 48"/>
                <a:gd name="T57" fmla="*/ 67 h 67"/>
                <a:gd name="T58" fmla="*/ 40 w 48"/>
                <a:gd name="T59" fmla="*/ 67 h 67"/>
                <a:gd name="T60" fmla="*/ 40 w 48"/>
                <a:gd name="T61" fmla="*/ 67 h 67"/>
                <a:gd name="T62" fmla="*/ 40 w 48"/>
                <a:gd name="T63" fmla="*/ 67 h 67"/>
                <a:gd name="T64" fmla="*/ 40 w 48"/>
                <a:gd name="T65" fmla="*/ 63 h 67"/>
                <a:gd name="T66" fmla="*/ 40 w 48"/>
                <a:gd name="T67" fmla="*/ 63 h 67"/>
                <a:gd name="T68" fmla="*/ 40 w 48"/>
                <a:gd name="T69" fmla="*/ 60 h 67"/>
                <a:gd name="T70" fmla="*/ 40 w 48"/>
                <a:gd name="T71" fmla="*/ 56 h 67"/>
                <a:gd name="T72" fmla="*/ 40 w 48"/>
                <a:gd name="T73" fmla="*/ 52 h 67"/>
                <a:gd name="T74" fmla="*/ 40 w 48"/>
                <a:gd name="T75" fmla="*/ 52 h 67"/>
                <a:gd name="T76" fmla="*/ 36 w 48"/>
                <a:gd name="T77" fmla="*/ 48 h 67"/>
                <a:gd name="T78" fmla="*/ 36 w 48"/>
                <a:gd name="T79" fmla="*/ 44 h 67"/>
                <a:gd name="T80" fmla="*/ 36 w 48"/>
                <a:gd name="T81" fmla="*/ 40 h 67"/>
                <a:gd name="T82" fmla="*/ 32 w 48"/>
                <a:gd name="T83" fmla="*/ 36 h 67"/>
                <a:gd name="T84" fmla="*/ 32 w 48"/>
                <a:gd name="T85" fmla="*/ 36 h 67"/>
                <a:gd name="T86" fmla="*/ 28 w 48"/>
                <a:gd name="T87" fmla="*/ 32 h 67"/>
                <a:gd name="T88" fmla="*/ 28 w 48"/>
                <a:gd name="T89" fmla="*/ 28 h 67"/>
                <a:gd name="T90" fmla="*/ 24 w 48"/>
                <a:gd name="T91" fmla="*/ 28 h 67"/>
                <a:gd name="T92" fmla="*/ 20 w 48"/>
                <a:gd name="T93" fmla="*/ 24 h 67"/>
                <a:gd name="T94" fmla="*/ 20 w 48"/>
                <a:gd name="T95" fmla="*/ 20 h 67"/>
                <a:gd name="T96" fmla="*/ 16 w 48"/>
                <a:gd name="T97" fmla="*/ 16 h 67"/>
                <a:gd name="T98" fmla="*/ 12 w 48"/>
                <a:gd name="T99" fmla="*/ 16 h 67"/>
                <a:gd name="T100" fmla="*/ 12 w 48"/>
                <a:gd name="T101" fmla="*/ 12 h 67"/>
                <a:gd name="T102" fmla="*/ 4 w 48"/>
                <a:gd name="T103" fmla="*/ 8 h 67"/>
                <a:gd name="T104" fmla="*/ 0 w 48"/>
                <a:gd name="T105" fmla="*/ 4 h 67"/>
                <a:gd name="T106" fmla="*/ 0 w 48"/>
                <a:gd name="T107" fmla="*/ 4 h 67"/>
                <a:gd name="T108" fmla="*/ 0 w 48"/>
                <a:gd name="T109" fmla="*/ 4 h 67"/>
                <a:gd name="T110" fmla="*/ 0 w 48"/>
                <a:gd name="T111" fmla="*/ 4 h 67"/>
                <a:gd name="T112" fmla="*/ 0 w 48"/>
                <a:gd name="T113" fmla="*/ 0 h 67"/>
                <a:gd name="T114" fmla="*/ 0 w 48"/>
                <a:gd name="T115" fmla="*/ 0 h 67"/>
                <a:gd name="T116" fmla="*/ 0 w 48"/>
                <a:gd name="T117" fmla="*/ 0 h 67"/>
                <a:gd name="T118" fmla="*/ 0 w 48"/>
                <a:gd name="T119" fmla="*/ 0 h 67"/>
                <a:gd name="T120" fmla="*/ 0 w 48"/>
                <a:gd name="T121" fmla="*/ 0 h 67"/>
                <a:gd name="T122" fmla="*/ 0 w 48"/>
                <a:gd name="T1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 h="67">
                  <a:moveTo>
                    <a:pt x="0" y="0"/>
                  </a:moveTo>
                  <a:lnTo>
                    <a:pt x="0" y="0"/>
                  </a:lnTo>
                  <a:lnTo>
                    <a:pt x="0" y="0"/>
                  </a:lnTo>
                  <a:lnTo>
                    <a:pt x="4" y="0"/>
                  </a:lnTo>
                  <a:lnTo>
                    <a:pt x="4" y="0"/>
                  </a:lnTo>
                  <a:lnTo>
                    <a:pt x="4" y="0"/>
                  </a:lnTo>
                  <a:lnTo>
                    <a:pt x="4" y="0"/>
                  </a:lnTo>
                  <a:lnTo>
                    <a:pt x="4" y="0"/>
                  </a:lnTo>
                  <a:lnTo>
                    <a:pt x="8" y="4"/>
                  </a:lnTo>
                  <a:lnTo>
                    <a:pt x="8" y="4"/>
                  </a:lnTo>
                  <a:lnTo>
                    <a:pt x="12" y="8"/>
                  </a:lnTo>
                  <a:lnTo>
                    <a:pt x="12" y="8"/>
                  </a:lnTo>
                  <a:lnTo>
                    <a:pt x="16" y="8"/>
                  </a:lnTo>
                  <a:lnTo>
                    <a:pt x="16" y="8"/>
                  </a:lnTo>
                  <a:lnTo>
                    <a:pt x="16" y="12"/>
                  </a:lnTo>
                  <a:lnTo>
                    <a:pt x="16" y="12"/>
                  </a:lnTo>
                  <a:lnTo>
                    <a:pt x="20" y="12"/>
                  </a:lnTo>
                  <a:lnTo>
                    <a:pt x="20" y="12"/>
                  </a:lnTo>
                  <a:lnTo>
                    <a:pt x="20" y="12"/>
                  </a:lnTo>
                  <a:lnTo>
                    <a:pt x="20" y="16"/>
                  </a:lnTo>
                  <a:lnTo>
                    <a:pt x="24" y="16"/>
                  </a:lnTo>
                  <a:lnTo>
                    <a:pt x="24" y="16"/>
                  </a:lnTo>
                  <a:lnTo>
                    <a:pt x="24" y="16"/>
                  </a:lnTo>
                  <a:lnTo>
                    <a:pt x="24" y="20"/>
                  </a:lnTo>
                  <a:lnTo>
                    <a:pt x="24" y="20"/>
                  </a:lnTo>
                  <a:lnTo>
                    <a:pt x="28" y="20"/>
                  </a:lnTo>
                  <a:lnTo>
                    <a:pt x="28" y="20"/>
                  </a:lnTo>
                  <a:lnTo>
                    <a:pt x="28" y="24"/>
                  </a:lnTo>
                  <a:lnTo>
                    <a:pt x="28" y="24"/>
                  </a:lnTo>
                  <a:lnTo>
                    <a:pt x="32" y="24"/>
                  </a:lnTo>
                  <a:lnTo>
                    <a:pt x="32" y="24"/>
                  </a:lnTo>
                  <a:lnTo>
                    <a:pt x="32" y="28"/>
                  </a:lnTo>
                  <a:lnTo>
                    <a:pt x="32" y="28"/>
                  </a:lnTo>
                  <a:lnTo>
                    <a:pt x="32" y="28"/>
                  </a:lnTo>
                  <a:lnTo>
                    <a:pt x="36" y="28"/>
                  </a:lnTo>
                  <a:lnTo>
                    <a:pt x="36" y="32"/>
                  </a:lnTo>
                  <a:lnTo>
                    <a:pt x="36" y="32"/>
                  </a:lnTo>
                  <a:lnTo>
                    <a:pt x="36" y="32"/>
                  </a:lnTo>
                  <a:lnTo>
                    <a:pt x="36" y="32"/>
                  </a:lnTo>
                  <a:lnTo>
                    <a:pt x="36" y="36"/>
                  </a:lnTo>
                  <a:lnTo>
                    <a:pt x="40" y="36"/>
                  </a:lnTo>
                  <a:lnTo>
                    <a:pt x="40" y="36"/>
                  </a:lnTo>
                  <a:lnTo>
                    <a:pt x="40" y="40"/>
                  </a:lnTo>
                  <a:lnTo>
                    <a:pt x="40" y="40"/>
                  </a:lnTo>
                  <a:lnTo>
                    <a:pt x="40" y="40"/>
                  </a:lnTo>
                  <a:lnTo>
                    <a:pt x="40" y="40"/>
                  </a:lnTo>
                  <a:lnTo>
                    <a:pt x="40" y="44"/>
                  </a:lnTo>
                  <a:lnTo>
                    <a:pt x="44" y="44"/>
                  </a:lnTo>
                  <a:lnTo>
                    <a:pt x="44" y="44"/>
                  </a:lnTo>
                  <a:lnTo>
                    <a:pt x="44" y="48"/>
                  </a:lnTo>
                  <a:lnTo>
                    <a:pt x="44" y="48"/>
                  </a:lnTo>
                  <a:lnTo>
                    <a:pt x="44" y="48"/>
                  </a:lnTo>
                  <a:lnTo>
                    <a:pt x="44" y="48"/>
                  </a:lnTo>
                  <a:lnTo>
                    <a:pt x="44" y="52"/>
                  </a:lnTo>
                  <a:lnTo>
                    <a:pt x="44" y="52"/>
                  </a:lnTo>
                  <a:lnTo>
                    <a:pt x="44" y="52"/>
                  </a:lnTo>
                  <a:lnTo>
                    <a:pt x="44" y="56"/>
                  </a:lnTo>
                  <a:lnTo>
                    <a:pt x="44" y="56"/>
                  </a:lnTo>
                  <a:lnTo>
                    <a:pt x="44" y="56"/>
                  </a:lnTo>
                  <a:lnTo>
                    <a:pt x="48" y="60"/>
                  </a:lnTo>
                  <a:lnTo>
                    <a:pt x="48" y="60"/>
                  </a:lnTo>
                  <a:lnTo>
                    <a:pt x="48" y="60"/>
                  </a:lnTo>
                  <a:lnTo>
                    <a:pt x="48" y="63"/>
                  </a:lnTo>
                  <a:lnTo>
                    <a:pt x="48" y="63"/>
                  </a:lnTo>
                  <a:lnTo>
                    <a:pt x="48" y="63"/>
                  </a:lnTo>
                  <a:lnTo>
                    <a:pt x="48" y="63"/>
                  </a:lnTo>
                  <a:lnTo>
                    <a:pt x="48" y="67"/>
                  </a:lnTo>
                  <a:lnTo>
                    <a:pt x="48" y="67"/>
                  </a:lnTo>
                  <a:lnTo>
                    <a:pt x="48" y="67"/>
                  </a:lnTo>
                  <a:lnTo>
                    <a:pt x="48" y="67"/>
                  </a:lnTo>
                  <a:lnTo>
                    <a:pt x="48" y="67"/>
                  </a:lnTo>
                  <a:lnTo>
                    <a:pt x="44" y="67"/>
                  </a:lnTo>
                  <a:lnTo>
                    <a:pt x="44" y="67"/>
                  </a:lnTo>
                  <a:lnTo>
                    <a:pt x="44" y="67"/>
                  </a:lnTo>
                  <a:lnTo>
                    <a:pt x="44" y="67"/>
                  </a:lnTo>
                  <a:lnTo>
                    <a:pt x="44" y="67"/>
                  </a:lnTo>
                  <a:lnTo>
                    <a:pt x="44" y="67"/>
                  </a:lnTo>
                  <a:lnTo>
                    <a:pt x="44" y="67"/>
                  </a:lnTo>
                  <a:lnTo>
                    <a:pt x="44" y="67"/>
                  </a:lnTo>
                  <a:lnTo>
                    <a:pt x="44" y="67"/>
                  </a:lnTo>
                  <a:lnTo>
                    <a:pt x="44" y="67"/>
                  </a:lnTo>
                  <a:lnTo>
                    <a:pt x="44" y="67"/>
                  </a:lnTo>
                  <a:lnTo>
                    <a:pt x="44" y="67"/>
                  </a:lnTo>
                  <a:lnTo>
                    <a:pt x="44" y="67"/>
                  </a:lnTo>
                  <a:lnTo>
                    <a:pt x="44" y="67"/>
                  </a:lnTo>
                  <a:lnTo>
                    <a:pt x="44" y="67"/>
                  </a:lnTo>
                  <a:lnTo>
                    <a:pt x="44" y="67"/>
                  </a:lnTo>
                  <a:lnTo>
                    <a:pt x="44" y="67"/>
                  </a:lnTo>
                  <a:lnTo>
                    <a:pt x="44" y="67"/>
                  </a:lnTo>
                  <a:lnTo>
                    <a:pt x="40" y="67"/>
                  </a:lnTo>
                  <a:lnTo>
                    <a:pt x="40" y="67"/>
                  </a:lnTo>
                  <a:lnTo>
                    <a:pt x="40" y="67"/>
                  </a:lnTo>
                  <a:lnTo>
                    <a:pt x="40" y="67"/>
                  </a:lnTo>
                  <a:lnTo>
                    <a:pt x="40" y="67"/>
                  </a:lnTo>
                  <a:lnTo>
                    <a:pt x="40" y="67"/>
                  </a:lnTo>
                  <a:lnTo>
                    <a:pt x="40" y="67"/>
                  </a:lnTo>
                  <a:lnTo>
                    <a:pt x="40" y="67"/>
                  </a:lnTo>
                  <a:lnTo>
                    <a:pt x="40" y="67"/>
                  </a:lnTo>
                  <a:lnTo>
                    <a:pt x="40" y="63"/>
                  </a:lnTo>
                  <a:lnTo>
                    <a:pt x="40" y="63"/>
                  </a:lnTo>
                  <a:lnTo>
                    <a:pt x="40" y="63"/>
                  </a:lnTo>
                  <a:lnTo>
                    <a:pt x="40" y="63"/>
                  </a:lnTo>
                  <a:lnTo>
                    <a:pt x="40" y="63"/>
                  </a:lnTo>
                  <a:lnTo>
                    <a:pt x="40" y="60"/>
                  </a:lnTo>
                  <a:lnTo>
                    <a:pt x="40" y="60"/>
                  </a:lnTo>
                  <a:lnTo>
                    <a:pt x="40" y="60"/>
                  </a:lnTo>
                  <a:lnTo>
                    <a:pt x="40" y="56"/>
                  </a:lnTo>
                  <a:lnTo>
                    <a:pt x="40" y="56"/>
                  </a:lnTo>
                  <a:lnTo>
                    <a:pt x="40" y="56"/>
                  </a:lnTo>
                  <a:lnTo>
                    <a:pt x="40" y="56"/>
                  </a:lnTo>
                  <a:lnTo>
                    <a:pt x="40" y="52"/>
                  </a:lnTo>
                  <a:lnTo>
                    <a:pt x="40" y="52"/>
                  </a:lnTo>
                  <a:lnTo>
                    <a:pt x="40" y="52"/>
                  </a:lnTo>
                  <a:lnTo>
                    <a:pt x="40" y="52"/>
                  </a:lnTo>
                  <a:lnTo>
                    <a:pt x="40" y="48"/>
                  </a:lnTo>
                  <a:lnTo>
                    <a:pt x="36" y="48"/>
                  </a:lnTo>
                  <a:lnTo>
                    <a:pt x="36" y="48"/>
                  </a:lnTo>
                  <a:lnTo>
                    <a:pt x="36" y="44"/>
                  </a:lnTo>
                  <a:lnTo>
                    <a:pt x="36" y="44"/>
                  </a:lnTo>
                  <a:lnTo>
                    <a:pt x="36" y="44"/>
                  </a:lnTo>
                  <a:lnTo>
                    <a:pt x="36" y="44"/>
                  </a:lnTo>
                  <a:lnTo>
                    <a:pt x="36" y="40"/>
                  </a:lnTo>
                  <a:lnTo>
                    <a:pt x="36" y="40"/>
                  </a:lnTo>
                  <a:lnTo>
                    <a:pt x="32" y="40"/>
                  </a:lnTo>
                  <a:lnTo>
                    <a:pt x="32" y="40"/>
                  </a:lnTo>
                  <a:lnTo>
                    <a:pt x="32" y="36"/>
                  </a:lnTo>
                  <a:lnTo>
                    <a:pt x="32" y="36"/>
                  </a:lnTo>
                  <a:lnTo>
                    <a:pt x="32" y="36"/>
                  </a:lnTo>
                  <a:lnTo>
                    <a:pt x="32" y="36"/>
                  </a:lnTo>
                  <a:lnTo>
                    <a:pt x="32" y="32"/>
                  </a:lnTo>
                  <a:lnTo>
                    <a:pt x="28" y="32"/>
                  </a:lnTo>
                  <a:lnTo>
                    <a:pt x="28" y="32"/>
                  </a:lnTo>
                  <a:lnTo>
                    <a:pt x="28" y="32"/>
                  </a:lnTo>
                  <a:lnTo>
                    <a:pt x="28" y="28"/>
                  </a:lnTo>
                  <a:lnTo>
                    <a:pt x="28" y="28"/>
                  </a:lnTo>
                  <a:lnTo>
                    <a:pt x="24" y="28"/>
                  </a:lnTo>
                  <a:lnTo>
                    <a:pt x="24" y="28"/>
                  </a:lnTo>
                  <a:lnTo>
                    <a:pt x="24" y="28"/>
                  </a:lnTo>
                  <a:lnTo>
                    <a:pt x="24" y="24"/>
                  </a:lnTo>
                  <a:lnTo>
                    <a:pt x="24" y="24"/>
                  </a:lnTo>
                  <a:lnTo>
                    <a:pt x="20" y="24"/>
                  </a:lnTo>
                  <a:lnTo>
                    <a:pt x="20" y="24"/>
                  </a:lnTo>
                  <a:lnTo>
                    <a:pt x="20" y="20"/>
                  </a:lnTo>
                  <a:lnTo>
                    <a:pt x="20" y="20"/>
                  </a:lnTo>
                  <a:lnTo>
                    <a:pt x="20" y="20"/>
                  </a:lnTo>
                  <a:lnTo>
                    <a:pt x="16" y="20"/>
                  </a:lnTo>
                  <a:lnTo>
                    <a:pt x="16" y="16"/>
                  </a:lnTo>
                  <a:lnTo>
                    <a:pt x="16" y="16"/>
                  </a:lnTo>
                  <a:lnTo>
                    <a:pt x="16" y="16"/>
                  </a:lnTo>
                  <a:lnTo>
                    <a:pt x="12" y="16"/>
                  </a:lnTo>
                  <a:lnTo>
                    <a:pt x="12" y="16"/>
                  </a:lnTo>
                  <a:lnTo>
                    <a:pt x="12" y="12"/>
                  </a:lnTo>
                  <a:lnTo>
                    <a:pt x="12" y="12"/>
                  </a:lnTo>
                  <a:lnTo>
                    <a:pt x="8" y="12"/>
                  </a:lnTo>
                  <a:lnTo>
                    <a:pt x="8" y="12"/>
                  </a:lnTo>
                  <a:lnTo>
                    <a:pt x="4" y="8"/>
                  </a:lnTo>
                  <a:lnTo>
                    <a:pt x="4" y="8"/>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8">
              <a:extLst>
                <a:ext uri="{FF2B5EF4-FFF2-40B4-BE49-F238E27FC236}">
                  <a16:creationId xmlns:a16="http://schemas.microsoft.com/office/drawing/2014/main" id="{F8A082EC-6B31-934B-8A9C-1E968903C9A2}"/>
                </a:ext>
              </a:extLst>
            </p:cNvPr>
            <p:cNvSpPr>
              <a:spLocks/>
            </p:cNvSpPr>
            <p:nvPr/>
          </p:nvSpPr>
          <p:spPr bwMode="auto">
            <a:xfrm>
              <a:off x="7086600" y="5722938"/>
              <a:ext cx="139700" cy="212725"/>
            </a:xfrm>
            <a:custGeom>
              <a:avLst/>
              <a:gdLst>
                <a:gd name="T0" fmla="*/ 16 w 88"/>
                <a:gd name="T1" fmla="*/ 0 h 134"/>
                <a:gd name="T2" fmla="*/ 32 w 88"/>
                <a:gd name="T3" fmla="*/ 4 h 134"/>
                <a:gd name="T4" fmla="*/ 56 w 88"/>
                <a:gd name="T5" fmla="*/ 12 h 134"/>
                <a:gd name="T6" fmla="*/ 68 w 88"/>
                <a:gd name="T7" fmla="*/ 16 h 134"/>
                <a:gd name="T8" fmla="*/ 72 w 88"/>
                <a:gd name="T9" fmla="*/ 20 h 134"/>
                <a:gd name="T10" fmla="*/ 72 w 88"/>
                <a:gd name="T11" fmla="*/ 20 h 134"/>
                <a:gd name="T12" fmla="*/ 68 w 88"/>
                <a:gd name="T13" fmla="*/ 24 h 134"/>
                <a:gd name="T14" fmla="*/ 60 w 88"/>
                <a:gd name="T15" fmla="*/ 20 h 134"/>
                <a:gd name="T16" fmla="*/ 44 w 88"/>
                <a:gd name="T17" fmla="*/ 16 h 134"/>
                <a:gd name="T18" fmla="*/ 20 w 88"/>
                <a:gd name="T19" fmla="*/ 8 h 134"/>
                <a:gd name="T20" fmla="*/ 12 w 88"/>
                <a:gd name="T21" fmla="*/ 4 h 134"/>
                <a:gd name="T22" fmla="*/ 8 w 88"/>
                <a:gd name="T23" fmla="*/ 4 h 134"/>
                <a:gd name="T24" fmla="*/ 8 w 88"/>
                <a:gd name="T25" fmla="*/ 8 h 134"/>
                <a:gd name="T26" fmla="*/ 4 w 88"/>
                <a:gd name="T27" fmla="*/ 8 h 134"/>
                <a:gd name="T28" fmla="*/ 4 w 88"/>
                <a:gd name="T29" fmla="*/ 12 h 134"/>
                <a:gd name="T30" fmla="*/ 4 w 88"/>
                <a:gd name="T31" fmla="*/ 16 h 134"/>
                <a:gd name="T32" fmla="*/ 8 w 88"/>
                <a:gd name="T33" fmla="*/ 27 h 134"/>
                <a:gd name="T34" fmla="*/ 8 w 88"/>
                <a:gd name="T35" fmla="*/ 39 h 134"/>
                <a:gd name="T36" fmla="*/ 12 w 88"/>
                <a:gd name="T37" fmla="*/ 59 h 134"/>
                <a:gd name="T38" fmla="*/ 16 w 88"/>
                <a:gd name="T39" fmla="*/ 79 h 134"/>
                <a:gd name="T40" fmla="*/ 16 w 88"/>
                <a:gd name="T41" fmla="*/ 91 h 134"/>
                <a:gd name="T42" fmla="*/ 20 w 88"/>
                <a:gd name="T43" fmla="*/ 102 h 134"/>
                <a:gd name="T44" fmla="*/ 24 w 88"/>
                <a:gd name="T45" fmla="*/ 110 h 134"/>
                <a:gd name="T46" fmla="*/ 32 w 88"/>
                <a:gd name="T47" fmla="*/ 118 h 134"/>
                <a:gd name="T48" fmla="*/ 36 w 88"/>
                <a:gd name="T49" fmla="*/ 122 h 134"/>
                <a:gd name="T50" fmla="*/ 40 w 88"/>
                <a:gd name="T51" fmla="*/ 126 h 134"/>
                <a:gd name="T52" fmla="*/ 48 w 88"/>
                <a:gd name="T53" fmla="*/ 126 h 134"/>
                <a:gd name="T54" fmla="*/ 56 w 88"/>
                <a:gd name="T55" fmla="*/ 130 h 134"/>
                <a:gd name="T56" fmla="*/ 60 w 88"/>
                <a:gd name="T57" fmla="*/ 130 h 134"/>
                <a:gd name="T58" fmla="*/ 68 w 88"/>
                <a:gd name="T59" fmla="*/ 126 h 134"/>
                <a:gd name="T60" fmla="*/ 72 w 88"/>
                <a:gd name="T61" fmla="*/ 126 h 134"/>
                <a:gd name="T62" fmla="*/ 76 w 88"/>
                <a:gd name="T63" fmla="*/ 122 h 134"/>
                <a:gd name="T64" fmla="*/ 80 w 88"/>
                <a:gd name="T65" fmla="*/ 118 h 134"/>
                <a:gd name="T66" fmla="*/ 80 w 88"/>
                <a:gd name="T67" fmla="*/ 110 h 134"/>
                <a:gd name="T68" fmla="*/ 80 w 88"/>
                <a:gd name="T69" fmla="*/ 102 h 134"/>
                <a:gd name="T70" fmla="*/ 80 w 88"/>
                <a:gd name="T71" fmla="*/ 87 h 134"/>
                <a:gd name="T72" fmla="*/ 80 w 88"/>
                <a:gd name="T73" fmla="*/ 87 h 134"/>
                <a:gd name="T74" fmla="*/ 84 w 88"/>
                <a:gd name="T75" fmla="*/ 87 h 134"/>
                <a:gd name="T76" fmla="*/ 88 w 88"/>
                <a:gd name="T77" fmla="*/ 91 h 134"/>
                <a:gd name="T78" fmla="*/ 88 w 88"/>
                <a:gd name="T79" fmla="*/ 102 h 134"/>
                <a:gd name="T80" fmla="*/ 88 w 88"/>
                <a:gd name="T81" fmla="*/ 114 h 134"/>
                <a:gd name="T82" fmla="*/ 84 w 88"/>
                <a:gd name="T83" fmla="*/ 122 h 134"/>
                <a:gd name="T84" fmla="*/ 80 w 88"/>
                <a:gd name="T85" fmla="*/ 126 h 134"/>
                <a:gd name="T86" fmla="*/ 76 w 88"/>
                <a:gd name="T87" fmla="*/ 130 h 134"/>
                <a:gd name="T88" fmla="*/ 68 w 88"/>
                <a:gd name="T89" fmla="*/ 134 h 134"/>
                <a:gd name="T90" fmla="*/ 60 w 88"/>
                <a:gd name="T91" fmla="*/ 134 h 134"/>
                <a:gd name="T92" fmla="*/ 52 w 88"/>
                <a:gd name="T93" fmla="*/ 134 h 134"/>
                <a:gd name="T94" fmla="*/ 44 w 88"/>
                <a:gd name="T95" fmla="*/ 134 h 134"/>
                <a:gd name="T96" fmla="*/ 36 w 88"/>
                <a:gd name="T97" fmla="*/ 130 h 134"/>
                <a:gd name="T98" fmla="*/ 32 w 88"/>
                <a:gd name="T99" fmla="*/ 126 h 134"/>
                <a:gd name="T100" fmla="*/ 24 w 88"/>
                <a:gd name="T101" fmla="*/ 122 h 134"/>
                <a:gd name="T102" fmla="*/ 20 w 88"/>
                <a:gd name="T103" fmla="*/ 110 h 134"/>
                <a:gd name="T104" fmla="*/ 12 w 88"/>
                <a:gd name="T105" fmla="*/ 102 h 134"/>
                <a:gd name="T106" fmla="*/ 12 w 88"/>
                <a:gd name="T107" fmla="*/ 91 h 134"/>
                <a:gd name="T108" fmla="*/ 8 w 88"/>
                <a:gd name="T109" fmla="*/ 79 h 134"/>
                <a:gd name="T110" fmla="*/ 4 w 88"/>
                <a:gd name="T111" fmla="*/ 51 h 134"/>
                <a:gd name="T112" fmla="*/ 4 w 88"/>
                <a:gd name="T113" fmla="*/ 35 h 134"/>
                <a:gd name="T114" fmla="*/ 0 w 88"/>
                <a:gd name="T115" fmla="*/ 24 h 134"/>
                <a:gd name="T116" fmla="*/ 0 w 88"/>
                <a:gd name="T117" fmla="*/ 16 h 134"/>
                <a:gd name="T118" fmla="*/ 0 w 88"/>
                <a:gd name="T119" fmla="*/ 8 h 134"/>
                <a:gd name="T120" fmla="*/ 0 w 88"/>
                <a:gd name="T121" fmla="*/ 4 h 134"/>
                <a:gd name="T122" fmla="*/ 4 w 88"/>
                <a:gd name="T123" fmla="*/ 0 h 134"/>
                <a:gd name="T124" fmla="*/ 8 w 88"/>
                <a:gd name="T12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 h="134">
                  <a:moveTo>
                    <a:pt x="8" y="0"/>
                  </a:moveTo>
                  <a:lnTo>
                    <a:pt x="12" y="0"/>
                  </a:lnTo>
                  <a:lnTo>
                    <a:pt x="12" y="0"/>
                  </a:lnTo>
                  <a:lnTo>
                    <a:pt x="12" y="0"/>
                  </a:lnTo>
                  <a:lnTo>
                    <a:pt x="12" y="0"/>
                  </a:lnTo>
                  <a:lnTo>
                    <a:pt x="12" y="0"/>
                  </a:lnTo>
                  <a:lnTo>
                    <a:pt x="16" y="0"/>
                  </a:lnTo>
                  <a:lnTo>
                    <a:pt x="16" y="0"/>
                  </a:lnTo>
                  <a:lnTo>
                    <a:pt x="16" y="0"/>
                  </a:lnTo>
                  <a:lnTo>
                    <a:pt x="20" y="0"/>
                  </a:lnTo>
                  <a:lnTo>
                    <a:pt x="20" y="4"/>
                  </a:lnTo>
                  <a:lnTo>
                    <a:pt x="20" y="4"/>
                  </a:lnTo>
                  <a:lnTo>
                    <a:pt x="20" y="4"/>
                  </a:lnTo>
                  <a:lnTo>
                    <a:pt x="28" y="4"/>
                  </a:lnTo>
                  <a:lnTo>
                    <a:pt x="32" y="4"/>
                  </a:lnTo>
                  <a:lnTo>
                    <a:pt x="32" y="4"/>
                  </a:lnTo>
                  <a:lnTo>
                    <a:pt x="36" y="8"/>
                  </a:lnTo>
                  <a:lnTo>
                    <a:pt x="40" y="8"/>
                  </a:lnTo>
                  <a:lnTo>
                    <a:pt x="44" y="8"/>
                  </a:lnTo>
                  <a:lnTo>
                    <a:pt x="44" y="8"/>
                  </a:lnTo>
                  <a:lnTo>
                    <a:pt x="48" y="8"/>
                  </a:lnTo>
                  <a:lnTo>
                    <a:pt x="52" y="12"/>
                  </a:lnTo>
                  <a:lnTo>
                    <a:pt x="52" y="12"/>
                  </a:lnTo>
                  <a:lnTo>
                    <a:pt x="56" y="12"/>
                  </a:lnTo>
                  <a:lnTo>
                    <a:pt x="56" y="12"/>
                  </a:lnTo>
                  <a:lnTo>
                    <a:pt x="56" y="12"/>
                  </a:lnTo>
                  <a:lnTo>
                    <a:pt x="60" y="12"/>
                  </a:lnTo>
                  <a:lnTo>
                    <a:pt x="60" y="12"/>
                  </a:lnTo>
                  <a:lnTo>
                    <a:pt x="60" y="12"/>
                  </a:lnTo>
                  <a:lnTo>
                    <a:pt x="64" y="16"/>
                  </a:lnTo>
                  <a:lnTo>
                    <a:pt x="64" y="16"/>
                  </a:lnTo>
                  <a:lnTo>
                    <a:pt x="68" y="16"/>
                  </a:lnTo>
                  <a:lnTo>
                    <a:pt x="68" y="16"/>
                  </a:lnTo>
                  <a:lnTo>
                    <a:pt x="68" y="16"/>
                  </a:lnTo>
                  <a:lnTo>
                    <a:pt x="68" y="16"/>
                  </a:lnTo>
                  <a:lnTo>
                    <a:pt x="68" y="16"/>
                  </a:lnTo>
                  <a:lnTo>
                    <a:pt x="68" y="16"/>
                  </a:lnTo>
                  <a:lnTo>
                    <a:pt x="72" y="16"/>
                  </a:lnTo>
                  <a:lnTo>
                    <a:pt x="72" y="20"/>
                  </a:lnTo>
                  <a:lnTo>
                    <a:pt x="72" y="20"/>
                  </a:lnTo>
                  <a:lnTo>
                    <a:pt x="72" y="20"/>
                  </a:lnTo>
                  <a:lnTo>
                    <a:pt x="72" y="20"/>
                  </a:lnTo>
                  <a:lnTo>
                    <a:pt x="72" y="20"/>
                  </a:lnTo>
                  <a:lnTo>
                    <a:pt x="72" y="20"/>
                  </a:lnTo>
                  <a:lnTo>
                    <a:pt x="72" y="20"/>
                  </a:lnTo>
                  <a:lnTo>
                    <a:pt x="72" y="20"/>
                  </a:lnTo>
                  <a:lnTo>
                    <a:pt x="72" y="20"/>
                  </a:lnTo>
                  <a:lnTo>
                    <a:pt x="72" y="20"/>
                  </a:lnTo>
                  <a:lnTo>
                    <a:pt x="68" y="20"/>
                  </a:lnTo>
                  <a:lnTo>
                    <a:pt x="68" y="20"/>
                  </a:lnTo>
                  <a:lnTo>
                    <a:pt x="68" y="20"/>
                  </a:lnTo>
                  <a:lnTo>
                    <a:pt x="68" y="24"/>
                  </a:lnTo>
                  <a:lnTo>
                    <a:pt x="68" y="24"/>
                  </a:lnTo>
                  <a:lnTo>
                    <a:pt x="68" y="24"/>
                  </a:lnTo>
                  <a:lnTo>
                    <a:pt x="68" y="24"/>
                  </a:lnTo>
                  <a:lnTo>
                    <a:pt x="68" y="24"/>
                  </a:lnTo>
                  <a:lnTo>
                    <a:pt x="68" y="24"/>
                  </a:lnTo>
                  <a:lnTo>
                    <a:pt x="68" y="24"/>
                  </a:lnTo>
                  <a:lnTo>
                    <a:pt x="64" y="20"/>
                  </a:lnTo>
                  <a:lnTo>
                    <a:pt x="64" y="20"/>
                  </a:lnTo>
                  <a:lnTo>
                    <a:pt x="64" y="20"/>
                  </a:lnTo>
                  <a:lnTo>
                    <a:pt x="60" y="20"/>
                  </a:lnTo>
                  <a:lnTo>
                    <a:pt x="60" y="20"/>
                  </a:lnTo>
                  <a:lnTo>
                    <a:pt x="60" y="20"/>
                  </a:lnTo>
                  <a:lnTo>
                    <a:pt x="56" y="20"/>
                  </a:lnTo>
                  <a:lnTo>
                    <a:pt x="56" y="16"/>
                  </a:lnTo>
                  <a:lnTo>
                    <a:pt x="56" y="16"/>
                  </a:lnTo>
                  <a:lnTo>
                    <a:pt x="52" y="16"/>
                  </a:lnTo>
                  <a:lnTo>
                    <a:pt x="52" y="16"/>
                  </a:lnTo>
                  <a:lnTo>
                    <a:pt x="48" y="16"/>
                  </a:lnTo>
                  <a:lnTo>
                    <a:pt x="48" y="16"/>
                  </a:lnTo>
                  <a:lnTo>
                    <a:pt x="44" y="16"/>
                  </a:lnTo>
                  <a:lnTo>
                    <a:pt x="40" y="12"/>
                  </a:lnTo>
                  <a:lnTo>
                    <a:pt x="40" y="12"/>
                  </a:lnTo>
                  <a:lnTo>
                    <a:pt x="36" y="12"/>
                  </a:lnTo>
                  <a:lnTo>
                    <a:pt x="32" y="12"/>
                  </a:lnTo>
                  <a:lnTo>
                    <a:pt x="28" y="12"/>
                  </a:lnTo>
                  <a:lnTo>
                    <a:pt x="28" y="8"/>
                  </a:lnTo>
                  <a:lnTo>
                    <a:pt x="20" y="8"/>
                  </a:lnTo>
                  <a:lnTo>
                    <a:pt x="20" y="8"/>
                  </a:lnTo>
                  <a:lnTo>
                    <a:pt x="20" y="8"/>
                  </a:lnTo>
                  <a:lnTo>
                    <a:pt x="16" y="8"/>
                  </a:lnTo>
                  <a:lnTo>
                    <a:pt x="16" y="8"/>
                  </a:lnTo>
                  <a:lnTo>
                    <a:pt x="16" y="8"/>
                  </a:lnTo>
                  <a:lnTo>
                    <a:pt x="12" y="4"/>
                  </a:lnTo>
                  <a:lnTo>
                    <a:pt x="12" y="4"/>
                  </a:lnTo>
                  <a:lnTo>
                    <a:pt x="12" y="4"/>
                  </a:lnTo>
                  <a:lnTo>
                    <a:pt x="12" y="4"/>
                  </a:lnTo>
                  <a:lnTo>
                    <a:pt x="12" y="4"/>
                  </a:lnTo>
                  <a:lnTo>
                    <a:pt x="8" y="4"/>
                  </a:lnTo>
                  <a:lnTo>
                    <a:pt x="8" y="4"/>
                  </a:lnTo>
                  <a:lnTo>
                    <a:pt x="8" y="4"/>
                  </a:lnTo>
                  <a:lnTo>
                    <a:pt x="8" y="4"/>
                  </a:lnTo>
                  <a:lnTo>
                    <a:pt x="8" y="4"/>
                  </a:lnTo>
                  <a:lnTo>
                    <a:pt x="8" y="4"/>
                  </a:lnTo>
                  <a:lnTo>
                    <a:pt x="8" y="4"/>
                  </a:lnTo>
                  <a:lnTo>
                    <a:pt x="8" y="4"/>
                  </a:lnTo>
                  <a:lnTo>
                    <a:pt x="8" y="4"/>
                  </a:lnTo>
                  <a:lnTo>
                    <a:pt x="8" y="4"/>
                  </a:lnTo>
                  <a:lnTo>
                    <a:pt x="8" y="4"/>
                  </a:lnTo>
                  <a:lnTo>
                    <a:pt x="8" y="4"/>
                  </a:lnTo>
                  <a:lnTo>
                    <a:pt x="8" y="4"/>
                  </a:lnTo>
                  <a:lnTo>
                    <a:pt x="8" y="8"/>
                  </a:lnTo>
                  <a:lnTo>
                    <a:pt x="8" y="8"/>
                  </a:lnTo>
                  <a:lnTo>
                    <a:pt x="8" y="8"/>
                  </a:lnTo>
                  <a:lnTo>
                    <a:pt x="8" y="8"/>
                  </a:lnTo>
                  <a:lnTo>
                    <a:pt x="8" y="8"/>
                  </a:lnTo>
                  <a:lnTo>
                    <a:pt x="4" y="8"/>
                  </a:lnTo>
                  <a:lnTo>
                    <a:pt x="4" y="8"/>
                  </a:lnTo>
                  <a:lnTo>
                    <a:pt x="4" y="8"/>
                  </a:lnTo>
                  <a:lnTo>
                    <a:pt x="4" y="8"/>
                  </a:lnTo>
                  <a:lnTo>
                    <a:pt x="4" y="8"/>
                  </a:lnTo>
                  <a:lnTo>
                    <a:pt x="4" y="8"/>
                  </a:lnTo>
                  <a:lnTo>
                    <a:pt x="4" y="8"/>
                  </a:lnTo>
                  <a:lnTo>
                    <a:pt x="4" y="8"/>
                  </a:lnTo>
                  <a:lnTo>
                    <a:pt x="4" y="8"/>
                  </a:lnTo>
                  <a:lnTo>
                    <a:pt x="4" y="12"/>
                  </a:lnTo>
                  <a:lnTo>
                    <a:pt x="4" y="12"/>
                  </a:lnTo>
                  <a:lnTo>
                    <a:pt x="4" y="12"/>
                  </a:lnTo>
                  <a:lnTo>
                    <a:pt x="4" y="12"/>
                  </a:lnTo>
                  <a:lnTo>
                    <a:pt x="4" y="12"/>
                  </a:lnTo>
                  <a:lnTo>
                    <a:pt x="4" y="12"/>
                  </a:lnTo>
                  <a:lnTo>
                    <a:pt x="4" y="12"/>
                  </a:lnTo>
                  <a:lnTo>
                    <a:pt x="4" y="12"/>
                  </a:lnTo>
                  <a:lnTo>
                    <a:pt x="4" y="12"/>
                  </a:lnTo>
                  <a:lnTo>
                    <a:pt x="4" y="16"/>
                  </a:lnTo>
                  <a:lnTo>
                    <a:pt x="4" y="16"/>
                  </a:lnTo>
                  <a:lnTo>
                    <a:pt x="4" y="16"/>
                  </a:lnTo>
                  <a:lnTo>
                    <a:pt x="4" y="20"/>
                  </a:lnTo>
                  <a:lnTo>
                    <a:pt x="4" y="20"/>
                  </a:lnTo>
                  <a:lnTo>
                    <a:pt x="4" y="20"/>
                  </a:lnTo>
                  <a:lnTo>
                    <a:pt x="4" y="20"/>
                  </a:lnTo>
                  <a:lnTo>
                    <a:pt x="4" y="24"/>
                  </a:lnTo>
                  <a:lnTo>
                    <a:pt x="8" y="24"/>
                  </a:lnTo>
                  <a:lnTo>
                    <a:pt x="8" y="24"/>
                  </a:lnTo>
                  <a:lnTo>
                    <a:pt x="8" y="27"/>
                  </a:lnTo>
                  <a:lnTo>
                    <a:pt x="8" y="27"/>
                  </a:lnTo>
                  <a:lnTo>
                    <a:pt x="8" y="31"/>
                  </a:lnTo>
                  <a:lnTo>
                    <a:pt x="8" y="31"/>
                  </a:lnTo>
                  <a:lnTo>
                    <a:pt x="8" y="31"/>
                  </a:lnTo>
                  <a:lnTo>
                    <a:pt x="8" y="35"/>
                  </a:lnTo>
                  <a:lnTo>
                    <a:pt x="8" y="35"/>
                  </a:lnTo>
                  <a:lnTo>
                    <a:pt x="8" y="35"/>
                  </a:lnTo>
                  <a:lnTo>
                    <a:pt x="8" y="39"/>
                  </a:lnTo>
                  <a:lnTo>
                    <a:pt x="8" y="39"/>
                  </a:lnTo>
                  <a:lnTo>
                    <a:pt x="8" y="39"/>
                  </a:lnTo>
                  <a:lnTo>
                    <a:pt x="12" y="43"/>
                  </a:lnTo>
                  <a:lnTo>
                    <a:pt x="12" y="47"/>
                  </a:lnTo>
                  <a:lnTo>
                    <a:pt x="12" y="47"/>
                  </a:lnTo>
                  <a:lnTo>
                    <a:pt x="12" y="51"/>
                  </a:lnTo>
                  <a:lnTo>
                    <a:pt x="12" y="55"/>
                  </a:lnTo>
                  <a:lnTo>
                    <a:pt x="12" y="59"/>
                  </a:lnTo>
                  <a:lnTo>
                    <a:pt x="12" y="63"/>
                  </a:lnTo>
                  <a:lnTo>
                    <a:pt x="12" y="67"/>
                  </a:lnTo>
                  <a:lnTo>
                    <a:pt x="12" y="71"/>
                  </a:lnTo>
                  <a:lnTo>
                    <a:pt x="12" y="71"/>
                  </a:lnTo>
                  <a:lnTo>
                    <a:pt x="12" y="75"/>
                  </a:lnTo>
                  <a:lnTo>
                    <a:pt x="12" y="75"/>
                  </a:lnTo>
                  <a:lnTo>
                    <a:pt x="12" y="79"/>
                  </a:lnTo>
                  <a:lnTo>
                    <a:pt x="16" y="79"/>
                  </a:lnTo>
                  <a:lnTo>
                    <a:pt x="16" y="83"/>
                  </a:lnTo>
                  <a:lnTo>
                    <a:pt x="16" y="83"/>
                  </a:lnTo>
                  <a:lnTo>
                    <a:pt x="16" y="83"/>
                  </a:lnTo>
                  <a:lnTo>
                    <a:pt x="16" y="87"/>
                  </a:lnTo>
                  <a:lnTo>
                    <a:pt x="16" y="87"/>
                  </a:lnTo>
                  <a:lnTo>
                    <a:pt x="16" y="87"/>
                  </a:lnTo>
                  <a:lnTo>
                    <a:pt x="16" y="91"/>
                  </a:lnTo>
                  <a:lnTo>
                    <a:pt x="16" y="91"/>
                  </a:lnTo>
                  <a:lnTo>
                    <a:pt x="16" y="91"/>
                  </a:lnTo>
                  <a:lnTo>
                    <a:pt x="16" y="95"/>
                  </a:lnTo>
                  <a:lnTo>
                    <a:pt x="16" y="95"/>
                  </a:lnTo>
                  <a:lnTo>
                    <a:pt x="20" y="95"/>
                  </a:lnTo>
                  <a:lnTo>
                    <a:pt x="20" y="99"/>
                  </a:lnTo>
                  <a:lnTo>
                    <a:pt x="20" y="99"/>
                  </a:lnTo>
                  <a:lnTo>
                    <a:pt x="20" y="99"/>
                  </a:lnTo>
                  <a:lnTo>
                    <a:pt x="20" y="102"/>
                  </a:lnTo>
                  <a:lnTo>
                    <a:pt x="20" y="102"/>
                  </a:lnTo>
                  <a:lnTo>
                    <a:pt x="20" y="102"/>
                  </a:lnTo>
                  <a:lnTo>
                    <a:pt x="20" y="106"/>
                  </a:lnTo>
                  <a:lnTo>
                    <a:pt x="24" y="106"/>
                  </a:lnTo>
                  <a:lnTo>
                    <a:pt x="24" y="106"/>
                  </a:lnTo>
                  <a:lnTo>
                    <a:pt x="24" y="110"/>
                  </a:lnTo>
                  <a:lnTo>
                    <a:pt x="24" y="110"/>
                  </a:lnTo>
                  <a:lnTo>
                    <a:pt x="24" y="110"/>
                  </a:lnTo>
                  <a:lnTo>
                    <a:pt x="24" y="114"/>
                  </a:lnTo>
                  <a:lnTo>
                    <a:pt x="28" y="114"/>
                  </a:lnTo>
                  <a:lnTo>
                    <a:pt x="28" y="114"/>
                  </a:lnTo>
                  <a:lnTo>
                    <a:pt x="28" y="114"/>
                  </a:lnTo>
                  <a:lnTo>
                    <a:pt x="28" y="118"/>
                  </a:lnTo>
                  <a:lnTo>
                    <a:pt x="28" y="118"/>
                  </a:lnTo>
                  <a:lnTo>
                    <a:pt x="32" y="118"/>
                  </a:lnTo>
                  <a:lnTo>
                    <a:pt x="32" y="118"/>
                  </a:lnTo>
                  <a:lnTo>
                    <a:pt x="32" y="118"/>
                  </a:lnTo>
                  <a:lnTo>
                    <a:pt x="32" y="118"/>
                  </a:lnTo>
                  <a:lnTo>
                    <a:pt x="32" y="118"/>
                  </a:lnTo>
                  <a:lnTo>
                    <a:pt x="32" y="122"/>
                  </a:lnTo>
                  <a:lnTo>
                    <a:pt x="32" y="122"/>
                  </a:lnTo>
                  <a:lnTo>
                    <a:pt x="36" y="122"/>
                  </a:lnTo>
                  <a:lnTo>
                    <a:pt x="36" y="122"/>
                  </a:lnTo>
                  <a:lnTo>
                    <a:pt x="36" y="122"/>
                  </a:lnTo>
                  <a:lnTo>
                    <a:pt x="36" y="122"/>
                  </a:lnTo>
                  <a:lnTo>
                    <a:pt x="36" y="122"/>
                  </a:lnTo>
                  <a:lnTo>
                    <a:pt x="36" y="122"/>
                  </a:lnTo>
                  <a:lnTo>
                    <a:pt x="40" y="122"/>
                  </a:lnTo>
                  <a:lnTo>
                    <a:pt x="40" y="126"/>
                  </a:lnTo>
                  <a:lnTo>
                    <a:pt x="40" y="126"/>
                  </a:lnTo>
                  <a:lnTo>
                    <a:pt x="40" y="126"/>
                  </a:lnTo>
                  <a:lnTo>
                    <a:pt x="40" y="126"/>
                  </a:lnTo>
                  <a:lnTo>
                    <a:pt x="44" y="126"/>
                  </a:lnTo>
                  <a:lnTo>
                    <a:pt x="44" y="126"/>
                  </a:lnTo>
                  <a:lnTo>
                    <a:pt x="44" y="126"/>
                  </a:lnTo>
                  <a:lnTo>
                    <a:pt x="44" y="126"/>
                  </a:lnTo>
                  <a:lnTo>
                    <a:pt x="44" y="126"/>
                  </a:lnTo>
                  <a:lnTo>
                    <a:pt x="48" y="126"/>
                  </a:lnTo>
                  <a:lnTo>
                    <a:pt x="48" y="126"/>
                  </a:lnTo>
                  <a:lnTo>
                    <a:pt x="48" y="126"/>
                  </a:lnTo>
                  <a:lnTo>
                    <a:pt x="48" y="126"/>
                  </a:lnTo>
                  <a:lnTo>
                    <a:pt x="48" y="130"/>
                  </a:lnTo>
                  <a:lnTo>
                    <a:pt x="52" y="130"/>
                  </a:lnTo>
                  <a:lnTo>
                    <a:pt x="52" y="130"/>
                  </a:lnTo>
                  <a:lnTo>
                    <a:pt x="52" y="130"/>
                  </a:lnTo>
                  <a:lnTo>
                    <a:pt x="52" y="130"/>
                  </a:lnTo>
                  <a:lnTo>
                    <a:pt x="56" y="130"/>
                  </a:lnTo>
                  <a:lnTo>
                    <a:pt x="56" y="130"/>
                  </a:lnTo>
                  <a:lnTo>
                    <a:pt x="56" y="130"/>
                  </a:lnTo>
                  <a:lnTo>
                    <a:pt x="56" y="130"/>
                  </a:lnTo>
                  <a:lnTo>
                    <a:pt x="56" y="130"/>
                  </a:lnTo>
                  <a:lnTo>
                    <a:pt x="60" y="130"/>
                  </a:lnTo>
                  <a:lnTo>
                    <a:pt x="60" y="130"/>
                  </a:lnTo>
                  <a:lnTo>
                    <a:pt x="60" y="130"/>
                  </a:lnTo>
                  <a:lnTo>
                    <a:pt x="60" y="130"/>
                  </a:lnTo>
                  <a:lnTo>
                    <a:pt x="60" y="130"/>
                  </a:lnTo>
                  <a:lnTo>
                    <a:pt x="64" y="130"/>
                  </a:lnTo>
                  <a:lnTo>
                    <a:pt x="64" y="130"/>
                  </a:lnTo>
                  <a:lnTo>
                    <a:pt x="64" y="130"/>
                  </a:lnTo>
                  <a:lnTo>
                    <a:pt x="64" y="130"/>
                  </a:lnTo>
                  <a:lnTo>
                    <a:pt x="64" y="130"/>
                  </a:lnTo>
                  <a:lnTo>
                    <a:pt x="68" y="130"/>
                  </a:lnTo>
                  <a:lnTo>
                    <a:pt x="68" y="126"/>
                  </a:lnTo>
                  <a:lnTo>
                    <a:pt x="68" y="126"/>
                  </a:lnTo>
                  <a:lnTo>
                    <a:pt x="68" y="126"/>
                  </a:lnTo>
                  <a:lnTo>
                    <a:pt x="68" y="126"/>
                  </a:lnTo>
                  <a:lnTo>
                    <a:pt x="68" y="126"/>
                  </a:lnTo>
                  <a:lnTo>
                    <a:pt x="72" y="126"/>
                  </a:lnTo>
                  <a:lnTo>
                    <a:pt x="72" y="126"/>
                  </a:lnTo>
                  <a:lnTo>
                    <a:pt x="72" y="126"/>
                  </a:lnTo>
                  <a:lnTo>
                    <a:pt x="72" y="126"/>
                  </a:lnTo>
                  <a:lnTo>
                    <a:pt x="72" y="126"/>
                  </a:lnTo>
                  <a:lnTo>
                    <a:pt x="72" y="126"/>
                  </a:lnTo>
                  <a:lnTo>
                    <a:pt x="76" y="126"/>
                  </a:lnTo>
                  <a:lnTo>
                    <a:pt x="76" y="122"/>
                  </a:lnTo>
                  <a:lnTo>
                    <a:pt x="76" y="122"/>
                  </a:lnTo>
                  <a:lnTo>
                    <a:pt x="76" y="122"/>
                  </a:lnTo>
                  <a:lnTo>
                    <a:pt x="76" y="122"/>
                  </a:lnTo>
                  <a:lnTo>
                    <a:pt x="76" y="122"/>
                  </a:lnTo>
                  <a:lnTo>
                    <a:pt x="76" y="122"/>
                  </a:lnTo>
                  <a:lnTo>
                    <a:pt x="76" y="122"/>
                  </a:lnTo>
                  <a:lnTo>
                    <a:pt x="76" y="122"/>
                  </a:lnTo>
                  <a:lnTo>
                    <a:pt x="76" y="118"/>
                  </a:lnTo>
                  <a:lnTo>
                    <a:pt x="76" y="118"/>
                  </a:lnTo>
                  <a:lnTo>
                    <a:pt x="80" y="118"/>
                  </a:lnTo>
                  <a:lnTo>
                    <a:pt x="80" y="118"/>
                  </a:lnTo>
                  <a:lnTo>
                    <a:pt x="80" y="118"/>
                  </a:lnTo>
                  <a:lnTo>
                    <a:pt x="80" y="118"/>
                  </a:lnTo>
                  <a:lnTo>
                    <a:pt x="80" y="118"/>
                  </a:lnTo>
                  <a:lnTo>
                    <a:pt x="80" y="114"/>
                  </a:lnTo>
                  <a:lnTo>
                    <a:pt x="80" y="114"/>
                  </a:lnTo>
                  <a:lnTo>
                    <a:pt x="80" y="114"/>
                  </a:lnTo>
                  <a:lnTo>
                    <a:pt x="80" y="114"/>
                  </a:lnTo>
                  <a:lnTo>
                    <a:pt x="80" y="110"/>
                  </a:lnTo>
                  <a:lnTo>
                    <a:pt x="80" y="110"/>
                  </a:lnTo>
                  <a:lnTo>
                    <a:pt x="80" y="110"/>
                  </a:lnTo>
                  <a:lnTo>
                    <a:pt x="80" y="110"/>
                  </a:lnTo>
                  <a:lnTo>
                    <a:pt x="80" y="106"/>
                  </a:lnTo>
                  <a:lnTo>
                    <a:pt x="80" y="106"/>
                  </a:lnTo>
                  <a:lnTo>
                    <a:pt x="80" y="106"/>
                  </a:lnTo>
                  <a:lnTo>
                    <a:pt x="80" y="106"/>
                  </a:lnTo>
                  <a:lnTo>
                    <a:pt x="80" y="102"/>
                  </a:lnTo>
                  <a:lnTo>
                    <a:pt x="80" y="102"/>
                  </a:lnTo>
                  <a:lnTo>
                    <a:pt x="80" y="102"/>
                  </a:lnTo>
                  <a:lnTo>
                    <a:pt x="80" y="99"/>
                  </a:lnTo>
                  <a:lnTo>
                    <a:pt x="80" y="99"/>
                  </a:lnTo>
                  <a:lnTo>
                    <a:pt x="80" y="99"/>
                  </a:lnTo>
                  <a:lnTo>
                    <a:pt x="80" y="99"/>
                  </a:lnTo>
                  <a:lnTo>
                    <a:pt x="80" y="95"/>
                  </a:lnTo>
                  <a:lnTo>
                    <a:pt x="80" y="95"/>
                  </a:lnTo>
                  <a:lnTo>
                    <a:pt x="80" y="87"/>
                  </a:lnTo>
                  <a:lnTo>
                    <a:pt x="80" y="87"/>
                  </a:lnTo>
                  <a:lnTo>
                    <a:pt x="80" y="87"/>
                  </a:lnTo>
                  <a:lnTo>
                    <a:pt x="80" y="87"/>
                  </a:lnTo>
                  <a:lnTo>
                    <a:pt x="80" y="87"/>
                  </a:lnTo>
                  <a:lnTo>
                    <a:pt x="80" y="87"/>
                  </a:lnTo>
                  <a:lnTo>
                    <a:pt x="80" y="87"/>
                  </a:lnTo>
                  <a:lnTo>
                    <a:pt x="80" y="87"/>
                  </a:lnTo>
                  <a:lnTo>
                    <a:pt x="80" y="87"/>
                  </a:lnTo>
                  <a:lnTo>
                    <a:pt x="80" y="87"/>
                  </a:lnTo>
                  <a:lnTo>
                    <a:pt x="80" y="87"/>
                  </a:lnTo>
                  <a:lnTo>
                    <a:pt x="84" y="87"/>
                  </a:lnTo>
                  <a:lnTo>
                    <a:pt x="84" y="87"/>
                  </a:lnTo>
                  <a:lnTo>
                    <a:pt x="84" y="87"/>
                  </a:lnTo>
                  <a:lnTo>
                    <a:pt x="84" y="87"/>
                  </a:lnTo>
                  <a:lnTo>
                    <a:pt x="84" y="87"/>
                  </a:lnTo>
                  <a:lnTo>
                    <a:pt x="84" y="87"/>
                  </a:lnTo>
                  <a:lnTo>
                    <a:pt x="84" y="87"/>
                  </a:lnTo>
                  <a:lnTo>
                    <a:pt x="84" y="87"/>
                  </a:lnTo>
                  <a:lnTo>
                    <a:pt x="84" y="87"/>
                  </a:lnTo>
                  <a:lnTo>
                    <a:pt x="84" y="87"/>
                  </a:lnTo>
                  <a:lnTo>
                    <a:pt x="84" y="87"/>
                  </a:lnTo>
                  <a:lnTo>
                    <a:pt x="84" y="87"/>
                  </a:lnTo>
                  <a:lnTo>
                    <a:pt x="84" y="87"/>
                  </a:lnTo>
                  <a:lnTo>
                    <a:pt x="84" y="87"/>
                  </a:lnTo>
                  <a:lnTo>
                    <a:pt x="88" y="91"/>
                  </a:lnTo>
                  <a:lnTo>
                    <a:pt x="88" y="95"/>
                  </a:lnTo>
                  <a:lnTo>
                    <a:pt x="88" y="99"/>
                  </a:lnTo>
                  <a:lnTo>
                    <a:pt x="88" y="99"/>
                  </a:lnTo>
                  <a:lnTo>
                    <a:pt x="88" y="99"/>
                  </a:lnTo>
                  <a:lnTo>
                    <a:pt x="88" y="99"/>
                  </a:lnTo>
                  <a:lnTo>
                    <a:pt x="88" y="102"/>
                  </a:lnTo>
                  <a:lnTo>
                    <a:pt x="88" y="102"/>
                  </a:lnTo>
                  <a:lnTo>
                    <a:pt x="88" y="102"/>
                  </a:lnTo>
                  <a:lnTo>
                    <a:pt x="88" y="106"/>
                  </a:lnTo>
                  <a:lnTo>
                    <a:pt x="88" y="106"/>
                  </a:lnTo>
                  <a:lnTo>
                    <a:pt x="88" y="106"/>
                  </a:lnTo>
                  <a:lnTo>
                    <a:pt x="88" y="106"/>
                  </a:lnTo>
                  <a:lnTo>
                    <a:pt x="88" y="110"/>
                  </a:lnTo>
                  <a:lnTo>
                    <a:pt x="88" y="110"/>
                  </a:lnTo>
                  <a:lnTo>
                    <a:pt x="88" y="110"/>
                  </a:lnTo>
                  <a:lnTo>
                    <a:pt x="88" y="114"/>
                  </a:lnTo>
                  <a:lnTo>
                    <a:pt x="84" y="114"/>
                  </a:lnTo>
                  <a:lnTo>
                    <a:pt x="84" y="114"/>
                  </a:lnTo>
                  <a:lnTo>
                    <a:pt x="84" y="118"/>
                  </a:lnTo>
                  <a:lnTo>
                    <a:pt x="84" y="118"/>
                  </a:lnTo>
                  <a:lnTo>
                    <a:pt x="84" y="118"/>
                  </a:lnTo>
                  <a:lnTo>
                    <a:pt x="84" y="118"/>
                  </a:lnTo>
                  <a:lnTo>
                    <a:pt x="84" y="122"/>
                  </a:lnTo>
                  <a:lnTo>
                    <a:pt x="84" y="122"/>
                  </a:lnTo>
                  <a:lnTo>
                    <a:pt x="84" y="122"/>
                  </a:lnTo>
                  <a:lnTo>
                    <a:pt x="84" y="122"/>
                  </a:lnTo>
                  <a:lnTo>
                    <a:pt x="84" y="122"/>
                  </a:lnTo>
                  <a:lnTo>
                    <a:pt x="84" y="122"/>
                  </a:lnTo>
                  <a:lnTo>
                    <a:pt x="80" y="122"/>
                  </a:lnTo>
                  <a:lnTo>
                    <a:pt x="80" y="126"/>
                  </a:lnTo>
                  <a:lnTo>
                    <a:pt x="80" y="126"/>
                  </a:lnTo>
                  <a:lnTo>
                    <a:pt x="80" y="126"/>
                  </a:lnTo>
                  <a:lnTo>
                    <a:pt x="80" y="126"/>
                  </a:lnTo>
                  <a:lnTo>
                    <a:pt x="80" y="126"/>
                  </a:lnTo>
                  <a:lnTo>
                    <a:pt x="80" y="126"/>
                  </a:lnTo>
                  <a:lnTo>
                    <a:pt x="76" y="130"/>
                  </a:lnTo>
                  <a:lnTo>
                    <a:pt x="76" y="130"/>
                  </a:lnTo>
                  <a:lnTo>
                    <a:pt x="76" y="130"/>
                  </a:lnTo>
                  <a:lnTo>
                    <a:pt x="76" y="130"/>
                  </a:lnTo>
                  <a:lnTo>
                    <a:pt x="76" y="130"/>
                  </a:lnTo>
                  <a:lnTo>
                    <a:pt x="72" y="130"/>
                  </a:lnTo>
                  <a:lnTo>
                    <a:pt x="72" y="130"/>
                  </a:lnTo>
                  <a:lnTo>
                    <a:pt x="72" y="134"/>
                  </a:lnTo>
                  <a:lnTo>
                    <a:pt x="72" y="134"/>
                  </a:lnTo>
                  <a:lnTo>
                    <a:pt x="72" y="134"/>
                  </a:lnTo>
                  <a:lnTo>
                    <a:pt x="68" y="134"/>
                  </a:lnTo>
                  <a:lnTo>
                    <a:pt x="68" y="134"/>
                  </a:lnTo>
                  <a:lnTo>
                    <a:pt x="68" y="134"/>
                  </a:lnTo>
                  <a:lnTo>
                    <a:pt x="68" y="134"/>
                  </a:lnTo>
                  <a:lnTo>
                    <a:pt x="68" y="134"/>
                  </a:lnTo>
                  <a:lnTo>
                    <a:pt x="64" y="134"/>
                  </a:lnTo>
                  <a:lnTo>
                    <a:pt x="64" y="134"/>
                  </a:lnTo>
                  <a:lnTo>
                    <a:pt x="64" y="134"/>
                  </a:lnTo>
                  <a:lnTo>
                    <a:pt x="64" y="134"/>
                  </a:lnTo>
                  <a:lnTo>
                    <a:pt x="60" y="134"/>
                  </a:lnTo>
                  <a:lnTo>
                    <a:pt x="60" y="134"/>
                  </a:lnTo>
                  <a:lnTo>
                    <a:pt x="60" y="134"/>
                  </a:lnTo>
                  <a:lnTo>
                    <a:pt x="60" y="134"/>
                  </a:lnTo>
                  <a:lnTo>
                    <a:pt x="56" y="134"/>
                  </a:lnTo>
                  <a:lnTo>
                    <a:pt x="56" y="134"/>
                  </a:lnTo>
                  <a:lnTo>
                    <a:pt x="56" y="134"/>
                  </a:lnTo>
                  <a:lnTo>
                    <a:pt x="56" y="134"/>
                  </a:lnTo>
                  <a:lnTo>
                    <a:pt x="52" y="134"/>
                  </a:lnTo>
                  <a:lnTo>
                    <a:pt x="52" y="134"/>
                  </a:lnTo>
                  <a:lnTo>
                    <a:pt x="52" y="134"/>
                  </a:lnTo>
                  <a:lnTo>
                    <a:pt x="52" y="134"/>
                  </a:lnTo>
                  <a:lnTo>
                    <a:pt x="48" y="134"/>
                  </a:lnTo>
                  <a:lnTo>
                    <a:pt x="48" y="134"/>
                  </a:lnTo>
                  <a:lnTo>
                    <a:pt x="48" y="134"/>
                  </a:lnTo>
                  <a:lnTo>
                    <a:pt x="48" y="134"/>
                  </a:lnTo>
                  <a:lnTo>
                    <a:pt x="44" y="134"/>
                  </a:lnTo>
                  <a:lnTo>
                    <a:pt x="44" y="134"/>
                  </a:lnTo>
                  <a:lnTo>
                    <a:pt x="44" y="134"/>
                  </a:lnTo>
                  <a:lnTo>
                    <a:pt x="44" y="134"/>
                  </a:lnTo>
                  <a:lnTo>
                    <a:pt x="44" y="130"/>
                  </a:lnTo>
                  <a:lnTo>
                    <a:pt x="40" y="130"/>
                  </a:lnTo>
                  <a:lnTo>
                    <a:pt x="40" y="130"/>
                  </a:lnTo>
                  <a:lnTo>
                    <a:pt x="40" y="130"/>
                  </a:lnTo>
                  <a:lnTo>
                    <a:pt x="40" y="130"/>
                  </a:lnTo>
                  <a:lnTo>
                    <a:pt x="36" y="130"/>
                  </a:lnTo>
                  <a:lnTo>
                    <a:pt x="36" y="130"/>
                  </a:lnTo>
                  <a:lnTo>
                    <a:pt x="36" y="130"/>
                  </a:lnTo>
                  <a:lnTo>
                    <a:pt x="36" y="130"/>
                  </a:lnTo>
                  <a:lnTo>
                    <a:pt x="36" y="126"/>
                  </a:lnTo>
                  <a:lnTo>
                    <a:pt x="32" y="126"/>
                  </a:lnTo>
                  <a:lnTo>
                    <a:pt x="32" y="126"/>
                  </a:lnTo>
                  <a:lnTo>
                    <a:pt x="32" y="126"/>
                  </a:lnTo>
                  <a:lnTo>
                    <a:pt x="32" y="126"/>
                  </a:lnTo>
                  <a:lnTo>
                    <a:pt x="32" y="126"/>
                  </a:lnTo>
                  <a:lnTo>
                    <a:pt x="28" y="126"/>
                  </a:lnTo>
                  <a:lnTo>
                    <a:pt x="28" y="126"/>
                  </a:lnTo>
                  <a:lnTo>
                    <a:pt x="28" y="122"/>
                  </a:lnTo>
                  <a:lnTo>
                    <a:pt x="28" y="122"/>
                  </a:lnTo>
                  <a:lnTo>
                    <a:pt x="28" y="122"/>
                  </a:lnTo>
                  <a:lnTo>
                    <a:pt x="28" y="122"/>
                  </a:lnTo>
                  <a:lnTo>
                    <a:pt x="24" y="122"/>
                  </a:lnTo>
                  <a:lnTo>
                    <a:pt x="24" y="122"/>
                  </a:lnTo>
                  <a:lnTo>
                    <a:pt x="24" y="118"/>
                  </a:lnTo>
                  <a:lnTo>
                    <a:pt x="24" y="118"/>
                  </a:lnTo>
                  <a:lnTo>
                    <a:pt x="20" y="118"/>
                  </a:lnTo>
                  <a:lnTo>
                    <a:pt x="20" y="114"/>
                  </a:lnTo>
                  <a:lnTo>
                    <a:pt x="20" y="114"/>
                  </a:lnTo>
                  <a:lnTo>
                    <a:pt x="20" y="114"/>
                  </a:lnTo>
                  <a:lnTo>
                    <a:pt x="20" y="110"/>
                  </a:lnTo>
                  <a:lnTo>
                    <a:pt x="16" y="110"/>
                  </a:lnTo>
                  <a:lnTo>
                    <a:pt x="16" y="110"/>
                  </a:lnTo>
                  <a:lnTo>
                    <a:pt x="16" y="106"/>
                  </a:lnTo>
                  <a:lnTo>
                    <a:pt x="16" y="106"/>
                  </a:lnTo>
                  <a:lnTo>
                    <a:pt x="16" y="106"/>
                  </a:lnTo>
                  <a:lnTo>
                    <a:pt x="16" y="102"/>
                  </a:lnTo>
                  <a:lnTo>
                    <a:pt x="16" y="102"/>
                  </a:lnTo>
                  <a:lnTo>
                    <a:pt x="12" y="102"/>
                  </a:lnTo>
                  <a:lnTo>
                    <a:pt x="12" y="99"/>
                  </a:lnTo>
                  <a:lnTo>
                    <a:pt x="12" y="99"/>
                  </a:lnTo>
                  <a:lnTo>
                    <a:pt x="12" y="99"/>
                  </a:lnTo>
                  <a:lnTo>
                    <a:pt x="12" y="95"/>
                  </a:lnTo>
                  <a:lnTo>
                    <a:pt x="12" y="95"/>
                  </a:lnTo>
                  <a:lnTo>
                    <a:pt x="12" y="91"/>
                  </a:lnTo>
                  <a:lnTo>
                    <a:pt x="12" y="91"/>
                  </a:lnTo>
                  <a:lnTo>
                    <a:pt x="12" y="91"/>
                  </a:lnTo>
                  <a:lnTo>
                    <a:pt x="8" y="87"/>
                  </a:lnTo>
                  <a:lnTo>
                    <a:pt x="8" y="87"/>
                  </a:lnTo>
                  <a:lnTo>
                    <a:pt x="8" y="87"/>
                  </a:lnTo>
                  <a:lnTo>
                    <a:pt x="8" y="83"/>
                  </a:lnTo>
                  <a:lnTo>
                    <a:pt x="8" y="83"/>
                  </a:lnTo>
                  <a:lnTo>
                    <a:pt x="8" y="79"/>
                  </a:lnTo>
                  <a:lnTo>
                    <a:pt x="8" y="79"/>
                  </a:lnTo>
                  <a:lnTo>
                    <a:pt x="8" y="79"/>
                  </a:lnTo>
                  <a:lnTo>
                    <a:pt x="8" y="75"/>
                  </a:lnTo>
                  <a:lnTo>
                    <a:pt x="8" y="71"/>
                  </a:lnTo>
                  <a:lnTo>
                    <a:pt x="8" y="71"/>
                  </a:lnTo>
                  <a:lnTo>
                    <a:pt x="8" y="67"/>
                  </a:lnTo>
                  <a:lnTo>
                    <a:pt x="8" y="63"/>
                  </a:lnTo>
                  <a:lnTo>
                    <a:pt x="8" y="59"/>
                  </a:lnTo>
                  <a:lnTo>
                    <a:pt x="4" y="55"/>
                  </a:lnTo>
                  <a:lnTo>
                    <a:pt x="4" y="51"/>
                  </a:lnTo>
                  <a:lnTo>
                    <a:pt x="4" y="47"/>
                  </a:lnTo>
                  <a:lnTo>
                    <a:pt x="4" y="47"/>
                  </a:lnTo>
                  <a:lnTo>
                    <a:pt x="4" y="43"/>
                  </a:lnTo>
                  <a:lnTo>
                    <a:pt x="4" y="39"/>
                  </a:lnTo>
                  <a:lnTo>
                    <a:pt x="4" y="39"/>
                  </a:lnTo>
                  <a:lnTo>
                    <a:pt x="4" y="39"/>
                  </a:lnTo>
                  <a:lnTo>
                    <a:pt x="4" y="35"/>
                  </a:lnTo>
                  <a:lnTo>
                    <a:pt x="4" y="35"/>
                  </a:lnTo>
                  <a:lnTo>
                    <a:pt x="4" y="35"/>
                  </a:lnTo>
                  <a:lnTo>
                    <a:pt x="4" y="35"/>
                  </a:lnTo>
                  <a:lnTo>
                    <a:pt x="4" y="31"/>
                  </a:lnTo>
                  <a:lnTo>
                    <a:pt x="4" y="31"/>
                  </a:lnTo>
                  <a:lnTo>
                    <a:pt x="4" y="31"/>
                  </a:lnTo>
                  <a:lnTo>
                    <a:pt x="0" y="27"/>
                  </a:lnTo>
                  <a:lnTo>
                    <a:pt x="0" y="27"/>
                  </a:lnTo>
                  <a:lnTo>
                    <a:pt x="0" y="24"/>
                  </a:lnTo>
                  <a:lnTo>
                    <a:pt x="0" y="24"/>
                  </a:lnTo>
                  <a:lnTo>
                    <a:pt x="0" y="24"/>
                  </a:lnTo>
                  <a:lnTo>
                    <a:pt x="0" y="20"/>
                  </a:lnTo>
                  <a:lnTo>
                    <a:pt x="0" y="20"/>
                  </a:lnTo>
                  <a:lnTo>
                    <a:pt x="0" y="20"/>
                  </a:lnTo>
                  <a:lnTo>
                    <a:pt x="0" y="16"/>
                  </a:lnTo>
                  <a:lnTo>
                    <a:pt x="0" y="16"/>
                  </a:lnTo>
                  <a:lnTo>
                    <a:pt x="0" y="16"/>
                  </a:lnTo>
                  <a:lnTo>
                    <a:pt x="0" y="16"/>
                  </a:lnTo>
                  <a:lnTo>
                    <a:pt x="0" y="12"/>
                  </a:lnTo>
                  <a:lnTo>
                    <a:pt x="0" y="12"/>
                  </a:lnTo>
                  <a:lnTo>
                    <a:pt x="0" y="12"/>
                  </a:lnTo>
                  <a:lnTo>
                    <a:pt x="0" y="12"/>
                  </a:lnTo>
                  <a:lnTo>
                    <a:pt x="0" y="12"/>
                  </a:lnTo>
                  <a:lnTo>
                    <a:pt x="0" y="12"/>
                  </a:lnTo>
                  <a:lnTo>
                    <a:pt x="0" y="8"/>
                  </a:lnTo>
                  <a:lnTo>
                    <a:pt x="0" y="8"/>
                  </a:lnTo>
                  <a:lnTo>
                    <a:pt x="0" y="8"/>
                  </a:lnTo>
                  <a:lnTo>
                    <a:pt x="0" y="8"/>
                  </a:lnTo>
                  <a:lnTo>
                    <a:pt x="0" y="8"/>
                  </a:lnTo>
                  <a:lnTo>
                    <a:pt x="0" y="8"/>
                  </a:lnTo>
                  <a:lnTo>
                    <a:pt x="0" y="8"/>
                  </a:lnTo>
                  <a:lnTo>
                    <a:pt x="0" y="4"/>
                  </a:lnTo>
                  <a:lnTo>
                    <a:pt x="0" y="4"/>
                  </a:lnTo>
                  <a:lnTo>
                    <a:pt x="0" y="4"/>
                  </a:lnTo>
                  <a:lnTo>
                    <a:pt x="0" y="4"/>
                  </a:lnTo>
                  <a:lnTo>
                    <a:pt x="0" y="4"/>
                  </a:lnTo>
                  <a:lnTo>
                    <a:pt x="0" y="4"/>
                  </a:lnTo>
                  <a:lnTo>
                    <a:pt x="4" y="4"/>
                  </a:lnTo>
                  <a:lnTo>
                    <a:pt x="4" y="4"/>
                  </a:lnTo>
                  <a:lnTo>
                    <a:pt x="4" y="0"/>
                  </a:lnTo>
                  <a:lnTo>
                    <a:pt x="4" y="0"/>
                  </a:lnTo>
                  <a:lnTo>
                    <a:pt x="4" y="0"/>
                  </a:lnTo>
                  <a:lnTo>
                    <a:pt x="4" y="0"/>
                  </a:lnTo>
                  <a:lnTo>
                    <a:pt x="4" y="0"/>
                  </a:lnTo>
                  <a:lnTo>
                    <a:pt x="4" y="0"/>
                  </a:lnTo>
                  <a:lnTo>
                    <a:pt x="4" y="0"/>
                  </a:lnTo>
                  <a:lnTo>
                    <a:pt x="8" y="0"/>
                  </a:lnTo>
                  <a:lnTo>
                    <a:pt x="8" y="0"/>
                  </a:lnTo>
                  <a:lnTo>
                    <a:pt x="8" y="0"/>
                  </a:lnTo>
                  <a:lnTo>
                    <a:pt x="8" y="0"/>
                  </a:lnTo>
                  <a:lnTo>
                    <a:pt x="8" y="0"/>
                  </a:lnTo>
                  <a:lnTo>
                    <a:pt x="8" y="0"/>
                  </a:lnTo>
                  <a:lnTo>
                    <a:pt x="8" y="0"/>
                  </a:lnTo>
                  <a:lnTo>
                    <a:pt x="8"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9">
              <a:extLst>
                <a:ext uri="{FF2B5EF4-FFF2-40B4-BE49-F238E27FC236}">
                  <a16:creationId xmlns:a16="http://schemas.microsoft.com/office/drawing/2014/main" id="{BEFAD028-6F61-BE61-4FCF-1DFD32056458}"/>
                </a:ext>
              </a:extLst>
            </p:cNvPr>
            <p:cNvSpPr>
              <a:spLocks/>
            </p:cNvSpPr>
            <p:nvPr/>
          </p:nvSpPr>
          <p:spPr bwMode="auto">
            <a:xfrm>
              <a:off x="7099300" y="5765800"/>
              <a:ext cx="114300" cy="25400"/>
            </a:xfrm>
            <a:custGeom>
              <a:avLst/>
              <a:gdLst>
                <a:gd name="T0" fmla="*/ 20 w 72"/>
                <a:gd name="T1" fmla="*/ 4 h 16"/>
                <a:gd name="T2" fmla="*/ 28 w 72"/>
                <a:gd name="T3" fmla="*/ 4 h 16"/>
                <a:gd name="T4" fmla="*/ 32 w 72"/>
                <a:gd name="T5" fmla="*/ 4 h 16"/>
                <a:gd name="T6" fmla="*/ 40 w 72"/>
                <a:gd name="T7" fmla="*/ 4 h 16"/>
                <a:gd name="T8" fmla="*/ 48 w 72"/>
                <a:gd name="T9" fmla="*/ 4 h 16"/>
                <a:gd name="T10" fmla="*/ 52 w 72"/>
                <a:gd name="T11" fmla="*/ 8 h 16"/>
                <a:gd name="T12" fmla="*/ 60 w 72"/>
                <a:gd name="T13" fmla="*/ 8 h 16"/>
                <a:gd name="T14" fmla="*/ 68 w 72"/>
                <a:gd name="T15" fmla="*/ 12 h 16"/>
                <a:gd name="T16" fmla="*/ 72 w 72"/>
                <a:gd name="T17" fmla="*/ 12 h 16"/>
                <a:gd name="T18" fmla="*/ 72 w 72"/>
                <a:gd name="T19" fmla="*/ 12 h 16"/>
                <a:gd name="T20" fmla="*/ 72 w 72"/>
                <a:gd name="T21" fmla="*/ 12 h 16"/>
                <a:gd name="T22" fmla="*/ 72 w 72"/>
                <a:gd name="T23" fmla="*/ 12 h 16"/>
                <a:gd name="T24" fmla="*/ 72 w 72"/>
                <a:gd name="T25" fmla="*/ 16 h 16"/>
                <a:gd name="T26" fmla="*/ 72 w 72"/>
                <a:gd name="T27" fmla="*/ 16 h 16"/>
                <a:gd name="T28" fmla="*/ 72 w 72"/>
                <a:gd name="T29" fmla="*/ 16 h 16"/>
                <a:gd name="T30" fmla="*/ 72 w 72"/>
                <a:gd name="T31" fmla="*/ 16 h 16"/>
                <a:gd name="T32" fmla="*/ 72 w 72"/>
                <a:gd name="T33" fmla="*/ 16 h 16"/>
                <a:gd name="T34" fmla="*/ 68 w 72"/>
                <a:gd name="T35" fmla="*/ 16 h 16"/>
                <a:gd name="T36" fmla="*/ 68 w 72"/>
                <a:gd name="T37" fmla="*/ 16 h 16"/>
                <a:gd name="T38" fmla="*/ 64 w 72"/>
                <a:gd name="T39" fmla="*/ 16 h 16"/>
                <a:gd name="T40" fmla="*/ 60 w 72"/>
                <a:gd name="T41" fmla="*/ 12 h 16"/>
                <a:gd name="T42" fmla="*/ 52 w 72"/>
                <a:gd name="T43" fmla="*/ 12 h 16"/>
                <a:gd name="T44" fmla="*/ 48 w 72"/>
                <a:gd name="T45" fmla="*/ 12 h 16"/>
                <a:gd name="T46" fmla="*/ 40 w 72"/>
                <a:gd name="T47" fmla="*/ 8 h 16"/>
                <a:gd name="T48" fmla="*/ 32 w 72"/>
                <a:gd name="T49" fmla="*/ 8 h 16"/>
                <a:gd name="T50" fmla="*/ 28 w 72"/>
                <a:gd name="T51" fmla="*/ 8 h 16"/>
                <a:gd name="T52" fmla="*/ 20 w 72"/>
                <a:gd name="T53" fmla="*/ 8 h 16"/>
                <a:gd name="T54" fmla="*/ 12 w 72"/>
                <a:gd name="T55" fmla="*/ 8 h 16"/>
                <a:gd name="T56" fmla="*/ 8 w 72"/>
                <a:gd name="T57" fmla="*/ 8 h 16"/>
                <a:gd name="T58" fmla="*/ 0 w 72"/>
                <a:gd name="T59" fmla="*/ 8 h 16"/>
                <a:gd name="T60" fmla="*/ 0 w 72"/>
                <a:gd name="T61" fmla="*/ 8 h 16"/>
                <a:gd name="T62" fmla="*/ 0 w 72"/>
                <a:gd name="T63" fmla="*/ 8 h 16"/>
                <a:gd name="T64" fmla="*/ 0 w 72"/>
                <a:gd name="T65" fmla="*/ 8 h 16"/>
                <a:gd name="T66" fmla="*/ 0 w 72"/>
                <a:gd name="T67" fmla="*/ 8 h 16"/>
                <a:gd name="T68" fmla="*/ 0 w 72"/>
                <a:gd name="T69" fmla="*/ 8 h 16"/>
                <a:gd name="T70" fmla="*/ 0 w 72"/>
                <a:gd name="T71" fmla="*/ 4 h 16"/>
                <a:gd name="T72" fmla="*/ 0 w 72"/>
                <a:gd name="T73" fmla="*/ 4 h 16"/>
                <a:gd name="T74" fmla="*/ 0 w 72"/>
                <a:gd name="T75" fmla="*/ 4 h 16"/>
                <a:gd name="T76" fmla="*/ 0 w 72"/>
                <a:gd name="T77" fmla="*/ 4 h 16"/>
                <a:gd name="T78" fmla="*/ 0 w 72"/>
                <a:gd name="T79" fmla="*/ 4 h 16"/>
                <a:gd name="T80" fmla="*/ 4 w 72"/>
                <a:gd name="T81" fmla="*/ 4 h 16"/>
                <a:gd name="T82" fmla="*/ 8 w 72"/>
                <a:gd name="T83" fmla="*/ 4 h 16"/>
                <a:gd name="T84" fmla="*/ 16 w 72"/>
                <a:gd name="T8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6">
                  <a:moveTo>
                    <a:pt x="16" y="0"/>
                  </a:moveTo>
                  <a:lnTo>
                    <a:pt x="16" y="0"/>
                  </a:lnTo>
                  <a:lnTo>
                    <a:pt x="20" y="4"/>
                  </a:lnTo>
                  <a:lnTo>
                    <a:pt x="24" y="4"/>
                  </a:lnTo>
                  <a:lnTo>
                    <a:pt x="24" y="4"/>
                  </a:lnTo>
                  <a:lnTo>
                    <a:pt x="28" y="4"/>
                  </a:lnTo>
                  <a:lnTo>
                    <a:pt x="28" y="4"/>
                  </a:lnTo>
                  <a:lnTo>
                    <a:pt x="32" y="4"/>
                  </a:lnTo>
                  <a:lnTo>
                    <a:pt x="32" y="4"/>
                  </a:lnTo>
                  <a:lnTo>
                    <a:pt x="36" y="4"/>
                  </a:lnTo>
                  <a:lnTo>
                    <a:pt x="40" y="4"/>
                  </a:lnTo>
                  <a:lnTo>
                    <a:pt x="40" y="4"/>
                  </a:lnTo>
                  <a:lnTo>
                    <a:pt x="44" y="4"/>
                  </a:lnTo>
                  <a:lnTo>
                    <a:pt x="44" y="4"/>
                  </a:lnTo>
                  <a:lnTo>
                    <a:pt x="48" y="4"/>
                  </a:lnTo>
                  <a:lnTo>
                    <a:pt x="48" y="4"/>
                  </a:lnTo>
                  <a:lnTo>
                    <a:pt x="52" y="8"/>
                  </a:lnTo>
                  <a:lnTo>
                    <a:pt x="52" y="8"/>
                  </a:lnTo>
                  <a:lnTo>
                    <a:pt x="56" y="8"/>
                  </a:lnTo>
                  <a:lnTo>
                    <a:pt x="60" y="8"/>
                  </a:lnTo>
                  <a:lnTo>
                    <a:pt x="60" y="8"/>
                  </a:lnTo>
                  <a:lnTo>
                    <a:pt x="64" y="8"/>
                  </a:lnTo>
                  <a:lnTo>
                    <a:pt x="64" y="8"/>
                  </a:lnTo>
                  <a:lnTo>
                    <a:pt x="68" y="12"/>
                  </a:lnTo>
                  <a:lnTo>
                    <a:pt x="68" y="12"/>
                  </a:lnTo>
                  <a:lnTo>
                    <a:pt x="72" y="12"/>
                  </a:lnTo>
                  <a:lnTo>
                    <a:pt x="72" y="12"/>
                  </a:lnTo>
                  <a:lnTo>
                    <a:pt x="72" y="12"/>
                  </a:lnTo>
                  <a:lnTo>
                    <a:pt x="72" y="12"/>
                  </a:lnTo>
                  <a:lnTo>
                    <a:pt x="72" y="12"/>
                  </a:lnTo>
                  <a:lnTo>
                    <a:pt x="72" y="12"/>
                  </a:lnTo>
                  <a:lnTo>
                    <a:pt x="72" y="12"/>
                  </a:lnTo>
                  <a:lnTo>
                    <a:pt x="72" y="12"/>
                  </a:lnTo>
                  <a:lnTo>
                    <a:pt x="72" y="12"/>
                  </a:lnTo>
                  <a:lnTo>
                    <a:pt x="72" y="12"/>
                  </a:lnTo>
                  <a:lnTo>
                    <a:pt x="72" y="12"/>
                  </a:lnTo>
                  <a:lnTo>
                    <a:pt x="72" y="16"/>
                  </a:lnTo>
                  <a:lnTo>
                    <a:pt x="72" y="16"/>
                  </a:lnTo>
                  <a:lnTo>
                    <a:pt x="72" y="16"/>
                  </a:lnTo>
                  <a:lnTo>
                    <a:pt x="72" y="16"/>
                  </a:lnTo>
                  <a:lnTo>
                    <a:pt x="72" y="16"/>
                  </a:lnTo>
                  <a:lnTo>
                    <a:pt x="72" y="16"/>
                  </a:lnTo>
                  <a:lnTo>
                    <a:pt x="72" y="16"/>
                  </a:lnTo>
                  <a:lnTo>
                    <a:pt x="72" y="16"/>
                  </a:lnTo>
                  <a:lnTo>
                    <a:pt x="72" y="16"/>
                  </a:lnTo>
                  <a:lnTo>
                    <a:pt x="72" y="16"/>
                  </a:lnTo>
                  <a:lnTo>
                    <a:pt x="72" y="16"/>
                  </a:lnTo>
                  <a:lnTo>
                    <a:pt x="72" y="16"/>
                  </a:lnTo>
                  <a:lnTo>
                    <a:pt x="72" y="16"/>
                  </a:lnTo>
                  <a:lnTo>
                    <a:pt x="72" y="16"/>
                  </a:lnTo>
                  <a:lnTo>
                    <a:pt x="72" y="16"/>
                  </a:lnTo>
                  <a:lnTo>
                    <a:pt x="72" y="16"/>
                  </a:lnTo>
                  <a:lnTo>
                    <a:pt x="68" y="16"/>
                  </a:lnTo>
                  <a:lnTo>
                    <a:pt x="68" y="16"/>
                  </a:lnTo>
                  <a:lnTo>
                    <a:pt x="68" y="16"/>
                  </a:lnTo>
                  <a:lnTo>
                    <a:pt x="68" y="16"/>
                  </a:lnTo>
                  <a:lnTo>
                    <a:pt x="68" y="16"/>
                  </a:lnTo>
                  <a:lnTo>
                    <a:pt x="68" y="16"/>
                  </a:lnTo>
                  <a:lnTo>
                    <a:pt x="68" y="16"/>
                  </a:lnTo>
                  <a:lnTo>
                    <a:pt x="64" y="16"/>
                  </a:lnTo>
                  <a:lnTo>
                    <a:pt x="64" y="16"/>
                  </a:lnTo>
                  <a:lnTo>
                    <a:pt x="60" y="16"/>
                  </a:lnTo>
                  <a:lnTo>
                    <a:pt x="60" y="12"/>
                  </a:lnTo>
                  <a:lnTo>
                    <a:pt x="56" y="12"/>
                  </a:lnTo>
                  <a:lnTo>
                    <a:pt x="56" y="12"/>
                  </a:lnTo>
                  <a:lnTo>
                    <a:pt x="52" y="12"/>
                  </a:lnTo>
                  <a:lnTo>
                    <a:pt x="52" y="12"/>
                  </a:lnTo>
                  <a:lnTo>
                    <a:pt x="48" y="12"/>
                  </a:lnTo>
                  <a:lnTo>
                    <a:pt x="48" y="12"/>
                  </a:lnTo>
                  <a:lnTo>
                    <a:pt x="44" y="12"/>
                  </a:lnTo>
                  <a:lnTo>
                    <a:pt x="40" y="12"/>
                  </a:lnTo>
                  <a:lnTo>
                    <a:pt x="40" y="8"/>
                  </a:lnTo>
                  <a:lnTo>
                    <a:pt x="36" y="8"/>
                  </a:lnTo>
                  <a:lnTo>
                    <a:pt x="36" y="8"/>
                  </a:lnTo>
                  <a:lnTo>
                    <a:pt x="32" y="8"/>
                  </a:lnTo>
                  <a:lnTo>
                    <a:pt x="32" y="8"/>
                  </a:lnTo>
                  <a:lnTo>
                    <a:pt x="28" y="8"/>
                  </a:lnTo>
                  <a:lnTo>
                    <a:pt x="28" y="8"/>
                  </a:lnTo>
                  <a:lnTo>
                    <a:pt x="24" y="8"/>
                  </a:lnTo>
                  <a:lnTo>
                    <a:pt x="24" y="8"/>
                  </a:lnTo>
                  <a:lnTo>
                    <a:pt x="20" y="8"/>
                  </a:lnTo>
                  <a:lnTo>
                    <a:pt x="16" y="8"/>
                  </a:lnTo>
                  <a:lnTo>
                    <a:pt x="16" y="8"/>
                  </a:lnTo>
                  <a:lnTo>
                    <a:pt x="12" y="8"/>
                  </a:lnTo>
                  <a:lnTo>
                    <a:pt x="12" y="8"/>
                  </a:lnTo>
                  <a:lnTo>
                    <a:pt x="8" y="8"/>
                  </a:lnTo>
                  <a:lnTo>
                    <a:pt x="8" y="8"/>
                  </a:lnTo>
                  <a:lnTo>
                    <a:pt x="4" y="8"/>
                  </a:lnTo>
                  <a:lnTo>
                    <a:pt x="4"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4" y="4"/>
                  </a:lnTo>
                  <a:lnTo>
                    <a:pt x="4" y="4"/>
                  </a:lnTo>
                  <a:lnTo>
                    <a:pt x="8" y="4"/>
                  </a:lnTo>
                  <a:lnTo>
                    <a:pt x="8" y="4"/>
                  </a:lnTo>
                  <a:lnTo>
                    <a:pt x="12" y="0"/>
                  </a:lnTo>
                  <a:lnTo>
                    <a:pt x="12" y="0"/>
                  </a:lnTo>
                  <a:lnTo>
                    <a:pt x="1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0">
              <a:extLst>
                <a:ext uri="{FF2B5EF4-FFF2-40B4-BE49-F238E27FC236}">
                  <a16:creationId xmlns:a16="http://schemas.microsoft.com/office/drawing/2014/main" id="{7A5DB81A-D11E-3374-F05D-81BD2EC50727}"/>
                </a:ext>
              </a:extLst>
            </p:cNvPr>
            <p:cNvSpPr>
              <a:spLocks/>
            </p:cNvSpPr>
            <p:nvPr/>
          </p:nvSpPr>
          <p:spPr bwMode="auto">
            <a:xfrm>
              <a:off x="7099300" y="5816600"/>
              <a:ext cx="127000" cy="19050"/>
            </a:xfrm>
            <a:custGeom>
              <a:avLst/>
              <a:gdLst>
                <a:gd name="T0" fmla="*/ 52 w 80"/>
                <a:gd name="T1" fmla="*/ 0 h 12"/>
                <a:gd name="T2" fmla="*/ 56 w 80"/>
                <a:gd name="T3" fmla="*/ 0 h 12"/>
                <a:gd name="T4" fmla="*/ 64 w 80"/>
                <a:gd name="T5" fmla="*/ 0 h 12"/>
                <a:gd name="T6" fmla="*/ 68 w 80"/>
                <a:gd name="T7" fmla="*/ 0 h 12"/>
                <a:gd name="T8" fmla="*/ 72 w 80"/>
                <a:gd name="T9" fmla="*/ 0 h 12"/>
                <a:gd name="T10" fmla="*/ 76 w 80"/>
                <a:gd name="T11" fmla="*/ 4 h 12"/>
                <a:gd name="T12" fmla="*/ 80 w 80"/>
                <a:gd name="T13" fmla="*/ 4 h 12"/>
                <a:gd name="T14" fmla="*/ 80 w 80"/>
                <a:gd name="T15" fmla="*/ 4 h 12"/>
                <a:gd name="T16" fmla="*/ 80 w 80"/>
                <a:gd name="T17" fmla="*/ 4 h 12"/>
                <a:gd name="T18" fmla="*/ 80 w 80"/>
                <a:gd name="T19" fmla="*/ 4 h 12"/>
                <a:gd name="T20" fmla="*/ 80 w 80"/>
                <a:gd name="T21" fmla="*/ 4 h 12"/>
                <a:gd name="T22" fmla="*/ 80 w 80"/>
                <a:gd name="T23" fmla="*/ 4 h 12"/>
                <a:gd name="T24" fmla="*/ 80 w 80"/>
                <a:gd name="T25" fmla="*/ 4 h 12"/>
                <a:gd name="T26" fmla="*/ 80 w 80"/>
                <a:gd name="T27" fmla="*/ 8 h 12"/>
                <a:gd name="T28" fmla="*/ 80 w 80"/>
                <a:gd name="T29" fmla="*/ 8 h 12"/>
                <a:gd name="T30" fmla="*/ 80 w 80"/>
                <a:gd name="T31" fmla="*/ 8 h 12"/>
                <a:gd name="T32" fmla="*/ 80 w 80"/>
                <a:gd name="T33" fmla="*/ 8 h 12"/>
                <a:gd name="T34" fmla="*/ 80 w 80"/>
                <a:gd name="T35" fmla="*/ 8 h 12"/>
                <a:gd name="T36" fmla="*/ 80 w 80"/>
                <a:gd name="T37" fmla="*/ 8 h 12"/>
                <a:gd name="T38" fmla="*/ 80 w 80"/>
                <a:gd name="T39" fmla="*/ 8 h 12"/>
                <a:gd name="T40" fmla="*/ 80 w 80"/>
                <a:gd name="T41" fmla="*/ 8 h 12"/>
                <a:gd name="T42" fmla="*/ 76 w 80"/>
                <a:gd name="T43" fmla="*/ 8 h 12"/>
                <a:gd name="T44" fmla="*/ 72 w 80"/>
                <a:gd name="T45" fmla="*/ 8 h 12"/>
                <a:gd name="T46" fmla="*/ 68 w 80"/>
                <a:gd name="T47" fmla="*/ 8 h 12"/>
                <a:gd name="T48" fmla="*/ 64 w 80"/>
                <a:gd name="T49" fmla="*/ 8 h 12"/>
                <a:gd name="T50" fmla="*/ 60 w 80"/>
                <a:gd name="T51" fmla="*/ 8 h 12"/>
                <a:gd name="T52" fmla="*/ 56 w 80"/>
                <a:gd name="T53" fmla="*/ 4 h 12"/>
                <a:gd name="T54" fmla="*/ 48 w 80"/>
                <a:gd name="T55" fmla="*/ 4 h 12"/>
                <a:gd name="T56" fmla="*/ 44 w 80"/>
                <a:gd name="T57" fmla="*/ 4 h 12"/>
                <a:gd name="T58" fmla="*/ 40 w 80"/>
                <a:gd name="T59" fmla="*/ 4 h 12"/>
                <a:gd name="T60" fmla="*/ 36 w 80"/>
                <a:gd name="T61" fmla="*/ 8 h 12"/>
                <a:gd name="T62" fmla="*/ 32 w 80"/>
                <a:gd name="T63" fmla="*/ 8 h 12"/>
                <a:gd name="T64" fmla="*/ 28 w 80"/>
                <a:gd name="T65" fmla="*/ 8 h 12"/>
                <a:gd name="T66" fmla="*/ 20 w 80"/>
                <a:gd name="T67" fmla="*/ 8 h 12"/>
                <a:gd name="T68" fmla="*/ 16 w 80"/>
                <a:gd name="T69" fmla="*/ 8 h 12"/>
                <a:gd name="T70" fmla="*/ 12 w 80"/>
                <a:gd name="T71" fmla="*/ 8 h 12"/>
                <a:gd name="T72" fmla="*/ 8 w 80"/>
                <a:gd name="T73" fmla="*/ 12 h 12"/>
                <a:gd name="T74" fmla="*/ 4 w 80"/>
                <a:gd name="T75" fmla="*/ 12 h 12"/>
                <a:gd name="T76" fmla="*/ 4 w 80"/>
                <a:gd name="T77" fmla="*/ 12 h 12"/>
                <a:gd name="T78" fmla="*/ 4 w 80"/>
                <a:gd name="T79" fmla="*/ 12 h 12"/>
                <a:gd name="T80" fmla="*/ 4 w 80"/>
                <a:gd name="T81" fmla="*/ 12 h 12"/>
                <a:gd name="T82" fmla="*/ 0 w 80"/>
                <a:gd name="T83" fmla="*/ 12 h 12"/>
                <a:gd name="T84" fmla="*/ 0 w 80"/>
                <a:gd name="T85" fmla="*/ 12 h 12"/>
                <a:gd name="T86" fmla="*/ 0 w 80"/>
                <a:gd name="T87" fmla="*/ 12 h 12"/>
                <a:gd name="T88" fmla="*/ 0 w 80"/>
                <a:gd name="T89" fmla="*/ 12 h 12"/>
                <a:gd name="T90" fmla="*/ 0 w 80"/>
                <a:gd name="T91" fmla="*/ 12 h 12"/>
                <a:gd name="T92" fmla="*/ 0 w 80"/>
                <a:gd name="T93" fmla="*/ 8 h 12"/>
                <a:gd name="T94" fmla="*/ 0 w 80"/>
                <a:gd name="T95" fmla="*/ 8 h 12"/>
                <a:gd name="T96" fmla="*/ 0 w 80"/>
                <a:gd name="T97" fmla="*/ 8 h 12"/>
                <a:gd name="T98" fmla="*/ 0 w 80"/>
                <a:gd name="T99" fmla="*/ 8 h 12"/>
                <a:gd name="T100" fmla="*/ 0 w 80"/>
                <a:gd name="T101" fmla="*/ 8 h 12"/>
                <a:gd name="T102" fmla="*/ 0 w 80"/>
                <a:gd name="T103" fmla="*/ 8 h 12"/>
                <a:gd name="T104" fmla="*/ 0 w 80"/>
                <a:gd name="T105" fmla="*/ 8 h 12"/>
                <a:gd name="T106" fmla="*/ 4 w 80"/>
                <a:gd name="T107" fmla="*/ 8 h 12"/>
                <a:gd name="T108" fmla="*/ 8 w 80"/>
                <a:gd name="T109" fmla="*/ 4 h 12"/>
                <a:gd name="T110" fmla="*/ 12 w 80"/>
                <a:gd name="T111" fmla="*/ 4 h 12"/>
                <a:gd name="T112" fmla="*/ 20 w 80"/>
                <a:gd name="T113" fmla="*/ 4 h 12"/>
                <a:gd name="T114" fmla="*/ 24 w 80"/>
                <a:gd name="T115" fmla="*/ 0 h 12"/>
                <a:gd name="T116" fmla="*/ 28 w 80"/>
                <a:gd name="T117" fmla="*/ 0 h 12"/>
                <a:gd name="T118" fmla="*/ 32 w 80"/>
                <a:gd name="T119" fmla="*/ 0 h 12"/>
                <a:gd name="T120" fmla="*/ 36 w 80"/>
                <a:gd name="T121" fmla="*/ 0 h 12"/>
                <a:gd name="T122" fmla="*/ 44 w 80"/>
                <a:gd name="T123" fmla="*/ 0 h 12"/>
                <a:gd name="T124" fmla="*/ 48 w 80"/>
                <a:gd name="T1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12">
                  <a:moveTo>
                    <a:pt x="48" y="0"/>
                  </a:moveTo>
                  <a:lnTo>
                    <a:pt x="52" y="0"/>
                  </a:lnTo>
                  <a:lnTo>
                    <a:pt x="56" y="0"/>
                  </a:lnTo>
                  <a:lnTo>
                    <a:pt x="56" y="0"/>
                  </a:lnTo>
                  <a:lnTo>
                    <a:pt x="60" y="0"/>
                  </a:lnTo>
                  <a:lnTo>
                    <a:pt x="64" y="0"/>
                  </a:lnTo>
                  <a:lnTo>
                    <a:pt x="64" y="0"/>
                  </a:lnTo>
                  <a:lnTo>
                    <a:pt x="68" y="0"/>
                  </a:lnTo>
                  <a:lnTo>
                    <a:pt x="68" y="0"/>
                  </a:lnTo>
                  <a:lnTo>
                    <a:pt x="72" y="0"/>
                  </a:lnTo>
                  <a:lnTo>
                    <a:pt x="76" y="4"/>
                  </a:lnTo>
                  <a:lnTo>
                    <a:pt x="76" y="4"/>
                  </a:lnTo>
                  <a:lnTo>
                    <a:pt x="80" y="4"/>
                  </a:lnTo>
                  <a:lnTo>
                    <a:pt x="80" y="4"/>
                  </a:lnTo>
                  <a:lnTo>
                    <a:pt x="80" y="4"/>
                  </a:lnTo>
                  <a:lnTo>
                    <a:pt x="80" y="4"/>
                  </a:lnTo>
                  <a:lnTo>
                    <a:pt x="80" y="4"/>
                  </a:lnTo>
                  <a:lnTo>
                    <a:pt x="80" y="4"/>
                  </a:lnTo>
                  <a:lnTo>
                    <a:pt x="80" y="4"/>
                  </a:lnTo>
                  <a:lnTo>
                    <a:pt x="80" y="4"/>
                  </a:lnTo>
                  <a:lnTo>
                    <a:pt x="80" y="4"/>
                  </a:lnTo>
                  <a:lnTo>
                    <a:pt x="80" y="4"/>
                  </a:lnTo>
                  <a:lnTo>
                    <a:pt x="80" y="4"/>
                  </a:lnTo>
                  <a:lnTo>
                    <a:pt x="80" y="4"/>
                  </a:lnTo>
                  <a:lnTo>
                    <a:pt x="80" y="4"/>
                  </a:lnTo>
                  <a:lnTo>
                    <a:pt x="80" y="4"/>
                  </a:lnTo>
                  <a:lnTo>
                    <a:pt x="80" y="8"/>
                  </a:lnTo>
                  <a:lnTo>
                    <a:pt x="80" y="8"/>
                  </a:lnTo>
                  <a:lnTo>
                    <a:pt x="80" y="8"/>
                  </a:lnTo>
                  <a:lnTo>
                    <a:pt x="80" y="8"/>
                  </a:lnTo>
                  <a:lnTo>
                    <a:pt x="80" y="8"/>
                  </a:lnTo>
                  <a:lnTo>
                    <a:pt x="80" y="8"/>
                  </a:lnTo>
                  <a:lnTo>
                    <a:pt x="80" y="8"/>
                  </a:lnTo>
                  <a:lnTo>
                    <a:pt x="80" y="8"/>
                  </a:lnTo>
                  <a:lnTo>
                    <a:pt x="80" y="8"/>
                  </a:lnTo>
                  <a:lnTo>
                    <a:pt x="80" y="8"/>
                  </a:lnTo>
                  <a:lnTo>
                    <a:pt x="80" y="8"/>
                  </a:lnTo>
                  <a:lnTo>
                    <a:pt x="80" y="8"/>
                  </a:lnTo>
                  <a:lnTo>
                    <a:pt x="80" y="8"/>
                  </a:lnTo>
                  <a:lnTo>
                    <a:pt x="80" y="8"/>
                  </a:lnTo>
                  <a:lnTo>
                    <a:pt x="80" y="8"/>
                  </a:lnTo>
                  <a:lnTo>
                    <a:pt x="80" y="8"/>
                  </a:lnTo>
                  <a:lnTo>
                    <a:pt x="80" y="8"/>
                  </a:lnTo>
                  <a:lnTo>
                    <a:pt x="76" y="8"/>
                  </a:lnTo>
                  <a:lnTo>
                    <a:pt x="76" y="8"/>
                  </a:lnTo>
                  <a:lnTo>
                    <a:pt x="72" y="8"/>
                  </a:lnTo>
                  <a:lnTo>
                    <a:pt x="72" y="8"/>
                  </a:lnTo>
                  <a:lnTo>
                    <a:pt x="68" y="8"/>
                  </a:lnTo>
                  <a:lnTo>
                    <a:pt x="68" y="8"/>
                  </a:lnTo>
                  <a:lnTo>
                    <a:pt x="64" y="8"/>
                  </a:lnTo>
                  <a:lnTo>
                    <a:pt x="60" y="8"/>
                  </a:lnTo>
                  <a:lnTo>
                    <a:pt x="60" y="8"/>
                  </a:lnTo>
                  <a:lnTo>
                    <a:pt x="56" y="4"/>
                  </a:lnTo>
                  <a:lnTo>
                    <a:pt x="56" y="4"/>
                  </a:lnTo>
                  <a:lnTo>
                    <a:pt x="52" y="4"/>
                  </a:lnTo>
                  <a:lnTo>
                    <a:pt x="48" y="4"/>
                  </a:lnTo>
                  <a:lnTo>
                    <a:pt x="48" y="4"/>
                  </a:lnTo>
                  <a:lnTo>
                    <a:pt x="44" y="4"/>
                  </a:lnTo>
                  <a:lnTo>
                    <a:pt x="44" y="4"/>
                  </a:lnTo>
                  <a:lnTo>
                    <a:pt x="40" y="4"/>
                  </a:lnTo>
                  <a:lnTo>
                    <a:pt x="36" y="4"/>
                  </a:lnTo>
                  <a:lnTo>
                    <a:pt x="36" y="8"/>
                  </a:lnTo>
                  <a:lnTo>
                    <a:pt x="32" y="8"/>
                  </a:lnTo>
                  <a:lnTo>
                    <a:pt x="32" y="8"/>
                  </a:lnTo>
                  <a:lnTo>
                    <a:pt x="28" y="8"/>
                  </a:lnTo>
                  <a:lnTo>
                    <a:pt x="28" y="8"/>
                  </a:lnTo>
                  <a:lnTo>
                    <a:pt x="24" y="8"/>
                  </a:lnTo>
                  <a:lnTo>
                    <a:pt x="20" y="8"/>
                  </a:lnTo>
                  <a:lnTo>
                    <a:pt x="20" y="8"/>
                  </a:lnTo>
                  <a:lnTo>
                    <a:pt x="16" y="8"/>
                  </a:lnTo>
                  <a:lnTo>
                    <a:pt x="16" y="8"/>
                  </a:lnTo>
                  <a:lnTo>
                    <a:pt x="12" y="8"/>
                  </a:lnTo>
                  <a:lnTo>
                    <a:pt x="12" y="12"/>
                  </a:lnTo>
                  <a:lnTo>
                    <a:pt x="8" y="12"/>
                  </a:lnTo>
                  <a:lnTo>
                    <a:pt x="4" y="12"/>
                  </a:lnTo>
                  <a:lnTo>
                    <a:pt x="4" y="12"/>
                  </a:lnTo>
                  <a:lnTo>
                    <a:pt x="4" y="12"/>
                  </a:lnTo>
                  <a:lnTo>
                    <a:pt x="4" y="12"/>
                  </a:lnTo>
                  <a:lnTo>
                    <a:pt x="4" y="12"/>
                  </a:lnTo>
                  <a:lnTo>
                    <a:pt x="4" y="12"/>
                  </a:lnTo>
                  <a:lnTo>
                    <a:pt x="4" y="12"/>
                  </a:lnTo>
                  <a:lnTo>
                    <a:pt x="4" y="12"/>
                  </a:lnTo>
                  <a:lnTo>
                    <a:pt x="0" y="12"/>
                  </a:lnTo>
                  <a:lnTo>
                    <a:pt x="0" y="12"/>
                  </a:lnTo>
                  <a:lnTo>
                    <a:pt x="0" y="12"/>
                  </a:lnTo>
                  <a:lnTo>
                    <a:pt x="0" y="12"/>
                  </a:lnTo>
                  <a:lnTo>
                    <a:pt x="0" y="12"/>
                  </a:lnTo>
                  <a:lnTo>
                    <a:pt x="0" y="12"/>
                  </a:lnTo>
                  <a:lnTo>
                    <a:pt x="0" y="12"/>
                  </a:lnTo>
                  <a:lnTo>
                    <a:pt x="0" y="12"/>
                  </a:lnTo>
                  <a:lnTo>
                    <a:pt x="0" y="12"/>
                  </a:lnTo>
                  <a:lnTo>
                    <a:pt x="0" y="12"/>
                  </a:lnTo>
                  <a:lnTo>
                    <a:pt x="0" y="12"/>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4" y="8"/>
                  </a:lnTo>
                  <a:lnTo>
                    <a:pt x="4" y="8"/>
                  </a:lnTo>
                  <a:lnTo>
                    <a:pt x="8" y="4"/>
                  </a:lnTo>
                  <a:lnTo>
                    <a:pt x="8" y="4"/>
                  </a:lnTo>
                  <a:lnTo>
                    <a:pt x="12" y="4"/>
                  </a:lnTo>
                  <a:lnTo>
                    <a:pt x="12" y="4"/>
                  </a:lnTo>
                  <a:lnTo>
                    <a:pt x="16" y="4"/>
                  </a:lnTo>
                  <a:lnTo>
                    <a:pt x="20" y="4"/>
                  </a:lnTo>
                  <a:lnTo>
                    <a:pt x="20" y="4"/>
                  </a:lnTo>
                  <a:lnTo>
                    <a:pt x="24" y="0"/>
                  </a:lnTo>
                  <a:lnTo>
                    <a:pt x="24" y="0"/>
                  </a:lnTo>
                  <a:lnTo>
                    <a:pt x="28" y="0"/>
                  </a:lnTo>
                  <a:lnTo>
                    <a:pt x="32" y="0"/>
                  </a:lnTo>
                  <a:lnTo>
                    <a:pt x="32" y="0"/>
                  </a:lnTo>
                  <a:lnTo>
                    <a:pt x="36" y="0"/>
                  </a:lnTo>
                  <a:lnTo>
                    <a:pt x="36" y="0"/>
                  </a:lnTo>
                  <a:lnTo>
                    <a:pt x="40" y="0"/>
                  </a:lnTo>
                  <a:lnTo>
                    <a:pt x="44" y="0"/>
                  </a:lnTo>
                  <a:lnTo>
                    <a:pt x="44" y="0"/>
                  </a:lnTo>
                  <a:lnTo>
                    <a:pt x="48" y="0"/>
                  </a:lnTo>
                  <a:lnTo>
                    <a:pt x="48"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1">
              <a:extLst>
                <a:ext uri="{FF2B5EF4-FFF2-40B4-BE49-F238E27FC236}">
                  <a16:creationId xmlns:a16="http://schemas.microsoft.com/office/drawing/2014/main" id="{B2495364-B045-4021-9B4F-CDA786E9BACB}"/>
                </a:ext>
              </a:extLst>
            </p:cNvPr>
            <p:cNvSpPr>
              <a:spLocks/>
            </p:cNvSpPr>
            <p:nvPr/>
          </p:nvSpPr>
          <p:spPr bwMode="auto">
            <a:xfrm>
              <a:off x="7112000" y="5873750"/>
              <a:ext cx="133350" cy="11112"/>
            </a:xfrm>
            <a:custGeom>
              <a:avLst/>
              <a:gdLst>
                <a:gd name="T0" fmla="*/ 52 w 84"/>
                <a:gd name="T1" fmla="*/ 0 h 7"/>
                <a:gd name="T2" fmla="*/ 56 w 84"/>
                <a:gd name="T3" fmla="*/ 0 h 7"/>
                <a:gd name="T4" fmla="*/ 60 w 84"/>
                <a:gd name="T5" fmla="*/ 0 h 7"/>
                <a:gd name="T6" fmla="*/ 64 w 84"/>
                <a:gd name="T7" fmla="*/ 0 h 7"/>
                <a:gd name="T8" fmla="*/ 72 w 84"/>
                <a:gd name="T9" fmla="*/ 0 h 7"/>
                <a:gd name="T10" fmla="*/ 80 w 84"/>
                <a:gd name="T11" fmla="*/ 0 h 7"/>
                <a:gd name="T12" fmla="*/ 80 w 84"/>
                <a:gd name="T13" fmla="*/ 0 h 7"/>
                <a:gd name="T14" fmla="*/ 80 w 84"/>
                <a:gd name="T15" fmla="*/ 0 h 7"/>
                <a:gd name="T16" fmla="*/ 84 w 84"/>
                <a:gd name="T17" fmla="*/ 0 h 7"/>
                <a:gd name="T18" fmla="*/ 84 w 84"/>
                <a:gd name="T19" fmla="*/ 0 h 7"/>
                <a:gd name="T20" fmla="*/ 84 w 84"/>
                <a:gd name="T21" fmla="*/ 4 h 7"/>
                <a:gd name="T22" fmla="*/ 84 w 84"/>
                <a:gd name="T23" fmla="*/ 4 h 7"/>
                <a:gd name="T24" fmla="*/ 84 w 84"/>
                <a:gd name="T25" fmla="*/ 4 h 7"/>
                <a:gd name="T26" fmla="*/ 84 w 84"/>
                <a:gd name="T27" fmla="*/ 4 h 7"/>
                <a:gd name="T28" fmla="*/ 84 w 84"/>
                <a:gd name="T29" fmla="*/ 4 h 7"/>
                <a:gd name="T30" fmla="*/ 84 w 84"/>
                <a:gd name="T31" fmla="*/ 4 h 7"/>
                <a:gd name="T32" fmla="*/ 84 w 84"/>
                <a:gd name="T33" fmla="*/ 4 h 7"/>
                <a:gd name="T34" fmla="*/ 80 w 84"/>
                <a:gd name="T35" fmla="*/ 4 h 7"/>
                <a:gd name="T36" fmla="*/ 80 w 84"/>
                <a:gd name="T37" fmla="*/ 7 h 7"/>
                <a:gd name="T38" fmla="*/ 80 w 84"/>
                <a:gd name="T39" fmla="*/ 7 h 7"/>
                <a:gd name="T40" fmla="*/ 80 w 84"/>
                <a:gd name="T41" fmla="*/ 7 h 7"/>
                <a:gd name="T42" fmla="*/ 72 w 84"/>
                <a:gd name="T43" fmla="*/ 4 h 7"/>
                <a:gd name="T44" fmla="*/ 64 w 84"/>
                <a:gd name="T45" fmla="*/ 4 h 7"/>
                <a:gd name="T46" fmla="*/ 60 w 84"/>
                <a:gd name="T47" fmla="*/ 4 h 7"/>
                <a:gd name="T48" fmla="*/ 56 w 84"/>
                <a:gd name="T49" fmla="*/ 4 h 7"/>
                <a:gd name="T50" fmla="*/ 52 w 84"/>
                <a:gd name="T51" fmla="*/ 4 h 7"/>
                <a:gd name="T52" fmla="*/ 44 w 84"/>
                <a:gd name="T53" fmla="*/ 4 h 7"/>
                <a:gd name="T54" fmla="*/ 40 w 84"/>
                <a:gd name="T55" fmla="*/ 4 h 7"/>
                <a:gd name="T56" fmla="*/ 36 w 84"/>
                <a:gd name="T57" fmla="*/ 4 h 7"/>
                <a:gd name="T58" fmla="*/ 32 w 84"/>
                <a:gd name="T59" fmla="*/ 4 h 7"/>
                <a:gd name="T60" fmla="*/ 28 w 84"/>
                <a:gd name="T61" fmla="*/ 4 h 7"/>
                <a:gd name="T62" fmla="*/ 20 w 84"/>
                <a:gd name="T63" fmla="*/ 4 h 7"/>
                <a:gd name="T64" fmla="*/ 16 w 84"/>
                <a:gd name="T65" fmla="*/ 7 h 7"/>
                <a:gd name="T66" fmla="*/ 12 w 84"/>
                <a:gd name="T67" fmla="*/ 7 h 7"/>
                <a:gd name="T68" fmla="*/ 8 w 84"/>
                <a:gd name="T69" fmla="*/ 7 h 7"/>
                <a:gd name="T70" fmla="*/ 4 w 84"/>
                <a:gd name="T71" fmla="*/ 7 h 7"/>
                <a:gd name="T72" fmla="*/ 0 w 84"/>
                <a:gd name="T73" fmla="*/ 7 h 7"/>
                <a:gd name="T74" fmla="*/ 0 w 84"/>
                <a:gd name="T75" fmla="*/ 7 h 7"/>
                <a:gd name="T76" fmla="*/ 0 w 84"/>
                <a:gd name="T77" fmla="*/ 7 h 7"/>
                <a:gd name="T78" fmla="*/ 0 w 84"/>
                <a:gd name="T79" fmla="*/ 7 h 7"/>
                <a:gd name="T80" fmla="*/ 0 w 84"/>
                <a:gd name="T81" fmla="*/ 7 h 7"/>
                <a:gd name="T82" fmla="*/ 0 w 84"/>
                <a:gd name="T83" fmla="*/ 7 h 7"/>
                <a:gd name="T84" fmla="*/ 0 w 84"/>
                <a:gd name="T85" fmla="*/ 7 h 7"/>
                <a:gd name="T86" fmla="*/ 0 w 84"/>
                <a:gd name="T87" fmla="*/ 7 h 7"/>
                <a:gd name="T88" fmla="*/ 0 w 84"/>
                <a:gd name="T89" fmla="*/ 7 h 7"/>
                <a:gd name="T90" fmla="*/ 0 w 84"/>
                <a:gd name="T91" fmla="*/ 4 h 7"/>
                <a:gd name="T92" fmla="*/ 0 w 84"/>
                <a:gd name="T93" fmla="*/ 4 h 7"/>
                <a:gd name="T94" fmla="*/ 0 w 84"/>
                <a:gd name="T95" fmla="*/ 4 h 7"/>
                <a:gd name="T96" fmla="*/ 0 w 84"/>
                <a:gd name="T97" fmla="*/ 4 h 7"/>
                <a:gd name="T98" fmla="*/ 0 w 84"/>
                <a:gd name="T99" fmla="*/ 4 h 7"/>
                <a:gd name="T100" fmla="*/ 0 w 84"/>
                <a:gd name="T101" fmla="*/ 4 h 7"/>
                <a:gd name="T102" fmla="*/ 4 w 84"/>
                <a:gd name="T103" fmla="*/ 4 h 7"/>
                <a:gd name="T104" fmla="*/ 12 w 84"/>
                <a:gd name="T105" fmla="*/ 0 h 7"/>
                <a:gd name="T106" fmla="*/ 16 w 84"/>
                <a:gd name="T107" fmla="*/ 0 h 7"/>
                <a:gd name="T108" fmla="*/ 20 w 84"/>
                <a:gd name="T109" fmla="*/ 0 h 7"/>
                <a:gd name="T110" fmla="*/ 24 w 84"/>
                <a:gd name="T111" fmla="*/ 0 h 7"/>
                <a:gd name="T112" fmla="*/ 32 w 84"/>
                <a:gd name="T113" fmla="*/ 0 h 7"/>
                <a:gd name="T114" fmla="*/ 36 w 84"/>
                <a:gd name="T115" fmla="*/ 0 h 7"/>
                <a:gd name="T116" fmla="*/ 40 w 84"/>
                <a:gd name="T117" fmla="*/ 0 h 7"/>
                <a:gd name="T118" fmla="*/ 44 w 84"/>
                <a:gd name="T1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7">
                  <a:moveTo>
                    <a:pt x="48" y="0"/>
                  </a:moveTo>
                  <a:lnTo>
                    <a:pt x="52" y="0"/>
                  </a:lnTo>
                  <a:lnTo>
                    <a:pt x="52" y="0"/>
                  </a:lnTo>
                  <a:lnTo>
                    <a:pt x="56" y="0"/>
                  </a:lnTo>
                  <a:lnTo>
                    <a:pt x="60" y="0"/>
                  </a:lnTo>
                  <a:lnTo>
                    <a:pt x="60" y="0"/>
                  </a:lnTo>
                  <a:lnTo>
                    <a:pt x="64" y="0"/>
                  </a:lnTo>
                  <a:lnTo>
                    <a:pt x="64" y="0"/>
                  </a:lnTo>
                  <a:lnTo>
                    <a:pt x="68" y="0"/>
                  </a:lnTo>
                  <a:lnTo>
                    <a:pt x="72" y="0"/>
                  </a:lnTo>
                  <a:lnTo>
                    <a:pt x="76" y="0"/>
                  </a:lnTo>
                  <a:lnTo>
                    <a:pt x="80" y="0"/>
                  </a:lnTo>
                  <a:lnTo>
                    <a:pt x="80" y="0"/>
                  </a:lnTo>
                  <a:lnTo>
                    <a:pt x="80" y="0"/>
                  </a:lnTo>
                  <a:lnTo>
                    <a:pt x="80" y="0"/>
                  </a:lnTo>
                  <a:lnTo>
                    <a:pt x="80" y="0"/>
                  </a:lnTo>
                  <a:lnTo>
                    <a:pt x="84" y="0"/>
                  </a:lnTo>
                  <a:lnTo>
                    <a:pt x="84" y="0"/>
                  </a:lnTo>
                  <a:lnTo>
                    <a:pt x="84" y="0"/>
                  </a:lnTo>
                  <a:lnTo>
                    <a:pt x="84" y="0"/>
                  </a:lnTo>
                  <a:lnTo>
                    <a:pt x="84" y="0"/>
                  </a:lnTo>
                  <a:lnTo>
                    <a:pt x="84" y="4"/>
                  </a:lnTo>
                  <a:lnTo>
                    <a:pt x="84" y="4"/>
                  </a:lnTo>
                  <a:lnTo>
                    <a:pt x="84" y="4"/>
                  </a:lnTo>
                  <a:lnTo>
                    <a:pt x="84" y="4"/>
                  </a:lnTo>
                  <a:lnTo>
                    <a:pt x="84" y="4"/>
                  </a:lnTo>
                  <a:lnTo>
                    <a:pt x="84" y="4"/>
                  </a:lnTo>
                  <a:lnTo>
                    <a:pt x="84" y="4"/>
                  </a:lnTo>
                  <a:lnTo>
                    <a:pt x="84" y="4"/>
                  </a:lnTo>
                  <a:lnTo>
                    <a:pt x="84" y="4"/>
                  </a:lnTo>
                  <a:lnTo>
                    <a:pt x="84" y="4"/>
                  </a:lnTo>
                  <a:lnTo>
                    <a:pt x="84" y="4"/>
                  </a:lnTo>
                  <a:lnTo>
                    <a:pt x="84" y="4"/>
                  </a:lnTo>
                  <a:lnTo>
                    <a:pt x="84" y="4"/>
                  </a:lnTo>
                  <a:lnTo>
                    <a:pt x="84" y="4"/>
                  </a:lnTo>
                  <a:lnTo>
                    <a:pt x="80" y="4"/>
                  </a:lnTo>
                  <a:lnTo>
                    <a:pt x="80" y="4"/>
                  </a:lnTo>
                  <a:lnTo>
                    <a:pt x="80" y="7"/>
                  </a:lnTo>
                  <a:lnTo>
                    <a:pt x="80" y="7"/>
                  </a:lnTo>
                  <a:lnTo>
                    <a:pt x="80" y="7"/>
                  </a:lnTo>
                  <a:lnTo>
                    <a:pt x="80" y="7"/>
                  </a:lnTo>
                  <a:lnTo>
                    <a:pt x="80" y="7"/>
                  </a:lnTo>
                  <a:lnTo>
                    <a:pt x="76" y="4"/>
                  </a:lnTo>
                  <a:lnTo>
                    <a:pt x="72" y="4"/>
                  </a:lnTo>
                  <a:lnTo>
                    <a:pt x="68" y="4"/>
                  </a:lnTo>
                  <a:lnTo>
                    <a:pt x="64" y="4"/>
                  </a:lnTo>
                  <a:lnTo>
                    <a:pt x="64" y="4"/>
                  </a:lnTo>
                  <a:lnTo>
                    <a:pt x="60" y="4"/>
                  </a:lnTo>
                  <a:lnTo>
                    <a:pt x="56" y="4"/>
                  </a:lnTo>
                  <a:lnTo>
                    <a:pt x="56" y="4"/>
                  </a:lnTo>
                  <a:lnTo>
                    <a:pt x="52" y="4"/>
                  </a:lnTo>
                  <a:lnTo>
                    <a:pt x="52" y="4"/>
                  </a:lnTo>
                  <a:lnTo>
                    <a:pt x="48" y="4"/>
                  </a:lnTo>
                  <a:lnTo>
                    <a:pt x="44" y="4"/>
                  </a:lnTo>
                  <a:lnTo>
                    <a:pt x="44" y="4"/>
                  </a:lnTo>
                  <a:lnTo>
                    <a:pt x="40" y="4"/>
                  </a:lnTo>
                  <a:lnTo>
                    <a:pt x="40" y="4"/>
                  </a:lnTo>
                  <a:lnTo>
                    <a:pt x="36" y="4"/>
                  </a:lnTo>
                  <a:lnTo>
                    <a:pt x="32" y="4"/>
                  </a:lnTo>
                  <a:lnTo>
                    <a:pt x="32" y="4"/>
                  </a:lnTo>
                  <a:lnTo>
                    <a:pt x="28" y="4"/>
                  </a:lnTo>
                  <a:lnTo>
                    <a:pt x="28" y="4"/>
                  </a:lnTo>
                  <a:lnTo>
                    <a:pt x="24" y="4"/>
                  </a:lnTo>
                  <a:lnTo>
                    <a:pt x="20" y="4"/>
                  </a:lnTo>
                  <a:lnTo>
                    <a:pt x="20" y="4"/>
                  </a:lnTo>
                  <a:lnTo>
                    <a:pt x="16" y="7"/>
                  </a:lnTo>
                  <a:lnTo>
                    <a:pt x="16" y="7"/>
                  </a:lnTo>
                  <a:lnTo>
                    <a:pt x="12" y="7"/>
                  </a:lnTo>
                  <a:lnTo>
                    <a:pt x="8" y="7"/>
                  </a:lnTo>
                  <a:lnTo>
                    <a:pt x="8" y="7"/>
                  </a:lnTo>
                  <a:lnTo>
                    <a:pt x="4" y="7"/>
                  </a:lnTo>
                  <a:lnTo>
                    <a:pt x="4"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4" y="4"/>
                  </a:lnTo>
                  <a:lnTo>
                    <a:pt x="4" y="4"/>
                  </a:lnTo>
                  <a:lnTo>
                    <a:pt x="8" y="0"/>
                  </a:lnTo>
                  <a:lnTo>
                    <a:pt x="12" y="0"/>
                  </a:lnTo>
                  <a:lnTo>
                    <a:pt x="12" y="0"/>
                  </a:lnTo>
                  <a:lnTo>
                    <a:pt x="16" y="0"/>
                  </a:lnTo>
                  <a:lnTo>
                    <a:pt x="20" y="0"/>
                  </a:lnTo>
                  <a:lnTo>
                    <a:pt x="20" y="0"/>
                  </a:lnTo>
                  <a:lnTo>
                    <a:pt x="24" y="0"/>
                  </a:lnTo>
                  <a:lnTo>
                    <a:pt x="24" y="0"/>
                  </a:lnTo>
                  <a:lnTo>
                    <a:pt x="28" y="0"/>
                  </a:lnTo>
                  <a:lnTo>
                    <a:pt x="32" y="0"/>
                  </a:lnTo>
                  <a:lnTo>
                    <a:pt x="32" y="0"/>
                  </a:lnTo>
                  <a:lnTo>
                    <a:pt x="36" y="0"/>
                  </a:lnTo>
                  <a:lnTo>
                    <a:pt x="40" y="0"/>
                  </a:lnTo>
                  <a:lnTo>
                    <a:pt x="40" y="0"/>
                  </a:lnTo>
                  <a:lnTo>
                    <a:pt x="44" y="0"/>
                  </a:lnTo>
                  <a:lnTo>
                    <a:pt x="44" y="0"/>
                  </a:lnTo>
                  <a:lnTo>
                    <a:pt x="48"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2">
              <a:extLst>
                <a:ext uri="{FF2B5EF4-FFF2-40B4-BE49-F238E27FC236}">
                  <a16:creationId xmlns:a16="http://schemas.microsoft.com/office/drawing/2014/main" id="{7BD71D59-98FB-CC30-F5EB-8F4377BD09B7}"/>
                </a:ext>
              </a:extLst>
            </p:cNvPr>
            <p:cNvSpPr>
              <a:spLocks/>
            </p:cNvSpPr>
            <p:nvPr/>
          </p:nvSpPr>
          <p:spPr bwMode="auto">
            <a:xfrm>
              <a:off x="7402513" y="3622675"/>
              <a:ext cx="182563" cy="344487"/>
            </a:xfrm>
            <a:custGeom>
              <a:avLst/>
              <a:gdLst>
                <a:gd name="T0" fmla="*/ 27 w 29"/>
                <a:gd name="T1" fmla="*/ 24 h 55"/>
                <a:gd name="T2" fmla="*/ 25 w 29"/>
                <a:gd name="T3" fmla="*/ 5 h 55"/>
                <a:gd name="T4" fmla="*/ 16 w 29"/>
                <a:gd name="T5" fmla="*/ 5 h 55"/>
                <a:gd name="T6" fmla="*/ 5 w 29"/>
                <a:gd name="T7" fmla="*/ 33 h 55"/>
                <a:gd name="T8" fmla="*/ 5 w 29"/>
                <a:gd name="T9" fmla="*/ 39 h 55"/>
                <a:gd name="T10" fmla="*/ 11 w 29"/>
                <a:gd name="T11" fmla="*/ 34 h 55"/>
                <a:gd name="T12" fmla="*/ 14 w 29"/>
                <a:gd name="T13" fmla="*/ 50 h 55"/>
                <a:gd name="T14" fmla="*/ 16 w 29"/>
                <a:gd name="T15" fmla="*/ 47 h 55"/>
                <a:gd name="T16" fmla="*/ 15 w 29"/>
                <a:gd name="T17" fmla="*/ 36 h 55"/>
                <a:gd name="T18" fmla="*/ 15 w 29"/>
                <a:gd name="T19" fmla="*/ 35 h 55"/>
                <a:gd name="T20" fmla="*/ 21 w 29"/>
                <a:gd name="T21" fmla="*/ 50 h 55"/>
                <a:gd name="T22" fmla="*/ 19 w 29"/>
                <a:gd name="T23" fmla="*/ 35 h 55"/>
                <a:gd name="T24" fmla="*/ 19 w 29"/>
                <a:gd name="T25" fmla="*/ 34 h 55"/>
                <a:gd name="T26" fmla="*/ 19 w 29"/>
                <a:gd name="T27" fmla="*/ 33 h 55"/>
                <a:gd name="T28" fmla="*/ 22 w 29"/>
                <a:gd name="T29" fmla="*/ 47 h 55"/>
                <a:gd name="T30" fmla="*/ 24 w 29"/>
                <a:gd name="T31" fmla="*/ 46 h 55"/>
                <a:gd name="T32" fmla="*/ 23 w 29"/>
                <a:gd name="T33" fmla="*/ 31 h 55"/>
                <a:gd name="T34" fmla="*/ 25 w 29"/>
                <a:gd name="T35" fmla="*/ 37 h 55"/>
                <a:gd name="T36" fmla="*/ 28 w 29"/>
                <a:gd name="T37" fmla="*/ 40 h 55"/>
                <a:gd name="T38" fmla="*/ 27 w 29"/>
                <a:gd name="T39" fmla="*/ 32 h 55"/>
                <a:gd name="T40" fmla="*/ 27 w 29"/>
                <a:gd name="T41"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55">
                  <a:moveTo>
                    <a:pt x="27" y="24"/>
                  </a:moveTo>
                  <a:cubicBezTo>
                    <a:pt x="27" y="22"/>
                    <a:pt x="27" y="5"/>
                    <a:pt x="25" y="5"/>
                  </a:cubicBezTo>
                  <a:cubicBezTo>
                    <a:pt x="23" y="4"/>
                    <a:pt x="17" y="0"/>
                    <a:pt x="16" y="5"/>
                  </a:cubicBezTo>
                  <a:cubicBezTo>
                    <a:pt x="16" y="17"/>
                    <a:pt x="9" y="26"/>
                    <a:pt x="5" y="33"/>
                  </a:cubicBezTo>
                  <a:cubicBezTo>
                    <a:pt x="0" y="42"/>
                    <a:pt x="1" y="41"/>
                    <a:pt x="5" y="39"/>
                  </a:cubicBezTo>
                  <a:cubicBezTo>
                    <a:pt x="7" y="37"/>
                    <a:pt x="10" y="32"/>
                    <a:pt x="11" y="34"/>
                  </a:cubicBezTo>
                  <a:cubicBezTo>
                    <a:pt x="12" y="40"/>
                    <a:pt x="13" y="47"/>
                    <a:pt x="14" y="50"/>
                  </a:cubicBezTo>
                  <a:cubicBezTo>
                    <a:pt x="14" y="53"/>
                    <a:pt x="17" y="54"/>
                    <a:pt x="16" y="47"/>
                  </a:cubicBezTo>
                  <a:cubicBezTo>
                    <a:pt x="16" y="46"/>
                    <a:pt x="15" y="37"/>
                    <a:pt x="15" y="36"/>
                  </a:cubicBezTo>
                  <a:cubicBezTo>
                    <a:pt x="15" y="36"/>
                    <a:pt x="15" y="35"/>
                    <a:pt x="15" y="35"/>
                  </a:cubicBezTo>
                  <a:cubicBezTo>
                    <a:pt x="18" y="54"/>
                    <a:pt x="21" y="55"/>
                    <a:pt x="21" y="50"/>
                  </a:cubicBezTo>
                  <a:cubicBezTo>
                    <a:pt x="21" y="49"/>
                    <a:pt x="20" y="37"/>
                    <a:pt x="19" y="35"/>
                  </a:cubicBezTo>
                  <a:cubicBezTo>
                    <a:pt x="19" y="35"/>
                    <a:pt x="19" y="34"/>
                    <a:pt x="19" y="34"/>
                  </a:cubicBezTo>
                  <a:cubicBezTo>
                    <a:pt x="19" y="33"/>
                    <a:pt x="19" y="33"/>
                    <a:pt x="19" y="33"/>
                  </a:cubicBezTo>
                  <a:cubicBezTo>
                    <a:pt x="21" y="39"/>
                    <a:pt x="20" y="39"/>
                    <a:pt x="22" y="47"/>
                  </a:cubicBezTo>
                  <a:cubicBezTo>
                    <a:pt x="23" y="51"/>
                    <a:pt x="24" y="51"/>
                    <a:pt x="24" y="46"/>
                  </a:cubicBezTo>
                  <a:cubicBezTo>
                    <a:pt x="24" y="40"/>
                    <a:pt x="24" y="36"/>
                    <a:pt x="23" y="31"/>
                  </a:cubicBezTo>
                  <a:cubicBezTo>
                    <a:pt x="23" y="30"/>
                    <a:pt x="25" y="36"/>
                    <a:pt x="25" y="37"/>
                  </a:cubicBezTo>
                  <a:cubicBezTo>
                    <a:pt x="28" y="46"/>
                    <a:pt x="29" y="42"/>
                    <a:pt x="28" y="40"/>
                  </a:cubicBezTo>
                  <a:cubicBezTo>
                    <a:pt x="28" y="39"/>
                    <a:pt x="28" y="36"/>
                    <a:pt x="27" y="32"/>
                  </a:cubicBezTo>
                  <a:cubicBezTo>
                    <a:pt x="27" y="29"/>
                    <a:pt x="27" y="26"/>
                    <a:pt x="27" y="24"/>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3">
              <a:extLst>
                <a:ext uri="{FF2B5EF4-FFF2-40B4-BE49-F238E27FC236}">
                  <a16:creationId xmlns:a16="http://schemas.microsoft.com/office/drawing/2014/main" id="{AD057712-5410-3EA9-808A-19554788ACCF}"/>
                </a:ext>
              </a:extLst>
            </p:cNvPr>
            <p:cNvSpPr>
              <a:spLocks/>
            </p:cNvSpPr>
            <p:nvPr/>
          </p:nvSpPr>
          <p:spPr bwMode="auto">
            <a:xfrm>
              <a:off x="6369050" y="1960563"/>
              <a:ext cx="585788" cy="1154112"/>
            </a:xfrm>
            <a:custGeom>
              <a:avLst/>
              <a:gdLst>
                <a:gd name="T0" fmla="*/ 93 w 93"/>
                <a:gd name="T1" fmla="*/ 3 h 184"/>
                <a:gd name="T2" fmla="*/ 81 w 93"/>
                <a:gd name="T3" fmla="*/ 118 h 184"/>
                <a:gd name="T4" fmla="*/ 80 w 93"/>
                <a:gd name="T5" fmla="*/ 143 h 184"/>
                <a:gd name="T6" fmla="*/ 81 w 93"/>
                <a:gd name="T7" fmla="*/ 154 h 184"/>
                <a:gd name="T8" fmla="*/ 73 w 93"/>
                <a:gd name="T9" fmla="*/ 158 h 184"/>
                <a:gd name="T10" fmla="*/ 46 w 93"/>
                <a:gd name="T11" fmla="*/ 157 h 184"/>
                <a:gd name="T12" fmla="*/ 43 w 93"/>
                <a:gd name="T13" fmla="*/ 150 h 184"/>
                <a:gd name="T14" fmla="*/ 44 w 93"/>
                <a:gd name="T15" fmla="*/ 146 h 184"/>
                <a:gd name="T16" fmla="*/ 40 w 93"/>
                <a:gd name="T17" fmla="*/ 149 h 184"/>
                <a:gd name="T18" fmla="*/ 38 w 93"/>
                <a:gd name="T19" fmla="*/ 151 h 184"/>
                <a:gd name="T20" fmla="*/ 35 w 93"/>
                <a:gd name="T21" fmla="*/ 155 h 184"/>
                <a:gd name="T22" fmla="*/ 32 w 93"/>
                <a:gd name="T23" fmla="*/ 161 h 184"/>
                <a:gd name="T24" fmla="*/ 10 w 93"/>
                <a:gd name="T25" fmla="*/ 98 h 184"/>
                <a:gd name="T26" fmla="*/ 33 w 93"/>
                <a:gd name="T27" fmla="*/ 36 h 184"/>
                <a:gd name="T28" fmla="*/ 72 w 93"/>
                <a:gd name="T29" fmla="*/ 3 h 184"/>
                <a:gd name="T30" fmla="*/ 93 w 93"/>
                <a:gd name="T31"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184">
                  <a:moveTo>
                    <a:pt x="93" y="3"/>
                  </a:moveTo>
                  <a:cubicBezTo>
                    <a:pt x="93" y="3"/>
                    <a:pt x="85" y="80"/>
                    <a:pt x="81" y="118"/>
                  </a:cubicBezTo>
                  <a:cubicBezTo>
                    <a:pt x="80" y="127"/>
                    <a:pt x="80" y="135"/>
                    <a:pt x="80" y="143"/>
                  </a:cubicBezTo>
                  <a:cubicBezTo>
                    <a:pt x="80" y="145"/>
                    <a:pt x="82" y="152"/>
                    <a:pt x="81" y="154"/>
                  </a:cubicBezTo>
                  <a:cubicBezTo>
                    <a:pt x="79" y="157"/>
                    <a:pt x="75" y="158"/>
                    <a:pt x="73" y="158"/>
                  </a:cubicBezTo>
                  <a:cubicBezTo>
                    <a:pt x="66" y="160"/>
                    <a:pt x="52" y="162"/>
                    <a:pt x="46" y="157"/>
                  </a:cubicBezTo>
                  <a:cubicBezTo>
                    <a:pt x="44" y="155"/>
                    <a:pt x="43" y="152"/>
                    <a:pt x="43" y="150"/>
                  </a:cubicBezTo>
                  <a:cubicBezTo>
                    <a:pt x="43" y="149"/>
                    <a:pt x="45" y="146"/>
                    <a:pt x="44" y="146"/>
                  </a:cubicBezTo>
                  <a:cubicBezTo>
                    <a:pt x="42" y="147"/>
                    <a:pt x="41" y="148"/>
                    <a:pt x="40" y="149"/>
                  </a:cubicBezTo>
                  <a:cubicBezTo>
                    <a:pt x="39" y="150"/>
                    <a:pt x="39" y="150"/>
                    <a:pt x="38" y="151"/>
                  </a:cubicBezTo>
                  <a:cubicBezTo>
                    <a:pt x="37" y="152"/>
                    <a:pt x="36" y="154"/>
                    <a:pt x="35" y="155"/>
                  </a:cubicBezTo>
                  <a:cubicBezTo>
                    <a:pt x="34" y="157"/>
                    <a:pt x="33" y="159"/>
                    <a:pt x="32" y="161"/>
                  </a:cubicBezTo>
                  <a:cubicBezTo>
                    <a:pt x="19" y="184"/>
                    <a:pt x="0" y="125"/>
                    <a:pt x="10" y="98"/>
                  </a:cubicBezTo>
                  <a:cubicBezTo>
                    <a:pt x="17" y="78"/>
                    <a:pt x="21" y="54"/>
                    <a:pt x="33" y="36"/>
                  </a:cubicBezTo>
                  <a:cubicBezTo>
                    <a:pt x="42" y="24"/>
                    <a:pt x="62" y="9"/>
                    <a:pt x="72" y="3"/>
                  </a:cubicBezTo>
                  <a:cubicBezTo>
                    <a:pt x="78" y="0"/>
                    <a:pt x="93" y="3"/>
                    <a:pt x="93"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4">
              <a:extLst>
                <a:ext uri="{FF2B5EF4-FFF2-40B4-BE49-F238E27FC236}">
                  <a16:creationId xmlns:a16="http://schemas.microsoft.com/office/drawing/2014/main" id="{E6D8146B-D1F3-5C0F-5CE1-6633B29B1FAB}"/>
                </a:ext>
              </a:extLst>
            </p:cNvPr>
            <p:cNvSpPr>
              <a:spLocks/>
            </p:cNvSpPr>
            <p:nvPr/>
          </p:nvSpPr>
          <p:spPr bwMode="auto">
            <a:xfrm>
              <a:off x="7080250" y="1954213"/>
              <a:ext cx="554038" cy="1755775"/>
            </a:xfrm>
            <a:custGeom>
              <a:avLst/>
              <a:gdLst>
                <a:gd name="T0" fmla="*/ 0 w 88"/>
                <a:gd name="T1" fmla="*/ 4 h 280"/>
                <a:gd name="T2" fmla="*/ 11 w 88"/>
                <a:gd name="T3" fmla="*/ 119 h 280"/>
                <a:gd name="T4" fmla="*/ 11 w 88"/>
                <a:gd name="T5" fmla="*/ 144 h 280"/>
                <a:gd name="T6" fmla="*/ 11 w 88"/>
                <a:gd name="T7" fmla="*/ 155 h 280"/>
                <a:gd name="T8" fmla="*/ 18 w 88"/>
                <a:gd name="T9" fmla="*/ 159 h 280"/>
                <a:gd name="T10" fmla="*/ 41 w 88"/>
                <a:gd name="T11" fmla="*/ 158 h 280"/>
                <a:gd name="T12" fmla="*/ 57 w 88"/>
                <a:gd name="T13" fmla="*/ 255 h 280"/>
                <a:gd name="T14" fmla="*/ 77 w 88"/>
                <a:gd name="T15" fmla="*/ 275 h 280"/>
                <a:gd name="T16" fmla="*/ 83 w 88"/>
                <a:gd name="T17" fmla="*/ 247 h 280"/>
                <a:gd name="T18" fmla="*/ 70 w 88"/>
                <a:gd name="T19" fmla="*/ 139 h 280"/>
                <a:gd name="T20" fmla="*/ 22 w 88"/>
                <a:gd name="T21" fmla="*/ 3 h 280"/>
                <a:gd name="T22" fmla="*/ 0 w 88"/>
                <a:gd name="T23" fmla="*/ 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80">
                  <a:moveTo>
                    <a:pt x="0" y="4"/>
                  </a:moveTo>
                  <a:cubicBezTo>
                    <a:pt x="0" y="4"/>
                    <a:pt x="7" y="81"/>
                    <a:pt x="11" y="119"/>
                  </a:cubicBezTo>
                  <a:cubicBezTo>
                    <a:pt x="12" y="128"/>
                    <a:pt x="12" y="136"/>
                    <a:pt x="11" y="144"/>
                  </a:cubicBezTo>
                  <a:cubicBezTo>
                    <a:pt x="11" y="146"/>
                    <a:pt x="10" y="153"/>
                    <a:pt x="11" y="155"/>
                  </a:cubicBezTo>
                  <a:cubicBezTo>
                    <a:pt x="12" y="158"/>
                    <a:pt x="16" y="159"/>
                    <a:pt x="18" y="159"/>
                  </a:cubicBezTo>
                  <a:cubicBezTo>
                    <a:pt x="24" y="161"/>
                    <a:pt x="36" y="163"/>
                    <a:pt x="41" y="158"/>
                  </a:cubicBezTo>
                  <a:cubicBezTo>
                    <a:pt x="43" y="156"/>
                    <a:pt x="52" y="190"/>
                    <a:pt x="57" y="255"/>
                  </a:cubicBezTo>
                  <a:cubicBezTo>
                    <a:pt x="58" y="265"/>
                    <a:pt x="65" y="280"/>
                    <a:pt x="77" y="275"/>
                  </a:cubicBezTo>
                  <a:cubicBezTo>
                    <a:pt x="88" y="270"/>
                    <a:pt x="87" y="259"/>
                    <a:pt x="83" y="247"/>
                  </a:cubicBezTo>
                  <a:cubicBezTo>
                    <a:pt x="81" y="239"/>
                    <a:pt x="82" y="223"/>
                    <a:pt x="70" y="139"/>
                  </a:cubicBezTo>
                  <a:cubicBezTo>
                    <a:pt x="66" y="110"/>
                    <a:pt x="57" y="21"/>
                    <a:pt x="22" y="3"/>
                  </a:cubicBezTo>
                  <a:cubicBezTo>
                    <a:pt x="16" y="0"/>
                    <a:pt x="0" y="4"/>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5">
              <a:extLst>
                <a:ext uri="{FF2B5EF4-FFF2-40B4-BE49-F238E27FC236}">
                  <a16:creationId xmlns:a16="http://schemas.microsoft.com/office/drawing/2014/main" id="{BFB940A0-1A2A-2250-1F8B-54B5DD3D7F10}"/>
                </a:ext>
              </a:extLst>
            </p:cNvPr>
            <p:cNvSpPr>
              <a:spLocks/>
            </p:cNvSpPr>
            <p:nvPr/>
          </p:nvSpPr>
          <p:spPr bwMode="auto">
            <a:xfrm>
              <a:off x="6137275" y="1522413"/>
              <a:ext cx="635000" cy="765175"/>
            </a:xfrm>
            <a:custGeom>
              <a:avLst/>
              <a:gdLst>
                <a:gd name="T0" fmla="*/ 39 w 101"/>
                <a:gd name="T1" fmla="*/ 2 h 122"/>
                <a:gd name="T2" fmla="*/ 3 w 101"/>
                <a:gd name="T3" fmla="*/ 35 h 122"/>
                <a:gd name="T4" fmla="*/ 5 w 101"/>
                <a:gd name="T5" fmla="*/ 96 h 122"/>
                <a:gd name="T6" fmla="*/ 7 w 101"/>
                <a:gd name="T7" fmla="*/ 119 h 122"/>
                <a:gd name="T8" fmla="*/ 22 w 101"/>
                <a:gd name="T9" fmla="*/ 122 h 122"/>
                <a:gd name="T10" fmla="*/ 61 w 101"/>
                <a:gd name="T11" fmla="*/ 109 h 122"/>
                <a:gd name="T12" fmla="*/ 93 w 101"/>
                <a:gd name="T13" fmla="*/ 101 h 122"/>
                <a:gd name="T14" fmla="*/ 99 w 101"/>
                <a:gd name="T15" fmla="*/ 54 h 122"/>
                <a:gd name="T16" fmla="*/ 53 w 101"/>
                <a:gd name="T17" fmla="*/ 1 h 122"/>
                <a:gd name="T18" fmla="*/ 39 w 101"/>
                <a:gd name="T19"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22">
                  <a:moveTo>
                    <a:pt x="39" y="2"/>
                  </a:moveTo>
                  <a:cubicBezTo>
                    <a:pt x="33" y="4"/>
                    <a:pt x="7" y="8"/>
                    <a:pt x="3" y="35"/>
                  </a:cubicBezTo>
                  <a:cubicBezTo>
                    <a:pt x="0" y="56"/>
                    <a:pt x="4" y="76"/>
                    <a:pt x="5" y="96"/>
                  </a:cubicBezTo>
                  <a:cubicBezTo>
                    <a:pt x="5" y="101"/>
                    <a:pt x="3" y="116"/>
                    <a:pt x="7" y="119"/>
                  </a:cubicBezTo>
                  <a:cubicBezTo>
                    <a:pt x="9" y="121"/>
                    <a:pt x="19" y="122"/>
                    <a:pt x="22" y="122"/>
                  </a:cubicBezTo>
                  <a:cubicBezTo>
                    <a:pt x="34" y="122"/>
                    <a:pt x="48" y="113"/>
                    <a:pt x="61" y="109"/>
                  </a:cubicBezTo>
                  <a:cubicBezTo>
                    <a:pt x="70" y="106"/>
                    <a:pt x="86" y="108"/>
                    <a:pt x="93" y="101"/>
                  </a:cubicBezTo>
                  <a:cubicBezTo>
                    <a:pt x="96" y="99"/>
                    <a:pt x="101" y="67"/>
                    <a:pt x="99" y="54"/>
                  </a:cubicBezTo>
                  <a:cubicBezTo>
                    <a:pt x="93" y="23"/>
                    <a:pt x="77" y="2"/>
                    <a:pt x="53" y="1"/>
                  </a:cubicBezTo>
                  <a:cubicBezTo>
                    <a:pt x="49" y="0"/>
                    <a:pt x="43" y="0"/>
                    <a:pt x="39" y="2"/>
                  </a:cubicBezTo>
                  <a:close/>
                </a:path>
              </a:pathLst>
            </a:custGeom>
            <a:solidFill>
              <a:srgbClr val="B5520F"/>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6">
              <a:extLst>
                <a:ext uri="{FF2B5EF4-FFF2-40B4-BE49-F238E27FC236}">
                  <a16:creationId xmlns:a16="http://schemas.microsoft.com/office/drawing/2014/main" id="{25C569A4-7212-A372-AAD4-3F0E5488874E}"/>
                </a:ext>
              </a:extLst>
            </p:cNvPr>
            <p:cNvSpPr>
              <a:spLocks/>
            </p:cNvSpPr>
            <p:nvPr/>
          </p:nvSpPr>
          <p:spPr bwMode="auto">
            <a:xfrm>
              <a:off x="6307138" y="2024063"/>
              <a:ext cx="509588" cy="908050"/>
            </a:xfrm>
            <a:custGeom>
              <a:avLst/>
              <a:gdLst>
                <a:gd name="T0" fmla="*/ 39 w 81"/>
                <a:gd name="T1" fmla="*/ 136 h 145"/>
                <a:gd name="T2" fmla="*/ 10 w 81"/>
                <a:gd name="T3" fmla="*/ 90 h 145"/>
                <a:gd name="T4" fmla="*/ 10 w 81"/>
                <a:gd name="T5" fmla="*/ 31 h 145"/>
                <a:gd name="T6" fmla="*/ 23 w 81"/>
                <a:gd name="T7" fmla="*/ 15 h 145"/>
                <a:gd name="T8" fmla="*/ 48 w 81"/>
                <a:gd name="T9" fmla="*/ 6 h 145"/>
                <a:gd name="T10" fmla="*/ 70 w 81"/>
                <a:gd name="T11" fmla="*/ 31 h 145"/>
                <a:gd name="T12" fmla="*/ 79 w 81"/>
                <a:gd name="T13" fmla="*/ 110 h 145"/>
                <a:gd name="T14" fmla="*/ 39 w 81"/>
                <a:gd name="T15" fmla="*/ 136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45">
                  <a:moveTo>
                    <a:pt x="39" y="136"/>
                  </a:moveTo>
                  <a:cubicBezTo>
                    <a:pt x="10" y="90"/>
                    <a:pt x="10" y="90"/>
                    <a:pt x="10" y="90"/>
                  </a:cubicBezTo>
                  <a:cubicBezTo>
                    <a:pt x="4" y="63"/>
                    <a:pt x="0" y="55"/>
                    <a:pt x="10" y="31"/>
                  </a:cubicBezTo>
                  <a:cubicBezTo>
                    <a:pt x="12" y="25"/>
                    <a:pt x="20" y="21"/>
                    <a:pt x="23" y="15"/>
                  </a:cubicBezTo>
                  <a:cubicBezTo>
                    <a:pt x="30" y="0"/>
                    <a:pt x="40" y="3"/>
                    <a:pt x="48" y="6"/>
                  </a:cubicBezTo>
                  <a:cubicBezTo>
                    <a:pt x="65" y="15"/>
                    <a:pt x="68" y="20"/>
                    <a:pt x="70" y="31"/>
                  </a:cubicBezTo>
                  <a:cubicBezTo>
                    <a:pt x="79" y="110"/>
                    <a:pt x="79" y="110"/>
                    <a:pt x="79" y="110"/>
                  </a:cubicBezTo>
                  <a:cubicBezTo>
                    <a:pt x="81" y="126"/>
                    <a:pt x="50" y="145"/>
                    <a:pt x="39" y="136"/>
                  </a:cubicBezTo>
                </a:path>
              </a:pathLst>
            </a:custGeom>
            <a:solidFill>
              <a:srgbClr val="F9C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7">
              <a:extLst>
                <a:ext uri="{FF2B5EF4-FFF2-40B4-BE49-F238E27FC236}">
                  <a16:creationId xmlns:a16="http://schemas.microsoft.com/office/drawing/2014/main" id="{927507F6-7827-D7AE-BAB9-5C62BD03186F}"/>
                </a:ext>
              </a:extLst>
            </p:cNvPr>
            <p:cNvSpPr>
              <a:spLocks/>
            </p:cNvSpPr>
            <p:nvPr/>
          </p:nvSpPr>
          <p:spPr bwMode="auto">
            <a:xfrm>
              <a:off x="6281738" y="2311400"/>
              <a:ext cx="585788" cy="709612"/>
            </a:xfrm>
            <a:custGeom>
              <a:avLst/>
              <a:gdLst>
                <a:gd name="T0" fmla="*/ 77 w 93"/>
                <a:gd name="T1" fmla="*/ 19 h 113"/>
                <a:gd name="T2" fmla="*/ 77 w 93"/>
                <a:gd name="T3" fmla="*/ 113 h 113"/>
                <a:gd name="T4" fmla="*/ 29 w 93"/>
                <a:gd name="T5" fmla="*/ 111 h 113"/>
                <a:gd name="T6" fmla="*/ 21 w 93"/>
                <a:gd name="T7" fmla="*/ 30 h 113"/>
                <a:gd name="T8" fmla="*/ 77 w 93"/>
                <a:gd name="T9" fmla="*/ 19 h 113"/>
              </a:gdLst>
              <a:ahLst/>
              <a:cxnLst>
                <a:cxn ang="0">
                  <a:pos x="T0" y="T1"/>
                </a:cxn>
                <a:cxn ang="0">
                  <a:pos x="T2" y="T3"/>
                </a:cxn>
                <a:cxn ang="0">
                  <a:pos x="T4" y="T5"/>
                </a:cxn>
                <a:cxn ang="0">
                  <a:pos x="T6" y="T7"/>
                </a:cxn>
                <a:cxn ang="0">
                  <a:pos x="T8" y="T9"/>
                </a:cxn>
              </a:cxnLst>
              <a:rect l="0" t="0" r="r" b="b"/>
              <a:pathLst>
                <a:path w="93" h="113">
                  <a:moveTo>
                    <a:pt x="77" y="19"/>
                  </a:moveTo>
                  <a:cubicBezTo>
                    <a:pt x="77" y="19"/>
                    <a:pt x="93" y="63"/>
                    <a:pt x="77" y="113"/>
                  </a:cubicBezTo>
                  <a:cubicBezTo>
                    <a:pt x="29" y="111"/>
                    <a:pt x="29" y="111"/>
                    <a:pt x="29" y="111"/>
                  </a:cubicBezTo>
                  <a:cubicBezTo>
                    <a:pt x="0" y="97"/>
                    <a:pt x="1" y="69"/>
                    <a:pt x="21" y="30"/>
                  </a:cubicBezTo>
                  <a:cubicBezTo>
                    <a:pt x="43" y="0"/>
                    <a:pt x="77" y="19"/>
                    <a:pt x="77" y="19"/>
                  </a:cubicBezTo>
                  <a:close/>
                </a:path>
              </a:pathLst>
            </a:custGeom>
            <a:solidFill>
              <a:srgbClr val="F9C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8">
              <a:extLst>
                <a:ext uri="{FF2B5EF4-FFF2-40B4-BE49-F238E27FC236}">
                  <a16:creationId xmlns:a16="http://schemas.microsoft.com/office/drawing/2014/main" id="{FF00EE5D-5D19-AFBF-B6CF-68B0C2E95EB8}"/>
                </a:ext>
              </a:extLst>
            </p:cNvPr>
            <p:cNvSpPr>
              <a:spLocks/>
            </p:cNvSpPr>
            <p:nvPr/>
          </p:nvSpPr>
          <p:spPr bwMode="auto">
            <a:xfrm>
              <a:off x="6432550" y="1917700"/>
              <a:ext cx="188913" cy="306387"/>
            </a:xfrm>
            <a:custGeom>
              <a:avLst/>
              <a:gdLst>
                <a:gd name="T0" fmla="*/ 19 w 30"/>
                <a:gd name="T1" fmla="*/ 48 h 49"/>
                <a:gd name="T2" fmla="*/ 5 w 30"/>
                <a:gd name="T3" fmla="*/ 39 h 49"/>
                <a:gd name="T4" fmla="*/ 1 w 30"/>
                <a:gd name="T5" fmla="*/ 16 h 49"/>
                <a:gd name="T6" fmla="*/ 10 w 30"/>
                <a:gd name="T7" fmla="*/ 1 h 49"/>
                <a:gd name="T8" fmla="*/ 24 w 30"/>
                <a:gd name="T9" fmla="*/ 10 h 49"/>
                <a:gd name="T10" fmla="*/ 29 w 30"/>
                <a:gd name="T11" fmla="*/ 33 h 49"/>
                <a:gd name="T12" fmla="*/ 19 w 30"/>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30" h="49">
                  <a:moveTo>
                    <a:pt x="19" y="48"/>
                  </a:moveTo>
                  <a:cubicBezTo>
                    <a:pt x="13" y="49"/>
                    <a:pt x="6" y="45"/>
                    <a:pt x="5" y="39"/>
                  </a:cubicBezTo>
                  <a:cubicBezTo>
                    <a:pt x="1" y="16"/>
                    <a:pt x="1" y="16"/>
                    <a:pt x="1" y="16"/>
                  </a:cubicBezTo>
                  <a:cubicBezTo>
                    <a:pt x="0" y="10"/>
                    <a:pt x="4" y="3"/>
                    <a:pt x="10" y="1"/>
                  </a:cubicBezTo>
                  <a:cubicBezTo>
                    <a:pt x="17" y="0"/>
                    <a:pt x="23" y="4"/>
                    <a:pt x="24" y="10"/>
                  </a:cubicBezTo>
                  <a:cubicBezTo>
                    <a:pt x="29" y="33"/>
                    <a:pt x="29" y="33"/>
                    <a:pt x="29" y="33"/>
                  </a:cubicBezTo>
                  <a:cubicBezTo>
                    <a:pt x="30" y="39"/>
                    <a:pt x="26" y="46"/>
                    <a:pt x="19" y="48"/>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9">
              <a:extLst>
                <a:ext uri="{FF2B5EF4-FFF2-40B4-BE49-F238E27FC236}">
                  <a16:creationId xmlns:a16="http://schemas.microsoft.com/office/drawing/2014/main" id="{984A8A9B-7243-EFEE-2879-018571FF37F8}"/>
                </a:ext>
              </a:extLst>
            </p:cNvPr>
            <p:cNvSpPr>
              <a:spLocks/>
            </p:cNvSpPr>
            <p:nvPr/>
          </p:nvSpPr>
          <p:spPr bwMode="auto">
            <a:xfrm>
              <a:off x="6369050" y="2581275"/>
              <a:ext cx="492125" cy="1173162"/>
            </a:xfrm>
            <a:custGeom>
              <a:avLst/>
              <a:gdLst>
                <a:gd name="T0" fmla="*/ 2 w 78"/>
                <a:gd name="T1" fmla="*/ 137 h 187"/>
                <a:gd name="T2" fmla="*/ 9 w 78"/>
                <a:gd name="T3" fmla="*/ 104 h 187"/>
                <a:gd name="T4" fmla="*/ 14 w 78"/>
                <a:gd name="T5" fmla="*/ 64 h 187"/>
                <a:gd name="T6" fmla="*/ 65 w 78"/>
                <a:gd name="T7" fmla="*/ 26 h 187"/>
                <a:gd name="T8" fmla="*/ 43 w 78"/>
                <a:gd name="T9" fmla="*/ 121 h 187"/>
                <a:gd name="T10" fmla="*/ 22 w 78"/>
                <a:gd name="T11" fmla="*/ 186 h 187"/>
                <a:gd name="T12" fmla="*/ 2 w 78"/>
                <a:gd name="T13" fmla="*/ 137 h 187"/>
              </a:gdLst>
              <a:ahLst/>
              <a:cxnLst>
                <a:cxn ang="0">
                  <a:pos x="T0" y="T1"/>
                </a:cxn>
                <a:cxn ang="0">
                  <a:pos x="T2" y="T3"/>
                </a:cxn>
                <a:cxn ang="0">
                  <a:pos x="T4" y="T5"/>
                </a:cxn>
                <a:cxn ang="0">
                  <a:pos x="T6" y="T7"/>
                </a:cxn>
                <a:cxn ang="0">
                  <a:pos x="T8" y="T9"/>
                </a:cxn>
                <a:cxn ang="0">
                  <a:pos x="T10" y="T11"/>
                </a:cxn>
                <a:cxn ang="0">
                  <a:pos x="T12" y="T13"/>
                </a:cxn>
              </a:cxnLst>
              <a:rect l="0" t="0" r="r" b="b"/>
              <a:pathLst>
                <a:path w="78" h="187">
                  <a:moveTo>
                    <a:pt x="2" y="137"/>
                  </a:moveTo>
                  <a:cubicBezTo>
                    <a:pt x="0" y="124"/>
                    <a:pt x="7" y="109"/>
                    <a:pt x="9" y="104"/>
                  </a:cubicBezTo>
                  <a:cubicBezTo>
                    <a:pt x="9" y="104"/>
                    <a:pt x="12" y="92"/>
                    <a:pt x="14" y="64"/>
                  </a:cubicBezTo>
                  <a:cubicBezTo>
                    <a:pt x="16" y="39"/>
                    <a:pt x="47" y="0"/>
                    <a:pt x="65" y="26"/>
                  </a:cubicBezTo>
                  <a:cubicBezTo>
                    <a:pt x="78" y="44"/>
                    <a:pt x="56" y="82"/>
                    <a:pt x="43" y="121"/>
                  </a:cubicBezTo>
                  <a:cubicBezTo>
                    <a:pt x="35" y="145"/>
                    <a:pt x="25" y="187"/>
                    <a:pt x="22" y="186"/>
                  </a:cubicBezTo>
                  <a:cubicBezTo>
                    <a:pt x="4" y="182"/>
                    <a:pt x="2" y="137"/>
                    <a:pt x="2" y="137"/>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0">
              <a:extLst>
                <a:ext uri="{FF2B5EF4-FFF2-40B4-BE49-F238E27FC236}">
                  <a16:creationId xmlns:a16="http://schemas.microsoft.com/office/drawing/2014/main" id="{797E4B4F-B9BE-1898-98CC-EEA80FE66F05}"/>
                </a:ext>
              </a:extLst>
            </p:cNvPr>
            <p:cNvSpPr>
              <a:spLocks/>
            </p:cNvSpPr>
            <p:nvPr/>
          </p:nvSpPr>
          <p:spPr bwMode="auto">
            <a:xfrm>
              <a:off x="6224588" y="2606675"/>
              <a:ext cx="806450" cy="790575"/>
            </a:xfrm>
            <a:custGeom>
              <a:avLst/>
              <a:gdLst>
                <a:gd name="T0" fmla="*/ 90 w 128"/>
                <a:gd name="T1" fmla="*/ 87 h 126"/>
                <a:gd name="T2" fmla="*/ 87 w 128"/>
                <a:gd name="T3" fmla="*/ 69 h 126"/>
                <a:gd name="T4" fmla="*/ 44 w 128"/>
                <a:gd name="T5" fmla="*/ 55 h 126"/>
                <a:gd name="T6" fmla="*/ 34 w 128"/>
                <a:gd name="T7" fmla="*/ 9 h 126"/>
                <a:gd name="T8" fmla="*/ 115 w 128"/>
                <a:gd name="T9" fmla="*/ 37 h 126"/>
                <a:gd name="T10" fmla="*/ 126 w 128"/>
                <a:gd name="T11" fmla="*/ 113 h 126"/>
                <a:gd name="T12" fmla="*/ 90 w 128"/>
                <a:gd name="T13" fmla="*/ 87 h 126"/>
              </a:gdLst>
              <a:ahLst/>
              <a:cxnLst>
                <a:cxn ang="0">
                  <a:pos x="T0" y="T1"/>
                </a:cxn>
                <a:cxn ang="0">
                  <a:pos x="T2" y="T3"/>
                </a:cxn>
                <a:cxn ang="0">
                  <a:pos x="T4" y="T5"/>
                </a:cxn>
                <a:cxn ang="0">
                  <a:pos x="T6" y="T7"/>
                </a:cxn>
                <a:cxn ang="0">
                  <a:pos x="T8" y="T9"/>
                </a:cxn>
                <a:cxn ang="0">
                  <a:pos x="T10" y="T11"/>
                </a:cxn>
                <a:cxn ang="0">
                  <a:pos x="T12" y="T13"/>
                </a:cxn>
              </a:cxnLst>
              <a:rect l="0" t="0" r="r" b="b"/>
              <a:pathLst>
                <a:path w="128" h="126">
                  <a:moveTo>
                    <a:pt x="90" y="87"/>
                  </a:moveTo>
                  <a:cubicBezTo>
                    <a:pt x="87" y="81"/>
                    <a:pt x="91" y="71"/>
                    <a:pt x="87" y="69"/>
                  </a:cubicBezTo>
                  <a:cubicBezTo>
                    <a:pt x="87" y="69"/>
                    <a:pt x="74" y="63"/>
                    <a:pt x="44" y="55"/>
                  </a:cubicBezTo>
                  <a:cubicBezTo>
                    <a:pt x="17" y="48"/>
                    <a:pt x="0" y="20"/>
                    <a:pt x="34" y="9"/>
                  </a:cubicBezTo>
                  <a:cubicBezTo>
                    <a:pt x="57" y="0"/>
                    <a:pt x="74" y="16"/>
                    <a:pt x="115" y="37"/>
                  </a:cubicBezTo>
                  <a:cubicBezTo>
                    <a:pt x="128" y="44"/>
                    <a:pt x="127" y="110"/>
                    <a:pt x="126" y="113"/>
                  </a:cubicBezTo>
                  <a:cubicBezTo>
                    <a:pt x="120" y="126"/>
                    <a:pt x="96" y="100"/>
                    <a:pt x="90" y="87"/>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1">
              <a:extLst>
                <a:ext uri="{FF2B5EF4-FFF2-40B4-BE49-F238E27FC236}">
                  <a16:creationId xmlns:a16="http://schemas.microsoft.com/office/drawing/2014/main" id="{EC518F42-9164-9996-66BD-ECF5C596EC8D}"/>
                </a:ext>
              </a:extLst>
            </p:cNvPr>
            <p:cNvSpPr>
              <a:spLocks/>
            </p:cNvSpPr>
            <p:nvPr/>
          </p:nvSpPr>
          <p:spPr bwMode="auto">
            <a:xfrm>
              <a:off x="6407150" y="3629025"/>
              <a:ext cx="307975" cy="219075"/>
            </a:xfrm>
            <a:custGeom>
              <a:avLst/>
              <a:gdLst>
                <a:gd name="T0" fmla="*/ 15 w 49"/>
                <a:gd name="T1" fmla="*/ 11 h 35"/>
                <a:gd name="T2" fmla="*/ 19 w 49"/>
                <a:gd name="T3" fmla="*/ 7 h 35"/>
                <a:gd name="T4" fmla="*/ 35 w 49"/>
                <a:gd name="T5" fmla="*/ 9 h 35"/>
                <a:gd name="T6" fmla="*/ 49 w 49"/>
                <a:gd name="T7" fmla="*/ 24 h 35"/>
                <a:gd name="T8" fmla="*/ 0 w 49"/>
                <a:gd name="T9" fmla="*/ 28 h 35"/>
                <a:gd name="T10" fmla="*/ 1 w 49"/>
                <a:gd name="T11" fmla="*/ 12 h 35"/>
                <a:gd name="T12" fmla="*/ 15 w 49"/>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49" h="35">
                  <a:moveTo>
                    <a:pt x="15" y="11"/>
                  </a:moveTo>
                  <a:cubicBezTo>
                    <a:pt x="14" y="10"/>
                    <a:pt x="11" y="0"/>
                    <a:pt x="19" y="7"/>
                  </a:cubicBezTo>
                  <a:cubicBezTo>
                    <a:pt x="23" y="10"/>
                    <a:pt x="30" y="10"/>
                    <a:pt x="35" y="9"/>
                  </a:cubicBezTo>
                  <a:cubicBezTo>
                    <a:pt x="45" y="7"/>
                    <a:pt x="48" y="16"/>
                    <a:pt x="49" y="24"/>
                  </a:cubicBezTo>
                  <a:cubicBezTo>
                    <a:pt x="40" y="35"/>
                    <a:pt x="3" y="29"/>
                    <a:pt x="0" y="28"/>
                  </a:cubicBezTo>
                  <a:cubicBezTo>
                    <a:pt x="0" y="18"/>
                    <a:pt x="3" y="16"/>
                    <a:pt x="1" y="12"/>
                  </a:cubicBezTo>
                  <a:cubicBezTo>
                    <a:pt x="2" y="9"/>
                    <a:pt x="12" y="10"/>
                    <a:pt x="15" y="11"/>
                  </a:cubicBezTo>
                  <a:close/>
                </a:path>
              </a:pathLst>
            </a:custGeom>
            <a:solidFill>
              <a:srgbClr val="0407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3">
              <a:extLst>
                <a:ext uri="{FF2B5EF4-FFF2-40B4-BE49-F238E27FC236}">
                  <a16:creationId xmlns:a16="http://schemas.microsoft.com/office/drawing/2014/main" id="{DB112C07-1FDF-EB27-05E5-095DEAA7C651}"/>
                </a:ext>
              </a:extLst>
            </p:cNvPr>
            <p:cNvSpPr>
              <a:spLocks/>
            </p:cNvSpPr>
            <p:nvPr/>
          </p:nvSpPr>
          <p:spPr bwMode="auto">
            <a:xfrm>
              <a:off x="6897688" y="3170238"/>
              <a:ext cx="315913" cy="244475"/>
            </a:xfrm>
            <a:custGeom>
              <a:avLst/>
              <a:gdLst>
                <a:gd name="T0" fmla="*/ 13 w 50"/>
                <a:gd name="T1" fmla="*/ 19 h 39"/>
                <a:gd name="T2" fmla="*/ 14 w 50"/>
                <a:gd name="T3" fmla="*/ 13 h 39"/>
                <a:gd name="T4" fmla="*/ 29 w 50"/>
                <a:gd name="T5" fmla="*/ 7 h 39"/>
                <a:gd name="T6" fmla="*/ 50 w 50"/>
                <a:gd name="T7" fmla="*/ 13 h 39"/>
                <a:gd name="T8" fmla="*/ 8 w 50"/>
                <a:gd name="T9" fmla="*/ 39 h 39"/>
                <a:gd name="T10" fmla="*/ 1 w 50"/>
                <a:gd name="T11" fmla="*/ 26 h 39"/>
                <a:gd name="T12" fmla="*/ 13 w 50"/>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50" h="39">
                  <a:moveTo>
                    <a:pt x="13" y="19"/>
                  </a:moveTo>
                  <a:cubicBezTo>
                    <a:pt x="11" y="17"/>
                    <a:pt x="3" y="11"/>
                    <a:pt x="14" y="13"/>
                  </a:cubicBezTo>
                  <a:cubicBezTo>
                    <a:pt x="20" y="14"/>
                    <a:pt x="25" y="10"/>
                    <a:pt x="29" y="7"/>
                  </a:cubicBezTo>
                  <a:cubicBezTo>
                    <a:pt x="38" y="0"/>
                    <a:pt x="44" y="7"/>
                    <a:pt x="50" y="13"/>
                  </a:cubicBezTo>
                  <a:cubicBezTo>
                    <a:pt x="47" y="26"/>
                    <a:pt x="11" y="39"/>
                    <a:pt x="8" y="39"/>
                  </a:cubicBezTo>
                  <a:cubicBezTo>
                    <a:pt x="3" y="32"/>
                    <a:pt x="4" y="28"/>
                    <a:pt x="1" y="26"/>
                  </a:cubicBezTo>
                  <a:cubicBezTo>
                    <a:pt x="0" y="23"/>
                    <a:pt x="9" y="19"/>
                    <a:pt x="13" y="19"/>
                  </a:cubicBezTo>
                  <a:close/>
                </a:path>
              </a:pathLst>
            </a:custGeom>
            <a:solidFill>
              <a:srgbClr val="0407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5">
              <a:extLst>
                <a:ext uri="{FF2B5EF4-FFF2-40B4-BE49-F238E27FC236}">
                  <a16:creationId xmlns:a16="http://schemas.microsoft.com/office/drawing/2014/main" id="{94A945E7-9D79-1BD3-6709-A33A5BDE76FC}"/>
                </a:ext>
              </a:extLst>
            </p:cNvPr>
            <p:cNvSpPr>
              <a:spLocks/>
            </p:cNvSpPr>
            <p:nvPr/>
          </p:nvSpPr>
          <p:spPr bwMode="auto">
            <a:xfrm>
              <a:off x="6249988" y="2613025"/>
              <a:ext cx="604838" cy="576262"/>
            </a:xfrm>
            <a:custGeom>
              <a:avLst/>
              <a:gdLst>
                <a:gd name="T0" fmla="*/ 89 w 96"/>
                <a:gd name="T1" fmla="*/ 0 h 92"/>
                <a:gd name="T2" fmla="*/ 89 w 96"/>
                <a:gd name="T3" fmla="*/ 23 h 92"/>
                <a:gd name="T4" fmla="*/ 96 w 96"/>
                <a:gd name="T5" fmla="*/ 27 h 92"/>
                <a:gd name="T6" fmla="*/ 89 w 96"/>
                <a:gd name="T7" fmla="*/ 31 h 92"/>
                <a:gd name="T8" fmla="*/ 89 w 96"/>
                <a:gd name="T9" fmla="*/ 43 h 92"/>
                <a:gd name="T10" fmla="*/ 82 w 96"/>
                <a:gd name="T11" fmla="*/ 84 h 92"/>
                <a:gd name="T12" fmla="*/ 22 w 96"/>
                <a:gd name="T13" fmla="*/ 84 h 92"/>
                <a:gd name="T14" fmla="*/ 26 w 96"/>
                <a:gd name="T15" fmla="*/ 67 h 92"/>
                <a:gd name="T16" fmla="*/ 11 w 96"/>
                <a:gd name="T17" fmla="*/ 53 h 92"/>
                <a:gd name="T18" fmla="*/ 16 w 96"/>
                <a:gd name="T19" fmla="*/ 2 h 92"/>
                <a:gd name="T20" fmla="*/ 48 w 96"/>
                <a:gd name="T21" fmla="*/ 7 h 92"/>
                <a:gd name="T22" fmla="*/ 89 w 96"/>
                <a:gd name="T23" fmla="*/ 0 h 92"/>
                <a:gd name="T24" fmla="*/ 89 w 96"/>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2">
                  <a:moveTo>
                    <a:pt x="89" y="0"/>
                  </a:moveTo>
                  <a:cubicBezTo>
                    <a:pt x="89" y="0"/>
                    <a:pt x="89" y="10"/>
                    <a:pt x="89" y="23"/>
                  </a:cubicBezTo>
                  <a:cubicBezTo>
                    <a:pt x="92" y="24"/>
                    <a:pt x="94" y="26"/>
                    <a:pt x="96" y="27"/>
                  </a:cubicBezTo>
                  <a:cubicBezTo>
                    <a:pt x="93" y="28"/>
                    <a:pt x="91" y="29"/>
                    <a:pt x="89" y="31"/>
                  </a:cubicBezTo>
                  <a:cubicBezTo>
                    <a:pt x="89" y="35"/>
                    <a:pt x="89" y="39"/>
                    <a:pt x="89" y="43"/>
                  </a:cubicBezTo>
                  <a:cubicBezTo>
                    <a:pt x="88" y="65"/>
                    <a:pt x="85" y="83"/>
                    <a:pt x="82" y="84"/>
                  </a:cubicBezTo>
                  <a:cubicBezTo>
                    <a:pt x="71" y="92"/>
                    <a:pt x="24" y="85"/>
                    <a:pt x="22" y="84"/>
                  </a:cubicBezTo>
                  <a:cubicBezTo>
                    <a:pt x="21" y="84"/>
                    <a:pt x="23" y="76"/>
                    <a:pt x="26" y="67"/>
                  </a:cubicBezTo>
                  <a:cubicBezTo>
                    <a:pt x="19" y="63"/>
                    <a:pt x="14" y="58"/>
                    <a:pt x="11" y="53"/>
                  </a:cubicBezTo>
                  <a:cubicBezTo>
                    <a:pt x="0" y="32"/>
                    <a:pt x="16" y="2"/>
                    <a:pt x="16" y="2"/>
                  </a:cubicBezTo>
                  <a:cubicBezTo>
                    <a:pt x="16" y="2"/>
                    <a:pt x="30" y="2"/>
                    <a:pt x="48" y="7"/>
                  </a:cubicBezTo>
                  <a:cubicBezTo>
                    <a:pt x="57" y="6"/>
                    <a:pt x="73" y="4"/>
                    <a:pt x="89" y="0"/>
                  </a:cubicBezTo>
                  <a:cubicBezTo>
                    <a:pt x="89" y="0"/>
                    <a:pt x="89" y="0"/>
                    <a:pt x="89" y="0"/>
                  </a:cubicBezTo>
                  <a:close/>
                </a:path>
              </a:pathLst>
            </a:custGeom>
            <a:solidFill>
              <a:srgbClr val="FF3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7">
              <a:extLst>
                <a:ext uri="{FF2B5EF4-FFF2-40B4-BE49-F238E27FC236}">
                  <a16:creationId xmlns:a16="http://schemas.microsoft.com/office/drawing/2014/main" id="{858E12D2-2FDB-FA04-24F9-3C3662F5DAE2}"/>
                </a:ext>
              </a:extLst>
            </p:cNvPr>
            <p:cNvSpPr>
              <a:spLocks/>
            </p:cNvSpPr>
            <p:nvPr/>
          </p:nvSpPr>
          <p:spPr bwMode="auto">
            <a:xfrm>
              <a:off x="6294438" y="2060575"/>
              <a:ext cx="528638" cy="696912"/>
            </a:xfrm>
            <a:custGeom>
              <a:avLst/>
              <a:gdLst>
                <a:gd name="T0" fmla="*/ 24 w 84"/>
                <a:gd name="T1" fmla="*/ 11 h 111"/>
                <a:gd name="T2" fmla="*/ 48 w 84"/>
                <a:gd name="T3" fmla="*/ 12 h 111"/>
                <a:gd name="T4" fmla="*/ 51 w 84"/>
                <a:gd name="T5" fmla="*/ 0 h 111"/>
                <a:gd name="T6" fmla="*/ 70 w 84"/>
                <a:gd name="T7" fmla="*/ 15 h 111"/>
                <a:gd name="T8" fmla="*/ 84 w 84"/>
                <a:gd name="T9" fmla="*/ 94 h 111"/>
                <a:gd name="T10" fmla="*/ 57 w 84"/>
                <a:gd name="T11" fmla="*/ 106 h 111"/>
                <a:gd name="T12" fmla="*/ 3 w 84"/>
                <a:gd name="T13" fmla="*/ 98 h 111"/>
                <a:gd name="T14" fmla="*/ 11 w 84"/>
                <a:gd name="T15" fmla="*/ 21 h 111"/>
                <a:gd name="T16" fmla="*/ 24 w 84"/>
                <a:gd name="T17"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111">
                  <a:moveTo>
                    <a:pt x="24" y="11"/>
                  </a:moveTo>
                  <a:cubicBezTo>
                    <a:pt x="24" y="11"/>
                    <a:pt x="41" y="16"/>
                    <a:pt x="48" y="12"/>
                  </a:cubicBezTo>
                  <a:cubicBezTo>
                    <a:pt x="58" y="6"/>
                    <a:pt x="50" y="0"/>
                    <a:pt x="51" y="0"/>
                  </a:cubicBezTo>
                  <a:cubicBezTo>
                    <a:pt x="52" y="1"/>
                    <a:pt x="63" y="2"/>
                    <a:pt x="70" y="15"/>
                  </a:cubicBezTo>
                  <a:cubicBezTo>
                    <a:pt x="79" y="30"/>
                    <a:pt x="83" y="92"/>
                    <a:pt x="84" y="94"/>
                  </a:cubicBezTo>
                  <a:cubicBezTo>
                    <a:pt x="84" y="96"/>
                    <a:pt x="76" y="104"/>
                    <a:pt x="57" y="106"/>
                  </a:cubicBezTo>
                  <a:cubicBezTo>
                    <a:pt x="14" y="111"/>
                    <a:pt x="4" y="99"/>
                    <a:pt x="3" y="98"/>
                  </a:cubicBezTo>
                  <a:cubicBezTo>
                    <a:pt x="1" y="98"/>
                    <a:pt x="0" y="36"/>
                    <a:pt x="11" y="21"/>
                  </a:cubicBezTo>
                  <a:cubicBezTo>
                    <a:pt x="14" y="17"/>
                    <a:pt x="20" y="12"/>
                    <a:pt x="24" y="11"/>
                  </a:cubicBezTo>
                  <a:close/>
                </a:path>
              </a:pathLst>
            </a:custGeom>
            <a:solidFill>
              <a:srgbClr val="FF3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9">
              <a:extLst>
                <a:ext uri="{FF2B5EF4-FFF2-40B4-BE49-F238E27FC236}">
                  <a16:creationId xmlns:a16="http://schemas.microsoft.com/office/drawing/2014/main" id="{AA063A32-138F-26B5-2C77-6387A4916169}"/>
                </a:ext>
              </a:extLst>
            </p:cNvPr>
            <p:cNvSpPr>
              <a:spLocks/>
            </p:cNvSpPr>
            <p:nvPr/>
          </p:nvSpPr>
          <p:spPr bwMode="auto">
            <a:xfrm>
              <a:off x="6369050" y="2066925"/>
              <a:ext cx="749300" cy="388937"/>
            </a:xfrm>
            <a:custGeom>
              <a:avLst/>
              <a:gdLst>
                <a:gd name="T0" fmla="*/ 97 w 119"/>
                <a:gd name="T1" fmla="*/ 5 h 62"/>
                <a:gd name="T2" fmla="*/ 24 w 119"/>
                <a:gd name="T3" fmla="*/ 24 h 62"/>
                <a:gd name="T4" fmla="*/ 5 w 119"/>
                <a:gd name="T5" fmla="*/ 44 h 62"/>
                <a:gd name="T6" fmla="*/ 61 w 119"/>
                <a:gd name="T7" fmla="*/ 53 h 62"/>
                <a:gd name="T8" fmla="*/ 97 w 119"/>
                <a:gd name="T9" fmla="*/ 5 h 62"/>
              </a:gdLst>
              <a:ahLst/>
              <a:cxnLst>
                <a:cxn ang="0">
                  <a:pos x="T0" y="T1"/>
                </a:cxn>
                <a:cxn ang="0">
                  <a:pos x="T2" y="T3"/>
                </a:cxn>
                <a:cxn ang="0">
                  <a:pos x="T4" y="T5"/>
                </a:cxn>
                <a:cxn ang="0">
                  <a:pos x="T6" y="T7"/>
                </a:cxn>
                <a:cxn ang="0">
                  <a:pos x="T8" y="T9"/>
                </a:cxn>
              </a:cxnLst>
              <a:rect l="0" t="0" r="r" b="b"/>
              <a:pathLst>
                <a:path w="119" h="62">
                  <a:moveTo>
                    <a:pt x="97" y="5"/>
                  </a:moveTo>
                  <a:cubicBezTo>
                    <a:pt x="97" y="5"/>
                    <a:pt x="61" y="36"/>
                    <a:pt x="24" y="24"/>
                  </a:cubicBezTo>
                  <a:cubicBezTo>
                    <a:pt x="11" y="20"/>
                    <a:pt x="0" y="32"/>
                    <a:pt x="5" y="44"/>
                  </a:cubicBezTo>
                  <a:cubicBezTo>
                    <a:pt x="10" y="56"/>
                    <a:pt x="28" y="62"/>
                    <a:pt x="61" y="53"/>
                  </a:cubicBezTo>
                  <a:cubicBezTo>
                    <a:pt x="94" y="44"/>
                    <a:pt x="119" y="0"/>
                    <a:pt x="97" y="5"/>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4681CD22-BF25-C72A-D766-8E36DB2755E7}"/>
                </a:ext>
              </a:extLst>
            </p:cNvPr>
            <p:cNvSpPr>
              <a:spLocks/>
            </p:cNvSpPr>
            <p:nvPr/>
          </p:nvSpPr>
          <p:spPr bwMode="auto">
            <a:xfrm>
              <a:off x="6935788" y="1979613"/>
              <a:ext cx="139700" cy="250825"/>
            </a:xfrm>
            <a:custGeom>
              <a:avLst/>
              <a:gdLst>
                <a:gd name="T0" fmla="*/ 1 w 22"/>
                <a:gd name="T1" fmla="*/ 23 h 40"/>
                <a:gd name="T2" fmla="*/ 5 w 22"/>
                <a:gd name="T3" fmla="*/ 13 h 40"/>
                <a:gd name="T4" fmla="*/ 7 w 22"/>
                <a:gd name="T5" fmla="*/ 15 h 40"/>
                <a:gd name="T6" fmla="*/ 9 w 22"/>
                <a:gd name="T7" fmla="*/ 3 h 40"/>
                <a:gd name="T8" fmla="*/ 11 w 22"/>
                <a:gd name="T9" fmla="*/ 12 h 40"/>
                <a:gd name="T10" fmla="*/ 15 w 22"/>
                <a:gd name="T11" fmla="*/ 1 h 40"/>
                <a:gd name="T12" fmla="*/ 15 w 22"/>
                <a:gd name="T13" fmla="*/ 13 h 40"/>
                <a:gd name="T14" fmla="*/ 20 w 22"/>
                <a:gd name="T15" fmla="*/ 3 h 40"/>
                <a:gd name="T16" fmla="*/ 14 w 22"/>
                <a:gd name="T17" fmla="*/ 30 h 40"/>
                <a:gd name="T18" fmla="*/ 8 w 22"/>
                <a:gd name="T19" fmla="*/ 40 h 40"/>
                <a:gd name="T20" fmla="*/ 1 w 22"/>
                <a:gd name="T21"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0">
                  <a:moveTo>
                    <a:pt x="1" y="23"/>
                  </a:moveTo>
                  <a:cubicBezTo>
                    <a:pt x="5" y="19"/>
                    <a:pt x="5" y="17"/>
                    <a:pt x="5" y="13"/>
                  </a:cubicBezTo>
                  <a:cubicBezTo>
                    <a:pt x="6" y="10"/>
                    <a:pt x="7" y="13"/>
                    <a:pt x="7" y="15"/>
                  </a:cubicBezTo>
                  <a:cubicBezTo>
                    <a:pt x="8" y="10"/>
                    <a:pt x="8" y="3"/>
                    <a:pt x="9" y="3"/>
                  </a:cubicBezTo>
                  <a:cubicBezTo>
                    <a:pt x="10" y="3"/>
                    <a:pt x="11" y="8"/>
                    <a:pt x="11" y="12"/>
                  </a:cubicBezTo>
                  <a:cubicBezTo>
                    <a:pt x="11" y="12"/>
                    <a:pt x="13" y="1"/>
                    <a:pt x="15" y="1"/>
                  </a:cubicBezTo>
                  <a:cubicBezTo>
                    <a:pt x="17" y="0"/>
                    <a:pt x="15" y="13"/>
                    <a:pt x="15" y="13"/>
                  </a:cubicBezTo>
                  <a:cubicBezTo>
                    <a:pt x="18" y="8"/>
                    <a:pt x="18" y="2"/>
                    <a:pt x="20" y="3"/>
                  </a:cubicBezTo>
                  <a:cubicBezTo>
                    <a:pt x="22" y="3"/>
                    <a:pt x="18" y="21"/>
                    <a:pt x="14" y="30"/>
                  </a:cubicBezTo>
                  <a:cubicBezTo>
                    <a:pt x="12" y="34"/>
                    <a:pt x="8" y="40"/>
                    <a:pt x="8" y="40"/>
                  </a:cubicBezTo>
                  <a:cubicBezTo>
                    <a:pt x="8" y="40"/>
                    <a:pt x="0" y="25"/>
                    <a:pt x="1" y="23"/>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a:extLst>
                <a:ext uri="{FF2B5EF4-FFF2-40B4-BE49-F238E27FC236}">
                  <a16:creationId xmlns:a16="http://schemas.microsoft.com/office/drawing/2014/main" id="{8681666F-EE27-62B6-FBA9-1D520F20FC3C}"/>
                </a:ext>
              </a:extLst>
            </p:cNvPr>
            <p:cNvSpPr>
              <a:spLocks/>
            </p:cNvSpPr>
            <p:nvPr/>
          </p:nvSpPr>
          <p:spPr bwMode="auto">
            <a:xfrm>
              <a:off x="6156325" y="1565275"/>
              <a:ext cx="558800" cy="508000"/>
            </a:xfrm>
            <a:custGeom>
              <a:avLst/>
              <a:gdLst>
                <a:gd name="T0" fmla="*/ 87 w 89"/>
                <a:gd name="T1" fmla="*/ 44 h 81"/>
                <a:gd name="T2" fmla="*/ 64 w 89"/>
                <a:gd name="T3" fmla="*/ 76 h 81"/>
                <a:gd name="T4" fmla="*/ 2 w 89"/>
                <a:gd name="T5" fmla="*/ 50 h 81"/>
                <a:gd name="T6" fmla="*/ 42 w 89"/>
                <a:gd name="T7" fmla="*/ 3 h 81"/>
                <a:gd name="T8" fmla="*/ 87 w 89"/>
                <a:gd name="T9" fmla="*/ 44 h 81"/>
              </a:gdLst>
              <a:ahLst/>
              <a:cxnLst>
                <a:cxn ang="0">
                  <a:pos x="T0" y="T1"/>
                </a:cxn>
                <a:cxn ang="0">
                  <a:pos x="T2" y="T3"/>
                </a:cxn>
                <a:cxn ang="0">
                  <a:pos x="T4" y="T5"/>
                </a:cxn>
                <a:cxn ang="0">
                  <a:pos x="T6" y="T7"/>
                </a:cxn>
                <a:cxn ang="0">
                  <a:pos x="T8" y="T9"/>
                </a:cxn>
              </a:cxnLst>
              <a:rect l="0" t="0" r="r" b="b"/>
              <a:pathLst>
                <a:path w="89" h="81">
                  <a:moveTo>
                    <a:pt x="87" y="44"/>
                  </a:moveTo>
                  <a:cubicBezTo>
                    <a:pt x="89" y="67"/>
                    <a:pt x="74" y="72"/>
                    <a:pt x="64" y="76"/>
                  </a:cubicBezTo>
                  <a:cubicBezTo>
                    <a:pt x="49" y="81"/>
                    <a:pt x="4" y="73"/>
                    <a:pt x="2" y="50"/>
                  </a:cubicBezTo>
                  <a:cubicBezTo>
                    <a:pt x="0" y="26"/>
                    <a:pt x="27" y="6"/>
                    <a:pt x="42" y="3"/>
                  </a:cubicBezTo>
                  <a:cubicBezTo>
                    <a:pt x="58" y="0"/>
                    <a:pt x="85" y="21"/>
                    <a:pt x="87" y="44"/>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2">
              <a:extLst>
                <a:ext uri="{FF2B5EF4-FFF2-40B4-BE49-F238E27FC236}">
                  <a16:creationId xmlns:a16="http://schemas.microsoft.com/office/drawing/2014/main" id="{0AF46CC0-410C-C46D-92EF-17ECF9CC6E2A}"/>
                </a:ext>
              </a:extLst>
            </p:cNvPr>
            <p:cNvSpPr>
              <a:spLocks/>
            </p:cNvSpPr>
            <p:nvPr/>
          </p:nvSpPr>
          <p:spPr bwMode="auto">
            <a:xfrm>
              <a:off x="6288088" y="1941513"/>
              <a:ext cx="150813" cy="131762"/>
            </a:xfrm>
            <a:custGeom>
              <a:avLst/>
              <a:gdLst>
                <a:gd name="T0" fmla="*/ 12 w 24"/>
                <a:gd name="T1" fmla="*/ 1 h 21"/>
                <a:gd name="T2" fmla="*/ 23 w 24"/>
                <a:gd name="T3" fmla="*/ 7 h 21"/>
                <a:gd name="T4" fmla="*/ 10 w 24"/>
                <a:gd name="T5" fmla="*/ 21 h 21"/>
                <a:gd name="T6" fmla="*/ 1 w 24"/>
                <a:gd name="T7" fmla="*/ 10 h 21"/>
                <a:gd name="T8" fmla="*/ 12 w 24"/>
                <a:gd name="T9" fmla="*/ 1 h 21"/>
              </a:gdLst>
              <a:ahLst/>
              <a:cxnLst>
                <a:cxn ang="0">
                  <a:pos x="T0" y="T1"/>
                </a:cxn>
                <a:cxn ang="0">
                  <a:pos x="T2" y="T3"/>
                </a:cxn>
                <a:cxn ang="0">
                  <a:pos x="T4" y="T5"/>
                </a:cxn>
                <a:cxn ang="0">
                  <a:pos x="T6" y="T7"/>
                </a:cxn>
                <a:cxn ang="0">
                  <a:pos x="T8" y="T9"/>
                </a:cxn>
              </a:cxnLst>
              <a:rect l="0" t="0" r="r" b="b"/>
              <a:pathLst>
                <a:path w="24" h="21">
                  <a:moveTo>
                    <a:pt x="12" y="1"/>
                  </a:moveTo>
                  <a:cubicBezTo>
                    <a:pt x="19" y="1"/>
                    <a:pt x="24" y="4"/>
                    <a:pt x="23" y="7"/>
                  </a:cubicBezTo>
                  <a:cubicBezTo>
                    <a:pt x="21" y="17"/>
                    <a:pt x="17" y="21"/>
                    <a:pt x="10" y="21"/>
                  </a:cubicBezTo>
                  <a:cubicBezTo>
                    <a:pt x="3" y="20"/>
                    <a:pt x="0" y="16"/>
                    <a:pt x="1" y="10"/>
                  </a:cubicBezTo>
                  <a:cubicBezTo>
                    <a:pt x="1" y="5"/>
                    <a:pt x="6" y="0"/>
                    <a:pt x="12" y="1"/>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a:extLst>
                <a:ext uri="{FF2B5EF4-FFF2-40B4-BE49-F238E27FC236}">
                  <a16:creationId xmlns:a16="http://schemas.microsoft.com/office/drawing/2014/main" id="{F4FA7937-7507-9EE5-33A7-9ABF72E8DC7E}"/>
                </a:ext>
              </a:extLst>
            </p:cNvPr>
            <p:cNvSpPr>
              <a:spLocks/>
            </p:cNvSpPr>
            <p:nvPr/>
          </p:nvSpPr>
          <p:spPr bwMode="auto">
            <a:xfrm>
              <a:off x="6137275" y="1528763"/>
              <a:ext cx="395288" cy="595312"/>
            </a:xfrm>
            <a:custGeom>
              <a:avLst/>
              <a:gdLst>
                <a:gd name="T0" fmla="*/ 57 w 63"/>
                <a:gd name="T1" fmla="*/ 7 h 95"/>
                <a:gd name="T2" fmla="*/ 59 w 63"/>
                <a:gd name="T3" fmla="*/ 54 h 95"/>
                <a:gd name="T4" fmla="*/ 41 w 63"/>
                <a:gd name="T5" fmla="*/ 74 h 95"/>
                <a:gd name="T6" fmla="*/ 28 w 63"/>
                <a:gd name="T7" fmla="*/ 71 h 95"/>
                <a:gd name="T8" fmla="*/ 35 w 63"/>
                <a:gd name="T9" fmla="*/ 86 h 95"/>
                <a:gd name="T10" fmla="*/ 19 w 63"/>
                <a:gd name="T11" fmla="*/ 89 h 95"/>
                <a:gd name="T12" fmla="*/ 7 w 63"/>
                <a:gd name="T13" fmla="*/ 69 h 95"/>
                <a:gd name="T14" fmla="*/ 2 w 63"/>
                <a:gd name="T15" fmla="*/ 44 h 95"/>
                <a:gd name="T16" fmla="*/ 36 w 63"/>
                <a:gd name="T17" fmla="*/ 3 h 95"/>
                <a:gd name="T18" fmla="*/ 58 w 63"/>
                <a:gd name="T19" fmla="*/ 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95">
                  <a:moveTo>
                    <a:pt x="57" y="7"/>
                  </a:moveTo>
                  <a:cubicBezTo>
                    <a:pt x="63" y="20"/>
                    <a:pt x="63" y="39"/>
                    <a:pt x="59" y="54"/>
                  </a:cubicBezTo>
                  <a:cubicBezTo>
                    <a:pt x="57" y="60"/>
                    <a:pt x="45" y="78"/>
                    <a:pt x="41" y="74"/>
                  </a:cubicBezTo>
                  <a:cubicBezTo>
                    <a:pt x="36" y="69"/>
                    <a:pt x="30" y="68"/>
                    <a:pt x="28" y="71"/>
                  </a:cubicBezTo>
                  <a:cubicBezTo>
                    <a:pt x="24" y="75"/>
                    <a:pt x="25" y="84"/>
                    <a:pt x="35" y="86"/>
                  </a:cubicBezTo>
                  <a:cubicBezTo>
                    <a:pt x="37" y="87"/>
                    <a:pt x="21" y="95"/>
                    <a:pt x="19" y="89"/>
                  </a:cubicBezTo>
                  <a:cubicBezTo>
                    <a:pt x="18" y="83"/>
                    <a:pt x="10" y="74"/>
                    <a:pt x="7" y="69"/>
                  </a:cubicBezTo>
                  <a:cubicBezTo>
                    <a:pt x="4" y="62"/>
                    <a:pt x="0" y="51"/>
                    <a:pt x="2" y="44"/>
                  </a:cubicBezTo>
                  <a:cubicBezTo>
                    <a:pt x="9" y="21"/>
                    <a:pt x="33" y="4"/>
                    <a:pt x="36" y="3"/>
                  </a:cubicBezTo>
                  <a:cubicBezTo>
                    <a:pt x="42" y="0"/>
                    <a:pt x="55" y="2"/>
                    <a:pt x="58" y="9"/>
                  </a:cubicBezTo>
                </a:path>
              </a:pathLst>
            </a:custGeom>
            <a:solidFill>
              <a:srgbClr val="B5520F"/>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4">
              <a:extLst>
                <a:ext uri="{FF2B5EF4-FFF2-40B4-BE49-F238E27FC236}">
                  <a16:creationId xmlns:a16="http://schemas.microsoft.com/office/drawing/2014/main" id="{AC3140F0-9AE4-1BE1-E770-CB27F3B0E547}"/>
                </a:ext>
              </a:extLst>
            </p:cNvPr>
            <p:cNvSpPr>
              <a:spLocks/>
            </p:cNvSpPr>
            <p:nvPr/>
          </p:nvSpPr>
          <p:spPr bwMode="auto">
            <a:xfrm>
              <a:off x="6199188" y="2687638"/>
              <a:ext cx="371475" cy="327025"/>
            </a:xfrm>
            <a:custGeom>
              <a:avLst/>
              <a:gdLst>
                <a:gd name="T0" fmla="*/ 18 w 59"/>
                <a:gd name="T1" fmla="*/ 0 h 52"/>
                <a:gd name="T2" fmla="*/ 19 w 59"/>
                <a:gd name="T3" fmla="*/ 37 h 52"/>
                <a:gd name="T4" fmla="*/ 56 w 59"/>
                <a:gd name="T5" fmla="*/ 37 h 52"/>
                <a:gd name="T6" fmla="*/ 58 w 59"/>
                <a:gd name="T7" fmla="*/ 26 h 52"/>
                <a:gd name="T8" fmla="*/ 43 w 59"/>
                <a:gd name="T9" fmla="*/ 20 h 52"/>
                <a:gd name="T10" fmla="*/ 18 w 59"/>
                <a:gd name="T11" fmla="*/ 0 h 52"/>
              </a:gdLst>
              <a:ahLst/>
              <a:cxnLst>
                <a:cxn ang="0">
                  <a:pos x="T0" y="T1"/>
                </a:cxn>
                <a:cxn ang="0">
                  <a:pos x="T2" y="T3"/>
                </a:cxn>
                <a:cxn ang="0">
                  <a:pos x="T4" y="T5"/>
                </a:cxn>
                <a:cxn ang="0">
                  <a:pos x="T6" y="T7"/>
                </a:cxn>
                <a:cxn ang="0">
                  <a:pos x="T8" y="T9"/>
                </a:cxn>
                <a:cxn ang="0">
                  <a:pos x="T10" y="T11"/>
                </a:cxn>
              </a:cxnLst>
              <a:rect l="0" t="0" r="r" b="b"/>
              <a:pathLst>
                <a:path w="59" h="52">
                  <a:moveTo>
                    <a:pt x="18" y="0"/>
                  </a:moveTo>
                  <a:cubicBezTo>
                    <a:pt x="18" y="0"/>
                    <a:pt x="0" y="16"/>
                    <a:pt x="19" y="37"/>
                  </a:cubicBezTo>
                  <a:cubicBezTo>
                    <a:pt x="19" y="37"/>
                    <a:pt x="35" y="52"/>
                    <a:pt x="56" y="37"/>
                  </a:cubicBezTo>
                  <a:cubicBezTo>
                    <a:pt x="59" y="35"/>
                    <a:pt x="58" y="26"/>
                    <a:pt x="58" y="26"/>
                  </a:cubicBezTo>
                  <a:cubicBezTo>
                    <a:pt x="58" y="26"/>
                    <a:pt x="54" y="14"/>
                    <a:pt x="43" y="20"/>
                  </a:cubicBezTo>
                  <a:cubicBezTo>
                    <a:pt x="38" y="23"/>
                    <a:pt x="20" y="12"/>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5">
              <a:extLst>
                <a:ext uri="{FF2B5EF4-FFF2-40B4-BE49-F238E27FC236}">
                  <a16:creationId xmlns:a16="http://schemas.microsoft.com/office/drawing/2014/main" id="{8D78E5CC-5E71-C163-2036-D330A0D803CB}"/>
                </a:ext>
              </a:extLst>
            </p:cNvPr>
            <p:cNvSpPr>
              <a:spLocks/>
            </p:cNvSpPr>
            <p:nvPr/>
          </p:nvSpPr>
          <p:spPr bwMode="auto">
            <a:xfrm>
              <a:off x="6502400" y="2625725"/>
              <a:ext cx="276225" cy="276225"/>
            </a:xfrm>
            <a:custGeom>
              <a:avLst/>
              <a:gdLst>
                <a:gd name="T0" fmla="*/ 24 w 44"/>
                <a:gd name="T1" fmla="*/ 32 h 44"/>
                <a:gd name="T2" fmla="*/ 8 w 44"/>
                <a:gd name="T3" fmla="*/ 42 h 44"/>
                <a:gd name="T4" fmla="*/ 4 w 44"/>
                <a:gd name="T5" fmla="*/ 36 h 44"/>
                <a:gd name="T6" fmla="*/ 19 w 44"/>
                <a:gd name="T7" fmla="*/ 9 h 44"/>
                <a:gd name="T8" fmla="*/ 23 w 44"/>
                <a:gd name="T9" fmla="*/ 5 h 44"/>
                <a:gd name="T10" fmla="*/ 23 w 44"/>
                <a:gd name="T11" fmla="*/ 13 h 44"/>
                <a:gd name="T12" fmla="*/ 36 w 44"/>
                <a:gd name="T13" fmla="*/ 5 h 44"/>
                <a:gd name="T14" fmla="*/ 36 w 44"/>
                <a:gd name="T15" fmla="*/ 9 h 44"/>
                <a:gd name="T16" fmla="*/ 27 w 44"/>
                <a:gd name="T17" fmla="*/ 15 h 44"/>
                <a:gd name="T18" fmla="*/ 26 w 44"/>
                <a:gd name="T19" fmla="*/ 16 h 44"/>
                <a:gd name="T20" fmla="*/ 41 w 44"/>
                <a:gd name="T21" fmla="*/ 11 h 44"/>
                <a:gd name="T22" fmla="*/ 29 w 44"/>
                <a:gd name="T23" fmla="*/ 19 h 44"/>
                <a:gd name="T24" fmla="*/ 27 w 44"/>
                <a:gd name="T25" fmla="*/ 20 h 44"/>
                <a:gd name="T26" fmla="*/ 27 w 44"/>
                <a:gd name="T27" fmla="*/ 20 h 44"/>
                <a:gd name="T28" fmla="*/ 39 w 44"/>
                <a:gd name="T29" fmla="*/ 14 h 44"/>
                <a:gd name="T30" fmla="*/ 39 w 44"/>
                <a:gd name="T31" fmla="*/ 16 h 44"/>
                <a:gd name="T32" fmla="*/ 27 w 44"/>
                <a:gd name="T33" fmla="*/ 24 h 44"/>
                <a:gd name="T34" fmla="*/ 34 w 44"/>
                <a:gd name="T35" fmla="*/ 22 h 44"/>
                <a:gd name="T36" fmla="*/ 37 w 44"/>
                <a:gd name="T37" fmla="*/ 23 h 44"/>
                <a:gd name="T38" fmla="*/ 30 w 44"/>
                <a:gd name="T39" fmla="*/ 27 h 44"/>
                <a:gd name="T40" fmla="*/ 24 w 44"/>
                <a:gd name="T4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44">
                  <a:moveTo>
                    <a:pt x="24" y="32"/>
                  </a:moveTo>
                  <a:cubicBezTo>
                    <a:pt x="23" y="33"/>
                    <a:pt x="10" y="44"/>
                    <a:pt x="8" y="42"/>
                  </a:cubicBezTo>
                  <a:cubicBezTo>
                    <a:pt x="7" y="41"/>
                    <a:pt x="0" y="39"/>
                    <a:pt x="4" y="36"/>
                  </a:cubicBezTo>
                  <a:cubicBezTo>
                    <a:pt x="12" y="27"/>
                    <a:pt x="16" y="16"/>
                    <a:pt x="19" y="9"/>
                  </a:cubicBezTo>
                  <a:cubicBezTo>
                    <a:pt x="23" y="0"/>
                    <a:pt x="23" y="1"/>
                    <a:pt x="23" y="5"/>
                  </a:cubicBezTo>
                  <a:cubicBezTo>
                    <a:pt x="23" y="8"/>
                    <a:pt x="21" y="14"/>
                    <a:pt x="23" y="13"/>
                  </a:cubicBezTo>
                  <a:cubicBezTo>
                    <a:pt x="28" y="10"/>
                    <a:pt x="33" y="7"/>
                    <a:pt x="36" y="5"/>
                  </a:cubicBezTo>
                  <a:cubicBezTo>
                    <a:pt x="40" y="4"/>
                    <a:pt x="41" y="5"/>
                    <a:pt x="36" y="9"/>
                  </a:cubicBezTo>
                  <a:cubicBezTo>
                    <a:pt x="35" y="9"/>
                    <a:pt x="28" y="14"/>
                    <a:pt x="27" y="15"/>
                  </a:cubicBezTo>
                  <a:cubicBezTo>
                    <a:pt x="27" y="15"/>
                    <a:pt x="26" y="16"/>
                    <a:pt x="26" y="16"/>
                  </a:cubicBezTo>
                  <a:cubicBezTo>
                    <a:pt x="42" y="6"/>
                    <a:pt x="44" y="8"/>
                    <a:pt x="41" y="11"/>
                  </a:cubicBezTo>
                  <a:cubicBezTo>
                    <a:pt x="40" y="12"/>
                    <a:pt x="30" y="18"/>
                    <a:pt x="29" y="19"/>
                  </a:cubicBezTo>
                  <a:cubicBezTo>
                    <a:pt x="28" y="19"/>
                    <a:pt x="28" y="19"/>
                    <a:pt x="27" y="20"/>
                  </a:cubicBezTo>
                  <a:cubicBezTo>
                    <a:pt x="27" y="20"/>
                    <a:pt x="27" y="20"/>
                    <a:pt x="27" y="20"/>
                  </a:cubicBezTo>
                  <a:cubicBezTo>
                    <a:pt x="32" y="17"/>
                    <a:pt x="32" y="17"/>
                    <a:pt x="39" y="14"/>
                  </a:cubicBezTo>
                  <a:cubicBezTo>
                    <a:pt x="42" y="12"/>
                    <a:pt x="43" y="13"/>
                    <a:pt x="39" y="16"/>
                  </a:cubicBezTo>
                  <a:cubicBezTo>
                    <a:pt x="35" y="19"/>
                    <a:pt x="32" y="22"/>
                    <a:pt x="27" y="24"/>
                  </a:cubicBezTo>
                  <a:cubicBezTo>
                    <a:pt x="27" y="25"/>
                    <a:pt x="33" y="22"/>
                    <a:pt x="34" y="22"/>
                  </a:cubicBezTo>
                  <a:cubicBezTo>
                    <a:pt x="42" y="18"/>
                    <a:pt x="39" y="22"/>
                    <a:pt x="37" y="23"/>
                  </a:cubicBezTo>
                  <a:cubicBezTo>
                    <a:pt x="36" y="23"/>
                    <a:pt x="34" y="24"/>
                    <a:pt x="30" y="27"/>
                  </a:cubicBezTo>
                  <a:cubicBezTo>
                    <a:pt x="28" y="28"/>
                    <a:pt x="26" y="30"/>
                    <a:pt x="24" y="32"/>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6">
              <a:extLst>
                <a:ext uri="{FF2B5EF4-FFF2-40B4-BE49-F238E27FC236}">
                  <a16:creationId xmlns:a16="http://schemas.microsoft.com/office/drawing/2014/main" id="{C3F07548-C11D-F778-19AE-026168E4AF4D}"/>
                </a:ext>
              </a:extLst>
            </p:cNvPr>
            <p:cNvSpPr>
              <a:spLocks/>
            </p:cNvSpPr>
            <p:nvPr/>
          </p:nvSpPr>
          <p:spPr bwMode="auto">
            <a:xfrm>
              <a:off x="8075613" y="4249738"/>
              <a:ext cx="666750" cy="633412"/>
            </a:xfrm>
            <a:custGeom>
              <a:avLst/>
              <a:gdLst>
                <a:gd name="T0" fmla="*/ 0 w 106"/>
                <a:gd name="T1" fmla="*/ 10 h 101"/>
                <a:gd name="T2" fmla="*/ 34 w 106"/>
                <a:gd name="T3" fmla="*/ 5 h 101"/>
                <a:gd name="T4" fmla="*/ 103 w 106"/>
                <a:gd name="T5" fmla="*/ 87 h 101"/>
                <a:gd name="T6" fmla="*/ 40 w 106"/>
                <a:gd name="T7" fmla="*/ 53 h 101"/>
                <a:gd name="T8" fmla="*/ 0 w 106"/>
                <a:gd name="T9" fmla="*/ 10 h 101"/>
              </a:gdLst>
              <a:ahLst/>
              <a:cxnLst>
                <a:cxn ang="0">
                  <a:pos x="T0" y="T1"/>
                </a:cxn>
                <a:cxn ang="0">
                  <a:pos x="T2" y="T3"/>
                </a:cxn>
                <a:cxn ang="0">
                  <a:pos x="T4" y="T5"/>
                </a:cxn>
                <a:cxn ang="0">
                  <a:pos x="T6" y="T7"/>
                </a:cxn>
                <a:cxn ang="0">
                  <a:pos x="T8" y="T9"/>
                </a:cxn>
              </a:cxnLst>
              <a:rect l="0" t="0" r="r" b="b"/>
              <a:pathLst>
                <a:path w="106" h="101">
                  <a:moveTo>
                    <a:pt x="0" y="10"/>
                  </a:moveTo>
                  <a:cubicBezTo>
                    <a:pt x="0" y="5"/>
                    <a:pt x="28" y="0"/>
                    <a:pt x="34" y="5"/>
                  </a:cubicBezTo>
                  <a:cubicBezTo>
                    <a:pt x="49" y="18"/>
                    <a:pt x="106" y="80"/>
                    <a:pt x="103" y="87"/>
                  </a:cubicBezTo>
                  <a:cubicBezTo>
                    <a:pt x="96" y="101"/>
                    <a:pt x="60" y="69"/>
                    <a:pt x="40" y="53"/>
                  </a:cubicBezTo>
                  <a:cubicBezTo>
                    <a:pt x="21" y="39"/>
                    <a:pt x="0" y="29"/>
                    <a:pt x="0" y="10"/>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7">
              <a:extLst>
                <a:ext uri="{FF2B5EF4-FFF2-40B4-BE49-F238E27FC236}">
                  <a16:creationId xmlns:a16="http://schemas.microsoft.com/office/drawing/2014/main" id="{42976145-91DC-34C4-76D1-3651E1314F52}"/>
                </a:ext>
              </a:extLst>
            </p:cNvPr>
            <p:cNvSpPr>
              <a:spLocks/>
            </p:cNvSpPr>
            <p:nvPr/>
          </p:nvSpPr>
          <p:spPr bwMode="auto">
            <a:xfrm>
              <a:off x="7672388" y="3648075"/>
              <a:ext cx="649288" cy="714375"/>
            </a:xfrm>
            <a:custGeom>
              <a:avLst/>
              <a:gdLst>
                <a:gd name="T0" fmla="*/ 41 w 103"/>
                <a:gd name="T1" fmla="*/ 1 h 114"/>
                <a:gd name="T2" fmla="*/ 5 w 103"/>
                <a:gd name="T3" fmla="*/ 34 h 114"/>
                <a:gd name="T4" fmla="*/ 8 w 103"/>
                <a:gd name="T5" fmla="*/ 92 h 114"/>
                <a:gd name="T6" fmla="*/ 11 w 103"/>
                <a:gd name="T7" fmla="*/ 111 h 114"/>
                <a:gd name="T8" fmla="*/ 26 w 103"/>
                <a:gd name="T9" fmla="*/ 114 h 114"/>
                <a:gd name="T10" fmla="*/ 63 w 103"/>
                <a:gd name="T11" fmla="*/ 108 h 114"/>
                <a:gd name="T12" fmla="*/ 95 w 103"/>
                <a:gd name="T13" fmla="*/ 101 h 114"/>
                <a:gd name="T14" fmla="*/ 101 w 103"/>
                <a:gd name="T15" fmla="*/ 53 h 114"/>
                <a:gd name="T16" fmla="*/ 55 w 103"/>
                <a:gd name="T17" fmla="*/ 0 h 114"/>
                <a:gd name="T18" fmla="*/ 41 w 103"/>
                <a:gd name="T19"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14">
                  <a:moveTo>
                    <a:pt x="41" y="1"/>
                  </a:moveTo>
                  <a:cubicBezTo>
                    <a:pt x="15" y="1"/>
                    <a:pt x="7" y="26"/>
                    <a:pt x="5" y="34"/>
                  </a:cubicBezTo>
                  <a:cubicBezTo>
                    <a:pt x="0" y="54"/>
                    <a:pt x="7" y="72"/>
                    <a:pt x="8" y="92"/>
                  </a:cubicBezTo>
                  <a:cubicBezTo>
                    <a:pt x="9" y="96"/>
                    <a:pt x="7" y="108"/>
                    <a:pt x="11" y="111"/>
                  </a:cubicBezTo>
                  <a:cubicBezTo>
                    <a:pt x="13" y="114"/>
                    <a:pt x="23" y="114"/>
                    <a:pt x="26" y="114"/>
                  </a:cubicBezTo>
                  <a:cubicBezTo>
                    <a:pt x="38" y="114"/>
                    <a:pt x="50" y="112"/>
                    <a:pt x="63" y="108"/>
                  </a:cubicBezTo>
                  <a:cubicBezTo>
                    <a:pt x="72" y="106"/>
                    <a:pt x="88" y="107"/>
                    <a:pt x="95" y="101"/>
                  </a:cubicBezTo>
                  <a:cubicBezTo>
                    <a:pt x="98" y="98"/>
                    <a:pt x="103" y="66"/>
                    <a:pt x="101" y="53"/>
                  </a:cubicBezTo>
                  <a:cubicBezTo>
                    <a:pt x="95" y="22"/>
                    <a:pt x="79" y="1"/>
                    <a:pt x="55" y="0"/>
                  </a:cubicBezTo>
                  <a:cubicBezTo>
                    <a:pt x="50" y="0"/>
                    <a:pt x="45" y="1"/>
                    <a:pt x="41" y="1"/>
                  </a:cubicBezTo>
                  <a:close/>
                </a:path>
              </a:pathLst>
            </a:custGeom>
            <a:solidFill>
              <a:srgbClr val="B5520F"/>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8">
              <a:extLst>
                <a:ext uri="{FF2B5EF4-FFF2-40B4-BE49-F238E27FC236}">
                  <a16:creationId xmlns:a16="http://schemas.microsoft.com/office/drawing/2014/main" id="{B1B56A1F-4B52-C436-5A85-8D47C931FED8}"/>
                </a:ext>
              </a:extLst>
            </p:cNvPr>
            <p:cNvSpPr>
              <a:spLocks/>
            </p:cNvSpPr>
            <p:nvPr/>
          </p:nvSpPr>
          <p:spPr bwMode="auto">
            <a:xfrm>
              <a:off x="7616825" y="4105275"/>
              <a:ext cx="666750" cy="1039812"/>
            </a:xfrm>
            <a:custGeom>
              <a:avLst/>
              <a:gdLst>
                <a:gd name="T0" fmla="*/ 97 w 106"/>
                <a:gd name="T1" fmla="*/ 160 h 166"/>
                <a:gd name="T2" fmla="*/ 91 w 106"/>
                <a:gd name="T3" fmla="*/ 2 h 166"/>
                <a:gd name="T4" fmla="*/ 9 w 106"/>
                <a:gd name="T5" fmla="*/ 18 h 166"/>
                <a:gd name="T6" fmla="*/ 3 w 106"/>
                <a:gd name="T7" fmla="*/ 45 h 166"/>
                <a:gd name="T8" fmla="*/ 16 w 106"/>
                <a:gd name="T9" fmla="*/ 154 h 166"/>
                <a:gd name="T10" fmla="*/ 97 w 106"/>
                <a:gd name="T11" fmla="*/ 160 h 166"/>
              </a:gdLst>
              <a:ahLst/>
              <a:cxnLst>
                <a:cxn ang="0">
                  <a:pos x="T0" y="T1"/>
                </a:cxn>
                <a:cxn ang="0">
                  <a:pos x="T2" y="T3"/>
                </a:cxn>
                <a:cxn ang="0">
                  <a:pos x="T4" y="T5"/>
                </a:cxn>
                <a:cxn ang="0">
                  <a:pos x="T6" y="T7"/>
                </a:cxn>
                <a:cxn ang="0">
                  <a:pos x="T8" y="T9"/>
                </a:cxn>
                <a:cxn ang="0">
                  <a:pos x="T10" y="T11"/>
                </a:cxn>
              </a:cxnLst>
              <a:rect l="0" t="0" r="r" b="b"/>
              <a:pathLst>
                <a:path w="106" h="166">
                  <a:moveTo>
                    <a:pt x="97" y="160"/>
                  </a:moveTo>
                  <a:cubicBezTo>
                    <a:pt x="106" y="153"/>
                    <a:pt x="96" y="0"/>
                    <a:pt x="91" y="2"/>
                  </a:cubicBezTo>
                  <a:cubicBezTo>
                    <a:pt x="78" y="5"/>
                    <a:pt x="18" y="8"/>
                    <a:pt x="9" y="18"/>
                  </a:cubicBezTo>
                  <a:cubicBezTo>
                    <a:pt x="3" y="24"/>
                    <a:pt x="4" y="37"/>
                    <a:pt x="3" y="45"/>
                  </a:cubicBezTo>
                  <a:cubicBezTo>
                    <a:pt x="2" y="70"/>
                    <a:pt x="0" y="142"/>
                    <a:pt x="16" y="154"/>
                  </a:cubicBezTo>
                  <a:cubicBezTo>
                    <a:pt x="25" y="161"/>
                    <a:pt x="87" y="166"/>
                    <a:pt x="97" y="160"/>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9">
              <a:extLst>
                <a:ext uri="{FF2B5EF4-FFF2-40B4-BE49-F238E27FC236}">
                  <a16:creationId xmlns:a16="http://schemas.microsoft.com/office/drawing/2014/main" id="{CF9C3F0B-85F7-8B39-8844-AAC97B213417}"/>
                </a:ext>
              </a:extLst>
            </p:cNvPr>
            <p:cNvSpPr>
              <a:spLocks noEditPoints="1"/>
            </p:cNvSpPr>
            <p:nvPr/>
          </p:nvSpPr>
          <p:spPr bwMode="auto">
            <a:xfrm>
              <a:off x="7666038" y="4262438"/>
              <a:ext cx="157163" cy="776287"/>
            </a:xfrm>
            <a:custGeom>
              <a:avLst/>
              <a:gdLst>
                <a:gd name="T0" fmla="*/ 12 w 25"/>
                <a:gd name="T1" fmla="*/ 0 h 124"/>
                <a:gd name="T2" fmla="*/ 1 w 25"/>
                <a:gd name="T3" fmla="*/ 33 h 124"/>
                <a:gd name="T4" fmla="*/ 5 w 25"/>
                <a:gd name="T5" fmla="*/ 84 h 124"/>
                <a:gd name="T6" fmla="*/ 16 w 25"/>
                <a:gd name="T7" fmla="*/ 124 h 124"/>
                <a:gd name="T8" fmla="*/ 24 w 25"/>
                <a:gd name="T9" fmla="*/ 101 h 124"/>
                <a:gd name="T10" fmla="*/ 22 w 25"/>
                <a:gd name="T11" fmla="*/ 84 h 124"/>
                <a:gd name="T12" fmla="*/ 23 w 25"/>
                <a:gd name="T13" fmla="*/ 82 h 124"/>
                <a:gd name="T14" fmla="*/ 18 w 25"/>
                <a:gd name="T15" fmla="*/ 10 h 124"/>
                <a:gd name="T16" fmla="*/ 17 w 25"/>
                <a:gd name="T17" fmla="*/ 4 h 124"/>
                <a:gd name="T18" fmla="*/ 12 w 25"/>
                <a:gd name="T19" fmla="*/ 0 h 124"/>
                <a:gd name="T20" fmla="*/ 21 w 25"/>
                <a:gd name="T21" fmla="*/ 111 h 124"/>
                <a:gd name="T22" fmla="*/ 21 w 25"/>
                <a:gd name="T23" fmla="*/ 111 h 124"/>
                <a:gd name="T24" fmla="*/ 21 w 25"/>
                <a:gd name="T25" fmla="*/ 111 h 124"/>
                <a:gd name="T26" fmla="*/ 21 w 25"/>
                <a:gd name="T27" fmla="*/ 111 h 124"/>
                <a:gd name="T28" fmla="*/ 21 w 25"/>
                <a:gd name="T29" fmla="*/ 111 h 124"/>
                <a:gd name="T30" fmla="*/ 21 w 25"/>
                <a:gd name="T31" fmla="*/ 111 h 124"/>
                <a:gd name="T32" fmla="*/ 21 w 25"/>
                <a:gd name="T33" fmla="*/ 111 h 124"/>
                <a:gd name="T34" fmla="*/ 21 w 25"/>
                <a:gd name="T35" fmla="*/ 11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24">
                  <a:moveTo>
                    <a:pt x="12" y="0"/>
                  </a:moveTo>
                  <a:cubicBezTo>
                    <a:pt x="1" y="2"/>
                    <a:pt x="1" y="21"/>
                    <a:pt x="1" y="33"/>
                  </a:cubicBezTo>
                  <a:cubicBezTo>
                    <a:pt x="2" y="50"/>
                    <a:pt x="2" y="67"/>
                    <a:pt x="5" y="84"/>
                  </a:cubicBezTo>
                  <a:cubicBezTo>
                    <a:pt x="6" y="99"/>
                    <a:pt x="0" y="124"/>
                    <a:pt x="16" y="124"/>
                  </a:cubicBezTo>
                  <a:cubicBezTo>
                    <a:pt x="23" y="123"/>
                    <a:pt x="25" y="112"/>
                    <a:pt x="24" y="101"/>
                  </a:cubicBezTo>
                  <a:cubicBezTo>
                    <a:pt x="22" y="84"/>
                    <a:pt x="22" y="84"/>
                    <a:pt x="22" y="84"/>
                  </a:cubicBezTo>
                  <a:cubicBezTo>
                    <a:pt x="23" y="83"/>
                    <a:pt x="23" y="83"/>
                    <a:pt x="23" y="82"/>
                  </a:cubicBezTo>
                  <a:cubicBezTo>
                    <a:pt x="24" y="58"/>
                    <a:pt x="20" y="35"/>
                    <a:pt x="18" y="10"/>
                  </a:cubicBezTo>
                  <a:cubicBezTo>
                    <a:pt x="18" y="6"/>
                    <a:pt x="18" y="6"/>
                    <a:pt x="17" y="4"/>
                  </a:cubicBezTo>
                  <a:cubicBezTo>
                    <a:pt x="16" y="2"/>
                    <a:pt x="15" y="0"/>
                    <a:pt x="12" y="0"/>
                  </a:cubicBezTo>
                  <a:close/>
                  <a:moveTo>
                    <a:pt x="21" y="111"/>
                  </a:moveTo>
                  <a:cubicBezTo>
                    <a:pt x="21" y="111"/>
                    <a:pt x="21" y="111"/>
                    <a:pt x="21" y="111"/>
                  </a:cubicBezTo>
                  <a:moveTo>
                    <a:pt x="21" y="111"/>
                  </a:moveTo>
                  <a:cubicBezTo>
                    <a:pt x="21" y="111"/>
                    <a:pt x="21" y="111"/>
                    <a:pt x="21" y="111"/>
                  </a:cubicBezTo>
                  <a:moveTo>
                    <a:pt x="21" y="111"/>
                  </a:moveTo>
                  <a:cubicBezTo>
                    <a:pt x="21" y="111"/>
                    <a:pt x="21" y="111"/>
                    <a:pt x="21" y="111"/>
                  </a:cubicBezTo>
                  <a:moveTo>
                    <a:pt x="21" y="111"/>
                  </a:moveTo>
                  <a:cubicBezTo>
                    <a:pt x="21" y="111"/>
                    <a:pt x="21" y="111"/>
                    <a:pt x="21" y="111"/>
                  </a:cubicBezTo>
                </a:path>
              </a:pathLst>
            </a:custGeom>
            <a:solidFill>
              <a:srgbClr val="DA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0">
              <a:extLst>
                <a:ext uri="{FF2B5EF4-FFF2-40B4-BE49-F238E27FC236}">
                  <a16:creationId xmlns:a16="http://schemas.microsoft.com/office/drawing/2014/main" id="{C021EA75-1071-CC4B-E0BA-686F2423C5B7}"/>
                </a:ext>
              </a:extLst>
            </p:cNvPr>
            <p:cNvSpPr>
              <a:spLocks/>
            </p:cNvSpPr>
            <p:nvPr/>
          </p:nvSpPr>
          <p:spPr bwMode="auto">
            <a:xfrm>
              <a:off x="7854950" y="4149725"/>
              <a:ext cx="503238" cy="901700"/>
            </a:xfrm>
            <a:custGeom>
              <a:avLst/>
              <a:gdLst>
                <a:gd name="T0" fmla="*/ 38 w 80"/>
                <a:gd name="T1" fmla="*/ 135 h 144"/>
                <a:gd name="T2" fmla="*/ 10 w 80"/>
                <a:gd name="T3" fmla="*/ 89 h 144"/>
                <a:gd name="T4" fmla="*/ 10 w 80"/>
                <a:gd name="T5" fmla="*/ 30 h 144"/>
                <a:gd name="T6" fmla="*/ 23 w 80"/>
                <a:gd name="T7" fmla="*/ 14 h 144"/>
                <a:gd name="T8" fmla="*/ 48 w 80"/>
                <a:gd name="T9" fmla="*/ 5 h 144"/>
                <a:gd name="T10" fmla="*/ 70 w 80"/>
                <a:gd name="T11" fmla="*/ 30 h 144"/>
                <a:gd name="T12" fmla="*/ 79 w 80"/>
                <a:gd name="T13" fmla="*/ 109 h 144"/>
                <a:gd name="T14" fmla="*/ 38 w 80"/>
                <a:gd name="T15" fmla="*/ 135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4">
                  <a:moveTo>
                    <a:pt x="38" y="135"/>
                  </a:moveTo>
                  <a:cubicBezTo>
                    <a:pt x="10" y="89"/>
                    <a:pt x="10" y="89"/>
                    <a:pt x="10" y="89"/>
                  </a:cubicBezTo>
                  <a:cubicBezTo>
                    <a:pt x="4" y="62"/>
                    <a:pt x="0" y="54"/>
                    <a:pt x="10" y="30"/>
                  </a:cubicBezTo>
                  <a:cubicBezTo>
                    <a:pt x="12" y="24"/>
                    <a:pt x="20" y="21"/>
                    <a:pt x="23" y="14"/>
                  </a:cubicBezTo>
                  <a:cubicBezTo>
                    <a:pt x="30" y="0"/>
                    <a:pt x="40" y="2"/>
                    <a:pt x="48" y="5"/>
                  </a:cubicBezTo>
                  <a:cubicBezTo>
                    <a:pt x="65" y="14"/>
                    <a:pt x="68" y="19"/>
                    <a:pt x="70" y="30"/>
                  </a:cubicBezTo>
                  <a:cubicBezTo>
                    <a:pt x="79" y="109"/>
                    <a:pt x="79" y="109"/>
                    <a:pt x="79" y="109"/>
                  </a:cubicBezTo>
                  <a:cubicBezTo>
                    <a:pt x="80" y="125"/>
                    <a:pt x="50" y="144"/>
                    <a:pt x="38" y="135"/>
                  </a:cubicBezTo>
                </a:path>
              </a:pathLst>
            </a:custGeom>
            <a:solidFill>
              <a:srgbClr val="F9C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1">
              <a:extLst>
                <a:ext uri="{FF2B5EF4-FFF2-40B4-BE49-F238E27FC236}">
                  <a16:creationId xmlns:a16="http://schemas.microsoft.com/office/drawing/2014/main" id="{08E39BAE-64A3-003A-18ED-88F2D4CD1BBF}"/>
                </a:ext>
              </a:extLst>
            </p:cNvPr>
            <p:cNvSpPr>
              <a:spLocks/>
            </p:cNvSpPr>
            <p:nvPr/>
          </p:nvSpPr>
          <p:spPr bwMode="auto">
            <a:xfrm>
              <a:off x="7829550" y="4430713"/>
              <a:ext cx="579438" cy="709612"/>
            </a:xfrm>
            <a:custGeom>
              <a:avLst/>
              <a:gdLst>
                <a:gd name="T0" fmla="*/ 77 w 92"/>
                <a:gd name="T1" fmla="*/ 19 h 113"/>
                <a:gd name="T2" fmla="*/ 77 w 92"/>
                <a:gd name="T3" fmla="*/ 113 h 113"/>
                <a:gd name="T4" fmla="*/ 28 w 92"/>
                <a:gd name="T5" fmla="*/ 111 h 113"/>
                <a:gd name="T6" fmla="*/ 21 w 92"/>
                <a:gd name="T7" fmla="*/ 30 h 113"/>
                <a:gd name="T8" fmla="*/ 77 w 92"/>
                <a:gd name="T9" fmla="*/ 19 h 113"/>
              </a:gdLst>
              <a:ahLst/>
              <a:cxnLst>
                <a:cxn ang="0">
                  <a:pos x="T0" y="T1"/>
                </a:cxn>
                <a:cxn ang="0">
                  <a:pos x="T2" y="T3"/>
                </a:cxn>
                <a:cxn ang="0">
                  <a:pos x="T4" y="T5"/>
                </a:cxn>
                <a:cxn ang="0">
                  <a:pos x="T6" y="T7"/>
                </a:cxn>
                <a:cxn ang="0">
                  <a:pos x="T8" y="T9"/>
                </a:cxn>
              </a:cxnLst>
              <a:rect l="0" t="0" r="r" b="b"/>
              <a:pathLst>
                <a:path w="92" h="113">
                  <a:moveTo>
                    <a:pt x="77" y="19"/>
                  </a:moveTo>
                  <a:cubicBezTo>
                    <a:pt x="77" y="19"/>
                    <a:pt x="92" y="63"/>
                    <a:pt x="77" y="113"/>
                  </a:cubicBezTo>
                  <a:cubicBezTo>
                    <a:pt x="28" y="111"/>
                    <a:pt x="28" y="111"/>
                    <a:pt x="28" y="111"/>
                  </a:cubicBezTo>
                  <a:cubicBezTo>
                    <a:pt x="0" y="97"/>
                    <a:pt x="1" y="69"/>
                    <a:pt x="21" y="30"/>
                  </a:cubicBezTo>
                  <a:cubicBezTo>
                    <a:pt x="42" y="0"/>
                    <a:pt x="77" y="19"/>
                    <a:pt x="77" y="19"/>
                  </a:cubicBezTo>
                  <a:close/>
                </a:path>
              </a:pathLst>
            </a:custGeom>
            <a:solidFill>
              <a:srgbClr val="F9C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2">
              <a:extLst>
                <a:ext uri="{FF2B5EF4-FFF2-40B4-BE49-F238E27FC236}">
                  <a16:creationId xmlns:a16="http://schemas.microsoft.com/office/drawing/2014/main" id="{F824E537-B93E-DA17-C18B-B2C5F0BBD085}"/>
                </a:ext>
              </a:extLst>
            </p:cNvPr>
            <p:cNvSpPr>
              <a:spLocks/>
            </p:cNvSpPr>
            <p:nvPr/>
          </p:nvSpPr>
          <p:spPr bwMode="auto">
            <a:xfrm>
              <a:off x="7975600" y="4035425"/>
              <a:ext cx="193675" cy="307975"/>
            </a:xfrm>
            <a:custGeom>
              <a:avLst/>
              <a:gdLst>
                <a:gd name="T0" fmla="*/ 20 w 31"/>
                <a:gd name="T1" fmla="*/ 48 h 49"/>
                <a:gd name="T2" fmla="*/ 6 w 31"/>
                <a:gd name="T3" fmla="*/ 39 h 49"/>
                <a:gd name="T4" fmla="*/ 2 w 31"/>
                <a:gd name="T5" fmla="*/ 16 h 49"/>
                <a:gd name="T6" fmla="*/ 11 w 31"/>
                <a:gd name="T7" fmla="*/ 2 h 49"/>
                <a:gd name="T8" fmla="*/ 25 w 31"/>
                <a:gd name="T9" fmla="*/ 11 h 49"/>
                <a:gd name="T10" fmla="*/ 30 w 31"/>
                <a:gd name="T11" fmla="*/ 33 h 49"/>
                <a:gd name="T12" fmla="*/ 20 w 31"/>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31" h="49">
                  <a:moveTo>
                    <a:pt x="20" y="48"/>
                  </a:moveTo>
                  <a:cubicBezTo>
                    <a:pt x="14" y="49"/>
                    <a:pt x="7" y="45"/>
                    <a:pt x="6" y="39"/>
                  </a:cubicBezTo>
                  <a:cubicBezTo>
                    <a:pt x="2" y="16"/>
                    <a:pt x="2" y="16"/>
                    <a:pt x="2" y="16"/>
                  </a:cubicBezTo>
                  <a:cubicBezTo>
                    <a:pt x="0" y="10"/>
                    <a:pt x="5" y="3"/>
                    <a:pt x="11" y="2"/>
                  </a:cubicBezTo>
                  <a:cubicBezTo>
                    <a:pt x="18" y="0"/>
                    <a:pt x="24" y="4"/>
                    <a:pt x="25" y="11"/>
                  </a:cubicBezTo>
                  <a:cubicBezTo>
                    <a:pt x="30" y="33"/>
                    <a:pt x="30" y="33"/>
                    <a:pt x="30" y="33"/>
                  </a:cubicBezTo>
                  <a:cubicBezTo>
                    <a:pt x="31" y="40"/>
                    <a:pt x="27" y="46"/>
                    <a:pt x="20" y="48"/>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3">
              <a:extLst>
                <a:ext uri="{FF2B5EF4-FFF2-40B4-BE49-F238E27FC236}">
                  <a16:creationId xmlns:a16="http://schemas.microsoft.com/office/drawing/2014/main" id="{4F0E0A33-0F0C-DC6F-4192-B94A3F342038}"/>
                </a:ext>
              </a:extLst>
            </p:cNvPr>
            <p:cNvSpPr>
              <a:spLocks/>
            </p:cNvSpPr>
            <p:nvPr/>
          </p:nvSpPr>
          <p:spPr bwMode="auto">
            <a:xfrm>
              <a:off x="7918450" y="4700588"/>
              <a:ext cx="490538" cy="1173162"/>
            </a:xfrm>
            <a:custGeom>
              <a:avLst/>
              <a:gdLst>
                <a:gd name="T0" fmla="*/ 2 w 78"/>
                <a:gd name="T1" fmla="*/ 137 h 187"/>
                <a:gd name="T2" fmla="*/ 9 w 78"/>
                <a:gd name="T3" fmla="*/ 104 h 187"/>
                <a:gd name="T4" fmla="*/ 14 w 78"/>
                <a:gd name="T5" fmla="*/ 64 h 187"/>
                <a:gd name="T6" fmla="*/ 65 w 78"/>
                <a:gd name="T7" fmla="*/ 26 h 187"/>
                <a:gd name="T8" fmla="*/ 43 w 78"/>
                <a:gd name="T9" fmla="*/ 122 h 187"/>
                <a:gd name="T10" fmla="*/ 22 w 78"/>
                <a:gd name="T11" fmla="*/ 186 h 187"/>
                <a:gd name="T12" fmla="*/ 2 w 78"/>
                <a:gd name="T13" fmla="*/ 137 h 187"/>
              </a:gdLst>
              <a:ahLst/>
              <a:cxnLst>
                <a:cxn ang="0">
                  <a:pos x="T0" y="T1"/>
                </a:cxn>
                <a:cxn ang="0">
                  <a:pos x="T2" y="T3"/>
                </a:cxn>
                <a:cxn ang="0">
                  <a:pos x="T4" y="T5"/>
                </a:cxn>
                <a:cxn ang="0">
                  <a:pos x="T6" y="T7"/>
                </a:cxn>
                <a:cxn ang="0">
                  <a:pos x="T8" y="T9"/>
                </a:cxn>
                <a:cxn ang="0">
                  <a:pos x="T10" y="T11"/>
                </a:cxn>
                <a:cxn ang="0">
                  <a:pos x="T12" y="T13"/>
                </a:cxn>
              </a:cxnLst>
              <a:rect l="0" t="0" r="r" b="b"/>
              <a:pathLst>
                <a:path w="78" h="187">
                  <a:moveTo>
                    <a:pt x="2" y="137"/>
                  </a:moveTo>
                  <a:cubicBezTo>
                    <a:pt x="0" y="124"/>
                    <a:pt x="7" y="109"/>
                    <a:pt x="9" y="104"/>
                  </a:cubicBezTo>
                  <a:cubicBezTo>
                    <a:pt x="9" y="104"/>
                    <a:pt x="12" y="92"/>
                    <a:pt x="14" y="64"/>
                  </a:cubicBezTo>
                  <a:cubicBezTo>
                    <a:pt x="16" y="40"/>
                    <a:pt x="47" y="0"/>
                    <a:pt x="65" y="26"/>
                  </a:cubicBezTo>
                  <a:cubicBezTo>
                    <a:pt x="78" y="44"/>
                    <a:pt x="56" y="82"/>
                    <a:pt x="43" y="122"/>
                  </a:cubicBezTo>
                  <a:cubicBezTo>
                    <a:pt x="34" y="145"/>
                    <a:pt x="25" y="187"/>
                    <a:pt x="22" y="186"/>
                  </a:cubicBezTo>
                  <a:cubicBezTo>
                    <a:pt x="4" y="182"/>
                    <a:pt x="2" y="137"/>
                    <a:pt x="2" y="137"/>
                  </a:cubicBez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14">
              <a:extLst>
                <a:ext uri="{FF2B5EF4-FFF2-40B4-BE49-F238E27FC236}">
                  <a16:creationId xmlns:a16="http://schemas.microsoft.com/office/drawing/2014/main" id="{FAE27549-4EBC-8FB1-6FB5-943F9EA5C388}"/>
                </a:ext>
              </a:extLst>
            </p:cNvPr>
            <p:cNvSpPr>
              <a:spLocks/>
            </p:cNvSpPr>
            <p:nvPr/>
          </p:nvSpPr>
          <p:spPr bwMode="auto">
            <a:xfrm>
              <a:off x="7566025" y="4764088"/>
              <a:ext cx="641350" cy="1096962"/>
            </a:xfrm>
            <a:custGeom>
              <a:avLst/>
              <a:gdLst>
                <a:gd name="T0" fmla="*/ 13 w 102"/>
                <a:gd name="T1" fmla="*/ 113 h 175"/>
                <a:gd name="T2" fmla="*/ 30 w 102"/>
                <a:gd name="T3" fmla="*/ 80 h 175"/>
                <a:gd name="T4" fmla="*/ 49 w 102"/>
                <a:gd name="T5" fmla="*/ 39 h 175"/>
                <a:gd name="T6" fmla="*/ 97 w 102"/>
                <a:gd name="T7" fmla="*/ 35 h 175"/>
                <a:gd name="T8" fmla="*/ 56 w 102"/>
                <a:gd name="T9" fmla="*/ 111 h 175"/>
                <a:gd name="T10" fmla="*/ 14 w 102"/>
                <a:gd name="T11" fmla="*/ 173 h 175"/>
                <a:gd name="T12" fmla="*/ 13 w 102"/>
                <a:gd name="T13" fmla="*/ 113 h 175"/>
              </a:gdLst>
              <a:ahLst/>
              <a:cxnLst>
                <a:cxn ang="0">
                  <a:pos x="T0" y="T1"/>
                </a:cxn>
                <a:cxn ang="0">
                  <a:pos x="T2" y="T3"/>
                </a:cxn>
                <a:cxn ang="0">
                  <a:pos x="T4" y="T5"/>
                </a:cxn>
                <a:cxn ang="0">
                  <a:pos x="T6" y="T7"/>
                </a:cxn>
                <a:cxn ang="0">
                  <a:pos x="T8" y="T9"/>
                </a:cxn>
                <a:cxn ang="0">
                  <a:pos x="T10" y="T11"/>
                </a:cxn>
                <a:cxn ang="0">
                  <a:pos x="T12" y="T13"/>
                </a:cxn>
              </a:cxnLst>
              <a:rect l="0" t="0" r="r" b="b"/>
              <a:pathLst>
                <a:path w="102" h="175">
                  <a:moveTo>
                    <a:pt x="13" y="113"/>
                  </a:moveTo>
                  <a:cubicBezTo>
                    <a:pt x="16" y="97"/>
                    <a:pt x="28" y="84"/>
                    <a:pt x="30" y="80"/>
                  </a:cubicBezTo>
                  <a:cubicBezTo>
                    <a:pt x="30" y="80"/>
                    <a:pt x="38" y="68"/>
                    <a:pt x="49" y="39"/>
                  </a:cubicBezTo>
                  <a:cubicBezTo>
                    <a:pt x="60" y="13"/>
                    <a:pt x="90" y="0"/>
                    <a:pt x="97" y="35"/>
                  </a:cubicBezTo>
                  <a:cubicBezTo>
                    <a:pt x="102" y="59"/>
                    <a:pt x="82" y="74"/>
                    <a:pt x="56" y="111"/>
                  </a:cubicBezTo>
                  <a:cubicBezTo>
                    <a:pt x="40" y="133"/>
                    <a:pt x="17" y="175"/>
                    <a:pt x="14" y="173"/>
                  </a:cubicBezTo>
                  <a:cubicBezTo>
                    <a:pt x="0" y="161"/>
                    <a:pt x="13" y="113"/>
                    <a:pt x="13" y="113"/>
                  </a:cubicBez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5">
              <a:extLst>
                <a:ext uri="{FF2B5EF4-FFF2-40B4-BE49-F238E27FC236}">
                  <a16:creationId xmlns:a16="http://schemas.microsoft.com/office/drawing/2014/main" id="{D01578F5-2CC6-319F-171B-F9DE628DA288}"/>
                </a:ext>
              </a:extLst>
            </p:cNvPr>
            <p:cNvSpPr>
              <a:spLocks/>
            </p:cNvSpPr>
            <p:nvPr/>
          </p:nvSpPr>
          <p:spPr bwMode="auto">
            <a:xfrm>
              <a:off x="7956550" y="5748338"/>
              <a:ext cx="307975" cy="219075"/>
            </a:xfrm>
            <a:custGeom>
              <a:avLst/>
              <a:gdLst>
                <a:gd name="T0" fmla="*/ 15 w 49"/>
                <a:gd name="T1" fmla="*/ 11 h 35"/>
                <a:gd name="T2" fmla="*/ 19 w 49"/>
                <a:gd name="T3" fmla="*/ 7 h 35"/>
                <a:gd name="T4" fmla="*/ 34 w 49"/>
                <a:gd name="T5" fmla="*/ 9 h 35"/>
                <a:gd name="T6" fmla="*/ 49 w 49"/>
                <a:gd name="T7" fmla="*/ 24 h 35"/>
                <a:gd name="T8" fmla="*/ 0 w 49"/>
                <a:gd name="T9" fmla="*/ 28 h 35"/>
                <a:gd name="T10" fmla="*/ 1 w 49"/>
                <a:gd name="T11" fmla="*/ 12 h 35"/>
                <a:gd name="T12" fmla="*/ 15 w 49"/>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49" h="35">
                  <a:moveTo>
                    <a:pt x="15" y="11"/>
                  </a:moveTo>
                  <a:cubicBezTo>
                    <a:pt x="14" y="10"/>
                    <a:pt x="11" y="0"/>
                    <a:pt x="19" y="7"/>
                  </a:cubicBezTo>
                  <a:cubicBezTo>
                    <a:pt x="23" y="11"/>
                    <a:pt x="30" y="10"/>
                    <a:pt x="34" y="9"/>
                  </a:cubicBezTo>
                  <a:cubicBezTo>
                    <a:pt x="45" y="7"/>
                    <a:pt x="48" y="16"/>
                    <a:pt x="49" y="24"/>
                  </a:cubicBezTo>
                  <a:cubicBezTo>
                    <a:pt x="40" y="35"/>
                    <a:pt x="3" y="29"/>
                    <a:pt x="0" y="28"/>
                  </a:cubicBezTo>
                  <a:cubicBezTo>
                    <a:pt x="0" y="19"/>
                    <a:pt x="3" y="16"/>
                    <a:pt x="1" y="12"/>
                  </a:cubicBezTo>
                  <a:cubicBezTo>
                    <a:pt x="2" y="10"/>
                    <a:pt x="11" y="10"/>
                    <a:pt x="15"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7">
              <a:extLst>
                <a:ext uri="{FF2B5EF4-FFF2-40B4-BE49-F238E27FC236}">
                  <a16:creationId xmlns:a16="http://schemas.microsoft.com/office/drawing/2014/main" id="{023732DC-66EF-373B-CF2F-756E4743B53D}"/>
                </a:ext>
              </a:extLst>
            </p:cNvPr>
            <p:cNvSpPr>
              <a:spLocks/>
            </p:cNvSpPr>
            <p:nvPr/>
          </p:nvSpPr>
          <p:spPr bwMode="auto">
            <a:xfrm>
              <a:off x="7540625" y="5678488"/>
              <a:ext cx="307975" cy="276225"/>
            </a:xfrm>
            <a:custGeom>
              <a:avLst/>
              <a:gdLst>
                <a:gd name="T0" fmla="*/ 19 w 49"/>
                <a:gd name="T1" fmla="*/ 12 h 44"/>
                <a:gd name="T2" fmla="*/ 25 w 49"/>
                <a:gd name="T3" fmla="*/ 10 h 44"/>
                <a:gd name="T4" fmla="*/ 38 w 49"/>
                <a:gd name="T5" fmla="*/ 18 h 44"/>
                <a:gd name="T6" fmla="*/ 47 w 49"/>
                <a:gd name="T7" fmla="*/ 38 h 44"/>
                <a:gd name="T8" fmla="*/ 0 w 49"/>
                <a:gd name="T9" fmla="*/ 22 h 44"/>
                <a:gd name="T10" fmla="*/ 7 w 49"/>
                <a:gd name="T11" fmla="*/ 7 h 44"/>
                <a:gd name="T12" fmla="*/ 19 w 49"/>
                <a:gd name="T13" fmla="*/ 12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19" y="12"/>
                  </a:moveTo>
                  <a:cubicBezTo>
                    <a:pt x="19" y="11"/>
                    <a:pt x="20" y="0"/>
                    <a:pt x="25" y="10"/>
                  </a:cubicBezTo>
                  <a:cubicBezTo>
                    <a:pt x="27" y="15"/>
                    <a:pt x="34" y="17"/>
                    <a:pt x="38" y="18"/>
                  </a:cubicBezTo>
                  <a:cubicBezTo>
                    <a:pt x="49" y="21"/>
                    <a:pt x="48" y="30"/>
                    <a:pt x="47" y="38"/>
                  </a:cubicBezTo>
                  <a:cubicBezTo>
                    <a:pt x="34" y="44"/>
                    <a:pt x="2" y="24"/>
                    <a:pt x="0" y="22"/>
                  </a:cubicBezTo>
                  <a:cubicBezTo>
                    <a:pt x="3" y="13"/>
                    <a:pt x="7" y="12"/>
                    <a:pt x="7" y="7"/>
                  </a:cubicBezTo>
                  <a:cubicBezTo>
                    <a:pt x="8" y="5"/>
                    <a:pt x="17" y="10"/>
                    <a:pt x="19"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19">
              <a:extLst>
                <a:ext uri="{FF2B5EF4-FFF2-40B4-BE49-F238E27FC236}">
                  <a16:creationId xmlns:a16="http://schemas.microsoft.com/office/drawing/2014/main" id="{0155A9E9-C357-880F-C98B-8420F28C66DD}"/>
                </a:ext>
              </a:extLst>
            </p:cNvPr>
            <p:cNvSpPr>
              <a:spLocks/>
            </p:cNvSpPr>
            <p:nvPr/>
          </p:nvSpPr>
          <p:spPr bwMode="auto">
            <a:xfrm>
              <a:off x="7729538" y="4751388"/>
              <a:ext cx="654050" cy="544512"/>
            </a:xfrm>
            <a:custGeom>
              <a:avLst/>
              <a:gdLst>
                <a:gd name="T0" fmla="*/ 101 w 104"/>
                <a:gd name="T1" fmla="*/ 0 h 87"/>
                <a:gd name="T2" fmla="*/ 103 w 104"/>
                <a:gd name="T3" fmla="*/ 41 h 87"/>
                <a:gd name="T4" fmla="*/ 97 w 104"/>
                <a:gd name="T5" fmla="*/ 82 h 87"/>
                <a:gd name="T6" fmla="*/ 61 w 104"/>
                <a:gd name="T7" fmla="*/ 84 h 87"/>
                <a:gd name="T8" fmla="*/ 0 w 104"/>
                <a:gd name="T9" fmla="*/ 67 h 87"/>
                <a:gd name="T10" fmla="*/ 24 w 104"/>
                <a:gd name="T11" fmla="*/ 6 h 87"/>
                <a:gd name="T12" fmla="*/ 64 w 104"/>
                <a:gd name="T13" fmla="*/ 13 h 87"/>
                <a:gd name="T14" fmla="*/ 65 w 104"/>
                <a:gd name="T15" fmla="*/ 5 h 87"/>
                <a:gd name="T16" fmla="*/ 101 w 104"/>
                <a:gd name="T17" fmla="*/ 0 h 87"/>
                <a:gd name="T18" fmla="*/ 101 w 104"/>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87">
                  <a:moveTo>
                    <a:pt x="101" y="0"/>
                  </a:moveTo>
                  <a:cubicBezTo>
                    <a:pt x="100" y="0"/>
                    <a:pt x="104" y="18"/>
                    <a:pt x="103" y="41"/>
                  </a:cubicBezTo>
                  <a:cubicBezTo>
                    <a:pt x="102" y="63"/>
                    <a:pt x="99" y="80"/>
                    <a:pt x="97" y="82"/>
                  </a:cubicBezTo>
                  <a:cubicBezTo>
                    <a:pt x="92" y="87"/>
                    <a:pt x="73" y="86"/>
                    <a:pt x="61" y="84"/>
                  </a:cubicBezTo>
                  <a:cubicBezTo>
                    <a:pt x="43" y="85"/>
                    <a:pt x="14" y="77"/>
                    <a:pt x="0" y="67"/>
                  </a:cubicBezTo>
                  <a:cubicBezTo>
                    <a:pt x="5" y="51"/>
                    <a:pt x="9" y="33"/>
                    <a:pt x="24" y="6"/>
                  </a:cubicBezTo>
                  <a:cubicBezTo>
                    <a:pt x="25" y="4"/>
                    <a:pt x="48" y="10"/>
                    <a:pt x="64" y="13"/>
                  </a:cubicBezTo>
                  <a:cubicBezTo>
                    <a:pt x="65" y="9"/>
                    <a:pt x="65" y="5"/>
                    <a:pt x="65" y="5"/>
                  </a:cubicBezTo>
                  <a:cubicBezTo>
                    <a:pt x="65" y="5"/>
                    <a:pt x="82" y="5"/>
                    <a:pt x="101" y="0"/>
                  </a:cubicBezTo>
                  <a:cubicBezTo>
                    <a:pt x="101" y="0"/>
                    <a:pt x="101" y="0"/>
                    <a:pt x="101" y="0"/>
                  </a:cubicBezTo>
                  <a:close/>
                </a:path>
              </a:pathLst>
            </a:custGeom>
            <a:solidFill>
              <a:srgbClr val="FF3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1">
              <a:extLst>
                <a:ext uri="{FF2B5EF4-FFF2-40B4-BE49-F238E27FC236}">
                  <a16:creationId xmlns:a16="http://schemas.microsoft.com/office/drawing/2014/main" id="{60437784-6C46-130B-14DA-07BBDEE19DBA}"/>
                </a:ext>
              </a:extLst>
            </p:cNvPr>
            <p:cNvSpPr>
              <a:spLocks/>
            </p:cNvSpPr>
            <p:nvPr/>
          </p:nvSpPr>
          <p:spPr bwMode="auto">
            <a:xfrm>
              <a:off x="7842250" y="4179888"/>
              <a:ext cx="541338" cy="703262"/>
            </a:xfrm>
            <a:custGeom>
              <a:avLst/>
              <a:gdLst>
                <a:gd name="T0" fmla="*/ 24 w 86"/>
                <a:gd name="T1" fmla="*/ 11 h 112"/>
                <a:gd name="T2" fmla="*/ 48 w 86"/>
                <a:gd name="T3" fmla="*/ 12 h 112"/>
                <a:gd name="T4" fmla="*/ 51 w 86"/>
                <a:gd name="T5" fmla="*/ 0 h 112"/>
                <a:gd name="T6" fmla="*/ 70 w 86"/>
                <a:gd name="T7" fmla="*/ 15 h 112"/>
                <a:gd name="T8" fmla="*/ 85 w 86"/>
                <a:gd name="T9" fmla="*/ 89 h 112"/>
                <a:gd name="T10" fmla="*/ 57 w 86"/>
                <a:gd name="T11" fmla="*/ 106 h 112"/>
                <a:gd name="T12" fmla="*/ 3 w 86"/>
                <a:gd name="T13" fmla="*/ 98 h 112"/>
                <a:gd name="T14" fmla="*/ 11 w 86"/>
                <a:gd name="T15" fmla="*/ 21 h 112"/>
                <a:gd name="T16" fmla="*/ 24 w 86"/>
                <a:gd name="T1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12">
                  <a:moveTo>
                    <a:pt x="24" y="11"/>
                  </a:moveTo>
                  <a:cubicBezTo>
                    <a:pt x="24" y="11"/>
                    <a:pt x="41" y="16"/>
                    <a:pt x="48" y="12"/>
                  </a:cubicBezTo>
                  <a:cubicBezTo>
                    <a:pt x="58" y="6"/>
                    <a:pt x="50" y="0"/>
                    <a:pt x="51" y="0"/>
                  </a:cubicBezTo>
                  <a:cubicBezTo>
                    <a:pt x="51" y="1"/>
                    <a:pt x="63" y="2"/>
                    <a:pt x="70" y="15"/>
                  </a:cubicBezTo>
                  <a:cubicBezTo>
                    <a:pt x="79" y="30"/>
                    <a:pt x="85" y="87"/>
                    <a:pt x="85" y="89"/>
                  </a:cubicBezTo>
                  <a:cubicBezTo>
                    <a:pt x="86" y="91"/>
                    <a:pt x="76" y="104"/>
                    <a:pt x="57" y="106"/>
                  </a:cubicBezTo>
                  <a:cubicBezTo>
                    <a:pt x="14" y="112"/>
                    <a:pt x="4" y="99"/>
                    <a:pt x="3" y="98"/>
                  </a:cubicBezTo>
                  <a:cubicBezTo>
                    <a:pt x="1" y="98"/>
                    <a:pt x="0" y="36"/>
                    <a:pt x="11" y="21"/>
                  </a:cubicBezTo>
                  <a:cubicBezTo>
                    <a:pt x="13" y="17"/>
                    <a:pt x="20" y="12"/>
                    <a:pt x="24" y="11"/>
                  </a:cubicBezTo>
                  <a:close/>
                </a:path>
              </a:pathLst>
            </a:custGeom>
            <a:solidFill>
              <a:srgbClr val="EE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22">
              <a:extLst>
                <a:ext uri="{FF2B5EF4-FFF2-40B4-BE49-F238E27FC236}">
                  <a16:creationId xmlns:a16="http://schemas.microsoft.com/office/drawing/2014/main" id="{B07B73F5-AF8F-1A40-1694-062543DA09EE}"/>
                </a:ext>
              </a:extLst>
            </p:cNvPr>
            <p:cNvSpPr>
              <a:spLocks noEditPoints="1"/>
            </p:cNvSpPr>
            <p:nvPr/>
          </p:nvSpPr>
          <p:spPr bwMode="auto">
            <a:xfrm>
              <a:off x="7742238" y="4192588"/>
              <a:ext cx="717550" cy="833437"/>
            </a:xfrm>
            <a:custGeom>
              <a:avLst/>
              <a:gdLst>
                <a:gd name="T0" fmla="*/ 71 w 114"/>
                <a:gd name="T1" fmla="*/ 0 h 133"/>
                <a:gd name="T2" fmla="*/ 89 w 114"/>
                <a:gd name="T3" fmla="*/ 20 h 133"/>
                <a:gd name="T4" fmla="*/ 83 w 114"/>
                <a:gd name="T5" fmla="*/ 31 h 133"/>
                <a:gd name="T6" fmla="*/ 107 w 114"/>
                <a:gd name="T7" fmla="*/ 37 h 133"/>
                <a:gd name="T8" fmla="*/ 89 w 114"/>
                <a:gd name="T9" fmla="*/ 63 h 133"/>
                <a:gd name="T10" fmla="*/ 89 w 114"/>
                <a:gd name="T11" fmla="*/ 65 h 133"/>
                <a:gd name="T12" fmla="*/ 114 w 114"/>
                <a:gd name="T13" fmla="*/ 79 h 133"/>
                <a:gd name="T14" fmla="*/ 90 w 114"/>
                <a:gd name="T15" fmla="*/ 132 h 133"/>
                <a:gd name="T16" fmla="*/ 75 w 114"/>
                <a:gd name="T17" fmla="*/ 90 h 133"/>
                <a:gd name="T18" fmla="*/ 73 w 114"/>
                <a:gd name="T19" fmla="*/ 91 h 133"/>
                <a:gd name="T20" fmla="*/ 56 w 114"/>
                <a:gd name="T21" fmla="*/ 122 h 133"/>
                <a:gd name="T22" fmla="*/ 44 w 114"/>
                <a:gd name="T23" fmla="*/ 109 h 133"/>
                <a:gd name="T24" fmla="*/ 33 w 114"/>
                <a:gd name="T25" fmla="*/ 90 h 133"/>
                <a:gd name="T26" fmla="*/ 31 w 114"/>
                <a:gd name="T27" fmla="*/ 130 h 133"/>
                <a:gd name="T28" fmla="*/ 22 w 114"/>
                <a:gd name="T29" fmla="*/ 133 h 133"/>
                <a:gd name="T30" fmla="*/ 8 w 114"/>
                <a:gd name="T31" fmla="*/ 83 h 133"/>
                <a:gd name="T32" fmla="*/ 21 w 114"/>
                <a:gd name="T33" fmla="*/ 66 h 133"/>
                <a:gd name="T34" fmla="*/ 24 w 114"/>
                <a:gd name="T35" fmla="*/ 46 h 133"/>
                <a:gd name="T36" fmla="*/ 24 w 114"/>
                <a:gd name="T37" fmla="*/ 45 h 133"/>
                <a:gd name="T38" fmla="*/ 27 w 114"/>
                <a:gd name="T39" fmla="*/ 45 h 133"/>
                <a:gd name="T40" fmla="*/ 38 w 114"/>
                <a:gd name="T41" fmla="*/ 35 h 133"/>
                <a:gd name="T42" fmla="*/ 48 w 114"/>
                <a:gd name="T43" fmla="*/ 29 h 133"/>
                <a:gd name="T44" fmla="*/ 14 w 114"/>
                <a:gd name="T45" fmla="*/ 23 h 133"/>
                <a:gd name="T46" fmla="*/ 48 w 114"/>
                <a:gd name="T47" fmla="*/ 10 h 133"/>
                <a:gd name="T48" fmla="*/ 58 w 114"/>
                <a:gd name="T49" fmla="*/ 26 h 133"/>
                <a:gd name="T50" fmla="*/ 59 w 114"/>
                <a:gd name="T51" fmla="*/ 14 h 133"/>
                <a:gd name="T52" fmla="*/ 69 w 114"/>
                <a:gd name="T53" fmla="*/ 24 h 133"/>
                <a:gd name="T54" fmla="*/ 64 w 114"/>
                <a:gd name="T55" fmla="*/ 2 h 133"/>
                <a:gd name="T56" fmla="*/ 58 w 114"/>
                <a:gd name="T57" fmla="*/ 68 h 133"/>
                <a:gd name="T58" fmla="*/ 58 w 114"/>
                <a:gd name="T59" fmla="*/ 90 h 133"/>
                <a:gd name="T60" fmla="*/ 60 w 114"/>
                <a:gd name="T61" fmla="*/ 68 h 133"/>
                <a:gd name="T62" fmla="*/ 73 w 114"/>
                <a:gd name="T63" fmla="*/ 89 h 133"/>
                <a:gd name="T64" fmla="*/ 34 w 114"/>
                <a:gd name="T65" fmla="*/ 89 h 133"/>
                <a:gd name="T66" fmla="*/ 34 w 114"/>
                <a:gd name="T67" fmla="*/ 68 h 133"/>
                <a:gd name="T68" fmla="*/ 32 w 114"/>
                <a:gd name="T69" fmla="*/ 89 h 133"/>
                <a:gd name="T70" fmla="*/ 86 w 114"/>
                <a:gd name="T71" fmla="*/ 65 h 133"/>
                <a:gd name="T72" fmla="*/ 75 w 114"/>
                <a:gd name="T73" fmla="*/ 88 h 133"/>
                <a:gd name="T74" fmla="*/ 58 w 114"/>
                <a:gd name="T75" fmla="*/ 47 h 133"/>
                <a:gd name="T76" fmla="*/ 58 w 114"/>
                <a:gd name="T77" fmla="*/ 67 h 133"/>
                <a:gd name="T78" fmla="*/ 34 w 114"/>
                <a:gd name="T79" fmla="*/ 66 h 133"/>
                <a:gd name="T80" fmla="*/ 47 w 114"/>
                <a:gd name="T81" fmla="*/ 47 h 133"/>
                <a:gd name="T82" fmla="*/ 61 w 114"/>
                <a:gd name="T83" fmla="*/ 46 h 133"/>
                <a:gd name="T84" fmla="*/ 72 w 114"/>
                <a:gd name="T85" fmla="*/ 45 h 133"/>
                <a:gd name="T86" fmla="*/ 33 w 114"/>
                <a:gd name="T87" fmla="*/ 66 h 133"/>
                <a:gd name="T88" fmla="*/ 83 w 114"/>
                <a:gd name="T89" fmla="*/ 43 h 133"/>
                <a:gd name="T90" fmla="*/ 75 w 114"/>
                <a:gd name="T91" fmla="*/ 65 h 133"/>
                <a:gd name="T92" fmla="*/ 58 w 114"/>
                <a:gd name="T93" fmla="*/ 29 h 133"/>
                <a:gd name="T94" fmla="*/ 58 w 114"/>
                <a:gd name="T95" fmla="*/ 45 h 133"/>
                <a:gd name="T96" fmla="*/ 60 w 114"/>
                <a:gd name="T97" fmla="*/ 29 h 133"/>
                <a:gd name="T98" fmla="*/ 71 w 114"/>
                <a:gd name="T99" fmla="*/ 43 h 133"/>
                <a:gd name="T100" fmla="*/ 70 w 114"/>
                <a:gd name="T101" fmla="*/ 27 h 133"/>
                <a:gd name="T102" fmla="*/ 80 w 114"/>
                <a:gd name="T103" fmla="*/ 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4" h="133">
                  <a:moveTo>
                    <a:pt x="77" y="23"/>
                  </a:moveTo>
                  <a:cubicBezTo>
                    <a:pt x="75" y="16"/>
                    <a:pt x="73" y="9"/>
                    <a:pt x="70" y="3"/>
                  </a:cubicBezTo>
                  <a:cubicBezTo>
                    <a:pt x="70" y="3"/>
                    <a:pt x="69" y="0"/>
                    <a:pt x="71" y="0"/>
                  </a:cubicBezTo>
                  <a:cubicBezTo>
                    <a:pt x="71" y="0"/>
                    <a:pt x="76" y="12"/>
                    <a:pt x="80" y="22"/>
                  </a:cubicBezTo>
                  <a:cubicBezTo>
                    <a:pt x="82" y="22"/>
                    <a:pt x="85" y="21"/>
                    <a:pt x="87" y="19"/>
                  </a:cubicBezTo>
                  <a:cubicBezTo>
                    <a:pt x="87" y="19"/>
                    <a:pt x="88" y="19"/>
                    <a:pt x="89" y="20"/>
                  </a:cubicBezTo>
                  <a:cubicBezTo>
                    <a:pt x="89" y="20"/>
                    <a:pt x="88" y="20"/>
                    <a:pt x="87" y="21"/>
                  </a:cubicBezTo>
                  <a:cubicBezTo>
                    <a:pt x="85" y="22"/>
                    <a:pt x="83" y="23"/>
                    <a:pt x="80" y="24"/>
                  </a:cubicBezTo>
                  <a:cubicBezTo>
                    <a:pt x="81" y="26"/>
                    <a:pt x="82" y="29"/>
                    <a:pt x="83" y="31"/>
                  </a:cubicBezTo>
                  <a:cubicBezTo>
                    <a:pt x="84" y="34"/>
                    <a:pt x="84" y="38"/>
                    <a:pt x="85" y="41"/>
                  </a:cubicBezTo>
                  <a:cubicBezTo>
                    <a:pt x="92" y="40"/>
                    <a:pt x="99" y="38"/>
                    <a:pt x="106" y="37"/>
                  </a:cubicBezTo>
                  <a:cubicBezTo>
                    <a:pt x="106" y="37"/>
                    <a:pt x="107" y="37"/>
                    <a:pt x="107" y="37"/>
                  </a:cubicBezTo>
                  <a:cubicBezTo>
                    <a:pt x="107" y="37"/>
                    <a:pt x="95" y="41"/>
                    <a:pt x="86" y="43"/>
                  </a:cubicBezTo>
                  <a:cubicBezTo>
                    <a:pt x="86" y="43"/>
                    <a:pt x="86" y="43"/>
                    <a:pt x="85" y="43"/>
                  </a:cubicBezTo>
                  <a:cubicBezTo>
                    <a:pt x="87" y="50"/>
                    <a:pt x="88" y="56"/>
                    <a:pt x="89" y="63"/>
                  </a:cubicBezTo>
                  <a:cubicBezTo>
                    <a:pt x="97" y="62"/>
                    <a:pt x="105" y="61"/>
                    <a:pt x="113" y="59"/>
                  </a:cubicBezTo>
                  <a:cubicBezTo>
                    <a:pt x="113" y="59"/>
                    <a:pt x="113" y="59"/>
                    <a:pt x="113" y="59"/>
                  </a:cubicBezTo>
                  <a:cubicBezTo>
                    <a:pt x="113" y="59"/>
                    <a:pt x="101" y="62"/>
                    <a:pt x="89" y="65"/>
                  </a:cubicBezTo>
                  <a:cubicBezTo>
                    <a:pt x="89" y="72"/>
                    <a:pt x="90" y="79"/>
                    <a:pt x="90" y="86"/>
                  </a:cubicBezTo>
                  <a:cubicBezTo>
                    <a:pt x="98" y="84"/>
                    <a:pt x="106" y="82"/>
                    <a:pt x="113" y="79"/>
                  </a:cubicBezTo>
                  <a:cubicBezTo>
                    <a:pt x="113" y="79"/>
                    <a:pt x="113" y="79"/>
                    <a:pt x="114" y="79"/>
                  </a:cubicBezTo>
                  <a:cubicBezTo>
                    <a:pt x="104" y="83"/>
                    <a:pt x="104" y="83"/>
                    <a:pt x="104" y="83"/>
                  </a:cubicBezTo>
                  <a:cubicBezTo>
                    <a:pt x="100" y="85"/>
                    <a:pt x="95" y="86"/>
                    <a:pt x="90" y="87"/>
                  </a:cubicBezTo>
                  <a:cubicBezTo>
                    <a:pt x="90" y="102"/>
                    <a:pt x="90" y="117"/>
                    <a:pt x="90" y="132"/>
                  </a:cubicBezTo>
                  <a:cubicBezTo>
                    <a:pt x="89" y="132"/>
                    <a:pt x="89" y="132"/>
                    <a:pt x="89" y="132"/>
                  </a:cubicBezTo>
                  <a:cubicBezTo>
                    <a:pt x="89" y="117"/>
                    <a:pt x="89" y="103"/>
                    <a:pt x="88" y="88"/>
                  </a:cubicBezTo>
                  <a:cubicBezTo>
                    <a:pt x="84" y="89"/>
                    <a:pt x="80" y="90"/>
                    <a:pt x="75" y="90"/>
                  </a:cubicBezTo>
                  <a:cubicBezTo>
                    <a:pt x="75" y="104"/>
                    <a:pt x="75" y="119"/>
                    <a:pt x="73" y="133"/>
                  </a:cubicBezTo>
                  <a:cubicBezTo>
                    <a:pt x="73" y="133"/>
                    <a:pt x="73" y="112"/>
                    <a:pt x="73" y="96"/>
                  </a:cubicBezTo>
                  <a:cubicBezTo>
                    <a:pt x="73" y="94"/>
                    <a:pt x="73" y="92"/>
                    <a:pt x="73" y="91"/>
                  </a:cubicBezTo>
                  <a:cubicBezTo>
                    <a:pt x="69" y="91"/>
                    <a:pt x="64" y="92"/>
                    <a:pt x="59" y="92"/>
                  </a:cubicBezTo>
                  <a:cubicBezTo>
                    <a:pt x="59" y="95"/>
                    <a:pt x="59" y="98"/>
                    <a:pt x="59" y="101"/>
                  </a:cubicBezTo>
                  <a:cubicBezTo>
                    <a:pt x="58" y="110"/>
                    <a:pt x="56" y="122"/>
                    <a:pt x="56" y="122"/>
                  </a:cubicBezTo>
                  <a:cubicBezTo>
                    <a:pt x="56" y="112"/>
                    <a:pt x="57" y="102"/>
                    <a:pt x="58" y="92"/>
                  </a:cubicBezTo>
                  <a:cubicBezTo>
                    <a:pt x="54" y="92"/>
                    <a:pt x="50" y="92"/>
                    <a:pt x="46" y="92"/>
                  </a:cubicBezTo>
                  <a:cubicBezTo>
                    <a:pt x="46" y="97"/>
                    <a:pt x="45" y="103"/>
                    <a:pt x="44" y="109"/>
                  </a:cubicBezTo>
                  <a:cubicBezTo>
                    <a:pt x="42" y="119"/>
                    <a:pt x="42" y="119"/>
                    <a:pt x="42" y="119"/>
                  </a:cubicBezTo>
                  <a:cubicBezTo>
                    <a:pt x="42" y="119"/>
                    <a:pt x="43" y="102"/>
                    <a:pt x="44" y="91"/>
                  </a:cubicBezTo>
                  <a:cubicBezTo>
                    <a:pt x="40" y="91"/>
                    <a:pt x="37" y="91"/>
                    <a:pt x="33" y="90"/>
                  </a:cubicBezTo>
                  <a:cubicBezTo>
                    <a:pt x="33" y="101"/>
                    <a:pt x="33" y="112"/>
                    <a:pt x="33" y="122"/>
                  </a:cubicBezTo>
                  <a:cubicBezTo>
                    <a:pt x="33" y="127"/>
                    <a:pt x="31" y="133"/>
                    <a:pt x="31" y="133"/>
                  </a:cubicBezTo>
                  <a:cubicBezTo>
                    <a:pt x="31" y="132"/>
                    <a:pt x="31" y="131"/>
                    <a:pt x="31" y="130"/>
                  </a:cubicBezTo>
                  <a:cubicBezTo>
                    <a:pt x="32" y="116"/>
                    <a:pt x="31" y="103"/>
                    <a:pt x="32" y="90"/>
                  </a:cubicBezTo>
                  <a:cubicBezTo>
                    <a:pt x="29" y="89"/>
                    <a:pt x="26" y="89"/>
                    <a:pt x="24" y="88"/>
                  </a:cubicBezTo>
                  <a:cubicBezTo>
                    <a:pt x="22" y="102"/>
                    <a:pt x="21" y="117"/>
                    <a:pt x="22" y="133"/>
                  </a:cubicBezTo>
                  <a:cubicBezTo>
                    <a:pt x="22" y="133"/>
                    <a:pt x="20" y="112"/>
                    <a:pt x="20" y="95"/>
                  </a:cubicBezTo>
                  <a:cubicBezTo>
                    <a:pt x="20" y="93"/>
                    <a:pt x="20" y="90"/>
                    <a:pt x="20" y="87"/>
                  </a:cubicBezTo>
                  <a:cubicBezTo>
                    <a:pt x="16" y="86"/>
                    <a:pt x="12" y="85"/>
                    <a:pt x="8" y="83"/>
                  </a:cubicBezTo>
                  <a:cubicBezTo>
                    <a:pt x="8" y="83"/>
                    <a:pt x="5" y="81"/>
                    <a:pt x="10" y="83"/>
                  </a:cubicBezTo>
                  <a:cubicBezTo>
                    <a:pt x="13" y="84"/>
                    <a:pt x="16" y="85"/>
                    <a:pt x="20" y="86"/>
                  </a:cubicBezTo>
                  <a:cubicBezTo>
                    <a:pt x="20" y="79"/>
                    <a:pt x="21" y="73"/>
                    <a:pt x="21" y="66"/>
                  </a:cubicBezTo>
                  <a:cubicBezTo>
                    <a:pt x="19" y="65"/>
                    <a:pt x="16" y="65"/>
                    <a:pt x="13" y="64"/>
                  </a:cubicBezTo>
                  <a:cubicBezTo>
                    <a:pt x="13" y="64"/>
                    <a:pt x="17" y="64"/>
                    <a:pt x="21" y="65"/>
                  </a:cubicBezTo>
                  <a:cubicBezTo>
                    <a:pt x="22" y="58"/>
                    <a:pt x="23" y="52"/>
                    <a:pt x="24" y="46"/>
                  </a:cubicBezTo>
                  <a:cubicBezTo>
                    <a:pt x="17" y="45"/>
                    <a:pt x="11" y="44"/>
                    <a:pt x="4" y="42"/>
                  </a:cubicBezTo>
                  <a:cubicBezTo>
                    <a:pt x="4" y="42"/>
                    <a:pt x="0" y="41"/>
                    <a:pt x="9" y="43"/>
                  </a:cubicBezTo>
                  <a:cubicBezTo>
                    <a:pt x="14" y="44"/>
                    <a:pt x="19" y="44"/>
                    <a:pt x="24" y="45"/>
                  </a:cubicBezTo>
                  <a:cubicBezTo>
                    <a:pt x="24" y="43"/>
                    <a:pt x="25" y="40"/>
                    <a:pt x="25" y="38"/>
                  </a:cubicBezTo>
                  <a:cubicBezTo>
                    <a:pt x="25" y="38"/>
                    <a:pt x="26" y="36"/>
                    <a:pt x="26" y="37"/>
                  </a:cubicBezTo>
                  <a:cubicBezTo>
                    <a:pt x="27" y="39"/>
                    <a:pt x="27" y="42"/>
                    <a:pt x="27" y="45"/>
                  </a:cubicBezTo>
                  <a:cubicBezTo>
                    <a:pt x="30" y="45"/>
                    <a:pt x="33" y="46"/>
                    <a:pt x="35" y="46"/>
                  </a:cubicBezTo>
                  <a:cubicBezTo>
                    <a:pt x="36" y="42"/>
                    <a:pt x="37" y="39"/>
                    <a:pt x="38" y="35"/>
                  </a:cubicBezTo>
                  <a:cubicBezTo>
                    <a:pt x="38" y="35"/>
                    <a:pt x="38" y="34"/>
                    <a:pt x="38" y="35"/>
                  </a:cubicBezTo>
                  <a:cubicBezTo>
                    <a:pt x="38" y="38"/>
                    <a:pt x="37" y="42"/>
                    <a:pt x="36" y="46"/>
                  </a:cubicBezTo>
                  <a:cubicBezTo>
                    <a:pt x="40" y="46"/>
                    <a:pt x="44" y="46"/>
                    <a:pt x="47" y="46"/>
                  </a:cubicBezTo>
                  <a:cubicBezTo>
                    <a:pt x="48" y="40"/>
                    <a:pt x="48" y="35"/>
                    <a:pt x="48" y="29"/>
                  </a:cubicBezTo>
                  <a:cubicBezTo>
                    <a:pt x="35" y="29"/>
                    <a:pt x="23" y="27"/>
                    <a:pt x="12" y="23"/>
                  </a:cubicBezTo>
                  <a:cubicBezTo>
                    <a:pt x="7" y="21"/>
                    <a:pt x="9" y="21"/>
                    <a:pt x="9" y="21"/>
                  </a:cubicBezTo>
                  <a:cubicBezTo>
                    <a:pt x="13" y="23"/>
                    <a:pt x="13" y="23"/>
                    <a:pt x="14" y="23"/>
                  </a:cubicBezTo>
                  <a:cubicBezTo>
                    <a:pt x="16" y="23"/>
                    <a:pt x="17" y="24"/>
                    <a:pt x="19" y="24"/>
                  </a:cubicBezTo>
                  <a:cubicBezTo>
                    <a:pt x="28" y="26"/>
                    <a:pt x="38" y="27"/>
                    <a:pt x="48" y="27"/>
                  </a:cubicBezTo>
                  <a:cubicBezTo>
                    <a:pt x="48" y="21"/>
                    <a:pt x="48" y="15"/>
                    <a:pt x="48" y="10"/>
                  </a:cubicBezTo>
                  <a:cubicBezTo>
                    <a:pt x="48" y="10"/>
                    <a:pt x="47" y="8"/>
                    <a:pt x="48" y="9"/>
                  </a:cubicBezTo>
                  <a:cubicBezTo>
                    <a:pt x="49" y="15"/>
                    <a:pt x="49" y="21"/>
                    <a:pt x="49" y="27"/>
                  </a:cubicBezTo>
                  <a:cubicBezTo>
                    <a:pt x="52" y="26"/>
                    <a:pt x="55" y="26"/>
                    <a:pt x="58" y="26"/>
                  </a:cubicBezTo>
                  <a:cubicBezTo>
                    <a:pt x="58" y="21"/>
                    <a:pt x="57" y="17"/>
                    <a:pt x="57" y="13"/>
                  </a:cubicBezTo>
                  <a:cubicBezTo>
                    <a:pt x="57" y="10"/>
                    <a:pt x="57" y="7"/>
                    <a:pt x="58" y="8"/>
                  </a:cubicBezTo>
                  <a:cubicBezTo>
                    <a:pt x="58" y="12"/>
                    <a:pt x="58" y="10"/>
                    <a:pt x="59" y="14"/>
                  </a:cubicBezTo>
                  <a:cubicBezTo>
                    <a:pt x="59" y="18"/>
                    <a:pt x="60" y="22"/>
                    <a:pt x="60" y="26"/>
                  </a:cubicBezTo>
                  <a:cubicBezTo>
                    <a:pt x="62" y="25"/>
                    <a:pt x="63" y="25"/>
                    <a:pt x="65" y="25"/>
                  </a:cubicBezTo>
                  <a:cubicBezTo>
                    <a:pt x="66" y="25"/>
                    <a:pt x="67" y="25"/>
                    <a:pt x="69" y="24"/>
                  </a:cubicBezTo>
                  <a:cubicBezTo>
                    <a:pt x="68" y="19"/>
                    <a:pt x="67" y="14"/>
                    <a:pt x="65" y="8"/>
                  </a:cubicBezTo>
                  <a:cubicBezTo>
                    <a:pt x="63" y="1"/>
                    <a:pt x="63" y="4"/>
                    <a:pt x="64" y="2"/>
                  </a:cubicBezTo>
                  <a:cubicBezTo>
                    <a:pt x="64" y="2"/>
                    <a:pt x="64" y="2"/>
                    <a:pt x="64" y="2"/>
                  </a:cubicBezTo>
                  <a:cubicBezTo>
                    <a:pt x="64" y="2"/>
                    <a:pt x="67" y="12"/>
                    <a:pt x="70" y="24"/>
                  </a:cubicBezTo>
                  <a:cubicBezTo>
                    <a:pt x="72" y="24"/>
                    <a:pt x="75" y="23"/>
                    <a:pt x="77" y="23"/>
                  </a:cubicBezTo>
                  <a:close/>
                  <a:moveTo>
                    <a:pt x="58" y="68"/>
                  </a:moveTo>
                  <a:cubicBezTo>
                    <a:pt x="55" y="68"/>
                    <a:pt x="52" y="68"/>
                    <a:pt x="48" y="68"/>
                  </a:cubicBezTo>
                  <a:cubicBezTo>
                    <a:pt x="48" y="76"/>
                    <a:pt x="47" y="83"/>
                    <a:pt x="47" y="90"/>
                  </a:cubicBezTo>
                  <a:cubicBezTo>
                    <a:pt x="50" y="90"/>
                    <a:pt x="54" y="90"/>
                    <a:pt x="58" y="90"/>
                  </a:cubicBezTo>
                  <a:cubicBezTo>
                    <a:pt x="58" y="83"/>
                    <a:pt x="58" y="75"/>
                    <a:pt x="58" y="68"/>
                  </a:cubicBezTo>
                  <a:close/>
                  <a:moveTo>
                    <a:pt x="73" y="67"/>
                  </a:moveTo>
                  <a:cubicBezTo>
                    <a:pt x="69" y="68"/>
                    <a:pt x="65" y="68"/>
                    <a:pt x="60" y="68"/>
                  </a:cubicBezTo>
                  <a:cubicBezTo>
                    <a:pt x="60" y="73"/>
                    <a:pt x="60" y="77"/>
                    <a:pt x="60" y="82"/>
                  </a:cubicBezTo>
                  <a:cubicBezTo>
                    <a:pt x="60" y="84"/>
                    <a:pt x="59" y="87"/>
                    <a:pt x="59" y="90"/>
                  </a:cubicBezTo>
                  <a:cubicBezTo>
                    <a:pt x="64" y="90"/>
                    <a:pt x="69" y="89"/>
                    <a:pt x="73" y="89"/>
                  </a:cubicBezTo>
                  <a:cubicBezTo>
                    <a:pt x="73" y="82"/>
                    <a:pt x="73" y="74"/>
                    <a:pt x="73" y="67"/>
                  </a:cubicBezTo>
                  <a:close/>
                  <a:moveTo>
                    <a:pt x="34" y="68"/>
                  </a:moveTo>
                  <a:cubicBezTo>
                    <a:pt x="34" y="75"/>
                    <a:pt x="34" y="82"/>
                    <a:pt x="34" y="89"/>
                  </a:cubicBezTo>
                  <a:cubicBezTo>
                    <a:pt x="37" y="89"/>
                    <a:pt x="41" y="90"/>
                    <a:pt x="44" y="90"/>
                  </a:cubicBezTo>
                  <a:cubicBezTo>
                    <a:pt x="45" y="83"/>
                    <a:pt x="45" y="76"/>
                    <a:pt x="46" y="68"/>
                  </a:cubicBezTo>
                  <a:cubicBezTo>
                    <a:pt x="42" y="68"/>
                    <a:pt x="38" y="68"/>
                    <a:pt x="34" y="68"/>
                  </a:cubicBezTo>
                  <a:close/>
                  <a:moveTo>
                    <a:pt x="26" y="67"/>
                  </a:moveTo>
                  <a:cubicBezTo>
                    <a:pt x="25" y="73"/>
                    <a:pt x="25" y="80"/>
                    <a:pt x="24" y="87"/>
                  </a:cubicBezTo>
                  <a:cubicBezTo>
                    <a:pt x="26" y="88"/>
                    <a:pt x="29" y="88"/>
                    <a:pt x="32" y="89"/>
                  </a:cubicBezTo>
                  <a:cubicBezTo>
                    <a:pt x="32" y="82"/>
                    <a:pt x="32" y="75"/>
                    <a:pt x="33" y="68"/>
                  </a:cubicBezTo>
                  <a:cubicBezTo>
                    <a:pt x="30" y="67"/>
                    <a:pt x="28" y="67"/>
                    <a:pt x="26" y="67"/>
                  </a:cubicBezTo>
                  <a:close/>
                  <a:moveTo>
                    <a:pt x="86" y="65"/>
                  </a:moveTo>
                  <a:cubicBezTo>
                    <a:pt x="83" y="66"/>
                    <a:pt x="80" y="66"/>
                    <a:pt x="77" y="67"/>
                  </a:cubicBezTo>
                  <a:cubicBezTo>
                    <a:pt x="76" y="67"/>
                    <a:pt x="76" y="67"/>
                    <a:pt x="75" y="67"/>
                  </a:cubicBezTo>
                  <a:cubicBezTo>
                    <a:pt x="75" y="74"/>
                    <a:pt x="76" y="81"/>
                    <a:pt x="75" y="88"/>
                  </a:cubicBezTo>
                  <a:cubicBezTo>
                    <a:pt x="80" y="88"/>
                    <a:pt x="84" y="87"/>
                    <a:pt x="88" y="86"/>
                  </a:cubicBezTo>
                  <a:cubicBezTo>
                    <a:pt x="88" y="79"/>
                    <a:pt x="87" y="72"/>
                    <a:pt x="86" y="65"/>
                  </a:cubicBezTo>
                  <a:close/>
                  <a:moveTo>
                    <a:pt x="58" y="47"/>
                  </a:moveTo>
                  <a:cubicBezTo>
                    <a:pt x="55" y="47"/>
                    <a:pt x="52" y="47"/>
                    <a:pt x="49" y="47"/>
                  </a:cubicBezTo>
                  <a:cubicBezTo>
                    <a:pt x="49" y="54"/>
                    <a:pt x="49" y="60"/>
                    <a:pt x="48" y="67"/>
                  </a:cubicBezTo>
                  <a:cubicBezTo>
                    <a:pt x="52" y="67"/>
                    <a:pt x="55" y="67"/>
                    <a:pt x="58" y="67"/>
                  </a:cubicBezTo>
                  <a:cubicBezTo>
                    <a:pt x="58" y="60"/>
                    <a:pt x="58" y="53"/>
                    <a:pt x="58" y="47"/>
                  </a:cubicBezTo>
                  <a:close/>
                  <a:moveTo>
                    <a:pt x="36" y="47"/>
                  </a:moveTo>
                  <a:cubicBezTo>
                    <a:pt x="35" y="53"/>
                    <a:pt x="35" y="60"/>
                    <a:pt x="34" y="66"/>
                  </a:cubicBezTo>
                  <a:cubicBezTo>
                    <a:pt x="41" y="67"/>
                    <a:pt x="42" y="67"/>
                    <a:pt x="46" y="67"/>
                  </a:cubicBezTo>
                  <a:cubicBezTo>
                    <a:pt x="46" y="67"/>
                    <a:pt x="46" y="67"/>
                    <a:pt x="46" y="67"/>
                  </a:cubicBezTo>
                  <a:cubicBezTo>
                    <a:pt x="46" y="60"/>
                    <a:pt x="47" y="54"/>
                    <a:pt x="47" y="47"/>
                  </a:cubicBezTo>
                  <a:cubicBezTo>
                    <a:pt x="44" y="47"/>
                    <a:pt x="40" y="47"/>
                    <a:pt x="36" y="47"/>
                  </a:cubicBezTo>
                  <a:close/>
                  <a:moveTo>
                    <a:pt x="72" y="45"/>
                  </a:moveTo>
                  <a:cubicBezTo>
                    <a:pt x="68" y="46"/>
                    <a:pt x="64" y="46"/>
                    <a:pt x="61" y="46"/>
                  </a:cubicBezTo>
                  <a:cubicBezTo>
                    <a:pt x="61" y="51"/>
                    <a:pt x="61" y="58"/>
                    <a:pt x="60" y="66"/>
                  </a:cubicBezTo>
                  <a:cubicBezTo>
                    <a:pt x="65" y="66"/>
                    <a:pt x="69" y="66"/>
                    <a:pt x="73" y="65"/>
                  </a:cubicBezTo>
                  <a:cubicBezTo>
                    <a:pt x="73" y="59"/>
                    <a:pt x="72" y="52"/>
                    <a:pt x="72" y="45"/>
                  </a:cubicBezTo>
                  <a:close/>
                  <a:moveTo>
                    <a:pt x="27" y="46"/>
                  </a:moveTo>
                  <a:cubicBezTo>
                    <a:pt x="27" y="52"/>
                    <a:pt x="27" y="58"/>
                    <a:pt x="26" y="65"/>
                  </a:cubicBezTo>
                  <a:cubicBezTo>
                    <a:pt x="28" y="66"/>
                    <a:pt x="31" y="66"/>
                    <a:pt x="33" y="66"/>
                  </a:cubicBezTo>
                  <a:cubicBezTo>
                    <a:pt x="33" y="60"/>
                    <a:pt x="34" y="53"/>
                    <a:pt x="35" y="47"/>
                  </a:cubicBezTo>
                  <a:cubicBezTo>
                    <a:pt x="32" y="47"/>
                    <a:pt x="30" y="47"/>
                    <a:pt x="27" y="46"/>
                  </a:cubicBezTo>
                  <a:close/>
                  <a:moveTo>
                    <a:pt x="83" y="43"/>
                  </a:moveTo>
                  <a:cubicBezTo>
                    <a:pt x="80" y="44"/>
                    <a:pt x="77" y="44"/>
                    <a:pt x="74" y="45"/>
                  </a:cubicBezTo>
                  <a:cubicBezTo>
                    <a:pt x="74" y="49"/>
                    <a:pt x="75" y="53"/>
                    <a:pt x="75" y="57"/>
                  </a:cubicBezTo>
                  <a:cubicBezTo>
                    <a:pt x="75" y="60"/>
                    <a:pt x="75" y="63"/>
                    <a:pt x="75" y="65"/>
                  </a:cubicBezTo>
                  <a:cubicBezTo>
                    <a:pt x="79" y="65"/>
                    <a:pt x="83" y="64"/>
                    <a:pt x="86" y="64"/>
                  </a:cubicBezTo>
                  <a:cubicBezTo>
                    <a:pt x="85" y="57"/>
                    <a:pt x="84" y="50"/>
                    <a:pt x="83" y="43"/>
                  </a:cubicBezTo>
                  <a:close/>
                  <a:moveTo>
                    <a:pt x="58" y="29"/>
                  </a:moveTo>
                  <a:cubicBezTo>
                    <a:pt x="55" y="29"/>
                    <a:pt x="52" y="29"/>
                    <a:pt x="49" y="29"/>
                  </a:cubicBezTo>
                  <a:cubicBezTo>
                    <a:pt x="49" y="35"/>
                    <a:pt x="49" y="40"/>
                    <a:pt x="49" y="46"/>
                  </a:cubicBezTo>
                  <a:cubicBezTo>
                    <a:pt x="52" y="45"/>
                    <a:pt x="55" y="45"/>
                    <a:pt x="58" y="45"/>
                  </a:cubicBezTo>
                  <a:cubicBezTo>
                    <a:pt x="58" y="40"/>
                    <a:pt x="58" y="34"/>
                    <a:pt x="58" y="29"/>
                  </a:cubicBezTo>
                  <a:close/>
                  <a:moveTo>
                    <a:pt x="69" y="27"/>
                  </a:moveTo>
                  <a:cubicBezTo>
                    <a:pt x="66" y="28"/>
                    <a:pt x="63" y="28"/>
                    <a:pt x="60" y="29"/>
                  </a:cubicBezTo>
                  <a:cubicBezTo>
                    <a:pt x="60" y="33"/>
                    <a:pt x="61" y="37"/>
                    <a:pt x="61" y="41"/>
                  </a:cubicBezTo>
                  <a:cubicBezTo>
                    <a:pt x="61" y="41"/>
                    <a:pt x="61" y="42"/>
                    <a:pt x="61" y="45"/>
                  </a:cubicBezTo>
                  <a:cubicBezTo>
                    <a:pt x="64" y="44"/>
                    <a:pt x="68" y="44"/>
                    <a:pt x="71" y="43"/>
                  </a:cubicBezTo>
                  <a:cubicBezTo>
                    <a:pt x="71" y="38"/>
                    <a:pt x="70" y="32"/>
                    <a:pt x="69" y="27"/>
                  </a:cubicBezTo>
                  <a:close/>
                  <a:moveTo>
                    <a:pt x="78" y="25"/>
                  </a:moveTo>
                  <a:cubicBezTo>
                    <a:pt x="75" y="25"/>
                    <a:pt x="73" y="26"/>
                    <a:pt x="70" y="27"/>
                  </a:cubicBezTo>
                  <a:cubicBezTo>
                    <a:pt x="72" y="32"/>
                    <a:pt x="73" y="38"/>
                    <a:pt x="73" y="43"/>
                  </a:cubicBezTo>
                  <a:cubicBezTo>
                    <a:pt x="76" y="43"/>
                    <a:pt x="79" y="42"/>
                    <a:pt x="82" y="42"/>
                  </a:cubicBezTo>
                  <a:cubicBezTo>
                    <a:pt x="82" y="38"/>
                    <a:pt x="81" y="35"/>
                    <a:pt x="80" y="32"/>
                  </a:cubicBezTo>
                  <a:cubicBezTo>
                    <a:pt x="79" y="29"/>
                    <a:pt x="79" y="27"/>
                    <a:pt x="78" y="25"/>
                  </a:cubicBez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23">
              <a:extLst>
                <a:ext uri="{FF2B5EF4-FFF2-40B4-BE49-F238E27FC236}">
                  <a16:creationId xmlns:a16="http://schemas.microsoft.com/office/drawing/2014/main" id="{0A185285-7DE9-49FA-3F42-9DCE710D478C}"/>
                </a:ext>
              </a:extLst>
            </p:cNvPr>
            <p:cNvSpPr>
              <a:spLocks/>
            </p:cNvSpPr>
            <p:nvPr/>
          </p:nvSpPr>
          <p:spPr bwMode="auto">
            <a:xfrm>
              <a:off x="7489825" y="3873500"/>
              <a:ext cx="579438" cy="620712"/>
            </a:xfrm>
            <a:custGeom>
              <a:avLst/>
              <a:gdLst>
                <a:gd name="T0" fmla="*/ 18 w 92"/>
                <a:gd name="T1" fmla="*/ 14 h 99"/>
                <a:gd name="T2" fmla="*/ 74 w 92"/>
                <a:gd name="T3" fmla="*/ 64 h 99"/>
                <a:gd name="T4" fmla="*/ 82 w 92"/>
                <a:gd name="T5" fmla="*/ 90 h 99"/>
                <a:gd name="T6" fmla="*/ 29 w 92"/>
                <a:gd name="T7" fmla="*/ 74 h 99"/>
                <a:gd name="T8" fmla="*/ 18 w 92"/>
                <a:gd name="T9" fmla="*/ 14 h 99"/>
              </a:gdLst>
              <a:ahLst/>
              <a:cxnLst>
                <a:cxn ang="0">
                  <a:pos x="T0" y="T1"/>
                </a:cxn>
                <a:cxn ang="0">
                  <a:pos x="T2" y="T3"/>
                </a:cxn>
                <a:cxn ang="0">
                  <a:pos x="T4" y="T5"/>
                </a:cxn>
                <a:cxn ang="0">
                  <a:pos x="T6" y="T7"/>
                </a:cxn>
                <a:cxn ang="0">
                  <a:pos x="T8" y="T9"/>
                </a:cxn>
              </a:cxnLst>
              <a:rect l="0" t="0" r="r" b="b"/>
              <a:pathLst>
                <a:path w="92" h="99">
                  <a:moveTo>
                    <a:pt x="18" y="14"/>
                  </a:moveTo>
                  <a:cubicBezTo>
                    <a:pt x="18" y="14"/>
                    <a:pt x="36" y="59"/>
                    <a:pt x="74" y="64"/>
                  </a:cubicBezTo>
                  <a:cubicBezTo>
                    <a:pt x="87" y="66"/>
                    <a:pt x="92" y="82"/>
                    <a:pt x="82" y="90"/>
                  </a:cubicBezTo>
                  <a:cubicBezTo>
                    <a:pt x="72" y="99"/>
                    <a:pt x="53" y="96"/>
                    <a:pt x="29" y="74"/>
                  </a:cubicBezTo>
                  <a:cubicBezTo>
                    <a:pt x="3" y="51"/>
                    <a:pt x="0" y="0"/>
                    <a:pt x="18" y="14"/>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24">
              <a:extLst>
                <a:ext uri="{FF2B5EF4-FFF2-40B4-BE49-F238E27FC236}">
                  <a16:creationId xmlns:a16="http://schemas.microsoft.com/office/drawing/2014/main" id="{11B6B1B9-BCEC-1DCB-5F34-906762495AB7}"/>
                </a:ext>
              </a:extLst>
            </p:cNvPr>
            <p:cNvSpPr>
              <a:spLocks/>
            </p:cNvSpPr>
            <p:nvPr/>
          </p:nvSpPr>
          <p:spPr bwMode="auto">
            <a:xfrm>
              <a:off x="7464425" y="3822700"/>
              <a:ext cx="152400" cy="244475"/>
            </a:xfrm>
            <a:custGeom>
              <a:avLst/>
              <a:gdLst>
                <a:gd name="T0" fmla="*/ 22 w 24"/>
                <a:gd name="T1" fmla="*/ 22 h 39"/>
                <a:gd name="T2" fmla="*/ 17 w 24"/>
                <a:gd name="T3" fmla="*/ 12 h 39"/>
                <a:gd name="T4" fmla="*/ 16 w 24"/>
                <a:gd name="T5" fmla="*/ 14 h 39"/>
                <a:gd name="T6" fmla="*/ 13 w 24"/>
                <a:gd name="T7" fmla="*/ 2 h 39"/>
                <a:gd name="T8" fmla="*/ 11 w 24"/>
                <a:gd name="T9" fmla="*/ 12 h 39"/>
                <a:gd name="T10" fmla="*/ 8 w 24"/>
                <a:gd name="T11" fmla="*/ 1 h 39"/>
                <a:gd name="T12" fmla="*/ 8 w 24"/>
                <a:gd name="T13" fmla="*/ 13 h 39"/>
                <a:gd name="T14" fmla="*/ 2 w 24"/>
                <a:gd name="T15" fmla="*/ 3 h 39"/>
                <a:gd name="T16" fmla="*/ 10 w 24"/>
                <a:gd name="T17" fmla="*/ 30 h 39"/>
                <a:gd name="T18" fmla="*/ 17 w 24"/>
                <a:gd name="T19" fmla="*/ 39 h 39"/>
                <a:gd name="T20" fmla="*/ 22 w 24"/>
                <a:gd name="T21"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9">
                  <a:moveTo>
                    <a:pt x="22" y="22"/>
                  </a:moveTo>
                  <a:cubicBezTo>
                    <a:pt x="18" y="18"/>
                    <a:pt x="19" y="16"/>
                    <a:pt x="17" y="12"/>
                  </a:cubicBezTo>
                  <a:cubicBezTo>
                    <a:pt x="17" y="10"/>
                    <a:pt x="16" y="13"/>
                    <a:pt x="16" y="14"/>
                  </a:cubicBezTo>
                  <a:cubicBezTo>
                    <a:pt x="15" y="10"/>
                    <a:pt x="15" y="2"/>
                    <a:pt x="13" y="2"/>
                  </a:cubicBezTo>
                  <a:cubicBezTo>
                    <a:pt x="12" y="2"/>
                    <a:pt x="11" y="8"/>
                    <a:pt x="11" y="12"/>
                  </a:cubicBezTo>
                  <a:cubicBezTo>
                    <a:pt x="11" y="12"/>
                    <a:pt x="9" y="1"/>
                    <a:pt x="8" y="1"/>
                  </a:cubicBezTo>
                  <a:cubicBezTo>
                    <a:pt x="5" y="0"/>
                    <a:pt x="8" y="13"/>
                    <a:pt x="8" y="13"/>
                  </a:cubicBezTo>
                  <a:cubicBezTo>
                    <a:pt x="5" y="8"/>
                    <a:pt x="4" y="2"/>
                    <a:pt x="2" y="3"/>
                  </a:cubicBezTo>
                  <a:cubicBezTo>
                    <a:pt x="0" y="4"/>
                    <a:pt x="5" y="21"/>
                    <a:pt x="10" y="30"/>
                  </a:cubicBezTo>
                  <a:cubicBezTo>
                    <a:pt x="12" y="34"/>
                    <a:pt x="17" y="39"/>
                    <a:pt x="17" y="39"/>
                  </a:cubicBezTo>
                  <a:cubicBezTo>
                    <a:pt x="17" y="39"/>
                    <a:pt x="24" y="24"/>
                    <a:pt x="22" y="22"/>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25">
              <a:extLst>
                <a:ext uri="{FF2B5EF4-FFF2-40B4-BE49-F238E27FC236}">
                  <a16:creationId xmlns:a16="http://schemas.microsoft.com/office/drawing/2014/main" id="{8D58CE79-1E08-4B16-7473-8EDD186C4B00}"/>
                </a:ext>
              </a:extLst>
            </p:cNvPr>
            <p:cNvSpPr>
              <a:spLocks/>
            </p:cNvSpPr>
            <p:nvPr/>
          </p:nvSpPr>
          <p:spPr bwMode="auto">
            <a:xfrm>
              <a:off x="8578850" y="4656138"/>
              <a:ext cx="227013" cy="257175"/>
            </a:xfrm>
            <a:custGeom>
              <a:avLst/>
              <a:gdLst>
                <a:gd name="T0" fmla="*/ 9 w 36"/>
                <a:gd name="T1" fmla="*/ 25 h 41"/>
                <a:gd name="T2" fmla="*/ 22 w 36"/>
                <a:gd name="T3" fmla="*/ 40 h 41"/>
                <a:gd name="T4" fmla="*/ 19 w 36"/>
                <a:gd name="T5" fmla="*/ 31 h 41"/>
                <a:gd name="T6" fmla="*/ 28 w 36"/>
                <a:gd name="T7" fmla="*/ 39 h 41"/>
                <a:gd name="T8" fmla="*/ 24 w 36"/>
                <a:gd name="T9" fmla="*/ 29 h 41"/>
                <a:gd name="T10" fmla="*/ 34 w 36"/>
                <a:gd name="T11" fmla="*/ 34 h 41"/>
                <a:gd name="T12" fmla="*/ 26 w 36"/>
                <a:gd name="T13" fmla="*/ 23 h 41"/>
                <a:gd name="T14" fmla="*/ 36 w 36"/>
                <a:gd name="T15" fmla="*/ 25 h 41"/>
                <a:gd name="T16" fmla="*/ 25 w 36"/>
                <a:gd name="T17" fmla="*/ 18 h 41"/>
                <a:gd name="T18" fmla="*/ 23 w 36"/>
                <a:gd name="T19" fmla="*/ 16 h 41"/>
                <a:gd name="T20" fmla="*/ 27 w 36"/>
                <a:gd name="T21" fmla="*/ 13 h 41"/>
                <a:gd name="T22" fmla="*/ 29 w 36"/>
                <a:gd name="T23" fmla="*/ 8 h 41"/>
                <a:gd name="T24" fmla="*/ 20 w 36"/>
                <a:gd name="T25" fmla="*/ 9 h 41"/>
                <a:gd name="T26" fmla="*/ 10 w 36"/>
                <a:gd name="T27" fmla="*/ 1 h 41"/>
                <a:gd name="T28" fmla="*/ 4 w 36"/>
                <a:gd name="T29" fmla="*/ 9 h 41"/>
                <a:gd name="T30" fmla="*/ 0 w 36"/>
                <a:gd name="T31" fmla="*/ 18 h 41"/>
                <a:gd name="T32" fmla="*/ 9 w 36"/>
                <a:gd name="T33"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1">
                  <a:moveTo>
                    <a:pt x="9" y="25"/>
                  </a:moveTo>
                  <a:cubicBezTo>
                    <a:pt x="14" y="30"/>
                    <a:pt x="21" y="41"/>
                    <a:pt x="22" y="40"/>
                  </a:cubicBezTo>
                  <a:cubicBezTo>
                    <a:pt x="23" y="39"/>
                    <a:pt x="18" y="31"/>
                    <a:pt x="19" y="31"/>
                  </a:cubicBezTo>
                  <a:cubicBezTo>
                    <a:pt x="20" y="31"/>
                    <a:pt x="26" y="40"/>
                    <a:pt x="28" y="39"/>
                  </a:cubicBezTo>
                  <a:cubicBezTo>
                    <a:pt x="29" y="37"/>
                    <a:pt x="24" y="30"/>
                    <a:pt x="24" y="29"/>
                  </a:cubicBezTo>
                  <a:cubicBezTo>
                    <a:pt x="24" y="28"/>
                    <a:pt x="33" y="35"/>
                    <a:pt x="34" y="34"/>
                  </a:cubicBezTo>
                  <a:cubicBezTo>
                    <a:pt x="35" y="33"/>
                    <a:pt x="25" y="24"/>
                    <a:pt x="26" y="23"/>
                  </a:cubicBezTo>
                  <a:cubicBezTo>
                    <a:pt x="26" y="23"/>
                    <a:pt x="35" y="28"/>
                    <a:pt x="36" y="25"/>
                  </a:cubicBezTo>
                  <a:cubicBezTo>
                    <a:pt x="36" y="23"/>
                    <a:pt x="28" y="20"/>
                    <a:pt x="25" y="18"/>
                  </a:cubicBezTo>
                  <a:cubicBezTo>
                    <a:pt x="24" y="17"/>
                    <a:pt x="23" y="17"/>
                    <a:pt x="23" y="16"/>
                  </a:cubicBezTo>
                  <a:cubicBezTo>
                    <a:pt x="22" y="15"/>
                    <a:pt x="26" y="14"/>
                    <a:pt x="27" y="13"/>
                  </a:cubicBezTo>
                  <a:cubicBezTo>
                    <a:pt x="30" y="11"/>
                    <a:pt x="29" y="8"/>
                    <a:pt x="29" y="8"/>
                  </a:cubicBezTo>
                  <a:cubicBezTo>
                    <a:pt x="26" y="9"/>
                    <a:pt x="22" y="9"/>
                    <a:pt x="20" y="9"/>
                  </a:cubicBezTo>
                  <a:cubicBezTo>
                    <a:pt x="16" y="8"/>
                    <a:pt x="13" y="4"/>
                    <a:pt x="10" y="1"/>
                  </a:cubicBezTo>
                  <a:cubicBezTo>
                    <a:pt x="9" y="0"/>
                    <a:pt x="5" y="8"/>
                    <a:pt x="4" y="9"/>
                  </a:cubicBezTo>
                  <a:cubicBezTo>
                    <a:pt x="4" y="10"/>
                    <a:pt x="0" y="17"/>
                    <a:pt x="0" y="18"/>
                  </a:cubicBezTo>
                  <a:cubicBezTo>
                    <a:pt x="0" y="18"/>
                    <a:pt x="4" y="21"/>
                    <a:pt x="9" y="25"/>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26">
              <a:extLst>
                <a:ext uri="{FF2B5EF4-FFF2-40B4-BE49-F238E27FC236}">
                  <a16:creationId xmlns:a16="http://schemas.microsoft.com/office/drawing/2014/main" id="{E245A66E-B747-260F-B9E4-E78DEC038895}"/>
                </a:ext>
              </a:extLst>
            </p:cNvPr>
            <p:cNvSpPr>
              <a:spLocks/>
            </p:cNvSpPr>
            <p:nvPr/>
          </p:nvSpPr>
          <p:spPr bwMode="auto">
            <a:xfrm>
              <a:off x="7704138" y="3684588"/>
              <a:ext cx="560388" cy="514350"/>
            </a:xfrm>
            <a:custGeom>
              <a:avLst/>
              <a:gdLst>
                <a:gd name="T0" fmla="*/ 87 w 89"/>
                <a:gd name="T1" fmla="*/ 44 h 82"/>
                <a:gd name="T2" fmla="*/ 64 w 89"/>
                <a:gd name="T3" fmla="*/ 76 h 82"/>
                <a:gd name="T4" fmla="*/ 2 w 89"/>
                <a:gd name="T5" fmla="*/ 50 h 82"/>
                <a:gd name="T6" fmla="*/ 42 w 89"/>
                <a:gd name="T7" fmla="*/ 3 h 82"/>
                <a:gd name="T8" fmla="*/ 87 w 89"/>
                <a:gd name="T9" fmla="*/ 44 h 82"/>
              </a:gdLst>
              <a:ahLst/>
              <a:cxnLst>
                <a:cxn ang="0">
                  <a:pos x="T0" y="T1"/>
                </a:cxn>
                <a:cxn ang="0">
                  <a:pos x="T2" y="T3"/>
                </a:cxn>
                <a:cxn ang="0">
                  <a:pos x="T4" y="T5"/>
                </a:cxn>
                <a:cxn ang="0">
                  <a:pos x="T6" y="T7"/>
                </a:cxn>
                <a:cxn ang="0">
                  <a:pos x="T8" y="T9"/>
                </a:cxn>
              </a:cxnLst>
              <a:rect l="0" t="0" r="r" b="b"/>
              <a:pathLst>
                <a:path w="89" h="82">
                  <a:moveTo>
                    <a:pt x="87" y="44"/>
                  </a:moveTo>
                  <a:cubicBezTo>
                    <a:pt x="89" y="67"/>
                    <a:pt x="74" y="72"/>
                    <a:pt x="64" y="76"/>
                  </a:cubicBezTo>
                  <a:cubicBezTo>
                    <a:pt x="49" y="82"/>
                    <a:pt x="4" y="73"/>
                    <a:pt x="2" y="50"/>
                  </a:cubicBezTo>
                  <a:cubicBezTo>
                    <a:pt x="0" y="26"/>
                    <a:pt x="26" y="6"/>
                    <a:pt x="42" y="3"/>
                  </a:cubicBezTo>
                  <a:cubicBezTo>
                    <a:pt x="58" y="0"/>
                    <a:pt x="85" y="21"/>
                    <a:pt x="87" y="44"/>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7">
              <a:extLst>
                <a:ext uri="{FF2B5EF4-FFF2-40B4-BE49-F238E27FC236}">
                  <a16:creationId xmlns:a16="http://schemas.microsoft.com/office/drawing/2014/main" id="{65586CB9-6A3E-90A2-47C0-7B96CA023DA0}"/>
                </a:ext>
              </a:extLst>
            </p:cNvPr>
            <p:cNvSpPr>
              <a:spLocks/>
            </p:cNvSpPr>
            <p:nvPr/>
          </p:nvSpPr>
          <p:spPr bwMode="auto">
            <a:xfrm>
              <a:off x="7835900" y="4060825"/>
              <a:ext cx="150813" cy="131762"/>
            </a:xfrm>
            <a:custGeom>
              <a:avLst/>
              <a:gdLst>
                <a:gd name="T0" fmla="*/ 12 w 24"/>
                <a:gd name="T1" fmla="*/ 1 h 21"/>
                <a:gd name="T2" fmla="*/ 23 w 24"/>
                <a:gd name="T3" fmla="*/ 7 h 21"/>
                <a:gd name="T4" fmla="*/ 10 w 24"/>
                <a:gd name="T5" fmla="*/ 21 h 21"/>
                <a:gd name="T6" fmla="*/ 0 w 24"/>
                <a:gd name="T7" fmla="*/ 10 h 21"/>
                <a:gd name="T8" fmla="*/ 12 w 24"/>
                <a:gd name="T9" fmla="*/ 1 h 21"/>
              </a:gdLst>
              <a:ahLst/>
              <a:cxnLst>
                <a:cxn ang="0">
                  <a:pos x="T0" y="T1"/>
                </a:cxn>
                <a:cxn ang="0">
                  <a:pos x="T2" y="T3"/>
                </a:cxn>
                <a:cxn ang="0">
                  <a:pos x="T4" y="T5"/>
                </a:cxn>
                <a:cxn ang="0">
                  <a:pos x="T6" y="T7"/>
                </a:cxn>
                <a:cxn ang="0">
                  <a:pos x="T8" y="T9"/>
                </a:cxn>
              </a:cxnLst>
              <a:rect l="0" t="0" r="r" b="b"/>
              <a:pathLst>
                <a:path w="24" h="21">
                  <a:moveTo>
                    <a:pt x="12" y="1"/>
                  </a:moveTo>
                  <a:cubicBezTo>
                    <a:pt x="19" y="1"/>
                    <a:pt x="24" y="4"/>
                    <a:pt x="23" y="7"/>
                  </a:cubicBezTo>
                  <a:cubicBezTo>
                    <a:pt x="21" y="17"/>
                    <a:pt x="17" y="21"/>
                    <a:pt x="10" y="21"/>
                  </a:cubicBezTo>
                  <a:cubicBezTo>
                    <a:pt x="3" y="20"/>
                    <a:pt x="0" y="16"/>
                    <a:pt x="0" y="10"/>
                  </a:cubicBezTo>
                  <a:cubicBezTo>
                    <a:pt x="1" y="5"/>
                    <a:pt x="5" y="0"/>
                    <a:pt x="12" y="1"/>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8">
              <a:extLst>
                <a:ext uri="{FF2B5EF4-FFF2-40B4-BE49-F238E27FC236}">
                  <a16:creationId xmlns:a16="http://schemas.microsoft.com/office/drawing/2014/main" id="{E45DCE15-F26C-D01E-8AF4-96598AA1E3FA}"/>
                </a:ext>
              </a:extLst>
            </p:cNvPr>
            <p:cNvSpPr>
              <a:spLocks/>
            </p:cNvSpPr>
            <p:nvPr/>
          </p:nvSpPr>
          <p:spPr bwMode="auto">
            <a:xfrm>
              <a:off x="7685088" y="3654425"/>
              <a:ext cx="396875" cy="582612"/>
            </a:xfrm>
            <a:custGeom>
              <a:avLst/>
              <a:gdLst>
                <a:gd name="T0" fmla="*/ 57 w 63"/>
                <a:gd name="T1" fmla="*/ 6 h 93"/>
                <a:gd name="T2" fmla="*/ 57 w 63"/>
                <a:gd name="T3" fmla="*/ 48 h 93"/>
                <a:gd name="T4" fmla="*/ 52 w 63"/>
                <a:gd name="T5" fmla="*/ 62 h 93"/>
                <a:gd name="T6" fmla="*/ 36 w 63"/>
                <a:gd name="T7" fmla="*/ 71 h 93"/>
                <a:gd name="T8" fmla="*/ 27 w 63"/>
                <a:gd name="T9" fmla="*/ 77 h 93"/>
                <a:gd name="T10" fmla="*/ 36 w 63"/>
                <a:gd name="T11" fmla="*/ 86 h 93"/>
                <a:gd name="T12" fmla="*/ 20 w 63"/>
                <a:gd name="T13" fmla="*/ 81 h 93"/>
                <a:gd name="T14" fmla="*/ 7 w 63"/>
                <a:gd name="T15" fmla="*/ 68 h 93"/>
                <a:gd name="T16" fmla="*/ 2 w 63"/>
                <a:gd name="T17" fmla="*/ 43 h 93"/>
                <a:gd name="T18" fmla="*/ 36 w 63"/>
                <a:gd name="T19" fmla="*/ 2 h 93"/>
                <a:gd name="T20" fmla="*/ 58 w 63"/>
                <a:gd name="T21" fmla="*/ 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93">
                  <a:moveTo>
                    <a:pt x="57" y="6"/>
                  </a:moveTo>
                  <a:cubicBezTo>
                    <a:pt x="63" y="19"/>
                    <a:pt x="63" y="35"/>
                    <a:pt x="57" y="48"/>
                  </a:cubicBezTo>
                  <a:cubicBezTo>
                    <a:pt x="55" y="53"/>
                    <a:pt x="55" y="58"/>
                    <a:pt x="52" y="62"/>
                  </a:cubicBezTo>
                  <a:cubicBezTo>
                    <a:pt x="48" y="71"/>
                    <a:pt x="41" y="75"/>
                    <a:pt x="36" y="71"/>
                  </a:cubicBezTo>
                  <a:cubicBezTo>
                    <a:pt x="30" y="67"/>
                    <a:pt x="27" y="74"/>
                    <a:pt x="27" y="77"/>
                  </a:cubicBezTo>
                  <a:cubicBezTo>
                    <a:pt x="27" y="84"/>
                    <a:pt x="37" y="86"/>
                    <a:pt x="36" y="86"/>
                  </a:cubicBezTo>
                  <a:cubicBezTo>
                    <a:pt x="35" y="86"/>
                    <a:pt x="23" y="93"/>
                    <a:pt x="20" y="81"/>
                  </a:cubicBezTo>
                  <a:cubicBezTo>
                    <a:pt x="19" y="75"/>
                    <a:pt x="10" y="73"/>
                    <a:pt x="7" y="68"/>
                  </a:cubicBezTo>
                  <a:cubicBezTo>
                    <a:pt x="4" y="62"/>
                    <a:pt x="0" y="50"/>
                    <a:pt x="2" y="43"/>
                  </a:cubicBezTo>
                  <a:cubicBezTo>
                    <a:pt x="9" y="21"/>
                    <a:pt x="33" y="4"/>
                    <a:pt x="36" y="2"/>
                  </a:cubicBezTo>
                  <a:cubicBezTo>
                    <a:pt x="42" y="0"/>
                    <a:pt x="55" y="1"/>
                    <a:pt x="58" y="8"/>
                  </a:cubicBezTo>
                </a:path>
              </a:pathLst>
            </a:custGeom>
            <a:solidFill>
              <a:srgbClr val="B5520F"/>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9">
              <a:extLst>
                <a:ext uri="{FF2B5EF4-FFF2-40B4-BE49-F238E27FC236}">
                  <a16:creationId xmlns:a16="http://schemas.microsoft.com/office/drawing/2014/main" id="{94511F4D-F3A6-1AFF-67D2-76F585E94528}"/>
                </a:ext>
              </a:extLst>
            </p:cNvPr>
            <p:cNvSpPr>
              <a:spLocks/>
            </p:cNvSpPr>
            <p:nvPr/>
          </p:nvSpPr>
          <p:spPr bwMode="auto">
            <a:xfrm>
              <a:off x="8175625" y="4167188"/>
              <a:ext cx="239713" cy="627062"/>
            </a:xfrm>
            <a:custGeom>
              <a:avLst/>
              <a:gdLst>
                <a:gd name="T0" fmla="*/ 3 w 38"/>
                <a:gd name="T1" fmla="*/ 7 h 100"/>
                <a:gd name="T2" fmla="*/ 23 w 38"/>
                <a:gd name="T3" fmla="*/ 37 h 100"/>
                <a:gd name="T4" fmla="*/ 26 w 38"/>
                <a:gd name="T5" fmla="*/ 47 h 100"/>
                <a:gd name="T6" fmla="*/ 29 w 38"/>
                <a:gd name="T7" fmla="*/ 60 h 100"/>
                <a:gd name="T8" fmla="*/ 29 w 38"/>
                <a:gd name="T9" fmla="*/ 66 h 100"/>
                <a:gd name="T10" fmla="*/ 27 w 38"/>
                <a:gd name="T11" fmla="*/ 98 h 100"/>
                <a:gd name="T12" fmla="*/ 27 w 38"/>
                <a:gd name="T13" fmla="*/ 100 h 100"/>
                <a:gd name="T14" fmla="*/ 36 w 38"/>
                <a:gd name="T15" fmla="*/ 86 h 100"/>
                <a:gd name="T16" fmla="*/ 38 w 38"/>
                <a:gd name="T17" fmla="*/ 68 h 100"/>
                <a:gd name="T18" fmla="*/ 13 w 38"/>
                <a:gd name="T19" fmla="*/ 8 h 100"/>
                <a:gd name="T20" fmla="*/ 3 w 38"/>
                <a:gd name="T21" fmla="*/ 4 h 100"/>
                <a:gd name="T22" fmla="*/ 3 w 38"/>
                <a:gd name="T23"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0">
                  <a:moveTo>
                    <a:pt x="3" y="7"/>
                  </a:moveTo>
                  <a:cubicBezTo>
                    <a:pt x="3" y="7"/>
                    <a:pt x="18" y="23"/>
                    <a:pt x="23" y="37"/>
                  </a:cubicBezTo>
                  <a:cubicBezTo>
                    <a:pt x="24" y="40"/>
                    <a:pt x="25" y="43"/>
                    <a:pt x="26" y="47"/>
                  </a:cubicBezTo>
                  <a:cubicBezTo>
                    <a:pt x="27" y="52"/>
                    <a:pt x="29" y="60"/>
                    <a:pt x="29" y="60"/>
                  </a:cubicBezTo>
                  <a:cubicBezTo>
                    <a:pt x="29" y="62"/>
                    <a:pt x="29" y="56"/>
                    <a:pt x="29" y="66"/>
                  </a:cubicBezTo>
                  <a:cubicBezTo>
                    <a:pt x="28" y="75"/>
                    <a:pt x="31" y="84"/>
                    <a:pt x="27" y="98"/>
                  </a:cubicBezTo>
                  <a:cubicBezTo>
                    <a:pt x="27" y="100"/>
                    <a:pt x="27" y="100"/>
                    <a:pt x="27" y="100"/>
                  </a:cubicBezTo>
                  <a:cubicBezTo>
                    <a:pt x="27" y="100"/>
                    <a:pt x="34" y="91"/>
                    <a:pt x="36" y="86"/>
                  </a:cubicBezTo>
                  <a:cubicBezTo>
                    <a:pt x="38" y="79"/>
                    <a:pt x="37" y="67"/>
                    <a:pt x="38" y="68"/>
                  </a:cubicBezTo>
                  <a:cubicBezTo>
                    <a:pt x="37" y="59"/>
                    <a:pt x="32" y="24"/>
                    <a:pt x="13" y="8"/>
                  </a:cubicBezTo>
                  <a:cubicBezTo>
                    <a:pt x="2" y="0"/>
                    <a:pt x="4" y="4"/>
                    <a:pt x="3" y="4"/>
                  </a:cubicBezTo>
                  <a:cubicBezTo>
                    <a:pt x="0" y="5"/>
                    <a:pt x="4" y="8"/>
                    <a:pt x="3" y="7"/>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30">
              <a:extLst>
                <a:ext uri="{FF2B5EF4-FFF2-40B4-BE49-F238E27FC236}">
                  <a16:creationId xmlns:a16="http://schemas.microsoft.com/office/drawing/2014/main" id="{C1DB61D0-3DCD-411D-A0AB-F4F8D4C0A731}"/>
                </a:ext>
              </a:extLst>
            </p:cNvPr>
            <p:cNvSpPr>
              <a:spLocks/>
            </p:cNvSpPr>
            <p:nvPr/>
          </p:nvSpPr>
          <p:spPr bwMode="auto">
            <a:xfrm>
              <a:off x="7616825" y="4832350"/>
              <a:ext cx="238125" cy="595312"/>
            </a:xfrm>
            <a:custGeom>
              <a:avLst/>
              <a:gdLst>
                <a:gd name="T0" fmla="*/ 36 w 38"/>
                <a:gd name="T1" fmla="*/ 1 h 95"/>
                <a:gd name="T2" fmla="*/ 34 w 38"/>
                <a:gd name="T3" fmla="*/ 3 h 95"/>
                <a:gd name="T4" fmla="*/ 26 w 38"/>
                <a:gd name="T5" fmla="*/ 12 h 95"/>
                <a:gd name="T6" fmla="*/ 15 w 38"/>
                <a:gd name="T7" fmla="*/ 36 h 95"/>
                <a:gd name="T8" fmla="*/ 1 w 38"/>
                <a:gd name="T9" fmla="*/ 94 h 95"/>
                <a:gd name="T10" fmla="*/ 2 w 38"/>
                <a:gd name="T11" fmla="*/ 93 h 95"/>
                <a:gd name="T12" fmla="*/ 23 w 38"/>
                <a:gd name="T13" fmla="*/ 31 h 95"/>
                <a:gd name="T14" fmla="*/ 33 w 38"/>
                <a:gd name="T15" fmla="*/ 12 h 95"/>
                <a:gd name="T16" fmla="*/ 36 w 38"/>
                <a:gd name="T17" fmla="*/ 8 h 95"/>
                <a:gd name="T18" fmla="*/ 38 w 38"/>
                <a:gd name="T19" fmla="*/ 2 h 95"/>
                <a:gd name="T20" fmla="*/ 36 w 38"/>
                <a:gd name="T21" fmla="*/ 1 h 95"/>
                <a:gd name="T22" fmla="*/ 36 w 38"/>
                <a:gd name="T23"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95">
                  <a:moveTo>
                    <a:pt x="36" y="1"/>
                  </a:moveTo>
                  <a:cubicBezTo>
                    <a:pt x="36" y="2"/>
                    <a:pt x="37" y="1"/>
                    <a:pt x="34" y="3"/>
                  </a:cubicBezTo>
                  <a:cubicBezTo>
                    <a:pt x="34" y="3"/>
                    <a:pt x="29" y="9"/>
                    <a:pt x="26" y="12"/>
                  </a:cubicBezTo>
                  <a:cubicBezTo>
                    <a:pt x="21" y="19"/>
                    <a:pt x="17" y="25"/>
                    <a:pt x="15" y="36"/>
                  </a:cubicBezTo>
                  <a:cubicBezTo>
                    <a:pt x="12" y="56"/>
                    <a:pt x="14" y="78"/>
                    <a:pt x="1" y="94"/>
                  </a:cubicBezTo>
                  <a:cubicBezTo>
                    <a:pt x="1" y="94"/>
                    <a:pt x="0" y="95"/>
                    <a:pt x="2" y="93"/>
                  </a:cubicBezTo>
                  <a:cubicBezTo>
                    <a:pt x="17" y="77"/>
                    <a:pt x="19" y="50"/>
                    <a:pt x="23" y="31"/>
                  </a:cubicBezTo>
                  <a:cubicBezTo>
                    <a:pt x="23" y="31"/>
                    <a:pt x="30" y="20"/>
                    <a:pt x="33" y="12"/>
                  </a:cubicBezTo>
                  <a:cubicBezTo>
                    <a:pt x="34" y="11"/>
                    <a:pt x="36" y="8"/>
                    <a:pt x="36" y="8"/>
                  </a:cubicBezTo>
                  <a:cubicBezTo>
                    <a:pt x="38" y="0"/>
                    <a:pt x="38" y="2"/>
                    <a:pt x="38" y="2"/>
                  </a:cubicBezTo>
                  <a:cubicBezTo>
                    <a:pt x="38" y="0"/>
                    <a:pt x="36" y="1"/>
                    <a:pt x="36" y="1"/>
                  </a:cubicBezTo>
                  <a:cubicBezTo>
                    <a:pt x="36" y="1"/>
                    <a:pt x="36" y="2"/>
                    <a:pt x="36" y="1"/>
                  </a:cubicBezTo>
                  <a:close/>
                </a:path>
              </a:pathLst>
            </a:custGeom>
            <a:solidFill>
              <a:srgbClr val="DA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31">
              <a:extLst>
                <a:ext uri="{FF2B5EF4-FFF2-40B4-BE49-F238E27FC236}">
                  <a16:creationId xmlns:a16="http://schemas.microsoft.com/office/drawing/2014/main" id="{6F82FD57-4B0C-F2A3-746F-025591D49C61}"/>
                </a:ext>
              </a:extLst>
            </p:cNvPr>
            <p:cNvSpPr>
              <a:spLocks/>
            </p:cNvSpPr>
            <p:nvPr/>
          </p:nvSpPr>
          <p:spPr bwMode="auto">
            <a:xfrm>
              <a:off x="7780338" y="4179888"/>
              <a:ext cx="346075" cy="652462"/>
            </a:xfrm>
            <a:custGeom>
              <a:avLst/>
              <a:gdLst>
                <a:gd name="T0" fmla="*/ 15 w 55"/>
                <a:gd name="T1" fmla="*/ 5 h 104"/>
                <a:gd name="T2" fmla="*/ 24 w 55"/>
                <a:gd name="T3" fmla="*/ 11 h 104"/>
                <a:gd name="T4" fmla="*/ 29 w 55"/>
                <a:gd name="T5" fmla="*/ 15 h 104"/>
                <a:gd name="T6" fmla="*/ 37 w 55"/>
                <a:gd name="T7" fmla="*/ 59 h 104"/>
                <a:gd name="T8" fmla="*/ 11 w 55"/>
                <a:gd name="T9" fmla="*/ 96 h 104"/>
                <a:gd name="T10" fmla="*/ 5 w 55"/>
                <a:gd name="T11" fmla="*/ 101 h 104"/>
                <a:gd name="T12" fmla="*/ 0 w 55"/>
                <a:gd name="T13" fmla="*/ 103 h 104"/>
                <a:gd name="T14" fmla="*/ 20 w 55"/>
                <a:gd name="T15" fmla="*/ 97 h 104"/>
                <a:gd name="T16" fmla="*/ 49 w 55"/>
                <a:gd name="T17" fmla="*/ 25 h 104"/>
                <a:gd name="T18" fmla="*/ 22 w 55"/>
                <a:gd name="T19" fmla="*/ 0 h 104"/>
                <a:gd name="T20" fmla="*/ 14 w 55"/>
                <a:gd name="T21" fmla="*/ 2 h 104"/>
                <a:gd name="T22" fmla="*/ 15 w 55"/>
                <a:gd name="T23"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104">
                  <a:moveTo>
                    <a:pt x="15" y="5"/>
                  </a:moveTo>
                  <a:cubicBezTo>
                    <a:pt x="15" y="5"/>
                    <a:pt x="24" y="10"/>
                    <a:pt x="24" y="11"/>
                  </a:cubicBezTo>
                  <a:cubicBezTo>
                    <a:pt x="26" y="12"/>
                    <a:pt x="22" y="6"/>
                    <a:pt x="29" y="15"/>
                  </a:cubicBezTo>
                  <a:cubicBezTo>
                    <a:pt x="41" y="29"/>
                    <a:pt x="38" y="50"/>
                    <a:pt x="37" y="59"/>
                  </a:cubicBezTo>
                  <a:cubicBezTo>
                    <a:pt x="34" y="75"/>
                    <a:pt x="24" y="85"/>
                    <a:pt x="11" y="96"/>
                  </a:cubicBezTo>
                  <a:cubicBezTo>
                    <a:pt x="2" y="104"/>
                    <a:pt x="10" y="99"/>
                    <a:pt x="5" y="101"/>
                  </a:cubicBezTo>
                  <a:cubicBezTo>
                    <a:pt x="0" y="103"/>
                    <a:pt x="0" y="103"/>
                    <a:pt x="0" y="103"/>
                  </a:cubicBezTo>
                  <a:cubicBezTo>
                    <a:pt x="0" y="103"/>
                    <a:pt x="9" y="103"/>
                    <a:pt x="20" y="97"/>
                  </a:cubicBezTo>
                  <a:cubicBezTo>
                    <a:pt x="44" y="82"/>
                    <a:pt x="55" y="45"/>
                    <a:pt x="49" y="25"/>
                  </a:cubicBezTo>
                  <a:cubicBezTo>
                    <a:pt x="45" y="12"/>
                    <a:pt x="35" y="2"/>
                    <a:pt x="22" y="0"/>
                  </a:cubicBezTo>
                  <a:cubicBezTo>
                    <a:pt x="14" y="2"/>
                    <a:pt x="14" y="2"/>
                    <a:pt x="14" y="2"/>
                  </a:cubicBezTo>
                  <a:cubicBezTo>
                    <a:pt x="10" y="4"/>
                    <a:pt x="16" y="5"/>
                    <a:pt x="15" y="5"/>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32">
              <a:extLst>
                <a:ext uri="{FF2B5EF4-FFF2-40B4-BE49-F238E27FC236}">
                  <a16:creationId xmlns:a16="http://schemas.microsoft.com/office/drawing/2014/main" id="{756A7567-2D29-D1F3-4225-8693983D7416}"/>
                </a:ext>
              </a:extLst>
            </p:cNvPr>
            <p:cNvSpPr>
              <a:spLocks/>
            </p:cNvSpPr>
            <p:nvPr/>
          </p:nvSpPr>
          <p:spPr bwMode="auto">
            <a:xfrm>
              <a:off x="7105650" y="1930400"/>
              <a:ext cx="239713" cy="788987"/>
            </a:xfrm>
            <a:custGeom>
              <a:avLst/>
              <a:gdLst>
                <a:gd name="T0" fmla="*/ 5 w 38"/>
                <a:gd name="T1" fmla="*/ 13 h 126"/>
                <a:gd name="T2" fmla="*/ 19 w 38"/>
                <a:gd name="T3" fmla="*/ 9 h 126"/>
                <a:gd name="T4" fmla="*/ 19 w 38"/>
                <a:gd name="T5" fmla="*/ 71 h 126"/>
                <a:gd name="T6" fmla="*/ 29 w 38"/>
                <a:gd name="T7" fmla="*/ 120 h 126"/>
                <a:gd name="T8" fmla="*/ 5 w 38"/>
                <a:gd name="T9" fmla="*/ 13 h 126"/>
              </a:gdLst>
              <a:ahLst/>
              <a:cxnLst>
                <a:cxn ang="0">
                  <a:pos x="T0" y="T1"/>
                </a:cxn>
                <a:cxn ang="0">
                  <a:pos x="T2" y="T3"/>
                </a:cxn>
                <a:cxn ang="0">
                  <a:pos x="T4" y="T5"/>
                </a:cxn>
                <a:cxn ang="0">
                  <a:pos x="T6" y="T7"/>
                </a:cxn>
                <a:cxn ang="0">
                  <a:pos x="T8" y="T9"/>
                </a:cxn>
              </a:cxnLst>
              <a:rect l="0" t="0" r="r" b="b"/>
              <a:pathLst>
                <a:path w="38" h="126">
                  <a:moveTo>
                    <a:pt x="5" y="13"/>
                  </a:moveTo>
                  <a:cubicBezTo>
                    <a:pt x="8" y="1"/>
                    <a:pt x="26" y="0"/>
                    <a:pt x="19" y="9"/>
                  </a:cubicBezTo>
                  <a:cubicBezTo>
                    <a:pt x="10" y="23"/>
                    <a:pt x="17" y="61"/>
                    <a:pt x="19" y="71"/>
                  </a:cubicBezTo>
                  <a:cubicBezTo>
                    <a:pt x="21" y="86"/>
                    <a:pt x="38" y="126"/>
                    <a:pt x="29" y="120"/>
                  </a:cubicBezTo>
                  <a:cubicBezTo>
                    <a:pt x="8" y="105"/>
                    <a:pt x="0" y="33"/>
                    <a:pt x="5" y="13"/>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a:extLst>
              <a:ext uri="{FF2B5EF4-FFF2-40B4-BE49-F238E27FC236}">
                <a16:creationId xmlns:a16="http://schemas.microsoft.com/office/drawing/2014/main" id="{5E24F3E7-42E2-4A69-B9D6-B623153F3973}"/>
              </a:ext>
            </a:extLst>
          </p:cNvPr>
          <p:cNvGrpSpPr/>
          <p:nvPr/>
        </p:nvGrpSpPr>
        <p:grpSpPr>
          <a:xfrm>
            <a:off x="1621228" y="626940"/>
            <a:ext cx="1584436" cy="3254579"/>
            <a:chOff x="7689850" y="200026"/>
            <a:chExt cx="2524125" cy="5184776"/>
          </a:xfrm>
        </p:grpSpPr>
        <p:sp>
          <p:nvSpPr>
            <p:cNvPr id="74" name="Freeform 5">
              <a:extLst>
                <a:ext uri="{FF2B5EF4-FFF2-40B4-BE49-F238E27FC236}">
                  <a16:creationId xmlns:a16="http://schemas.microsoft.com/office/drawing/2014/main" id="{EE65D341-2106-5B62-5D3B-BA20F6D2FEBF}"/>
                </a:ext>
              </a:extLst>
            </p:cNvPr>
            <p:cNvSpPr>
              <a:spLocks/>
            </p:cNvSpPr>
            <p:nvPr/>
          </p:nvSpPr>
          <p:spPr bwMode="auto">
            <a:xfrm>
              <a:off x="8824913" y="1019176"/>
              <a:ext cx="693738" cy="1344613"/>
            </a:xfrm>
            <a:custGeom>
              <a:avLst/>
              <a:gdLst>
                <a:gd name="T0" fmla="*/ 0 w 109"/>
                <a:gd name="T1" fmla="*/ 0 h 212"/>
                <a:gd name="T2" fmla="*/ 37 w 109"/>
                <a:gd name="T3" fmla="*/ 5 h 212"/>
                <a:gd name="T4" fmla="*/ 107 w 109"/>
                <a:gd name="T5" fmla="*/ 122 h 212"/>
                <a:gd name="T6" fmla="*/ 31 w 109"/>
                <a:gd name="T7" fmla="*/ 211 h 212"/>
              </a:gdLst>
              <a:ahLst/>
              <a:cxnLst>
                <a:cxn ang="0">
                  <a:pos x="T0" y="T1"/>
                </a:cxn>
                <a:cxn ang="0">
                  <a:pos x="T2" y="T3"/>
                </a:cxn>
                <a:cxn ang="0">
                  <a:pos x="T4" y="T5"/>
                </a:cxn>
                <a:cxn ang="0">
                  <a:pos x="T6" y="T7"/>
                </a:cxn>
              </a:cxnLst>
              <a:rect l="0" t="0" r="r" b="b"/>
              <a:pathLst>
                <a:path w="109" h="212">
                  <a:moveTo>
                    <a:pt x="0" y="0"/>
                  </a:moveTo>
                  <a:cubicBezTo>
                    <a:pt x="13" y="1"/>
                    <a:pt x="25" y="2"/>
                    <a:pt x="37" y="5"/>
                  </a:cubicBezTo>
                  <a:cubicBezTo>
                    <a:pt x="109" y="19"/>
                    <a:pt x="108" y="75"/>
                    <a:pt x="107" y="122"/>
                  </a:cubicBezTo>
                  <a:cubicBezTo>
                    <a:pt x="107" y="164"/>
                    <a:pt x="102" y="212"/>
                    <a:pt x="31" y="2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076CDC18-E916-E73A-16B1-7DB33E4E56F5}"/>
                </a:ext>
              </a:extLst>
            </p:cNvPr>
            <p:cNvSpPr>
              <a:spLocks/>
            </p:cNvSpPr>
            <p:nvPr/>
          </p:nvSpPr>
          <p:spPr bwMode="auto">
            <a:xfrm>
              <a:off x="8467725" y="942976"/>
              <a:ext cx="693738" cy="1109663"/>
            </a:xfrm>
            <a:custGeom>
              <a:avLst/>
              <a:gdLst>
                <a:gd name="T0" fmla="*/ 95 w 109"/>
                <a:gd name="T1" fmla="*/ 163 h 175"/>
                <a:gd name="T2" fmla="*/ 103 w 109"/>
                <a:gd name="T3" fmla="*/ 76 h 175"/>
                <a:gd name="T4" fmla="*/ 98 w 109"/>
                <a:gd name="T5" fmla="*/ 23 h 175"/>
                <a:gd name="T6" fmla="*/ 66 w 109"/>
                <a:gd name="T7" fmla="*/ 4 h 175"/>
                <a:gd name="T8" fmla="*/ 12 w 109"/>
                <a:gd name="T9" fmla="*/ 32 h 175"/>
                <a:gd name="T10" fmla="*/ 0 w 109"/>
                <a:gd name="T11" fmla="*/ 133 h 175"/>
                <a:gd name="T12" fmla="*/ 95 w 109"/>
                <a:gd name="T13" fmla="*/ 163 h 175"/>
              </a:gdLst>
              <a:ahLst/>
              <a:cxnLst>
                <a:cxn ang="0">
                  <a:pos x="T0" y="T1"/>
                </a:cxn>
                <a:cxn ang="0">
                  <a:pos x="T2" y="T3"/>
                </a:cxn>
                <a:cxn ang="0">
                  <a:pos x="T4" y="T5"/>
                </a:cxn>
                <a:cxn ang="0">
                  <a:pos x="T6" y="T7"/>
                </a:cxn>
                <a:cxn ang="0">
                  <a:pos x="T8" y="T9"/>
                </a:cxn>
                <a:cxn ang="0">
                  <a:pos x="T10" y="T11"/>
                </a:cxn>
                <a:cxn ang="0">
                  <a:pos x="T12" y="T13"/>
                </a:cxn>
              </a:cxnLst>
              <a:rect l="0" t="0" r="r" b="b"/>
              <a:pathLst>
                <a:path w="109" h="175">
                  <a:moveTo>
                    <a:pt x="95" y="163"/>
                  </a:moveTo>
                  <a:cubicBezTo>
                    <a:pt x="95" y="163"/>
                    <a:pt x="102" y="82"/>
                    <a:pt x="103" y="76"/>
                  </a:cubicBezTo>
                  <a:cubicBezTo>
                    <a:pt x="106" y="53"/>
                    <a:pt x="109" y="33"/>
                    <a:pt x="98" y="23"/>
                  </a:cubicBezTo>
                  <a:cubicBezTo>
                    <a:pt x="92" y="17"/>
                    <a:pt x="76" y="9"/>
                    <a:pt x="66" y="4"/>
                  </a:cubicBezTo>
                  <a:cubicBezTo>
                    <a:pt x="57" y="0"/>
                    <a:pt x="11" y="5"/>
                    <a:pt x="12" y="32"/>
                  </a:cubicBezTo>
                  <a:cubicBezTo>
                    <a:pt x="0" y="133"/>
                    <a:pt x="0" y="133"/>
                    <a:pt x="0" y="133"/>
                  </a:cubicBezTo>
                  <a:cubicBezTo>
                    <a:pt x="7" y="155"/>
                    <a:pt x="81" y="175"/>
                    <a:pt x="95" y="163"/>
                  </a:cubicBezTo>
                </a:path>
              </a:pathLst>
            </a:custGeom>
            <a:solidFill>
              <a:srgbClr val="FAB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637DFC62-E457-ECDE-7204-9C06224F9DFE}"/>
                </a:ext>
              </a:extLst>
            </p:cNvPr>
            <p:cNvSpPr>
              <a:spLocks/>
            </p:cNvSpPr>
            <p:nvPr/>
          </p:nvSpPr>
          <p:spPr bwMode="auto">
            <a:xfrm>
              <a:off x="8340725" y="1531939"/>
              <a:ext cx="808038" cy="939800"/>
            </a:xfrm>
            <a:custGeom>
              <a:avLst/>
              <a:gdLst>
                <a:gd name="T0" fmla="*/ 21 w 127"/>
                <a:gd name="T1" fmla="*/ 64 h 148"/>
                <a:gd name="T2" fmla="*/ 10 w 127"/>
                <a:gd name="T3" fmla="*/ 145 h 148"/>
                <a:gd name="T4" fmla="*/ 123 w 127"/>
                <a:gd name="T5" fmla="*/ 82 h 148"/>
                <a:gd name="T6" fmla="*/ 41 w 127"/>
                <a:gd name="T7" fmla="*/ 7 h 148"/>
                <a:gd name="T8" fmla="*/ 21 w 127"/>
                <a:gd name="T9" fmla="*/ 64 h 148"/>
              </a:gdLst>
              <a:ahLst/>
              <a:cxnLst>
                <a:cxn ang="0">
                  <a:pos x="T0" y="T1"/>
                </a:cxn>
                <a:cxn ang="0">
                  <a:pos x="T2" y="T3"/>
                </a:cxn>
                <a:cxn ang="0">
                  <a:pos x="T4" y="T5"/>
                </a:cxn>
                <a:cxn ang="0">
                  <a:pos x="T6" y="T7"/>
                </a:cxn>
                <a:cxn ang="0">
                  <a:pos x="T8" y="T9"/>
                </a:cxn>
              </a:cxnLst>
              <a:rect l="0" t="0" r="r" b="b"/>
              <a:pathLst>
                <a:path w="127" h="148">
                  <a:moveTo>
                    <a:pt x="21" y="64"/>
                  </a:moveTo>
                  <a:cubicBezTo>
                    <a:pt x="6" y="100"/>
                    <a:pt x="0" y="128"/>
                    <a:pt x="10" y="145"/>
                  </a:cubicBezTo>
                  <a:cubicBezTo>
                    <a:pt x="10" y="145"/>
                    <a:pt x="120" y="148"/>
                    <a:pt x="123" y="82"/>
                  </a:cubicBezTo>
                  <a:cubicBezTo>
                    <a:pt x="127" y="0"/>
                    <a:pt x="41" y="7"/>
                    <a:pt x="41" y="7"/>
                  </a:cubicBezTo>
                  <a:cubicBezTo>
                    <a:pt x="34" y="28"/>
                    <a:pt x="27" y="51"/>
                    <a:pt x="21" y="64"/>
                  </a:cubicBezTo>
                </a:path>
              </a:pathLst>
            </a:custGeom>
            <a:solidFill>
              <a:srgbClr val="FAB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11E69794-F84D-0DD2-6A88-F3079B024D93}"/>
                </a:ext>
              </a:extLst>
            </p:cNvPr>
            <p:cNvSpPr>
              <a:spLocks/>
            </p:cNvSpPr>
            <p:nvPr/>
          </p:nvSpPr>
          <p:spPr bwMode="auto">
            <a:xfrm>
              <a:off x="8658225" y="746126"/>
              <a:ext cx="280988" cy="419100"/>
            </a:xfrm>
            <a:custGeom>
              <a:avLst/>
              <a:gdLst>
                <a:gd name="T0" fmla="*/ 25 w 44"/>
                <a:gd name="T1" fmla="*/ 64 h 66"/>
                <a:gd name="T2" fmla="*/ 43 w 44"/>
                <a:gd name="T3" fmla="*/ 44 h 66"/>
                <a:gd name="T4" fmla="*/ 40 w 44"/>
                <a:gd name="T5" fmla="*/ 14 h 66"/>
                <a:gd name="T6" fmla="*/ 19 w 44"/>
                <a:gd name="T7" fmla="*/ 2 h 66"/>
                <a:gd name="T8" fmla="*/ 1 w 44"/>
                <a:gd name="T9" fmla="*/ 23 h 66"/>
                <a:gd name="T10" fmla="*/ 4 w 44"/>
                <a:gd name="T11" fmla="*/ 52 h 66"/>
                <a:gd name="T12" fmla="*/ 25 w 44"/>
                <a:gd name="T13" fmla="*/ 64 h 66"/>
              </a:gdLst>
              <a:ahLst/>
              <a:cxnLst>
                <a:cxn ang="0">
                  <a:pos x="T0" y="T1"/>
                </a:cxn>
                <a:cxn ang="0">
                  <a:pos x="T2" y="T3"/>
                </a:cxn>
                <a:cxn ang="0">
                  <a:pos x="T4" y="T5"/>
                </a:cxn>
                <a:cxn ang="0">
                  <a:pos x="T6" y="T7"/>
                </a:cxn>
                <a:cxn ang="0">
                  <a:pos x="T8" y="T9"/>
                </a:cxn>
                <a:cxn ang="0">
                  <a:pos x="T10" y="T11"/>
                </a:cxn>
                <a:cxn ang="0">
                  <a:pos x="T12" y="T13"/>
                </a:cxn>
              </a:cxnLst>
              <a:rect l="0" t="0" r="r" b="b"/>
              <a:pathLst>
                <a:path w="44" h="66">
                  <a:moveTo>
                    <a:pt x="25" y="64"/>
                  </a:moveTo>
                  <a:cubicBezTo>
                    <a:pt x="36" y="61"/>
                    <a:pt x="44" y="52"/>
                    <a:pt x="43" y="44"/>
                  </a:cubicBezTo>
                  <a:cubicBezTo>
                    <a:pt x="40" y="14"/>
                    <a:pt x="40" y="14"/>
                    <a:pt x="40" y="14"/>
                  </a:cubicBezTo>
                  <a:cubicBezTo>
                    <a:pt x="39" y="5"/>
                    <a:pt x="30" y="0"/>
                    <a:pt x="19" y="2"/>
                  </a:cubicBezTo>
                  <a:cubicBezTo>
                    <a:pt x="8" y="5"/>
                    <a:pt x="0" y="14"/>
                    <a:pt x="1" y="23"/>
                  </a:cubicBezTo>
                  <a:cubicBezTo>
                    <a:pt x="4" y="52"/>
                    <a:pt x="4" y="52"/>
                    <a:pt x="4" y="52"/>
                  </a:cubicBezTo>
                  <a:cubicBezTo>
                    <a:pt x="5" y="61"/>
                    <a:pt x="14" y="66"/>
                    <a:pt x="25" y="64"/>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
              <a:extLst>
                <a:ext uri="{FF2B5EF4-FFF2-40B4-BE49-F238E27FC236}">
                  <a16:creationId xmlns:a16="http://schemas.microsoft.com/office/drawing/2014/main" id="{66EE5870-6695-AD19-74D2-8AA92F726038}"/>
                </a:ext>
              </a:extLst>
            </p:cNvPr>
            <p:cNvSpPr>
              <a:spLocks/>
            </p:cNvSpPr>
            <p:nvPr/>
          </p:nvSpPr>
          <p:spPr bwMode="auto">
            <a:xfrm>
              <a:off x="8288338" y="974726"/>
              <a:ext cx="382588" cy="1173163"/>
            </a:xfrm>
            <a:custGeom>
              <a:avLst/>
              <a:gdLst>
                <a:gd name="T0" fmla="*/ 49 w 60"/>
                <a:gd name="T1" fmla="*/ 24 h 185"/>
                <a:gd name="T2" fmla="*/ 37 w 60"/>
                <a:gd name="T3" fmla="*/ 3 h 185"/>
                <a:gd name="T4" fmla="*/ 19 w 60"/>
                <a:gd name="T5" fmla="*/ 20 h 185"/>
                <a:gd name="T6" fmla="*/ 8 w 60"/>
                <a:gd name="T7" fmla="*/ 62 h 185"/>
                <a:gd name="T8" fmla="*/ 22 w 60"/>
                <a:gd name="T9" fmla="*/ 153 h 185"/>
                <a:gd name="T10" fmla="*/ 45 w 60"/>
                <a:gd name="T11" fmla="*/ 184 h 185"/>
                <a:gd name="T12" fmla="*/ 50 w 60"/>
                <a:gd name="T13" fmla="*/ 174 h 185"/>
                <a:gd name="T14" fmla="*/ 53 w 60"/>
                <a:gd name="T15" fmla="*/ 145 h 185"/>
                <a:gd name="T16" fmla="*/ 55 w 60"/>
                <a:gd name="T17" fmla="*/ 107 h 185"/>
                <a:gd name="T18" fmla="*/ 59 w 60"/>
                <a:gd name="T19" fmla="*/ 48 h 185"/>
                <a:gd name="T20" fmla="*/ 49 w 60"/>
                <a:gd name="T21" fmla="*/ 2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85">
                  <a:moveTo>
                    <a:pt x="49" y="24"/>
                  </a:moveTo>
                  <a:cubicBezTo>
                    <a:pt x="45" y="15"/>
                    <a:pt x="44" y="5"/>
                    <a:pt x="37" y="3"/>
                  </a:cubicBezTo>
                  <a:cubicBezTo>
                    <a:pt x="29" y="0"/>
                    <a:pt x="25" y="8"/>
                    <a:pt x="19" y="20"/>
                  </a:cubicBezTo>
                  <a:cubicBezTo>
                    <a:pt x="14" y="29"/>
                    <a:pt x="11" y="46"/>
                    <a:pt x="8" y="62"/>
                  </a:cubicBezTo>
                  <a:cubicBezTo>
                    <a:pt x="0" y="102"/>
                    <a:pt x="13" y="134"/>
                    <a:pt x="22" y="153"/>
                  </a:cubicBezTo>
                  <a:cubicBezTo>
                    <a:pt x="32" y="175"/>
                    <a:pt x="43" y="185"/>
                    <a:pt x="45" y="184"/>
                  </a:cubicBezTo>
                  <a:cubicBezTo>
                    <a:pt x="48" y="182"/>
                    <a:pt x="49" y="177"/>
                    <a:pt x="50" y="174"/>
                  </a:cubicBezTo>
                  <a:cubicBezTo>
                    <a:pt x="52" y="165"/>
                    <a:pt x="52" y="155"/>
                    <a:pt x="53" y="145"/>
                  </a:cubicBezTo>
                  <a:cubicBezTo>
                    <a:pt x="55" y="132"/>
                    <a:pt x="54" y="120"/>
                    <a:pt x="55" y="107"/>
                  </a:cubicBezTo>
                  <a:cubicBezTo>
                    <a:pt x="56" y="87"/>
                    <a:pt x="60" y="68"/>
                    <a:pt x="59" y="48"/>
                  </a:cubicBezTo>
                  <a:cubicBezTo>
                    <a:pt x="59" y="39"/>
                    <a:pt x="52" y="32"/>
                    <a:pt x="49"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a:extLst>
                <a:ext uri="{FF2B5EF4-FFF2-40B4-BE49-F238E27FC236}">
                  <a16:creationId xmlns:a16="http://schemas.microsoft.com/office/drawing/2014/main" id="{1D2F4E13-9DEE-449C-B4BF-EE11E20881F8}"/>
                </a:ext>
              </a:extLst>
            </p:cNvPr>
            <p:cNvSpPr>
              <a:spLocks/>
            </p:cNvSpPr>
            <p:nvPr/>
          </p:nvSpPr>
          <p:spPr bwMode="auto">
            <a:xfrm>
              <a:off x="9078913" y="4864101"/>
              <a:ext cx="420688" cy="292100"/>
            </a:xfrm>
            <a:custGeom>
              <a:avLst/>
              <a:gdLst>
                <a:gd name="T0" fmla="*/ 34 w 66"/>
                <a:gd name="T1" fmla="*/ 4 h 46"/>
                <a:gd name="T2" fmla="*/ 6 w 66"/>
                <a:gd name="T3" fmla="*/ 33 h 46"/>
                <a:gd name="T4" fmla="*/ 0 w 66"/>
                <a:gd name="T5" fmla="*/ 36 h 46"/>
                <a:gd name="T6" fmla="*/ 0 w 66"/>
                <a:gd name="T7" fmla="*/ 44 h 46"/>
                <a:gd name="T8" fmla="*/ 11 w 66"/>
                <a:gd name="T9" fmla="*/ 43 h 46"/>
                <a:gd name="T10" fmla="*/ 40 w 66"/>
                <a:gd name="T11" fmla="*/ 30 h 46"/>
                <a:gd name="T12" fmla="*/ 66 w 66"/>
                <a:gd name="T13" fmla="*/ 19 h 46"/>
                <a:gd name="T14" fmla="*/ 65 w 66"/>
                <a:gd name="T15" fmla="*/ 11 h 46"/>
                <a:gd name="T16" fmla="*/ 61 w 66"/>
                <a:gd name="T17" fmla="*/ 3 h 46"/>
                <a:gd name="T18" fmla="*/ 54 w 66"/>
                <a:gd name="T19" fmla="*/ 4 h 46"/>
                <a:gd name="T20" fmla="*/ 50 w 66"/>
                <a:gd name="T21" fmla="*/ 9 h 46"/>
                <a:gd name="T22" fmla="*/ 41 w 66"/>
                <a:gd name="T23" fmla="*/ 11 h 46"/>
                <a:gd name="T24" fmla="*/ 36 w 66"/>
                <a:gd name="T25" fmla="*/ 15 h 46"/>
                <a:gd name="T26" fmla="*/ 39 w 66"/>
                <a:gd name="T27" fmla="*/ 6 h 46"/>
                <a:gd name="T28" fmla="*/ 38 w 66"/>
                <a:gd name="T29" fmla="*/ 4 h 46"/>
                <a:gd name="T30" fmla="*/ 34 w 66"/>
                <a:gd name="T31"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46">
                  <a:moveTo>
                    <a:pt x="34" y="4"/>
                  </a:moveTo>
                  <a:cubicBezTo>
                    <a:pt x="34" y="4"/>
                    <a:pt x="34" y="17"/>
                    <a:pt x="6" y="33"/>
                  </a:cubicBezTo>
                  <a:cubicBezTo>
                    <a:pt x="4" y="34"/>
                    <a:pt x="2" y="35"/>
                    <a:pt x="0" y="36"/>
                  </a:cubicBezTo>
                  <a:cubicBezTo>
                    <a:pt x="0" y="39"/>
                    <a:pt x="0" y="41"/>
                    <a:pt x="0" y="44"/>
                  </a:cubicBezTo>
                  <a:cubicBezTo>
                    <a:pt x="3" y="46"/>
                    <a:pt x="8" y="44"/>
                    <a:pt x="11" y="43"/>
                  </a:cubicBezTo>
                  <a:cubicBezTo>
                    <a:pt x="21" y="41"/>
                    <a:pt x="32" y="37"/>
                    <a:pt x="40" y="30"/>
                  </a:cubicBezTo>
                  <a:cubicBezTo>
                    <a:pt x="47" y="24"/>
                    <a:pt x="58" y="25"/>
                    <a:pt x="66" y="19"/>
                  </a:cubicBezTo>
                  <a:cubicBezTo>
                    <a:pt x="66" y="17"/>
                    <a:pt x="66" y="14"/>
                    <a:pt x="65" y="11"/>
                  </a:cubicBezTo>
                  <a:cubicBezTo>
                    <a:pt x="64" y="8"/>
                    <a:pt x="62" y="6"/>
                    <a:pt x="61" y="3"/>
                  </a:cubicBezTo>
                  <a:cubicBezTo>
                    <a:pt x="59" y="0"/>
                    <a:pt x="55" y="2"/>
                    <a:pt x="54" y="4"/>
                  </a:cubicBezTo>
                  <a:cubicBezTo>
                    <a:pt x="52" y="6"/>
                    <a:pt x="52" y="7"/>
                    <a:pt x="50" y="9"/>
                  </a:cubicBezTo>
                  <a:cubicBezTo>
                    <a:pt x="47" y="10"/>
                    <a:pt x="44" y="10"/>
                    <a:pt x="41" y="11"/>
                  </a:cubicBezTo>
                  <a:cubicBezTo>
                    <a:pt x="39" y="12"/>
                    <a:pt x="38" y="13"/>
                    <a:pt x="36" y="15"/>
                  </a:cubicBezTo>
                  <a:cubicBezTo>
                    <a:pt x="37" y="12"/>
                    <a:pt x="39" y="9"/>
                    <a:pt x="39" y="6"/>
                  </a:cubicBezTo>
                  <a:cubicBezTo>
                    <a:pt x="39" y="6"/>
                    <a:pt x="39" y="4"/>
                    <a:pt x="38" y="4"/>
                  </a:cubicBezTo>
                  <a:cubicBezTo>
                    <a:pt x="37" y="3"/>
                    <a:pt x="35" y="4"/>
                    <a:pt x="34"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BEEE9D67-68AD-7F31-DB4D-73C58D66ECEA}"/>
                </a:ext>
              </a:extLst>
            </p:cNvPr>
            <p:cNvSpPr>
              <a:spLocks/>
            </p:cNvSpPr>
            <p:nvPr/>
          </p:nvSpPr>
          <p:spPr bwMode="auto">
            <a:xfrm>
              <a:off x="9271000" y="4667251"/>
              <a:ext cx="152400" cy="336550"/>
            </a:xfrm>
            <a:custGeom>
              <a:avLst/>
              <a:gdLst>
                <a:gd name="T0" fmla="*/ 16 w 24"/>
                <a:gd name="T1" fmla="*/ 10 h 53"/>
                <a:gd name="T2" fmla="*/ 21 w 24"/>
                <a:gd name="T3" fmla="*/ 32 h 53"/>
                <a:gd name="T4" fmla="*/ 24 w 24"/>
                <a:gd name="T5" fmla="*/ 47 h 53"/>
                <a:gd name="T6" fmla="*/ 14 w 24"/>
                <a:gd name="T7" fmla="*/ 47 h 53"/>
                <a:gd name="T8" fmla="*/ 7 w 24"/>
                <a:gd name="T9" fmla="*/ 30 h 53"/>
                <a:gd name="T10" fmla="*/ 1 w 24"/>
                <a:gd name="T11" fmla="*/ 8 h 53"/>
                <a:gd name="T12" fmla="*/ 13 w 24"/>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24" h="53">
                  <a:moveTo>
                    <a:pt x="16" y="10"/>
                  </a:moveTo>
                  <a:cubicBezTo>
                    <a:pt x="20" y="16"/>
                    <a:pt x="21" y="25"/>
                    <a:pt x="21" y="32"/>
                  </a:cubicBezTo>
                  <a:cubicBezTo>
                    <a:pt x="22" y="37"/>
                    <a:pt x="24" y="42"/>
                    <a:pt x="24" y="47"/>
                  </a:cubicBezTo>
                  <a:cubicBezTo>
                    <a:pt x="24" y="53"/>
                    <a:pt x="17" y="50"/>
                    <a:pt x="14" y="47"/>
                  </a:cubicBezTo>
                  <a:cubicBezTo>
                    <a:pt x="10" y="43"/>
                    <a:pt x="8" y="35"/>
                    <a:pt x="7" y="30"/>
                  </a:cubicBezTo>
                  <a:cubicBezTo>
                    <a:pt x="6" y="23"/>
                    <a:pt x="0" y="16"/>
                    <a:pt x="1" y="8"/>
                  </a:cubicBezTo>
                  <a:cubicBezTo>
                    <a:pt x="1" y="1"/>
                    <a:pt x="9" y="0"/>
                    <a:pt x="13" y="5"/>
                  </a:cubicBezTo>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
              <a:extLst>
                <a:ext uri="{FF2B5EF4-FFF2-40B4-BE49-F238E27FC236}">
                  <a16:creationId xmlns:a16="http://schemas.microsoft.com/office/drawing/2014/main" id="{0EBF7494-51FD-198B-5781-8607B3C5AE90}"/>
                </a:ext>
              </a:extLst>
            </p:cNvPr>
            <p:cNvSpPr>
              <a:spLocks/>
            </p:cNvSpPr>
            <p:nvPr/>
          </p:nvSpPr>
          <p:spPr bwMode="auto">
            <a:xfrm>
              <a:off x="8167688" y="2039939"/>
              <a:ext cx="1262063" cy="2830513"/>
            </a:xfrm>
            <a:custGeom>
              <a:avLst/>
              <a:gdLst>
                <a:gd name="T0" fmla="*/ 108 w 198"/>
                <a:gd name="T1" fmla="*/ 256 h 446"/>
                <a:gd name="T2" fmla="*/ 107 w 198"/>
                <a:gd name="T3" fmla="*/ 256 h 446"/>
                <a:gd name="T4" fmla="*/ 49 w 198"/>
                <a:gd name="T5" fmla="*/ 146 h 446"/>
                <a:gd name="T6" fmla="*/ 44 w 198"/>
                <a:gd name="T7" fmla="*/ 11 h 446"/>
                <a:gd name="T8" fmla="*/ 138 w 198"/>
                <a:gd name="T9" fmla="*/ 114 h 446"/>
                <a:gd name="T10" fmla="*/ 165 w 198"/>
                <a:gd name="T11" fmla="*/ 254 h 446"/>
                <a:gd name="T12" fmla="*/ 192 w 198"/>
                <a:gd name="T13" fmla="*/ 322 h 446"/>
                <a:gd name="T14" fmla="*/ 197 w 198"/>
                <a:gd name="T15" fmla="*/ 438 h 446"/>
                <a:gd name="T16" fmla="*/ 180 w 198"/>
                <a:gd name="T17" fmla="*/ 446 h 446"/>
                <a:gd name="T18" fmla="*/ 108 w 198"/>
                <a:gd name="T19" fmla="*/ 25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446">
                  <a:moveTo>
                    <a:pt x="108" y="256"/>
                  </a:moveTo>
                  <a:cubicBezTo>
                    <a:pt x="107" y="256"/>
                    <a:pt x="107" y="256"/>
                    <a:pt x="107" y="256"/>
                  </a:cubicBezTo>
                  <a:cubicBezTo>
                    <a:pt x="107" y="256"/>
                    <a:pt x="64" y="174"/>
                    <a:pt x="49" y="146"/>
                  </a:cubicBezTo>
                  <a:cubicBezTo>
                    <a:pt x="37" y="123"/>
                    <a:pt x="0" y="0"/>
                    <a:pt x="44" y="11"/>
                  </a:cubicBezTo>
                  <a:cubicBezTo>
                    <a:pt x="95" y="25"/>
                    <a:pt x="129" y="51"/>
                    <a:pt x="138" y="114"/>
                  </a:cubicBezTo>
                  <a:cubicBezTo>
                    <a:pt x="142" y="137"/>
                    <a:pt x="158" y="221"/>
                    <a:pt x="165" y="254"/>
                  </a:cubicBezTo>
                  <a:cubicBezTo>
                    <a:pt x="185" y="271"/>
                    <a:pt x="196" y="298"/>
                    <a:pt x="192" y="322"/>
                  </a:cubicBezTo>
                  <a:cubicBezTo>
                    <a:pt x="192" y="322"/>
                    <a:pt x="198" y="433"/>
                    <a:pt x="197" y="438"/>
                  </a:cubicBezTo>
                  <a:cubicBezTo>
                    <a:pt x="195" y="446"/>
                    <a:pt x="180" y="446"/>
                    <a:pt x="180" y="446"/>
                  </a:cubicBezTo>
                  <a:cubicBezTo>
                    <a:pt x="175" y="446"/>
                    <a:pt x="108" y="258"/>
                    <a:pt x="108" y="256"/>
                  </a:cubicBez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ED53579A-7C9C-7F05-33C6-304BE2893562}"/>
                </a:ext>
              </a:extLst>
            </p:cNvPr>
            <p:cNvSpPr>
              <a:spLocks/>
            </p:cNvSpPr>
            <p:nvPr/>
          </p:nvSpPr>
          <p:spPr bwMode="auto">
            <a:xfrm rot="21085671">
              <a:off x="8861270" y="2865839"/>
              <a:ext cx="395288" cy="1966913"/>
            </a:xfrm>
            <a:custGeom>
              <a:avLst/>
              <a:gdLst>
                <a:gd name="T0" fmla="*/ 4 w 249"/>
                <a:gd name="T1" fmla="*/ 8 h 1239"/>
                <a:gd name="T2" fmla="*/ 12 w 249"/>
                <a:gd name="T3" fmla="*/ 24 h 1239"/>
                <a:gd name="T4" fmla="*/ 16 w 249"/>
                <a:gd name="T5" fmla="*/ 44 h 1239"/>
                <a:gd name="T6" fmla="*/ 20 w 249"/>
                <a:gd name="T7" fmla="*/ 76 h 1239"/>
                <a:gd name="T8" fmla="*/ 24 w 249"/>
                <a:gd name="T9" fmla="*/ 96 h 1239"/>
                <a:gd name="T10" fmla="*/ 32 w 249"/>
                <a:gd name="T11" fmla="*/ 144 h 1239"/>
                <a:gd name="T12" fmla="*/ 45 w 249"/>
                <a:gd name="T13" fmla="*/ 212 h 1239"/>
                <a:gd name="T14" fmla="*/ 57 w 249"/>
                <a:gd name="T15" fmla="*/ 284 h 1239"/>
                <a:gd name="T16" fmla="*/ 65 w 249"/>
                <a:gd name="T17" fmla="*/ 328 h 1239"/>
                <a:gd name="T18" fmla="*/ 73 w 249"/>
                <a:gd name="T19" fmla="*/ 364 h 1239"/>
                <a:gd name="T20" fmla="*/ 81 w 249"/>
                <a:gd name="T21" fmla="*/ 400 h 1239"/>
                <a:gd name="T22" fmla="*/ 93 w 249"/>
                <a:gd name="T23" fmla="*/ 440 h 1239"/>
                <a:gd name="T24" fmla="*/ 105 w 249"/>
                <a:gd name="T25" fmla="*/ 488 h 1239"/>
                <a:gd name="T26" fmla="*/ 133 w 249"/>
                <a:gd name="T27" fmla="*/ 576 h 1239"/>
                <a:gd name="T28" fmla="*/ 145 w 249"/>
                <a:gd name="T29" fmla="*/ 623 h 1239"/>
                <a:gd name="T30" fmla="*/ 161 w 249"/>
                <a:gd name="T31" fmla="*/ 667 h 1239"/>
                <a:gd name="T32" fmla="*/ 169 w 249"/>
                <a:gd name="T33" fmla="*/ 715 h 1239"/>
                <a:gd name="T34" fmla="*/ 177 w 249"/>
                <a:gd name="T35" fmla="*/ 751 h 1239"/>
                <a:gd name="T36" fmla="*/ 185 w 249"/>
                <a:gd name="T37" fmla="*/ 783 h 1239"/>
                <a:gd name="T38" fmla="*/ 189 w 249"/>
                <a:gd name="T39" fmla="*/ 815 h 1239"/>
                <a:gd name="T40" fmla="*/ 189 w 249"/>
                <a:gd name="T41" fmla="*/ 851 h 1239"/>
                <a:gd name="T42" fmla="*/ 193 w 249"/>
                <a:gd name="T43" fmla="*/ 903 h 1239"/>
                <a:gd name="T44" fmla="*/ 197 w 249"/>
                <a:gd name="T45" fmla="*/ 943 h 1239"/>
                <a:gd name="T46" fmla="*/ 201 w 249"/>
                <a:gd name="T47" fmla="*/ 979 h 1239"/>
                <a:gd name="T48" fmla="*/ 205 w 249"/>
                <a:gd name="T49" fmla="*/ 1011 h 1239"/>
                <a:gd name="T50" fmla="*/ 209 w 249"/>
                <a:gd name="T51" fmla="*/ 1047 h 1239"/>
                <a:gd name="T52" fmla="*/ 217 w 249"/>
                <a:gd name="T53" fmla="*/ 1083 h 1239"/>
                <a:gd name="T54" fmla="*/ 221 w 249"/>
                <a:gd name="T55" fmla="*/ 1119 h 1239"/>
                <a:gd name="T56" fmla="*/ 229 w 249"/>
                <a:gd name="T57" fmla="*/ 1151 h 1239"/>
                <a:gd name="T58" fmla="*/ 237 w 249"/>
                <a:gd name="T59" fmla="*/ 1187 h 1239"/>
                <a:gd name="T60" fmla="*/ 245 w 249"/>
                <a:gd name="T61" fmla="*/ 1215 h 1239"/>
                <a:gd name="T62" fmla="*/ 245 w 249"/>
                <a:gd name="T63" fmla="*/ 1239 h 1239"/>
                <a:gd name="T64" fmla="*/ 233 w 249"/>
                <a:gd name="T65" fmla="*/ 1207 h 1239"/>
                <a:gd name="T66" fmla="*/ 225 w 249"/>
                <a:gd name="T67" fmla="*/ 1179 h 1239"/>
                <a:gd name="T68" fmla="*/ 217 w 249"/>
                <a:gd name="T69" fmla="*/ 1143 h 1239"/>
                <a:gd name="T70" fmla="*/ 209 w 249"/>
                <a:gd name="T71" fmla="*/ 1111 h 1239"/>
                <a:gd name="T72" fmla="*/ 201 w 249"/>
                <a:gd name="T73" fmla="*/ 1075 h 1239"/>
                <a:gd name="T74" fmla="*/ 193 w 249"/>
                <a:gd name="T75" fmla="*/ 1039 h 1239"/>
                <a:gd name="T76" fmla="*/ 189 w 249"/>
                <a:gd name="T77" fmla="*/ 999 h 1239"/>
                <a:gd name="T78" fmla="*/ 185 w 249"/>
                <a:gd name="T79" fmla="*/ 971 h 1239"/>
                <a:gd name="T80" fmla="*/ 181 w 249"/>
                <a:gd name="T81" fmla="*/ 935 h 1239"/>
                <a:gd name="T82" fmla="*/ 177 w 249"/>
                <a:gd name="T83" fmla="*/ 883 h 1239"/>
                <a:gd name="T84" fmla="*/ 173 w 249"/>
                <a:gd name="T85" fmla="*/ 843 h 1239"/>
                <a:gd name="T86" fmla="*/ 169 w 249"/>
                <a:gd name="T87" fmla="*/ 807 h 1239"/>
                <a:gd name="T88" fmla="*/ 165 w 249"/>
                <a:gd name="T89" fmla="*/ 775 h 1239"/>
                <a:gd name="T90" fmla="*/ 161 w 249"/>
                <a:gd name="T91" fmla="*/ 751 h 1239"/>
                <a:gd name="T92" fmla="*/ 149 w 249"/>
                <a:gd name="T93" fmla="*/ 707 h 1239"/>
                <a:gd name="T94" fmla="*/ 137 w 249"/>
                <a:gd name="T95" fmla="*/ 659 h 1239"/>
                <a:gd name="T96" fmla="*/ 125 w 249"/>
                <a:gd name="T97" fmla="*/ 615 h 1239"/>
                <a:gd name="T98" fmla="*/ 101 w 249"/>
                <a:gd name="T99" fmla="*/ 544 h 1239"/>
                <a:gd name="T100" fmla="*/ 81 w 249"/>
                <a:gd name="T101" fmla="*/ 480 h 1239"/>
                <a:gd name="T102" fmla="*/ 69 w 249"/>
                <a:gd name="T103" fmla="*/ 432 h 1239"/>
                <a:gd name="T104" fmla="*/ 61 w 249"/>
                <a:gd name="T105" fmla="*/ 392 h 1239"/>
                <a:gd name="T106" fmla="*/ 53 w 249"/>
                <a:gd name="T107" fmla="*/ 352 h 1239"/>
                <a:gd name="T108" fmla="*/ 45 w 249"/>
                <a:gd name="T109" fmla="*/ 320 h 1239"/>
                <a:gd name="T110" fmla="*/ 36 w 249"/>
                <a:gd name="T111" fmla="*/ 272 h 1239"/>
                <a:gd name="T112" fmla="*/ 28 w 249"/>
                <a:gd name="T113" fmla="*/ 200 h 1239"/>
                <a:gd name="T114" fmla="*/ 16 w 249"/>
                <a:gd name="T115" fmla="*/ 132 h 1239"/>
                <a:gd name="T116" fmla="*/ 12 w 249"/>
                <a:gd name="T117" fmla="*/ 92 h 1239"/>
                <a:gd name="T118" fmla="*/ 8 w 249"/>
                <a:gd name="T119" fmla="*/ 68 h 1239"/>
                <a:gd name="T120" fmla="*/ 4 w 249"/>
                <a:gd name="T121" fmla="*/ 40 h 1239"/>
                <a:gd name="T122" fmla="*/ 0 w 249"/>
                <a:gd name="T123" fmla="*/ 20 h 1239"/>
                <a:gd name="T124" fmla="*/ 0 w 249"/>
                <a:gd name="T125" fmla="*/ 8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 h="1239">
                  <a:moveTo>
                    <a:pt x="4" y="0"/>
                  </a:moveTo>
                  <a:lnTo>
                    <a:pt x="4" y="4"/>
                  </a:lnTo>
                  <a:lnTo>
                    <a:pt x="4" y="4"/>
                  </a:lnTo>
                  <a:lnTo>
                    <a:pt x="4" y="4"/>
                  </a:lnTo>
                  <a:lnTo>
                    <a:pt x="4" y="4"/>
                  </a:lnTo>
                  <a:lnTo>
                    <a:pt x="4" y="8"/>
                  </a:lnTo>
                  <a:lnTo>
                    <a:pt x="4" y="8"/>
                  </a:lnTo>
                  <a:lnTo>
                    <a:pt x="8" y="8"/>
                  </a:lnTo>
                  <a:lnTo>
                    <a:pt x="8" y="12"/>
                  </a:lnTo>
                  <a:lnTo>
                    <a:pt x="8" y="12"/>
                  </a:lnTo>
                  <a:lnTo>
                    <a:pt x="8" y="16"/>
                  </a:lnTo>
                  <a:lnTo>
                    <a:pt x="8" y="20"/>
                  </a:lnTo>
                  <a:lnTo>
                    <a:pt x="8" y="20"/>
                  </a:lnTo>
                  <a:lnTo>
                    <a:pt x="12" y="24"/>
                  </a:lnTo>
                  <a:lnTo>
                    <a:pt x="12" y="28"/>
                  </a:lnTo>
                  <a:lnTo>
                    <a:pt x="12" y="32"/>
                  </a:lnTo>
                  <a:lnTo>
                    <a:pt x="12" y="32"/>
                  </a:lnTo>
                  <a:lnTo>
                    <a:pt x="12" y="36"/>
                  </a:lnTo>
                  <a:lnTo>
                    <a:pt x="12" y="40"/>
                  </a:lnTo>
                  <a:lnTo>
                    <a:pt x="16" y="40"/>
                  </a:lnTo>
                  <a:lnTo>
                    <a:pt x="16" y="44"/>
                  </a:lnTo>
                  <a:lnTo>
                    <a:pt x="16" y="48"/>
                  </a:lnTo>
                  <a:lnTo>
                    <a:pt x="16" y="48"/>
                  </a:lnTo>
                  <a:lnTo>
                    <a:pt x="16" y="52"/>
                  </a:lnTo>
                  <a:lnTo>
                    <a:pt x="16" y="60"/>
                  </a:lnTo>
                  <a:lnTo>
                    <a:pt x="20" y="64"/>
                  </a:lnTo>
                  <a:lnTo>
                    <a:pt x="20" y="72"/>
                  </a:lnTo>
                  <a:lnTo>
                    <a:pt x="20" y="76"/>
                  </a:lnTo>
                  <a:lnTo>
                    <a:pt x="20" y="76"/>
                  </a:lnTo>
                  <a:lnTo>
                    <a:pt x="20" y="80"/>
                  </a:lnTo>
                  <a:lnTo>
                    <a:pt x="20" y="84"/>
                  </a:lnTo>
                  <a:lnTo>
                    <a:pt x="20" y="84"/>
                  </a:lnTo>
                  <a:lnTo>
                    <a:pt x="20" y="88"/>
                  </a:lnTo>
                  <a:lnTo>
                    <a:pt x="24" y="92"/>
                  </a:lnTo>
                  <a:lnTo>
                    <a:pt x="24" y="96"/>
                  </a:lnTo>
                  <a:lnTo>
                    <a:pt x="24" y="100"/>
                  </a:lnTo>
                  <a:lnTo>
                    <a:pt x="24" y="108"/>
                  </a:lnTo>
                  <a:lnTo>
                    <a:pt x="28" y="116"/>
                  </a:lnTo>
                  <a:lnTo>
                    <a:pt x="28" y="124"/>
                  </a:lnTo>
                  <a:lnTo>
                    <a:pt x="28" y="132"/>
                  </a:lnTo>
                  <a:lnTo>
                    <a:pt x="32" y="140"/>
                  </a:lnTo>
                  <a:lnTo>
                    <a:pt x="32" y="144"/>
                  </a:lnTo>
                  <a:lnTo>
                    <a:pt x="32" y="152"/>
                  </a:lnTo>
                  <a:lnTo>
                    <a:pt x="36" y="160"/>
                  </a:lnTo>
                  <a:lnTo>
                    <a:pt x="36" y="168"/>
                  </a:lnTo>
                  <a:lnTo>
                    <a:pt x="41" y="184"/>
                  </a:lnTo>
                  <a:lnTo>
                    <a:pt x="41" y="196"/>
                  </a:lnTo>
                  <a:lnTo>
                    <a:pt x="45" y="208"/>
                  </a:lnTo>
                  <a:lnTo>
                    <a:pt x="45" y="212"/>
                  </a:lnTo>
                  <a:lnTo>
                    <a:pt x="49" y="228"/>
                  </a:lnTo>
                  <a:lnTo>
                    <a:pt x="49" y="240"/>
                  </a:lnTo>
                  <a:lnTo>
                    <a:pt x="53" y="256"/>
                  </a:lnTo>
                  <a:lnTo>
                    <a:pt x="53" y="264"/>
                  </a:lnTo>
                  <a:lnTo>
                    <a:pt x="57" y="272"/>
                  </a:lnTo>
                  <a:lnTo>
                    <a:pt x="57" y="276"/>
                  </a:lnTo>
                  <a:lnTo>
                    <a:pt x="57" y="284"/>
                  </a:lnTo>
                  <a:lnTo>
                    <a:pt x="61" y="292"/>
                  </a:lnTo>
                  <a:lnTo>
                    <a:pt x="61" y="300"/>
                  </a:lnTo>
                  <a:lnTo>
                    <a:pt x="61" y="308"/>
                  </a:lnTo>
                  <a:lnTo>
                    <a:pt x="65" y="316"/>
                  </a:lnTo>
                  <a:lnTo>
                    <a:pt x="65" y="316"/>
                  </a:lnTo>
                  <a:lnTo>
                    <a:pt x="65" y="320"/>
                  </a:lnTo>
                  <a:lnTo>
                    <a:pt x="65" y="328"/>
                  </a:lnTo>
                  <a:lnTo>
                    <a:pt x="65" y="332"/>
                  </a:lnTo>
                  <a:lnTo>
                    <a:pt x="69" y="336"/>
                  </a:lnTo>
                  <a:lnTo>
                    <a:pt x="69" y="340"/>
                  </a:lnTo>
                  <a:lnTo>
                    <a:pt x="69" y="344"/>
                  </a:lnTo>
                  <a:lnTo>
                    <a:pt x="69" y="348"/>
                  </a:lnTo>
                  <a:lnTo>
                    <a:pt x="73" y="356"/>
                  </a:lnTo>
                  <a:lnTo>
                    <a:pt x="73" y="364"/>
                  </a:lnTo>
                  <a:lnTo>
                    <a:pt x="73" y="368"/>
                  </a:lnTo>
                  <a:lnTo>
                    <a:pt x="73" y="368"/>
                  </a:lnTo>
                  <a:lnTo>
                    <a:pt x="77" y="376"/>
                  </a:lnTo>
                  <a:lnTo>
                    <a:pt x="77" y="384"/>
                  </a:lnTo>
                  <a:lnTo>
                    <a:pt x="81" y="388"/>
                  </a:lnTo>
                  <a:lnTo>
                    <a:pt x="81" y="396"/>
                  </a:lnTo>
                  <a:lnTo>
                    <a:pt x="81" y="400"/>
                  </a:lnTo>
                  <a:lnTo>
                    <a:pt x="85" y="408"/>
                  </a:lnTo>
                  <a:lnTo>
                    <a:pt x="85" y="416"/>
                  </a:lnTo>
                  <a:lnTo>
                    <a:pt x="85" y="416"/>
                  </a:lnTo>
                  <a:lnTo>
                    <a:pt x="89" y="420"/>
                  </a:lnTo>
                  <a:lnTo>
                    <a:pt x="89" y="428"/>
                  </a:lnTo>
                  <a:lnTo>
                    <a:pt x="93" y="436"/>
                  </a:lnTo>
                  <a:lnTo>
                    <a:pt x="93" y="440"/>
                  </a:lnTo>
                  <a:lnTo>
                    <a:pt x="93" y="448"/>
                  </a:lnTo>
                  <a:lnTo>
                    <a:pt x="97" y="456"/>
                  </a:lnTo>
                  <a:lnTo>
                    <a:pt x="97" y="460"/>
                  </a:lnTo>
                  <a:lnTo>
                    <a:pt x="101" y="468"/>
                  </a:lnTo>
                  <a:lnTo>
                    <a:pt x="101" y="472"/>
                  </a:lnTo>
                  <a:lnTo>
                    <a:pt x="105" y="480"/>
                  </a:lnTo>
                  <a:lnTo>
                    <a:pt x="105" y="488"/>
                  </a:lnTo>
                  <a:lnTo>
                    <a:pt x="109" y="492"/>
                  </a:lnTo>
                  <a:lnTo>
                    <a:pt x="109" y="500"/>
                  </a:lnTo>
                  <a:lnTo>
                    <a:pt x="113" y="512"/>
                  </a:lnTo>
                  <a:lnTo>
                    <a:pt x="117" y="524"/>
                  </a:lnTo>
                  <a:lnTo>
                    <a:pt x="121" y="540"/>
                  </a:lnTo>
                  <a:lnTo>
                    <a:pt x="129" y="564"/>
                  </a:lnTo>
                  <a:lnTo>
                    <a:pt x="133" y="576"/>
                  </a:lnTo>
                  <a:lnTo>
                    <a:pt x="133" y="580"/>
                  </a:lnTo>
                  <a:lnTo>
                    <a:pt x="137" y="592"/>
                  </a:lnTo>
                  <a:lnTo>
                    <a:pt x="141" y="596"/>
                  </a:lnTo>
                  <a:lnTo>
                    <a:pt x="141" y="604"/>
                  </a:lnTo>
                  <a:lnTo>
                    <a:pt x="145" y="608"/>
                  </a:lnTo>
                  <a:lnTo>
                    <a:pt x="145" y="615"/>
                  </a:lnTo>
                  <a:lnTo>
                    <a:pt x="145" y="623"/>
                  </a:lnTo>
                  <a:lnTo>
                    <a:pt x="149" y="627"/>
                  </a:lnTo>
                  <a:lnTo>
                    <a:pt x="149" y="635"/>
                  </a:lnTo>
                  <a:lnTo>
                    <a:pt x="153" y="643"/>
                  </a:lnTo>
                  <a:lnTo>
                    <a:pt x="153" y="647"/>
                  </a:lnTo>
                  <a:lnTo>
                    <a:pt x="157" y="655"/>
                  </a:lnTo>
                  <a:lnTo>
                    <a:pt x="157" y="663"/>
                  </a:lnTo>
                  <a:lnTo>
                    <a:pt x="161" y="667"/>
                  </a:lnTo>
                  <a:lnTo>
                    <a:pt x="161" y="675"/>
                  </a:lnTo>
                  <a:lnTo>
                    <a:pt x="161" y="679"/>
                  </a:lnTo>
                  <a:lnTo>
                    <a:pt x="165" y="687"/>
                  </a:lnTo>
                  <a:lnTo>
                    <a:pt x="165" y="695"/>
                  </a:lnTo>
                  <a:lnTo>
                    <a:pt x="169" y="699"/>
                  </a:lnTo>
                  <a:lnTo>
                    <a:pt x="169" y="707"/>
                  </a:lnTo>
                  <a:lnTo>
                    <a:pt x="169" y="715"/>
                  </a:lnTo>
                  <a:lnTo>
                    <a:pt x="173" y="719"/>
                  </a:lnTo>
                  <a:lnTo>
                    <a:pt x="173" y="727"/>
                  </a:lnTo>
                  <a:lnTo>
                    <a:pt x="177" y="735"/>
                  </a:lnTo>
                  <a:lnTo>
                    <a:pt x="177" y="739"/>
                  </a:lnTo>
                  <a:lnTo>
                    <a:pt x="177" y="747"/>
                  </a:lnTo>
                  <a:lnTo>
                    <a:pt x="177" y="751"/>
                  </a:lnTo>
                  <a:lnTo>
                    <a:pt x="177" y="751"/>
                  </a:lnTo>
                  <a:lnTo>
                    <a:pt x="181" y="755"/>
                  </a:lnTo>
                  <a:lnTo>
                    <a:pt x="181" y="759"/>
                  </a:lnTo>
                  <a:lnTo>
                    <a:pt x="181" y="763"/>
                  </a:lnTo>
                  <a:lnTo>
                    <a:pt x="181" y="767"/>
                  </a:lnTo>
                  <a:lnTo>
                    <a:pt x="181" y="771"/>
                  </a:lnTo>
                  <a:lnTo>
                    <a:pt x="185" y="779"/>
                  </a:lnTo>
                  <a:lnTo>
                    <a:pt x="185" y="783"/>
                  </a:lnTo>
                  <a:lnTo>
                    <a:pt x="185" y="783"/>
                  </a:lnTo>
                  <a:lnTo>
                    <a:pt x="185" y="787"/>
                  </a:lnTo>
                  <a:lnTo>
                    <a:pt x="185" y="795"/>
                  </a:lnTo>
                  <a:lnTo>
                    <a:pt x="185" y="799"/>
                  </a:lnTo>
                  <a:lnTo>
                    <a:pt x="185" y="803"/>
                  </a:lnTo>
                  <a:lnTo>
                    <a:pt x="185" y="807"/>
                  </a:lnTo>
                  <a:lnTo>
                    <a:pt x="189" y="815"/>
                  </a:lnTo>
                  <a:lnTo>
                    <a:pt x="189" y="819"/>
                  </a:lnTo>
                  <a:lnTo>
                    <a:pt x="189" y="823"/>
                  </a:lnTo>
                  <a:lnTo>
                    <a:pt x="189" y="831"/>
                  </a:lnTo>
                  <a:lnTo>
                    <a:pt x="189" y="835"/>
                  </a:lnTo>
                  <a:lnTo>
                    <a:pt x="189" y="839"/>
                  </a:lnTo>
                  <a:lnTo>
                    <a:pt x="189" y="847"/>
                  </a:lnTo>
                  <a:lnTo>
                    <a:pt x="189" y="851"/>
                  </a:lnTo>
                  <a:lnTo>
                    <a:pt x="189" y="855"/>
                  </a:lnTo>
                  <a:lnTo>
                    <a:pt x="193" y="863"/>
                  </a:lnTo>
                  <a:lnTo>
                    <a:pt x="193" y="867"/>
                  </a:lnTo>
                  <a:lnTo>
                    <a:pt x="193" y="871"/>
                  </a:lnTo>
                  <a:lnTo>
                    <a:pt x="193" y="883"/>
                  </a:lnTo>
                  <a:lnTo>
                    <a:pt x="193" y="891"/>
                  </a:lnTo>
                  <a:lnTo>
                    <a:pt x="193" y="903"/>
                  </a:lnTo>
                  <a:lnTo>
                    <a:pt x="193" y="911"/>
                  </a:lnTo>
                  <a:lnTo>
                    <a:pt x="193" y="919"/>
                  </a:lnTo>
                  <a:lnTo>
                    <a:pt x="193" y="923"/>
                  </a:lnTo>
                  <a:lnTo>
                    <a:pt x="197" y="927"/>
                  </a:lnTo>
                  <a:lnTo>
                    <a:pt x="197" y="931"/>
                  </a:lnTo>
                  <a:lnTo>
                    <a:pt x="197" y="939"/>
                  </a:lnTo>
                  <a:lnTo>
                    <a:pt x="197" y="943"/>
                  </a:lnTo>
                  <a:lnTo>
                    <a:pt x="197" y="947"/>
                  </a:lnTo>
                  <a:lnTo>
                    <a:pt x="197" y="951"/>
                  </a:lnTo>
                  <a:lnTo>
                    <a:pt x="197" y="959"/>
                  </a:lnTo>
                  <a:lnTo>
                    <a:pt x="197" y="963"/>
                  </a:lnTo>
                  <a:lnTo>
                    <a:pt x="197" y="967"/>
                  </a:lnTo>
                  <a:lnTo>
                    <a:pt x="201" y="971"/>
                  </a:lnTo>
                  <a:lnTo>
                    <a:pt x="201" y="979"/>
                  </a:lnTo>
                  <a:lnTo>
                    <a:pt x="201" y="983"/>
                  </a:lnTo>
                  <a:lnTo>
                    <a:pt x="201" y="983"/>
                  </a:lnTo>
                  <a:lnTo>
                    <a:pt x="201" y="987"/>
                  </a:lnTo>
                  <a:lnTo>
                    <a:pt x="201" y="995"/>
                  </a:lnTo>
                  <a:lnTo>
                    <a:pt x="201" y="999"/>
                  </a:lnTo>
                  <a:lnTo>
                    <a:pt x="201" y="1003"/>
                  </a:lnTo>
                  <a:lnTo>
                    <a:pt x="205" y="1011"/>
                  </a:lnTo>
                  <a:lnTo>
                    <a:pt x="205" y="1015"/>
                  </a:lnTo>
                  <a:lnTo>
                    <a:pt x="205" y="1019"/>
                  </a:lnTo>
                  <a:lnTo>
                    <a:pt x="205" y="1023"/>
                  </a:lnTo>
                  <a:lnTo>
                    <a:pt x="205" y="1031"/>
                  </a:lnTo>
                  <a:lnTo>
                    <a:pt x="209" y="1035"/>
                  </a:lnTo>
                  <a:lnTo>
                    <a:pt x="209" y="1039"/>
                  </a:lnTo>
                  <a:lnTo>
                    <a:pt x="209" y="1047"/>
                  </a:lnTo>
                  <a:lnTo>
                    <a:pt x="209" y="1051"/>
                  </a:lnTo>
                  <a:lnTo>
                    <a:pt x="209" y="1055"/>
                  </a:lnTo>
                  <a:lnTo>
                    <a:pt x="213" y="1063"/>
                  </a:lnTo>
                  <a:lnTo>
                    <a:pt x="213" y="1067"/>
                  </a:lnTo>
                  <a:lnTo>
                    <a:pt x="213" y="1071"/>
                  </a:lnTo>
                  <a:lnTo>
                    <a:pt x="213" y="1079"/>
                  </a:lnTo>
                  <a:lnTo>
                    <a:pt x="217" y="1083"/>
                  </a:lnTo>
                  <a:lnTo>
                    <a:pt x="217" y="1087"/>
                  </a:lnTo>
                  <a:lnTo>
                    <a:pt x="217" y="1095"/>
                  </a:lnTo>
                  <a:lnTo>
                    <a:pt x="217" y="1099"/>
                  </a:lnTo>
                  <a:lnTo>
                    <a:pt x="221" y="1103"/>
                  </a:lnTo>
                  <a:lnTo>
                    <a:pt x="221" y="1111"/>
                  </a:lnTo>
                  <a:lnTo>
                    <a:pt x="221" y="1115"/>
                  </a:lnTo>
                  <a:lnTo>
                    <a:pt x="221" y="1119"/>
                  </a:lnTo>
                  <a:lnTo>
                    <a:pt x="225" y="1123"/>
                  </a:lnTo>
                  <a:lnTo>
                    <a:pt x="225" y="1127"/>
                  </a:lnTo>
                  <a:lnTo>
                    <a:pt x="225" y="1131"/>
                  </a:lnTo>
                  <a:lnTo>
                    <a:pt x="225" y="1135"/>
                  </a:lnTo>
                  <a:lnTo>
                    <a:pt x="229" y="1139"/>
                  </a:lnTo>
                  <a:lnTo>
                    <a:pt x="229" y="1147"/>
                  </a:lnTo>
                  <a:lnTo>
                    <a:pt x="229" y="1151"/>
                  </a:lnTo>
                  <a:lnTo>
                    <a:pt x="229" y="1155"/>
                  </a:lnTo>
                  <a:lnTo>
                    <a:pt x="233" y="1159"/>
                  </a:lnTo>
                  <a:lnTo>
                    <a:pt x="233" y="1167"/>
                  </a:lnTo>
                  <a:lnTo>
                    <a:pt x="233" y="1171"/>
                  </a:lnTo>
                  <a:lnTo>
                    <a:pt x="233" y="1175"/>
                  </a:lnTo>
                  <a:lnTo>
                    <a:pt x="237" y="1179"/>
                  </a:lnTo>
                  <a:lnTo>
                    <a:pt x="237" y="1187"/>
                  </a:lnTo>
                  <a:lnTo>
                    <a:pt x="237" y="1187"/>
                  </a:lnTo>
                  <a:lnTo>
                    <a:pt x="237" y="1191"/>
                  </a:lnTo>
                  <a:lnTo>
                    <a:pt x="241" y="1195"/>
                  </a:lnTo>
                  <a:lnTo>
                    <a:pt x="241" y="1199"/>
                  </a:lnTo>
                  <a:lnTo>
                    <a:pt x="241" y="1203"/>
                  </a:lnTo>
                  <a:lnTo>
                    <a:pt x="245" y="1211"/>
                  </a:lnTo>
                  <a:lnTo>
                    <a:pt x="245" y="1215"/>
                  </a:lnTo>
                  <a:lnTo>
                    <a:pt x="245" y="1219"/>
                  </a:lnTo>
                  <a:lnTo>
                    <a:pt x="249" y="1223"/>
                  </a:lnTo>
                  <a:lnTo>
                    <a:pt x="249" y="1227"/>
                  </a:lnTo>
                  <a:lnTo>
                    <a:pt x="249" y="1231"/>
                  </a:lnTo>
                  <a:lnTo>
                    <a:pt x="249" y="1235"/>
                  </a:lnTo>
                  <a:lnTo>
                    <a:pt x="249" y="1239"/>
                  </a:lnTo>
                  <a:lnTo>
                    <a:pt x="245" y="1239"/>
                  </a:lnTo>
                  <a:lnTo>
                    <a:pt x="245" y="1235"/>
                  </a:lnTo>
                  <a:lnTo>
                    <a:pt x="241" y="1231"/>
                  </a:lnTo>
                  <a:lnTo>
                    <a:pt x="241" y="1227"/>
                  </a:lnTo>
                  <a:lnTo>
                    <a:pt x="237" y="1219"/>
                  </a:lnTo>
                  <a:lnTo>
                    <a:pt x="237" y="1215"/>
                  </a:lnTo>
                  <a:lnTo>
                    <a:pt x="237" y="1211"/>
                  </a:lnTo>
                  <a:lnTo>
                    <a:pt x="233" y="1207"/>
                  </a:lnTo>
                  <a:lnTo>
                    <a:pt x="233" y="1203"/>
                  </a:lnTo>
                  <a:lnTo>
                    <a:pt x="233" y="1199"/>
                  </a:lnTo>
                  <a:lnTo>
                    <a:pt x="229" y="1191"/>
                  </a:lnTo>
                  <a:lnTo>
                    <a:pt x="229" y="1191"/>
                  </a:lnTo>
                  <a:lnTo>
                    <a:pt x="229" y="1187"/>
                  </a:lnTo>
                  <a:lnTo>
                    <a:pt x="225" y="1183"/>
                  </a:lnTo>
                  <a:lnTo>
                    <a:pt x="225" y="1179"/>
                  </a:lnTo>
                  <a:lnTo>
                    <a:pt x="225" y="1171"/>
                  </a:lnTo>
                  <a:lnTo>
                    <a:pt x="221" y="1167"/>
                  </a:lnTo>
                  <a:lnTo>
                    <a:pt x="221" y="1163"/>
                  </a:lnTo>
                  <a:lnTo>
                    <a:pt x="221" y="1159"/>
                  </a:lnTo>
                  <a:lnTo>
                    <a:pt x="217" y="1151"/>
                  </a:lnTo>
                  <a:lnTo>
                    <a:pt x="217" y="1147"/>
                  </a:lnTo>
                  <a:lnTo>
                    <a:pt x="217" y="1143"/>
                  </a:lnTo>
                  <a:lnTo>
                    <a:pt x="213" y="1139"/>
                  </a:lnTo>
                  <a:lnTo>
                    <a:pt x="213" y="1131"/>
                  </a:lnTo>
                  <a:lnTo>
                    <a:pt x="213" y="1131"/>
                  </a:lnTo>
                  <a:lnTo>
                    <a:pt x="213" y="1127"/>
                  </a:lnTo>
                  <a:lnTo>
                    <a:pt x="209" y="1123"/>
                  </a:lnTo>
                  <a:lnTo>
                    <a:pt x="209" y="1115"/>
                  </a:lnTo>
                  <a:lnTo>
                    <a:pt x="209" y="1111"/>
                  </a:lnTo>
                  <a:lnTo>
                    <a:pt x="205" y="1107"/>
                  </a:lnTo>
                  <a:lnTo>
                    <a:pt x="205" y="1103"/>
                  </a:lnTo>
                  <a:lnTo>
                    <a:pt x="205" y="1095"/>
                  </a:lnTo>
                  <a:lnTo>
                    <a:pt x="205" y="1091"/>
                  </a:lnTo>
                  <a:lnTo>
                    <a:pt x="201" y="1087"/>
                  </a:lnTo>
                  <a:lnTo>
                    <a:pt x="201" y="1079"/>
                  </a:lnTo>
                  <a:lnTo>
                    <a:pt x="201" y="1075"/>
                  </a:lnTo>
                  <a:lnTo>
                    <a:pt x="201" y="1071"/>
                  </a:lnTo>
                  <a:lnTo>
                    <a:pt x="197" y="1063"/>
                  </a:lnTo>
                  <a:lnTo>
                    <a:pt x="197" y="1059"/>
                  </a:lnTo>
                  <a:lnTo>
                    <a:pt x="197" y="1055"/>
                  </a:lnTo>
                  <a:lnTo>
                    <a:pt x="197" y="1047"/>
                  </a:lnTo>
                  <a:lnTo>
                    <a:pt x="193" y="1043"/>
                  </a:lnTo>
                  <a:lnTo>
                    <a:pt x="193" y="1039"/>
                  </a:lnTo>
                  <a:lnTo>
                    <a:pt x="193" y="1031"/>
                  </a:lnTo>
                  <a:lnTo>
                    <a:pt x="193" y="1027"/>
                  </a:lnTo>
                  <a:lnTo>
                    <a:pt x="193" y="1023"/>
                  </a:lnTo>
                  <a:lnTo>
                    <a:pt x="189" y="1015"/>
                  </a:lnTo>
                  <a:lnTo>
                    <a:pt x="189" y="1011"/>
                  </a:lnTo>
                  <a:lnTo>
                    <a:pt x="189" y="1007"/>
                  </a:lnTo>
                  <a:lnTo>
                    <a:pt x="189" y="999"/>
                  </a:lnTo>
                  <a:lnTo>
                    <a:pt x="189" y="995"/>
                  </a:lnTo>
                  <a:lnTo>
                    <a:pt x="185" y="991"/>
                  </a:lnTo>
                  <a:lnTo>
                    <a:pt x="185" y="987"/>
                  </a:lnTo>
                  <a:lnTo>
                    <a:pt x="185" y="983"/>
                  </a:lnTo>
                  <a:lnTo>
                    <a:pt x="185" y="979"/>
                  </a:lnTo>
                  <a:lnTo>
                    <a:pt x="185" y="975"/>
                  </a:lnTo>
                  <a:lnTo>
                    <a:pt x="185" y="971"/>
                  </a:lnTo>
                  <a:lnTo>
                    <a:pt x="185" y="963"/>
                  </a:lnTo>
                  <a:lnTo>
                    <a:pt x="181" y="959"/>
                  </a:lnTo>
                  <a:lnTo>
                    <a:pt x="181" y="955"/>
                  </a:lnTo>
                  <a:lnTo>
                    <a:pt x="181" y="947"/>
                  </a:lnTo>
                  <a:lnTo>
                    <a:pt x="181" y="943"/>
                  </a:lnTo>
                  <a:lnTo>
                    <a:pt x="181" y="939"/>
                  </a:lnTo>
                  <a:lnTo>
                    <a:pt x="181" y="935"/>
                  </a:lnTo>
                  <a:lnTo>
                    <a:pt x="181" y="927"/>
                  </a:lnTo>
                  <a:lnTo>
                    <a:pt x="181" y="923"/>
                  </a:lnTo>
                  <a:lnTo>
                    <a:pt x="177" y="919"/>
                  </a:lnTo>
                  <a:lnTo>
                    <a:pt x="177" y="915"/>
                  </a:lnTo>
                  <a:lnTo>
                    <a:pt x="177" y="903"/>
                  </a:lnTo>
                  <a:lnTo>
                    <a:pt x="177" y="895"/>
                  </a:lnTo>
                  <a:lnTo>
                    <a:pt x="177" y="883"/>
                  </a:lnTo>
                  <a:lnTo>
                    <a:pt x="177" y="871"/>
                  </a:lnTo>
                  <a:lnTo>
                    <a:pt x="177" y="867"/>
                  </a:lnTo>
                  <a:lnTo>
                    <a:pt x="173" y="863"/>
                  </a:lnTo>
                  <a:lnTo>
                    <a:pt x="173" y="859"/>
                  </a:lnTo>
                  <a:lnTo>
                    <a:pt x="173" y="851"/>
                  </a:lnTo>
                  <a:lnTo>
                    <a:pt x="173" y="847"/>
                  </a:lnTo>
                  <a:lnTo>
                    <a:pt x="173" y="843"/>
                  </a:lnTo>
                  <a:lnTo>
                    <a:pt x="173" y="835"/>
                  </a:lnTo>
                  <a:lnTo>
                    <a:pt x="173" y="831"/>
                  </a:lnTo>
                  <a:lnTo>
                    <a:pt x="173" y="827"/>
                  </a:lnTo>
                  <a:lnTo>
                    <a:pt x="173" y="823"/>
                  </a:lnTo>
                  <a:lnTo>
                    <a:pt x="169" y="815"/>
                  </a:lnTo>
                  <a:lnTo>
                    <a:pt x="169" y="811"/>
                  </a:lnTo>
                  <a:lnTo>
                    <a:pt x="169" y="807"/>
                  </a:lnTo>
                  <a:lnTo>
                    <a:pt x="169" y="799"/>
                  </a:lnTo>
                  <a:lnTo>
                    <a:pt x="169" y="795"/>
                  </a:lnTo>
                  <a:lnTo>
                    <a:pt x="169" y="791"/>
                  </a:lnTo>
                  <a:lnTo>
                    <a:pt x="165" y="787"/>
                  </a:lnTo>
                  <a:lnTo>
                    <a:pt x="165" y="787"/>
                  </a:lnTo>
                  <a:lnTo>
                    <a:pt x="165" y="779"/>
                  </a:lnTo>
                  <a:lnTo>
                    <a:pt x="165" y="775"/>
                  </a:lnTo>
                  <a:lnTo>
                    <a:pt x="165" y="771"/>
                  </a:lnTo>
                  <a:lnTo>
                    <a:pt x="165" y="767"/>
                  </a:lnTo>
                  <a:lnTo>
                    <a:pt x="161" y="759"/>
                  </a:lnTo>
                  <a:lnTo>
                    <a:pt x="161" y="759"/>
                  </a:lnTo>
                  <a:lnTo>
                    <a:pt x="161" y="755"/>
                  </a:lnTo>
                  <a:lnTo>
                    <a:pt x="161" y="755"/>
                  </a:lnTo>
                  <a:lnTo>
                    <a:pt x="161" y="751"/>
                  </a:lnTo>
                  <a:lnTo>
                    <a:pt x="161" y="743"/>
                  </a:lnTo>
                  <a:lnTo>
                    <a:pt x="157" y="739"/>
                  </a:lnTo>
                  <a:lnTo>
                    <a:pt x="157" y="731"/>
                  </a:lnTo>
                  <a:lnTo>
                    <a:pt x="153" y="723"/>
                  </a:lnTo>
                  <a:lnTo>
                    <a:pt x="153" y="719"/>
                  </a:lnTo>
                  <a:lnTo>
                    <a:pt x="153" y="711"/>
                  </a:lnTo>
                  <a:lnTo>
                    <a:pt x="149" y="707"/>
                  </a:lnTo>
                  <a:lnTo>
                    <a:pt x="149" y="699"/>
                  </a:lnTo>
                  <a:lnTo>
                    <a:pt x="145" y="691"/>
                  </a:lnTo>
                  <a:lnTo>
                    <a:pt x="145" y="687"/>
                  </a:lnTo>
                  <a:lnTo>
                    <a:pt x="145" y="679"/>
                  </a:lnTo>
                  <a:lnTo>
                    <a:pt x="141" y="671"/>
                  </a:lnTo>
                  <a:lnTo>
                    <a:pt x="141" y="667"/>
                  </a:lnTo>
                  <a:lnTo>
                    <a:pt x="137" y="659"/>
                  </a:lnTo>
                  <a:lnTo>
                    <a:pt x="137" y="651"/>
                  </a:lnTo>
                  <a:lnTo>
                    <a:pt x="133" y="647"/>
                  </a:lnTo>
                  <a:lnTo>
                    <a:pt x="133" y="639"/>
                  </a:lnTo>
                  <a:lnTo>
                    <a:pt x="129" y="635"/>
                  </a:lnTo>
                  <a:lnTo>
                    <a:pt x="129" y="627"/>
                  </a:lnTo>
                  <a:lnTo>
                    <a:pt x="125" y="619"/>
                  </a:lnTo>
                  <a:lnTo>
                    <a:pt x="125" y="615"/>
                  </a:lnTo>
                  <a:lnTo>
                    <a:pt x="121" y="608"/>
                  </a:lnTo>
                  <a:lnTo>
                    <a:pt x="121" y="604"/>
                  </a:lnTo>
                  <a:lnTo>
                    <a:pt x="117" y="596"/>
                  </a:lnTo>
                  <a:lnTo>
                    <a:pt x="117" y="588"/>
                  </a:lnTo>
                  <a:lnTo>
                    <a:pt x="113" y="584"/>
                  </a:lnTo>
                  <a:lnTo>
                    <a:pt x="109" y="572"/>
                  </a:lnTo>
                  <a:lnTo>
                    <a:pt x="101" y="544"/>
                  </a:lnTo>
                  <a:lnTo>
                    <a:pt x="97" y="532"/>
                  </a:lnTo>
                  <a:lnTo>
                    <a:pt x="93" y="520"/>
                  </a:lnTo>
                  <a:lnTo>
                    <a:pt x="89" y="504"/>
                  </a:lnTo>
                  <a:lnTo>
                    <a:pt x="89" y="500"/>
                  </a:lnTo>
                  <a:lnTo>
                    <a:pt x="85" y="492"/>
                  </a:lnTo>
                  <a:lnTo>
                    <a:pt x="85" y="484"/>
                  </a:lnTo>
                  <a:lnTo>
                    <a:pt x="81" y="480"/>
                  </a:lnTo>
                  <a:lnTo>
                    <a:pt x="81" y="472"/>
                  </a:lnTo>
                  <a:lnTo>
                    <a:pt x="81" y="468"/>
                  </a:lnTo>
                  <a:lnTo>
                    <a:pt x="77" y="460"/>
                  </a:lnTo>
                  <a:lnTo>
                    <a:pt x="77" y="452"/>
                  </a:lnTo>
                  <a:lnTo>
                    <a:pt x="73" y="448"/>
                  </a:lnTo>
                  <a:lnTo>
                    <a:pt x="73" y="440"/>
                  </a:lnTo>
                  <a:lnTo>
                    <a:pt x="69" y="432"/>
                  </a:lnTo>
                  <a:lnTo>
                    <a:pt x="69" y="428"/>
                  </a:lnTo>
                  <a:lnTo>
                    <a:pt x="65" y="420"/>
                  </a:lnTo>
                  <a:lnTo>
                    <a:pt x="65" y="420"/>
                  </a:lnTo>
                  <a:lnTo>
                    <a:pt x="65" y="412"/>
                  </a:lnTo>
                  <a:lnTo>
                    <a:pt x="65" y="408"/>
                  </a:lnTo>
                  <a:lnTo>
                    <a:pt x="61" y="400"/>
                  </a:lnTo>
                  <a:lnTo>
                    <a:pt x="61" y="392"/>
                  </a:lnTo>
                  <a:lnTo>
                    <a:pt x="57" y="388"/>
                  </a:lnTo>
                  <a:lnTo>
                    <a:pt x="57" y="380"/>
                  </a:lnTo>
                  <a:lnTo>
                    <a:pt x="57" y="372"/>
                  </a:lnTo>
                  <a:lnTo>
                    <a:pt x="53" y="372"/>
                  </a:lnTo>
                  <a:lnTo>
                    <a:pt x="53" y="368"/>
                  </a:lnTo>
                  <a:lnTo>
                    <a:pt x="53" y="360"/>
                  </a:lnTo>
                  <a:lnTo>
                    <a:pt x="53" y="352"/>
                  </a:lnTo>
                  <a:lnTo>
                    <a:pt x="49" y="348"/>
                  </a:lnTo>
                  <a:lnTo>
                    <a:pt x="49" y="344"/>
                  </a:lnTo>
                  <a:lnTo>
                    <a:pt x="49" y="340"/>
                  </a:lnTo>
                  <a:lnTo>
                    <a:pt x="49" y="336"/>
                  </a:lnTo>
                  <a:lnTo>
                    <a:pt x="49" y="332"/>
                  </a:lnTo>
                  <a:lnTo>
                    <a:pt x="45" y="324"/>
                  </a:lnTo>
                  <a:lnTo>
                    <a:pt x="45" y="320"/>
                  </a:lnTo>
                  <a:lnTo>
                    <a:pt x="45" y="316"/>
                  </a:lnTo>
                  <a:lnTo>
                    <a:pt x="45" y="312"/>
                  </a:lnTo>
                  <a:lnTo>
                    <a:pt x="41" y="304"/>
                  </a:lnTo>
                  <a:lnTo>
                    <a:pt x="41" y="296"/>
                  </a:lnTo>
                  <a:lnTo>
                    <a:pt x="41" y="288"/>
                  </a:lnTo>
                  <a:lnTo>
                    <a:pt x="41" y="280"/>
                  </a:lnTo>
                  <a:lnTo>
                    <a:pt x="36" y="272"/>
                  </a:lnTo>
                  <a:lnTo>
                    <a:pt x="36" y="264"/>
                  </a:lnTo>
                  <a:lnTo>
                    <a:pt x="36" y="260"/>
                  </a:lnTo>
                  <a:lnTo>
                    <a:pt x="32" y="244"/>
                  </a:lnTo>
                  <a:lnTo>
                    <a:pt x="32" y="228"/>
                  </a:lnTo>
                  <a:lnTo>
                    <a:pt x="28" y="216"/>
                  </a:lnTo>
                  <a:lnTo>
                    <a:pt x="28" y="212"/>
                  </a:lnTo>
                  <a:lnTo>
                    <a:pt x="28" y="200"/>
                  </a:lnTo>
                  <a:lnTo>
                    <a:pt x="24" y="184"/>
                  </a:lnTo>
                  <a:lnTo>
                    <a:pt x="24" y="168"/>
                  </a:lnTo>
                  <a:lnTo>
                    <a:pt x="20" y="164"/>
                  </a:lnTo>
                  <a:lnTo>
                    <a:pt x="20" y="156"/>
                  </a:lnTo>
                  <a:lnTo>
                    <a:pt x="20" y="148"/>
                  </a:lnTo>
                  <a:lnTo>
                    <a:pt x="20" y="140"/>
                  </a:lnTo>
                  <a:lnTo>
                    <a:pt x="16" y="132"/>
                  </a:lnTo>
                  <a:lnTo>
                    <a:pt x="16" y="124"/>
                  </a:lnTo>
                  <a:lnTo>
                    <a:pt x="16" y="120"/>
                  </a:lnTo>
                  <a:lnTo>
                    <a:pt x="12" y="112"/>
                  </a:lnTo>
                  <a:lnTo>
                    <a:pt x="12" y="104"/>
                  </a:lnTo>
                  <a:lnTo>
                    <a:pt x="12" y="96"/>
                  </a:lnTo>
                  <a:lnTo>
                    <a:pt x="12" y="92"/>
                  </a:lnTo>
                  <a:lnTo>
                    <a:pt x="12" y="92"/>
                  </a:lnTo>
                  <a:lnTo>
                    <a:pt x="8" y="88"/>
                  </a:lnTo>
                  <a:lnTo>
                    <a:pt x="8" y="84"/>
                  </a:lnTo>
                  <a:lnTo>
                    <a:pt x="8" y="80"/>
                  </a:lnTo>
                  <a:lnTo>
                    <a:pt x="8" y="80"/>
                  </a:lnTo>
                  <a:lnTo>
                    <a:pt x="8" y="76"/>
                  </a:lnTo>
                  <a:lnTo>
                    <a:pt x="8" y="72"/>
                  </a:lnTo>
                  <a:lnTo>
                    <a:pt x="8" y="68"/>
                  </a:lnTo>
                  <a:lnTo>
                    <a:pt x="8" y="60"/>
                  </a:lnTo>
                  <a:lnTo>
                    <a:pt x="8" y="56"/>
                  </a:lnTo>
                  <a:lnTo>
                    <a:pt x="4" y="48"/>
                  </a:lnTo>
                  <a:lnTo>
                    <a:pt x="4" y="48"/>
                  </a:lnTo>
                  <a:lnTo>
                    <a:pt x="4" y="48"/>
                  </a:lnTo>
                  <a:lnTo>
                    <a:pt x="4" y="44"/>
                  </a:lnTo>
                  <a:lnTo>
                    <a:pt x="4" y="40"/>
                  </a:lnTo>
                  <a:lnTo>
                    <a:pt x="4" y="36"/>
                  </a:lnTo>
                  <a:lnTo>
                    <a:pt x="4" y="36"/>
                  </a:lnTo>
                  <a:lnTo>
                    <a:pt x="4" y="32"/>
                  </a:lnTo>
                  <a:lnTo>
                    <a:pt x="4" y="28"/>
                  </a:lnTo>
                  <a:lnTo>
                    <a:pt x="4" y="24"/>
                  </a:lnTo>
                  <a:lnTo>
                    <a:pt x="4" y="24"/>
                  </a:lnTo>
                  <a:lnTo>
                    <a:pt x="0" y="20"/>
                  </a:lnTo>
                  <a:lnTo>
                    <a:pt x="0" y="16"/>
                  </a:lnTo>
                  <a:lnTo>
                    <a:pt x="0" y="16"/>
                  </a:lnTo>
                  <a:lnTo>
                    <a:pt x="0" y="12"/>
                  </a:lnTo>
                  <a:lnTo>
                    <a:pt x="0" y="12"/>
                  </a:lnTo>
                  <a:lnTo>
                    <a:pt x="0" y="8"/>
                  </a:lnTo>
                  <a:lnTo>
                    <a:pt x="0" y="8"/>
                  </a:lnTo>
                  <a:lnTo>
                    <a:pt x="0" y="8"/>
                  </a:lnTo>
                  <a:lnTo>
                    <a:pt x="0" y="8"/>
                  </a:lnTo>
                  <a:lnTo>
                    <a:pt x="0" y="4"/>
                  </a:lnTo>
                  <a:lnTo>
                    <a:pt x="0" y="4"/>
                  </a:lnTo>
                  <a:lnTo>
                    <a:pt x="0" y="4"/>
                  </a:lnTo>
                  <a:lnTo>
                    <a:pt x="0" y="0"/>
                  </a:lnTo>
                  <a:lnTo>
                    <a:pt x="4"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5">
              <a:extLst>
                <a:ext uri="{FF2B5EF4-FFF2-40B4-BE49-F238E27FC236}">
                  <a16:creationId xmlns:a16="http://schemas.microsoft.com/office/drawing/2014/main" id="{4600B56A-30EE-791A-027A-C1EE1A116E24}"/>
                </a:ext>
              </a:extLst>
            </p:cNvPr>
            <p:cNvSpPr>
              <a:spLocks/>
            </p:cNvSpPr>
            <p:nvPr/>
          </p:nvSpPr>
          <p:spPr bwMode="auto">
            <a:xfrm>
              <a:off x="8543925" y="2840039"/>
              <a:ext cx="146050" cy="95250"/>
            </a:xfrm>
            <a:custGeom>
              <a:avLst/>
              <a:gdLst>
                <a:gd name="T0" fmla="*/ 92 w 92"/>
                <a:gd name="T1" fmla="*/ 0 h 60"/>
                <a:gd name="T2" fmla="*/ 92 w 92"/>
                <a:gd name="T3" fmla="*/ 4 h 60"/>
                <a:gd name="T4" fmla="*/ 88 w 92"/>
                <a:gd name="T5" fmla="*/ 8 h 60"/>
                <a:gd name="T6" fmla="*/ 84 w 92"/>
                <a:gd name="T7" fmla="*/ 8 h 60"/>
                <a:gd name="T8" fmla="*/ 84 w 92"/>
                <a:gd name="T9" fmla="*/ 12 h 60"/>
                <a:gd name="T10" fmla="*/ 76 w 92"/>
                <a:gd name="T11" fmla="*/ 16 h 60"/>
                <a:gd name="T12" fmla="*/ 72 w 92"/>
                <a:gd name="T13" fmla="*/ 16 h 60"/>
                <a:gd name="T14" fmla="*/ 64 w 92"/>
                <a:gd name="T15" fmla="*/ 24 h 60"/>
                <a:gd name="T16" fmla="*/ 56 w 92"/>
                <a:gd name="T17" fmla="*/ 24 h 60"/>
                <a:gd name="T18" fmla="*/ 52 w 92"/>
                <a:gd name="T19" fmla="*/ 28 h 60"/>
                <a:gd name="T20" fmla="*/ 48 w 92"/>
                <a:gd name="T21" fmla="*/ 32 h 60"/>
                <a:gd name="T22" fmla="*/ 44 w 92"/>
                <a:gd name="T23" fmla="*/ 32 h 60"/>
                <a:gd name="T24" fmla="*/ 40 w 92"/>
                <a:gd name="T25" fmla="*/ 36 h 60"/>
                <a:gd name="T26" fmla="*/ 36 w 92"/>
                <a:gd name="T27" fmla="*/ 40 h 60"/>
                <a:gd name="T28" fmla="*/ 36 w 92"/>
                <a:gd name="T29" fmla="*/ 40 h 60"/>
                <a:gd name="T30" fmla="*/ 32 w 92"/>
                <a:gd name="T31" fmla="*/ 40 h 60"/>
                <a:gd name="T32" fmla="*/ 28 w 92"/>
                <a:gd name="T33" fmla="*/ 44 h 60"/>
                <a:gd name="T34" fmla="*/ 28 w 92"/>
                <a:gd name="T35" fmla="*/ 44 h 60"/>
                <a:gd name="T36" fmla="*/ 24 w 92"/>
                <a:gd name="T37" fmla="*/ 48 h 60"/>
                <a:gd name="T38" fmla="*/ 24 w 92"/>
                <a:gd name="T39" fmla="*/ 48 h 60"/>
                <a:gd name="T40" fmla="*/ 20 w 92"/>
                <a:gd name="T41" fmla="*/ 48 h 60"/>
                <a:gd name="T42" fmla="*/ 20 w 92"/>
                <a:gd name="T43" fmla="*/ 52 h 60"/>
                <a:gd name="T44" fmla="*/ 16 w 92"/>
                <a:gd name="T45" fmla="*/ 52 h 60"/>
                <a:gd name="T46" fmla="*/ 12 w 92"/>
                <a:gd name="T47" fmla="*/ 56 h 60"/>
                <a:gd name="T48" fmla="*/ 12 w 92"/>
                <a:gd name="T49" fmla="*/ 56 h 60"/>
                <a:gd name="T50" fmla="*/ 8 w 92"/>
                <a:gd name="T51" fmla="*/ 56 h 60"/>
                <a:gd name="T52" fmla="*/ 4 w 92"/>
                <a:gd name="T53" fmla="*/ 60 h 60"/>
                <a:gd name="T54" fmla="*/ 0 w 92"/>
                <a:gd name="T55" fmla="*/ 56 h 60"/>
                <a:gd name="T56" fmla="*/ 0 w 92"/>
                <a:gd name="T57" fmla="*/ 52 h 60"/>
                <a:gd name="T58" fmla="*/ 4 w 92"/>
                <a:gd name="T59" fmla="*/ 48 h 60"/>
                <a:gd name="T60" fmla="*/ 4 w 92"/>
                <a:gd name="T61" fmla="*/ 48 h 60"/>
                <a:gd name="T62" fmla="*/ 8 w 92"/>
                <a:gd name="T63" fmla="*/ 44 h 60"/>
                <a:gd name="T64" fmla="*/ 12 w 92"/>
                <a:gd name="T65" fmla="*/ 40 h 60"/>
                <a:gd name="T66" fmla="*/ 12 w 92"/>
                <a:gd name="T67" fmla="*/ 40 h 60"/>
                <a:gd name="T68" fmla="*/ 16 w 92"/>
                <a:gd name="T69" fmla="*/ 40 h 60"/>
                <a:gd name="T70" fmla="*/ 16 w 92"/>
                <a:gd name="T71" fmla="*/ 36 h 60"/>
                <a:gd name="T72" fmla="*/ 20 w 92"/>
                <a:gd name="T73" fmla="*/ 36 h 60"/>
                <a:gd name="T74" fmla="*/ 20 w 92"/>
                <a:gd name="T75" fmla="*/ 32 h 60"/>
                <a:gd name="T76" fmla="*/ 24 w 92"/>
                <a:gd name="T77" fmla="*/ 32 h 60"/>
                <a:gd name="T78" fmla="*/ 28 w 92"/>
                <a:gd name="T79" fmla="*/ 28 h 60"/>
                <a:gd name="T80" fmla="*/ 28 w 92"/>
                <a:gd name="T81" fmla="*/ 28 h 60"/>
                <a:gd name="T82" fmla="*/ 32 w 92"/>
                <a:gd name="T83" fmla="*/ 24 h 60"/>
                <a:gd name="T84" fmla="*/ 36 w 92"/>
                <a:gd name="T85" fmla="*/ 24 h 60"/>
                <a:gd name="T86" fmla="*/ 44 w 92"/>
                <a:gd name="T87" fmla="*/ 20 h 60"/>
                <a:gd name="T88" fmla="*/ 48 w 92"/>
                <a:gd name="T89" fmla="*/ 16 h 60"/>
                <a:gd name="T90" fmla="*/ 52 w 92"/>
                <a:gd name="T91" fmla="*/ 16 h 60"/>
                <a:gd name="T92" fmla="*/ 56 w 92"/>
                <a:gd name="T93" fmla="*/ 12 h 60"/>
                <a:gd name="T94" fmla="*/ 68 w 92"/>
                <a:gd name="T95" fmla="*/ 8 h 60"/>
                <a:gd name="T96" fmla="*/ 72 w 92"/>
                <a:gd name="T97" fmla="*/ 4 h 60"/>
                <a:gd name="T98" fmla="*/ 76 w 92"/>
                <a:gd name="T99" fmla="*/ 4 h 60"/>
                <a:gd name="T100" fmla="*/ 80 w 92"/>
                <a:gd name="T101" fmla="*/ 0 h 60"/>
                <a:gd name="T102" fmla="*/ 84 w 92"/>
                <a:gd name="T103" fmla="*/ 0 h 60"/>
                <a:gd name="T104" fmla="*/ 88 w 92"/>
                <a:gd name="T10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60">
                  <a:moveTo>
                    <a:pt x="92" y="0"/>
                  </a:moveTo>
                  <a:lnTo>
                    <a:pt x="92" y="0"/>
                  </a:lnTo>
                  <a:lnTo>
                    <a:pt x="92" y="0"/>
                  </a:lnTo>
                  <a:lnTo>
                    <a:pt x="92" y="4"/>
                  </a:lnTo>
                  <a:lnTo>
                    <a:pt x="92" y="4"/>
                  </a:lnTo>
                  <a:lnTo>
                    <a:pt x="88" y="8"/>
                  </a:lnTo>
                  <a:lnTo>
                    <a:pt x="88" y="8"/>
                  </a:lnTo>
                  <a:lnTo>
                    <a:pt x="84" y="8"/>
                  </a:lnTo>
                  <a:lnTo>
                    <a:pt x="84" y="12"/>
                  </a:lnTo>
                  <a:lnTo>
                    <a:pt x="84" y="12"/>
                  </a:lnTo>
                  <a:lnTo>
                    <a:pt x="80" y="12"/>
                  </a:lnTo>
                  <a:lnTo>
                    <a:pt x="76" y="16"/>
                  </a:lnTo>
                  <a:lnTo>
                    <a:pt x="76" y="16"/>
                  </a:lnTo>
                  <a:lnTo>
                    <a:pt x="72" y="16"/>
                  </a:lnTo>
                  <a:lnTo>
                    <a:pt x="68" y="20"/>
                  </a:lnTo>
                  <a:lnTo>
                    <a:pt x="64" y="24"/>
                  </a:lnTo>
                  <a:lnTo>
                    <a:pt x="60" y="24"/>
                  </a:lnTo>
                  <a:lnTo>
                    <a:pt x="56" y="24"/>
                  </a:lnTo>
                  <a:lnTo>
                    <a:pt x="56" y="28"/>
                  </a:lnTo>
                  <a:lnTo>
                    <a:pt x="52" y="28"/>
                  </a:lnTo>
                  <a:lnTo>
                    <a:pt x="48" y="32"/>
                  </a:lnTo>
                  <a:lnTo>
                    <a:pt x="48" y="32"/>
                  </a:lnTo>
                  <a:lnTo>
                    <a:pt x="48" y="32"/>
                  </a:lnTo>
                  <a:lnTo>
                    <a:pt x="44" y="32"/>
                  </a:lnTo>
                  <a:lnTo>
                    <a:pt x="40" y="36"/>
                  </a:lnTo>
                  <a:lnTo>
                    <a:pt x="40" y="36"/>
                  </a:lnTo>
                  <a:lnTo>
                    <a:pt x="36" y="36"/>
                  </a:lnTo>
                  <a:lnTo>
                    <a:pt x="36" y="40"/>
                  </a:lnTo>
                  <a:lnTo>
                    <a:pt x="36" y="40"/>
                  </a:lnTo>
                  <a:lnTo>
                    <a:pt x="36" y="40"/>
                  </a:lnTo>
                  <a:lnTo>
                    <a:pt x="32" y="40"/>
                  </a:lnTo>
                  <a:lnTo>
                    <a:pt x="32" y="40"/>
                  </a:lnTo>
                  <a:lnTo>
                    <a:pt x="32" y="44"/>
                  </a:lnTo>
                  <a:lnTo>
                    <a:pt x="28" y="44"/>
                  </a:lnTo>
                  <a:lnTo>
                    <a:pt x="28" y="44"/>
                  </a:lnTo>
                  <a:lnTo>
                    <a:pt x="28" y="44"/>
                  </a:lnTo>
                  <a:lnTo>
                    <a:pt x="24" y="48"/>
                  </a:lnTo>
                  <a:lnTo>
                    <a:pt x="24" y="48"/>
                  </a:lnTo>
                  <a:lnTo>
                    <a:pt x="24" y="48"/>
                  </a:lnTo>
                  <a:lnTo>
                    <a:pt x="24" y="48"/>
                  </a:lnTo>
                  <a:lnTo>
                    <a:pt x="20" y="48"/>
                  </a:lnTo>
                  <a:lnTo>
                    <a:pt x="20" y="48"/>
                  </a:lnTo>
                  <a:lnTo>
                    <a:pt x="20" y="52"/>
                  </a:lnTo>
                  <a:lnTo>
                    <a:pt x="20" y="52"/>
                  </a:lnTo>
                  <a:lnTo>
                    <a:pt x="16" y="52"/>
                  </a:lnTo>
                  <a:lnTo>
                    <a:pt x="16" y="52"/>
                  </a:lnTo>
                  <a:lnTo>
                    <a:pt x="12" y="52"/>
                  </a:lnTo>
                  <a:lnTo>
                    <a:pt x="12" y="56"/>
                  </a:lnTo>
                  <a:lnTo>
                    <a:pt x="12" y="56"/>
                  </a:lnTo>
                  <a:lnTo>
                    <a:pt x="12" y="56"/>
                  </a:lnTo>
                  <a:lnTo>
                    <a:pt x="8" y="56"/>
                  </a:lnTo>
                  <a:lnTo>
                    <a:pt x="8" y="56"/>
                  </a:lnTo>
                  <a:lnTo>
                    <a:pt x="8" y="60"/>
                  </a:lnTo>
                  <a:lnTo>
                    <a:pt x="4" y="60"/>
                  </a:lnTo>
                  <a:lnTo>
                    <a:pt x="0" y="60"/>
                  </a:lnTo>
                  <a:lnTo>
                    <a:pt x="0" y="56"/>
                  </a:lnTo>
                  <a:lnTo>
                    <a:pt x="0" y="52"/>
                  </a:lnTo>
                  <a:lnTo>
                    <a:pt x="0" y="52"/>
                  </a:lnTo>
                  <a:lnTo>
                    <a:pt x="4" y="48"/>
                  </a:lnTo>
                  <a:lnTo>
                    <a:pt x="4" y="48"/>
                  </a:lnTo>
                  <a:lnTo>
                    <a:pt x="4" y="48"/>
                  </a:lnTo>
                  <a:lnTo>
                    <a:pt x="4" y="48"/>
                  </a:lnTo>
                  <a:lnTo>
                    <a:pt x="8" y="44"/>
                  </a:lnTo>
                  <a:lnTo>
                    <a:pt x="8" y="44"/>
                  </a:lnTo>
                  <a:lnTo>
                    <a:pt x="8" y="44"/>
                  </a:lnTo>
                  <a:lnTo>
                    <a:pt x="12" y="40"/>
                  </a:lnTo>
                  <a:lnTo>
                    <a:pt x="12" y="40"/>
                  </a:lnTo>
                  <a:lnTo>
                    <a:pt x="12" y="40"/>
                  </a:lnTo>
                  <a:lnTo>
                    <a:pt x="12" y="40"/>
                  </a:lnTo>
                  <a:lnTo>
                    <a:pt x="16" y="40"/>
                  </a:lnTo>
                  <a:lnTo>
                    <a:pt x="16" y="36"/>
                  </a:lnTo>
                  <a:lnTo>
                    <a:pt x="16" y="36"/>
                  </a:lnTo>
                  <a:lnTo>
                    <a:pt x="16" y="36"/>
                  </a:lnTo>
                  <a:lnTo>
                    <a:pt x="20" y="36"/>
                  </a:lnTo>
                  <a:lnTo>
                    <a:pt x="20" y="32"/>
                  </a:lnTo>
                  <a:lnTo>
                    <a:pt x="20" y="32"/>
                  </a:lnTo>
                  <a:lnTo>
                    <a:pt x="24" y="32"/>
                  </a:lnTo>
                  <a:lnTo>
                    <a:pt x="24" y="32"/>
                  </a:lnTo>
                  <a:lnTo>
                    <a:pt x="24" y="28"/>
                  </a:lnTo>
                  <a:lnTo>
                    <a:pt x="28" y="28"/>
                  </a:lnTo>
                  <a:lnTo>
                    <a:pt x="28" y="28"/>
                  </a:lnTo>
                  <a:lnTo>
                    <a:pt x="28" y="28"/>
                  </a:lnTo>
                  <a:lnTo>
                    <a:pt x="32" y="28"/>
                  </a:lnTo>
                  <a:lnTo>
                    <a:pt x="32" y="24"/>
                  </a:lnTo>
                  <a:lnTo>
                    <a:pt x="36" y="24"/>
                  </a:lnTo>
                  <a:lnTo>
                    <a:pt x="36" y="24"/>
                  </a:lnTo>
                  <a:lnTo>
                    <a:pt x="40" y="20"/>
                  </a:lnTo>
                  <a:lnTo>
                    <a:pt x="44" y="20"/>
                  </a:lnTo>
                  <a:lnTo>
                    <a:pt x="44" y="20"/>
                  </a:lnTo>
                  <a:lnTo>
                    <a:pt x="48" y="16"/>
                  </a:lnTo>
                  <a:lnTo>
                    <a:pt x="48" y="16"/>
                  </a:lnTo>
                  <a:lnTo>
                    <a:pt x="52" y="16"/>
                  </a:lnTo>
                  <a:lnTo>
                    <a:pt x="56" y="12"/>
                  </a:lnTo>
                  <a:lnTo>
                    <a:pt x="56" y="12"/>
                  </a:lnTo>
                  <a:lnTo>
                    <a:pt x="60" y="12"/>
                  </a:lnTo>
                  <a:lnTo>
                    <a:pt x="68" y="8"/>
                  </a:lnTo>
                  <a:lnTo>
                    <a:pt x="68" y="4"/>
                  </a:lnTo>
                  <a:lnTo>
                    <a:pt x="72" y="4"/>
                  </a:lnTo>
                  <a:lnTo>
                    <a:pt x="76" y="4"/>
                  </a:lnTo>
                  <a:lnTo>
                    <a:pt x="76" y="4"/>
                  </a:lnTo>
                  <a:lnTo>
                    <a:pt x="80" y="4"/>
                  </a:lnTo>
                  <a:lnTo>
                    <a:pt x="80" y="0"/>
                  </a:lnTo>
                  <a:lnTo>
                    <a:pt x="84" y="0"/>
                  </a:lnTo>
                  <a:lnTo>
                    <a:pt x="84" y="0"/>
                  </a:lnTo>
                  <a:lnTo>
                    <a:pt x="88" y="0"/>
                  </a:lnTo>
                  <a:lnTo>
                    <a:pt x="88" y="0"/>
                  </a:lnTo>
                  <a:lnTo>
                    <a:pt x="92" y="0"/>
                  </a:lnTo>
                  <a:close/>
                </a:path>
              </a:pathLst>
            </a:custGeom>
            <a:solidFill>
              <a:srgbClr val="2F5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521E1E97-56C7-00CC-7255-363E245E4843}"/>
                </a:ext>
              </a:extLst>
            </p:cNvPr>
            <p:cNvSpPr>
              <a:spLocks/>
            </p:cNvSpPr>
            <p:nvPr/>
          </p:nvSpPr>
          <p:spPr bwMode="auto">
            <a:xfrm>
              <a:off x="8480425" y="2516189"/>
              <a:ext cx="293688" cy="355600"/>
            </a:xfrm>
            <a:custGeom>
              <a:avLst/>
              <a:gdLst>
                <a:gd name="T0" fmla="*/ 4 w 185"/>
                <a:gd name="T1" fmla="*/ 0 h 224"/>
                <a:gd name="T2" fmla="*/ 4 w 185"/>
                <a:gd name="T3" fmla="*/ 0 h 224"/>
                <a:gd name="T4" fmla="*/ 8 w 185"/>
                <a:gd name="T5" fmla="*/ 4 h 224"/>
                <a:gd name="T6" fmla="*/ 16 w 185"/>
                <a:gd name="T7" fmla="*/ 12 h 224"/>
                <a:gd name="T8" fmla="*/ 20 w 185"/>
                <a:gd name="T9" fmla="*/ 20 h 224"/>
                <a:gd name="T10" fmla="*/ 28 w 185"/>
                <a:gd name="T11" fmla="*/ 40 h 224"/>
                <a:gd name="T12" fmla="*/ 40 w 185"/>
                <a:gd name="T13" fmla="*/ 76 h 224"/>
                <a:gd name="T14" fmla="*/ 52 w 185"/>
                <a:gd name="T15" fmla="*/ 112 h 224"/>
                <a:gd name="T16" fmla="*/ 64 w 185"/>
                <a:gd name="T17" fmla="*/ 140 h 224"/>
                <a:gd name="T18" fmla="*/ 72 w 185"/>
                <a:gd name="T19" fmla="*/ 164 h 224"/>
                <a:gd name="T20" fmla="*/ 76 w 185"/>
                <a:gd name="T21" fmla="*/ 176 h 224"/>
                <a:gd name="T22" fmla="*/ 84 w 185"/>
                <a:gd name="T23" fmla="*/ 184 h 224"/>
                <a:gd name="T24" fmla="*/ 88 w 185"/>
                <a:gd name="T25" fmla="*/ 196 h 224"/>
                <a:gd name="T26" fmla="*/ 92 w 185"/>
                <a:gd name="T27" fmla="*/ 204 h 224"/>
                <a:gd name="T28" fmla="*/ 92 w 185"/>
                <a:gd name="T29" fmla="*/ 204 h 224"/>
                <a:gd name="T30" fmla="*/ 92 w 185"/>
                <a:gd name="T31" fmla="*/ 204 h 224"/>
                <a:gd name="T32" fmla="*/ 92 w 185"/>
                <a:gd name="T33" fmla="*/ 208 h 224"/>
                <a:gd name="T34" fmla="*/ 92 w 185"/>
                <a:gd name="T35" fmla="*/ 208 h 224"/>
                <a:gd name="T36" fmla="*/ 96 w 185"/>
                <a:gd name="T37" fmla="*/ 208 h 224"/>
                <a:gd name="T38" fmla="*/ 96 w 185"/>
                <a:gd name="T39" fmla="*/ 208 h 224"/>
                <a:gd name="T40" fmla="*/ 96 w 185"/>
                <a:gd name="T41" fmla="*/ 208 h 224"/>
                <a:gd name="T42" fmla="*/ 96 w 185"/>
                <a:gd name="T43" fmla="*/ 208 h 224"/>
                <a:gd name="T44" fmla="*/ 100 w 185"/>
                <a:gd name="T45" fmla="*/ 204 h 224"/>
                <a:gd name="T46" fmla="*/ 108 w 185"/>
                <a:gd name="T47" fmla="*/ 200 h 224"/>
                <a:gd name="T48" fmla="*/ 116 w 185"/>
                <a:gd name="T49" fmla="*/ 200 h 224"/>
                <a:gd name="T50" fmla="*/ 132 w 185"/>
                <a:gd name="T51" fmla="*/ 192 h 224"/>
                <a:gd name="T52" fmla="*/ 152 w 185"/>
                <a:gd name="T53" fmla="*/ 184 h 224"/>
                <a:gd name="T54" fmla="*/ 164 w 185"/>
                <a:gd name="T55" fmla="*/ 184 h 224"/>
                <a:gd name="T56" fmla="*/ 172 w 185"/>
                <a:gd name="T57" fmla="*/ 184 h 224"/>
                <a:gd name="T58" fmla="*/ 181 w 185"/>
                <a:gd name="T59" fmla="*/ 184 h 224"/>
                <a:gd name="T60" fmla="*/ 177 w 185"/>
                <a:gd name="T61" fmla="*/ 184 h 224"/>
                <a:gd name="T62" fmla="*/ 172 w 185"/>
                <a:gd name="T63" fmla="*/ 188 h 224"/>
                <a:gd name="T64" fmla="*/ 164 w 185"/>
                <a:gd name="T65" fmla="*/ 188 h 224"/>
                <a:gd name="T66" fmla="*/ 152 w 185"/>
                <a:gd name="T67" fmla="*/ 196 h 224"/>
                <a:gd name="T68" fmla="*/ 132 w 185"/>
                <a:gd name="T69" fmla="*/ 204 h 224"/>
                <a:gd name="T70" fmla="*/ 120 w 185"/>
                <a:gd name="T71" fmla="*/ 212 h 224"/>
                <a:gd name="T72" fmla="*/ 116 w 185"/>
                <a:gd name="T73" fmla="*/ 212 h 224"/>
                <a:gd name="T74" fmla="*/ 108 w 185"/>
                <a:gd name="T75" fmla="*/ 220 h 224"/>
                <a:gd name="T76" fmla="*/ 100 w 185"/>
                <a:gd name="T77" fmla="*/ 220 h 224"/>
                <a:gd name="T78" fmla="*/ 96 w 185"/>
                <a:gd name="T79" fmla="*/ 224 h 224"/>
                <a:gd name="T80" fmla="*/ 88 w 185"/>
                <a:gd name="T81" fmla="*/ 220 h 224"/>
                <a:gd name="T82" fmla="*/ 84 w 185"/>
                <a:gd name="T83" fmla="*/ 220 h 224"/>
                <a:gd name="T84" fmla="*/ 80 w 185"/>
                <a:gd name="T85" fmla="*/ 216 h 224"/>
                <a:gd name="T86" fmla="*/ 72 w 185"/>
                <a:gd name="T87" fmla="*/ 204 h 224"/>
                <a:gd name="T88" fmla="*/ 68 w 185"/>
                <a:gd name="T89" fmla="*/ 196 h 224"/>
                <a:gd name="T90" fmla="*/ 64 w 185"/>
                <a:gd name="T91" fmla="*/ 184 h 224"/>
                <a:gd name="T92" fmla="*/ 60 w 185"/>
                <a:gd name="T93" fmla="*/ 172 h 224"/>
                <a:gd name="T94" fmla="*/ 52 w 185"/>
                <a:gd name="T95" fmla="*/ 152 h 224"/>
                <a:gd name="T96" fmla="*/ 40 w 185"/>
                <a:gd name="T97" fmla="*/ 124 h 224"/>
                <a:gd name="T98" fmla="*/ 28 w 185"/>
                <a:gd name="T99" fmla="*/ 84 h 224"/>
                <a:gd name="T100" fmla="*/ 20 w 185"/>
                <a:gd name="T101" fmla="*/ 52 h 224"/>
                <a:gd name="T102" fmla="*/ 12 w 185"/>
                <a:gd name="T103" fmla="*/ 28 h 224"/>
                <a:gd name="T104" fmla="*/ 8 w 185"/>
                <a:gd name="T105" fmla="*/ 16 h 224"/>
                <a:gd name="T106" fmla="*/ 8 w 185"/>
                <a:gd name="T107" fmla="*/ 16 h 224"/>
                <a:gd name="T108" fmla="*/ 0 w 185"/>
                <a:gd name="T109" fmla="*/ 4 h 224"/>
                <a:gd name="T110" fmla="*/ 0 w 185"/>
                <a:gd name="T111" fmla="*/ 0 h 224"/>
                <a:gd name="T112" fmla="*/ 0 w 185"/>
                <a:gd name="T11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 h="224">
                  <a:moveTo>
                    <a:pt x="4" y="0"/>
                  </a:move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8" y="4"/>
                  </a:lnTo>
                  <a:lnTo>
                    <a:pt x="8" y="4"/>
                  </a:lnTo>
                  <a:lnTo>
                    <a:pt x="8" y="4"/>
                  </a:lnTo>
                  <a:lnTo>
                    <a:pt x="8" y="4"/>
                  </a:lnTo>
                  <a:lnTo>
                    <a:pt x="12" y="8"/>
                  </a:lnTo>
                  <a:lnTo>
                    <a:pt x="12" y="8"/>
                  </a:lnTo>
                  <a:lnTo>
                    <a:pt x="16" y="8"/>
                  </a:lnTo>
                  <a:lnTo>
                    <a:pt x="16" y="12"/>
                  </a:lnTo>
                  <a:lnTo>
                    <a:pt x="16" y="12"/>
                  </a:lnTo>
                  <a:lnTo>
                    <a:pt x="16" y="12"/>
                  </a:lnTo>
                  <a:lnTo>
                    <a:pt x="16" y="12"/>
                  </a:lnTo>
                  <a:lnTo>
                    <a:pt x="16" y="12"/>
                  </a:lnTo>
                  <a:lnTo>
                    <a:pt x="16" y="16"/>
                  </a:lnTo>
                  <a:lnTo>
                    <a:pt x="16" y="16"/>
                  </a:lnTo>
                  <a:lnTo>
                    <a:pt x="20" y="16"/>
                  </a:lnTo>
                  <a:lnTo>
                    <a:pt x="20" y="16"/>
                  </a:lnTo>
                  <a:lnTo>
                    <a:pt x="20" y="20"/>
                  </a:lnTo>
                  <a:lnTo>
                    <a:pt x="20" y="20"/>
                  </a:lnTo>
                  <a:lnTo>
                    <a:pt x="20" y="24"/>
                  </a:lnTo>
                  <a:lnTo>
                    <a:pt x="24" y="24"/>
                  </a:lnTo>
                  <a:lnTo>
                    <a:pt x="24" y="24"/>
                  </a:lnTo>
                  <a:lnTo>
                    <a:pt x="24" y="28"/>
                  </a:lnTo>
                  <a:lnTo>
                    <a:pt x="24" y="28"/>
                  </a:lnTo>
                  <a:lnTo>
                    <a:pt x="28" y="32"/>
                  </a:lnTo>
                  <a:lnTo>
                    <a:pt x="28" y="36"/>
                  </a:lnTo>
                  <a:lnTo>
                    <a:pt x="28" y="40"/>
                  </a:lnTo>
                  <a:lnTo>
                    <a:pt x="32" y="44"/>
                  </a:lnTo>
                  <a:lnTo>
                    <a:pt x="32" y="48"/>
                  </a:lnTo>
                  <a:lnTo>
                    <a:pt x="32" y="52"/>
                  </a:lnTo>
                  <a:lnTo>
                    <a:pt x="32" y="52"/>
                  </a:lnTo>
                  <a:lnTo>
                    <a:pt x="36" y="60"/>
                  </a:lnTo>
                  <a:lnTo>
                    <a:pt x="40" y="68"/>
                  </a:lnTo>
                  <a:lnTo>
                    <a:pt x="40" y="72"/>
                  </a:lnTo>
                  <a:lnTo>
                    <a:pt x="40" y="76"/>
                  </a:lnTo>
                  <a:lnTo>
                    <a:pt x="44" y="80"/>
                  </a:lnTo>
                  <a:lnTo>
                    <a:pt x="44" y="80"/>
                  </a:lnTo>
                  <a:lnTo>
                    <a:pt x="44" y="88"/>
                  </a:lnTo>
                  <a:lnTo>
                    <a:pt x="48" y="96"/>
                  </a:lnTo>
                  <a:lnTo>
                    <a:pt x="52" y="104"/>
                  </a:lnTo>
                  <a:lnTo>
                    <a:pt x="52" y="108"/>
                  </a:lnTo>
                  <a:lnTo>
                    <a:pt x="52" y="108"/>
                  </a:lnTo>
                  <a:lnTo>
                    <a:pt x="52" y="112"/>
                  </a:lnTo>
                  <a:lnTo>
                    <a:pt x="56" y="116"/>
                  </a:lnTo>
                  <a:lnTo>
                    <a:pt x="56" y="120"/>
                  </a:lnTo>
                  <a:lnTo>
                    <a:pt x="56" y="124"/>
                  </a:lnTo>
                  <a:lnTo>
                    <a:pt x="60" y="128"/>
                  </a:lnTo>
                  <a:lnTo>
                    <a:pt x="60" y="132"/>
                  </a:lnTo>
                  <a:lnTo>
                    <a:pt x="60" y="136"/>
                  </a:lnTo>
                  <a:lnTo>
                    <a:pt x="64" y="136"/>
                  </a:lnTo>
                  <a:lnTo>
                    <a:pt x="64" y="140"/>
                  </a:lnTo>
                  <a:lnTo>
                    <a:pt x="64" y="144"/>
                  </a:lnTo>
                  <a:lnTo>
                    <a:pt x="64" y="148"/>
                  </a:lnTo>
                  <a:lnTo>
                    <a:pt x="68" y="152"/>
                  </a:lnTo>
                  <a:lnTo>
                    <a:pt x="68" y="156"/>
                  </a:lnTo>
                  <a:lnTo>
                    <a:pt x="68" y="156"/>
                  </a:lnTo>
                  <a:lnTo>
                    <a:pt x="68" y="156"/>
                  </a:lnTo>
                  <a:lnTo>
                    <a:pt x="72" y="160"/>
                  </a:lnTo>
                  <a:lnTo>
                    <a:pt x="72" y="164"/>
                  </a:lnTo>
                  <a:lnTo>
                    <a:pt x="72" y="164"/>
                  </a:lnTo>
                  <a:lnTo>
                    <a:pt x="72" y="164"/>
                  </a:lnTo>
                  <a:lnTo>
                    <a:pt x="76" y="168"/>
                  </a:lnTo>
                  <a:lnTo>
                    <a:pt x="76" y="168"/>
                  </a:lnTo>
                  <a:lnTo>
                    <a:pt x="76" y="168"/>
                  </a:lnTo>
                  <a:lnTo>
                    <a:pt x="76" y="172"/>
                  </a:lnTo>
                  <a:lnTo>
                    <a:pt x="76" y="172"/>
                  </a:lnTo>
                  <a:lnTo>
                    <a:pt x="76" y="176"/>
                  </a:lnTo>
                  <a:lnTo>
                    <a:pt x="80" y="176"/>
                  </a:lnTo>
                  <a:lnTo>
                    <a:pt x="80" y="176"/>
                  </a:lnTo>
                  <a:lnTo>
                    <a:pt x="80" y="180"/>
                  </a:lnTo>
                  <a:lnTo>
                    <a:pt x="80" y="180"/>
                  </a:lnTo>
                  <a:lnTo>
                    <a:pt x="80" y="180"/>
                  </a:lnTo>
                  <a:lnTo>
                    <a:pt x="80" y="180"/>
                  </a:lnTo>
                  <a:lnTo>
                    <a:pt x="80" y="184"/>
                  </a:lnTo>
                  <a:lnTo>
                    <a:pt x="84" y="184"/>
                  </a:lnTo>
                  <a:lnTo>
                    <a:pt x="84" y="188"/>
                  </a:lnTo>
                  <a:lnTo>
                    <a:pt x="84" y="188"/>
                  </a:lnTo>
                  <a:lnTo>
                    <a:pt x="84" y="192"/>
                  </a:lnTo>
                  <a:lnTo>
                    <a:pt x="84" y="192"/>
                  </a:lnTo>
                  <a:lnTo>
                    <a:pt x="88" y="196"/>
                  </a:lnTo>
                  <a:lnTo>
                    <a:pt x="88" y="196"/>
                  </a:lnTo>
                  <a:lnTo>
                    <a:pt x="88" y="196"/>
                  </a:lnTo>
                  <a:lnTo>
                    <a:pt x="88" y="196"/>
                  </a:lnTo>
                  <a:lnTo>
                    <a:pt x="88" y="196"/>
                  </a:lnTo>
                  <a:lnTo>
                    <a:pt x="88" y="200"/>
                  </a:lnTo>
                  <a:lnTo>
                    <a:pt x="88" y="200"/>
                  </a:lnTo>
                  <a:lnTo>
                    <a:pt x="88" y="200"/>
                  </a:lnTo>
                  <a:lnTo>
                    <a:pt x="88" y="200"/>
                  </a:lnTo>
                  <a:lnTo>
                    <a:pt x="88" y="204"/>
                  </a:lnTo>
                  <a:lnTo>
                    <a:pt x="88" y="204"/>
                  </a:lnTo>
                  <a:lnTo>
                    <a:pt x="92" y="204"/>
                  </a:lnTo>
                  <a:lnTo>
                    <a:pt x="92" y="204"/>
                  </a:lnTo>
                  <a:lnTo>
                    <a:pt x="92" y="204"/>
                  </a:lnTo>
                  <a:lnTo>
                    <a:pt x="92" y="204"/>
                  </a:lnTo>
                  <a:lnTo>
                    <a:pt x="92" y="204"/>
                  </a:lnTo>
                  <a:lnTo>
                    <a:pt x="92" y="204"/>
                  </a:lnTo>
                  <a:lnTo>
                    <a:pt x="92" y="204"/>
                  </a:lnTo>
                  <a:lnTo>
                    <a:pt x="92" y="204"/>
                  </a:lnTo>
                  <a:lnTo>
                    <a:pt x="92" y="204"/>
                  </a:lnTo>
                  <a:lnTo>
                    <a:pt x="92" y="204"/>
                  </a:lnTo>
                  <a:lnTo>
                    <a:pt x="92" y="204"/>
                  </a:lnTo>
                  <a:lnTo>
                    <a:pt x="92" y="204"/>
                  </a:lnTo>
                  <a:lnTo>
                    <a:pt x="92" y="204"/>
                  </a:lnTo>
                  <a:lnTo>
                    <a:pt x="92" y="204"/>
                  </a:lnTo>
                  <a:lnTo>
                    <a:pt x="92" y="204"/>
                  </a:lnTo>
                  <a:lnTo>
                    <a:pt x="92" y="204"/>
                  </a:lnTo>
                  <a:lnTo>
                    <a:pt x="92" y="204"/>
                  </a:lnTo>
                  <a:lnTo>
                    <a:pt x="92" y="208"/>
                  </a:lnTo>
                  <a:lnTo>
                    <a:pt x="92" y="208"/>
                  </a:lnTo>
                  <a:lnTo>
                    <a:pt x="92" y="208"/>
                  </a:lnTo>
                  <a:lnTo>
                    <a:pt x="92" y="208"/>
                  </a:lnTo>
                  <a:lnTo>
                    <a:pt x="92" y="208"/>
                  </a:lnTo>
                  <a:lnTo>
                    <a:pt x="92" y="208"/>
                  </a:lnTo>
                  <a:lnTo>
                    <a:pt x="92" y="208"/>
                  </a:lnTo>
                  <a:lnTo>
                    <a:pt x="92" y="208"/>
                  </a:lnTo>
                  <a:lnTo>
                    <a:pt x="92" y="208"/>
                  </a:lnTo>
                  <a:lnTo>
                    <a:pt x="92" y="208"/>
                  </a:lnTo>
                  <a:lnTo>
                    <a:pt x="92" y="208"/>
                  </a:lnTo>
                  <a:lnTo>
                    <a:pt x="92" y="208"/>
                  </a:lnTo>
                  <a:lnTo>
                    <a:pt x="92" y="208"/>
                  </a:lnTo>
                  <a:lnTo>
                    <a:pt x="92" y="208"/>
                  </a:lnTo>
                  <a:lnTo>
                    <a:pt x="92" y="208"/>
                  </a:lnTo>
                  <a:lnTo>
                    <a:pt x="92" y="208"/>
                  </a:lnTo>
                  <a:lnTo>
                    <a:pt x="96" y="208"/>
                  </a:lnTo>
                  <a:lnTo>
                    <a:pt x="92" y="208"/>
                  </a:lnTo>
                  <a:lnTo>
                    <a:pt x="96" y="208"/>
                  </a:lnTo>
                  <a:lnTo>
                    <a:pt x="92" y="208"/>
                  </a:lnTo>
                  <a:lnTo>
                    <a:pt x="96" y="208"/>
                  </a:lnTo>
                  <a:lnTo>
                    <a:pt x="92"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96" y="208"/>
                  </a:lnTo>
                  <a:lnTo>
                    <a:pt x="100" y="208"/>
                  </a:lnTo>
                  <a:lnTo>
                    <a:pt x="100" y="208"/>
                  </a:lnTo>
                  <a:lnTo>
                    <a:pt x="100" y="208"/>
                  </a:lnTo>
                  <a:lnTo>
                    <a:pt x="100" y="204"/>
                  </a:lnTo>
                  <a:lnTo>
                    <a:pt x="100" y="204"/>
                  </a:lnTo>
                  <a:lnTo>
                    <a:pt x="100" y="204"/>
                  </a:lnTo>
                  <a:lnTo>
                    <a:pt x="104" y="204"/>
                  </a:lnTo>
                  <a:lnTo>
                    <a:pt x="104" y="204"/>
                  </a:lnTo>
                  <a:lnTo>
                    <a:pt x="108" y="204"/>
                  </a:lnTo>
                  <a:lnTo>
                    <a:pt x="108" y="200"/>
                  </a:lnTo>
                  <a:lnTo>
                    <a:pt x="108" y="200"/>
                  </a:lnTo>
                  <a:lnTo>
                    <a:pt x="108" y="200"/>
                  </a:lnTo>
                  <a:lnTo>
                    <a:pt x="112" y="200"/>
                  </a:lnTo>
                  <a:lnTo>
                    <a:pt x="112" y="200"/>
                  </a:lnTo>
                  <a:lnTo>
                    <a:pt x="112" y="200"/>
                  </a:lnTo>
                  <a:lnTo>
                    <a:pt x="112" y="200"/>
                  </a:lnTo>
                  <a:lnTo>
                    <a:pt x="112" y="200"/>
                  </a:lnTo>
                  <a:lnTo>
                    <a:pt x="116" y="200"/>
                  </a:lnTo>
                  <a:lnTo>
                    <a:pt x="116" y="200"/>
                  </a:lnTo>
                  <a:lnTo>
                    <a:pt x="116" y="200"/>
                  </a:lnTo>
                  <a:lnTo>
                    <a:pt x="116" y="196"/>
                  </a:lnTo>
                  <a:lnTo>
                    <a:pt x="120" y="196"/>
                  </a:lnTo>
                  <a:lnTo>
                    <a:pt x="120" y="196"/>
                  </a:lnTo>
                  <a:lnTo>
                    <a:pt x="124" y="196"/>
                  </a:lnTo>
                  <a:lnTo>
                    <a:pt x="124" y="196"/>
                  </a:lnTo>
                  <a:lnTo>
                    <a:pt x="128" y="196"/>
                  </a:lnTo>
                  <a:lnTo>
                    <a:pt x="128" y="192"/>
                  </a:lnTo>
                  <a:lnTo>
                    <a:pt x="132" y="192"/>
                  </a:lnTo>
                  <a:lnTo>
                    <a:pt x="136" y="192"/>
                  </a:lnTo>
                  <a:lnTo>
                    <a:pt x="140" y="192"/>
                  </a:lnTo>
                  <a:lnTo>
                    <a:pt x="140" y="188"/>
                  </a:lnTo>
                  <a:lnTo>
                    <a:pt x="144" y="188"/>
                  </a:lnTo>
                  <a:lnTo>
                    <a:pt x="144" y="188"/>
                  </a:lnTo>
                  <a:lnTo>
                    <a:pt x="148" y="188"/>
                  </a:lnTo>
                  <a:lnTo>
                    <a:pt x="152" y="188"/>
                  </a:lnTo>
                  <a:lnTo>
                    <a:pt x="152" y="184"/>
                  </a:lnTo>
                  <a:lnTo>
                    <a:pt x="152" y="184"/>
                  </a:lnTo>
                  <a:lnTo>
                    <a:pt x="156" y="184"/>
                  </a:lnTo>
                  <a:lnTo>
                    <a:pt x="156" y="184"/>
                  </a:lnTo>
                  <a:lnTo>
                    <a:pt x="160" y="184"/>
                  </a:lnTo>
                  <a:lnTo>
                    <a:pt x="160" y="184"/>
                  </a:lnTo>
                  <a:lnTo>
                    <a:pt x="160" y="184"/>
                  </a:lnTo>
                  <a:lnTo>
                    <a:pt x="160" y="184"/>
                  </a:lnTo>
                  <a:lnTo>
                    <a:pt x="164" y="184"/>
                  </a:lnTo>
                  <a:lnTo>
                    <a:pt x="164" y="184"/>
                  </a:lnTo>
                  <a:lnTo>
                    <a:pt x="164" y="184"/>
                  </a:lnTo>
                  <a:lnTo>
                    <a:pt x="168" y="184"/>
                  </a:lnTo>
                  <a:lnTo>
                    <a:pt x="168" y="184"/>
                  </a:lnTo>
                  <a:lnTo>
                    <a:pt x="168" y="184"/>
                  </a:lnTo>
                  <a:lnTo>
                    <a:pt x="168" y="184"/>
                  </a:lnTo>
                  <a:lnTo>
                    <a:pt x="172" y="184"/>
                  </a:lnTo>
                  <a:lnTo>
                    <a:pt x="172" y="184"/>
                  </a:lnTo>
                  <a:lnTo>
                    <a:pt x="172" y="184"/>
                  </a:lnTo>
                  <a:lnTo>
                    <a:pt x="172" y="184"/>
                  </a:lnTo>
                  <a:lnTo>
                    <a:pt x="177" y="184"/>
                  </a:lnTo>
                  <a:lnTo>
                    <a:pt x="177" y="184"/>
                  </a:lnTo>
                  <a:lnTo>
                    <a:pt x="177" y="184"/>
                  </a:lnTo>
                  <a:lnTo>
                    <a:pt x="177" y="184"/>
                  </a:lnTo>
                  <a:lnTo>
                    <a:pt x="181" y="184"/>
                  </a:lnTo>
                  <a:lnTo>
                    <a:pt x="181" y="184"/>
                  </a:lnTo>
                  <a:lnTo>
                    <a:pt x="181" y="184"/>
                  </a:lnTo>
                  <a:lnTo>
                    <a:pt x="185" y="184"/>
                  </a:lnTo>
                  <a:lnTo>
                    <a:pt x="185" y="184"/>
                  </a:lnTo>
                  <a:lnTo>
                    <a:pt x="181" y="184"/>
                  </a:lnTo>
                  <a:lnTo>
                    <a:pt x="181" y="184"/>
                  </a:lnTo>
                  <a:lnTo>
                    <a:pt x="181" y="184"/>
                  </a:lnTo>
                  <a:lnTo>
                    <a:pt x="181" y="184"/>
                  </a:lnTo>
                  <a:lnTo>
                    <a:pt x="177" y="184"/>
                  </a:lnTo>
                  <a:lnTo>
                    <a:pt x="177" y="184"/>
                  </a:lnTo>
                  <a:lnTo>
                    <a:pt x="177" y="184"/>
                  </a:lnTo>
                  <a:lnTo>
                    <a:pt x="177" y="188"/>
                  </a:lnTo>
                  <a:lnTo>
                    <a:pt x="177" y="188"/>
                  </a:lnTo>
                  <a:lnTo>
                    <a:pt x="172" y="188"/>
                  </a:lnTo>
                  <a:lnTo>
                    <a:pt x="172" y="188"/>
                  </a:lnTo>
                  <a:lnTo>
                    <a:pt x="172" y="188"/>
                  </a:lnTo>
                  <a:lnTo>
                    <a:pt x="172" y="188"/>
                  </a:lnTo>
                  <a:lnTo>
                    <a:pt x="168" y="188"/>
                  </a:lnTo>
                  <a:lnTo>
                    <a:pt x="168" y="188"/>
                  </a:lnTo>
                  <a:lnTo>
                    <a:pt x="168" y="188"/>
                  </a:lnTo>
                  <a:lnTo>
                    <a:pt x="168" y="188"/>
                  </a:lnTo>
                  <a:lnTo>
                    <a:pt x="164" y="188"/>
                  </a:lnTo>
                  <a:lnTo>
                    <a:pt x="164" y="188"/>
                  </a:lnTo>
                  <a:lnTo>
                    <a:pt x="164" y="188"/>
                  </a:lnTo>
                  <a:lnTo>
                    <a:pt x="164" y="188"/>
                  </a:lnTo>
                  <a:lnTo>
                    <a:pt x="160" y="192"/>
                  </a:lnTo>
                  <a:lnTo>
                    <a:pt x="160" y="192"/>
                  </a:lnTo>
                  <a:lnTo>
                    <a:pt x="160" y="192"/>
                  </a:lnTo>
                  <a:lnTo>
                    <a:pt x="156" y="192"/>
                  </a:lnTo>
                  <a:lnTo>
                    <a:pt x="156" y="192"/>
                  </a:lnTo>
                  <a:lnTo>
                    <a:pt x="156" y="192"/>
                  </a:lnTo>
                  <a:lnTo>
                    <a:pt x="152" y="192"/>
                  </a:lnTo>
                  <a:lnTo>
                    <a:pt x="152" y="196"/>
                  </a:lnTo>
                  <a:lnTo>
                    <a:pt x="148" y="196"/>
                  </a:lnTo>
                  <a:lnTo>
                    <a:pt x="148" y="196"/>
                  </a:lnTo>
                  <a:lnTo>
                    <a:pt x="144" y="196"/>
                  </a:lnTo>
                  <a:lnTo>
                    <a:pt x="144" y="200"/>
                  </a:lnTo>
                  <a:lnTo>
                    <a:pt x="140" y="200"/>
                  </a:lnTo>
                  <a:lnTo>
                    <a:pt x="136" y="204"/>
                  </a:lnTo>
                  <a:lnTo>
                    <a:pt x="132" y="204"/>
                  </a:lnTo>
                  <a:lnTo>
                    <a:pt x="132" y="204"/>
                  </a:lnTo>
                  <a:lnTo>
                    <a:pt x="128" y="204"/>
                  </a:lnTo>
                  <a:lnTo>
                    <a:pt x="128" y="208"/>
                  </a:lnTo>
                  <a:lnTo>
                    <a:pt x="124" y="208"/>
                  </a:lnTo>
                  <a:lnTo>
                    <a:pt x="124" y="208"/>
                  </a:lnTo>
                  <a:lnTo>
                    <a:pt x="120" y="208"/>
                  </a:lnTo>
                  <a:lnTo>
                    <a:pt x="120" y="208"/>
                  </a:lnTo>
                  <a:lnTo>
                    <a:pt x="120" y="212"/>
                  </a:lnTo>
                  <a:lnTo>
                    <a:pt x="120" y="212"/>
                  </a:lnTo>
                  <a:lnTo>
                    <a:pt x="120" y="212"/>
                  </a:lnTo>
                  <a:lnTo>
                    <a:pt x="120" y="212"/>
                  </a:lnTo>
                  <a:lnTo>
                    <a:pt x="120" y="212"/>
                  </a:lnTo>
                  <a:lnTo>
                    <a:pt x="120" y="212"/>
                  </a:lnTo>
                  <a:lnTo>
                    <a:pt x="120" y="212"/>
                  </a:lnTo>
                  <a:lnTo>
                    <a:pt x="116" y="212"/>
                  </a:lnTo>
                  <a:lnTo>
                    <a:pt x="116" y="212"/>
                  </a:lnTo>
                  <a:lnTo>
                    <a:pt x="116" y="212"/>
                  </a:lnTo>
                  <a:lnTo>
                    <a:pt x="116" y="212"/>
                  </a:lnTo>
                  <a:lnTo>
                    <a:pt x="116" y="212"/>
                  </a:lnTo>
                  <a:lnTo>
                    <a:pt x="112" y="212"/>
                  </a:lnTo>
                  <a:lnTo>
                    <a:pt x="112" y="216"/>
                  </a:lnTo>
                  <a:lnTo>
                    <a:pt x="108" y="216"/>
                  </a:lnTo>
                  <a:lnTo>
                    <a:pt x="108" y="216"/>
                  </a:lnTo>
                  <a:lnTo>
                    <a:pt x="108" y="216"/>
                  </a:lnTo>
                  <a:lnTo>
                    <a:pt x="108" y="220"/>
                  </a:lnTo>
                  <a:lnTo>
                    <a:pt x="104" y="220"/>
                  </a:lnTo>
                  <a:lnTo>
                    <a:pt x="104" y="220"/>
                  </a:lnTo>
                  <a:lnTo>
                    <a:pt x="104" y="220"/>
                  </a:lnTo>
                  <a:lnTo>
                    <a:pt x="104" y="220"/>
                  </a:lnTo>
                  <a:lnTo>
                    <a:pt x="104" y="220"/>
                  </a:lnTo>
                  <a:lnTo>
                    <a:pt x="100" y="220"/>
                  </a:lnTo>
                  <a:lnTo>
                    <a:pt x="100" y="220"/>
                  </a:lnTo>
                  <a:lnTo>
                    <a:pt x="100" y="220"/>
                  </a:lnTo>
                  <a:lnTo>
                    <a:pt x="100" y="220"/>
                  </a:lnTo>
                  <a:lnTo>
                    <a:pt x="100" y="220"/>
                  </a:lnTo>
                  <a:lnTo>
                    <a:pt x="100" y="224"/>
                  </a:lnTo>
                  <a:lnTo>
                    <a:pt x="96" y="224"/>
                  </a:lnTo>
                  <a:lnTo>
                    <a:pt x="96" y="224"/>
                  </a:lnTo>
                  <a:lnTo>
                    <a:pt x="96" y="224"/>
                  </a:lnTo>
                  <a:lnTo>
                    <a:pt x="96" y="224"/>
                  </a:lnTo>
                  <a:lnTo>
                    <a:pt x="96" y="224"/>
                  </a:lnTo>
                  <a:lnTo>
                    <a:pt x="92" y="224"/>
                  </a:lnTo>
                  <a:lnTo>
                    <a:pt x="92" y="224"/>
                  </a:lnTo>
                  <a:lnTo>
                    <a:pt x="92" y="224"/>
                  </a:lnTo>
                  <a:lnTo>
                    <a:pt x="92" y="224"/>
                  </a:lnTo>
                  <a:lnTo>
                    <a:pt x="92" y="224"/>
                  </a:lnTo>
                  <a:lnTo>
                    <a:pt x="92" y="224"/>
                  </a:lnTo>
                  <a:lnTo>
                    <a:pt x="88" y="224"/>
                  </a:lnTo>
                  <a:lnTo>
                    <a:pt x="88" y="220"/>
                  </a:lnTo>
                  <a:lnTo>
                    <a:pt x="88" y="220"/>
                  </a:lnTo>
                  <a:lnTo>
                    <a:pt x="88" y="220"/>
                  </a:lnTo>
                  <a:lnTo>
                    <a:pt x="88" y="220"/>
                  </a:lnTo>
                  <a:lnTo>
                    <a:pt x="84" y="220"/>
                  </a:lnTo>
                  <a:lnTo>
                    <a:pt x="84" y="220"/>
                  </a:lnTo>
                  <a:lnTo>
                    <a:pt x="84" y="220"/>
                  </a:lnTo>
                  <a:lnTo>
                    <a:pt x="84" y="220"/>
                  </a:lnTo>
                  <a:lnTo>
                    <a:pt x="84" y="220"/>
                  </a:lnTo>
                  <a:lnTo>
                    <a:pt x="80" y="216"/>
                  </a:lnTo>
                  <a:lnTo>
                    <a:pt x="80" y="216"/>
                  </a:lnTo>
                  <a:lnTo>
                    <a:pt x="80" y="216"/>
                  </a:lnTo>
                  <a:lnTo>
                    <a:pt x="80" y="216"/>
                  </a:lnTo>
                  <a:lnTo>
                    <a:pt x="80" y="216"/>
                  </a:lnTo>
                  <a:lnTo>
                    <a:pt x="80" y="216"/>
                  </a:lnTo>
                  <a:lnTo>
                    <a:pt x="80" y="216"/>
                  </a:lnTo>
                  <a:lnTo>
                    <a:pt x="80" y="216"/>
                  </a:lnTo>
                  <a:lnTo>
                    <a:pt x="76" y="212"/>
                  </a:lnTo>
                  <a:lnTo>
                    <a:pt x="76" y="212"/>
                  </a:lnTo>
                  <a:lnTo>
                    <a:pt x="76" y="212"/>
                  </a:lnTo>
                  <a:lnTo>
                    <a:pt x="76" y="212"/>
                  </a:lnTo>
                  <a:lnTo>
                    <a:pt x="76" y="208"/>
                  </a:lnTo>
                  <a:lnTo>
                    <a:pt x="72" y="208"/>
                  </a:lnTo>
                  <a:lnTo>
                    <a:pt x="72" y="208"/>
                  </a:lnTo>
                  <a:lnTo>
                    <a:pt x="72" y="204"/>
                  </a:lnTo>
                  <a:lnTo>
                    <a:pt x="72" y="204"/>
                  </a:lnTo>
                  <a:lnTo>
                    <a:pt x="72" y="204"/>
                  </a:lnTo>
                  <a:lnTo>
                    <a:pt x="72" y="204"/>
                  </a:lnTo>
                  <a:lnTo>
                    <a:pt x="72" y="200"/>
                  </a:lnTo>
                  <a:lnTo>
                    <a:pt x="72" y="200"/>
                  </a:lnTo>
                  <a:lnTo>
                    <a:pt x="72" y="200"/>
                  </a:lnTo>
                  <a:lnTo>
                    <a:pt x="68" y="196"/>
                  </a:lnTo>
                  <a:lnTo>
                    <a:pt x="68" y="196"/>
                  </a:lnTo>
                  <a:lnTo>
                    <a:pt x="68" y="192"/>
                  </a:lnTo>
                  <a:lnTo>
                    <a:pt x="68" y="192"/>
                  </a:lnTo>
                  <a:lnTo>
                    <a:pt x="64" y="188"/>
                  </a:lnTo>
                  <a:lnTo>
                    <a:pt x="64" y="188"/>
                  </a:lnTo>
                  <a:lnTo>
                    <a:pt x="64" y="188"/>
                  </a:lnTo>
                  <a:lnTo>
                    <a:pt x="64" y="188"/>
                  </a:lnTo>
                  <a:lnTo>
                    <a:pt x="64" y="184"/>
                  </a:lnTo>
                  <a:lnTo>
                    <a:pt x="64" y="184"/>
                  </a:lnTo>
                  <a:lnTo>
                    <a:pt x="64" y="184"/>
                  </a:lnTo>
                  <a:lnTo>
                    <a:pt x="64" y="184"/>
                  </a:lnTo>
                  <a:lnTo>
                    <a:pt x="60" y="180"/>
                  </a:lnTo>
                  <a:lnTo>
                    <a:pt x="60" y="180"/>
                  </a:lnTo>
                  <a:lnTo>
                    <a:pt x="60" y="176"/>
                  </a:lnTo>
                  <a:lnTo>
                    <a:pt x="60" y="176"/>
                  </a:lnTo>
                  <a:lnTo>
                    <a:pt x="60" y="176"/>
                  </a:lnTo>
                  <a:lnTo>
                    <a:pt x="60" y="172"/>
                  </a:lnTo>
                  <a:lnTo>
                    <a:pt x="56" y="172"/>
                  </a:lnTo>
                  <a:lnTo>
                    <a:pt x="56" y="168"/>
                  </a:lnTo>
                  <a:lnTo>
                    <a:pt x="56" y="168"/>
                  </a:lnTo>
                  <a:lnTo>
                    <a:pt x="56" y="164"/>
                  </a:lnTo>
                  <a:lnTo>
                    <a:pt x="56" y="164"/>
                  </a:lnTo>
                  <a:lnTo>
                    <a:pt x="52" y="160"/>
                  </a:lnTo>
                  <a:lnTo>
                    <a:pt x="52" y="156"/>
                  </a:lnTo>
                  <a:lnTo>
                    <a:pt x="52" y="152"/>
                  </a:lnTo>
                  <a:lnTo>
                    <a:pt x="48" y="152"/>
                  </a:lnTo>
                  <a:lnTo>
                    <a:pt x="48" y="148"/>
                  </a:lnTo>
                  <a:lnTo>
                    <a:pt x="48" y="144"/>
                  </a:lnTo>
                  <a:lnTo>
                    <a:pt x="44" y="140"/>
                  </a:lnTo>
                  <a:lnTo>
                    <a:pt x="44" y="136"/>
                  </a:lnTo>
                  <a:lnTo>
                    <a:pt x="44" y="132"/>
                  </a:lnTo>
                  <a:lnTo>
                    <a:pt x="44" y="128"/>
                  </a:lnTo>
                  <a:lnTo>
                    <a:pt x="40" y="124"/>
                  </a:lnTo>
                  <a:lnTo>
                    <a:pt x="40" y="120"/>
                  </a:lnTo>
                  <a:lnTo>
                    <a:pt x="40" y="116"/>
                  </a:lnTo>
                  <a:lnTo>
                    <a:pt x="36" y="116"/>
                  </a:lnTo>
                  <a:lnTo>
                    <a:pt x="36" y="116"/>
                  </a:lnTo>
                  <a:lnTo>
                    <a:pt x="36" y="108"/>
                  </a:lnTo>
                  <a:lnTo>
                    <a:pt x="32" y="100"/>
                  </a:lnTo>
                  <a:lnTo>
                    <a:pt x="32" y="92"/>
                  </a:lnTo>
                  <a:lnTo>
                    <a:pt x="28" y="84"/>
                  </a:lnTo>
                  <a:lnTo>
                    <a:pt x="28" y="84"/>
                  </a:lnTo>
                  <a:lnTo>
                    <a:pt x="28" y="80"/>
                  </a:lnTo>
                  <a:lnTo>
                    <a:pt x="28" y="76"/>
                  </a:lnTo>
                  <a:lnTo>
                    <a:pt x="24" y="72"/>
                  </a:lnTo>
                  <a:lnTo>
                    <a:pt x="24" y="64"/>
                  </a:lnTo>
                  <a:lnTo>
                    <a:pt x="20" y="56"/>
                  </a:lnTo>
                  <a:lnTo>
                    <a:pt x="20" y="56"/>
                  </a:lnTo>
                  <a:lnTo>
                    <a:pt x="20" y="52"/>
                  </a:lnTo>
                  <a:lnTo>
                    <a:pt x="20" y="48"/>
                  </a:lnTo>
                  <a:lnTo>
                    <a:pt x="16" y="44"/>
                  </a:lnTo>
                  <a:lnTo>
                    <a:pt x="16" y="40"/>
                  </a:lnTo>
                  <a:lnTo>
                    <a:pt x="16" y="36"/>
                  </a:lnTo>
                  <a:lnTo>
                    <a:pt x="12" y="32"/>
                  </a:lnTo>
                  <a:lnTo>
                    <a:pt x="12" y="32"/>
                  </a:lnTo>
                  <a:lnTo>
                    <a:pt x="12" y="32"/>
                  </a:lnTo>
                  <a:lnTo>
                    <a:pt x="12" y="28"/>
                  </a:lnTo>
                  <a:lnTo>
                    <a:pt x="12" y="28"/>
                  </a:lnTo>
                  <a:lnTo>
                    <a:pt x="12" y="24"/>
                  </a:lnTo>
                  <a:lnTo>
                    <a:pt x="12" y="24"/>
                  </a:lnTo>
                  <a:lnTo>
                    <a:pt x="8" y="20"/>
                  </a:lnTo>
                  <a:lnTo>
                    <a:pt x="8" y="20"/>
                  </a:lnTo>
                  <a:lnTo>
                    <a:pt x="8" y="20"/>
                  </a:lnTo>
                  <a:lnTo>
                    <a:pt x="8" y="20"/>
                  </a:lnTo>
                  <a:lnTo>
                    <a:pt x="8" y="16"/>
                  </a:lnTo>
                  <a:lnTo>
                    <a:pt x="8" y="16"/>
                  </a:lnTo>
                  <a:lnTo>
                    <a:pt x="8" y="16"/>
                  </a:lnTo>
                  <a:lnTo>
                    <a:pt x="8" y="16"/>
                  </a:lnTo>
                  <a:lnTo>
                    <a:pt x="8" y="16"/>
                  </a:lnTo>
                  <a:lnTo>
                    <a:pt x="8" y="16"/>
                  </a:lnTo>
                  <a:lnTo>
                    <a:pt x="8" y="16"/>
                  </a:lnTo>
                  <a:lnTo>
                    <a:pt x="8" y="16"/>
                  </a:lnTo>
                  <a:lnTo>
                    <a:pt x="8" y="16"/>
                  </a:lnTo>
                  <a:lnTo>
                    <a:pt x="8" y="16"/>
                  </a:lnTo>
                  <a:lnTo>
                    <a:pt x="8" y="16"/>
                  </a:lnTo>
                  <a:lnTo>
                    <a:pt x="4" y="12"/>
                  </a:lnTo>
                  <a:lnTo>
                    <a:pt x="4" y="8"/>
                  </a:lnTo>
                  <a:lnTo>
                    <a:pt x="4" y="8"/>
                  </a:lnTo>
                  <a:lnTo>
                    <a:pt x="4" y="8"/>
                  </a:lnTo>
                  <a:lnTo>
                    <a:pt x="0" y="8"/>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4" y="0"/>
                  </a:lnTo>
                  <a:lnTo>
                    <a:pt x="4" y="0"/>
                  </a:lnTo>
                  <a:lnTo>
                    <a:pt x="4" y="0"/>
                  </a:lnTo>
                  <a:lnTo>
                    <a:pt x="4" y="0"/>
                  </a:lnTo>
                  <a:close/>
                </a:path>
              </a:pathLst>
            </a:custGeom>
            <a:solidFill>
              <a:srgbClr val="2F5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1038092D-5C1C-9D5E-E695-B427CB760C68}"/>
                </a:ext>
              </a:extLst>
            </p:cNvPr>
            <p:cNvSpPr>
              <a:spLocks/>
            </p:cNvSpPr>
            <p:nvPr/>
          </p:nvSpPr>
          <p:spPr bwMode="auto">
            <a:xfrm>
              <a:off x="7689850" y="4876801"/>
              <a:ext cx="522288" cy="228600"/>
            </a:xfrm>
            <a:custGeom>
              <a:avLst/>
              <a:gdLst>
                <a:gd name="T0" fmla="*/ 57 w 82"/>
                <a:gd name="T1" fmla="*/ 2 h 36"/>
                <a:gd name="T2" fmla="*/ 13 w 82"/>
                <a:gd name="T3" fmla="*/ 2 h 36"/>
                <a:gd name="T4" fmla="*/ 6 w 82"/>
                <a:gd name="T5" fmla="*/ 0 h 36"/>
                <a:gd name="T6" fmla="*/ 0 w 82"/>
                <a:gd name="T7" fmla="*/ 6 h 36"/>
                <a:gd name="T8" fmla="*/ 10 w 82"/>
                <a:gd name="T9" fmla="*/ 13 h 36"/>
                <a:gd name="T10" fmla="*/ 44 w 82"/>
                <a:gd name="T11" fmla="*/ 25 h 36"/>
                <a:gd name="T12" fmla="*/ 73 w 82"/>
                <a:gd name="T13" fmla="*/ 36 h 36"/>
                <a:gd name="T14" fmla="*/ 78 w 82"/>
                <a:gd name="T15" fmla="*/ 30 h 36"/>
                <a:gd name="T16" fmla="*/ 81 w 82"/>
                <a:gd name="T17" fmla="*/ 20 h 36"/>
                <a:gd name="T18" fmla="*/ 74 w 82"/>
                <a:gd name="T19" fmla="*/ 16 h 36"/>
                <a:gd name="T20" fmla="*/ 67 w 82"/>
                <a:gd name="T21" fmla="*/ 17 h 36"/>
                <a:gd name="T22" fmla="*/ 58 w 82"/>
                <a:gd name="T23" fmla="*/ 12 h 36"/>
                <a:gd name="T24" fmla="*/ 52 w 82"/>
                <a:gd name="T25" fmla="*/ 11 h 36"/>
                <a:gd name="T26" fmla="*/ 60 w 82"/>
                <a:gd name="T27" fmla="*/ 7 h 36"/>
                <a:gd name="T28" fmla="*/ 61 w 82"/>
                <a:gd name="T29" fmla="*/ 5 h 36"/>
                <a:gd name="T30" fmla="*/ 57 w 82"/>
                <a:gd name="T31"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36">
                  <a:moveTo>
                    <a:pt x="57" y="2"/>
                  </a:moveTo>
                  <a:cubicBezTo>
                    <a:pt x="57" y="2"/>
                    <a:pt x="49" y="11"/>
                    <a:pt x="13" y="2"/>
                  </a:cubicBezTo>
                  <a:cubicBezTo>
                    <a:pt x="11" y="1"/>
                    <a:pt x="8" y="1"/>
                    <a:pt x="6" y="0"/>
                  </a:cubicBezTo>
                  <a:cubicBezTo>
                    <a:pt x="4" y="2"/>
                    <a:pt x="2" y="4"/>
                    <a:pt x="0" y="6"/>
                  </a:cubicBezTo>
                  <a:cubicBezTo>
                    <a:pt x="1" y="9"/>
                    <a:pt x="7" y="12"/>
                    <a:pt x="10" y="13"/>
                  </a:cubicBezTo>
                  <a:cubicBezTo>
                    <a:pt x="20" y="19"/>
                    <a:pt x="32" y="24"/>
                    <a:pt x="44" y="25"/>
                  </a:cubicBezTo>
                  <a:cubicBezTo>
                    <a:pt x="54" y="26"/>
                    <a:pt x="63" y="35"/>
                    <a:pt x="73" y="36"/>
                  </a:cubicBezTo>
                  <a:cubicBezTo>
                    <a:pt x="75" y="34"/>
                    <a:pt x="77" y="32"/>
                    <a:pt x="78" y="30"/>
                  </a:cubicBezTo>
                  <a:cubicBezTo>
                    <a:pt x="80" y="27"/>
                    <a:pt x="80" y="24"/>
                    <a:pt x="81" y="20"/>
                  </a:cubicBezTo>
                  <a:cubicBezTo>
                    <a:pt x="82" y="17"/>
                    <a:pt x="77" y="16"/>
                    <a:pt x="74" y="16"/>
                  </a:cubicBezTo>
                  <a:cubicBezTo>
                    <a:pt x="72" y="17"/>
                    <a:pt x="70" y="17"/>
                    <a:pt x="67" y="17"/>
                  </a:cubicBezTo>
                  <a:cubicBezTo>
                    <a:pt x="64" y="16"/>
                    <a:pt x="62" y="14"/>
                    <a:pt x="58" y="12"/>
                  </a:cubicBezTo>
                  <a:cubicBezTo>
                    <a:pt x="56" y="11"/>
                    <a:pt x="54" y="11"/>
                    <a:pt x="52" y="11"/>
                  </a:cubicBezTo>
                  <a:cubicBezTo>
                    <a:pt x="55" y="10"/>
                    <a:pt x="58" y="9"/>
                    <a:pt x="60" y="7"/>
                  </a:cubicBezTo>
                  <a:cubicBezTo>
                    <a:pt x="61" y="7"/>
                    <a:pt x="62" y="6"/>
                    <a:pt x="61" y="5"/>
                  </a:cubicBezTo>
                  <a:cubicBezTo>
                    <a:pt x="61" y="4"/>
                    <a:pt x="58" y="3"/>
                    <a:pt x="5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9">
              <a:extLst>
                <a:ext uri="{FF2B5EF4-FFF2-40B4-BE49-F238E27FC236}">
                  <a16:creationId xmlns:a16="http://schemas.microsoft.com/office/drawing/2014/main" id="{6E5911A8-8199-73EA-5F35-56D4007D29F7}"/>
                </a:ext>
              </a:extLst>
            </p:cNvPr>
            <p:cNvSpPr>
              <a:spLocks/>
            </p:cNvSpPr>
            <p:nvPr/>
          </p:nvSpPr>
          <p:spPr bwMode="auto">
            <a:xfrm>
              <a:off x="8066088" y="4737101"/>
              <a:ext cx="165100" cy="304800"/>
            </a:xfrm>
            <a:custGeom>
              <a:avLst/>
              <a:gdLst>
                <a:gd name="T0" fmla="*/ 26 w 26"/>
                <a:gd name="T1" fmla="*/ 16 h 48"/>
                <a:gd name="T2" fmla="*/ 15 w 26"/>
                <a:gd name="T3" fmla="*/ 33 h 48"/>
                <a:gd name="T4" fmla="*/ 8 w 26"/>
                <a:gd name="T5" fmla="*/ 44 h 48"/>
                <a:gd name="T6" fmla="*/ 0 w 26"/>
                <a:gd name="T7" fmla="*/ 38 h 48"/>
                <a:gd name="T8" fmla="*/ 6 w 26"/>
                <a:gd name="T9" fmla="*/ 23 h 48"/>
                <a:gd name="T10" fmla="*/ 15 w 26"/>
                <a:gd name="T11" fmla="*/ 5 h 48"/>
                <a:gd name="T12" fmla="*/ 26 w 26"/>
                <a:gd name="T13" fmla="*/ 11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16"/>
                  </a:moveTo>
                  <a:cubicBezTo>
                    <a:pt x="25" y="22"/>
                    <a:pt x="19" y="29"/>
                    <a:pt x="15" y="33"/>
                  </a:cubicBezTo>
                  <a:cubicBezTo>
                    <a:pt x="12" y="37"/>
                    <a:pt x="11" y="41"/>
                    <a:pt x="8" y="44"/>
                  </a:cubicBezTo>
                  <a:cubicBezTo>
                    <a:pt x="4" y="48"/>
                    <a:pt x="1" y="42"/>
                    <a:pt x="0" y="38"/>
                  </a:cubicBezTo>
                  <a:cubicBezTo>
                    <a:pt x="0" y="33"/>
                    <a:pt x="4" y="27"/>
                    <a:pt x="6" y="23"/>
                  </a:cubicBezTo>
                  <a:cubicBezTo>
                    <a:pt x="10" y="17"/>
                    <a:pt x="10" y="9"/>
                    <a:pt x="15" y="5"/>
                  </a:cubicBezTo>
                  <a:cubicBezTo>
                    <a:pt x="20" y="0"/>
                    <a:pt x="26" y="5"/>
                    <a:pt x="26" y="11"/>
                  </a:cubicBezTo>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20">
              <a:extLst>
                <a:ext uri="{FF2B5EF4-FFF2-40B4-BE49-F238E27FC236}">
                  <a16:creationId xmlns:a16="http://schemas.microsoft.com/office/drawing/2014/main" id="{9E38CBD2-3C07-1067-52B5-4E24A817B090}"/>
                </a:ext>
              </a:extLst>
            </p:cNvPr>
            <p:cNvSpPr>
              <a:spLocks/>
            </p:cNvSpPr>
            <p:nvPr/>
          </p:nvSpPr>
          <p:spPr bwMode="auto">
            <a:xfrm>
              <a:off x="8078788" y="1874839"/>
              <a:ext cx="1160463" cy="3128963"/>
            </a:xfrm>
            <a:custGeom>
              <a:avLst/>
              <a:gdLst>
                <a:gd name="T0" fmla="*/ 57 w 182"/>
                <a:gd name="T1" fmla="*/ 275 h 493"/>
                <a:gd name="T2" fmla="*/ 57 w 182"/>
                <a:gd name="T3" fmla="*/ 275 h 493"/>
                <a:gd name="T4" fmla="*/ 65 w 182"/>
                <a:gd name="T5" fmla="*/ 151 h 493"/>
                <a:gd name="T6" fmla="*/ 131 w 182"/>
                <a:gd name="T7" fmla="*/ 34 h 493"/>
                <a:gd name="T8" fmla="*/ 157 w 182"/>
                <a:gd name="T9" fmla="*/ 171 h 493"/>
                <a:gd name="T10" fmla="*/ 111 w 182"/>
                <a:gd name="T11" fmla="*/ 294 h 493"/>
                <a:gd name="T12" fmla="*/ 97 w 182"/>
                <a:gd name="T13" fmla="*/ 374 h 493"/>
                <a:gd name="T14" fmla="*/ 21 w 182"/>
                <a:gd name="T15" fmla="*/ 482 h 493"/>
                <a:gd name="T16" fmla="*/ 0 w 182"/>
                <a:gd name="T17" fmla="*/ 470 h 493"/>
                <a:gd name="T18" fmla="*/ 57 w 182"/>
                <a:gd name="T19" fmla="*/ 275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493">
                  <a:moveTo>
                    <a:pt x="57" y="275"/>
                  </a:moveTo>
                  <a:cubicBezTo>
                    <a:pt x="57" y="275"/>
                    <a:pt x="57" y="275"/>
                    <a:pt x="57" y="275"/>
                  </a:cubicBezTo>
                  <a:cubicBezTo>
                    <a:pt x="57" y="275"/>
                    <a:pt x="63" y="182"/>
                    <a:pt x="65" y="151"/>
                  </a:cubicBezTo>
                  <a:cubicBezTo>
                    <a:pt x="67" y="124"/>
                    <a:pt x="100" y="0"/>
                    <a:pt x="131" y="34"/>
                  </a:cubicBezTo>
                  <a:cubicBezTo>
                    <a:pt x="168" y="72"/>
                    <a:pt x="182" y="112"/>
                    <a:pt x="157" y="171"/>
                  </a:cubicBezTo>
                  <a:cubicBezTo>
                    <a:pt x="150" y="190"/>
                    <a:pt x="124" y="257"/>
                    <a:pt x="111" y="294"/>
                  </a:cubicBezTo>
                  <a:cubicBezTo>
                    <a:pt x="120" y="321"/>
                    <a:pt x="113" y="356"/>
                    <a:pt x="97" y="374"/>
                  </a:cubicBezTo>
                  <a:cubicBezTo>
                    <a:pt x="97" y="374"/>
                    <a:pt x="25" y="478"/>
                    <a:pt x="21" y="482"/>
                  </a:cubicBezTo>
                  <a:cubicBezTo>
                    <a:pt x="11" y="493"/>
                    <a:pt x="0" y="477"/>
                    <a:pt x="0" y="470"/>
                  </a:cubicBezTo>
                  <a:lnTo>
                    <a:pt x="57" y="275"/>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8FD0DE1C-200E-B1EF-F08E-25B33FB63164}"/>
                </a:ext>
              </a:extLst>
            </p:cNvPr>
            <p:cNvSpPr>
              <a:spLocks/>
            </p:cNvSpPr>
            <p:nvPr/>
          </p:nvSpPr>
          <p:spPr bwMode="auto">
            <a:xfrm>
              <a:off x="8218488" y="2478089"/>
              <a:ext cx="619125" cy="2379663"/>
            </a:xfrm>
            <a:custGeom>
              <a:avLst/>
              <a:gdLst>
                <a:gd name="T0" fmla="*/ 382 w 390"/>
                <a:gd name="T1" fmla="*/ 4 h 1499"/>
                <a:gd name="T2" fmla="*/ 386 w 390"/>
                <a:gd name="T3" fmla="*/ 4 h 1499"/>
                <a:gd name="T4" fmla="*/ 386 w 390"/>
                <a:gd name="T5" fmla="*/ 12 h 1499"/>
                <a:gd name="T6" fmla="*/ 390 w 390"/>
                <a:gd name="T7" fmla="*/ 36 h 1499"/>
                <a:gd name="T8" fmla="*/ 390 w 390"/>
                <a:gd name="T9" fmla="*/ 52 h 1499"/>
                <a:gd name="T10" fmla="*/ 386 w 390"/>
                <a:gd name="T11" fmla="*/ 96 h 1499"/>
                <a:gd name="T12" fmla="*/ 382 w 390"/>
                <a:gd name="T13" fmla="*/ 136 h 1499"/>
                <a:gd name="T14" fmla="*/ 374 w 390"/>
                <a:gd name="T15" fmla="*/ 172 h 1499"/>
                <a:gd name="T16" fmla="*/ 354 w 390"/>
                <a:gd name="T17" fmla="*/ 252 h 1499"/>
                <a:gd name="T18" fmla="*/ 309 w 390"/>
                <a:gd name="T19" fmla="*/ 400 h 1499"/>
                <a:gd name="T20" fmla="*/ 285 w 390"/>
                <a:gd name="T21" fmla="*/ 488 h 1499"/>
                <a:gd name="T22" fmla="*/ 261 w 390"/>
                <a:gd name="T23" fmla="*/ 568 h 1499"/>
                <a:gd name="T24" fmla="*/ 245 w 390"/>
                <a:gd name="T25" fmla="*/ 628 h 1499"/>
                <a:gd name="T26" fmla="*/ 241 w 390"/>
                <a:gd name="T27" fmla="*/ 664 h 1499"/>
                <a:gd name="T28" fmla="*/ 233 w 390"/>
                <a:gd name="T29" fmla="*/ 704 h 1499"/>
                <a:gd name="T30" fmla="*/ 229 w 390"/>
                <a:gd name="T31" fmla="*/ 744 h 1499"/>
                <a:gd name="T32" fmla="*/ 229 w 390"/>
                <a:gd name="T33" fmla="*/ 820 h 1499"/>
                <a:gd name="T34" fmla="*/ 225 w 390"/>
                <a:gd name="T35" fmla="*/ 891 h 1499"/>
                <a:gd name="T36" fmla="*/ 225 w 390"/>
                <a:gd name="T37" fmla="*/ 935 h 1499"/>
                <a:gd name="T38" fmla="*/ 217 w 390"/>
                <a:gd name="T39" fmla="*/ 983 h 1499"/>
                <a:gd name="T40" fmla="*/ 209 w 390"/>
                <a:gd name="T41" fmla="*/ 1019 h 1499"/>
                <a:gd name="T42" fmla="*/ 201 w 390"/>
                <a:gd name="T43" fmla="*/ 1055 h 1499"/>
                <a:gd name="T44" fmla="*/ 189 w 390"/>
                <a:gd name="T45" fmla="*/ 1091 h 1499"/>
                <a:gd name="T46" fmla="*/ 165 w 390"/>
                <a:gd name="T47" fmla="*/ 1159 h 1499"/>
                <a:gd name="T48" fmla="*/ 137 w 390"/>
                <a:gd name="T49" fmla="*/ 1219 h 1499"/>
                <a:gd name="T50" fmla="*/ 109 w 390"/>
                <a:gd name="T51" fmla="*/ 1279 h 1499"/>
                <a:gd name="T52" fmla="*/ 77 w 390"/>
                <a:gd name="T53" fmla="*/ 1335 h 1499"/>
                <a:gd name="T54" fmla="*/ 52 w 390"/>
                <a:gd name="T55" fmla="*/ 1387 h 1499"/>
                <a:gd name="T56" fmla="*/ 40 w 390"/>
                <a:gd name="T57" fmla="*/ 1407 h 1499"/>
                <a:gd name="T58" fmla="*/ 20 w 390"/>
                <a:gd name="T59" fmla="*/ 1451 h 1499"/>
                <a:gd name="T60" fmla="*/ 0 w 390"/>
                <a:gd name="T61" fmla="*/ 1499 h 1499"/>
                <a:gd name="T62" fmla="*/ 12 w 390"/>
                <a:gd name="T63" fmla="*/ 1447 h 1499"/>
                <a:gd name="T64" fmla="*/ 28 w 390"/>
                <a:gd name="T65" fmla="*/ 1403 h 1499"/>
                <a:gd name="T66" fmla="*/ 36 w 390"/>
                <a:gd name="T67" fmla="*/ 1379 h 1499"/>
                <a:gd name="T68" fmla="*/ 64 w 390"/>
                <a:gd name="T69" fmla="*/ 1327 h 1499"/>
                <a:gd name="T70" fmla="*/ 93 w 390"/>
                <a:gd name="T71" fmla="*/ 1271 h 1499"/>
                <a:gd name="T72" fmla="*/ 121 w 390"/>
                <a:gd name="T73" fmla="*/ 1211 h 1499"/>
                <a:gd name="T74" fmla="*/ 149 w 390"/>
                <a:gd name="T75" fmla="*/ 1155 h 1499"/>
                <a:gd name="T76" fmla="*/ 169 w 390"/>
                <a:gd name="T77" fmla="*/ 1087 h 1499"/>
                <a:gd name="T78" fmla="*/ 181 w 390"/>
                <a:gd name="T79" fmla="*/ 1051 h 1499"/>
                <a:gd name="T80" fmla="*/ 189 w 390"/>
                <a:gd name="T81" fmla="*/ 1015 h 1499"/>
                <a:gd name="T82" fmla="*/ 197 w 390"/>
                <a:gd name="T83" fmla="*/ 979 h 1499"/>
                <a:gd name="T84" fmla="*/ 201 w 390"/>
                <a:gd name="T85" fmla="*/ 935 h 1499"/>
                <a:gd name="T86" fmla="*/ 205 w 390"/>
                <a:gd name="T87" fmla="*/ 891 h 1499"/>
                <a:gd name="T88" fmla="*/ 205 w 390"/>
                <a:gd name="T89" fmla="*/ 820 h 1499"/>
                <a:gd name="T90" fmla="*/ 209 w 390"/>
                <a:gd name="T91" fmla="*/ 744 h 1499"/>
                <a:gd name="T92" fmla="*/ 209 w 390"/>
                <a:gd name="T93" fmla="*/ 700 h 1499"/>
                <a:gd name="T94" fmla="*/ 217 w 390"/>
                <a:gd name="T95" fmla="*/ 660 h 1499"/>
                <a:gd name="T96" fmla="*/ 225 w 390"/>
                <a:gd name="T97" fmla="*/ 620 h 1499"/>
                <a:gd name="T98" fmla="*/ 237 w 390"/>
                <a:gd name="T99" fmla="*/ 564 h 1499"/>
                <a:gd name="T100" fmla="*/ 261 w 390"/>
                <a:gd name="T101" fmla="*/ 480 h 1499"/>
                <a:gd name="T102" fmla="*/ 285 w 390"/>
                <a:gd name="T103" fmla="*/ 396 h 1499"/>
                <a:gd name="T104" fmla="*/ 337 w 390"/>
                <a:gd name="T105" fmla="*/ 248 h 1499"/>
                <a:gd name="T106" fmla="*/ 362 w 390"/>
                <a:gd name="T107" fmla="*/ 172 h 1499"/>
                <a:gd name="T108" fmla="*/ 370 w 390"/>
                <a:gd name="T109" fmla="*/ 132 h 1499"/>
                <a:gd name="T110" fmla="*/ 378 w 390"/>
                <a:gd name="T111" fmla="*/ 96 h 1499"/>
                <a:gd name="T112" fmla="*/ 382 w 390"/>
                <a:gd name="T113" fmla="*/ 52 h 1499"/>
                <a:gd name="T114" fmla="*/ 382 w 390"/>
                <a:gd name="T115" fmla="*/ 36 h 1499"/>
                <a:gd name="T116" fmla="*/ 378 w 390"/>
                <a:gd name="T117" fmla="*/ 12 h 1499"/>
                <a:gd name="T118" fmla="*/ 382 w 390"/>
                <a:gd name="T119" fmla="*/ 4 h 1499"/>
                <a:gd name="T120" fmla="*/ 382 w 390"/>
                <a:gd name="T121" fmla="*/ 0 h 1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0" h="1499">
                  <a:moveTo>
                    <a:pt x="382" y="0"/>
                  </a:moveTo>
                  <a:lnTo>
                    <a:pt x="382" y="0"/>
                  </a:lnTo>
                  <a:lnTo>
                    <a:pt x="382" y="0"/>
                  </a:lnTo>
                  <a:lnTo>
                    <a:pt x="382" y="0"/>
                  </a:lnTo>
                  <a:lnTo>
                    <a:pt x="386" y="4"/>
                  </a:lnTo>
                  <a:lnTo>
                    <a:pt x="386" y="4"/>
                  </a:lnTo>
                  <a:lnTo>
                    <a:pt x="382" y="4"/>
                  </a:lnTo>
                  <a:lnTo>
                    <a:pt x="382" y="4"/>
                  </a:lnTo>
                  <a:lnTo>
                    <a:pt x="382" y="4"/>
                  </a:lnTo>
                  <a:lnTo>
                    <a:pt x="382" y="4"/>
                  </a:lnTo>
                  <a:lnTo>
                    <a:pt x="382" y="4"/>
                  </a:lnTo>
                  <a:lnTo>
                    <a:pt x="382" y="4"/>
                  </a:lnTo>
                  <a:lnTo>
                    <a:pt x="386" y="4"/>
                  </a:lnTo>
                  <a:lnTo>
                    <a:pt x="386" y="4"/>
                  </a:lnTo>
                  <a:lnTo>
                    <a:pt x="386" y="4"/>
                  </a:lnTo>
                  <a:lnTo>
                    <a:pt x="386" y="4"/>
                  </a:lnTo>
                  <a:lnTo>
                    <a:pt x="386" y="4"/>
                  </a:lnTo>
                  <a:lnTo>
                    <a:pt x="386" y="4"/>
                  </a:lnTo>
                  <a:lnTo>
                    <a:pt x="386" y="4"/>
                  </a:lnTo>
                  <a:lnTo>
                    <a:pt x="386" y="4"/>
                  </a:lnTo>
                  <a:lnTo>
                    <a:pt x="386" y="4"/>
                  </a:lnTo>
                  <a:lnTo>
                    <a:pt x="386" y="4"/>
                  </a:lnTo>
                  <a:lnTo>
                    <a:pt x="386" y="4"/>
                  </a:lnTo>
                  <a:lnTo>
                    <a:pt x="386" y="4"/>
                  </a:lnTo>
                  <a:lnTo>
                    <a:pt x="386" y="4"/>
                  </a:lnTo>
                  <a:lnTo>
                    <a:pt x="386" y="4"/>
                  </a:lnTo>
                  <a:lnTo>
                    <a:pt x="386" y="8"/>
                  </a:lnTo>
                  <a:lnTo>
                    <a:pt x="386" y="8"/>
                  </a:lnTo>
                  <a:lnTo>
                    <a:pt x="386" y="8"/>
                  </a:lnTo>
                  <a:lnTo>
                    <a:pt x="386" y="8"/>
                  </a:lnTo>
                  <a:lnTo>
                    <a:pt x="386" y="12"/>
                  </a:lnTo>
                  <a:lnTo>
                    <a:pt x="386" y="12"/>
                  </a:lnTo>
                  <a:lnTo>
                    <a:pt x="386" y="12"/>
                  </a:lnTo>
                  <a:lnTo>
                    <a:pt x="386" y="16"/>
                  </a:lnTo>
                  <a:lnTo>
                    <a:pt x="386" y="20"/>
                  </a:lnTo>
                  <a:lnTo>
                    <a:pt x="386" y="20"/>
                  </a:lnTo>
                  <a:lnTo>
                    <a:pt x="386" y="20"/>
                  </a:lnTo>
                  <a:lnTo>
                    <a:pt x="386" y="20"/>
                  </a:lnTo>
                  <a:lnTo>
                    <a:pt x="386" y="24"/>
                  </a:lnTo>
                  <a:lnTo>
                    <a:pt x="390" y="24"/>
                  </a:lnTo>
                  <a:lnTo>
                    <a:pt x="390" y="28"/>
                  </a:lnTo>
                  <a:lnTo>
                    <a:pt x="390" y="28"/>
                  </a:lnTo>
                  <a:lnTo>
                    <a:pt x="390" y="36"/>
                  </a:lnTo>
                  <a:lnTo>
                    <a:pt x="390" y="36"/>
                  </a:lnTo>
                  <a:lnTo>
                    <a:pt x="390" y="36"/>
                  </a:lnTo>
                  <a:lnTo>
                    <a:pt x="390" y="40"/>
                  </a:lnTo>
                  <a:lnTo>
                    <a:pt x="390" y="40"/>
                  </a:lnTo>
                  <a:lnTo>
                    <a:pt x="390" y="44"/>
                  </a:lnTo>
                  <a:lnTo>
                    <a:pt x="390" y="44"/>
                  </a:lnTo>
                  <a:lnTo>
                    <a:pt x="390" y="48"/>
                  </a:lnTo>
                  <a:lnTo>
                    <a:pt x="390" y="48"/>
                  </a:lnTo>
                  <a:lnTo>
                    <a:pt x="390" y="48"/>
                  </a:lnTo>
                  <a:lnTo>
                    <a:pt x="390" y="52"/>
                  </a:lnTo>
                  <a:lnTo>
                    <a:pt x="390" y="52"/>
                  </a:lnTo>
                  <a:lnTo>
                    <a:pt x="390" y="52"/>
                  </a:lnTo>
                  <a:lnTo>
                    <a:pt x="390" y="52"/>
                  </a:lnTo>
                  <a:lnTo>
                    <a:pt x="390" y="56"/>
                  </a:lnTo>
                  <a:lnTo>
                    <a:pt x="390" y="56"/>
                  </a:lnTo>
                  <a:lnTo>
                    <a:pt x="390" y="56"/>
                  </a:lnTo>
                  <a:lnTo>
                    <a:pt x="390" y="60"/>
                  </a:lnTo>
                  <a:lnTo>
                    <a:pt x="390" y="68"/>
                  </a:lnTo>
                  <a:lnTo>
                    <a:pt x="390" y="72"/>
                  </a:lnTo>
                  <a:lnTo>
                    <a:pt x="390" y="80"/>
                  </a:lnTo>
                  <a:lnTo>
                    <a:pt x="390" y="88"/>
                  </a:lnTo>
                  <a:lnTo>
                    <a:pt x="386" y="92"/>
                  </a:lnTo>
                  <a:lnTo>
                    <a:pt x="386" y="96"/>
                  </a:lnTo>
                  <a:lnTo>
                    <a:pt x="386" y="100"/>
                  </a:lnTo>
                  <a:lnTo>
                    <a:pt x="386" y="104"/>
                  </a:lnTo>
                  <a:lnTo>
                    <a:pt x="386" y="108"/>
                  </a:lnTo>
                  <a:lnTo>
                    <a:pt x="386" y="112"/>
                  </a:lnTo>
                  <a:lnTo>
                    <a:pt x="386" y="116"/>
                  </a:lnTo>
                  <a:lnTo>
                    <a:pt x="386" y="116"/>
                  </a:lnTo>
                  <a:lnTo>
                    <a:pt x="382" y="120"/>
                  </a:lnTo>
                  <a:lnTo>
                    <a:pt x="382" y="124"/>
                  </a:lnTo>
                  <a:lnTo>
                    <a:pt x="382" y="128"/>
                  </a:lnTo>
                  <a:lnTo>
                    <a:pt x="382" y="132"/>
                  </a:lnTo>
                  <a:lnTo>
                    <a:pt x="382" y="136"/>
                  </a:lnTo>
                  <a:lnTo>
                    <a:pt x="382" y="140"/>
                  </a:lnTo>
                  <a:lnTo>
                    <a:pt x="382" y="140"/>
                  </a:lnTo>
                  <a:lnTo>
                    <a:pt x="378" y="144"/>
                  </a:lnTo>
                  <a:lnTo>
                    <a:pt x="378" y="148"/>
                  </a:lnTo>
                  <a:lnTo>
                    <a:pt x="378" y="152"/>
                  </a:lnTo>
                  <a:lnTo>
                    <a:pt x="378" y="156"/>
                  </a:lnTo>
                  <a:lnTo>
                    <a:pt x="378" y="160"/>
                  </a:lnTo>
                  <a:lnTo>
                    <a:pt x="378" y="160"/>
                  </a:lnTo>
                  <a:lnTo>
                    <a:pt x="374" y="164"/>
                  </a:lnTo>
                  <a:lnTo>
                    <a:pt x="374" y="168"/>
                  </a:lnTo>
                  <a:lnTo>
                    <a:pt x="374" y="172"/>
                  </a:lnTo>
                  <a:lnTo>
                    <a:pt x="370" y="180"/>
                  </a:lnTo>
                  <a:lnTo>
                    <a:pt x="370" y="184"/>
                  </a:lnTo>
                  <a:lnTo>
                    <a:pt x="370" y="188"/>
                  </a:lnTo>
                  <a:lnTo>
                    <a:pt x="366" y="196"/>
                  </a:lnTo>
                  <a:lnTo>
                    <a:pt x="366" y="200"/>
                  </a:lnTo>
                  <a:lnTo>
                    <a:pt x="362" y="212"/>
                  </a:lnTo>
                  <a:lnTo>
                    <a:pt x="362" y="212"/>
                  </a:lnTo>
                  <a:lnTo>
                    <a:pt x="362" y="220"/>
                  </a:lnTo>
                  <a:lnTo>
                    <a:pt x="358" y="232"/>
                  </a:lnTo>
                  <a:lnTo>
                    <a:pt x="354" y="240"/>
                  </a:lnTo>
                  <a:lnTo>
                    <a:pt x="354" y="252"/>
                  </a:lnTo>
                  <a:lnTo>
                    <a:pt x="350" y="260"/>
                  </a:lnTo>
                  <a:lnTo>
                    <a:pt x="346" y="272"/>
                  </a:lnTo>
                  <a:lnTo>
                    <a:pt x="342" y="284"/>
                  </a:lnTo>
                  <a:lnTo>
                    <a:pt x="342" y="292"/>
                  </a:lnTo>
                  <a:lnTo>
                    <a:pt x="333" y="312"/>
                  </a:lnTo>
                  <a:lnTo>
                    <a:pt x="329" y="332"/>
                  </a:lnTo>
                  <a:lnTo>
                    <a:pt x="321" y="352"/>
                  </a:lnTo>
                  <a:lnTo>
                    <a:pt x="317" y="376"/>
                  </a:lnTo>
                  <a:lnTo>
                    <a:pt x="313" y="384"/>
                  </a:lnTo>
                  <a:lnTo>
                    <a:pt x="309" y="396"/>
                  </a:lnTo>
                  <a:lnTo>
                    <a:pt x="309" y="400"/>
                  </a:lnTo>
                  <a:lnTo>
                    <a:pt x="305" y="404"/>
                  </a:lnTo>
                  <a:lnTo>
                    <a:pt x="305" y="416"/>
                  </a:lnTo>
                  <a:lnTo>
                    <a:pt x="301" y="424"/>
                  </a:lnTo>
                  <a:lnTo>
                    <a:pt x="297" y="436"/>
                  </a:lnTo>
                  <a:lnTo>
                    <a:pt x="293" y="444"/>
                  </a:lnTo>
                  <a:lnTo>
                    <a:pt x="293" y="456"/>
                  </a:lnTo>
                  <a:lnTo>
                    <a:pt x="289" y="468"/>
                  </a:lnTo>
                  <a:lnTo>
                    <a:pt x="289" y="472"/>
                  </a:lnTo>
                  <a:lnTo>
                    <a:pt x="285" y="476"/>
                  </a:lnTo>
                  <a:lnTo>
                    <a:pt x="285" y="480"/>
                  </a:lnTo>
                  <a:lnTo>
                    <a:pt x="285" y="488"/>
                  </a:lnTo>
                  <a:lnTo>
                    <a:pt x="281" y="492"/>
                  </a:lnTo>
                  <a:lnTo>
                    <a:pt x="281" y="496"/>
                  </a:lnTo>
                  <a:lnTo>
                    <a:pt x="277" y="504"/>
                  </a:lnTo>
                  <a:lnTo>
                    <a:pt x="277" y="512"/>
                  </a:lnTo>
                  <a:lnTo>
                    <a:pt x="277" y="520"/>
                  </a:lnTo>
                  <a:lnTo>
                    <a:pt x="273" y="520"/>
                  </a:lnTo>
                  <a:lnTo>
                    <a:pt x="273" y="528"/>
                  </a:lnTo>
                  <a:lnTo>
                    <a:pt x="269" y="540"/>
                  </a:lnTo>
                  <a:lnTo>
                    <a:pt x="265" y="556"/>
                  </a:lnTo>
                  <a:lnTo>
                    <a:pt x="261" y="560"/>
                  </a:lnTo>
                  <a:lnTo>
                    <a:pt x="261" y="568"/>
                  </a:lnTo>
                  <a:lnTo>
                    <a:pt x="261" y="576"/>
                  </a:lnTo>
                  <a:lnTo>
                    <a:pt x="257" y="584"/>
                  </a:lnTo>
                  <a:lnTo>
                    <a:pt x="257" y="592"/>
                  </a:lnTo>
                  <a:lnTo>
                    <a:pt x="253" y="596"/>
                  </a:lnTo>
                  <a:lnTo>
                    <a:pt x="253" y="604"/>
                  </a:lnTo>
                  <a:lnTo>
                    <a:pt x="249" y="608"/>
                  </a:lnTo>
                  <a:lnTo>
                    <a:pt x="249" y="612"/>
                  </a:lnTo>
                  <a:lnTo>
                    <a:pt x="249" y="616"/>
                  </a:lnTo>
                  <a:lnTo>
                    <a:pt x="249" y="620"/>
                  </a:lnTo>
                  <a:lnTo>
                    <a:pt x="249" y="624"/>
                  </a:lnTo>
                  <a:lnTo>
                    <a:pt x="245" y="628"/>
                  </a:lnTo>
                  <a:lnTo>
                    <a:pt x="245" y="628"/>
                  </a:lnTo>
                  <a:lnTo>
                    <a:pt x="245" y="632"/>
                  </a:lnTo>
                  <a:lnTo>
                    <a:pt x="245" y="636"/>
                  </a:lnTo>
                  <a:lnTo>
                    <a:pt x="245" y="640"/>
                  </a:lnTo>
                  <a:lnTo>
                    <a:pt x="245" y="640"/>
                  </a:lnTo>
                  <a:lnTo>
                    <a:pt x="245" y="644"/>
                  </a:lnTo>
                  <a:lnTo>
                    <a:pt x="241" y="648"/>
                  </a:lnTo>
                  <a:lnTo>
                    <a:pt x="241" y="652"/>
                  </a:lnTo>
                  <a:lnTo>
                    <a:pt x="241" y="656"/>
                  </a:lnTo>
                  <a:lnTo>
                    <a:pt x="241" y="660"/>
                  </a:lnTo>
                  <a:lnTo>
                    <a:pt x="241" y="664"/>
                  </a:lnTo>
                  <a:lnTo>
                    <a:pt x="237" y="664"/>
                  </a:lnTo>
                  <a:lnTo>
                    <a:pt x="237" y="668"/>
                  </a:lnTo>
                  <a:lnTo>
                    <a:pt x="237" y="672"/>
                  </a:lnTo>
                  <a:lnTo>
                    <a:pt x="237" y="676"/>
                  </a:lnTo>
                  <a:lnTo>
                    <a:pt x="237" y="680"/>
                  </a:lnTo>
                  <a:lnTo>
                    <a:pt x="237" y="684"/>
                  </a:lnTo>
                  <a:lnTo>
                    <a:pt x="237" y="688"/>
                  </a:lnTo>
                  <a:lnTo>
                    <a:pt x="233" y="692"/>
                  </a:lnTo>
                  <a:lnTo>
                    <a:pt x="233" y="696"/>
                  </a:lnTo>
                  <a:lnTo>
                    <a:pt x="233" y="700"/>
                  </a:lnTo>
                  <a:lnTo>
                    <a:pt x="233" y="704"/>
                  </a:lnTo>
                  <a:lnTo>
                    <a:pt x="233" y="708"/>
                  </a:lnTo>
                  <a:lnTo>
                    <a:pt x="233" y="712"/>
                  </a:lnTo>
                  <a:lnTo>
                    <a:pt x="233" y="716"/>
                  </a:lnTo>
                  <a:lnTo>
                    <a:pt x="233" y="716"/>
                  </a:lnTo>
                  <a:lnTo>
                    <a:pt x="233" y="720"/>
                  </a:lnTo>
                  <a:lnTo>
                    <a:pt x="233" y="724"/>
                  </a:lnTo>
                  <a:lnTo>
                    <a:pt x="233" y="728"/>
                  </a:lnTo>
                  <a:lnTo>
                    <a:pt x="229" y="732"/>
                  </a:lnTo>
                  <a:lnTo>
                    <a:pt x="229" y="736"/>
                  </a:lnTo>
                  <a:lnTo>
                    <a:pt x="229" y="740"/>
                  </a:lnTo>
                  <a:lnTo>
                    <a:pt x="229" y="744"/>
                  </a:lnTo>
                  <a:lnTo>
                    <a:pt x="229" y="752"/>
                  </a:lnTo>
                  <a:lnTo>
                    <a:pt x="229" y="756"/>
                  </a:lnTo>
                  <a:lnTo>
                    <a:pt x="229" y="760"/>
                  </a:lnTo>
                  <a:lnTo>
                    <a:pt x="229" y="764"/>
                  </a:lnTo>
                  <a:lnTo>
                    <a:pt x="229" y="772"/>
                  </a:lnTo>
                  <a:lnTo>
                    <a:pt x="229" y="780"/>
                  </a:lnTo>
                  <a:lnTo>
                    <a:pt x="229" y="788"/>
                  </a:lnTo>
                  <a:lnTo>
                    <a:pt x="229" y="796"/>
                  </a:lnTo>
                  <a:lnTo>
                    <a:pt x="229" y="804"/>
                  </a:lnTo>
                  <a:lnTo>
                    <a:pt x="229" y="812"/>
                  </a:lnTo>
                  <a:lnTo>
                    <a:pt x="229" y="820"/>
                  </a:lnTo>
                  <a:lnTo>
                    <a:pt x="229" y="828"/>
                  </a:lnTo>
                  <a:lnTo>
                    <a:pt x="229" y="836"/>
                  </a:lnTo>
                  <a:lnTo>
                    <a:pt x="229" y="844"/>
                  </a:lnTo>
                  <a:lnTo>
                    <a:pt x="229" y="852"/>
                  </a:lnTo>
                  <a:lnTo>
                    <a:pt x="229" y="859"/>
                  </a:lnTo>
                  <a:lnTo>
                    <a:pt x="229" y="871"/>
                  </a:lnTo>
                  <a:lnTo>
                    <a:pt x="229" y="875"/>
                  </a:lnTo>
                  <a:lnTo>
                    <a:pt x="229" y="879"/>
                  </a:lnTo>
                  <a:lnTo>
                    <a:pt x="225" y="883"/>
                  </a:lnTo>
                  <a:lnTo>
                    <a:pt x="225" y="887"/>
                  </a:lnTo>
                  <a:lnTo>
                    <a:pt x="225" y="891"/>
                  </a:lnTo>
                  <a:lnTo>
                    <a:pt x="225" y="895"/>
                  </a:lnTo>
                  <a:lnTo>
                    <a:pt x="225" y="899"/>
                  </a:lnTo>
                  <a:lnTo>
                    <a:pt x="225" y="903"/>
                  </a:lnTo>
                  <a:lnTo>
                    <a:pt x="225" y="907"/>
                  </a:lnTo>
                  <a:lnTo>
                    <a:pt x="225" y="911"/>
                  </a:lnTo>
                  <a:lnTo>
                    <a:pt x="225" y="915"/>
                  </a:lnTo>
                  <a:lnTo>
                    <a:pt x="225" y="919"/>
                  </a:lnTo>
                  <a:lnTo>
                    <a:pt x="225" y="923"/>
                  </a:lnTo>
                  <a:lnTo>
                    <a:pt x="225" y="927"/>
                  </a:lnTo>
                  <a:lnTo>
                    <a:pt x="225" y="931"/>
                  </a:lnTo>
                  <a:lnTo>
                    <a:pt x="225" y="935"/>
                  </a:lnTo>
                  <a:lnTo>
                    <a:pt x="221" y="939"/>
                  </a:lnTo>
                  <a:lnTo>
                    <a:pt x="221" y="943"/>
                  </a:lnTo>
                  <a:lnTo>
                    <a:pt x="221" y="947"/>
                  </a:lnTo>
                  <a:lnTo>
                    <a:pt x="221" y="951"/>
                  </a:lnTo>
                  <a:lnTo>
                    <a:pt x="221" y="955"/>
                  </a:lnTo>
                  <a:lnTo>
                    <a:pt x="221" y="959"/>
                  </a:lnTo>
                  <a:lnTo>
                    <a:pt x="221" y="963"/>
                  </a:lnTo>
                  <a:lnTo>
                    <a:pt x="217" y="971"/>
                  </a:lnTo>
                  <a:lnTo>
                    <a:pt x="217" y="975"/>
                  </a:lnTo>
                  <a:lnTo>
                    <a:pt x="217" y="979"/>
                  </a:lnTo>
                  <a:lnTo>
                    <a:pt x="217" y="983"/>
                  </a:lnTo>
                  <a:lnTo>
                    <a:pt x="217" y="987"/>
                  </a:lnTo>
                  <a:lnTo>
                    <a:pt x="217" y="991"/>
                  </a:lnTo>
                  <a:lnTo>
                    <a:pt x="213" y="995"/>
                  </a:lnTo>
                  <a:lnTo>
                    <a:pt x="213" y="999"/>
                  </a:lnTo>
                  <a:lnTo>
                    <a:pt x="213" y="999"/>
                  </a:lnTo>
                  <a:lnTo>
                    <a:pt x="213" y="1003"/>
                  </a:lnTo>
                  <a:lnTo>
                    <a:pt x="213" y="1007"/>
                  </a:lnTo>
                  <a:lnTo>
                    <a:pt x="209" y="1011"/>
                  </a:lnTo>
                  <a:lnTo>
                    <a:pt x="209" y="1015"/>
                  </a:lnTo>
                  <a:lnTo>
                    <a:pt x="209" y="1015"/>
                  </a:lnTo>
                  <a:lnTo>
                    <a:pt x="209" y="1019"/>
                  </a:lnTo>
                  <a:lnTo>
                    <a:pt x="209" y="1023"/>
                  </a:lnTo>
                  <a:lnTo>
                    <a:pt x="209" y="1023"/>
                  </a:lnTo>
                  <a:lnTo>
                    <a:pt x="205" y="1027"/>
                  </a:lnTo>
                  <a:lnTo>
                    <a:pt x="205" y="1031"/>
                  </a:lnTo>
                  <a:lnTo>
                    <a:pt x="205" y="1035"/>
                  </a:lnTo>
                  <a:lnTo>
                    <a:pt x="205" y="1039"/>
                  </a:lnTo>
                  <a:lnTo>
                    <a:pt x="205" y="1043"/>
                  </a:lnTo>
                  <a:lnTo>
                    <a:pt x="201" y="1043"/>
                  </a:lnTo>
                  <a:lnTo>
                    <a:pt x="201" y="1047"/>
                  </a:lnTo>
                  <a:lnTo>
                    <a:pt x="201" y="1051"/>
                  </a:lnTo>
                  <a:lnTo>
                    <a:pt x="201" y="1055"/>
                  </a:lnTo>
                  <a:lnTo>
                    <a:pt x="201" y="1059"/>
                  </a:lnTo>
                  <a:lnTo>
                    <a:pt x="197" y="1059"/>
                  </a:lnTo>
                  <a:lnTo>
                    <a:pt x="197" y="1063"/>
                  </a:lnTo>
                  <a:lnTo>
                    <a:pt x="197" y="1067"/>
                  </a:lnTo>
                  <a:lnTo>
                    <a:pt x="197" y="1071"/>
                  </a:lnTo>
                  <a:lnTo>
                    <a:pt x="193" y="1075"/>
                  </a:lnTo>
                  <a:lnTo>
                    <a:pt x="193" y="1075"/>
                  </a:lnTo>
                  <a:lnTo>
                    <a:pt x="193" y="1079"/>
                  </a:lnTo>
                  <a:lnTo>
                    <a:pt x="193" y="1083"/>
                  </a:lnTo>
                  <a:lnTo>
                    <a:pt x="189" y="1087"/>
                  </a:lnTo>
                  <a:lnTo>
                    <a:pt x="189" y="1091"/>
                  </a:lnTo>
                  <a:lnTo>
                    <a:pt x="185" y="1099"/>
                  </a:lnTo>
                  <a:lnTo>
                    <a:pt x="185" y="1107"/>
                  </a:lnTo>
                  <a:lnTo>
                    <a:pt x="181" y="1111"/>
                  </a:lnTo>
                  <a:lnTo>
                    <a:pt x="181" y="1119"/>
                  </a:lnTo>
                  <a:lnTo>
                    <a:pt x="177" y="1123"/>
                  </a:lnTo>
                  <a:lnTo>
                    <a:pt x="177" y="1131"/>
                  </a:lnTo>
                  <a:lnTo>
                    <a:pt x="173" y="1135"/>
                  </a:lnTo>
                  <a:lnTo>
                    <a:pt x="173" y="1143"/>
                  </a:lnTo>
                  <a:lnTo>
                    <a:pt x="169" y="1147"/>
                  </a:lnTo>
                  <a:lnTo>
                    <a:pt x="165" y="1155"/>
                  </a:lnTo>
                  <a:lnTo>
                    <a:pt x="165" y="1159"/>
                  </a:lnTo>
                  <a:lnTo>
                    <a:pt x="161" y="1167"/>
                  </a:lnTo>
                  <a:lnTo>
                    <a:pt x="161" y="1171"/>
                  </a:lnTo>
                  <a:lnTo>
                    <a:pt x="157" y="1179"/>
                  </a:lnTo>
                  <a:lnTo>
                    <a:pt x="153" y="1183"/>
                  </a:lnTo>
                  <a:lnTo>
                    <a:pt x="153" y="1191"/>
                  </a:lnTo>
                  <a:lnTo>
                    <a:pt x="149" y="1195"/>
                  </a:lnTo>
                  <a:lnTo>
                    <a:pt x="149" y="1203"/>
                  </a:lnTo>
                  <a:lnTo>
                    <a:pt x="145" y="1207"/>
                  </a:lnTo>
                  <a:lnTo>
                    <a:pt x="141" y="1211"/>
                  </a:lnTo>
                  <a:lnTo>
                    <a:pt x="141" y="1219"/>
                  </a:lnTo>
                  <a:lnTo>
                    <a:pt x="137" y="1219"/>
                  </a:lnTo>
                  <a:lnTo>
                    <a:pt x="137" y="1223"/>
                  </a:lnTo>
                  <a:lnTo>
                    <a:pt x="133" y="1231"/>
                  </a:lnTo>
                  <a:lnTo>
                    <a:pt x="133" y="1235"/>
                  </a:lnTo>
                  <a:lnTo>
                    <a:pt x="129" y="1243"/>
                  </a:lnTo>
                  <a:lnTo>
                    <a:pt x="125" y="1247"/>
                  </a:lnTo>
                  <a:lnTo>
                    <a:pt x="121" y="1251"/>
                  </a:lnTo>
                  <a:lnTo>
                    <a:pt x="121" y="1259"/>
                  </a:lnTo>
                  <a:lnTo>
                    <a:pt x="117" y="1263"/>
                  </a:lnTo>
                  <a:lnTo>
                    <a:pt x="113" y="1271"/>
                  </a:lnTo>
                  <a:lnTo>
                    <a:pt x="113" y="1275"/>
                  </a:lnTo>
                  <a:lnTo>
                    <a:pt x="109" y="1279"/>
                  </a:lnTo>
                  <a:lnTo>
                    <a:pt x="105" y="1287"/>
                  </a:lnTo>
                  <a:lnTo>
                    <a:pt x="101" y="1291"/>
                  </a:lnTo>
                  <a:lnTo>
                    <a:pt x="101" y="1299"/>
                  </a:lnTo>
                  <a:lnTo>
                    <a:pt x="97" y="1303"/>
                  </a:lnTo>
                  <a:lnTo>
                    <a:pt x="93" y="1307"/>
                  </a:lnTo>
                  <a:lnTo>
                    <a:pt x="89" y="1315"/>
                  </a:lnTo>
                  <a:lnTo>
                    <a:pt x="89" y="1319"/>
                  </a:lnTo>
                  <a:lnTo>
                    <a:pt x="89" y="1319"/>
                  </a:lnTo>
                  <a:lnTo>
                    <a:pt x="85" y="1327"/>
                  </a:lnTo>
                  <a:lnTo>
                    <a:pt x="81" y="1331"/>
                  </a:lnTo>
                  <a:lnTo>
                    <a:pt x="77" y="1335"/>
                  </a:lnTo>
                  <a:lnTo>
                    <a:pt x="77" y="1343"/>
                  </a:lnTo>
                  <a:lnTo>
                    <a:pt x="68" y="1351"/>
                  </a:lnTo>
                  <a:lnTo>
                    <a:pt x="64" y="1363"/>
                  </a:lnTo>
                  <a:lnTo>
                    <a:pt x="56" y="1375"/>
                  </a:lnTo>
                  <a:lnTo>
                    <a:pt x="56" y="1375"/>
                  </a:lnTo>
                  <a:lnTo>
                    <a:pt x="52" y="1379"/>
                  </a:lnTo>
                  <a:lnTo>
                    <a:pt x="52" y="1379"/>
                  </a:lnTo>
                  <a:lnTo>
                    <a:pt x="52" y="1383"/>
                  </a:lnTo>
                  <a:lnTo>
                    <a:pt x="52" y="1383"/>
                  </a:lnTo>
                  <a:lnTo>
                    <a:pt x="52" y="1387"/>
                  </a:lnTo>
                  <a:lnTo>
                    <a:pt x="52" y="1387"/>
                  </a:lnTo>
                  <a:lnTo>
                    <a:pt x="48" y="1387"/>
                  </a:lnTo>
                  <a:lnTo>
                    <a:pt x="48" y="1391"/>
                  </a:lnTo>
                  <a:lnTo>
                    <a:pt x="48" y="1391"/>
                  </a:lnTo>
                  <a:lnTo>
                    <a:pt x="48" y="1391"/>
                  </a:lnTo>
                  <a:lnTo>
                    <a:pt x="44" y="1395"/>
                  </a:lnTo>
                  <a:lnTo>
                    <a:pt x="44" y="1395"/>
                  </a:lnTo>
                  <a:lnTo>
                    <a:pt x="44" y="1399"/>
                  </a:lnTo>
                  <a:lnTo>
                    <a:pt x="44" y="1399"/>
                  </a:lnTo>
                  <a:lnTo>
                    <a:pt x="40" y="1403"/>
                  </a:lnTo>
                  <a:lnTo>
                    <a:pt x="40" y="1403"/>
                  </a:lnTo>
                  <a:lnTo>
                    <a:pt x="40" y="1407"/>
                  </a:lnTo>
                  <a:lnTo>
                    <a:pt x="36" y="1411"/>
                  </a:lnTo>
                  <a:lnTo>
                    <a:pt x="36" y="1415"/>
                  </a:lnTo>
                  <a:lnTo>
                    <a:pt x="36" y="1419"/>
                  </a:lnTo>
                  <a:lnTo>
                    <a:pt x="32" y="1423"/>
                  </a:lnTo>
                  <a:lnTo>
                    <a:pt x="32" y="1427"/>
                  </a:lnTo>
                  <a:lnTo>
                    <a:pt x="28" y="1431"/>
                  </a:lnTo>
                  <a:lnTo>
                    <a:pt x="28" y="1435"/>
                  </a:lnTo>
                  <a:lnTo>
                    <a:pt x="28" y="1439"/>
                  </a:lnTo>
                  <a:lnTo>
                    <a:pt x="24" y="1443"/>
                  </a:lnTo>
                  <a:lnTo>
                    <a:pt x="24" y="1447"/>
                  </a:lnTo>
                  <a:lnTo>
                    <a:pt x="20" y="1451"/>
                  </a:lnTo>
                  <a:lnTo>
                    <a:pt x="20" y="1459"/>
                  </a:lnTo>
                  <a:lnTo>
                    <a:pt x="16" y="1467"/>
                  </a:lnTo>
                  <a:lnTo>
                    <a:pt x="12" y="1471"/>
                  </a:lnTo>
                  <a:lnTo>
                    <a:pt x="12" y="1475"/>
                  </a:lnTo>
                  <a:lnTo>
                    <a:pt x="12" y="1479"/>
                  </a:lnTo>
                  <a:lnTo>
                    <a:pt x="8" y="1483"/>
                  </a:lnTo>
                  <a:lnTo>
                    <a:pt x="8" y="1487"/>
                  </a:lnTo>
                  <a:lnTo>
                    <a:pt x="4" y="1491"/>
                  </a:lnTo>
                  <a:lnTo>
                    <a:pt x="4" y="1495"/>
                  </a:lnTo>
                  <a:lnTo>
                    <a:pt x="0" y="1499"/>
                  </a:lnTo>
                  <a:lnTo>
                    <a:pt x="0" y="1499"/>
                  </a:lnTo>
                  <a:lnTo>
                    <a:pt x="0" y="1495"/>
                  </a:lnTo>
                  <a:lnTo>
                    <a:pt x="0" y="1491"/>
                  </a:lnTo>
                  <a:lnTo>
                    <a:pt x="0" y="1487"/>
                  </a:lnTo>
                  <a:lnTo>
                    <a:pt x="4" y="1483"/>
                  </a:lnTo>
                  <a:lnTo>
                    <a:pt x="4" y="1479"/>
                  </a:lnTo>
                  <a:lnTo>
                    <a:pt x="4" y="1475"/>
                  </a:lnTo>
                  <a:lnTo>
                    <a:pt x="4" y="1471"/>
                  </a:lnTo>
                  <a:lnTo>
                    <a:pt x="8" y="1467"/>
                  </a:lnTo>
                  <a:lnTo>
                    <a:pt x="8" y="1463"/>
                  </a:lnTo>
                  <a:lnTo>
                    <a:pt x="12" y="1455"/>
                  </a:lnTo>
                  <a:lnTo>
                    <a:pt x="12" y="1447"/>
                  </a:lnTo>
                  <a:lnTo>
                    <a:pt x="12" y="1443"/>
                  </a:lnTo>
                  <a:lnTo>
                    <a:pt x="16" y="1439"/>
                  </a:lnTo>
                  <a:lnTo>
                    <a:pt x="16" y="1435"/>
                  </a:lnTo>
                  <a:lnTo>
                    <a:pt x="16" y="1431"/>
                  </a:lnTo>
                  <a:lnTo>
                    <a:pt x="20" y="1427"/>
                  </a:lnTo>
                  <a:lnTo>
                    <a:pt x="20" y="1423"/>
                  </a:lnTo>
                  <a:lnTo>
                    <a:pt x="20" y="1419"/>
                  </a:lnTo>
                  <a:lnTo>
                    <a:pt x="24" y="1415"/>
                  </a:lnTo>
                  <a:lnTo>
                    <a:pt x="24" y="1411"/>
                  </a:lnTo>
                  <a:lnTo>
                    <a:pt x="24" y="1407"/>
                  </a:lnTo>
                  <a:lnTo>
                    <a:pt x="28" y="1403"/>
                  </a:lnTo>
                  <a:lnTo>
                    <a:pt x="28" y="1399"/>
                  </a:lnTo>
                  <a:lnTo>
                    <a:pt x="28" y="1395"/>
                  </a:lnTo>
                  <a:lnTo>
                    <a:pt x="28" y="1395"/>
                  </a:lnTo>
                  <a:lnTo>
                    <a:pt x="32" y="1391"/>
                  </a:lnTo>
                  <a:lnTo>
                    <a:pt x="32" y="1391"/>
                  </a:lnTo>
                  <a:lnTo>
                    <a:pt x="32" y="1387"/>
                  </a:lnTo>
                  <a:lnTo>
                    <a:pt x="32" y="1387"/>
                  </a:lnTo>
                  <a:lnTo>
                    <a:pt x="32" y="1383"/>
                  </a:lnTo>
                  <a:lnTo>
                    <a:pt x="36" y="1383"/>
                  </a:lnTo>
                  <a:lnTo>
                    <a:pt x="36" y="1379"/>
                  </a:lnTo>
                  <a:lnTo>
                    <a:pt x="36" y="1379"/>
                  </a:lnTo>
                  <a:lnTo>
                    <a:pt x="36" y="1379"/>
                  </a:lnTo>
                  <a:lnTo>
                    <a:pt x="36" y="1375"/>
                  </a:lnTo>
                  <a:lnTo>
                    <a:pt x="36" y="1375"/>
                  </a:lnTo>
                  <a:lnTo>
                    <a:pt x="40" y="1371"/>
                  </a:lnTo>
                  <a:lnTo>
                    <a:pt x="40" y="1371"/>
                  </a:lnTo>
                  <a:lnTo>
                    <a:pt x="40" y="1371"/>
                  </a:lnTo>
                  <a:lnTo>
                    <a:pt x="40" y="1367"/>
                  </a:lnTo>
                  <a:lnTo>
                    <a:pt x="48" y="1355"/>
                  </a:lnTo>
                  <a:lnTo>
                    <a:pt x="56" y="1343"/>
                  </a:lnTo>
                  <a:lnTo>
                    <a:pt x="60" y="1335"/>
                  </a:lnTo>
                  <a:lnTo>
                    <a:pt x="64" y="1327"/>
                  </a:lnTo>
                  <a:lnTo>
                    <a:pt x="68" y="1323"/>
                  </a:lnTo>
                  <a:lnTo>
                    <a:pt x="68" y="1319"/>
                  </a:lnTo>
                  <a:lnTo>
                    <a:pt x="73" y="1311"/>
                  </a:lnTo>
                  <a:lnTo>
                    <a:pt x="73" y="1311"/>
                  </a:lnTo>
                  <a:lnTo>
                    <a:pt x="77" y="1307"/>
                  </a:lnTo>
                  <a:lnTo>
                    <a:pt x="77" y="1299"/>
                  </a:lnTo>
                  <a:lnTo>
                    <a:pt x="81" y="1295"/>
                  </a:lnTo>
                  <a:lnTo>
                    <a:pt x="85" y="1291"/>
                  </a:lnTo>
                  <a:lnTo>
                    <a:pt x="89" y="1283"/>
                  </a:lnTo>
                  <a:lnTo>
                    <a:pt x="89" y="1279"/>
                  </a:lnTo>
                  <a:lnTo>
                    <a:pt x="93" y="1271"/>
                  </a:lnTo>
                  <a:lnTo>
                    <a:pt x="97" y="1267"/>
                  </a:lnTo>
                  <a:lnTo>
                    <a:pt x="97" y="1263"/>
                  </a:lnTo>
                  <a:lnTo>
                    <a:pt x="101" y="1255"/>
                  </a:lnTo>
                  <a:lnTo>
                    <a:pt x="105" y="1251"/>
                  </a:lnTo>
                  <a:lnTo>
                    <a:pt x="105" y="1243"/>
                  </a:lnTo>
                  <a:lnTo>
                    <a:pt x="109" y="1239"/>
                  </a:lnTo>
                  <a:lnTo>
                    <a:pt x="113" y="1235"/>
                  </a:lnTo>
                  <a:lnTo>
                    <a:pt x="113" y="1227"/>
                  </a:lnTo>
                  <a:lnTo>
                    <a:pt x="117" y="1223"/>
                  </a:lnTo>
                  <a:lnTo>
                    <a:pt x="121" y="1215"/>
                  </a:lnTo>
                  <a:lnTo>
                    <a:pt x="121" y="1211"/>
                  </a:lnTo>
                  <a:lnTo>
                    <a:pt x="121" y="1211"/>
                  </a:lnTo>
                  <a:lnTo>
                    <a:pt x="125" y="1207"/>
                  </a:lnTo>
                  <a:lnTo>
                    <a:pt x="129" y="1199"/>
                  </a:lnTo>
                  <a:lnTo>
                    <a:pt x="129" y="1195"/>
                  </a:lnTo>
                  <a:lnTo>
                    <a:pt x="133" y="1187"/>
                  </a:lnTo>
                  <a:lnTo>
                    <a:pt x="137" y="1183"/>
                  </a:lnTo>
                  <a:lnTo>
                    <a:pt x="137" y="1175"/>
                  </a:lnTo>
                  <a:lnTo>
                    <a:pt x="141" y="1171"/>
                  </a:lnTo>
                  <a:lnTo>
                    <a:pt x="141" y="1163"/>
                  </a:lnTo>
                  <a:lnTo>
                    <a:pt x="145" y="1159"/>
                  </a:lnTo>
                  <a:lnTo>
                    <a:pt x="149" y="1155"/>
                  </a:lnTo>
                  <a:lnTo>
                    <a:pt x="149" y="1147"/>
                  </a:lnTo>
                  <a:lnTo>
                    <a:pt x="153" y="1143"/>
                  </a:lnTo>
                  <a:lnTo>
                    <a:pt x="153" y="1135"/>
                  </a:lnTo>
                  <a:lnTo>
                    <a:pt x="157" y="1131"/>
                  </a:lnTo>
                  <a:lnTo>
                    <a:pt x="157" y="1123"/>
                  </a:lnTo>
                  <a:lnTo>
                    <a:pt x="161" y="1119"/>
                  </a:lnTo>
                  <a:lnTo>
                    <a:pt x="161" y="1111"/>
                  </a:lnTo>
                  <a:lnTo>
                    <a:pt x="165" y="1107"/>
                  </a:lnTo>
                  <a:lnTo>
                    <a:pt x="165" y="1099"/>
                  </a:lnTo>
                  <a:lnTo>
                    <a:pt x="169" y="1095"/>
                  </a:lnTo>
                  <a:lnTo>
                    <a:pt x="169" y="1087"/>
                  </a:lnTo>
                  <a:lnTo>
                    <a:pt x="173" y="1079"/>
                  </a:lnTo>
                  <a:lnTo>
                    <a:pt x="173" y="1079"/>
                  </a:lnTo>
                  <a:lnTo>
                    <a:pt x="173" y="1075"/>
                  </a:lnTo>
                  <a:lnTo>
                    <a:pt x="177" y="1071"/>
                  </a:lnTo>
                  <a:lnTo>
                    <a:pt x="177" y="1067"/>
                  </a:lnTo>
                  <a:lnTo>
                    <a:pt x="177" y="1067"/>
                  </a:lnTo>
                  <a:lnTo>
                    <a:pt x="177" y="1063"/>
                  </a:lnTo>
                  <a:lnTo>
                    <a:pt x="177" y="1059"/>
                  </a:lnTo>
                  <a:lnTo>
                    <a:pt x="181" y="1055"/>
                  </a:lnTo>
                  <a:lnTo>
                    <a:pt x="181" y="1051"/>
                  </a:lnTo>
                  <a:lnTo>
                    <a:pt x="181" y="1051"/>
                  </a:lnTo>
                  <a:lnTo>
                    <a:pt x="181" y="1047"/>
                  </a:lnTo>
                  <a:lnTo>
                    <a:pt x="181" y="1043"/>
                  </a:lnTo>
                  <a:lnTo>
                    <a:pt x="185" y="1039"/>
                  </a:lnTo>
                  <a:lnTo>
                    <a:pt x="185" y="1035"/>
                  </a:lnTo>
                  <a:lnTo>
                    <a:pt x="185" y="1035"/>
                  </a:lnTo>
                  <a:lnTo>
                    <a:pt x="185" y="1031"/>
                  </a:lnTo>
                  <a:lnTo>
                    <a:pt x="185" y="1027"/>
                  </a:lnTo>
                  <a:lnTo>
                    <a:pt x="189" y="1023"/>
                  </a:lnTo>
                  <a:lnTo>
                    <a:pt x="189" y="1019"/>
                  </a:lnTo>
                  <a:lnTo>
                    <a:pt x="189" y="1015"/>
                  </a:lnTo>
                  <a:lnTo>
                    <a:pt x="189" y="1015"/>
                  </a:lnTo>
                  <a:lnTo>
                    <a:pt x="189" y="1011"/>
                  </a:lnTo>
                  <a:lnTo>
                    <a:pt x="189" y="1011"/>
                  </a:lnTo>
                  <a:lnTo>
                    <a:pt x="193" y="1007"/>
                  </a:lnTo>
                  <a:lnTo>
                    <a:pt x="193" y="1003"/>
                  </a:lnTo>
                  <a:lnTo>
                    <a:pt x="193" y="999"/>
                  </a:lnTo>
                  <a:lnTo>
                    <a:pt x="193" y="995"/>
                  </a:lnTo>
                  <a:lnTo>
                    <a:pt x="193" y="995"/>
                  </a:lnTo>
                  <a:lnTo>
                    <a:pt x="193" y="991"/>
                  </a:lnTo>
                  <a:lnTo>
                    <a:pt x="197" y="987"/>
                  </a:lnTo>
                  <a:lnTo>
                    <a:pt x="197" y="983"/>
                  </a:lnTo>
                  <a:lnTo>
                    <a:pt x="197" y="979"/>
                  </a:lnTo>
                  <a:lnTo>
                    <a:pt x="197" y="975"/>
                  </a:lnTo>
                  <a:lnTo>
                    <a:pt x="197" y="971"/>
                  </a:lnTo>
                  <a:lnTo>
                    <a:pt x="197" y="967"/>
                  </a:lnTo>
                  <a:lnTo>
                    <a:pt x="201" y="963"/>
                  </a:lnTo>
                  <a:lnTo>
                    <a:pt x="201" y="959"/>
                  </a:lnTo>
                  <a:lnTo>
                    <a:pt x="201" y="955"/>
                  </a:lnTo>
                  <a:lnTo>
                    <a:pt x="201" y="951"/>
                  </a:lnTo>
                  <a:lnTo>
                    <a:pt x="201" y="947"/>
                  </a:lnTo>
                  <a:lnTo>
                    <a:pt x="201" y="943"/>
                  </a:lnTo>
                  <a:lnTo>
                    <a:pt x="201" y="939"/>
                  </a:lnTo>
                  <a:lnTo>
                    <a:pt x="201" y="935"/>
                  </a:lnTo>
                  <a:lnTo>
                    <a:pt x="201" y="931"/>
                  </a:lnTo>
                  <a:lnTo>
                    <a:pt x="205" y="927"/>
                  </a:lnTo>
                  <a:lnTo>
                    <a:pt x="205" y="923"/>
                  </a:lnTo>
                  <a:lnTo>
                    <a:pt x="205" y="919"/>
                  </a:lnTo>
                  <a:lnTo>
                    <a:pt x="205" y="915"/>
                  </a:lnTo>
                  <a:lnTo>
                    <a:pt x="205" y="911"/>
                  </a:lnTo>
                  <a:lnTo>
                    <a:pt x="205" y="907"/>
                  </a:lnTo>
                  <a:lnTo>
                    <a:pt x="205" y="903"/>
                  </a:lnTo>
                  <a:lnTo>
                    <a:pt x="205" y="899"/>
                  </a:lnTo>
                  <a:lnTo>
                    <a:pt x="205" y="895"/>
                  </a:lnTo>
                  <a:lnTo>
                    <a:pt x="205" y="891"/>
                  </a:lnTo>
                  <a:lnTo>
                    <a:pt x="205" y="887"/>
                  </a:lnTo>
                  <a:lnTo>
                    <a:pt x="205" y="883"/>
                  </a:lnTo>
                  <a:lnTo>
                    <a:pt x="205" y="875"/>
                  </a:lnTo>
                  <a:lnTo>
                    <a:pt x="205" y="871"/>
                  </a:lnTo>
                  <a:lnTo>
                    <a:pt x="205" y="867"/>
                  </a:lnTo>
                  <a:lnTo>
                    <a:pt x="205" y="859"/>
                  </a:lnTo>
                  <a:lnTo>
                    <a:pt x="205" y="852"/>
                  </a:lnTo>
                  <a:lnTo>
                    <a:pt x="205" y="844"/>
                  </a:lnTo>
                  <a:lnTo>
                    <a:pt x="205" y="836"/>
                  </a:lnTo>
                  <a:lnTo>
                    <a:pt x="205" y="828"/>
                  </a:lnTo>
                  <a:lnTo>
                    <a:pt x="205" y="820"/>
                  </a:lnTo>
                  <a:lnTo>
                    <a:pt x="205" y="812"/>
                  </a:lnTo>
                  <a:lnTo>
                    <a:pt x="205" y="804"/>
                  </a:lnTo>
                  <a:lnTo>
                    <a:pt x="205" y="796"/>
                  </a:lnTo>
                  <a:lnTo>
                    <a:pt x="205" y="788"/>
                  </a:lnTo>
                  <a:lnTo>
                    <a:pt x="205" y="780"/>
                  </a:lnTo>
                  <a:lnTo>
                    <a:pt x="205" y="772"/>
                  </a:lnTo>
                  <a:lnTo>
                    <a:pt x="205" y="760"/>
                  </a:lnTo>
                  <a:lnTo>
                    <a:pt x="205" y="756"/>
                  </a:lnTo>
                  <a:lnTo>
                    <a:pt x="205" y="752"/>
                  </a:lnTo>
                  <a:lnTo>
                    <a:pt x="209" y="748"/>
                  </a:lnTo>
                  <a:lnTo>
                    <a:pt x="209" y="744"/>
                  </a:lnTo>
                  <a:lnTo>
                    <a:pt x="209" y="740"/>
                  </a:lnTo>
                  <a:lnTo>
                    <a:pt x="209" y="736"/>
                  </a:lnTo>
                  <a:lnTo>
                    <a:pt x="209" y="732"/>
                  </a:lnTo>
                  <a:lnTo>
                    <a:pt x="209" y="728"/>
                  </a:lnTo>
                  <a:lnTo>
                    <a:pt x="209" y="724"/>
                  </a:lnTo>
                  <a:lnTo>
                    <a:pt x="209" y="720"/>
                  </a:lnTo>
                  <a:lnTo>
                    <a:pt x="209" y="716"/>
                  </a:lnTo>
                  <a:lnTo>
                    <a:pt x="209" y="712"/>
                  </a:lnTo>
                  <a:lnTo>
                    <a:pt x="209" y="708"/>
                  </a:lnTo>
                  <a:lnTo>
                    <a:pt x="209" y="704"/>
                  </a:lnTo>
                  <a:lnTo>
                    <a:pt x="209" y="700"/>
                  </a:lnTo>
                  <a:lnTo>
                    <a:pt x="209" y="696"/>
                  </a:lnTo>
                  <a:lnTo>
                    <a:pt x="209" y="692"/>
                  </a:lnTo>
                  <a:lnTo>
                    <a:pt x="213" y="688"/>
                  </a:lnTo>
                  <a:lnTo>
                    <a:pt x="213" y="684"/>
                  </a:lnTo>
                  <a:lnTo>
                    <a:pt x="213" y="680"/>
                  </a:lnTo>
                  <a:lnTo>
                    <a:pt x="213" y="676"/>
                  </a:lnTo>
                  <a:lnTo>
                    <a:pt x="213" y="672"/>
                  </a:lnTo>
                  <a:lnTo>
                    <a:pt x="213" y="668"/>
                  </a:lnTo>
                  <a:lnTo>
                    <a:pt x="213" y="664"/>
                  </a:lnTo>
                  <a:lnTo>
                    <a:pt x="217" y="660"/>
                  </a:lnTo>
                  <a:lnTo>
                    <a:pt x="217" y="660"/>
                  </a:lnTo>
                  <a:lnTo>
                    <a:pt x="217" y="656"/>
                  </a:lnTo>
                  <a:lnTo>
                    <a:pt x="217" y="652"/>
                  </a:lnTo>
                  <a:lnTo>
                    <a:pt x="217" y="648"/>
                  </a:lnTo>
                  <a:lnTo>
                    <a:pt x="217" y="644"/>
                  </a:lnTo>
                  <a:lnTo>
                    <a:pt x="221" y="640"/>
                  </a:lnTo>
                  <a:lnTo>
                    <a:pt x="221" y="636"/>
                  </a:lnTo>
                  <a:lnTo>
                    <a:pt x="221" y="636"/>
                  </a:lnTo>
                  <a:lnTo>
                    <a:pt x="221" y="632"/>
                  </a:lnTo>
                  <a:lnTo>
                    <a:pt x="221" y="628"/>
                  </a:lnTo>
                  <a:lnTo>
                    <a:pt x="221" y="624"/>
                  </a:lnTo>
                  <a:lnTo>
                    <a:pt x="225" y="620"/>
                  </a:lnTo>
                  <a:lnTo>
                    <a:pt x="225" y="616"/>
                  </a:lnTo>
                  <a:lnTo>
                    <a:pt x="225" y="612"/>
                  </a:lnTo>
                  <a:lnTo>
                    <a:pt x="225" y="608"/>
                  </a:lnTo>
                  <a:lnTo>
                    <a:pt x="225" y="608"/>
                  </a:lnTo>
                  <a:lnTo>
                    <a:pt x="229" y="604"/>
                  </a:lnTo>
                  <a:lnTo>
                    <a:pt x="229" y="600"/>
                  </a:lnTo>
                  <a:lnTo>
                    <a:pt x="229" y="592"/>
                  </a:lnTo>
                  <a:lnTo>
                    <a:pt x="233" y="584"/>
                  </a:lnTo>
                  <a:lnTo>
                    <a:pt x="233" y="576"/>
                  </a:lnTo>
                  <a:lnTo>
                    <a:pt x="237" y="572"/>
                  </a:lnTo>
                  <a:lnTo>
                    <a:pt x="237" y="564"/>
                  </a:lnTo>
                  <a:lnTo>
                    <a:pt x="241" y="556"/>
                  </a:lnTo>
                  <a:lnTo>
                    <a:pt x="241" y="548"/>
                  </a:lnTo>
                  <a:lnTo>
                    <a:pt x="245" y="536"/>
                  </a:lnTo>
                  <a:lnTo>
                    <a:pt x="249" y="520"/>
                  </a:lnTo>
                  <a:lnTo>
                    <a:pt x="253" y="512"/>
                  </a:lnTo>
                  <a:lnTo>
                    <a:pt x="253" y="512"/>
                  </a:lnTo>
                  <a:lnTo>
                    <a:pt x="253" y="504"/>
                  </a:lnTo>
                  <a:lnTo>
                    <a:pt x="257" y="500"/>
                  </a:lnTo>
                  <a:lnTo>
                    <a:pt x="257" y="492"/>
                  </a:lnTo>
                  <a:lnTo>
                    <a:pt x="261" y="484"/>
                  </a:lnTo>
                  <a:lnTo>
                    <a:pt x="261" y="480"/>
                  </a:lnTo>
                  <a:lnTo>
                    <a:pt x="261" y="476"/>
                  </a:lnTo>
                  <a:lnTo>
                    <a:pt x="265" y="472"/>
                  </a:lnTo>
                  <a:lnTo>
                    <a:pt x="265" y="464"/>
                  </a:lnTo>
                  <a:lnTo>
                    <a:pt x="265" y="460"/>
                  </a:lnTo>
                  <a:lnTo>
                    <a:pt x="269" y="448"/>
                  </a:lnTo>
                  <a:lnTo>
                    <a:pt x="273" y="440"/>
                  </a:lnTo>
                  <a:lnTo>
                    <a:pt x="277" y="428"/>
                  </a:lnTo>
                  <a:lnTo>
                    <a:pt x="281" y="420"/>
                  </a:lnTo>
                  <a:lnTo>
                    <a:pt x="281" y="408"/>
                  </a:lnTo>
                  <a:lnTo>
                    <a:pt x="285" y="400"/>
                  </a:lnTo>
                  <a:lnTo>
                    <a:pt x="285" y="396"/>
                  </a:lnTo>
                  <a:lnTo>
                    <a:pt x="289" y="388"/>
                  </a:lnTo>
                  <a:lnTo>
                    <a:pt x="293" y="376"/>
                  </a:lnTo>
                  <a:lnTo>
                    <a:pt x="297" y="368"/>
                  </a:lnTo>
                  <a:lnTo>
                    <a:pt x="301" y="348"/>
                  </a:lnTo>
                  <a:lnTo>
                    <a:pt x="309" y="328"/>
                  </a:lnTo>
                  <a:lnTo>
                    <a:pt x="317" y="308"/>
                  </a:lnTo>
                  <a:lnTo>
                    <a:pt x="321" y="288"/>
                  </a:lnTo>
                  <a:lnTo>
                    <a:pt x="325" y="276"/>
                  </a:lnTo>
                  <a:lnTo>
                    <a:pt x="329" y="268"/>
                  </a:lnTo>
                  <a:lnTo>
                    <a:pt x="333" y="256"/>
                  </a:lnTo>
                  <a:lnTo>
                    <a:pt x="337" y="248"/>
                  </a:lnTo>
                  <a:lnTo>
                    <a:pt x="337" y="236"/>
                  </a:lnTo>
                  <a:lnTo>
                    <a:pt x="342" y="228"/>
                  </a:lnTo>
                  <a:lnTo>
                    <a:pt x="346" y="216"/>
                  </a:lnTo>
                  <a:lnTo>
                    <a:pt x="350" y="208"/>
                  </a:lnTo>
                  <a:lnTo>
                    <a:pt x="350" y="208"/>
                  </a:lnTo>
                  <a:lnTo>
                    <a:pt x="354" y="196"/>
                  </a:lnTo>
                  <a:lnTo>
                    <a:pt x="354" y="192"/>
                  </a:lnTo>
                  <a:lnTo>
                    <a:pt x="354" y="184"/>
                  </a:lnTo>
                  <a:lnTo>
                    <a:pt x="358" y="180"/>
                  </a:lnTo>
                  <a:lnTo>
                    <a:pt x="358" y="176"/>
                  </a:lnTo>
                  <a:lnTo>
                    <a:pt x="362" y="172"/>
                  </a:lnTo>
                  <a:lnTo>
                    <a:pt x="362" y="164"/>
                  </a:lnTo>
                  <a:lnTo>
                    <a:pt x="362" y="164"/>
                  </a:lnTo>
                  <a:lnTo>
                    <a:pt x="362" y="160"/>
                  </a:lnTo>
                  <a:lnTo>
                    <a:pt x="366" y="156"/>
                  </a:lnTo>
                  <a:lnTo>
                    <a:pt x="366" y="152"/>
                  </a:lnTo>
                  <a:lnTo>
                    <a:pt x="366" y="148"/>
                  </a:lnTo>
                  <a:lnTo>
                    <a:pt x="366" y="144"/>
                  </a:lnTo>
                  <a:lnTo>
                    <a:pt x="366" y="144"/>
                  </a:lnTo>
                  <a:lnTo>
                    <a:pt x="370" y="140"/>
                  </a:lnTo>
                  <a:lnTo>
                    <a:pt x="370" y="136"/>
                  </a:lnTo>
                  <a:lnTo>
                    <a:pt x="370" y="132"/>
                  </a:lnTo>
                  <a:lnTo>
                    <a:pt x="370" y="128"/>
                  </a:lnTo>
                  <a:lnTo>
                    <a:pt x="370" y="124"/>
                  </a:lnTo>
                  <a:lnTo>
                    <a:pt x="370" y="124"/>
                  </a:lnTo>
                  <a:lnTo>
                    <a:pt x="374" y="120"/>
                  </a:lnTo>
                  <a:lnTo>
                    <a:pt x="374" y="116"/>
                  </a:lnTo>
                  <a:lnTo>
                    <a:pt x="374" y="112"/>
                  </a:lnTo>
                  <a:lnTo>
                    <a:pt x="374" y="108"/>
                  </a:lnTo>
                  <a:lnTo>
                    <a:pt x="374" y="104"/>
                  </a:lnTo>
                  <a:lnTo>
                    <a:pt x="374" y="104"/>
                  </a:lnTo>
                  <a:lnTo>
                    <a:pt x="374" y="100"/>
                  </a:lnTo>
                  <a:lnTo>
                    <a:pt x="378" y="96"/>
                  </a:lnTo>
                  <a:lnTo>
                    <a:pt x="378" y="92"/>
                  </a:lnTo>
                  <a:lnTo>
                    <a:pt x="378" y="84"/>
                  </a:lnTo>
                  <a:lnTo>
                    <a:pt x="378" y="80"/>
                  </a:lnTo>
                  <a:lnTo>
                    <a:pt x="378" y="72"/>
                  </a:lnTo>
                  <a:lnTo>
                    <a:pt x="382" y="64"/>
                  </a:lnTo>
                  <a:lnTo>
                    <a:pt x="382" y="60"/>
                  </a:lnTo>
                  <a:lnTo>
                    <a:pt x="382" y="56"/>
                  </a:lnTo>
                  <a:lnTo>
                    <a:pt x="382" y="56"/>
                  </a:lnTo>
                  <a:lnTo>
                    <a:pt x="382" y="56"/>
                  </a:lnTo>
                  <a:lnTo>
                    <a:pt x="382" y="52"/>
                  </a:lnTo>
                  <a:lnTo>
                    <a:pt x="382" y="52"/>
                  </a:lnTo>
                  <a:lnTo>
                    <a:pt x="382" y="52"/>
                  </a:lnTo>
                  <a:lnTo>
                    <a:pt x="382" y="52"/>
                  </a:lnTo>
                  <a:lnTo>
                    <a:pt x="382" y="48"/>
                  </a:lnTo>
                  <a:lnTo>
                    <a:pt x="382" y="48"/>
                  </a:lnTo>
                  <a:lnTo>
                    <a:pt x="382" y="48"/>
                  </a:lnTo>
                  <a:lnTo>
                    <a:pt x="382" y="44"/>
                  </a:lnTo>
                  <a:lnTo>
                    <a:pt x="382" y="44"/>
                  </a:lnTo>
                  <a:lnTo>
                    <a:pt x="382" y="44"/>
                  </a:lnTo>
                  <a:lnTo>
                    <a:pt x="382" y="40"/>
                  </a:lnTo>
                  <a:lnTo>
                    <a:pt x="382" y="36"/>
                  </a:lnTo>
                  <a:lnTo>
                    <a:pt x="382" y="36"/>
                  </a:lnTo>
                  <a:lnTo>
                    <a:pt x="382" y="36"/>
                  </a:lnTo>
                  <a:lnTo>
                    <a:pt x="382" y="32"/>
                  </a:lnTo>
                  <a:lnTo>
                    <a:pt x="382" y="28"/>
                  </a:lnTo>
                  <a:lnTo>
                    <a:pt x="382" y="24"/>
                  </a:lnTo>
                  <a:lnTo>
                    <a:pt x="378" y="24"/>
                  </a:lnTo>
                  <a:lnTo>
                    <a:pt x="378" y="20"/>
                  </a:lnTo>
                  <a:lnTo>
                    <a:pt x="378" y="20"/>
                  </a:lnTo>
                  <a:lnTo>
                    <a:pt x="378" y="20"/>
                  </a:lnTo>
                  <a:lnTo>
                    <a:pt x="378" y="20"/>
                  </a:lnTo>
                  <a:lnTo>
                    <a:pt x="378" y="16"/>
                  </a:lnTo>
                  <a:lnTo>
                    <a:pt x="378" y="12"/>
                  </a:lnTo>
                  <a:lnTo>
                    <a:pt x="378" y="12"/>
                  </a:lnTo>
                  <a:lnTo>
                    <a:pt x="378" y="12"/>
                  </a:lnTo>
                  <a:lnTo>
                    <a:pt x="378" y="8"/>
                  </a:lnTo>
                  <a:lnTo>
                    <a:pt x="378" y="8"/>
                  </a:lnTo>
                  <a:lnTo>
                    <a:pt x="378" y="8"/>
                  </a:lnTo>
                  <a:lnTo>
                    <a:pt x="378" y="8"/>
                  </a:lnTo>
                  <a:lnTo>
                    <a:pt x="382" y="4"/>
                  </a:lnTo>
                  <a:lnTo>
                    <a:pt x="382" y="4"/>
                  </a:lnTo>
                  <a:lnTo>
                    <a:pt x="382" y="4"/>
                  </a:lnTo>
                  <a:lnTo>
                    <a:pt x="382" y="4"/>
                  </a:lnTo>
                  <a:lnTo>
                    <a:pt x="382" y="4"/>
                  </a:lnTo>
                  <a:lnTo>
                    <a:pt x="382" y="4"/>
                  </a:lnTo>
                  <a:lnTo>
                    <a:pt x="382" y="4"/>
                  </a:lnTo>
                  <a:lnTo>
                    <a:pt x="382" y="4"/>
                  </a:lnTo>
                  <a:lnTo>
                    <a:pt x="382" y="4"/>
                  </a:lnTo>
                  <a:lnTo>
                    <a:pt x="382" y="4"/>
                  </a:lnTo>
                  <a:lnTo>
                    <a:pt x="382" y="4"/>
                  </a:lnTo>
                  <a:lnTo>
                    <a:pt x="382" y="4"/>
                  </a:lnTo>
                  <a:lnTo>
                    <a:pt x="382" y="4"/>
                  </a:lnTo>
                  <a:lnTo>
                    <a:pt x="382" y="0"/>
                  </a:lnTo>
                  <a:lnTo>
                    <a:pt x="382" y="0"/>
                  </a:lnTo>
                  <a:lnTo>
                    <a:pt x="382" y="0"/>
                  </a:lnTo>
                  <a:lnTo>
                    <a:pt x="382" y="0"/>
                  </a:lnTo>
                  <a:lnTo>
                    <a:pt x="382" y="0"/>
                  </a:lnTo>
                  <a:lnTo>
                    <a:pt x="382" y="0"/>
                  </a:lnTo>
                  <a:lnTo>
                    <a:pt x="382"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33F0D09A-1C57-E2C3-D524-3C5EF72DC331}"/>
                </a:ext>
              </a:extLst>
            </p:cNvPr>
            <p:cNvSpPr>
              <a:spLocks/>
            </p:cNvSpPr>
            <p:nvPr/>
          </p:nvSpPr>
          <p:spPr bwMode="auto">
            <a:xfrm>
              <a:off x="8512175" y="276226"/>
              <a:ext cx="727075" cy="654050"/>
            </a:xfrm>
            <a:custGeom>
              <a:avLst/>
              <a:gdLst>
                <a:gd name="T0" fmla="*/ 3 w 114"/>
                <a:gd name="T1" fmla="*/ 86 h 103"/>
                <a:gd name="T2" fmla="*/ 47 w 114"/>
                <a:gd name="T3" fmla="*/ 100 h 103"/>
                <a:gd name="T4" fmla="*/ 102 w 114"/>
                <a:gd name="T5" fmla="*/ 31 h 103"/>
                <a:gd name="T6" fmla="*/ 32 w 114"/>
                <a:gd name="T7" fmla="*/ 7 h 103"/>
                <a:gd name="T8" fmla="*/ 3 w 114"/>
                <a:gd name="T9" fmla="*/ 86 h 103"/>
              </a:gdLst>
              <a:ahLst/>
              <a:cxnLst>
                <a:cxn ang="0">
                  <a:pos x="T0" y="T1"/>
                </a:cxn>
                <a:cxn ang="0">
                  <a:pos x="T2" y="T3"/>
                </a:cxn>
                <a:cxn ang="0">
                  <a:pos x="T4" y="T5"/>
                </a:cxn>
                <a:cxn ang="0">
                  <a:pos x="T6" y="T7"/>
                </a:cxn>
                <a:cxn ang="0">
                  <a:pos x="T8" y="T9"/>
                </a:cxn>
              </a:cxnLst>
              <a:rect l="0" t="0" r="r" b="b"/>
              <a:pathLst>
                <a:path w="114" h="103">
                  <a:moveTo>
                    <a:pt x="3" y="86"/>
                  </a:moveTo>
                  <a:cubicBezTo>
                    <a:pt x="0" y="100"/>
                    <a:pt x="34" y="103"/>
                    <a:pt x="47" y="100"/>
                  </a:cubicBezTo>
                  <a:cubicBezTo>
                    <a:pt x="66" y="97"/>
                    <a:pt x="114" y="58"/>
                    <a:pt x="102" y="31"/>
                  </a:cubicBezTo>
                  <a:cubicBezTo>
                    <a:pt x="90" y="4"/>
                    <a:pt x="50" y="0"/>
                    <a:pt x="32" y="7"/>
                  </a:cubicBezTo>
                  <a:cubicBezTo>
                    <a:pt x="14" y="13"/>
                    <a:pt x="9" y="55"/>
                    <a:pt x="3" y="86"/>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3">
              <a:extLst>
                <a:ext uri="{FF2B5EF4-FFF2-40B4-BE49-F238E27FC236}">
                  <a16:creationId xmlns:a16="http://schemas.microsoft.com/office/drawing/2014/main" id="{6DC6E659-52B1-DB20-47E7-5C46C8A12D1C}"/>
                </a:ext>
              </a:extLst>
            </p:cNvPr>
            <p:cNvSpPr>
              <a:spLocks/>
            </p:cNvSpPr>
            <p:nvPr/>
          </p:nvSpPr>
          <p:spPr bwMode="auto">
            <a:xfrm>
              <a:off x="8651875" y="200026"/>
              <a:ext cx="606425" cy="647700"/>
            </a:xfrm>
            <a:custGeom>
              <a:avLst/>
              <a:gdLst>
                <a:gd name="T0" fmla="*/ 52 w 95"/>
                <a:gd name="T1" fmla="*/ 99 h 102"/>
                <a:gd name="T2" fmla="*/ 54 w 95"/>
                <a:gd name="T3" fmla="*/ 100 h 102"/>
                <a:gd name="T4" fmla="*/ 58 w 95"/>
                <a:gd name="T5" fmla="*/ 100 h 102"/>
                <a:gd name="T6" fmla="*/ 69 w 95"/>
                <a:gd name="T7" fmla="*/ 94 h 102"/>
                <a:gd name="T8" fmla="*/ 82 w 95"/>
                <a:gd name="T9" fmla="*/ 81 h 102"/>
                <a:gd name="T10" fmla="*/ 91 w 95"/>
                <a:gd name="T11" fmla="*/ 73 h 102"/>
                <a:gd name="T12" fmla="*/ 93 w 95"/>
                <a:gd name="T13" fmla="*/ 59 h 102"/>
                <a:gd name="T14" fmla="*/ 90 w 95"/>
                <a:gd name="T15" fmla="*/ 55 h 102"/>
                <a:gd name="T16" fmla="*/ 90 w 95"/>
                <a:gd name="T17" fmla="*/ 48 h 102"/>
                <a:gd name="T18" fmla="*/ 87 w 95"/>
                <a:gd name="T19" fmla="*/ 38 h 102"/>
                <a:gd name="T20" fmla="*/ 69 w 95"/>
                <a:gd name="T21" fmla="*/ 22 h 102"/>
                <a:gd name="T22" fmla="*/ 28 w 95"/>
                <a:gd name="T23" fmla="*/ 1 h 102"/>
                <a:gd name="T24" fmla="*/ 8 w 95"/>
                <a:gd name="T25" fmla="*/ 6 h 102"/>
                <a:gd name="T26" fmla="*/ 1 w 95"/>
                <a:gd name="T27" fmla="*/ 18 h 102"/>
                <a:gd name="T28" fmla="*/ 20 w 95"/>
                <a:gd name="T29" fmla="*/ 28 h 102"/>
                <a:gd name="T30" fmla="*/ 58 w 95"/>
                <a:gd name="T31" fmla="*/ 42 h 102"/>
                <a:gd name="T32" fmla="*/ 63 w 95"/>
                <a:gd name="T33" fmla="*/ 48 h 102"/>
                <a:gd name="T34" fmla="*/ 64 w 95"/>
                <a:gd name="T35" fmla="*/ 76 h 102"/>
                <a:gd name="T36" fmla="*/ 58 w 95"/>
                <a:gd name="T3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102">
                  <a:moveTo>
                    <a:pt x="52" y="99"/>
                  </a:moveTo>
                  <a:cubicBezTo>
                    <a:pt x="52" y="99"/>
                    <a:pt x="53" y="100"/>
                    <a:pt x="54" y="100"/>
                  </a:cubicBezTo>
                  <a:cubicBezTo>
                    <a:pt x="55" y="100"/>
                    <a:pt x="57" y="100"/>
                    <a:pt x="58" y="100"/>
                  </a:cubicBezTo>
                  <a:cubicBezTo>
                    <a:pt x="62" y="99"/>
                    <a:pt x="66" y="98"/>
                    <a:pt x="69" y="94"/>
                  </a:cubicBezTo>
                  <a:cubicBezTo>
                    <a:pt x="73" y="90"/>
                    <a:pt x="77" y="86"/>
                    <a:pt x="82" y="81"/>
                  </a:cubicBezTo>
                  <a:cubicBezTo>
                    <a:pt x="85" y="79"/>
                    <a:pt x="89" y="77"/>
                    <a:pt x="91" y="73"/>
                  </a:cubicBezTo>
                  <a:cubicBezTo>
                    <a:pt x="92" y="69"/>
                    <a:pt x="95" y="64"/>
                    <a:pt x="93" y="59"/>
                  </a:cubicBezTo>
                  <a:cubicBezTo>
                    <a:pt x="92" y="58"/>
                    <a:pt x="90" y="56"/>
                    <a:pt x="90" y="55"/>
                  </a:cubicBezTo>
                  <a:cubicBezTo>
                    <a:pt x="89" y="52"/>
                    <a:pt x="90" y="50"/>
                    <a:pt x="90" y="48"/>
                  </a:cubicBezTo>
                  <a:cubicBezTo>
                    <a:pt x="90" y="44"/>
                    <a:pt x="89" y="41"/>
                    <a:pt x="87" y="38"/>
                  </a:cubicBezTo>
                  <a:cubicBezTo>
                    <a:pt x="84" y="30"/>
                    <a:pt x="76" y="27"/>
                    <a:pt x="69" y="22"/>
                  </a:cubicBezTo>
                  <a:cubicBezTo>
                    <a:pt x="56" y="14"/>
                    <a:pt x="44" y="3"/>
                    <a:pt x="28" y="1"/>
                  </a:cubicBezTo>
                  <a:cubicBezTo>
                    <a:pt x="20" y="0"/>
                    <a:pt x="13" y="2"/>
                    <a:pt x="8" y="6"/>
                  </a:cubicBezTo>
                  <a:cubicBezTo>
                    <a:pt x="4" y="9"/>
                    <a:pt x="0" y="13"/>
                    <a:pt x="1" y="18"/>
                  </a:cubicBezTo>
                  <a:cubicBezTo>
                    <a:pt x="3" y="25"/>
                    <a:pt x="14" y="26"/>
                    <a:pt x="20" y="28"/>
                  </a:cubicBezTo>
                  <a:cubicBezTo>
                    <a:pt x="33" y="31"/>
                    <a:pt x="48" y="33"/>
                    <a:pt x="58" y="42"/>
                  </a:cubicBezTo>
                  <a:cubicBezTo>
                    <a:pt x="59" y="44"/>
                    <a:pt x="62" y="46"/>
                    <a:pt x="63" y="48"/>
                  </a:cubicBezTo>
                  <a:cubicBezTo>
                    <a:pt x="69" y="56"/>
                    <a:pt x="65" y="67"/>
                    <a:pt x="64" y="76"/>
                  </a:cubicBezTo>
                  <a:cubicBezTo>
                    <a:pt x="62" y="85"/>
                    <a:pt x="59" y="93"/>
                    <a:pt x="58" y="10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4">
              <a:extLst>
                <a:ext uri="{FF2B5EF4-FFF2-40B4-BE49-F238E27FC236}">
                  <a16:creationId xmlns:a16="http://schemas.microsoft.com/office/drawing/2014/main" id="{97008410-8731-B547-52F2-442884E10C23}"/>
                </a:ext>
              </a:extLst>
            </p:cNvPr>
            <p:cNvSpPr>
              <a:spLocks/>
            </p:cNvSpPr>
            <p:nvPr/>
          </p:nvSpPr>
          <p:spPr bwMode="auto">
            <a:xfrm>
              <a:off x="8875713" y="682626"/>
              <a:ext cx="203200" cy="190500"/>
            </a:xfrm>
            <a:custGeom>
              <a:avLst/>
              <a:gdLst>
                <a:gd name="T0" fmla="*/ 10 w 32"/>
                <a:gd name="T1" fmla="*/ 5 h 30"/>
                <a:gd name="T2" fmla="*/ 2 w 32"/>
                <a:gd name="T3" fmla="*/ 19 h 30"/>
                <a:gd name="T4" fmla="*/ 25 w 32"/>
                <a:gd name="T5" fmla="*/ 25 h 30"/>
                <a:gd name="T6" fmla="*/ 28 w 32"/>
                <a:gd name="T7" fmla="*/ 8 h 30"/>
                <a:gd name="T8" fmla="*/ 10 w 32"/>
                <a:gd name="T9" fmla="*/ 5 h 30"/>
              </a:gdLst>
              <a:ahLst/>
              <a:cxnLst>
                <a:cxn ang="0">
                  <a:pos x="T0" y="T1"/>
                </a:cxn>
                <a:cxn ang="0">
                  <a:pos x="T2" y="T3"/>
                </a:cxn>
                <a:cxn ang="0">
                  <a:pos x="T4" y="T5"/>
                </a:cxn>
                <a:cxn ang="0">
                  <a:pos x="T6" y="T7"/>
                </a:cxn>
                <a:cxn ang="0">
                  <a:pos x="T8" y="T9"/>
                </a:cxn>
              </a:cxnLst>
              <a:rect l="0" t="0" r="r" b="b"/>
              <a:pathLst>
                <a:path w="32" h="30">
                  <a:moveTo>
                    <a:pt x="10" y="5"/>
                  </a:moveTo>
                  <a:cubicBezTo>
                    <a:pt x="3" y="10"/>
                    <a:pt x="0" y="17"/>
                    <a:pt x="2" y="19"/>
                  </a:cubicBezTo>
                  <a:cubicBezTo>
                    <a:pt x="11" y="29"/>
                    <a:pt x="18" y="30"/>
                    <a:pt x="25" y="25"/>
                  </a:cubicBezTo>
                  <a:cubicBezTo>
                    <a:pt x="32" y="20"/>
                    <a:pt x="32" y="13"/>
                    <a:pt x="28" y="8"/>
                  </a:cubicBezTo>
                  <a:cubicBezTo>
                    <a:pt x="24" y="2"/>
                    <a:pt x="17" y="0"/>
                    <a:pt x="10" y="5"/>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25">
              <a:extLst>
                <a:ext uri="{FF2B5EF4-FFF2-40B4-BE49-F238E27FC236}">
                  <a16:creationId xmlns:a16="http://schemas.microsoft.com/office/drawing/2014/main" id="{4162D5A8-242D-4E83-8351-6B3743A7AAC7}"/>
                </a:ext>
              </a:extLst>
            </p:cNvPr>
            <p:cNvSpPr>
              <a:spLocks/>
            </p:cNvSpPr>
            <p:nvPr/>
          </p:nvSpPr>
          <p:spPr bwMode="auto">
            <a:xfrm>
              <a:off x="8651875" y="263526"/>
              <a:ext cx="555625" cy="495300"/>
            </a:xfrm>
            <a:custGeom>
              <a:avLst/>
              <a:gdLst>
                <a:gd name="T0" fmla="*/ 65 w 87"/>
                <a:gd name="T1" fmla="*/ 78 h 78"/>
                <a:gd name="T2" fmla="*/ 63 w 87"/>
                <a:gd name="T3" fmla="*/ 75 h 78"/>
                <a:gd name="T4" fmla="*/ 55 w 87"/>
                <a:gd name="T5" fmla="*/ 70 h 78"/>
                <a:gd name="T6" fmla="*/ 42 w 87"/>
                <a:gd name="T7" fmla="*/ 73 h 78"/>
                <a:gd name="T8" fmla="*/ 38 w 87"/>
                <a:gd name="T9" fmla="*/ 73 h 78"/>
                <a:gd name="T10" fmla="*/ 39 w 87"/>
                <a:gd name="T11" fmla="*/ 58 h 78"/>
                <a:gd name="T12" fmla="*/ 50 w 87"/>
                <a:gd name="T13" fmla="*/ 39 h 78"/>
                <a:gd name="T14" fmla="*/ 49 w 87"/>
                <a:gd name="T15" fmla="*/ 37 h 78"/>
                <a:gd name="T16" fmla="*/ 34 w 87"/>
                <a:gd name="T17" fmla="*/ 30 h 78"/>
                <a:gd name="T18" fmla="*/ 10 w 87"/>
                <a:gd name="T19" fmla="*/ 21 h 78"/>
                <a:gd name="T20" fmla="*/ 6 w 87"/>
                <a:gd name="T21" fmla="*/ 5 h 78"/>
                <a:gd name="T22" fmla="*/ 12 w 87"/>
                <a:gd name="T23" fmla="*/ 3 h 78"/>
                <a:gd name="T24" fmla="*/ 28 w 87"/>
                <a:gd name="T25" fmla="*/ 1 h 78"/>
                <a:gd name="T26" fmla="*/ 48 w 87"/>
                <a:gd name="T27" fmla="*/ 6 h 78"/>
                <a:gd name="T28" fmla="*/ 83 w 87"/>
                <a:gd name="T29" fmla="*/ 31 h 78"/>
                <a:gd name="T30" fmla="*/ 87 w 87"/>
                <a:gd name="T31" fmla="*/ 43 h 78"/>
                <a:gd name="T32" fmla="*/ 77 w 87"/>
                <a:gd name="T33" fmla="*/ 70 h 78"/>
                <a:gd name="T34" fmla="*/ 67 w 87"/>
                <a:gd name="T35"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78">
                  <a:moveTo>
                    <a:pt x="65" y="78"/>
                  </a:moveTo>
                  <a:cubicBezTo>
                    <a:pt x="66" y="78"/>
                    <a:pt x="63" y="75"/>
                    <a:pt x="63" y="75"/>
                  </a:cubicBezTo>
                  <a:cubicBezTo>
                    <a:pt x="61" y="73"/>
                    <a:pt x="57" y="70"/>
                    <a:pt x="55" y="70"/>
                  </a:cubicBezTo>
                  <a:cubicBezTo>
                    <a:pt x="50" y="70"/>
                    <a:pt x="45" y="70"/>
                    <a:pt x="42" y="73"/>
                  </a:cubicBezTo>
                  <a:cubicBezTo>
                    <a:pt x="41" y="74"/>
                    <a:pt x="39" y="74"/>
                    <a:pt x="38" y="73"/>
                  </a:cubicBezTo>
                  <a:cubicBezTo>
                    <a:pt x="37" y="71"/>
                    <a:pt x="37" y="62"/>
                    <a:pt x="39" y="58"/>
                  </a:cubicBezTo>
                  <a:cubicBezTo>
                    <a:pt x="41" y="55"/>
                    <a:pt x="50" y="44"/>
                    <a:pt x="50" y="39"/>
                  </a:cubicBezTo>
                  <a:cubicBezTo>
                    <a:pt x="49" y="38"/>
                    <a:pt x="49" y="38"/>
                    <a:pt x="49" y="37"/>
                  </a:cubicBezTo>
                  <a:cubicBezTo>
                    <a:pt x="45" y="32"/>
                    <a:pt x="39" y="31"/>
                    <a:pt x="34" y="30"/>
                  </a:cubicBezTo>
                  <a:cubicBezTo>
                    <a:pt x="25" y="28"/>
                    <a:pt x="16" y="28"/>
                    <a:pt x="10" y="21"/>
                  </a:cubicBezTo>
                  <a:cubicBezTo>
                    <a:pt x="6" y="16"/>
                    <a:pt x="0" y="11"/>
                    <a:pt x="6" y="5"/>
                  </a:cubicBezTo>
                  <a:cubicBezTo>
                    <a:pt x="8" y="4"/>
                    <a:pt x="10" y="4"/>
                    <a:pt x="12" y="3"/>
                  </a:cubicBezTo>
                  <a:cubicBezTo>
                    <a:pt x="18" y="1"/>
                    <a:pt x="23" y="1"/>
                    <a:pt x="28" y="1"/>
                  </a:cubicBezTo>
                  <a:cubicBezTo>
                    <a:pt x="35" y="0"/>
                    <a:pt x="42" y="3"/>
                    <a:pt x="48" y="6"/>
                  </a:cubicBezTo>
                  <a:cubicBezTo>
                    <a:pt x="63" y="11"/>
                    <a:pt x="75" y="18"/>
                    <a:pt x="83" y="31"/>
                  </a:cubicBezTo>
                  <a:cubicBezTo>
                    <a:pt x="85" y="34"/>
                    <a:pt x="87" y="39"/>
                    <a:pt x="87" y="43"/>
                  </a:cubicBezTo>
                  <a:cubicBezTo>
                    <a:pt x="87" y="53"/>
                    <a:pt x="83" y="63"/>
                    <a:pt x="77" y="70"/>
                  </a:cubicBezTo>
                  <a:cubicBezTo>
                    <a:pt x="74" y="74"/>
                    <a:pt x="72" y="78"/>
                    <a:pt x="67" y="7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6">
              <a:extLst>
                <a:ext uri="{FF2B5EF4-FFF2-40B4-BE49-F238E27FC236}">
                  <a16:creationId xmlns:a16="http://schemas.microsoft.com/office/drawing/2014/main" id="{3AE50892-F509-E4F8-B8A3-DC94D5661FD9}"/>
                </a:ext>
              </a:extLst>
            </p:cNvPr>
            <p:cNvSpPr>
              <a:spLocks/>
            </p:cNvSpPr>
            <p:nvPr/>
          </p:nvSpPr>
          <p:spPr bwMode="auto">
            <a:xfrm>
              <a:off x="8256588" y="968376"/>
              <a:ext cx="969963" cy="1611313"/>
            </a:xfrm>
            <a:custGeom>
              <a:avLst/>
              <a:gdLst>
                <a:gd name="T0" fmla="*/ 63 w 152"/>
                <a:gd name="T1" fmla="*/ 2 h 254"/>
                <a:gd name="T2" fmla="*/ 65 w 152"/>
                <a:gd name="T3" fmla="*/ 25 h 254"/>
                <a:gd name="T4" fmla="*/ 108 w 152"/>
                <a:gd name="T5" fmla="*/ 0 h 254"/>
                <a:gd name="T6" fmla="*/ 135 w 152"/>
                <a:gd name="T7" fmla="*/ 11 h 254"/>
                <a:gd name="T8" fmla="*/ 152 w 152"/>
                <a:gd name="T9" fmla="*/ 36 h 254"/>
                <a:gd name="T10" fmla="*/ 151 w 152"/>
                <a:gd name="T11" fmla="*/ 49 h 254"/>
                <a:gd name="T12" fmla="*/ 146 w 152"/>
                <a:gd name="T13" fmla="*/ 226 h 254"/>
                <a:gd name="T14" fmla="*/ 144 w 152"/>
                <a:gd name="T15" fmla="*/ 234 h 254"/>
                <a:gd name="T16" fmla="*/ 140 w 152"/>
                <a:gd name="T17" fmla="*/ 234 h 254"/>
                <a:gd name="T18" fmla="*/ 0 w 152"/>
                <a:gd name="T19" fmla="*/ 232 h 254"/>
                <a:gd name="T20" fmla="*/ 6 w 152"/>
                <a:gd name="T21" fmla="*/ 192 h 254"/>
                <a:gd name="T22" fmla="*/ 14 w 152"/>
                <a:gd name="T23" fmla="*/ 133 h 254"/>
                <a:gd name="T24" fmla="*/ 22 w 152"/>
                <a:gd name="T25" fmla="*/ 74 h 254"/>
                <a:gd name="T26" fmla="*/ 24 w 152"/>
                <a:gd name="T27" fmla="*/ 56 h 254"/>
                <a:gd name="T28" fmla="*/ 30 w 152"/>
                <a:gd name="T29" fmla="*/ 21 h 254"/>
                <a:gd name="T30" fmla="*/ 37 w 152"/>
                <a:gd name="T31" fmla="*/ 11 h 254"/>
                <a:gd name="T32" fmla="*/ 63 w 152"/>
                <a:gd name="T33" fmla="*/ 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254">
                  <a:moveTo>
                    <a:pt x="63" y="2"/>
                  </a:moveTo>
                  <a:cubicBezTo>
                    <a:pt x="63" y="2"/>
                    <a:pt x="58" y="23"/>
                    <a:pt x="65" y="25"/>
                  </a:cubicBezTo>
                  <a:cubicBezTo>
                    <a:pt x="98" y="32"/>
                    <a:pt x="108" y="0"/>
                    <a:pt x="108" y="0"/>
                  </a:cubicBezTo>
                  <a:cubicBezTo>
                    <a:pt x="116" y="2"/>
                    <a:pt x="131" y="8"/>
                    <a:pt x="135" y="11"/>
                  </a:cubicBezTo>
                  <a:cubicBezTo>
                    <a:pt x="144" y="17"/>
                    <a:pt x="151" y="25"/>
                    <a:pt x="152" y="36"/>
                  </a:cubicBezTo>
                  <a:cubicBezTo>
                    <a:pt x="152" y="40"/>
                    <a:pt x="151" y="44"/>
                    <a:pt x="151" y="49"/>
                  </a:cubicBezTo>
                  <a:cubicBezTo>
                    <a:pt x="141" y="107"/>
                    <a:pt x="140" y="167"/>
                    <a:pt x="146" y="226"/>
                  </a:cubicBezTo>
                  <a:cubicBezTo>
                    <a:pt x="146" y="229"/>
                    <a:pt x="146" y="232"/>
                    <a:pt x="144" y="234"/>
                  </a:cubicBezTo>
                  <a:cubicBezTo>
                    <a:pt x="143" y="234"/>
                    <a:pt x="142" y="234"/>
                    <a:pt x="140" y="234"/>
                  </a:cubicBezTo>
                  <a:cubicBezTo>
                    <a:pt x="91" y="237"/>
                    <a:pt x="47" y="254"/>
                    <a:pt x="0" y="232"/>
                  </a:cubicBezTo>
                  <a:cubicBezTo>
                    <a:pt x="3" y="220"/>
                    <a:pt x="5" y="206"/>
                    <a:pt x="6" y="192"/>
                  </a:cubicBezTo>
                  <a:cubicBezTo>
                    <a:pt x="9" y="173"/>
                    <a:pt x="11" y="153"/>
                    <a:pt x="14" y="133"/>
                  </a:cubicBezTo>
                  <a:cubicBezTo>
                    <a:pt x="16" y="112"/>
                    <a:pt x="19" y="92"/>
                    <a:pt x="22" y="74"/>
                  </a:cubicBezTo>
                  <a:cubicBezTo>
                    <a:pt x="22" y="71"/>
                    <a:pt x="23" y="64"/>
                    <a:pt x="24" y="56"/>
                  </a:cubicBezTo>
                  <a:cubicBezTo>
                    <a:pt x="26" y="42"/>
                    <a:pt x="28" y="26"/>
                    <a:pt x="30" y="21"/>
                  </a:cubicBezTo>
                  <a:cubicBezTo>
                    <a:pt x="32" y="17"/>
                    <a:pt x="34" y="13"/>
                    <a:pt x="37" y="11"/>
                  </a:cubicBezTo>
                  <a:cubicBezTo>
                    <a:pt x="43" y="4"/>
                    <a:pt x="63" y="2"/>
                    <a:pt x="63" y="2"/>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7">
              <a:extLst>
                <a:ext uri="{FF2B5EF4-FFF2-40B4-BE49-F238E27FC236}">
                  <a16:creationId xmlns:a16="http://schemas.microsoft.com/office/drawing/2014/main" id="{FC04AD08-0707-8D4D-627B-0662139B625E}"/>
                </a:ext>
              </a:extLst>
            </p:cNvPr>
            <p:cNvSpPr>
              <a:spLocks/>
            </p:cNvSpPr>
            <p:nvPr/>
          </p:nvSpPr>
          <p:spPr bwMode="auto">
            <a:xfrm>
              <a:off x="8824913" y="955676"/>
              <a:ext cx="388938" cy="1166813"/>
            </a:xfrm>
            <a:custGeom>
              <a:avLst/>
              <a:gdLst>
                <a:gd name="T0" fmla="*/ 58 w 61"/>
                <a:gd name="T1" fmla="*/ 19 h 184"/>
                <a:gd name="T2" fmla="*/ 36 w 61"/>
                <a:gd name="T3" fmla="*/ 2 h 184"/>
                <a:gd name="T4" fmla="*/ 19 w 61"/>
                <a:gd name="T5" fmla="*/ 19 h 184"/>
                <a:gd name="T6" fmla="*/ 7 w 61"/>
                <a:gd name="T7" fmla="*/ 62 h 184"/>
                <a:gd name="T8" fmla="*/ 21 w 61"/>
                <a:gd name="T9" fmla="*/ 153 h 184"/>
                <a:gd name="T10" fmla="*/ 45 w 61"/>
                <a:gd name="T11" fmla="*/ 183 h 184"/>
                <a:gd name="T12" fmla="*/ 49 w 61"/>
                <a:gd name="T13" fmla="*/ 174 h 184"/>
                <a:gd name="T14" fmla="*/ 52 w 61"/>
                <a:gd name="T15" fmla="*/ 144 h 184"/>
                <a:gd name="T16" fmla="*/ 54 w 61"/>
                <a:gd name="T17" fmla="*/ 106 h 184"/>
                <a:gd name="T18" fmla="*/ 59 w 61"/>
                <a:gd name="T19" fmla="*/ 47 h 184"/>
                <a:gd name="T20" fmla="*/ 58 w 61"/>
                <a:gd name="T21" fmla="*/ 1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84">
                  <a:moveTo>
                    <a:pt x="58" y="19"/>
                  </a:moveTo>
                  <a:cubicBezTo>
                    <a:pt x="54" y="10"/>
                    <a:pt x="43" y="5"/>
                    <a:pt x="36" y="2"/>
                  </a:cubicBezTo>
                  <a:cubicBezTo>
                    <a:pt x="29" y="0"/>
                    <a:pt x="25" y="8"/>
                    <a:pt x="19" y="19"/>
                  </a:cubicBezTo>
                  <a:cubicBezTo>
                    <a:pt x="14" y="29"/>
                    <a:pt x="10" y="45"/>
                    <a:pt x="7" y="62"/>
                  </a:cubicBezTo>
                  <a:cubicBezTo>
                    <a:pt x="0" y="101"/>
                    <a:pt x="12" y="133"/>
                    <a:pt x="21" y="153"/>
                  </a:cubicBezTo>
                  <a:cubicBezTo>
                    <a:pt x="31" y="175"/>
                    <a:pt x="42" y="184"/>
                    <a:pt x="45" y="183"/>
                  </a:cubicBezTo>
                  <a:cubicBezTo>
                    <a:pt x="48" y="182"/>
                    <a:pt x="49" y="177"/>
                    <a:pt x="49" y="174"/>
                  </a:cubicBezTo>
                  <a:cubicBezTo>
                    <a:pt x="51" y="164"/>
                    <a:pt x="51" y="154"/>
                    <a:pt x="52" y="144"/>
                  </a:cubicBezTo>
                  <a:cubicBezTo>
                    <a:pt x="55" y="132"/>
                    <a:pt x="54" y="119"/>
                    <a:pt x="54" y="106"/>
                  </a:cubicBezTo>
                  <a:cubicBezTo>
                    <a:pt x="55" y="86"/>
                    <a:pt x="59" y="67"/>
                    <a:pt x="59" y="47"/>
                  </a:cubicBezTo>
                  <a:cubicBezTo>
                    <a:pt x="59" y="38"/>
                    <a:pt x="61" y="26"/>
                    <a:pt x="58"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8">
              <a:extLst>
                <a:ext uri="{FF2B5EF4-FFF2-40B4-BE49-F238E27FC236}">
                  <a16:creationId xmlns:a16="http://schemas.microsoft.com/office/drawing/2014/main" id="{1385438C-D7F0-A9DD-C1A8-6BFDA89D17EC}"/>
                </a:ext>
              </a:extLst>
            </p:cNvPr>
            <p:cNvSpPr>
              <a:spLocks/>
            </p:cNvSpPr>
            <p:nvPr/>
          </p:nvSpPr>
          <p:spPr bwMode="auto">
            <a:xfrm>
              <a:off x="9047163" y="3024189"/>
              <a:ext cx="192088" cy="342900"/>
            </a:xfrm>
            <a:custGeom>
              <a:avLst/>
              <a:gdLst>
                <a:gd name="T0" fmla="*/ 14 w 30"/>
                <a:gd name="T1" fmla="*/ 3 h 54"/>
                <a:gd name="T2" fmla="*/ 3 w 30"/>
                <a:gd name="T3" fmla="*/ 14 h 54"/>
                <a:gd name="T4" fmla="*/ 11 w 30"/>
                <a:gd name="T5" fmla="*/ 24 h 54"/>
                <a:gd name="T6" fmla="*/ 10 w 30"/>
                <a:gd name="T7" fmla="*/ 34 h 54"/>
                <a:gd name="T8" fmla="*/ 10 w 30"/>
                <a:gd name="T9" fmla="*/ 39 h 54"/>
                <a:gd name="T10" fmla="*/ 10 w 30"/>
                <a:gd name="T11" fmla="*/ 40 h 54"/>
                <a:gd name="T12" fmla="*/ 12 w 30"/>
                <a:gd name="T13" fmla="*/ 44 h 54"/>
                <a:gd name="T14" fmla="*/ 13 w 30"/>
                <a:gd name="T15" fmla="*/ 43 h 54"/>
                <a:gd name="T16" fmla="*/ 14 w 30"/>
                <a:gd name="T17" fmla="*/ 42 h 54"/>
                <a:gd name="T18" fmla="*/ 15 w 30"/>
                <a:gd name="T19" fmla="*/ 37 h 54"/>
                <a:gd name="T20" fmla="*/ 16 w 30"/>
                <a:gd name="T21" fmla="*/ 29 h 54"/>
                <a:gd name="T22" fmla="*/ 16 w 30"/>
                <a:gd name="T23" fmla="*/ 45 h 54"/>
                <a:gd name="T24" fmla="*/ 17 w 30"/>
                <a:gd name="T25" fmla="*/ 49 h 54"/>
                <a:gd name="T26" fmla="*/ 17 w 30"/>
                <a:gd name="T27" fmla="*/ 51 h 54"/>
                <a:gd name="T28" fmla="*/ 18 w 30"/>
                <a:gd name="T29" fmla="*/ 50 h 54"/>
                <a:gd name="T30" fmla="*/ 20 w 30"/>
                <a:gd name="T31" fmla="*/ 47 h 54"/>
                <a:gd name="T32" fmla="*/ 21 w 30"/>
                <a:gd name="T33" fmla="*/ 33 h 54"/>
                <a:gd name="T34" fmla="*/ 23 w 30"/>
                <a:gd name="T35" fmla="*/ 42 h 54"/>
                <a:gd name="T36" fmla="*/ 25 w 30"/>
                <a:gd name="T37" fmla="*/ 47 h 54"/>
                <a:gd name="T38" fmla="*/ 26 w 30"/>
                <a:gd name="T39" fmla="*/ 52 h 54"/>
                <a:gd name="T40" fmla="*/ 27 w 30"/>
                <a:gd name="T41" fmla="*/ 54 h 54"/>
                <a:gd name="T42" fmla="*/ 28 w 30"/>
                <a:gd name="T43" fmla="*/ 54 h 54"/>
                <a:gd name="T44" fmla="*/ 30 w 30"/>
                <a:gd name="T45" fmla="*/ 50 h 54"/>
                <a:gd name="T46" fmla="*/ 29 w 30"/>
                <a:gd name="T47" fmla="*/ 43 h 54"/>
                <a:gd name="T48" fmla="*/ 29 w 30"/>
                <a:gd name="T49" fmla="*/ 34 h 54"/>
                <a:gd name="T50" fmla="*/ 26 w 30"/>
                <a:gd name="T51" fmla="*/ 20 h 54"/>
                <a:gd name="T52" fmla="*/ 27 w 30"/>
                <a:gd name="T53" fmla="*/ 13 h 54"/>
                <a:gd name="T54" fmla="*/ 26 w 30"/>
                <a:gd name="T55" fmla="*/ 3 h 54"/>
                <a:gd name="T56" fmla="*/ 23 w 30"/>
                <a:gd name="T57" fmla="*/ 1 h 54"/>
                <a:gd name="T58" fmla="*/ 20 w 30"/>
                <a:gd name="T59" fmla="*/ 0 h 54"/>
                <a:gd name="T60" fmla="*/ 14 w 30"/>
                <a:gd name="T61" fmla="*/ 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54">
                  <a:moveTo>
                    <a:pt x="14" y="3"/>
                  </a:moveTo>
                  <a:cubicBezTo>
                    <a:pt x="8" y="8"/>
                    <a:pt x="0" y="15"/>
                    <a:pt x="3" y="14"/>
                  </a:cubicBezTo>
                  <a:cubicBezTo>
                    <a:pt x="4" y="15"/>
                    <a:pt x="11" y="20"/>
                    <a:pt x="11" y="24"/>
                  </a:cubicBezTo>
                  <a:cubicBezTo>
                    <a:pt x="12" y="27"/>
                    <a:pt x="10" y="31"/>
                    <a:pt x="10" y="34"/>
                  </a:cubicBezTo>
                  <a:cubicBezTo>
                    <a:pt x="10" y="36"/>
                    <a:pt x="10" y="37"/>
                    <a:pt x="10" y="39"/>
                  </a:cubicBezTo>
                  <a:cubicBezTo>
                    <a:pt x="10" y="39"/>
                    <a:pt x="10" y="40"/>
                    <a:pt x="10" y="40"/>
                  </a:cubicBezTo>
                  <a:cubicBezTo>
                    <a:pt x="10" y="42"/>
                    <a:pt x="10" y="46"/>
                    <a:pt x="12" y="44"/>
                  </a:cubicBezTo>
                  <a:cubicBezTo>
                    <a:pt x="13" y="44"/>
                    <a:pt x="13" y="44"/>
                    <a:pt x="13" y="43"/>
                  </a:cubicBezTo>
                  <a:cubicBezTo>
                    <a:pt x="14" y="43"/>
                    <a:pt x="14" y="42"/>
                    <a:pt x="14" y="42"/>
                  </a:cubicBezTo>
                  <a:cubicBezTo>
                    <a:pt x="15" y="40"/>
                    <a:pt x="15" y="38"/>
                    <a:pt x="15" y="37"/>
                  </a:cubicBezTo>
                  <a:cubicBezTo>
                    <a:pt x="16" y="34"/>
                    <a:pt x="16" y="32"/>
                    <a:pt x="16" y="29"/>
                  </a:cubicBezTo>
                  <a:cubicBezTo>
                    <a:pt x="16" y="35"/>
                    <a:pt x="16" y="40"/>
                    <a:pt x="16" y="45"/>
                  </a:cubicBezTo>
                  <a:cubicBezTo>
                    <a:pt x="16" y="47"/>
                    <a:pt x="16" y="48"/>
                    <a:pt x="17" y="49"/>
                  </a:cubicBezTo>
                  <a:cubicBezTo>
                    <a:pt x="17" y="50"/>
                    <a:pt x="17" y="50"/>
                    <a:pt x="17" y="51"/>
                  </a:cubicBezTo>
                  <a:cubicBezTo>
                    <a:pt x="17" y="51"/>
                    <a:pt x="18" y="50"/>
                    <a:pt x="18" y="50"/>
                  </a:cubicBezTo>
                  <a:cubicBezTo>
                    <a:pt x="19" y="49"/>
                    <a:pt x="20" y="48"/>
                    <a:pt x="20" y="47"/>
                  </a:cubicBezTo>
                  <a:cubicBezTo>
                    <a:pt x="22" y="43"/>
                    <a:pt x="21" y="38"/>
                    <a:pt x="21" y="33"/>
                  </a:cubicBezTo>
                  <a:cubicBezTo>
                    <a:pt x="22" y="36"/>
                    <a:pt x="23" y="39"/>
                    <a:pt x="23" y="42"/>
                  </a:cubicBezTo>
                  <a:cubicBezTo>
                    <a:pt x="24" y="44"/>
                    <a:pt x="24" y="45"/>
                    <a:pt x="25" y="47"/>
                  </a:cubicBezTo>
                  <a:cubicBezTo>
                    <a:pt x="25" y="49"/>
                    <a:pt x="25" y="50"/>
                    <a:pt x="26" y="52"/>
                  </a:cubicBezTo>
                  <a:cubicBezTo>
                    <a:pt x="26" y="52"/>
                    <a:pt x="26" y="53"/>
                    <a:pt x="27" y="54"/>
                  </a:cubicBezTo>
                  <a:cubicBezTo>
                    <a:pt x="27" y="54"/>
                    <a:pt x="28" y="54"/>
                    <a:pt x="28" y="54"/>
                  </a:cubicBezTo>
                  <a:cubicBezTo>
                    <a:pt x="29" y="53"/>
                    <a:pt x="30" y="51"/>
                    <a:pt x="30" y="50"/>
                  </a:cubicBezTo>
                  <a:cubicBezTo>
                    <a:pt x="30" y="47"/>
                    <a:pt x="30" y="45"/>
                    <a:pt x="29" y="43"/>
                  </a:cubicBezTo>
                  <a:cubicBezTo>
                    <a:pt x="29" y="40"/>
                    <a:pt x="29" y="37"/>
                    <a:pt x="29" y="34"/>
                  </a:cubicBezTo>
                  <a:cubicBezTo>
                    <a:pt x="29" y="30"/>
                    <a:pt x="26" y="25"/>
                    <a:pt x="26" y="20"/>
                  </a:cubicBezTo>
                  <a:cubicBezTo>
                    <a:pt x="27" y="18"/>
                    <a:pt x="27" y="15"/>
                    <a:pt x="27" y="13"/>
                  </a:cubicBezTo>
                  <a:cubicBezTo>
                    <a:pt x="28" y="9"/>
                    <a:pt x="29" y="6"/>
                    <a:pt x="26" y="3"/>
                  </a:cubicBezTo>
                  <a:cubicBezTo>
                    <a:pt x="25" y="2"/>
                    <a:pt x="24" y="1"/>
                    <a:pt x="23" y="1"/>
                  </a:cubicBezTo>
                  <a:cubicBezTo>
                    <a:pt x="22" y="0"/>
                    <a:pt x="21" y="0"/>
                    <a:pt x="20" y="0"/>
                  </a:cubicBezTo>
                  <a:lnTo>
                    <a:pt x="14" y="3"/>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
              <a:extLst>
                <a:ext uri="{FF2B5EF4-FFF2-40B4-BE49-F238E27FC236}">
                  <a16:creationId xmlns:a16="http://schemas.microsoft.com/office/drawing/2014/main" id="{251225B3-E3EB-FAD1-9236-17F4DBD447EA}"/>
                </a:ext>
              </a:extLst>
            </p:cNvPr>
            <p:cNvSpPr>
              <a:spLocks/>
            </p:cNvSpPr>
            <p:nvPr/>
          </p:nvSpPr>
          <p:spPr bwMode="auto">
            <a:xfrm>
              <a:off x="8939213" y="1044576"/>
              <a:ext cx="477838" cy="2087563"/>
            </a:xfrm>
            <a:custGeom>
              <a:avLst/>
              <a:gdLst>
                <a:gd name="T0" fmla="*/ 31 w 75"/>
                <a:gd name="T1" fmla="*/ 0 h 329"/>
                <a:gd name="T2" fmla="*/ 24 w 75"/>
                <a:gd name="T3" fmla="*/ 109 h 329"/>
                <a:gd name="T4" fmla="*/ 33 w 75"/>
                <a:gd name="T5" fmla="*/ 183 h 329"/>
                <a:gd name="T6" fmla="*/ 26 w 75"/>
                <a:gd name="T7" fmla="*/ 319 h 329"/>
                <a:gd name="T8" fmla="*/ 50 w 75"/>
                <a:gd name="T9" fmla="*/ 323 h 329"/>
                <a:gd name="T10" fmla="*/ 73 w 75"/>
                <a:gd name="T11" fmla="*/ 152 h 329"/>
                <a:gd name="T12" fmla="*/ 57 w 75"/>
                <a:gd name="T13" fmla="*/ 25 h 329"/>
                <a:gd name="T14" fmla="*/ 31 w 75"/>
                <a:gd name="T15" fmla="*/ 0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29">
                  <a:moveTo>
                    <a:pt x="31" y="0"/>
                  </a:moveTo>
                  <a:cubicBezTo>
                    <a:pt x="0" y="34"/>
                    <a:pt x="18" y="69"/>
                    <a:pt x="24" y="109"/>
                  </a:cubicBezTo>
                  <a:cubicBezTo>
                    <a:pt x="27" y="129"/>
                    <a:pt x="38" y="164"/>
                    <a:pt x="33" y="183"/>
                  </a:cubicBezTo>
                  <a:cubicBezTo>
                    <a:pt x="24" y="219"/>
                    <a:pt x="21" y="245"/>
                    <a:pt x="26" y="319"/>
                  </a:cubicBezTo>
                  <a:cubicBezTo>
                    <a:pt x="36" y="329"/>
                    <a:pt x="49" y="327"/>
                    <a:pt x="50" y="323"/>
                  </a:cubicBezTo>
                  <a:cubicBezTo>
                    <a:pt x="75" y="241"/>
                    <a:pt x="72" y="217"/>
                    <a:pt x="73" y="152"/>
                  </a:cubicBezTo>
                  <a:cubicBezTo>
                    <a:pt x="74" y="113"/>
                    <a:pt x="70" y="46"/>
                    <a:pt x="57" y="25"/>
                  </a:cubicBezTo>
                  <a:cubicBezTo>
                    <a:pt x="52" y="15"/>
                    <a:pt x="31" y="0"/>
                    <a:pt x="31" y="0"/>
                  </a:cubicBezTo>
                  <a:close/>
                </a:path>
              </a:pathLst>
            </a:custGeom>
            <a:solidFill>
              <a:srgbClr val="F59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0">
              <a:extLst>
                <a:ext uri="{FF2B5EF4-FFF2-40B4-BE49-F238E27FC236}">
                  <a16:creationId xmlns:a16="http://schemas.microsoft.com/office/drawing/2014/main" id="{20225311-16DB-7FBE-320F-BB83C4527D7A}"/>
                </a:ext>
              </a:extLst>
            </p:cNvPr>
            <p:cNvSpPr>
              <a:spLocks/>
            </p:cNvSpPr>
            <p:nvPr/>
          </p:nvSpPr>
          <p:spPr bwMode="auto">
            <a:xfrm>
              <a:off x="9129713" y="3068639"/>
              <a:ext cx="593725" cy="1065213"/>
            </a:xfrm>
            <a:custGeom>
              <a:avLst/>
              <a:gdLst>
                <a:gd name="T0" fmla="*/ 58 w 93"/>
                <a:gd name="T1" fmla="*/ 6 h 168"/>
                <a:gd name="T2" fmla="*/ 41 w 93"/>
                <a:gd name="T3" fmla="*/ 34 h 168"/>
                <a:gd name="T4" fmla="*/ 7 w 93"/>
                <a:gd name="T5" fmla="*/ 161 h 168"/>
                <a:gd name="T6" fmla="*/ 62 w 93"/>
                <a:gd name="T7" fmla="*/ 83 h 168"/>
                <a:gd name="T8" fmla="*/ 83 w 93"/>
                <a:gd name="T9" fmla="*/ 13 h 168"/>
                <a:gd name="T10" fmla="*/ 58 w 93"/>
                <a:gd name="T11" fmla="*/ 6 h 168"/>
              </a:gdLst>
              <a:ahLst/>
              <a:cxnLst>
                <a:cxn ang="0">
                  <a:pos x="T0" y="T1"/>
                </a:cxn>
                <a:cxn ang="0">
                  <a:pos x="T2" y="T3"/>
                </a:cxn>
                <a:cxn ang="0">
                  <a:pos x="T4" y="T5"/>
                </a:cxn>
                <a:cxn ang="0">
                  <a:pos x="T6" y="T7"/>
                </a:cxn>
                <a:cxn ang="0">
                  <a:pos x="T8" y="T9"/>
                </a:cxn>
                <a:cxn ang="0">
                  <a:pos x="T10" y="T11"/>
                </a:cxn>
              </a:cxnLst>
              <a:rect l="0" t="0" r="r" b="b"/>
              <a:pathLst>
                <a:path w="93" h="168">
                  <a:moveTo>
                    <a:pt x="58" y="6"/>
                  </a:moveTo>
                  <a:cubicBezTo>
                    <a:pt x="47" y="11"/>
                    <a:pt x="45" y="25"/>
                    <a:pt x="41" y="34"/>
                  </a:cubicBezTo>
                  <a:cubicBezTo>
                    <a:pt x="31" y="58"/>
                    <a:pt x="0" y="158"/>
                    <a:pt x="7" y="161"/>
                  </a:cubicBezTo>
                  <a:cubicBezTo>
                    <a:pt x="25" y="168"/>
                    <a:pt x="47" y="112"/>
                    <a:pt x="62" y="83"/>
                  </a:cubicBezTo>
                  <a:cubicBezTo>
                    <a:pt x="75" y="56"/>
                    <a:pt x="93" y="31"/>
                    <a:pt x="83" y="13"/>
                  </a:cubicBezTo>
                  <a:cubicBezTo>
                    <a:pt x="80" y="9"/>
                    <a:pt x="70" y="0"/>
                    <a:pt x="58" y="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1">
              <a:extLst>
                <a:ext uri="{FF2B5EF4-FFF2-40B4-BE49-F238E27FC236}">
                  <a16:creationId xmlns:a16="http://schemas.microsoft.com/office/drawing/2014/main" id="{DD3ACF73-9AAE-6A7E-2239-CEC70505F6DB}"/>
                </a:ext>
              </a:extLst>
            </p:cNvPr>
            <p:cNvSpPr>
              <a:spLocks/>
            </p:cNvSpPr>
            <p:nvPr/>
          </p:nvSpPr>
          <p:spPr bwMode="auto">
            <a:xfrm>
              <a:off x="9366250" y="2979739"/>
              <a:ext cx="765175" cy="1154113"/>
            </a:xfrm>
            <a:custGeom>
              <a:avLst/>
              <a:gdLst>
                <a:gd name="T0" fmla="*/ 9 w 120"/>
                <a:gd name="T1" fmla="*/ 174 h 182"/>
                <a:gd name="T2" fmla="*/ 26 w 120"/>
                <a:gd name="T3" fmla="*/ 2 h 182"/>
                <a:gd name="T4" fmla="*/ 114 w 120"/>
                <a:gd name="T5" fmla="*/ 26 h 182"/>
                <a:gd name="T6" fmla="*/ 118 w 120"/>
                <a:gd name="T7" fmla="*/ 55 h 182"/>
                <a:gd name="T8" fmla="*/ 97 w 120"/>
                <a:gd name="T9" fmla="*/ 174 h 182"/>
                <a:gd name="T10" fmla="*/ 9 w 120"/>
                <a:gd name="T11" fmla="*/ 174 h 182"/>
              </a:gdLst>
              <a:ahLst/>
              <a:cxnLst>
                <a:cxn ang="0">
                  <a:pos x="T0" y="T1"/>
                </a:cxn>
                <a:cxn ang="0">
                  <a:pos x="T2" y="T3"/>
                </a:cxn>
                <a:cxn ang="0">
                  <a:pos x="T4" y="T5"/>
                </a:cxn>
                <a:cxn ang="0">
                  <a:pos x="T6" y="T7"/>
                </a:cxn>
                <a:cxn ang="0">
                  <a:pos x="T8" y="T9"/>
                </a:cxn>
                <a:cxn ang="0">
                  <a:pos x="T10" y="T11"/>
                </a:cxn>
              </a:cxnLst>
              <a:rect l="0" t="0" r="r" b="b"/>
              <a:pathLst>
                <a:path w="120" h="182">
                  <a:moveTo>
                    <a:pt x="9" y="174"/>
                  </a:moveTo>
                  <a:cubicBezTo>
                    <a:pt x="0" y="167"/>
                    <a:pt x="21" y="0"/>
                    <a:pt x="26" y="2"/>
                  </a:cubicBezTo>
                  <a:cubicBezTo>
                    <a:pt x="39" y="7"/>
                    <a:pt x="105" y="13"/>
                    <a:pt x="114" y="26"/>
                  </a:cubicBezTo>
                  <a:cubicBezTo>
                    <a:pt x="120" y="33"/>
                    <a:pt x="118" y="47"/>
                    <a:pt x="118" y="55"/>
                  </a:cubicBezTo>
                  <a:cubicBezTo>
                    <a:pt x="118" y="82"/>
                    <a:pt x="115" y="162"/>
                    <a:pt x="97" y="174"/>
                  </a:cubicBezTo>
                  <a:cubicBezTo>
                    <a:pt x="88" y="180"/>
                    <a:pt x="19" y="182"/>
                    <a:pt x="9" y="1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2">
              <a:extLst>
                <a:ext uri="{FF2B5EF4-FFF2-40B4-BE49-F238E27FC236}">
                  <a16:creationId xmlns:a16="http://schemas.microsoft.com/office/drawing/2014/main" id="{76D0A948-2639-FAA9-F67B-65E2B5B598FC}"/>
                </a:ext>
              </a:extLst>
            </p:cNvPr>
            <p:cNvSpPr>
              <a:spLocks noEditPoints="1"/>
            </p:cNvSpPr>
            <p:nvPr/>
          </p:nvSpPr>
          <p:spPr bwMode="auto">
            <a:xfrm>
              <a:off x="9856788" y="3144839"/>
              <a:ext cx="211138" cy="862013"/>
            </a:xfrm>
            <a:custGeom>
              <a:avLst/>
              <a:gdLst>
                <a:gd name="T0" fmla="*/ 21 w 33"/>
                <a:gd name="T1" fmla="*/ 0 h 136"/>
                <a:gd name="T2" fmla="*/ 30 w 33"/>
                <a:gd name="T3" fmla="*/ 36 h 136"/>
                <a:gd name="T4" fmla="*/ 24 w 33"/>
                <a:gd name="T5" fmla="*/ 92 h 136"/>
                <a:gd name="T6" fmla="*/ 9 w 33"/>
                <a:gd name="T7" fmla="*/ 135 h 136"/>
                <a:gd name="T8" fmla="*/ 1 w 33"/>
                <a:gd name="T9" fmla="*/ 110 h 136"/>
                <a:gd name="T10" fmla="*/ 4 w 33"/>
                <a:gd name="T11" fmla="*/ 91 h 136"/>
                <a:gd name="T12" fmla="*/ 4 w 33"/>
                <a:gd name="T13" fmla="*/ 89 h 136"/>
                <a:gd name="T14" fmla="*/ 13 w 33"/>
                <a:gd name="T15" fmla="*/ 11 h 136"/>
                <a:gd name="T16" fmla="*/ 16 w 33"/>
                <a:gd name="T17" fmla="*/ 3 h 136"/>
                <a:gd name="T18" fmla="*/ 21 w 33"/>
                <a:gd name="T19" fmla="*/ 0 h 136"/>
                <a:gd name="T20" fmla="*/ 4 w 33"/>
                <a:gd name="T21" fmla="*/ 121 h 136"/>
                <a:gd name="T22" fmla="*/ 4 w 33"/>
                <a:gd name="T23" fmla="*/ 121 h 136"/>
                <a:gd name="T24" fmla="*/ 4 w 33"/>
                <a:gd name="T25" fmla="*/ 120 h 136"/>
                <a:gd name="T26" fmla="*/ 4 w 33"/>
                <a:gd name="T27" fmla="*/ 120 h 136"/>
                <a:gd name="T28" fmla="*/ 4 w 33"/>
                <a:gd name="T29" fmla="*/ 120 h 136"/>
                <a:gd name="T30" fmla="*/ 4 w 33"/>
                <a:gd name="T31" fmla="*/ 120 h 136"/>
                <a:gd name="T32" fmla="*/ 4 w 33"/>
                <a:gd name="T33" fmla="*/ 120 h 136"/>
                <a:gd name="T34" fmla="*/ 4 w 33"/>
                <a:gd name="T35" fmla="*/ 12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136">
                  <a:moveTo>
                    <a:pt x="21" y="0"/>
                  </a:moveTo>
                  <a:cubicBezTo>
                    <a:pt x="33" y="3"/>
                    <a:pt x="31" y="23"/>
                    <a:pt x="30" y="36"/>
                  </a:cubicBezTo>
                  <a:cubicBezTo>
                    <a:pt x="29" y="55"/>
                    <a:pt x="27" y="74"/>
                    <a:pt x="24" y="92"/>
                  </a:cubicBezTo>
                  <a:cubicBezTo>
                    <a:pt x="21" y="109"/>
                    <a:pt x="25" y="136"/>
                    <a:pt x="9" y="135"/>
                  </a:cubicBezTo>
                  <a:cubicBezTo>
                    <a:pt x="1" y="134"/>
                    <a:pt x="0" y="121"/>
                    <a:pt x="1" y="110"/>
                  </a:cubicBezTo>
                  <a:cubicBezTo>
                    <a:pt x="4" y="91"/>
                    <a:pt x="4" y="91"/>
                    <a:pt x="4" y="91"/>
                  </a:cubicBezTo>
                  <a:cubicBezTo>
                    <a:pt x="4" y="90"/>
                    <a:pt x="4" y="90"/>
                    <a:pt x="4" y="89"/>
                  </a:cubicBezTo>
                  <a:cubicBezTo>
                    <a:pt x="4" y="63"/>
                    <a:pt x="10" y="38"/>
                    <a:pt x="13" y="11"/>
                  </a:cubicBezTo>
                  <a:cubicBezTo>
                    <a:pt x="14" y="6"/>
                    <a:pt x="15" y="6"/>
                    <a:pt x="16" y="3"/>
                  </a:cubicBezTo>
                  <a:cubicBezTo>
                    <a:pt x="16" y="2"/>
                    <a:pt x="18" y="0"/>
                    <a:pt x="21" y="0"/>
                  </a:cubicBezTo>
                  <a:close/>
                  <a:moveTo>
                    <a:pt x="4" y="121"/>
                  </a:moveTo>
                  <a:cubicBezTo>
                    <a:pt x="4" y="121"/>
                    <a:pt x="4" y="121"/>
                    <a:pt x="4" y="121"/>
                  </a:cubicBezTo>
                  <a:moveTo>
                    <a:pt x="4" y="120"/>
                  </a:moveTo>
                  <a:cubicBezTo>
                    <a:pt x="4" y="120"/>
                    <a:pt x="4" y="120"/>
                    <a:pt x="4" y="120"/>
                  </a:cubicBezTo>
                  <a:moveTo>
                    <a:pt x="4" y="120"/>
                  </a:moveTo>
                  <a:cubicBezTo>
                    <a:pt x="4" y="120"/>
                    <a:pt x="4" y="120"/>
                    <a:pt x="4" y="120"/>
                  </a:cubicBezTo>
                  <a:moveTo>
                    <a:pt x="4" y="120"/>
                  </a:moveTo>
                  <a:cubicBezTo>
                    <a:pt x="4" y="120"/>
                    <a:pt x="4" y="120"/>
                    <a:pt x="4" y="120"/>
                  </a:cubicBezTo>
                </a:path>
              </a:pathLst>
            </a:custGeom>
            <a:solidFill>
              <a:srgbClr val="34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3">
              <a:extLst>
                <a:ext uri="{FF2B5EF4-FFF2-40B4-BE49-F238E27FC236}">
                  <a16:creationId xmlns:a16="http://schemas.microsoft.com/office/drawing/2014/main" id="{21EA19FE-1CD6-FA90-DD57-C44A3A4043FA}"/>
                </a:ext>
              </a:extLst>
            </p:cNvPr>
            <p:cNvSpPr>
              <a:spLocks/>
            </p:cNvSpPr>
            <p:nvPr/>
          </p:nvSpPr>
          <p:spPr bwMode="auto">
            <a:xfrm>
              <a:off x="9882188" y="3905251"/>
              <a:ext cx="223838" cy="679450"/>
            </a:xfrm>
            <a:custGeom>
              <a:avLst/>
              <a:gdLst>
                <a:gd name="T0" fmla="*/ 2 w 35"/>
                <a:gd name="T1" fmla="*/ 2 h 107"/>
                <a:gd name="T2" fmla="*/ 4 w 35"/>
                <a:gd name="T3" fmla="*/ 4 h 107"/>
                <a:gd name="T4" fmla="*/ 12 w 35"/>
                <a:gd name="T5" fmla="*/ 14 h 107"/>
                <a:gd name="T6" fmla="*/ 23 w 35"/>
                <a:gd name="T7" fmla="*/ 41 h 107"/>
                <a:gd name="T8" fmla="*/ 35 w 35"/>
                <a:gd name="T9" fmla="*/ 105 h 107"/>
                <a:gd name="T10" fmla="*/ 33 w 35"/>
                <a:gd name="T11" fmla="*/ 104 h 107"/>
                <a:gd name="T12" fmla="*/ 15 w 35"/>
                <a:gd name="T13" fmla="*/ 35 h 107"/>
                <a:gd name="T14" fmla="*/ 4 w 35"/>
                <a:gd name="T15" fmla="*/ 14 h 107"/>
                <a:gd name="T16" fmla="*/ 2 w 35"/>
                <a:gd name="T17" fmla="*/ 9 h 107"/>
                <a:gd name="T18" fmla="*/ 0 w 35"/>
                <a:gd name="T19" fmla="*/ 2 h 107"/>
                <a:gd name="T20" fmla="*/ 2 w 35"/>
                <a:gd name="T21" fmla="*/ 1 h 107"/>
                <a:gd name="T22" fmla="*/ 2 w 35"/>
                <a:gd name="T23" fmla="*/ 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07">
                  <a:moveTo>
                    <a:pt x="2" y="2"/>
                  </a:moveTo>
                  <a:cubicBezTo>
                    <a:pt x="3" y="3"/>
                    <a:pt x="1" y="1"/>
                    <a:pt x="4" y="4"/>
                  </a:cubicBezTo>
                  <a:cubicBezTo>
                    <a:pt x="4" y="4"/>
                    <a:pt x="10" y="11"/>
                    <a:pt x="12" y="14"/>
                  </a:cubicBezTo>
                  <a:cubicBezTo>
                    <a:pt x="17" y="22"/>
                    <a:pt x="22" y="29"/>
                    <a:pt x="23" y="41"/>
                  </a:cubicBezTo>
                  <a:cubicBezTo>
                    <a:pt x="24" y="63"/>
                    <a:pt x="21" y="88"/>
                    <a:pt x="35" y="105"/>
                  </a:cubicBezTo>
                  <a:cubicBezTo>
                    <a:pt x="35" y="105"/>
                    <a:pt x="35" y="107"/>
                    <a:pt x="33" y="104"/>
                  </a:cubicBezTo>
                  <a:cubicBezTo>
                    <a:pt x="17" y="86"/>
                    <a:pt x="18" y="57"/>
                    <a:pt x="15" y="35"/>
                  </a:cubicBezTo>
                  <a:cubicBezTo>
                    <a:pt x="15" y="35"/>
                    <a:pt x="8" y="23"/>
                    <a:pt x="4" y="14"/>
                  </a:cubicBezTo>
                  <a:cubicBezTo>
                    <a:pt x="4" y="13"/>
                    <a:pt x="2" y="9"/>
                    <a:pt x="2" y="9"/>
                  </a:cubicBezTo>
                  <a:cubicBezTo>
                    <a:pt x="0" y="0"/>
                    <a:pt x="0" y="2"/>
                    <a:pt x="0" y="2"/>
                  </a:cubicBezTo>
                  <a:cubicBezTo>
                    <a:pt x="0" y="1"/>
                    <a:pt x="2" y="1"/>
                    <a:pt x="2" y="1"/>
                  </a:cubicBezTo>
                  <a:cubicBezTo>
                    <a:pt x="2" y="1"/>
                    <a:pt x="2" y="2"/>
                    <a:pt x="2" y="2"/>
                  </a:cubicBezTo>
                  <a:close/>
                </a:path>
              </a:pathLst>
            </a:custGeom>
            <a:solidFill>
              <a:srgbClr val="34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4">
              <a:extLst>
                <a:ext uri="{FF2B5EF4-FFF2-40B4-BE49-F238E27FC236}">
                  <a16:creationId xmlns:a16="http://schemas.microsoft.com/office/drawing/2014/main" id="{2E0E188C-148B-F307-3A21-981E9123A3BB}"/>
                </a:ext>
              </a:extLst>
            </p:cNvPr>
            <p:cNvSpPr>
              <a:spLocks/>
            </p:cNvSpPr>
            <p:nvPr/>
          </p:nvSpPr>
          <p:spPr bwMode="auto">
            <a:xfrm>
              <a:off x="9359900" y="2967039"/>
              <a:ext cx="534988" cy="1147763"/>
            </a:xfrm>
            <a:custGeom>
              <a:avLst/>
              <a:gdLst>
                <a:gd name="T0" fmla="*/ 44 w 84"/>
                <a:gd name="T1" fmla="*/ 169 h 181"/>
                <a:gd name="T2" fmla="*/ 74 w 84"/>
                <a:gd name="T3" fmla="*/ 112 h 181"/>
                <a:gd name="T4" fmla="*/ 74 w 84"/>
                <a:gd name="T5" fmla="*/ 39 h 181"/>
                <a:gd name="T6" fmla="*/ 60 w 84"/>
                <a:gd name="T7" fmla="*/ 18 h 181"/>
                <a:gd name="T8" fmla="*/ 35 w 84"/>
                <a:gd name="T9" fmla="*/ 7 h 181"/>
                <a:gd name="T10" fmla="*/ 11 w 84"/>
                <a:gd name="T11" fmla="*/ 38 h 181"/>
                <a:gd name="T12" fmla="*/ 2 w 84"/>
                <a:gd name="T13" fmla="*/ 137 h 181"/>
                <a:gd name="T14" fmla="*/ 44 w 84"/>
                <a:gd name="T15" fmla="*/ 169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81">
                  <a:moveTo>
                    <a:pt x="44" y="169"/>
                  </a:moveTo>
                  <a:cubicBezTo>
                    <a:pt x="74" y="112"/>
                    <a:pt x="74" y="112"/>
                    <a:pt x="74" y="112"/>
                  </a:cubicBezTo>
                  <a:cubicBezTo>
                    <a:pt x="80" y="79"/>
                    <a:pt x="84" y="68"/>
                    <a:pt x="74" y="39"/>
                  </a:cubicBezTo>
                  <a:cubicBezTo>
                    <a:pt x="72" y="31"/>
                    <a:pt x="64" y="26"/>
                    <a:pt x="60" y="18"/>
                  </a:cubicBezTo>
                  <a:cubicBezTo>
                    <a:pt x="53" y="0"/>
                    <a:pt x="43" y="3"/>
                    <a:pt x="35" y="7"/>
                  </a:cubicBezTo>
                  <a:cubicBezTo>
                    <a:pt x="16" y="18"/>
                    <a:pt x="13" y="25"/>
                    <a:pt x="11" y="38"/>
                  </a:cubicBezTo>
                  <a:cubicBezTo>
                    <a:pt x="2" y="137"/>
                    <a:pt x="2" y="137"/>
                    <a:pt x="2" y="137"/>
                  </a:cubicBezTo>
                  <a:cubicBezTo>
                    <a:pt x="0" y="157"/>
                    <a:pt x="32" y="181"/>
                    <a:pt x="44" y="169"/>
                  </a:cubicBezTo>
                </a:path>
              </a:pathLst>
            </a:custGeom>
            <a:solidFill>
              <a:srgbClr val="F9C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5">
              <a:extLst>
                <a:ext uri="{FF2B5EF4-FFF2-40B4-BE49-F238E27FC236}">
                  <a16:creationId xmlns:a16="http://schemas.microsoft.com/office/drawing/2014/main" id="{11D6F3BD-497E-991E-2F28-2BE091D014D2}"/>
                </a:ext>
              </a:extLst>
            </p:cNvPr>
            <p:cNvSpPr>
              <a:spLocks/>
            </p:cNvSpPr>
            <p:nvPr/>
          </p:nvSpPr>
          <p:spPr bwMode="auto">
            <a:xfrm>
              <a:off x="9563100" y="2827339"/>
              <a:ext cx="204788" cy="393700"/>
            </a:xfrm>
            <a:custGeom>
              <a:avLst/>
              <a:gdLst>
                <a:gd name="T0" fmla="*/ 12 w 32"/>
                <a:gd name="T1" fmla="*/ 60 h 62"/>
                <a:gd name="T2" fmla="*/ 26 w 32"/>
                <a:gd name="T3" fmla="*/ 49 h 62"/>
                <a:gd name="T4" fmla="*/ 31 w 32"/>
                <a:gd name="T5" fmla="*/ 21 h 62"/>
                <a:gd name="T6" fmla="*/ 21 w 32"/>
                <a:gd name="T7" fmla="*/ 2 h 62"/>
                <a:gd name="T8" fmla="*/ 6 w 32"/>
                <a:gd name="T9" fmla="*/ 13 h 62"/>
                <a:gd name="T10" fmla="*/ 2 w 32"/>
                <a:gd name="T11" fmla="*/ 42 h 62"/>
                <a:gd name="T12" fmla="*/ 12 w 32"/>
                <a:gd name="T13" fmla="*/ 60 h 62"/>
              </a:gdLst>
              <a:ahLst/>
              <a:cxnLst>
                <a:cxn ang="0">
                  <a:pos x="T0" y="T1"/>
                </a:cxn>
                <a:cxn ang="0">
                  <a:pos x="T2" y="T3"/>
                </a:cxn>
                <a:cxn ang="0">
                  <a:pos x="T4" y="T5"/>
                </a:cxn>
                <a:cxn ang="0">
                  <a:pos x="T6" y="T7"/>
                </a:cxn>
                <a:cxn ang="0">
                  <a:pos x="T8" y="T9"/>
                </a:cxn>
                <a:cxn ang="0">
                  <a:pos x="T10" y="T11"/>
                </a:cxn>
                <a:cxn ang="0">
                  <a:pos x="T12" y="T13"/>
                </a:cxn>
              </a:cxnLst>
              <a:rect l="0" t="0" r="r" b="b"/>
              <a:pathLst>
                <a:path w="32" h="62">
                  <a:moveTo>
                    <a:pt x="12" y="60"/>
                  </a:moveTo>
                  <a:cubicBezTo>
                    <a:pt x="19" y="62"/>
                    <a:pt x="25" y="57"/>
                    <a:pt x="26" y="49"/>
                  </a:cubicBezTo>
                  <a:cubicBezTo>
                    <a:pt x="31" y="21"/>
                    <a:pt x="31" y="21"/>
                    <a:pt x="31" y="21"/>
                  </a:cubicBezTo>
                  <a:cubicBezTo>
                    <a:pt x="32" y="13"/>
                    <a:pt x="28" y="4"/>
                    <a:pt x="21" y="2"/>
                  </a:cubicBezTo>
                  <a:cubicBezTo>
                    <a:pt x="14" y="0"/>
                    <a:pt x="8" y="5"/>
                    <a:pt x="6" y="13"/>
                  </a:cubicBezTo>
                  <a:cubicBezTo>
                    <a:pt x="2" y="42"/>
                    <a:pt x="2" y="42"/>
                    <a:pt x="2" y="42"/>
                  </a:cubicBezTo>
                  <a:cubicBezTo>
                    <a:pt x="0" y="50"/>
                    <a:pt x="5" y="58"/>
                    <a:pt x="12" y="60"/>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6">
              <a:extLst>
                <a:ext uri="{FF2B5EF4-FFF2-40B4-BE49-F238E27FC236}">
                  <a16:creationId xmlns:a16="http://schemas.microsoft.com/office/drawing/2014/main" id="{CB473545-ED13-3664-97DA-A8F27912A8EA}"/>
                </a:ext>
              </a:extLst>
            </p:cNvPr>
            <p:cNvSpPr>
              <a:spLocks/>
            </p:cNvSpPr>
            <p:nvPr/>
          </p:nvSpPr>
          <p:spPr bwMode="auto">
            <a:xfrm>
              <a:off x="9334500" y="3665539"/>
              <a:ext cx="477838" cy="1719263"/>
            </a:xfrm>
            <a:custGeom>
              <a:avLst/>
              <a:gdLst>
                <a:gd name="T0" fmla="*/ 72 w 75"/>
                <a:gd name="T1" fmla="*/ 258 h 271"/>
                <a:gd name="T2" fmla="*/ 65 w 75"/>
                <a:gd name="T3" fmla="*/ 83 h 271"/>
                <a:gd name="T4" fmla="*/ 10 w 75"/>
                <a:gd name="T5" fmla="*/ 1 h 271"/>
                <a:gd name="T6" fmla="*/ 7 w 75"/>
                <a:gd name="T7" fmla="*/ 82 h 271"/>
                <a:gd name="T8" fmla="*/ 34 w 75"/>
                <a:gd name="T9" fmla="*/ 183 h 271"/>
                <a:gd name="T10" fmla="*/ 57 w 75"/>
                <a:gd name="T11" fmla="*/ 267 h 271"/>
                <a:gd name="T12" fmla="*/ 72 w 75"/>
                <a:gd name="T13" fmla="*/ 258 h 271"/>
              </a:gdLst>
              <a:ahLst/>
              <a:cxnLst>
                <a:cxn ang="0">
                  <a:pos x="T0" y="T1"/>
                </a:cxn>
                <a:cxn ang="0">
                  <a:pos x="T2" y="T3"/>
                </a:cxn>
                <a:cxn ang="0">
                  <a:pos x="T4" y="T5"/>
                </a:cxn>
                <a:cxn ang="0">
                  <a:pos x="T6" y="T7"/>
                </a:cxn>
                <a:cxn ang="0">
                  <a:pos x="T8" y="T9"/>
                </a:cxn>
                <a:cxn ang="0">
                  <a:pos x="T10" y="T11"/>
                </a:cxn>
                <a:cxn ang="0">
                  <a:pos x="T12" y="T13"/>
                </a:cxn>
              </a:cxnLst>
              <a:rect l="0" t="0" r="r" b="b"/>
              <a:pathLst>
                <a:path w="75" h="271">
                  <a:moveTo>
                    <a:pt x="72" y="258"/>
                  </a:moveTo>
                  <a:cubicBezTo>
                    <a:pt x="75" y="232"/>
                    <a:pt x="67" y="121"/>
                    <a:pt x="65" y="83"/>
                  </a:cubicBezTo>
                  <a:cubicBezTo>
                    <a:pt x="63" y="57"/>
                    <a:pt x="30" y="0"/>
                    <a:pt x="10" y="1"/>
                  </a:cubicBezTo>
                  <a:cubicBezTo>
                    <a:pt x="3" y="1"/>
                    <a:pt x="0" y="38"/>
                    <a:pt x="7" y="82"/>
                  </a:cubicBezTo>
                  <a:cubicBezTo>
                    <a:pt x="12" y="111"/>
                    <a:pt x="20" y="129"/>
                    <a:pt x="34" y="183"/>
                  </a:cubicBezTo>
                  <a:cubicBezTo>
                    <a:pt x="43" y="216"/>
                    <a:pt x="53" y="268"/>
                    <a:pt x="57" y="267"/>
                  </a:cubicBezTo>
                  <a:cubicBezTo>
                    <a:pt x="63" y="265"/>
                    <a:pt x="70" y="271"/>
                    <a:pt x="72" y="258"/>
                  </a:cubicBezTo>
                  <a:close/>
                </a:path>
              </a:pathLst>
            </a:custGeom>
            <a:solidFill>
              <a:srgbClr val="532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7">
              <a:extLst>
                <a:ext uri="{FF2B5EF4-FFF2-40B4-BE49-F238E27FC236}">
                  <a16:creationId xmlns:a16="http://schemas.microsoft.com/office/drawing/2014/main" id="{5A9DC6DE-7CCA-4887-897A-B4B2F8C9080B}"/>
                </a:ext>
              </a:extLst>
            </p:cNvPr>
            <p:cNvSpPr>
              <a:spLocks/>
            </p:cNvSpPr>
            <p:nvPr/>
          </p:nvSpPr>
          <p:spPr bwMode="auto">
            <a:xfrm>
              <a:off x="8894763" y="3697289"/>
              <a:ext cx="987425" cy="1338263"/>
            </a:xfrm>
            <a:custGeom>
              <a:avLst/>
              <a:gdLst>
                <a:gd name="T0" fmla="*/ 4 w 155"/>
                <a:gd name="T1" fmla="*/ 196 h 211"/>
                <a:gd name="T2" fmla="*/ 27 w 155"/>
                <a:gd name="T3" fmla="*/ 211 h 211"/>
                <a:gd name="T4" fmla="*/ 100 w 155"/>
                <a:gd name="T5" fmla="*/ 128 h 211"/>
                <a:gd name="T6" fmla="*/ 154 w 155"/>
                <a:gd name="T7" fmla="*/ 27 h 211"/>
                <a:gd name="T8" fmla="*/ 122 w 155"/>
                <a:gd name="T9" fmla="*/ 3 h 211"/>
                <a:gd name="T10" fmla="*/ 55 w 155"/>
                <a:gd name="T11" fmla="*/ 120 h 211"/>
                <a:gd name="T12" fmla="*/ 4 w 155"/>
                <a:gd name="T13" fmla="*/ 196 h 211"/>
              </a:gdLst>
              <a:ahLst/>
              <a:cxnLst>
                <a:cxn ang="0">
                  <a:pos x="T0" y="T1"/>
                </a:cxn>
                <a:cxn ang="0">
                  <a:pos x="T2" y="T3"/>
                </a:cxn>
                <a:cxn ang="0">
                  <a:pos x="T4" y="T5"/>
                </a:cxn>
                <a:cxn ang="0">
                  <a:pos x="T6" y="T7"/>
                </a:cxn>
                <a:cxn ang="0">
                  <a:pos x="T8" y="T9"/>
                </a:cxn>
                <a:cxn ang="0">
                  <a:pos x="T10" y="T11"/>
                </a:cxn>
                <a:cxn ang="0">
                  <a:pos x="T12" y="T13"/>
                </a:cxn>
              </a:cxnLst>
              <a:rect l="0" t="0" r="r" b="b"/>
              <a:pathLst>
                <a:path w="155" h="211">
                  <a:moveTo>
                    <a:pt x="4" y="196"/>
                  </a:moveTo>
                  <a:cubicBezTo>
                    <a:pt x="15" y="203"/>
                    <a:pt x="27" y="211"/>
                    <a:pt x="27" y="211"/>
                  </a:cubicBezTo>
                  <a:cubicBezTo>
                    <a:pt x="27" y="211"/>
                    <a:pt x="72" y="165"/>
                    <a:pt x="100" y="128"/>
                  </a:cubicBezTo>
                  <a:cubicBezTo>
                    <a:pt x="129" y="90"/>
                    <a:pt x="155" y="68"/>
                    <a:pt x="154" y="27"/>
                  </a:cubicBezTo>
                  <a:cubicBezTo>
                    <a:pt x="153" y="1"/>
                    <a:pt x="137" y="5"/>
                    <a:pt x="122" y="3"/>
                  </a:cubicBezTo>
                  <a:cubicBezTo>
                    <a:pt x="98" y="0"/>
                    <a:pt x="81" y="71"/>
                    <a:pt x="55" y="120"/>
                  </a:cubicBezTo>
                  <a:cubicBezTo>
                    <a:pt x="26" y="177"/>
                    <a:pt x="0" y="194"/>
                    <a:pt x="4" y="196"/>
                  </a:cubicBezTo>
                  <a:close/>
                </a:path>
              </a:pathLst>
            </a:custGeom>
            <a:solidFill>
              <a:srgbClr val="7054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8">
              <a:extLst>
                <a:ext uri="{FF2B5EF4-FFF2-40B4-BE49-F238E27FC236}">
                  <a16:creationId xmlns:a16="http://schemas.microsoft.com/office/drawing/2014/main" id="{EF437B2B-B1E0-1821-8BEF-BD12C867BC9A}"/>
                </a:ext>
              </a:extLst>
            </p:cNvPr>
            <p:cNvSpPr>
              <a:spLocks/>
            </p:cNvSpPr>
            <p:nvPr/>
          </p:nvSpPr>
          <p:spPr bwMode="auto">
            <a:xfrm>
              <a:off x="8670925" y="4737101"/>
              <a:ext cx="338138" cy="336550"/>
            </a:xfrm>
            <a:custGeom>
              <a:avLst/>
              <a:gdLst>
                <a:gd name="T0" fmla="*/ 42 w 53"/>
                <a:gd name="T1" fmla="*/ 31 h 53"/>
                <a:gd name="T2" fmla="*/ 41 w 53"/>
                <a:gd name="T3" fmla="*/ 25 h 53"/>
                <a:gd name="T4" fmla="*/ 18 w 53"/>
                <a:gd name="T5" fmla="*/ 8 h 53"/>
                <a:gd name="T6" fmla="*/ 0 w 53"/>
                <a:gd name="T7" fmla="*/ 7 h 53"/>
                <a:gd name="T8" fmla="*/ 46 w 53"/>
                <a:gd name="T9" fmla="*/ 53 h 53"/>
                <a:gd name="T10" fmla="*/ 52 w 53"/>
                <a:gd name="T11" fmla="*/ 40 h 53"/>
                <a:gd name="T12" fmla="*/ 42 w 53"/>
                <a:gd name="T13" fmla="*/ 31 h 53"/>
              </a:gdLst>
              <a:ahLst/>
              <a:cxnLst>
                <a:cxn ang="0">
                  <a:pos x="T0" y="T1"/>
                </a:cxn>
                <a:cxn ang="0">
                  <a:pos x="T2" y="T3"/>
                </a:cxn>
                <a:cxn ang="0">
                  <a:pos x="T4" y="T5"/>
                </a:cxn>
                <a:cxn ang="0">
                  <a:pos x="T6" y="T7"/>
                </a:cxn>
                <a:cxn ang="0">
                  <a:pos x="T8" y="T9"/>
                </a:cxn>
                <a:cxn ang="0">
                  <a:pos x="T10" y="T11"/>
                </a:cxn>
                <a:cxn ang="0">
                  <a:pos x="T12" y="T13"/>
                </a:cxn>
              </a:cxnLst>
              <a:rect l="0" t="0" r="r" b="b"/>
              <a:pathLst>
                <a:path w="53" h="53">
                  <a:moveTo>
                    <a:pt x="42" y="31"/>
                  </a:moveTo>
                  <a:cubicBezTo>
                    <a:pt x="43" y="30"/>
                    <a:pt x="50" y="25"/>
                    <a:pt x="41" y="25"/>
                  </a:cubicBezTo>
                  <a:cubicBezTo>
                    <a:pt x="36" y="25"/>
                    <a:pt x="21" y="12"/>
                    <a:pt x="18" y="8"/>
                  </a:cubicBezTo>
                  <a:cubicBezTo>
                    <a:pt x="10" y="0"/>
                    <a:pt x="5" y="1"/>
                    <a:pt x="0" y="7"/>
                  </a:cubicBezTo>
                  <a:cubicBezTo>
                    <a:pt x="3" y="21"/>
                    <a:pt x="44" y="53"/>
                    <a:pt x="46" y="53"/>
                  </a:cubicBezTo>
                  <a:cubicBezTo>
                    <a:pt x="51" y="47"/>
                    <a:pt x="49" y="42"/>
                    <a:pt x="52" y="40"/>
                  </a:cubicBezTo>
                  <a:cubicBezTo>
                    <a:pt x="53" y="38"/>
                    <a:pt x="45" y="32"/>
                    <a:pt x="4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40">
              <a:extLst>
                <a:ext uri="{FF2B5EF4-FFF2-40B4-BE49-F238E27FC236}">
                  <a16:creationId xmlns:a16="http://schemas.microsoft.com/office/drawing/2014/main" id="{A5C37DD2-C311-A7F2-710B-5117C5D0D23C}"/>
                </a:ext>
              </a:extLst>
            </p:cNvPr>
            <p:cNvSpPr>
              <a:spLocks/>
            </p:cNvSpPr>
            <p:nvPr/>
          </p:nvSpPr>
          <p:spPr bwMode="auto">
            <a:xfrm>
              <a:off x="9372600" y="5207001"/>
              <a:ext cx="414338" cy="171450"/>
            </a:xfrm>
            <a:custGeom>
              <a:avLst/>
              <a:gdLst>
                <a:gd name="T0" fmla="*/ 48 w 65"/>
                <a:gd name="T1" fmla="*/ 10 h 27"/>
                <a:gd name="T2" fmla="*/ 43 w 65"/>
                <a:gd name="T3" fmla="*/ 6 h 27"/>
                <a:gd name="T4" fmla="*/ 14 w 65"/>
                <a:gd name="T5" fmla="*/ 8 h 27"/>
                <a:gd name="T6" fmla="*/ 0 w 65"/>
                <a:gd name="T7" fmla="*/ 18 h 27"/>
                <a:gd name="T8" fmla="*/ 65 w 65"/>
                <a:gd name="T9" fmla="*/ 24 h 27"/>
                <a:gd name="T10" fmla="*/ 61 w 65"/>
                <a:gd name="T11" fmla="*/ 11 h 27"/>
                <a:gd name="T12" fmla="*/ 48 w 65"/>
                <a:gd name="T13" fmla="*/ 10 h 27"/>
              </a:gdLst>
              <a:ahLst/>
              <a:cxnLst>
                <a:cxn ang="0">
                  <a:pos x="T0" y="T1"/>
                </a:cxn>
                <a:cxn ang="0">
                  <a:pos x="T2" y="T3"/>
                </a:cxn>
                <a:cxn ang="0">
                  <a:pos x="T4" y="T5"/>
                </a:cxn>
                <a:cxn ang="0">
                  <a:pos x="T6" y="T7"/>
                </a:cxn>
                <a:cxn ang="0">
                  <a:pos x="T8" y="T9"/>
                </a:cxn>
                <a:cxn ang="0">
                  <a:pos x="T10" y="T11"/>
                </a:cxn>
                <a:cxn ang="0">
                  <a:pos x="T12" y="T13"/>
                </a:cxn>
              </a:cxnLst>
              <a:rect l="0" t="0" r="r" b="b"/>
              <a:pathLst>
                <a:path w="65" h="27">
                  <a:moveTo>
                    <a:pt x="48" y="10"/>
                  </a:moveTo>
                  <a:cubicBezTo>
                    <a:pt x="48" y="8"/>
                    <a:pt x="50" y="0"/>
                    <a:pt x="43" y="6"/>
                  </a:cubicBezTo>
                  <a:cubicBezTo>
                    <a:pt x="39" y="9"/>
                    <a:pt x="19" y="8"/>
                    <a:pt x="14" y="8"/>
                  </a:cubicBezTo>
                  <a:cubicBezTo>
                    <a:pt x="3" y="6"/>
                    <a:pt x="0" y="10"/>
                    <a:pt x="0" y="18"/>
                  </a:cubicBezTo>
                  <a:cubicBezTo>
                    <a:pt x="11" y="27"/>
                    <a:pt x="63" y="26"/>
                    <a:pt x="65" y="24"/>
                  </a:cubicBezTo>
                  <a:cubicBezTo>
                    <a:pt x="64" y="16"/>
                    <a:pt x="60" y="14"/>
                    <a:pt x="61" y="11"/>
                  </a:cubicBezTo>
                  <a:cubicBezTo>
                    <a:pt x="60" y="8"/>
                    <a:pt x="51" y="9"/>
                    <a:pt x="4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42">
              <a:extLst>
                <a:ext uri="{FF2B5EF4-FFF2-40B4-BE49-F238E27FC236}">
                  <a16:creationId xmlns:a16="http://schemas.microsoft.com/office/drawing/2014/main" id="{E928A1CE-51B7-1A64-421B-0D8FADF8F300}"/>
                </a:ext>
              </a:extLst>
            </p:cNvPr>
            <p:cNvSpPr>
              <a:spLocks/>
            </p:cNvSpPr>
            <p:nvPr/>
          </p:nvSpPr>
          <p:spPr bwMode="auto">
            <a:xfrm>
              <a:off x="9340850" y="3011489"/>
              <a:ext cx="579438" cy="969963"/>
            </a:xfrm>
            <a:custGeom>
              <a:avLst/>
              <a:gdLst>
                <a:gd name="T0" fmla="*/ 64 w 91"/>
                <a:gd name="T1" fmla="*/ 5 h 153"/>
                <a:gd name="T2" fmla="*/ 38 w 91"/>
                <a:gd name="T3" fmla="*/ 16 h 153"/>
                <a:gd name="T4" fmla="*/ 37 w 91"/>
                <a:gd name="T5" fmla="*/ 1 h 153"/>
                <a:gd name="T6" fmla="*/ 19 w 91"/>
                <a:gd name="T7" fmla="*/ 20 h 153"/>
                <a:gd name="T8" fmla="*/ 0 w 91"/>
                <a:gd name="T9" fmla="*/ 130 h 153"/>
                <a:gd name="T10" fmla="*/ 27 w 91"/>
                <a:gd name="T11" fmla="*/ 146 h 153"/>
                <a:gd name="T12" fmla="*/ 84 w 91"/>
                <a:gd name="T13" fmla="*/ 145 h 153"/>
                <a:gd name="T14" fmla="*/ 79 w 91"/>
                <a:gd name="T15" fmla="*/ 20 h 153"/>
                <a:gd name="T16" fmla="*/ 64 w 91"/>
                <a:gd name="T17" fmla="*/ 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153">
                  <a:moveTo>
                    <a:pt x="64" y="5"/>
                  </a:moveTo>
                  <a:cubicBezTo>
                    <a:pt x="64" y="5"/>
                    <a:pt x="52" y="19"/>
                    <a:pt x="38" y="16"/>
                  </a:cubicBezTo>
                  <a:cubicBezTo>
                    <a:pt x="28" y="13"/>
                    <a:pt x="37" y="0"/>
                    <a:pt x="37" y="1"/>
                  </a:cubicBezTo>
                  <a:cubicBezTo>
                    <a:pt x="36" y="1"/>
                    <a:pt x="26" y="4"/>
                    <a:pt x="19" y="20"/>
                  </a:cubicBezTo>
                  <a:cubicBezTo>
                    <a:pt x="10" y="39"/>
                    <a:pt x="0" y="127"/>
                    <a:pt x="0" y="130"/>
                  </a:cubicBezTo>
                  <a:cubicBezTo>
                    <a:pt x="0" y="132"/>
                    <a:pt x="7" y="144"/>
                    <a:pt x="27" y="146"/>
                  </a:cubicBezTo>
                  <a:cubicBezTo>
                    <a:pt x="72" y="153"/>
                    <a:pt x="82" y="146"/>
                    <a:pt x="84" y="145"/>
                  </a:cubicBezTo>
                  <a:cubicBezTo>
                    <a:pt x="86" y="145"/>
                    <a:pt x="91" y="40"/>
                    <a:pt x="79" y="20"/>
                  </a:cubicBezTo>
                  <a:cubicBezTo>
                    <a:pt x="76" y="16"/>
                    <a:pt x="69" y="7"/>
                    <a:pt x="64" y="5"/>
                  </a:cubicBezTo>
                  <a:close/>
                </a:path>
              </a:pathLst>
            </a:custGeom>
            <a:solidFill>
              <a:srgbClr val="EE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3">
              <a:extLst>
                <a:ext uri="{FF2B5EF4-FFF2-40B4-BE49-F238E27FC236}">
                  <a16:creationId xmlns:a16="http://schemas.microsoft.com/office/drawing/2014/main" id="{3AA422AD-733C-0D6E-C042-3F6B3DE58A7C}"/>
                </a:ext>
              </a:extLst>
            </p:cNvPr>
            <p:cNvSpPr>
              <a:spLocks/>
            </p:cNvSpPr>
            <p:nvPr/>
          </p:nvSpPr>
          <p:spPr bwMode="auto">
            <a:xfrm>
              <a:off x="9678988" y="3144839"/>
              <a:ext cx="285750" cy="1363663"/>
            </a:xfrm>
            <a:custGeom>
              <a:avLst/>
              <a:gdLst>
                <a:gd name="T0" fmla="*/ 11 w 45"/>
                <a:gd name="T1" fmla="*/ 175 h 215"/>
                <a:gd name="T2" fmla="*/ 7 w 45"/>
                <a:gd name="T3" fmla="*/ 44 h 215"/>
                <a:gd name="T4" fmla="*/ 19 w 45"/>
                <a:gd name="T5" fmla="*/ 6 h 215"/>
                <a:gd name="T6" fmla="*/ 43 w 45"/>
                <a:gd name="T7" fmla="*/ 100 h 215"/>
                <a:gd name="T8" fmla="*/ 11 w 45"/>
                <a:gd name="T9" fmla="*/ 175 h 215"/>
              </a:gdLst>
              <a:ahLst/>
              <a:cxnLst>
                <a:cxn ang="0">
                  <a:pos x="T0" y="T1"/>
                </a:cxn>
                <a:cxn ang="0">
                  <a:pos x="T2" y="T3"/>
                </a:cxn>
                <a:cxn ang="0">
                  <a:pos x="T4" y="T5"/>
                </a:cxn>
                <a:cxn ang="0">
                  <a:pos x="T6" y="T7"/>
                </a:cxn>
                <a:cxn ang="0">
                  <a:pos x="T8" y="T9"/>
                </a:cxn>
              </a:cxnLst>
              <a:rect l="0" t="0" r="r" b="b"/>
              <a:pathLst>
                <a:path w="45" h="215">
                  <a:moveTo>
                    <a:pt x="11" y="175"/>
                  </a:moveTo>
                  <a:cubicBezTo>
                    <a:pt x="11" y="175"/>
                    <a:pt x="28" y="104"/>
                    <a:pt x="7" y="44"/>
                  </a:cubicBezTo>
                  <a:cubicBezTo>
                    <a:pt x="0" y="22"/>
                    <a:pt x="7" y="0"/>
                    <a:pt x="19" y="6"/>
                  </a:cubicBezTo>
                  <a:cubicBezTo>
                    <a:pt x="31" y="11"/>
                    <a:pt x="42" y="42"/>
                    <a:pt x="43" y="100"/>
                  </a:cubicBezTo>
                  <a:cubicBezTo>
                    <a:pt x="45" y="160"/>
                    <a:pt x="14" y="215"/>
                    <a:pt x="11" y="175"/>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4">
              <a:extLst>
                <a:ext uri="{FF2B5EF4-FFF2-40B4-BE49-F238E27FC236}">
                  <a16:creationId xmlns:a16="http://schemas.microsoft.com/office/drawing/2014/main" id="{5BA6BEE0-8E44-A1D9-B27C-4F5C2696FBAC}"/>
                </a:ext>
              </a:extLst>
            </p:cNvPr>
            <p:cNvSpPr>
              <a:spLocks/>
            </p:cNvSpPr>
            <p:nvPr/>
          </p:nvSpPr>
          <p:spPr bwMode="auto">
            <a:xfrm>
              <a:off x="9748838" y="4216401"/>
              <a:ext cx="158750" cy="304800"/>
            </a:xfrm>
            <a:custGeom>
              <a:avLst/>
              <a:gdLst>
                <a:gd name="T0" fmla="*/ 17 w 25"/>
                <a:gd name="T1" fmla="*/ 9 h 48"/>
                <a:gd name="T2" fmla="*/ 20 w 25"/>
                <a:gd name="T3" fmla="*/ 22 h 48"/>
                <a:gd name="T4" fmla="*/ 17 w 25"/>
                <a:gd name="T5" fmla="*/ 23 h 48"/>
                <a:gd name="T6" fmla="*/ 24 w 25"/>
                <a:gd name="T7" fmla="*/ 35 h 48"/>
                <a:gd name="T8" fmla="*/ 15 w 25"/>
                <a:gd name="T9" fmla="*/ 29 h 48"/>
                <a:gd name="T10" fmla="*/ 20 w 25"/>
                <a:gd name="T11" fmla="*/ 43 h 48"/>
                <a:gd name="T12" fmla="*/ 12 w 25"/>
                <a:gd name="T13" fmla="*/ 32 h 48"/>
                <a:gd name="T14" fmla="*/ 14 w 25"/>
                <a:gd name="T15" fmla="*/ 46 h 48"/>
                <a:gd name="T16" fmla="*/ 2 w 25"/>
                <a:gd name="T17" fmla="*/ 16 h 48"/>
                <a:gd name="T18" fmla="*/ 1 w 25"/>
                <a:gd name="T19" fmla="*/ 0 h 48"/>
                <a:gd name="T20" fmla="*/ 17 w 25"/>
                <a:gd name="T2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8">
                  <a:moveTo>
                    <a:pt x="17" y="9"/>
                  </a:moveTo>
                  <a:cubicBezTo>
                    <a:pt x="17" y="16"/>
                    <a:pt x="18" y="18"/>
                    <a:pt x="20" y="22"/>
                  </a:cubicBezTo>
                  <a:cubicBezTo>
                    <a:pt x="21" y="25"/>
                    <a:pt x="19" y="24"/>
                    <a:pt x="17" y="23"/>
                  </a:cubicBezTo>
                  <a:cubicBezTo>
                    <a:pt x="20" y="27"/>
                    <a:pt x="25" y="34"/>
                    <a:pt x="24" y="35"/>
                  </a:cubicBezTo>
                  <a:cubicBezTo>
                    <a:pt x="22" y="36"/>
                    <a:pt x="18" y="33"/>
                    <a:pt x="15" y="29"/>
                  </a:cubicBezTo>
                  <a:cubicBezTo>
                    <a:pt x="15" y="29"/>
                    <a:pt x="21" y="41"/>
                    <a:pt x="20" y="43"/>
                  </a:cubicBezTo>
                  <a:cubicBezTo>
                    <a:pt x="18" y="46"/>
                    <a:pt x="12" y="32"/>
                    <a:pt x="12" y="32"/>
                  </a:cubicBezTo>
                  <a:cubicBezTo>
                    <a:pt x="13" y="39"/>
                    <a:pt x="16" y="45"/>
                    <a:pt x="14" y="46"/>
                  </a:cubicBezTo>
                  <a:cubicBezTo>
                    <a:pt x="12" y="48"/>
                    <a:pt x="4" y="28"/>
                    <a:pt x="2" y="16"/>
                  </a:cubicBezTo>
                  <a:cubicBezTo>
                    <a:pt x="0" y="10"/>
                    <a:pt x="1" y="0"/>
                    <a:pt x="1" y="0"/>
                  </a:cubicBezTo>
                  <a:cubicBezTo>
                    <a:pt x="1" y="0"/>
                    <a:pt x="17" y="6"/>
                    <a:pt x="17" y="9"/>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5">
              <a:extLst>
                <a:ext uri="{FF2B5EF4-FFF2-40B4-BE49-F238E27FC236}">
                  <a16:creationId xmlns:a16="http://schemas.microsoft.com/office/drawing/2014/main" id="{11E95CFA-A1C4-84C3-4FD3-D9AE03120EFB}"/>
                </a:ext>
              </a:extLst>
            </p:cNvPr>
            <p:cNvSpPr>
              <a:spLocks/>
            </p:cNvSpPr>
            <p:nvPr/>
          </p:nvSpPr>
          <p:spPr bwMode="auto">
            <a:xfrm>
              <a:off x="9167813" y="4000501"/>
              <a:ext cx="141288" cy="292100"/>
            </a:xfrm>
            <a:custGeom>
              <a:avLst/>
              <a:gdLst>
                <a:gd name="T0" fmla="*/ 21 w 22"/>
                <a:gd name="T1" fmla="*/ 3 h 46"/>
                <a:gd name="T2" fmla="*/ 19 w 22"/>
                <a:gd name="T3" fmla="*/ 23 h 46"/>
                <a:gd name="T4" fmla="*/ 16 w 22"/>
                <a:gd name="T5" fmla="*/ 23 h 46"/>
                <a:gd name="T6" fmla="*/ 20 w 22"/>
                <a:gd name="T7" fmla="*/ 36 h 46"/>
                <a:gd name="T8" fmla="*/ 12 w 22"/>
                <a:gd name="T9" fmla="*/ 29 h 46"/>
                <a:gd name="T10" fmla="*/ 15 w 22"/>
                <a:gd name="T11" fmla="*/ 42 h 46"/>
                <a:gd name="T12" fmla="*/ 8 w 22"/>
                <a:gd name="T13" fmla="*/ 31 h 46"/>
                <a:gd name="T14" fmla="*/ 8 w 22"/>
                <a:gd name="T15" fmla="*/ 44 h 46"/>
                <a:gd name="T16" fmla="*/ 0 w 22"/>
                <a:gd name="T17" fmla="*/ 14 h 46"/>
                <a:gd name="T18" fmla="*/ 2 w 22"/>
                <a:gd name="T19" fmla="*/ 0 h 46"/>
                <a:gd name="T20" fmla="*/ 21 w 22"/>
                <a:gd name="T21"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21" y="3"/>
                  </a:moveTo>
                  <a:cubicBezTo>
                    <a:pt x="16" y="12"/>
                    <a:pt x="17" y="19"/>
                    <a:pt x="19" y="23"/>
                  </a:cubicBezTo>
                  <a:cubicBezTo>
                    <a:pt x="20" y="26"/>
                    <a:pt x="17" y="24"/>
                    <a:pt x="16" y="23"/>
                  </a:cubicBezTo>
                  <a:cubicBezTo>
                    <a:pt x="18" y="28"/>
                    <a:pt x="22" y="35"/>
                    <a:pt x="20" y="36"/>
                  </a:cubicBezTo>
                  <a:cubicBezTo>
                    <a:pt x="19" y="37"/>
                    <a:pt x="15" y="33"/>
                    <a:pt x="12" y="29"/>
                  </a:cubicBezTo>
                  <a:cubicBezTo>
                    <a:pt x="12" y="29"/>
                    <a:pt x="16" y="41"/>
                    <a:pt x="15" y="42"/>
                  </a:cubicBezTo>
                  <a:cubicBezTo>
                    <a:pt x="12" y="45"/>
                    <a:pt x="8" y="31"/>
                    <a:pt x="8" y="31"/>
                  </a:cubicBezTo>
                  <a:cubicBezTo>
                    <a:pt x="8" y="38"/>
                    <a:pt x="10" y="44"/>
                    <a:pt x="8" y="44"/>
                  </a:cubicBezTo>
                  <a:cubicBezTo>
                    <a:pt x="5" y="46"/>
                    <a:pt x="0" y="26"/>
                    <a:pt x="0" y="14"/>
                  </a:cubicBezTo>
                  <a:cubicBezTo>
                    <a:pt x="0" y="8"/>
                    <a:pt x="2" y="0"/>
                    <a:pt x="2" y="0"/>
                  </a:cubicBezTo>
                  <a:cubicBezTo>
                    <a:pt x="2" y="0"/>
                    <a:pt x="22" y="0"/>
                    <a:pt x="21" y="3"/>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6">
              <a:extLst>
                <a:ext uri="{FF2B5EF4-FFF2-40B4-BE49-F238E27FC236}">
                  <a16:creationId xmlns:a16="http://schemas.microsoft.com/office/drawing/2014/main" id="{7DACAA68-FA43-19BD-A9AF-CF0A56953E29}"/>
                </a:ext>
              </a:extLst>
            </p:cNvPr>
            <p:cNvSpPr>
              <a:spLocks/>
            </p:cNvSpPr>
            <p:nvPr/>
          </p:nvSpPr>
          <p:spPr bwMode="auto">
            <a:xfrm>
              <a:off x="9302750" y="3030539"/>
              <a:ext cx="266700" cy="520700"/>
            </a:xfrm>
            <a:custGeom>
              <a:avLst/>
              <a:gdLst>
                <a:gd name="T0" fmla="*/ 42 w 42"/>
                <a:gd name="T1" fmla="*/ 0 h 82"/>
                <a:gd name="T2" fmla="*/ 12 w 42"/>
                <a:gd name="T3" fmla="*/ 32 h 82"/>
                <a:gd name="T4" fmla="*/ 0 w 42"/>
                <a:gd name="T5" fmla="*/ 66 h 82"/>
                <a:gd name="T6" fmla="*/ 22 w 42"/>
                <a:gd name="T7" fmla="*/ 82 h 82"/>
                <a:gd name="T8" fmla="*/ 42 w 42"/>
                <a:gd name="T9" fmla="*/ 0 h 82"/>
              </a:gdLst>
              <a:ahLst/>
              <a:cxnLst>
                <a:cxn ang="0">
                  <a:pos x="T0" y="T1"/>
                </a:cxn>
                <a:cxn ang="0">
                  <a:pos x="T2" y="T3"/>
                </a:cxn>
                <a:cxn ang="0">
                  <a:pos x="T4" y="T5"/>
                </a:cxn>
                <a:cxn ang="0">
                  <a:pos x="T6" y="T7"/>
                </a:cxn>
                <a:cxn ang="0">
                  <a:pos x="T8" y="T9"/>
                </a:cxn>
              </a:cxnLst>
              <a:rect l="0" t="0" r="r" b="b"/>
              <a:pathLst>
                <a:path w="42" h="82">
                  <a:moveTo>
                    <a:pt x="42" y="0"/>
                  </a:moveTo>
                  <a:cubicBezTo>
                    <a:pt x="42" y="0"/>
                    <a:pt x="23" y="2"/>
                    <a:pt x="12" y="32"/>
                  </a:cubicBezTo>
                  <a:cubicBezTo>
                    <a:pt x="0" y="66"/>
                    <a:pt x="0" y="66"/>
                    <a:pt x="0" y="66"/>
                  </a:cubicBezTo>
                  <a:cubicBezTo>
                    <a:pt x="22" y="82"/>
                    <a:pt x="22" y="82"/>
                    <a:pt x="22" y="82"/>
                  </a:cubicBezTo>
                  <a:cubicBezTo>
                    <a:pt x="22" y="82"/>
                    <a:pt x="30" y="22"/>
                    <a:pt x="42" y="0"/>
                  </a:cubicBezTo>
                  <a:close/>
                </a:path>
              </a:pathLst>
            </a:custGeom>
            <a:solidFill>
              <a:srgbClr val="EE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47">
              <a:extLst>
                <a:ext uri="{FF2B5EF4-FFF2-40B4-BE49-F238E27FC236}">
                  <a16:creationId xmlns:a16="http://schemas.microsoft.com/office/drawing/2014/main" id="{8D7DBAF2-AF71-F3CD-EF56-2229CC35BE7F}"/>
                </a:ext>
              </a:extLst>
            </p:cNvPr>
            <p:cNvSpPr>
              <a:spLocks/>
            </p:cNvSpPr>
            <p:nvPr/>
          </p:nvSpPr>
          <p:spPr bwMode="auto">
            <a:xfrm>
              <a:off x="9461500" y="2389189"/>
              <a:ext cx="600075" cy="641350"/>
            </a:xfrm>
            <a:custGeom>
              <a:avLst/>
              <a:gdLst>
                <a:gd name="T0" fmla="*/ 3 w 94"/>
                <a:gd name="T1" fmla="*/ 54 h 101"/>
                <a:gd name="T2" fmla="*/ 27 w 94"/>
                <a:gd name="T3" fmla="*/ 94 h 101"/>
                <a:gd name="T4" fmla="*/ 92 w 94"/>
                <a:gd name="T5" fmla="*/ 62 h 101"/>
                <a:gd name="T6" fmla="*/ 50 w 94"/>
                <a:gd name="T7" fmla="*/ 3 h 101"/>
                <a:gd name="T8" fmla="*/ 3 w 94"/>
                <a:gd name="T9" fmla="*/ 54 h 101"/>
              </a:gdLst>
              <a:ahLst/>
              <a:cxnLst>
                <a:cxn ang="0">
                  <a:pos x="T0" y="T1"/>
                </a:cxn>
                <a:cxn ang="0">
                  <a:pos x="T2" y="T3"/>
                </a:cxn>
                <a:cxn ang="0">
                  <a:pos x="T4" y="T5"/>
                </a:cxn>
                <a:cxn ang="0">
                  <a:pos x="T6" y="T7"/>
                </a:cxn>
                <a:cxn ang="0">
                  <a:pos x="T8" y="T9"/>
                </a:cxn>
              </a:cxnLst>
              <a:rect l="0" t="0" r="r" b="b"/>
              <a:pathLst>
                <a:path w="94" h="101">
                  <a:moveTo>
                    <a:pt x="3" y="54"/>
                  </a:moveTo>
                  <a:cubicBezTo>
                    <a:pt x="0" y="84"/>
                    <a:pt x="16" y="89"/>
                    <a:pt x="27" y="94"/>
                  </a:cubicBezTo>
                  <a:cubicBezTo>
                    <a:pt x="42" y="101"/>
                    <a:pt x="90" y="91"/>
                    <a:pt x="92" y="62"/>
                  </a:cubicBezTo>
                  <a:cubicBezTo>
                    <a:pt x="94" y="32"/>
                    <a:pt x="66" y="7"/>
                    <a:pt x="50" y="3"/>
                  </a:cubicBezTo>
                  <a:cubicBezTo>
                    <a:pt x="33" y="0"/>
                    <a:pt x="5" y="25"/>
                    <a:pt x="3" y="54"/>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48">
              <a:extLst>
                <a:ext uri="{FF2B5EF4-FFF2-40B4-BE49-F238E27FC236}">
                  <a16:creationId xmlns:a16="http://schemas.microsoft.com/office/drawing/2014/main" id="{0604095A-A914-D653-59F8-E2345E242538}"/>
                </a:ext>
              </a:extLst>
            </p:cNvPr>
            <p:cNvSpPr>
              <a:spLocks/>
            </p:cNvSpPr>
            <p:nvPr/>
          </p:nvSpPr>
          <p:spPr bwMode="auto">
            <a:xfrm>
              <a:off x="9761538" y="2865439"/>
              <a:ext cx="158750" cy="165100"/>
            </a:xfrm>
            <a:custGeom>
              <a:avLst/>
              <a:gdLst>
                <a:gd name="T0" fmla="*/ 12 w 25"/>
                <a:gd name="T1" fmla="*/ 1 h 26"/>
                <a:gd name="T2" fmla="*/ 0 w 25"/>
                <a:gd name="T3" fmla="*/ 9 h 26"/>
                <a:gd name="T4" fmla="*/ 15 w 25"/>
                <a:gd name="T5" fmla="*/ 25 h 26"/>
                <a:gd name="T6" fmla="*/ 24 w 25"/>
                <a:gd name="T7" fmla="*/ 12 h 26"/>
                <a:gd name="T8" fmla="*/ 12 w 25"/>
                <a:gd name="T9" fmla="*/ 1 h 26"/>
              </a:gdLst>
              <a:ahLst/>
              <a:cxnLst>
                <a:cxn ang="0">
                  <a:pos x="T0" y="T1"/>
                </a:cxn>
                <a:cxn ang="0">
                  <a:pos x="T2" y="T3"/>
                </a:cxn>
                <a:cxn ang="0">
                  <a:pos x="T4" y="T5"/>
                </a:cxn>
                <a:cxn ang="0">
                  <a:pos x="T6" y="T7"/>
                </a:cxn>
                <a:cxn ang="0">
                  <a:pos x="T8" y="T9"/>
                </a:cxn>
              </a:cxnLst>
              <a:rect l="0" t="0" r="r" b="b"/>
              <a:pathLst>
                <a:path w="25" h="26">
                  <a:moveTo>
                    <a:pt x="12" y="1"/>
                  </a:moveTo>
                  <a:cubicBezTo>
                    <a:pt x="5" y="1"/>
                    <a:pt x="0" y="5"/>
                    <a:pt x="0" y="9"/>
                  </a:cubicBezTo>
                  <a:cubicBezTo>
                    <a:pt x="3" y="21"/>
                    <a:pt x="7" y="26"/>
                    <a:pt x="15" y="25"/>
                  </a:cubicBezTo>
                  <a:cubicBezTo>
                    <a:pt x="22" y="25"/>
                    <a:pt x="25" y="19"/>
                    <a:pt x="24" y="12"/>
                  </a:cubicBezTo>
                  <a:cubicBezTo>
                    <a:pt x="24" y="5"/>
                    <a:pt x="19" y="0"/>
                    <a:pt x="12" y="1"/>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9">
              <a:extLst>
                <a:ext uri="{FF2B5EF4-FFF2-40B4-BE49-F238E27FC236}">
                  <a16:creationId xmlns:a16="http://schemas.microsoft.com/office/drawing/2014/main" id="{A8A3E297-8036-BAF8-AD75-D3173CADC77B}"/>
                </a:ext>
              </a:extLst>
            </p:cNvPr>
            <p:cNvSpPr>
              <a:spLocks/>
            </p:cNvSpPr>
            <p:nvPr/>
          </p:nvSpPr>
          <p:spPr bwMode="auto">
            <a:xfrm>
              <a:off x="9647238" y="3087689"/>
              <a:ext cx="342900" cy="508000"/>
            </a:xfrm>
            <a:custGeom>
              <a:avLst/>
              <a:gdLst>
                <a:gd name="T0" fmla="*/ 23 w 54"/>
                <a:gd name="T1" fmla="*/ 0 h 80"/>
                <a:gd name="T2" fmla="*/ 7 w 54"/>
                <a:gd name="T3" fmla="*/ 52 h 80"/>
                <a:gd name="T4" fmla="*/ 14 w 54"/>
                <a:gd name="T5" fmla="*/ 80 h 80"/>
                <a:gd name="T6" fmla="*/ 54 w 54"/>
                <a:gd name="T7" fmla="*/ 75 h 80"/>
                <a:gd name="T8" fmla="*/ 23 w 54"/>
                <a:gd name="T9" fmla="*/ 0 h 80"/>
              </a:gdLst>
              <a:ahLst/>
              <a:cxnLst>
                <a:cxn ang="0">
                  <a:pos x="T0" y="T1"/>
                </a:cxn>
                <a:cxn ang="0">
                  <a:pos x="T2" y="T3"/>
                </a:cxn>
                <a:cxn ang="0">
                  <a:pos x="T4" y="T5"/>
                </a:cxn>
                <a:cxn ang="0">
                  <a:pos x="T6" y="T7"/>
                </a:cxn>
                <a:cxn ang="0">
                  <a:pos x="T8" y="T9"/>
                </a:cxn>
              </a:cxnLst>
              <a:rect l="0" t="0" r="r" b="b"/>
              <a:pathLst>
                <a:path w="54" h="80">
                  <a:moveTo>
                    <a:pt x="23" y="0"/>
                  </a:moveTo>
                  <a:cubicBezTo>
                    <a:pt x="23" y="0"/>
                    <a:pt x="0" y="17"/>
                    <a:pt x="7" y="52"/>
                  </a:cubicBezTo>
                  <a:cubicBezTo>
                    <a:pt x="14" y="80"/>
                    <a:pt x="14" y="80"/>
                    <a:pt x="14" y="80"/>
                  </a:cubicBezTo>
                  <a:cubicBezTo>
                    <a:pt x="54" y="75"/>
                    <a:pt x="54" y="75"/>
                    <a:pt x="54" y="75"/>
                  </a:cubicBezTo>
                  <a:cubicBezTo>
                    <a:pt x="54" y="75"/>
                    <a:pt x="51" y="11"/>
                    <a:pt x="23" y="0"/>
                  </a:cubicBezTo>
                  <a:close/>
                </a:path>
              </a:pathLst>
            </a:custGeom>
            <a:solidFill>
              <a:srgbClr val="EE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0">
              <a:extLst>
                <a:ext uri="{FF2B5EF4-FFF2-40B4-BE49-F238E27FC236}">
                  <a16:creationId xmlns:a16="http://schemas.microsoft.com/office/drawing/2014/main" id="{AAB213E8-32FC-CA9F-EA02-932C64051AA2}"/>
                </a:ext>
              </a:extLst>
            </p:cNvPr>
            <p:cNvSpPr>
              <a:spLocks/>
            </p:cNvSpPr>
            <p:nvPr/>
          </p:nvSpPr>
          <p:spPr bwMode="auto">
            <a:xfrm>
              <a:off x="9315450" y="3011489"/>
              <a:ext cx="273050" cy="622300"/>
            </a:xfrm>
            <a:custGeom>
              <a:avLst/>
              <a:gdLst>
                <a:gd name="T0" fmla="*/ 40 w 43"/>
                <a:gd name="T1" fmla="*/ 3 h 98"/>
                <a:gd name="T2" fmla="*/ 22 w 43"/>
                <a:gd name="T3" fmla="*/ 35 h 98"/>
                <a:gd name="T4" fmla="*/ 8 w 43"/>
                <a:gd name="T5" fmla="*/ 98 h 98"/>
                <a:gd name="T6" fmla="*/ 25 w 43"/>
                <a:gd name="T7" fmla="*/ 13 h 98"/>
                <a:gd name="T8" fmla="*/ 41 w 43"/>
                <a:gd name="T9" fmla="*/ 0 h 98"/>
                <a:gd name="T10" fmla="*/ 40 w 43"/>
                <a:gd name="T11" fmla="*/ 3 h 98"/>
              </a:gdLst>
              <a:ahLst/>
              <a:cxnLst>
                <a:cxn ang="0">
                  <a:pos x="T0" y="T1"/>
                </a:cxn>
                <a:cxn ang="0">
                  <a:pos x="T2" y="T3"/>
                </a:cxn>
                <a:cxn ang="0">
                  <a:pos x="T4" y="T5"/>
                </a:cxn>
                <a:cxn ang="0">
                  <a:pos x="T6" y="T7"/>
                </a:cxn>
                <a:cxn ang="0">
                  <a:pos x="T8" y="T9"/>
                </a:cxn>
                <a:cxn ang="0">
                  <a:pos x="T10" y="T11"/>
                </a:cxn>
              </a:cxnLst>
              <a:rect l="0" t="0" r="r" b="b"/>
              <a:pathLst>
                <a:path w="43" h="98">
                  <a:moveTo>
                    <a:pt x="40" y="3"/>
                  </a:moveTo>
                  <a:cubicBezTo>
                    <a:pt x="40" y="3"/>
                    <a:pt x="26" y="21"/>
                    <a:pt x="22" y="35"/>
                  </a:cubicBezTo>
                  <a:cubicBezTo>
                    <a:pt x="14" y="61"/>
                    <a:pt x="8" y="97"/>
                    <a:pt x="8" y="98"/>
                  </a:cubicBezTo>
                  <a:cubicBezTo>
                    <a:pt x="8" y="88"/>
                    <a:pt x="0" y="60"/>
                    <a:pt x="25" y="13"/>
                  </a:cubicBezTo>
                  <a:cubicBezTo>
                    <a:pt x="31" y="2"/>
                    <a:pt x="39" y="0"/>
                    <a:pt x="41" y="0"/>
                  </a:cubicBezTo>
                  <a:cubicBezTo>
                    <a:pt x="43" y="0"/>
                    <a:pt x="39" y="4"/>
                    <a:pt x="4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
              <a:extLst>
                <a:ext uri="{FF2B5EF4-FFF2-40B4-BE49-F238E27FC236}">
                  <a16:creationId xmlns:a16="http://schemas.microsoft.com/office/drawing/2014/main" id="{B4E1C4BF-E29D-1ACF-F132-661764A94E52}"/>
                </a:ext>
              </a:extLst>
            </p:cNvPr>
            <p:cNvSpPr>
              <a:spLocks/>
            </p:cNvSpPr>
            <p:nvPr/>
          </p:nvSpPr>
          <p:spPr bwMode="auto">
            <a:xfrm>
              <a:off x="9628188" y="3074989"/>
              <a:ext cx="330200" cy="666750"/>
            </a:xfrm>
            <a:custGeom>
              <a:avLst/>
              <a:gdLst>
                <a:gd name="T0" fmla="*/ 46 w 52"/>
                <a:gd name="T1" fmla="*/ 6 h 105"/>
                <a:gd name="T2" fmla="*/ 31 w 52"/>
                <a:gd name="T3" fmla="*/ 15 h 105"/>
                <a:gd name="T4" fmla="*/ 18 w 52"/>
                <a:gd name="T5" fmla="*/ 65 h 105"/>
                <a:gd name="T6" fmla="*/ 24 w 52"/>
                <a:gd name="T7" fmla="*/ 105 h 105"/>
                <a:gd name="T8" fmla="*/ 10 w 52"/>
                <a:gd name="T9" fmla="*/ 27 h 105"/>
                <a:gd name="T10" fmla="*/ 40 w 52"/>
                <a:gd name="T11" fmla="*/ 0 h 105"/>
                <a:gd name="T12" fmla="*/ 48 w 52"/>
                <a:gd name="T13" fmla="*/ 3 h 105"/>
                <a:gd name="T14" fmla="*/ 46 w 52"/>
                <a:gd name="T15" fmla="*/ 6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05">
                  <a:moveTo>
                    <a:pt x="46" y="6"/>
                  </a:moveTo>
                  <a:cubicBezTo>
                    <a:pt x="46" y="6"/>
                    <a:pt x="41" y="6"/>
                    <a:pt x="31" y="15"/>
                  </a:cubicBezTo>
                  <a:cubicBezTo>
                    <a:pt x="16" y="28"/>
                    <a:pt x="18" y="54"/>
                    <a:pt x="18" y="65"/>
                  </a:cubicBezTo>
                  <a:cubicBezTo>
                    <a:pt x="18" y="82"/>
                    <a:pt x="25" y="91"/>
                    <a:pt x="24" y="105"/>
                  </a:cubicBezTo>
                  <a:cubicBezTo>
                    <a:pt x="1" y="84"/>
                    <a:pt x="0" y="47"/>
                    <a:pt x="10" y="27"/>
                  </a:cubicBezTo>
                  <a:cubicBezTo>
                    <a:pt x="16" y="14"/>
                    <a:pt x="25" y="0"/>
                    <a:pt x="40" y="0"/>
                  </a:cubicBezTo>
                  <a:cubicBezTo>
                    <a:pt x="48" y="3"/>
                    <a:pt x="48" y="3"/>
                    <a:pt x="48" y="3"/>
                  </a:cubicBezTo>
                  <a:cubicBezTo>
                    <a:pt x="52" y="6"/>
                    <a:pt x="45" y="6"/>
                    <a:pt x="4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2">
              <a:extLst>
                <a:ext uri="{FF2B5EF4-FFF2-40B4-BE49-F238E27FC236}">
                  <a16:creationId xmlns:a16="http://schemas.microsoft.com/office/drawing/2014/main" id="{7BFD0CFC-EF6C-DBC5-6108-85FC2A3E53CA}"/>
                </a:ext>
              </a:extLst>
            </p:cNvPr>
            <p:cNvSpPr>
              <a:spLocks/>
            </p:cNvSpPr>
            <p:nvPr/>
          </p:nvSpPr>
          <p:spPr bwMode="auto">
            <a:xfrm>
              <a:off x="9525000" y="2135189"/>
              <a:ext cx="688975" cy="952500"/>
            </a:xfrm>
            <a:custGeom>
              <a:avLst/>
              <a:gdLst>
                <a:gd name="T0" fmla="*/ 43 w 108"/>
                <a:gd name="T1" fmla="*/ 125 h 150"/>
                <a:gd name="T2" fmla="*/ 61 w 108"/>
                <a:gd name="T3" fmla="*/ 128 h 150"/>
                <a:gd name="T4" fmla="*/ 52 w 108"/>
                <a:gd name="T5" fmla="*/ 139 h 150"/>
                <a:gd name="T6" fmla="*/ 43 w 108"/>
                <a:gd name="T7" fmla="*/ 135 h 150"/>
                <a:gd name="T8" fmla="*/ 36 w 108"/>
                <a:gd name="T9" fmla="*/ 136 h 150"/>
                <a:gd name="T10" fmla="*/ 62 w 108"/>
                <a:gd name="T11" fmla="*/ 145 h 150"/>
                <a:gd name="T12" fmla="*/ 96 w 108"/>
                <a:gd name="T13" fmla="*/ 108 h 150"/>
                <a:gd name="T14" fmla="*/ 98 w 108"/>
                <a:gd name="T15" fmla="*/ 106 h 150"/>
                <a:gd name="T16" fmla="*/ 101 w 108"/>
                <a:gd name="T17" fmla="*/ 104 h 150"/>
                <a:gd name="T18" fmla="*/ 96 w 108"/>
                <a:gd name="T19" fmla="*/ 104 h 150"/>
                <a:gd name="T20" fmla="*/ 97 w 108"/>
                <a:gd name="T21" fmla="*/ 79 h 150"/>
                <a:gd name="T22" fmla="*/ 66 w 108"/>
                <a:gd name="T23" fmla="*/ 35 h 150"/>
                <a:gd name="T24" fmla="*/ 24 w 108"/>
                <a:gd name="T25" fmla="*/ 30 h 150"/>
                <a:gd name="T26" fmla="*/ 9 w 108"/>
                <a:gd name="T27" fmla="*/ 32 h 150"/>
                <a:gd name="T28" fmla="*/ 37 w 108"/>
                <a:gd name="T29" fmla="*/ 81 h 150"/>
                <a:gd name="T30" fmla="*/ 54 w 108"/>
                <a:gd name="T31" fmla="*/ 114 h 150"/>
                <a:gd name="T32" fmla="*/ 43 w 108"/>
                <a:gd name="T33" fmla="*/ 12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50">
                  <a:moveTo>
                    <a:pt x="43" y="125"/>
                  </a:moveTo>
                  <a:cubicBezTo>
                    <a:pt x="43" y="125"/>
                    <a:pt x="57" y="120"/>
                    <a:pt x="61" y="128"/>
                  </a:cubicBezTo>
                  <a:cubicBezTo>
                    <a:pt x="61" y="128"/>
                    <a:pt x="62" y="139"/>
                    <a:pt x="52" y="139"/>
                  </a:cubicBezTo>
                  <a:cubicBezTo>
                    <a:pt x="52" y="139"/>
                    <a:pt x="46" y="140"/>
                    <a:pt x="43" y="135"/>
                  </a:cubicBezTo>
                  <a:cubicBezTo>
                    <a:pt x="36" y="136"/>
                    <a:pt x="36" y="136"/>
                    <a:pt x="36" y="136"/>
                  </a:cubicBezTo>
                  <a:cubicBezTo>
                    <a:pt x="36" y="136"/>
                    <a:pt x="43" y="150"/>
                    <a:pt x="62" y="145"/>
                  </a:cubicBezTo>
                  <a:cubicBezTo>
                    <a:pt x="89" y="137"/>
                    <a:pt x="98" y="114"/>
                    <a:pt x="96" y="108"/>
                  </a:cubicBezTo>
                  <a:cubicBezTo>
                    <a:pt x="96" y="108"/>
                    <a:pt x="104" y="112"/>
                    <a:pt x="98" y="106"/>
                  </a:cubicBezTo>
                  <a:cubicBezTo>
                    <a:pt x="98" y="106"/>
                    <a:pt x="101" y="105"/>
                    <a:pt x="101" y="104"/>
                  </a:cubicBezTo>
                  <a:cubicBezTo>
                    <a:pt x="101" y="102"/>
                    <a:pt x="96" y="104"/>
                    <a:pt x="96" y="104"/>
                  </a:cubicBezTo>
                  <a:cubicBezTo>
                    <a:pt x="96" y="104"/>
                    <a:pt x="108" y="94"/>
                    <a:pt x="97" y="79"/>
                  </a:cubicBezTo>
                  <a:cubicBezTo>
                    <a:pt x="86" y="64"/>
                    <a:pt x="66" y="49"/>
                    <a:pt x="66" y="35"/>
                  </a:cubicBezTo>
                  <a:cubicBezTo>
                    <a:pt x="66" y="11"/>
                    <a:pt x="38" y="0"/>
                    <a:pt x="24" y="30"/>
                  </a:cubicBezTo>
                  <a:cubicBezTo>
                    <a:pt x="24" y="30"/>
                    <a:pt x="17" y="24"/>
                    <a:pt x="9" y="32"/>
                  </a:cubicBezTo>
                  <a:cubicBezTo>
                    <a:pt x="0" y="40"/>
                    <a:pt x="11" y="78"/>
                    <a:pt x="37" y="81"/>
                  </a:cubicBezTo>
                  <a:cubicBezTo>
                    <a:pt x="62" y="84"/>
                    <a:pt x="63" y="109"/>
                    <a:pt x="54" y="114"/>
                  </a:cubicBezTo>
                  <a:cubicBezTo>
                    <a:pt x="54" y="114"/>
                    <a:pt x="43" y="116"/>
                    <a:pt x="43" y="1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322177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Magnifying glass on clear background">
            <a:extLst>
              <a:ext uri="{FF2B5EF4-FFF2-40B4-BE49-F238E27FC236}">
                <a16:creationId xmlns:a16="http://schemas.microsoft.com/office/drawing/2014/main" id="{D1291CA9-8F1C-835F-6D44-01D63290DACD}"/>
              </a:ext>
            </a:extLst>
          </p:cNvPr>
          <p:cNvPicPr>
            <a:picLocks noChangeAspect="1"/>
          </p:cNvPicPr>
          <p:nvPr/>
        </p:nvPicPr>
        <p:blipFill>
          <a:blip r:embed="rId2"/>
          <a:srcRect r="-2" b="15726"/>
          <a:stretch/>
        </p:blipFill>
        <p:spPr>
          <a:xfrm>
            <a:off x="-1" y="10"/>
            <a:ext cx="12191999" cy="6857990"/>
          </a:xfrm>
          <a:prstGeom prst="rect">
            <a:avLst/>
          </a:prstGeom>
        </p:spPr>
      </p:pic>
      <p:sp>
        <p:nvSpPr>
          <p:cNvPr id="2" name="Title 1">
            <a:extLst>
              <a:ext uri="{FF2B5EF4-FFF2-40B4-BE49-F238E27FC236}">
                <a16:creationId xmlns:a16="http://schemas.microsoft.com/office/drawing/2014/main" id="{521B4E5D-774A-2864-AFD7-264EAFE6395D}"/>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400" dirty="0">
                <a:solidFill>
                  <a:schemeClr val="tx1"/>
                </a:solidFill>
              </a:rPr>
              <a:t>Thank You</a:t>
            </a:r>
          </a:p>
        </p:txBody>
      </p:sp>
    </p:spTree>
    <p:extLst>
      <p:ext uri="{BB962C8B-B14F-4D97-AF65-F5344CB8AC3E}">
        <p14:creationId xmlns:p14="http://schemas.microsoft.com/office/powerpoint/2010/main" val="19695533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8"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5680D3A-F818-9616-FEA3-DD09C1B716AB}"/>
              </a:ext>
            </a:extLst>
          </p:cNvPr>
          <p:cNvSpPr>
            <a:spLocks noGrp="1"/>
          </p:cNvSpPr>
          <p:nvPr>
            <p:ph type="title"/>
          </p:nvPr>
        </p:nvSpPr>
        <p:spPr>
          <a:xfrm>
            <a:off x="904877" y="795527"/>
            <a:ext cx="10488547" cy="1190912"/>
          </a:xfrm>
        </p:spPr>
        <p:txBody>
          <a:bodyPr>
            <a:normAutofit/>
          </a:bodyPr>
          <a:lstStyle/>
          <a:p>
            <a:r>
              <a:rPr lang="en-IN">
                <a:solidFill>
                  <a:schemeClr val="tx2"/>
                </a:solidFill>
              </a:rPr>
              <a:t>Executive summary </a:t>
            </a:r>
          </a:p>
        </p:txBody>
      </p:sp>
      <p:sp>
        <p:nvSpPr>
          <p:cNvPr id="160" name="Rectangle 159">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4881B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E75C980-9CB0-DEB0-9583-1D12DA96412B}"/>
              </a:ext>
            </a:extLst>
          </p:cNvPr>
          <p:cNvPicPr>
            <a:picLocks noChangeAspect="1"/>
          </p:cNvPicPr>
          <p:nvPr/>
        </p:nvPicPr>
        <p:blipFill>
          <a:blip r:embed="rId2"/>
          <a:srcRect t="1349" r="-1" b="14379"/>
          <a:stretch/>
        </p:blipFill>
        <p:spPr>
          <a:xfrm>
            <a:off x="1103257" y="2788071"/>
            <a:ext cx="4626864" cy="2602656"/>
          </a:xfrm>
          <a:prstGeom prst="rect">
            <a:avLst/>
          </a:prstGeom>
          <a:ln w="12700">
            <a:noFill/>
          </a:ln>
        </p:spPr>
      </p:pic>
      <p:sp>
        <p:nvSpPr>
          <p:cNvPr id="130" name="Content Placeholder 2">
            <a:extLst>
              <a:ext uri="{FF2B5EF4-FFF2-40B4-BE49-F238E27FC236}">
                <a16:creationId xmlns:a16="http://schemas.microsoft.com/office/drawing/2014/main" id="{8A47414C-55A7-EDE0-B293-60EBBAA406F2}"/>
              </a:ext>
            </a:extLst>
          </p:cNvPr>
          <p:cNvSpPr>
            <a:spLocks noGrp="1"/>
          </p:cNvSpPr>
          <p:nvPr>
            <p:ph idx="1"/>
          </p:nvPr>
        </p:nvSpPr>
        <p:spPr>
          <a:xfrm>
            <a:off x="6380703" y="2228850"/>
            <a:ext cx="5028928" cy="3699669"/>
          </a:xfrm>
        </p:spPr>
        <p:txBody>
          <a:bodyPr>
            <a:normAutofit/>
          </a:bodyPr>
          <a:lstStyle/>
          <a:p>
            <a:pPr>
              <a:buClr>
                <a:srgbClr val="4881B2"/>
              </a:buClr>
            </a:pPr>
            <a:r>
              <a:rPr lang="en-US">
                <a:latin typeface="Calibri" panose="020F0502020204030204" pitchFamily="34" charset="0"/>
                <a:ea typeface="Calibri" panose="020F0502020204030204" pitchFamily="34" charset="0"/>
                <a:cs typeface="Calibri" panose="020F0502020204030204" pitchFamily="34" charset="0"/>
              </a:rPr>
              <a:t>This study looks at Ontario Open Data Portal data to understand the current state of childcare facilities across Ontario as of June 2024.</a:t>
            </a:r>
          </a:p>
          <a:p>
            <a:pPr>
              <a:buClr>
                <a:srgbClr val="4881B2"/>
              </a:buClr>
            </a:pPr>
            <a:r>
              <a:rPr lang="en-US">
                <a:latin typeface="Calibri" panose="020F0502020204030204" pitchFamily="34" charset="0"/>
                <a:ea typeface="Calibri" panose="020F0502020204030204" pitchFamily="34" charset="0"/>
                <a:cs typeface="Calibri" panose="020F0502020204030204" pitchFamily="34" charset="0"/>
              </a:rPr>
              <a:t>The goal is to find patterns, understand what affects the availability of childcare, and identify any issues that need attention. </a:t>
            </a:r>
          </a:p>
          <a:p>
            <a:pPr>
              <a:buClr>
                <a:srgbClr val="4881B2"/>
              </a:buClr>
            </a:pPr>
            <a:r>
              <a:rPr lang="en-US">
                <a:latin typeface="Calibri" panose="020F0502020204030204" pitchFamily="34" charset="0"/>
                <a:ea typeface="Calibri" panose="020F0502020204030204" pitchFamily="34" charset="0"/>
                <a:cs typeface="Calibri" panose="020F0502020204030204" pitchFamily="34" charset="0"/>
              </a:rPr>
              <a:t>The study addresses key questions, such as the regional spread of childcare facilities, differences in their operating status across areas, and the factors that might be causing these variations. </a:t>
            </a:r>
            <a:endParaRPr lang="en-I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290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 name="Rectangle 35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7" name="Group 35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5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2" name="Title 1">
            <a:extLst>
              <a:ext uri="{FF2B5EF4-FFF2-40B4-BE49-F238E27FC236}">
                <a16:creationId xmlns:a16="http://schemas.microsoft.com/office/drawing/2014/main" id="{81CDFCD4-BA1F-2603-C470-2FEB51850E0D}"/>
              </a:ext>
            </a:extLst>
          </p:cNvPr>
          <p:cNvSpPr>
            <a:spLocks noGrp="1"/>
          </p:cNvSpPr>
          <p:nvPr>
            <p:ph type="title"/>
          </p:nvPr>
        </p:nvSpPr>
        <p:spPr>
          <a:xfrm>
            <a:off x="888631" y="4760132"/>
            <a:ext cx="3947420" cy="1777829"/>
          </a:xfrm>
        </p:spPr>
        <p:txBody>
          <a:bodyPr>
            <a:normAutofit/>
          </a:bodyPr>
          <a:lstStyle/>
          <a:p>
            <a:pPr algn="l"/>
            <a:r>
              <a:rPr lang="en-IN" dirty="0"/>
              <a:t>Problem Statement </a:t>
            </a:r>
          </a:p>
        </p:txBody>
      </p:sp>
      <p:sp>
        <p:nvSpPr>
          <p:cNvPr id="378" name="Freeform: Shape 37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CD29DD0-9417-D4E1-F9A9-5FFD87CB26E0}"/>
              </a:ext>
            </a:extLst>
          </p:cNvPr>
          <p:cNvSpPr>
            <a:spLocks noGrp="1"/>
          </p:cNvSpPr>
          <p:nvPr>
            <p:ph idx="1"/>
          </p:nvPr>
        </p:nvSpPr>
        <p:spPr>
          <a:xfrm>
            <a:off x="5118447" y="4767660"/>
            <a:ext cx="6281873" cy="1770300"/>
          </a:xfrm>
        </p:spPr>
        <p:txBody>
          <a:bodyPr>
            <a:normAutofit/>
          </a:bodyPr>
          <a:lstStyle/>
          <a:p>
            <a:r>
              <a:rPr lang="en-US" sz="1700">
                <a:latin typeface="Abadi" panose="020F0502020204030204" pitchFamily="34" charset="0"/>
              </a:rPr>
              <a:t>“ The main issue is that not all families in Ontario have equal access to good quality childcare. Some areas have fewer childcare centers, and there aren't enough services available in French. Additionally, some childcare centers have stopped operating, which reduces options for parents. “</a:t>
            </a:r>
          </a:p>
        </p:txBody>
      </p:sp>
      <p:grpSp>
        <p:nvGrpSpPr>
          <p:cNvPr id="4" name="Group 3">
            <a:extLst>
              <a:ext uri="{FF2B5EF4-FFF2-40B4-BE49-F238E27FC236}">
                <a16:creationId xmlns:a16="http://schemas.microsoft.com/office/drawing/2014/main" id="{1F448276-74E8-A5FD-6EDD-97DE60F5390F}"/>
              </a:ext>
            </a:extLst>
          </p:cNvPr>
          <p:cNvGrpSpPr/>
          <p:nvPr/>
        </p:nvGrpSpPr>
        <p:grpSpPr>
          <a:xfrm>
            <a:off x="643467" y="1059850"/>
            <a:ext cx="10914061" cy="2583315"/>
            <a:chOff x="1446833" y="2744786"/>
            <a:chExt cx="10031680" cy="1737407"/>
          </a:xfrm>
        </p:grpSpPr>
        <p:grpSp>
          <p:nvGrpSpPr>
            <p:cNvPr id="221" name="Group 220">
              <a:extLst>
                <a:ext uri="{FF2B5EF4-FFF2-40B4-BE49-F238E27FC236}">
                  <a16:creationId xmlns:a16="http://schemas.microsoft.com/office/drawing/2014/main" id="{6D50368F-4E85-72EE-AA06-7F5BB762C2D1}"/>
                </a:ext>
              </a:extLst>
            </p:cNvPr>
            <p:cNvGrpSpPr/>
            <p:nvPr/>
          </p:nvGrpSpPr>
          <p:grpSpPr>
            <a:xfrm>
              <a:off x="1446833" y="2890836"/>
              <a:ext cx="2716480" cy="1388153"/>
              <a:chOff x="1446833" y="2890838"/>
              <a:chExt cx="2716480" cy="1388155"/>
            </a:xfrm>
          </p:grpSpPr>
          <p:sp>
            <p:nvSpPr>
              <p:cNvPr id="224" name="Freeform 519">
                <a:extLst>
                  <a:ext uri="{FF2B5EF4-FFF2-40B4-BE49-F238E27FC236}">
                    <a16:creationId xmlns:a16="http://schemas.microsoft.com/office/drawing/2014/main" id="{665B1C29-EFBF-4CB0-A522-B8ECF1DC7E01}"/>
                  </a:ext>
                </a:extLst>
              </p:cNvPr>
              <p:cNvSpPr>
                <a:spLocks/>
              </p:cNvSpPr>
              <p:nvPr/>
            </p:nvSpPr>
            <p:spPr bwMode="auto">
              <a:xfrm flipV="1">
                <a:off x="1446833" y="3511777"/>
                <a:ext cx="2716480" cy="767216"/>
              </a:xfrm>
              <a:custGeom>
                <a:avLst/>
                <a:gdLst>
                  <a:gd name="T0" fmla="*/ 354 w 646"/>
                  <a:gd name="T1" fmla="*/ 0 h 180"/>
                  <a:gd name="T2" fmla="*/ 549 w 646"/>
                  <a:gd name="T3" fmla="*/ 0 h 180"/>
                  <a:gd name="T4" fmla="*/ 646 w 646"/>
                  <a:gd name="T5" fmla="*/ 44 h 180"/>
                  <a:gd name="T6" fmla="*/ 533 w 646"/>
                  <a:gd name="T7" fmla="*/ 88 h 180"/>
                  <a:gd name="T8" fmla="*/ 463 w 646"/>
                  <a:gd name="T9" fmla="*/ 119 h 180"/>
                  <a:gd name="T10" fmla="*/ 372 w 646"/>
                  <a:gd name="T11" fmla="*/ 180 h 180"/>
                  <a:gd name="T12" fmla="*/ 238 w 646"/>
                  <a:gd name="T13" fmla="*/ 180 h 180"/>
                  <a:gd name="T14" fmla="*/ 145 w 646"/>
                  <a:gd name="T15" fmla="*/ 139 h 180"/>
                  <a:gd name="T16" fmla="*/ 0 w 646"/>
                  <a:gd name="T17" fmla="*/ 90 h 180"/>
                  <a:gd name="T18" fmla="*/ 162 w 646"/>
                  <a:gd name="T19" fmla="*/ 57 h 180"/>
                  <a:gd name="T20" fmla="*/ 354 w 646"/>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6" h="180">
                    <a:moveTo>
                      <a:pt x="354" y="0"/>
                    </a:moveTo>
                    <a:cubicBezTo>
                      <a:pt x="453" y="0"/>
                      <a:pt x="495" y="0"/>
                      <a:pt x="549" y="0"/>
                    </a:cubicBezTo>
                    <a:cubicBezTo>
                      <a:pt x="602" y="0"/>
                      <a:pt x="646" y="22"/>
                      <a:pt x="646" y="44"/>
                    </a:cubicBezTo>
                    <a:cubicBezTo>
                      <a:pt x="646" y="66"/>
                      <a:pt x="580" y="88"/>
                      <a:pt x="533" y="88"/>
                    </a:cubicBezTo>
                    <a:cubicBezTo>
                      <a:pt x="486" y="88"/>
                      <a:pt x="465" y="96"/>
                      <a:pt x="463" y="119"/>
                    </a:cubicBezTo>
                    <a:cubicBezTo>
                      <a:pt x="461" y="142"/>
                      <a:pt x="461" y="180"/>
                      <a:pt x="372" y="180"/>
                    </a:cubicBezTo>
                    <a:cubicBezTo>
                      <a:pt x="282" y="180"/>
                      <a:pt x="271" y="180"/>
                      <a:pt x="238" y="180"/>
                    </a:cubicBezTo>
                    <a:cubicBezTo>
                      <a:pt x="205" y="180"/>
                      <a:pt x="194" y="139"/>
                      <a:pt x="145" y="139"/>
                    </a:cubicBezTo>
                    <a:cubicBezTo>
                      <a:pt x="95" y="139"/>
                      <a:pt x="0" y="135"/>
                      <a:pt x="0" y="90"/>
                    </a:cubicBezTo>
                    <a:cubicBezTo>
                      <a:pt x="0" y="45"/>
                      <a:pt x="86" y="57"/>
                      <a:pt x="162" y="57"/>
                    </a:cubicBezTo>
                    <a:cubicBezTo>
                      <a:pt x="238" y="57"/>
                      <a:pt x="272" y="0"/>
                      <a:pt x="354" y="0"/>
                    </a:cubicBezTo>
                    <a:close/>
                  </a:path>
                </a:pathLst>
              </a:custGeom>
              <a:solidFill>
                <a:srgbClr val="EDEBF9"/>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25" name="Group 224">
                <a:extLst>
                  <a:ext uri="{FF2B5EF4-FFF2-40B4-BE49-F238E27FC236}">
                    <a16:creationId xmlns:a16="http://schemas.microsoft.com/office/drawing/2014/main" id="{0F84EBF7-134B-3AFC-E665-7E19178DCC72}"/>
                  </a:ext>
                </a:extLst>
              </p:cNvPr>
              <p:cNvGrpSpPr/>
              <p:nvPr/>
            </p:nvGrpSpPr>
            <p:grpSpPr>
              <a:xfrm>
                <a:off x="2076411" y="2890838"/>
                <a:ext cx="1457325" cy="1141412"/>
                <a:chOff x="2201863" y="2890838"/>
                <a:chExt cx="1457325" cy="1141412"/>
              </a:xfrm>
            </p:grpSpPr>
            <p:sp>
              <p:nvSpPr>
                <p:cNvPr id="226" name="Freeform 324">
                  <a:extLst>
                    <a:ext uri="{FF2B5EF4-FFF2-40B4-BE49-F238E27FC236}">
                      <a16:creationId xmlns:a16="http://schemas.microsoft.com/office/drawing/2014/main" id="{BB582F56-93FD-AD61-2849-25866298ECF4}"/>
                    </a:ext>
                  </a:extLst>
                </p:cNvPr>
                <p:cNvSpPr>
                  <a:spLocks/>
                </p:cNvSpPr>
                <p:nvPr/>
              </p:nvSpPr>
              <p:spPr bwMode="auto">
                <a:xfrm>
                  <a:off x="2679701" y="3484563"/>
                  <a:ext cx="542925" cy="152400"/>
                </a:xfrm>
                <a:custGeom>
                  <a:avLst/>
                  <a:gdLst>
                    <a:gd name="T0" fmla="*/ 151 w 182"/>
                    <a:gd name="T1" fmla="*/ 12 h 51"/>
                    <a:gd name="T2" fmla="*/ 161 w 182"/>
                    <a:gd name="T3" fmla="*/ 7 h 51"/>
                    <a:gd name="T4" fmla="*/ 162 w 182"/>
                    <a:gd name="T5" fmla="*/ 2 h 51"/>
                    <a:gd name="T6" fmla="*/ 147 w 182"/>
                    <a:gd name="T7" fmla="*/ 7 h 51"/>
                    <a:gd name="T8" fmla="*/ 123 w 182"/>
                    <a:gd name="T9" fmla="*/ 16 h 51"/>
                    <a:gd name="T10" fmla="*/ 38 w 182"/>
                    <a:gd name="T11" fmla="*/ 24 h 51"/>
                    <a:gd name="T12" fmla="*/ 5 w 182"/>
                    <a:gd name="T13" fmla="*/ 32 h 51"/>
                    <a:gd name="T14" fmla="*/ 3 w 182"/>
                    <a:gd name="T15" fmla="*/ 38 h 51"/>
                    <a:gd name="T16" fmla="*/ 22 w 182"/>
                    <a:gd name="T17" fmla="*/ 48 h 51"/>
                    <a:gd name="T18" fmla="*/ 135 w 182"/>
                    <a:gd name="T19" fmla="*/ 27 h 51"/>
                    <a:gd name="T20" fmla="*/ 159 w 182"/>
                    <a:gd name="T21" fmla="*/ 28 h 51"/>
                    <a:gd name="T22" fmla="*/ 180 w 182"/>
                    <a:gd name="T23" fmla="*/ 14 h 51"/>
                    <a:gd name="T24" fmla="*/ 165 w 182"/>
                    <a:gd name="T25" fmla="*/ 12 h 51"/>
                    <a:gd name="T26" fmla="*/ 151 w 182"/>
                    <a:gd name="T27"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 h="51">
                      <a:moveTo>
                        <a:pt x="151" y="12"/>
                      </a:moveTo>
                      <a:cubicBezTo>
                        <a:pt x="147" y="11"/>
                        <a:pt x="157" y="10"/>
                        <a:pt x="161" y="7"/>
                      </a:cubicBezTo>
                      <a:cubicBezTo>
                        <a:pt x="166" y="3"/>
                        <a:pt x="165" y="0"/>
                        <a:pt x="162" y="2"/>
                      </a:cubicBezTo>
                      <a:cubicBezTo>
                        <a:pt x="158" y="4"/>
                        <a:pt x="155" y="6"/>
                        <a:pt x="147" y="7"/>
                      </a:cubicBezTo>
                      <a:cubicBezTo>
                        <a:pt x="140" y="7"/>
                        <a:pt x="140" y="14"/>
                        <a:pt x="123" y="16"/>
                      </a:cubicBezTo>
                      <a:cubicBezTo>
                        <a:pt x="111" y="17"/>
                        <a:pt x="68" y="19"/>
                        <a:pt x="38" y="24"/>
                      </a:cubicBezTo>
                      <a:cubicBezTo>
                        <a:pt x="24" y="26"/>
                        <a:pt x="21" y="26"/>
                        <a:pt x="5" y="32"/>
                      </a:cubicBezTo>
                      <a:cubicBezTo>
                        <a:pt x="0" y="33"/>
                        <a:pt x="7" y="32"/>
                        <a:pt x="3" y="38"/>
                      </a:cubicBezTo>
                      <a:cubicBezTo>
                        <a:pt x="0" y="43"/>
                        <a:pt x="0" y="51"/>
                        <a:pt x="22" y="48"/>
                      </a:cubicBezTo>
                      <a:cubicBezTo>
                        <a:pt x="43" y="45"/>
                        <a:pt x="118" y="20"/>
                        <a:pt x="135" y="27"/>
                      </a:cubicBezTo>
                      <a:cubicBezTo>
                        <a:pt x="139" y="29"/>
                        <a:pt x="150" y="30"/>
                        <a:pt x="159" y="28"/>
                      </a:cubicBezTo>
                      <a:cubicBezTo>
                        <a:pt x="163" y="27"/>
                        <a:pt x="175" y="28"/>
                        <a:pt x="180" y="14"/>
                      </a:cubicBezTo>
                      <a:cubicBezTo>
                        <a:pt x="182" y="9"/>
                        <a:pt x="173" y="11"/>
                        <a:pt x="165" y="12"/>
                      </a:cubicBezTo>
                      <a:cubicBezTo>
                        <a:pt x="159" y="13"/>
                        <a:pt x="153" y="13"/>
                        <a:pt x="151" y="12"/>
                      </a:cubicBezTo>
                    </a:path>
                  </a:pathLst>
                </a:custGeom>
                <a:solidFill>
                  <a:srgbClr val="F8C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325">
                  <a:extLst>
                    <a:ext uri="{FF2B5EF4-FFF2-40B4-BE49-F238E27FC236}">
                      <a16:creationId xmlns:a16="http://schemas.microsoft.com/office/drawing/2014/main" id="{8AFFF265-FC97-DCEA-7D2B-F60D57D7756D}"/>
                    </a:ext>
                  </a:extLst>
                </p:cNvPr>
                <p:cNvSpPr>
                  <a:spLocks noEditPoints="1"/>
                </p:cNvSpPr>
                <p:nvPr/>
              </p:nvSpPr>
              <p:spPr bwMode="auto">
                <a:xfrm>
                  <a:off x="2924176" y="3562350"/>
                  <a:ext cx="260350" cy="20638"/>
                </a:xfrm>
                <a:custGeom>
                  <a:avLst/>
                  <a:gdLst>
                    <a:gd name="T0" fmla="*/ 87 w 87"/>
                    <a:gd name="T1" fmla="*/ 0 h 7"/>
                    <a:gd name="T2" fmla="*/ 87 w 87"/>
                    <a:gd name="T3" fmla="*/ 0 h 7"/>
                    <a:gd name="T4" fmla="*/ 82 w 87"/>
                    <a:gd name="T5" fmla="*/ 1 h 7"/>
                    <a:gd name="T6" fmla="*/ 82 w 87"/>
                    <a:gd name="T7" fmla="*/ 1 h 7"/>
                    <a:gd name="T8" fmla="*/ 87 w 87"/>
                    <a:gd name="T9" fmla="*/ 0 h 7"/>
                    <a:gd name="T10" fmla="*/ 44 w 87"/>
                    <a:gd name="T11" fmla="*/ 0 h 7"/>
                    <a:gd name="T12" fmla="*/ 0 w 87"/>
                    <a:gd name="T13" fmla="*/ 7 h 7"/>
                    <a:gd name="T14" fmla="*/ 1 w 87"/>
                    <a:gd name="T15" fmla="*/ 7 h 7"/>
                    <a:gd name="T16" fmla="*/ 44 w 87"/>
                    <a:gd name="T17" fmla="*/ 0 h 7"/>
                    <a:gd name="T18" fmla="*/ 53 w 87"/>
                    <a:gd name="T19" fmla="*/ 1 h 7"/>
                    <a:gd name="T20" fmla="*/ 64 w 87"/>
                    <a:gd name="T21" fmla="*/ 3 h 7"/>
                    <a:gd name="T22" fmla="*/ 64 w 87"/>
                    <a:gd name="T23" fmla="*/ 3 h 7"/>
                    <a:gd name="T24" fmla="*/ 53 w 87"/>
                    <a:gd name="T25" fmla="*/ 1 h 7"/>
                    <a:gd name="T26" fmla="*/ 44 w 8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7">
                      <a:moveTo>
                        <a:pt x="87" y="0"/>
                      </a:moveTo>
                      <a:cubicBezTo>
                        <a:pt x="87" y="0"/>
                        <a:pt x="87" y="0"/>
                        <a:pt x="87" y="0"/>
                      </a:cubicBezTo>
                      <a:cubicBezTo>
                        <a:pt x="86" y="1"/>
                        <a:pt x="84" y="1"/>
                        <a:pt x="82" y="1"/>
                      </a:cubicBezTo>
                      <a:cubicBezTo>
                        <a:pt x="82" y="1"/>
                        <a:pt x="82" y="1"/>
                        <a:pt x="82" y="1"/>
                      </a:cubicBezTo>
                      <a:cubicBezTo>
                        <a:pt x="84" y="1"/>
                        <a:pt x="86" y="1"/>
                        <a:pt x="87" y="0"/>
                      </a:cubicBezTo>
                      <a:moveTo>
                        <a:pt x="44" y="0"/>
                      </a:moveTo>
                      <a:cubicBezTo>
                        <a:pt x="33" y="0"/>
                        <a:pt x="17" y="3"/>
                        <a:pt x="0" y="7"/>
                      </a:cubicBezTo>
                      <a:cubicBezTo>
                        <a:pt x="0" y="7"/>
                        <a:pt x="0" y="7"/>
                        <a:pt x="1" y="7"/>
                      </a:cubicBezTo>
                      <a:cubicBezTo>
                        <a:pt x="17" y="3"/>
                        <a:pt x="33" y="0"/>
                        <a:pt x="44" y="0"/>
                      </a:cubicBezTo>
                      <a:cubicBezTo>
                        <a:pt x="48" y="0"/>
                        <a:pt x="50" y="0"/>
                        <a:pt x="53" y="1"/>
                      </a:cubicBezTo>
                      <a:cubicBezTo>
                        <a:pt x="55" y="2"/>
                        <a:pt x="59" y="3"/>
                        <a:pt x="64" y="3"/>
                      </a:cubicBezTo>
                      <a:cubicBezTo>
                        <a:pt x="64" y="3"/>
                        <a:pt x="64" y="3"/>
                        <a:pt x="64" y="3"/>
                      </a:cubicBezTo>
                      <a:cubicBezTo>
                        <a:pt x="60" y="3"/>
                        <a:pt x="55" y="2"/>
                        <a:pt x="53" y="1"/>
                      </a:cubicBezTo>
                      <a:cubicBezTo>
                        <a:pt x="50" y="0"/>
                        <a:pt x="48" y="0"/>
                        <a:pt x="44"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26">
                  <a:extLst>
                    <a:ext uri="{FF2B5EF4-FFF2-40B4-BE49-F238E27FC236}">
                      <a16:creationId xmlns:a16="http://schemas.microsoft.com/office/drawing/2014/main" id="{FB43020F-0D65-A874-A284-34FBCA1B147F}"/>
                    </a:ext>
                  </a:extLst>
                </p:cNvPr>
                <p:cNvSpPr>
                  <a:spLocks/>
                </p:cNvSpPr>
                <p:nvPr/>
              </p:nvSpPr>
              <p:spPr bwMode="auto">
                <a:xfrm>
                  <a:off x="2871788" y="3552825"/>
                  <a:ext cx="312738" cy="33338"/>
                </a:xfrm>
                <a:custGeom>
                  <a:avLst/>
                  <a:gdLst>
                    <a:gd name="T0" fmla="*/ 105 w 105"/>
                    <a:gd name="T1" fmla="*/ 0 h 11"/>
                    <a:gd name="T2" fmla="*/ 99 w 105"/>
                    <a:gd name="T3" fmla="*/ 2 h 11"/>
                    <a:gd name="T4" fmla="*/ 82 w 105"/>
                    <a:gd name="T5" fmla="*/ 4 h 11"/>
                    <a:gd name="T6" fmla="*/ 70 w 105"/>
                    <a:gd name="T7" fmla="*/ 2 h 11"/>
                    <a:gd name="T8" fmla="*/ 60 w 105"/>
                    <a:gd name="T9" fmla="*/ 1 h 11"/>
                    <a:gd name="T10" fmla="*/ 0 w 105"/>
                    <a:gd name="T11" fmla="*/ 11 h 11"/>
                    <a:gd name="T12" fmla="*/ 18 w 105"/>
                    <a:gd name="T13" fmla="*/ 10 h 11"/>
                    <a:gd name="T14" fmla="*/ 62 w 105"/>
                    <a:gd name="T15" fmla="*/ 3 h 11"/>
                    <a:gd name="T16" fmla="*/ 71 w 105"/>
                    <a:gd name="T17" fmla="*/ 4 h 11"/>
                    <a:gd name="T18" fmla="*/ 82 w 105"/>
                    <a:gd name="T19" fmla="*/ 6 h 11"/>
                    <a:gd name="T20" fmla="*/ 97 w 105"/>
                    <a:gd name="T21" fmla="*/ 3 h 11"/>
                    <a:gd name="T22" fmla="*/ 98 w 105"/>
                    <a:gd name="T23" fmla="*/ 3 h 11"/>
                    <a:gd name="T24" fmla="*/ 100 w 105"/>
                    <a:gd name="T25" fmla="*/ 4 h 11"/>
                    <a:gd name="T26" fmla="*/ 105 w 105"/>
                    <a:gd name="T27" fmla="*/ 3 h 11"/>
                    <a:gd name="T28" fmla="*/ 105 w 105"/>
                    <a:gd name="T29" fmla="*/ 3 h 11"/>
                    <a:gd name="T30" fmla="*/ 105 w 105"/>
                    <a:gd name="T31" fmla="*/ 3 h 11"/>
                    <a:gd name="T32" fmla="*/ 104 w 105"/>
                    <a:gd name="T33" fmla="*/ 3 h 11"/>
                    <a:gd name="T34" fmla="*/ 105 w 105"/>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11">
                      <a:moveTo>
                        <a:pt x="105" y="0"/>
                      </a:moveTo>
                      <a:cubicBezTo>
                        <a:pt x="103" y="1"/>
                        <a:pt x="101" y="2"/>
                        <a:pt x="99" y="2"/>
                      </a:cubicBezTo>
                      <a:cubicBezTo>
                        <a:pt x="95" y="3"/>
                        <a:pt x="88" y="4"/>
                        <a:pt x="82" y="4"/>
                      </a:cubicBezTo>
                      <a:cubicBezTo>
                        <a:pt x="77" y="4"/>
                        <a:pt x="72" y="3"/>
                        <a:pt x="70" y="2"/>
                      </a:cubicBezTo>
                      <a:cubicBezTo>
                        <a:pt x="68" y="1"/>
                        <a:pt x="64" y="1"/>
                        <a:pt x="60" y="1"/>
                      </a:cubicBezTo>
                      <a:cubicBezTo>
                        <a:pt x="46" y="1"/>
                        <a:pt x="22" y="6"/>
                        <a:pt x="0" y="11"/>
                      </a:cubicBezTo>
                      <a:cubicBezTo>
                        <a:pt x="6" y="11"/>
                        <a:pt x="12" y="11"/>
                        <a:pt x="18" y="10"/>
                      </a:cubicBezTo>
                      <a:cubicBezTo>
                        <a:pt x="35" y="6"/>
                        <a:pt x="51" y="3"/>
                        <a:pt x="62" y="3"/>
                      </a:cubicBezTo>
                      <a:cubicBezTo>
                        <a:pt x="66" y="3"/>
                        <a:pt x="68" y="3"/>
                        <a:pt x="71" y="4"/>
                      </a:cubicBezTo>
                      <a:cubicBezTo>
                        <a:pt x="73" y="5"/>
                        <a:pt x="78" y="6"/>
                        <a:pt x="82" y="6"/>
                      </a:cubicBezTo>
                      <a:cubicBezTo>
                        <a:pt x="87" y="5"/>
                        <a:pt x="94" y="3"/>
                        <a:pt x="97" y="3"/>
                      </a:cubicBezTo>
                      <a:cubicBezTo>
                        <a:pt x="97" y="3"/>
                        <a:pt x="98" y="3"/>
                        <a:pt x="98" y="3"/>
                      </a:cubicBezTo>
                      <a:cubicBezTo>
                        <a:pt x="99" y="3"/>
                        <a:pt x="100" y="4"/>
                        <a:pt x="100" y="4"/>
                      </a:cubicBezTo>
                      <a:cubicBezTo>
                        <a:pt x="102" y="4"/>
                        <a:pt x="104" y="4"/>
                        <a:pt x="105" y="3"/>
                      </a:cubicBezTo>
                      <a:cubicBezTo>
                        <a:pt x="105" y="3"/>
                        <a:pt x="105" y="3"/>
                        <a:pt x="105" y="3"/>
                      </a:cubicBezTo>
                      <a:cubicBezTo>
                        <a:pt x="105" y="3"/>
                        <a:pt x="105" y="3"/>
                        <a:pt x="105" y="3"/>
                      </a:cubicBezTo>
                      <a:cubicBezTo>
                        <a:pt x="104" y="3"/>
                        <a:pt x="104" y="3"/>
                        <a:pt x="104" y="3"/>
                      </a:cubicBezTo>
                      <a:cubicBezTo>
                        <a:pt x="103" y="3"/>
                        <a:pt x="104" y="2"/>
                        <a:pt x="105" y="0"/>
                      </a:cubicBezTo>
                    </a:path>
                  </a:pathLst>
                </a:custGeom>
                <a:solidFill>
                  <a:srgbClr val="F6B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27">
                  <a:extLst>
                    <a:ext uri="{FF2B5EF4-FFF2-40B4-BE49-F238E27FC236}">
                      <a16:creationId xmlns:a16="http://schemas.microsoft.com/office/drawing/2014/main" id="{DD2FFDE8-3441-7D87-7732-376C53C063DF}"/>
                    </a:ext>
                  </a:extLst>
                </p:cNvPr>
                <p:cNvSpPr>
                  <a:spLocks/>
                </p:cNvSpPr>
                <p:nvPr/>
              </p:nvSpPr>
              <p:spPr bwMode="auto">
                <a:xfrm>
                  <a:off x="2232026" y="3627438"/>
                  <a:ext cx="566738" cy="261938"/>
                </a:xfrm>
                <a:custGeom>
                  <a:avLst/>
                  <a:gdLst>
                    <a:gd name="T0" fmla="*/ 22 w 190"/>
                    <a:gd name="T1" fmla="*/ 12 h 87"/>
                    <a:gd name="T2" fmla="*/ 63 w 190"/>
                    <a:gd name="T3" fmla="*/ 85 h 87"/>
                    <a:gd name="T4" fmla="*/ 188 w 190"/>
                    <a:gd name="T5" fmla="*/ 34 h 87"/>
                    <a:gd name="T6" fmla="*/ 22 w 190"/>
                    <a:gd name="T7" fmla="*/ 12 h 87"/>
                  </a:gdLst>
                  <a:ahLst/>
                  <a:cxnLst>
                    <a:cxn ang="0">
                      <a:pos x="T0" y="T1"/>
                    </a:cxn>
                    <a:cxn ang="0">
                      <a:pos x="T2" y="T3"/>
                    </a:cxn>
                    <a:cxn ang="0">
                      <a:pos x="T4" y="T5"/>
                    </a:cxn>
                    <a:cxn ang="0">
                      <a:pos x="T6" y="T7"/>
                    </a:cxn>
                  </a:cxnLst>
                  <a:rect l="0" t="0" r="r" b="b"/>
                  <a:pathLst>
                    <a:path w="190" h="87">
                      <a:moveTo>
                        <a:pt x="22" y="12"/>
                      </a:moveTo>
                      <a:cubicBezTo>
                        <a:pt x="8" y="29"/>
                        <a:pt x="0" y="82"/>
                        <a:pt x="63" y="85"/>
                      </a:cubicBezTo>
                      <a:cubicBezTo>
                        <a:pt x="126" y="87"/>
                        <a:pt x="188" y="60"/>
                        <a:pt x="188" y="34"/>
                      </a:cubicBezTo>
                      <a:cubicBezTo>
                        <a:pt x="190" y="0"/>
                        <a:pt x="29" y="3"/>
                        <a:pt x="22" y="12"/>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28">
                  <a:extLst>
                    <a:ext uri="{FF2B5EF4-FFF2-40B4-BE49-F238E27FC236}">
                      <a16:creationId xmlns:a16="http://schemas.microsoft.com/office/drawing/2014/main" id="{00290855-8399-53FC-0A55-DA41CAE5E943}"/>
                    </a:ext>
                  </a:extLst>
                </p:cNvPr>
                <p:cNvSpPr>
                  <a:spLocks/>
                </p:cNvSpPr>
                <p:nvPr/>
              </p:nvSpPr>
              <p:spPr bwMode="auto">
                <a:xfrm>
                  <a:off x="2381251" y="3640138"/>
                  <a:ext cx="539750" cy="249238"/>
                </a:xfrm>
                <a:custGeom>
                  <a:avLst/>
                  <a:gdLst>
                    <a:gd name="T0" fmla="*/ 80 w 181"/>
                    <a:gd name="T1" fmla="*/ 50 h 83"/>
                    <a:gd name="T2" fmla="*/ 80 w 181"/>
                    <a:gd name="T3" fmla="*/ 83 h 83"/>
                    <a:gd name="T4" fmla="*/ 170 w 181"/>
                    <a:gd name="T5" fmla="*/ 22 h 83"/>
                    <a:gd name="T6" fmla="*/ 80 w 181"/>
                    <a:gd name="T7" fmla="*/ 50 h 83"/>
                  </a:gdLst>
                  <a:ahLst/>
                  <a:cxnLst>
                    <a:cxn ang="0">
                      <a:pos x="T0" y="T1"/>
                    </a:cxn>
                    <a:cxn ang="0">
                      <a:pos x="T2" y="T3"/>
                    </a:cxn>
                    <a:cxn ang="0">
                      <a:pos x="T4" y="T5"/>
                    </a:cxn>
                    <a:cxn ang="0">
                      <a:pos x="T6" y="T7"/>
                    </a:cxn>
                  </a:cxnLst>
                  <a:rect l="0" t="0" r="r" b="b"/>
                  <a:pathLst>
                    <a:path w="181" h="83">
                      <a:moveTo>
                        <a:pt x="80" y="50"/>
                      </a:moveTo>
                      <a:cubicBezTo>
                        <a:pt x="70" y="71"/>
                        <a:pt x="0" y="83"/>
                        <a:pt x="80" y="83"/>
                      </a:cubicBezTo>
                      <a:cubicBezTo>
                        <a:pt x="169" y="83"/>
                        <a:pt x="181" y="46"/>
                        <a:pt x="170" y="22"/>
                      </a:cubicBezTo>
                      <a:cubicBezTo>
                        <a:pt x="161" y="0"/>
                        <a:pt x="86" y="39"/>
                        <a:pt x="80"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29">
                  <a:extLst>
                    <a:ext uri="{FF2B5EF4-FFF2-40B4-BE49-F238E27FC236}">
                      <a16:creationId xmlns:a16="http://schemas.microsoft.com/office/drawing/2014/main" id="{87A9A5B1-56CA-2326-4431-1F4720DB5FC4}"/>
                    </a:ext>
                  </a:extLst>
                </p:cNvPr>
                <p:cNvSpPr>
                  <a:spLocks/>
                </p:cNvSpPr>
                <p:nvPr/>
              </p:nvSpPr>
              <p:spPr bwMode="auto">
                <a:xfrm>
                  <a:off x="2617788" y="3059113"/>
                  <a:ext cx="142875" cy="368300"/>
                </a:xfrm>
                <a:custGeom>
                  <a:avLst/>
                  <a:gdLst>
                    <a:gd name="T0" fmla="*/ 5 w 48"/>
                    <a:gd name="T1" fmla="*/ 100 h 123"/>
                    <a:gd name="T2" fmla="*/ 15 w 48"/>
                    <a:gd name="T3" fmla="*/ 108 h 123"/>
                    <a:gd name="T4" fmla="*/ 41 w 48"/>
                    <a:gd name="T5" fmla="*/ 75 h 123"/>
                    <a:gd name="T6" fmla="*/ 41 w 48"/>
                    <a:gd name="T7" fmla="*/ 7 h 123"/>
                    <a:gd name="T8" fmla="*/ 1 w 48"/>
                    <a:gd name="T9" fmla="*/ 33 h 123"/>
                    <a:gd name="T10" fmla="*/ 5 w 48"/>
                    <a:gd name="T11" fmla="*/ 100 h 123"/>
                  </a:gdLst>
                  <a:ahLst/>
                  <a:cxnLst>
                    <a:cxn ang="0">
                      <a:pos x="T0" y="T1"/>
                    </a:cxn>
                    <a:cxn ang="0">
                      <a:pos x="T2" y="T3"/>
                    </a:cxn>
                    <a:cxn ang="0">
                      <a:pos x="T4" y="T5"/>
                    </a:cxn>
                    <a:cxn ang="0">
                      <a:pos x="T6" y="T7"/>
                    </a:cxn>
                    <a:cxn ang="0">
                      <a:pos x="T8" y="T9"/>
                    </a:cxn>
                    <a:cxn ang="0">
                      <a:pos x="T10" y="T11"/>
                    </a:cxn>
                  </a:cxnLst>
                  <a:rect l="0" t="0" r="r" b="b"/>
                  <a:pathLst>
                    <a:path w="48" h="123">
                      <a:moveTo>
                        <a:pt x="5" y="100"/>
                      </a:moveTo>
                      <a:cubicBezTo>
                        <a:pt x="5" y="100"/>
                        <a:pt x="0" y="123"/>
                        <a:pt x="15" y="108"/>
                      </a:cubicBezTo>
                      <a:cubicBezTo>
                        <a:pt x="29" y="93"/>
                        <a:pt x="35" y="93"/>
                        <a:pt x="41" y="75"/>
                      </a:cubicBezTo>
                      <a:cubicBezTo>
                        <a:pt x="48" y="58"/>
                        <a:pt x="46" y="15"/>
                        <a:pt x="41" y="7"/>
                      </a:cubicBezTo>
                      <a:cubicBezTo>
                        <a:pt x="36" y="0"/>
                        <a:pt x="1" y="33"/>
                        <a:pt x="1" y="33"/>
                      </a:cubicBezTo>
                      <a:lnTo>
                        <a:pt x="5" y="100"/>
                      </a:lnTo>
                      <a:close/>
                    </a:path>
                  </a:pathLst>
                </a:custGeom>
                <a:solidFill>
                  <a:srgbClr val="3A2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30">
                  <a:extLst>
                    <a:ext uri="{FF2B5EF4-FFF2-40B4-BE49-F238E27FC236}">
                      <a16:creationId xmlns:a16="http://schemas.microsoft.com/office/drawing/2014/main" id="{DC114B8B-EB13-CBE4-E138-DFCB76ED6ED0}"/>
                    </a:ext>
                  </a:extLst>
                </p:cNvPr>
                <p:cNvSpPr>
                  <a:spLocks/>
                </p:cNvSpPr>
                <p:nvPr/>
              </p:nvSpPr>
              <p:spPr bwMode="auto">
                <a:xfrm>
                  <a:off x="2503488" y="3254375"/>
                  <a:ext cx="227013" cy="376238"/>
                </a:xfrm>
                <a:custGeom>
                  <a:avLst/>
                  <a:gdLst>
                    <a:gd name="T0" fmla="*/ 29 w 76"/>
                    <a:gd name="T1" fmla="*/ 13 h 126"/>
                    <a:gd name="T2" fmla="*/ 68 w 76"/>
                    <a:gd name="T3" fmla="*/ 68 h 126"/>
                    <a:gd name="T4" fmla="*/ 76 w 76"/>
                    <a:gd name="T5" fmla="*/ 103 h 126"/>
                    <a:gd name="T6" fmla="*/ 67 w 76"/>
                    <a:gd name="T7" fmla="*/ 122 h 126"/>
                    <a:gd name="T8" fmla="*/ 33 w 76"/>
                    <a:gd name="T9" fmla="*/ 76 h 126"/>
                    <a:gd name="T10" fmla="*/ 29 w 76"/>
                    <a:gd name="T11" fmla="*/ 13 h 126"/>
                  </a:gdLst>
                  <a:ahLst/>
                  <a:cxnLst>
                    <a:cxn ang="0">
                      <a:pos x="T0" y="T1"/>
                    </a:cxn>
                    <a:cxn ang="0">
                      <a:pos x="T2" y="T3"/>
                    </a:cxn>
                    <a:cxn ang="0">
                      <a:pos x="T4" y="T5"/>
                    </a:cxn>
                    <a:cxn ang="0">
                      <a:pos x="T6" y="T7"/>
                    </a:cxn>
                    <a:cxn ang="0">
                      <a:pos x="T8" y="T9"/>
                    </a:cxn>
                    <a:cxn ang="0">
                      <a:pos x="T10" y="T11"/>
                    </a:cxn>
                  </a:cxnLst>
                  <a:rect l="0" t="0" r="r" b="b"/>
                  <a:pathLst>
                    <a:path w="76" h="126">
                      <a:moveTo>
                        <a:pt x="29" y="13"/>
                      </a:moveTo>
                      <a:cubicBezTo>
                        <a:pt x="60" y="0"/>
                        <a:pt x="62" y="40"/>
                        <a:pt x="68" y="68"/>
                      </a:cubicBezTo>
                      <a:cubicBezTo>
                        <a:pt x="73" y="88"/>
                        <a:pt x="75" y="98"/>
                        <a:pt x="76" y="103"/>
                      </a:cubicBezTo>
                      <a:cubicBezTo>
                        <a:pt x="76" y="111"/>
                        <a:pt x="74" y="126"/>
                        <a:pt x="67" y="122"/>
                      </a:cubicBezTo>
                      <a:cubicBezTo>
                        <a:pt x="60" y="118"/>
                        <a:pt x="45" y="103"/>
                        <a:pt x="33" y="76"/>
                      </a:cubicBezTo>
                      <a:cubicBezTo>
                        <a:pt x="25" y="55"/>
                        <a:pt x="0" y="26"/>
                        <a:pt x="29" y="13"/>
                      </a:cubicBezTo>
                    </a:path>
                  </a:pathLst>
                </a:custGeom>
                <a:solidFill>
                  <a:srgbClr val="D54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33" name="Picture 331">
                  <a:extLst>
                    <a:ext uri="{FF2B5EF4-FFF2-40B4-BE49-F238E27FC236}">
                      <a16:creationId xmlns:a16="http://schemas.microsoft.com/office/drawing/2014/main" id="{13D97210-E48A-1A28-F057-CF7EABA36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563" y="3103563"/>
                  <a:ext cx="2413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 name="Freeform 332">
                  <a:extLst>
                    <a:ext uri="{FF2B5EF4-FFF2-40B4-BE49-F238E27FC236}">
                      <a16:creationId xmlns:a16="http://schemas.microsoft.com/office/drawing/2014/main" id="{25E02B16-76B0-42D2-4215-AE87711D6D75}"/>
                    </a:ext>
                  </a:extLst>
                </p:cNvPr>
                <p:cNvSpPr>
                  <a:spLocks/>
                </p:cNvSpPr>
                <p:nvPr/>
              </p:nvSpPr>
              <p:spPr bwMode="auto">
                <a:xfrm>
                  <a:off x="2225676" y="3606800"/>
                  <a:ext cx="690563" cy="425450"/>
                </a:xfrm>
                <a:custGeom>
                  <a:avLst/>
                  <a:gdLst>
                    <a:gd name="T0" fmla="*/ 10 w 231"/>
                    <a:gd name="T1" fmla="*/ 68 h 142"/>
                    <a:gd name="T2" fmla="*/ 90 w 231"/>
                    <a:gd name="T3" fmla="*/ 123 h 142"/>
                    <a:gd name="T4" fmla="*/ 222 w 231"/>
                    <a:gd name="T5" fmla="*/ 33 h 142"/>
                    <a:gd name="T6" fmla="*/ 10 w 231"/>
                    <a:gd name="T7" fmla="*/ 68 h 142"/>
                  </a:gdLst>
                  <a:ahLst/>
                  <a:cxnLst>
                    <a:cxn ang="0">
                      <a:pos x="T0" y="T1"/>
                    </a:cxn>
                    <a:cxn ang="0">
                      <a:pos x="T2" y="T3"/>
                    </a:cxn>
                    <a:cxn ang="0">
                      <a:pos x="T4" y="T5"/>
                    </a:cxn>
                    <a:cxn ang="0">
                      <a:pos x="T6" y="T7"/>
                    </a:cxn>
                  </a:cxnLst>
                  <a:rect l="0" t="0" r="r" b="b"/>
                  <a:pathLst>
                    <a:path w="231" h="142">
                      <a:moveTo>
                        <a:pt x="10" y="68"/>
                      </a:moveTo>
                      <a:cubicBezTo>
                        <a:pt x="0" y="89"/>
                        <a:pt x="12" y="142"/>
                        <a:pt x="90" y="123"/>
                      </a:cubicBezTo>
                      <a:cubicBezTo>
                        <a:pt x="167" y="103"/>
                        <a:pt x="231" y="58"/>
                        <a:pt x="222" y="33"/>
                      </a:cubicBezTo>
                      <a:cubicBezTo>
                        <a:pt x="210" y="0"/>
                        <a:pt x="15" y="57"/>
                        <a:pt x="10" y="68"/>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33">
                  <a:extLst>
                    <a:ext uri="{FF2B5EF4-FFF2-40B4-BE49-F238E27FC236}">
                      <a16:creationId xmlns:a16="http://schemas.microsoft.com/office/drawing/2014/main" id="{515F62D3-325C-9017-E2F8-89753CFE43E0}"/>
                    </a:ext>
                  </a:extLst>
                </p:cNvPr>
                <p:cNvSpPr>
                  <a:spLocks/>
                </p:cNvSpPr>
                <p:nvPr/>
              </p:nvSpPr>
              <p:spPr bwMode="auto">
                <a:xfrm>
                  <a:off x="2647951" y="3562350"/>
                  <a:ext cx="536575" cy="104775"/>
                </a:xfrm>
                <a:custGeom>
                  <a:avLst/>
                  <a:gdLst>
                    <a:gd name="T0" fmla="*/ 172 w 180"/>
                    <a:gd name="T1" fmla="*/ 0 h 35"/>
                    <a:gd name="T2" fmla="*/ 154 w 180"/>
                    <a:gd name="T3" fmla="*/ 4 h 35"/>
                    <a:gd name="T4" fmla="*/ 145 w 180"/>
                    <a:gd name="T5" fmla="*/ 3 h 35"/>
                    <a:gd name="T6" fmla="*/ 123 w 180"/>
                    <a:gd name="T7" fmla="*/ 4 h 35"/>
                    <a:gd name="T8" fmla="*/ 24 w 180"/>
                    <a:gd name="T9" fmla="*/ 12 h 35"/>
                    <a:gd name="T10" fmla="*/ 4 w 180"/>
                    <a:gd name="T11" fmla="*/ 30 h 35"/>
                    <a:gd name="T12" fmla="*/ 7 w 180"/>
                    <a:gd name="T13" fmla="*/ 35 h 35"/>
                    <a:gd name="T14" fmla="*/ 41 w 180"/>
                    <a:gd name="T15" fmla="*/ 32 h 35"/>
                    <a:gd name="T16" fmla="*/ 123 w 180"/>
                    <a:gd name="T17" fmla="*/ 16 h 35"/>
                    <a:gd name="T18" fmla="*/ 156 w 180"/>
                    <a:gd name="T19" fmla="*/ 16 h 35"/>
                    <a:gd name="T20" fmla="*/ 172 w 180"/>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35">
                      <a:moveTo>
                        <a:pt x="172" y="0"/>
                      </a:moveTo>
                      <a:cubicBezTo>
                        <a:pt x="168" y="0"/>
                        <a:pt x="158" y="3"/>
                        <a:pt x="154" y="4"/>
                      </a:cubicBezTo>
                      <a:cubicBezTo>
                        <a:pt x="151" y="4"/>
                        <a:pt x="148" y="3"/>
                        <a:pt x="145" y="3"/>
                      </a:cubicBezTo>
                      <a:cubicBezTo>
                        <a:pt x="139" y="3"/>
                        <a:pt x="131" y="2"/>
                        <a:pt x="123" y="4"/>
                      </a:cubicBezTo>
                      <a:cubicBezTo>
                        <a:pt x="99" y="9"/>
                        <a:pt x="42" y="9"/>
                        <a:pt x="24" y="12"/>
                      </a:cubicBezTo>
                      <a:cubicBezTo>
                        <a:pt x="2" y="16"/>
                        <a:pt x="0" y="26"/>
                        <a:pt x="4" y="30"/>
                      </a:cubicBezTo>
                      <a:cubicBezTo>
                        <a:pt x="10" y="34"/>
                        <a:pt x="2" y="35"/>
                        <a:pt x="7" y="35"/>
                      </a:cubicBezTo>
                      <a:cubicBezTo>
                        <a:pt x="25" y="35"/>
                        <a:pt x="27" y="35"/>
                        <a:pt x="41" y="32"/>
                      </a:cubicBezTo>
                      <a:cubicBezTo>
                        <a:pt x="67" y="29"/>
                        <a:pt x="101" y="14"/>
                        <a:pt x="123" y="16"/>
                      </a:cubicBezTo>
                      <a:cubicBezTo>
                        <a:pt x="125" y="16"/>
                        <a:pt x="136" y="21"/>
                        <a:pt x="156" y="16"/>
                      </a:cubicBezTo>
                      <a:cubicBezTo>
                        <a:pt x="173" y="11"/>
                        <a:pt x="180" y="0"/>
                        <a:pt x="172" y="0"/>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34">
                  <a:extLst>
                    <a:ext uri="{FF2B5EF4-FFF2-40B4-BE49-F238E27FC236}">
                      <a16:creationId xmlns:a16="http://schemas.microsoft.com/office/drawing/2014/main" id="{EBAB70CC-A024-9A31-EF3C-BB588059A989}"/>
                    </a:ext>
                  </a:extLst>
                </p:cNvPr>
                <p:cNvSpPr>
                  <a:spLocks/>
                </p:cNvSpPr>
                <p:nvPr/>
              </p:nvSpPr>
              <p:spPr bwMode="auto">
                <a:xfrm>
                  <a:off x="2652713" y="3562350"/>
                  <a:ext cx="525463" cy="104775"/>
                </a:xfrm>
                <a:custGeom>
                  <a:avLst/>
                  <a:gdLst>
                    <a:gd name="T0" fmla="*/ 172 w 176"/>
                    <a:gd name="T1" fmla="*/ 0 h 35"/>
                    <a:gd name="T2" fmla="*/ 154 w 176"/>
                    <a:gd name="T3" fmla="*/ 11 h 35"/>
                    <a:gd name="T4" fmla="*/ 133 w 176"/>
                    <a:gd name="T5" fmla="*/ 14 h 35"/>
                    <a:gd name="T6" fmla="*/ 123 w 176"/>
                    <a:gd name="T7" fmla="*/ 12 h 35"/>
                    <a:gd name="T8" fmla="*/ 123 w 176"/>
                    <a:gd name="T9" fmla="*/ 12 h 35"/>
                    <a:gd name="T10" fmla="*/ 121 w 176"/>
                    <a:gd name="T11" fmla="*/ 12 h 35"/>
                    <a:gd name="T12" fmla="*/ 39 w 176"/>
                    <a:gd name="T13" fmla="*/ 28 h 35"/>
                    <a:gd name="T14" fmla="*/ 5 w 176"/>
                    <a:gd name="T15" fmla="*/ 31 h 35"/>
                    <a:gd name="T16" fmla="*/ 2 w 176"/>
                    <a:gd name="T17" fmla="*/ 26 h 35"/>
                    <a:gd name="T18" fmla="*/ 1 w 176"/>
                    <a:gd name="T19" fmla="*/ 23 h 35"/>
                    <a:gd name="T20" fmla="*/ 2 w 176"/>
                    <a:gd name="T21" fmla="*/ 30 h 35"/>
                    <a:gd name="T22" fmla="*/ 5 w 176"/>
                    <a:gd name="T23" fmla="*/ 35 h 35"/>
                    <a:gd name="T24" fmla="*/ 39 w 176"/>
                    <a:gd name="T25" fmla="*/ 32 h 35"/>
                    <a:gd name="T26" fmla="*/ 121 w 176"/>
                    <a:gd name="T27" fmla="*/ 16 h 35"/>
                    <a:gd name="T28" fmla="*/ 123 w 176"/>
                    <a:gd name="T29" fmla="*/ 16 h 35"/>
                    <a:gd name="T30" fmla="*/ 133 w 176"/>
                    <a:gd name="T31" fmla="*/ 18 h 35"/>
                    <a:gd name="T32" fmla="*/ 154 w 176"/>
                    <a:gd name="T33" fmla="*/ 16 h 35"/>
                    <a:gd name="T34" fmla="*/ 172 w 176"/>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35">
                      <a:moveTo>
                        <a:pt x="172" y="0"/>
                      </a:moveTo>
                      <a:cubicBezTo>
                        <a:pt x="170" y="4"/>
                        <a:pt x="164" y="9"/>
                        <a:pt x="154" y="11"/>
                      </a:cubicBezTo>
                      <a:cubicBezTo>
                        <a:pt x="145" y="14"/>
                        <a:pt x="138" y="14"/>
                        <a:pt x="133" y="14"/>
                      </a:cubicBezTo>
                      <a:cubicBezTo>
                        <a:pt x="128" y="15"/>
                        <a:pt x="125" y="14"/>
                        <a:pt x="123" y="12"/>
                      </a:cubicBezTo>
                      <a:cubicBezTo>
                        <a:pt x="123" y="12"/>
                        <a:pt x="123" y="12"/>
                        <a:pt x="123" y="12"/>
                      </a:cubicBezTo>
                      <a:cubicBezTo>
                        <a:pt x="122" y="12"/>
                        <a:pt x="122" y="12"/>
                        <a:pt x="121" y="12"/>
                      </a:cubicBezTo>
                      <a:cubicBezTo>
                        <a:pt x="99" y="9"/>
                        <a:pt x="65" y="24"/>
                        <a:pt x="39" y="28"/>
                      </a:cubicBezTo>
                      <a:cubicBezTo>
                        <a:pt x="25" y="30"/>
                        <a:pt x="23" y="31"/>
                        <a:pt x="5" y="31"/>
                      </a:cubicBezTo>
                      <a:cubicBezTo>
                        <a:pt x="0" y="31"/>
                        <a:pt x="8" y="30"/>
                        <a:pt x="2" y="26"/>
                      </a:cubicBezTo>
                      <a:cubicBezTo>
                        <a:pt x="2" y="25"/>
                        <a:pt x="1" y="24"/>
                        <a:pt x="1" y="23"/>
                      </a:cubicBezTo>
                      <a:cubicBezTo>
                        <a:pt x="0" y="26"/>
                        <a:pt x="1" y="28"/>
                        <a:pt x="2" y="30"/>
                      </a:cubicBezTo>
                      <a:cubicBezTo>
                        <a:pt x="8" y="34"/>
                        <a:pt x="0" y="35"/>
                        <a:pt x="5" y="35"/>
                      </a:cubicBezTo>
                      <a:cubicBezTo>
                        <a:pt x="23" y="35"/>
                        <a:pt x="25" y="35"/>
                        <a:pt x="39" y="32"/>
                      </a:cubicBezTo>
                      <a:cubicBezTo>
                        <a:pt x="65" y="29"/>
                        <a:pt x="99" y="14"/>
                        <a:pt x="121" y="16"/>
                      </a:cubicBezTo>
                      <a:cubicBezTo>
                        <a:pt x="122" y="16"/>
                        <a:pt x="122" y="16"/>
                        <a:pt x="123" y="16"/>
                      </a:cubicBezTo>
                      <a:cubicBezTo>
                        <a:pt x="125" y="18"/>
                        <a:pt x="128" y="19"/>
                        <a:pt x="133" y="18"/>
                      </a:cubicBezTo>
                      <a:cubicBezTo>
                        <a:pt x="138" y="19"/>
                        <a:pt x="145" y="18"/>
                        <a:pt x="154" y="16"/>
                      </a:cubicBezTo>
                      <a:cubicBezTo>
                        <a:pt x="169" y="11"/>
                        <a:pt x="176" y="2"/>
                        <a:pt x="172" y="0"/>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5">
                  <a:extLst>
                    <a:ext uri="{FF2B5EF4-FFF2-40B4-BE49-F238E27FC236}">
                      <a16:creationId xmlns:a16="http://schemas.microsoft.com/office/drawing/2014/main" id="{0790CEAF-325C-ED98-F7AB-1C0A3CE7AC84}"/>
                    </a:ext>
                  </a:extLst>
                </p:cNvPr>
                <p:cNvSpPr>
                  <a:spLocks/>
                </p:cNvSpPr>
                <p:nvPr/>
              </p:nvSpPr>
              <p:spPr bwMode="auto">
                <a:xfrm>
                  <a:off x="2201863" y="3208338"/>
                  <a:ext cx="498475" cy="709613"/>
                </a:xfrm>
                <a:custGeom>
                  <a:avLst/>
                  <a:gdLst>
                    <a:gd name="T0" fmla="*/ 162 w 167"/>
                    <a:gd name="T1" fmla="*/ 48 h 237"/>
                    <a:gd name="T2" fmla="*/ 162 w 167"/>
                    <a:gd name="T3" fmla="*/ 43 h 237"/>
                    <a:gd name="T4" fmla="*/ 120 w 167"/>
                    <a:gd name="T5" fmla="*/ 8 h 237"/>
                    <a:gd name="T6" fmla="*/ 37 w 167"/>
                    <a:gd name="T7" fmla="*/ 85 h 237"/>
                    <a:gd name="T8" fmla="*/ 15 w 167"/>
                    <a:gd name="T9" fmla="*/ 218 h 237"/>
                    <a:gd name="T10" fmla="*/ 96 w 167"/>
                    <a:gd name="T11" fmla="*/ 173 h 237"/>
                    <a:gd name="T12" fmla="*/ 94 w 167"/>
                    <a:gd name="T13" fmla="*/ 130 h 237"/>
                    <a:gd name="T14" fmla="*/ 130 w 167"/>
                    <a:gd name="T15" fmla="*/ 100 h 237"/>
                    <a:gd name="T16" fmla="*/ 152 w 167"/>
                    <a:gd name="T17" fmla="*/ 152 h 237"/>
                    <a:gd name="T18" fmla="*/ 167 w 167"/>
                    <a:gd name="T19" fmla="*/ 138 h 237"/>
                    <a:gd name="T20" fmla="*/ 165 w 167"/>
                    <a:gd name="T21" fmla="*/ 99 h 237"/>
                    <a:gd name="T22" fmla="*/ 162 w 167"/>
                    <a:gd name="T23" fmla="*/ 4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237">
                      <a:moveTo>
                        <a:pt x="162" y="48"/>
                      </a:moveTo>
                      <a:cubicBezTo>
                        <a:pt x="162" y="46"/>
                        <a:pt x="162" y="45"/>
                        <a:pt x="162" y="43"/>
                      </a:cubicBezTo>
                      <a:cubicBezTo>
                        <a:pt x="153" y="21"/>
                        <a:pt x="148" y="25"/>
                        <a:pt x="120" y="8"/>
                      </a:cubicBezTo>
                      <a:cubicBezTo>
                        <a:pt x="106" y="0"/>
                        <a:pt x="69" y="24"/>
                        <a:pt x="37" y="85"/>
                      </a:cubicBezTo>
                      <a:cubicBezTo>
                        <a:pt x="5" y="145"/>
                        <a:pt x="0" y="189"/>
                        <a:pt x="15" y="218"/>
                      </a:cubicBezTo>
                      <a:cubicBezTo>
                        <a:pt x="25" y="237"/>
                        <a:pt x="61" y="177"/>
                        <a:pt x="96" y="173"/>
                      </a:cubicBezTo>
                      <a:cubicBezTo>
                        <a:pt x="77" y="153"/>
                        <a:pt x="74" y="142"/>
                        <a:pt x="94" y="130"/>
                      </a:cubicBezTo>
                      <a:cubicBezTo>
                        <a:pt x="102" y="125"/>
                        <a:pt x="116" y="113"/>
                        <a:pt x="130" y="100"/>
                      </a:cubicBezTo>
                      <a:cubicBezTo>
                        <a:pt x="134" y="128"/>
                        <a:pt x="146" y="147"/>
                        <a:pt x="152" y="152"/>
                      </a:cubicBezTo>
                      <a:cubicBezTo>
                        <a:pt x="158" y="158"/>
                        <a:pt x="167" y="150"/>
                        <a:pt x="167" y="138"/>
                      </a:cubicBezTo>
                      <a:cubicBezTo>
                        <a:pt x="167" y="132"/>
                        <a:pt x="165" y="119"/>
                        <a:pt x="165" y="99"/>
                      </a:cubicBezTo>
                      <a:cubicBezTo>
                        <a:pt x="165" y="81"/>
                        <a:pt x="167" y="61"/>
                        <a:pt x="162" y="48"/>
                      </a:cubicBezTo>
                    </a:path>
                  </a:pathLst>
                </a:custGeom>
                <a:solidFill>
                  <a:srgbClr val="FF3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36">
                  <a:extLst>
                    <a:ext uri="{FF2B5EF4-FFF2-40B4-BE49-F238E27FC236}">
                      <a16:creationId xmlns:a16="http://schemas.microsoft.com/office/drawing/2014/main" id="{10F96E31-2241-CC59-16D6-F06257B1C54A}"/>
                    </a:ext>
                  </a:extLst>
                </p:cNvPr>
                <p:cNvSpPr>
                  <a:spLocks noEditPoints="1"/>
                </p:cNvSpPr>
                <p:nvPr/>
              </p:nvSpPr>
              <p:spPr bwMode="auto">
                <a:xfrm>
                  <a:off x="2587626" y="3508375"/>
                  <a:ext cx="60325" cy="149225"/>
                </a:xfrm>
                <a:custGeom>
                  <a:avLst/>
                  <a:gdLst>
                    <a:gd name="T0" fmla="*/ 8 w 20"/>
                    <a:gd name="T1" fmla="*/ 27 h 50"/>
                    <a:gd name="T2" fmla="*/ 20 w 20"/>
                    <a:gd name="T3" fmla="*/ 50 h 50"/>
                    <a:gd name="T4" fmla="*/ 20 w 20"/>
                    <a:gd name="T5" fmla="*/ 50 h 50"/>
                    <a:gd name="T6" fmla="*/ 8 w 20"/>
                    <a:gd name="T7" fmla="*/ 27 h 50"/>
                    <a:gd name="T8" fmla="*/ 1 w 20"/>
                    <a:gd name="T9" fmla="*/ 0 h 50"/>
                    <a:gd name="T10" fmla="*/ 0 w 20"/>
                    <a:gd name="T11" fmla="*/ 0 h 50"/>
                    <a:gd name="T12" fmla="*/ 2 w 20"/>
                    <a:gd name="T13" fmla="*/ 7 h 50"/>
                    <a:gd name="T14" fmla="*/ 1 w 20"/>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0">
                      <a:moveTo>
                        <a:pt x="8" y="27"/>
                      </a:moveTo>
                      <a:cubicBezTo>
                        <a:pt x="11" y="38"/>
                        <a:pt x="17" y="46"/>
                        <a:pt x="20" y="50"/>
                      </a:cubicBezTo>
                      <a:cubicBezTo>
                        <a:pt x="20" y="50"/>
                        <a:pt x="20" y="50"/>
                        <a:pt x="20" y="50"/>
                      </a:cubicBezTo>
                      <a:cubicBezTo>
                        <a:pt x="17" y="45"/>
                        <a:pt x="12" y="38"/>
                        <a:pt x="8" y="27"/>
                      </a:cubicBezTo>
                      <a:moveTo>
                        <a:pt x="1" y="0"/>
                      </a:moveTo>
                      <a:cubicBezTo>
                        <a:pt x="0" y="0"/>
                        <a:pt x="0" y="0"/>
                        <a:pt x="0" y="0"/>
                      </a:cubicBezTo>
                      <a:cubicBezTo>
                        <a:pt x="1" y="3"/>
                        <a:pt x="1" y="5"/>
                        <a:pt x="2" y="7"/>
                      </a:cubicBezTo>
                      <a:cubicBezTo>
                        <a:pt x="1" y="5"/>
                        <a:pt x="1" y="2"/>
                        <a:pt x="1"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37">
                  <a:extLst>
                    <a:ext uri="{FF2B5EF4-FFF2-40B4-BE49-F238E27FC236}">
                      <a16:creationId xmlns:a16="http://schemas.microsoft.com/office/drawing/2014/main" id="{D43FD2CD-D3D5-3516-5D0A-04C2618A8645}"/>
                    </a:ext>
                  </a:extLst>
                </p:cNvPr>
                <p:cNvSpPr>
                  <a:spLocks noEditPoints="1"/>
                </p:cNvSpPr>
                <p:nvPr/>
              </p:nvSpPr>
              <p:spPr bwMode="auto">
                <a:xfrm>
                  <a:off x="2647951" y="3657600"/>
                  <a:ext cx="14288" cy="12700"/>
                </a:xfrm>
                <a:custGeom>
                  <a:avLst/>
                  <a:gdLst>
                    <a:gd name="T0" fmla="*/ 5 w 5"/>
                    <a:gd name="T1" fmla="*/ 4 h 4"/>
                    <a:gd name="T2" fmla="*/ 5 w 5"/>
                    <a:gd name="T3" fmla="*/ 4 h 4"/>
                    <a:gd name="T4" fmla="*/ 5 w 5"/>
                    <a:gd name="T5" fmla="*/ 4 h 4"/>
                    <a:gd name="T6" fmla="*/ 3 w 5"/>
                    <a:gd name="T7" fmla="*/ 2 h 4"/>
                    <a:gd name="T8" fmla="*/ 5 w 5"/>
                    <a:gd name="T9" fmla="*/ 4 h 4"/>
                    <a:gd name="T10" fmla="*/ 3 w 5"/>
                    <a:gd name="T11" fmla="*/ 2 h 4"/>
                    <a:gd name="T12" fmla="*/ 3 w 5"/>
                    <a:gd name="T13" fmla="*/ 2 h 4"/>
                    <a:gd name="T14" fmla="*/ 3 w 5"/>
                    <a:gd name="T15" fmla="*/ 2 h 4"/>
                    <a:gd name="T16" fmla="*/ 3 w 5"/>
                    <a:gd name="T17" fmla="*/ 2 h 4"/>
                    <a:gd name="T18" fmla="*/ 0 w 5"/>
                    <a:gd name="T19" fmla="*/ 0 h 4"/>
                    <a:gd name="T20" fmla="*/ 2 w 5"/>
                    <a:gd name="T21" fmla="*/ 1 h 4"/>
                    <a:gd name="T22" fmla="*/ 0 w 5"/>
                    <a:gd name="T23" fmla="*/ 0 h 4"/>
                    <a:gd name="T24" fmla="*/ 0 w 5"/>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4">
                      <a:moveTo>
                        <a:pt x="5" y="4"/>
                      </a:moveTo>
                      <a:cubicBezTo>
                        <a:pt x="5" y="4"/>
                        <a:pt x="5" y="4"/>
                        <a:pt x="5" y="4"/>
                      </a:cubicBezTo>
                      <a:cubicBezTo>
                        <a:pt x="5" y="4"/>
                        <a:pt x="5" y="4"/>
                        <a:pt x="5" y="4"/>
                      </a:cubicBezTo>
                      <a:moveTo>
                        <a:pt x="3" y="2"/>
                      </a:moveTo>
                      <a:cubicBezTo>
                        <a:pt x="3" y="3"/>
                        <a:pt x="4" y="3"/>
                        <a:pt x="5" y="4"/>
                      </a:cubicBezTo>
                      <a:cubicBezTo>
                        <a:pt x="4" y="3"/>
                        <a:pt x="3" y="3"/>
                        <a:pt x="3" y="2"/>
                      </a:cubicBezTo>
                      <a:moveTo>
                        <a:pt x="3" y="2"/>
                      </a:moveTo>
                      <a:cubicBezTo>
                        <a:pt x="3" y="2"/>
                        <a:pt x="3" y="2"/>
                        <a:pt x="3" y="2"/>
                      </a:cubicBezTo>
                      <a:cubicBezTo>
                        <a:pt x="3" y="2"/>
                        <a:pt x="3" y="2"/>
                        <a:pt x="3" y="2"/>
                      </a:cubicBezTo>
                      <a:moveTo>
                        <a:pt x="0" y="0"/>
                      </a:moveTo>
                      <a:cubicBezTo>
                        <a:pt x="1" y="0"/>
                        <a:pt x="1" y="1"/>
                        <a:pt x="2" y="1"/>
                      </a:cubicBezTo>
                      <a:cubicBezTo>
                        <a:pt x="1" y="1"/>
                        <a:pt x="1" y="0"/>
                        <a:pt x="0" y="0"/>
                      </a:cubicBezTo>
                      <a:cubicBezTo>
                        <a:pt x="0" y="0"/>
                        <a:pt x="0" y="0"/>
                        <a:pt x="0" y="0"/>
                      </a:cubicBezTo>
                    </a:path>
                  </a:pathLst>
                </a:custGeom>
                <a:solidFill>
                  <a:srgbClr val="928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38">
                  <a:extLst>
                    <a:ext uri="{FF2B5EF4-FFF2-40B4-BE49-F238E27FC236}">
                      <a16:creationId xmlns:a16="http://schemas.microsoft.com/office/drawing/2014/main" id="{2E5CC1E6-0576-D9C5-AEF2-B68AAA7A3B49}"/>
                    </a:ext>
                  </a:extLst>
                </p:cNvPr>
                <p:cNvSpPr>
                  <a:spLocks/>
                </p:cNvSpPr>
                <p:nvPr/>
              </p:nvSpPr>
              <p:spPr bwMode="auto">
                <a:xfrm>
                  <a:off x="2570163" y="3397250"/>
                  <a:ext cx="122238" cy="273050"/>
                </a:xfrm>
                <a:custGeom>
                  <a:avLst/>
                  <a:gdLst>
                    <a:gd name="T0" fmla="*/ 0 w 41"/>
                    <a:gd name="T1" fmla="*/ 0 h 91"/>
                    <a:gd name="T2" fmla="*/ 0 w 41"/>
                    <a:gd name="T3" fmla="*/ 0 h 91"/>
                    <a:gd name="T4" fmla="*/ 6 w 41"/>
                    <a:gd name="T5" fmla="*/ 37 h 91"/>
                    <a:gd name="T6" fmla="*/ 7 w 41"/>
                    <a:gd name="T7" fmla="*/ 37 h 91"/>
                    <a:gd name="T8" fmla="*/ 8 w 41"/>
                    <a:gd name="T9" fmla="*/ 44 h 91"/>
                    <a:gd name="T10" fmla="*/ 14 w 41"/>
                    <a:gd name="T11" fmla="*/ 64 h 91"/>
                    <a:gd name="T12" fmla="*/ 14 w 41"/>
                    <a:gd name="T13" fmla="*/ 64 h 91"/>
                    <a:gd name="T14" fmla="*/ 26 w 41"/>
                    <a:gd name="T15" fmla="*/ 87 h 91"/>
                    <a:gd name="T16" fmla="*/ 28 w 41"/>
                    <a:gd name="T17" fmla="*/ 88 h 91"/>
                    <a:gd name="T18" fmla="*/ 29 w 41"/>
                    <a:gd name="T19" fmla="*/ 89 h 91"/>
                    <a:gd name="T20" fmla="*/ 29 w 41"/>
                    <a:gd name="T21" fmla="*/ 89 h 91"/>
                    <a:gd name="T22" fmla="*/ 29 w 41"/>
                    <a:gd name="T23" fmla="*/ 89 h 91"/>
                    <a:gd name="T24" fmla="*/ 29 w 41"/>
                    <a:gd name="T25" fmla="*/ 89 h 91"/>
                    <a:gd name="T26" fmla="*/ 31 w 41"/>
                    <a:gd name="T27" fmla="*/ 91 h 91"/>
                    <a:gd name="T28" fmla="*/ 31 w 41"/>
                    <a:gd name="T29" fmla="*/ 91 h 91"/>
                    <a:gd name="T30" fmla="*/ 31 w 41"/>
                    <a:gd name="T31" fmla="*/ 91 h 91"/>
                    <a:gd name="T32" fmla="*/ 33 w 41"/>
                    <a:gd name="T33" fmla="*/ 91 h 91"/>
                    <a:gd name="T34" fmla="*/ 41 w 41"/>
                    <a:gd name="T35" fmla="*/ 85 h 91"/>
                    <a:gd name="T36" fmla="*/ 39 w 41"/>
                    <a:gd name="T37" fmla="*/ 86 h 91"/>
                    <a:gd name="T38" fmla="*/ 35 w 41"/>
                    <a:gd name="T39" fmla="*/ 84 h 91"/>
                    <a:gd name="T40" fmla="*/ 9 w 41"/>
                    <a:gd name="T41" fmla="*/ 16 h 91"/>
                    <a:gd name="T42" fmla="*/ 9 w 41"/>
                    <a:gd name="T43" fmla="*/ 16 h 91"/>
                    <a:gd name="T44" fmla="*/ 5 w 41"/>
                    <a:gd name="T45" fmla="*/ 8 h 91"/>
                    <a:gd name="T46" fmla="*/ 0 w 41"/>
                    <a:gd name="T4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91">
                      <a:moveTo>
                        <a:pt x="0" y="0"/>
                      </a:moveTo>
                      <a:cubicBezTo>
                        <a:pt x="0" y="0"/>
                        <a:pt x="0" y="0"/>
                        <a:pt x="0" y="0"/>
                      </a:cubicBezTo>
                      <a:cubicBezTo>
                        <a:pt x="1" y="13"/>
                        <a:pt x="3" y="25"/>
                        <a:pt x="6" y="37"/>
                      </a:cubicBezTo>
                      <a:cubicBezTo>
                        <a:pt x="6" y="37"/>
                        <a:pt x="6" y="37"/>
                        <a:pt x="7" y="37"/>
                      </a:cubicBezTo>
                      <a:cubicBezTo>
                        <a:pt x="7" y="39"/>
                        <a:pt x="7" y="42"/>
                        <a:pt x="8" y="44"/>
                      </a:cubicBezTo>
                      <a:cubicBezTo>
                        <a:pt x="10" y="51"/>
                        <a:pt x="12" y="57"/>
                        <a:pt x="14" y="64"/>
                      </a:cubicBezTo>
                      <a:cubicBezTo>
                        <a:pt x="14" y="64"/>
                        <a:pt x="14" y="64"/>
                        <a:pt x="14" y="64"/>
                      </a:cubicBezTo>
                      <a:cubicBezTo>
                        <a:pt x="18" y="75"/>
                        <a:pt x="23" y="82"/>
                        <a:pt x="26" y="87"/>
                      </a:cubicBezTo>
                      <a:cubicBezTo>
                        <a:pt x="27" y="87"/>
                        <a:pt x="27" y="88"/>
                        <a:pt x="28" y="88"/>
                      </a:cubicBezTo>
                      <a:cubicBezTo>
                        <a:pt x="28" y="89"/>
                        <a:pt x="28" y="89"/>
                        <a:pt x="29" y="89"/>
                      </a:cubicBezTo>
                      <a:cubicBezTo>
                        <a:pt x="29" y="89"/>
                        <a:pt x="29" y="89"/>
                        <a:pt x="29" y="89"/>
                      </a:cubicBezTo>
                      <a:cubicBezTo>
                        <a:pt x="29" y="89"/>
                        <a:pt x="29" y="89"/>
                        <a:pt x="29" y="89"/>
                      </a:cubicBezTo>
                      <a:cubicBezTo>
                        <a:pt x="29" y="89"/>
                        <a:pt x="29" y="89"/>
                        <a:pt x="29" y="89"/>
                      </a:cubicBezTo>
                      <a:cubicBezTo>
                        <a:pt x="29" y="90"/>
                        <a:pt x="30" y="90"/>
                        <a:pt x="31" y="91"/>
                      </a:cubicBezTo>
                      <a:cubicBezTo>
                        <a:pt x="31" y="91"/>
                        <a:pt x="31" y="91"/>
                        <a:pt x="31" y="91"/>
                      </a:cubicBezTo>
                      <a:cubicBezTo>
                        <a:pt x="31" y="91"/>
                        <a:pt x="31" y="91"/>
                        <a:pt x="31" y="91"/>
                      </a:cubicBezTo>
                      <a:cubicBezTo>
                        <a:pt x="31" y="91"/>
                        <a:pt x="32" y="91"/>
                        <a:pt x="33" y="91"/>
                      </a:cubicBezTo>
                      <a:cubicBezTo>
                        <a:pt x="36" y="91"/>
                        <a:pt x="39" y="89"/>
                        <a:pt x="41" y="85"/>
                      </a:cubicBezTo>
                      <a:cubicBezTo>
                        <a:pt x="41" y="86"/>
                        <a:pt x="40" y="86"/>
                        <a:pt x="39" y="86"/>
                      </a:cubicBezTo>
                      <a:cubicBezTo>
                        <a:pt x="38" y="86"/>
                        <a:pt x="36" y="85"/>
                        <a:pt x="35" y="84"/>
                      </a:cubicBezTo>
                      <a:cubicBezTo>
                        <a:pt x="29" y="78"/>
                        <a:pt x="14" y="45"/>
                        <a:pt x="9" y="16"/>
                      </a:cubicBezTo>
                      <a:cubicBezTo>
                        <a:pt x="9" y="16"/>
                        <a:pt x="9" y="16"/>
                        <a:pt x="9" y="16"/>
                      </a:cubicBezTo>
                      <a:cubicBezTo>
                        <a:pt x="8" y="16"/>
                        <a:pt x="6" y="12"/>
                        <a:pt x="5" y="8"/>
                      </a:cubicBezTo>
                      <a:cubicBezTo>
                        <a:pt x="3" y="4"/>
                        <a:pt x="2" y="0"/>
                        <a:pt x="0" y="0"/>
                      </a:cubicBezTo>
                    </a:path>
                  </a:pathLst>
                </a:custGeom>
                <a:solidFill>
                  <a:srgbClr val="FD3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39">
                  <a:extLst>
                    <a:ext uri="{FF2B5EF4-FFF2-40B4-BE49-F238E27FC236}">
                      <a16:creationId xmlns:a16="http://schemas.microsoft.com/office/drawing/2014/main" id="{6C329BED-A0B8-71C5-81B1-0AD2A05FA566}"/>
                    </a:ext>
                  </a:extLst>
                </p:cNvPr>
                <p:cNvSpPr>
                  <a:spLocks noEditPoints="1"/>
                </p:cNvSpPr>
                <p:nvPr/>
              </p:nvSpPr>
              <p:spPr bwMode="auto">
                <a:xfrm>
                  <a:off x="2312988" y="3394075"/>
                  <a:ext cx="38100" cy="66675"/>
                </a:xfrm>
                <a:custGeom>
                  <a:avLst/>
                  <a:gdLst>
                    <a:gd name="T0" fmla="*/ 13 w 13"/>
                    <a:gd name="T1" fmla="*/ 0 h 22"/>
                    <a:gd name="T2" fmla="*/ 0 w 13"/>
                    <a:gd name="T3" fmla="*/ 22 h 22"/>
                    <a:gd name="T4" fmla="*/ 13 w 13"/>
                    <a:gd name="T5" fmla="*/ 0 h 22"/>
                    <a:gd name="T6" fmla="*/ 13 w 13"/>
                    <a:gd name="T7" fmla="*/ 0 h 22"/>
                    <a:gd name="T8" fmla="*/ 13 w 13"/>
                    <a:gd name="T9" fmla="*/ 0 h 22"/>
                    <a:gd name="T10" fmla="*/ 13 w 13"/>
                    <a:gd name="T11" fmla="*/ 0 h 22"/>
                  </a:gdLst>
                  <a:ahLst/>
                  <a:cxnLst>
                    <a:cxn ang="0">
                      <a:pos x="T0" y="T1"/>
                    </a:cxn>
                    <a:cxn ang="0">
                      <a:pos x="T2" y="T3"/>
                    </a:cxn>
                    <a:cxn ang="0">
                      <a:pos x="T4" y="T5"/>
                    </a:cxn>
                    <a:cxn ang="0">
                      <a:pos x="T6" y="T7"/>
                    </a:cxn>
                    <a:cxn ang="0">
                      <a:pos x="T8" y="T9"/>
                    </a:cxn>
                    <a:cxn ang="0">
                      <a:pos x="T10" y="T11"/>
                    </a:cxn>
                  </a:cxnLst>
                  <a:rect l="0" t="0" r="r" b="b"/>
                  <a:pathLst>
                    <a:path w="13" h="22">
                      <a:moveTo>
                        <a:pt x="13" y="0"/>
                      </a:moveTo>
                      <a:cubicBezTo>
                        <a:pt x="9" y="7"/>
                        <a:pt x="4" y="14"/>
                        <a:pt x="0" y="22"/>
                      </a:cubicBezTo>
                      <a:cubicBezTo>
                        <a:pt x="4" y="14"/>
                        <a:pt x="9" y="7"/>
                        <a:pt x="13" y="0"/>
                      </a:cubicBezTo>
                      <a:moveTo>
                        <a:pt x="13" y="0"/>
                      </a:moveTo>
                      <a:cubicBezTo>
                        <a:pt x="13" y="0"/>
                        <a:pt x="13" y="0"/>
                        <a:pt x="13" y="0"/>
                      </a:cubicBezTo>
                      <a:cubicBezTo>
                        <a:pt x="13" y="0"/>
                        <a:pt x="13" y="0"/>
                        <a:pt x="13"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40">
                  <a:extLst>
                    <a:ext uri="{FF2B5EF4-FFF2-40B4-BE49-F238E27FC236}">
                      <a16:creationId xmlns:a16="http://schemas.microsoft.com/office/drawing/2014/main" id="{632407DB-2BC1-7D22-26A3-ECAE8A02A5DA}"/>
                    </a:ext>
                  </a:extLst>
                </p:cNvPr>
                <p:cNvSpPr>
                  <a:spLocks noEditPoints="1"/>
                </p:cNvSpPr>
                <p:nvPr/>
              </p:nvSpPr>
              <p:spPr bwMode="auto">
                <a:xfrm>
                  <a:off x="2324101" y="3960813"/>
                  <a:ext cx="219075" cy="26988"/>
                </a:xfrm>
                <a:custGeom>
                  <a:avLst/>
                  <a:gdLst>
                    <a:gd name="T0" fmla="*/ 57 w 73"/>
                    <a:gd name="T1" fmla="*/ 5 h 9"/>
                    <a:gd name="T2" fmla="*/ 57 w 73"/>
                    <a:gd name="T3" fmla="*/ 5 h 9"/>
                    <a:gd name="T4" fmla="*/ 57 w 73"/>
                    <a:gd name="T5" fmla="*/ 5 h 9"/>
                    <a:gd name="T6" fmla="*/ 58 w 73"/>
                    <a:gd name="T7" fmla="*/ 4 h 9"/>
                    <a:gd name="T8" fmla="*/ 57 w 73"/>
                    <a:gd name="T9" fmla="*/ 5 h 9"/>
                    <a:gd name="T10" fmla="*/ 58 w 73"/>
                    <a:gd name="T11" fmla="*/ 4 h 9"/>
                    <a:gd name="T12" fmla="*/ 0 w 73"/>
                    <a:gd name="T13" fmla="*/ 4 h 9"/>
                    <a:gd name="T14" fmla="*/ 58 w 73"/>
                    <a:gd name="T15" fmla="*/ 4 h 9"/>
                    <a:gd name="T16" fmla="*/ 0 w 73"/>
                    <a:gd name="T17" fmla="*/ 4 h 9"/>
                    <a:gd name="T18" fmla="*/ 0 w 73"/>
                    <a:gd name="T19" fmla="*/ 4 h 9"/>
                    <a:gd name="T20" fmla="*/ 59 w 73"/>
                    <a:gd name="T21" fmla="*/ 4 h 9"/>
                    <a:gd name="T22" fmla="*/ 0 w 73"/>
                    <a:gd name="T23" fmla="*/ 4 h 9"/>
                    <a:gd name="T24" fmla="*/ 59 w 73"/>
                    <a:gd name="T25" fmla="*/ 4 h 9"/>
                    <a:gd name="T26" fmla="*/ 0 w 73"/>
                    <a:gd name="T27" fmla="*/ 4 h 9"/>
                    <a:gd name="T28" fmla="*/ 59 w 73"/>
                    <a:gd name="T29" fmla="*/ 4 h 9"/>
                    <a:gd name="T30" fmla="*/ 60 w 73"/>
                    <a:gd name="T31" fmla="*/ 4 h 9"/>
                    <a:gd name="T32" fmla="*/ 60 w 73"/>
                    <a:gd name="T33" fmla="*/ 4 h 9"/>
                    <a:gd name="T34" fmla="*/ 60 w 73"/>
                    <a:gd name="T35" fmla="*/ 4 h 9"/>
                    <a:gd name="T36" fmla="*/ 61 w 73"/>
                    <a:gd name="T37" fmla="*/ 4 h 9"/>
                    <a:gd name="T38" fmla="*/ 61 w 73"/>
                    <a:gd name="T39" fmla="*/ 4 h 9"/>
                    <a:gd name="T40" fmla="*/ 61 w 73"/>
                    <a:gd name="T41" fmla="*/ 4 h 9"/>
                    <a:gd name="T42" fmla="*/ 61 w 73"/>
                    <a:gd name="T43" fmla="*/ 3 h 9"/>
                    <a:gd name="T44" fmla="*/ 62 w 73"/>
                    <a:gd name="T45" fmla="*/ 3 h 9"/>
                    <a:gd name="T46" fmla="*/ 62 w 73"/>
                    <a:gd name="T47" fmla="*/ 3 h 9"/>
                    <a:gd name="T48" fmla="*/ 62 w 73"/>
                    <a:gd name="T49" fmla="*/ 3 h 9"/>
                    <a:gd name="T50" fmla="*/ 63 w 73"/>
                    <a:gd name="T51" fmla="*/ 3 h 9"/>
                    <a:gd name="T52" fmla="*/ 63 w 73"/>
                    <a:gd name="T53" fmla="*/ 3 h 9"/>
                    <a:gd name="T54" fmla="*/ 63 w 73"/>
                    <a:gd name="T55" fmla="*/ 3 h 9"/>
                    <a:gd name="T56" fmla="*/ 63 w 73"/>
                    <a:gd name="T57" fmla="*/ 3 h 9"/>
                    <a:gd name="T58" fmla="*/ 64 w 73"/>
                    <a:gd name="T59" fmla="*/ 3 h 9"/>
                    <a:gd name="T60" fmla="*/ 64 w 73"/>
                    <a:gd name="T61" fmla="*/ 3 h 9"/>
                    <a:gd name="T62" fmla="*/ 64 w 73"/>
                    <a:gd name="T63" fmla="*/ 3 h 9"/>
                    <a:gd name="T64" fmla="*/ 65 w 73"/>
                    <a:gd name="T65" fmla="*/ 3 h 9"/>
                    <a:gd name="T66" fmla="*/ 65 w 73"/>
                    <a:gd name="T67" fmla="*/ 3 h 9"/>
                    <a:gd name="T68" fmla="*/ 65 w 73"/>
                    <a:gd name="T69" fmla="*/ 2 h 9"/>
                    <a:gd name="T70" fmla="*/ 66 w 73"/>
                    <a:gd name="T71" fmla="*/ 2 h 9"/>
                    <a:gd name="T72" fmla="*/ 66 w 73"/>
                    <a:gd name="T73" fmla="*/ 2 h 9"/>
                    <a:gd name="T74" fmla="*/ 66 w 73"/>
                    <a:gd name="T75" fmla="*/ 2 h 9"/>
                    <a:gd name="T76" fmla="*/ 66 w 73"/>
                    <a:gd name="T77" fmla="*/ 2 h 9"/>
                    <a:gd name="T78" fmla="*/ 67 w 73"/>
                    <a:gd name="T79" fmla="*/ 2 h 9"/>
                    <a:gd name="T80" fmla="*/ 67 w 73"/>
                    <a:gd name="T81" fmla="*/ 2 h 9"/>
                    <a:gd name="T82" fmla="*/ 67 w 73"/>
                    <a:gd name="T83" fmla="*/ 2 h 9"/>
                    <a:gd name="T84" fmla="*/ 68 w 73"/>
                    <a:gd name="T85" fmla="*/ 2 h 9"/>
                    <a:gd name="T86" fmla="*/ 68 w 73"/>
                    <a:gd name="T87" fmla="*/ 2 h 9"/>
                    <a:gd name="T88" fmla="*/ 68 w 73"/>
                    <a:gd name="T89" fmla="*/ 2 h 9"/>
                    <a:gd name="T90" fmla="*/ 68 w 73"/>
                    <a:gd name="T91" fmla="*/ 2 h 9"/>
                    <a:gd name="T92" fmla="*/ 69 w 73"/>
                    <a:gd name="T93" fmla="*/ 1 h 9"/>
                    <a:gd name="T94" fmla="*/ 69 w 73"/>
                    <a:gd name="T95" fmla="*/ 1 h 9"/>
                    <a:gd name="T96" fmla="*/ 69 w 73"/>
                    <a:gd name="T97" fmla="*/ 1 h 9"/>
                    <a:gd name="T98" fmla="*/ 70 w 73"/>
                    <a:gd name="T99" fmla="*/ 1 h 9"/>
                    <a:gd name="T100" fmla="*/ 70 w 73"/>
                    <a:gd name="T101" fmla="*/ 1 h 9"/>
                    <a:gd name="T102" fmla="*/ 70 w 73"/>
                    <a:gd name="T103" fmla="*/ 1 h 9"/>
                    <a:gd name="T104" fmla="*/ 71 w 73"/>
                    <a:gd name="T105" fmla="*/ 1 h 9"/>
                    <a:gd name="T106" fmla="*/ 72 w 73"/>
                    <a:gd name="T107" fmla="*/ 1 h 9"/>
                    <a:gd name="T108" fmla="*/ 72 w 73"/>
                    <a:gd name="T109" fmla="*/ 0 h 9"/>
                    <a:gd name="T110" fmla="*/ 73 w 73"/>
                    <a:gd name="T11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 h="9">
                      <a:moveTo>
                        <a:pt x="57" y="5"/>
                      </a:moveTo>
                      <a:cubicBezTo>
                        <a:pt x="57" y="5"/>
                        <a:pt x="57" y="5"/>
                        <a:pt x="57" y="5"/>
                      </a:cubicBezTo>
                      <a:cubicBezTo>
                        <a:pt x="57" y="5"/>
                        <a:pt x="57" y="5"/>
                        <a:pt x="57" y="5"/>
                      </a:cubicBezTo>
                      <a:moveTo>
                        <a:pt x="57" y="5"/>
                      </a:moveTo>
                      <a:cubicBezTo>
                        <a:pt x="57" y="5"/>
                        <a:pt x="57" y="5"/>
                        <a:pt x="57" y="5"/>
                      </a:cubicBezTo>
                      <a:cubicBezTo>
                        <a:pt x="57" y="5"/>
                        <a:pt x="57" y="5"/>
                        <a:pt x="57" y="5"/>
                      </a:cubicBezTo>
                      <a:moveTo>
                        <a:pt x="57" y="5"/>
                      </a:moveTo>
                      <a:cubicBezTo>
                        <a:pt x="57" y="5"/>
                        <a:pt x="57" y="5"/>
                        <a:pt x="57" y="5"/>
                      </a:cubicBezTo>
                      <a:cubicBezTo>
                        <a:pt x="57" y="5"/>
                        <a:pt x="57" y="5"/>
                        <a:pt x="57" y="5"/>
                      </a:cubicBezTo>
                      <a:moveTo>
                        <a:pt x="58" y="4"/>
                      </a:moveTo>
                      <a:cubicBezTo>
                        <a:pt x="58" y="4"/>
                        <a:pt x="58" y="4"/>
                        <a:pt x="58" y="4"/>
                      </a:cubicBezTo>
                      <a:cubicBezTo>
                        <a:pt x="58" y="4"/>
                        <a:pt x="58" y="4"/>
                        <a:pt x="58" y="4"/>
                      </a:cubicBezTo>
                      <a:moveTo>
                        <a:pt x="0" y="4"/>
                      </a:moveTo>
                      <a:cubicBezTo>
                        <a:pt x="7" y="7"/>
                        <a:pt x="16" y="9"/>
                        <a:pt x="26" y="9"/>
                      </a:cubicBezTo>
                      <a:cubicBezTo>
                        <a:pt x="35" y="9"/>
                        <a:pt x="45" y="8"/>
                        <a:pt x="57" y="5"/>
                      </a:cubicBezTo>
                      <a:cubicBezTo>
                        <a:pt x="45" y="8"/>
                        <a:pt x="35" y="9"/>
                        <a:pt x="26" y="9"/>
                      </a:cubicBezTo>
                      <a:cubicBezTo>
                        <a:pt x="16" y="9"/>
                        <a:pt x="7" y="7"/>
                        <a:pt x="0" y="4"/>
                      </a:cubicBezTo>
                      <a:moveTo>
                        <a:pt x="58" y="4"/>
                      </a:moveTo>
                      <a:cubicBezTo>
                        <a:pt x="58" y="4"/>
                        <a:pt x="58" y="4"/>
                        <a:pt x="58" y="4"/>
                      </a:cubicBezTo>
                      <a:cubicBezTo>
                        <a:pt x="58" y="4"/>
                        <a:pt x="58" y="4"/>
                        <a:pt x="58" y="4"/>
                      </a:cubicBezTo>
                      <a:moveTo>
                        <a:pt x="0" y="4"/>
                      </a:moveTo>
                      <a:cubicBezTo>
                        <a:pt x="0" y="4"/>
                        <a:pt x="0" y="4"/>
                        <a:pt x="0" y="4"/>
                      </a:cubicBezTo>
                      <a:cubicBezTo>
                        <a:pt x="0" y="4"/>
                        <a:pt x="0" y="4"/>
                        <a:pt x="0" y="4"/>
                      </a:cubicBezTo>
                      <a:moveTo>
                        <a:pt x="58" y="4"/>
                      </a:moveTo>
                      <a:cubicBezTo>
                        <a:pt x="58" y="4"/>
                        <a:pt x="58" y="4"/>
                        <a:pt x="58" y="4"/>
                      </a:cubicBezTo>
                      <a:cubicBezTo>
                        <a:pt x="58" y="4"/>
                        <a:pt x="58" y="4"/>
                        <a:pt x="58" y="4"/>
                      </a:cubicBezTo>
                      <a:moveTo>
                        <a:pt x="0" y="4"/>
                      </a:moveTo>
                      <a:cubicBezTo>
                        <a:pt x="0" y="4"/>
                        <a:pt x="0" y="4"/>
                        <a:pt x="0" y="4"/>
                      </a:cubicBezTo>
                      <a:cubicBezTo>
                        <a:pt x="0" y="4"/>
                        <a:pt x="0" y="4"/>
                        <a:pt x="0" y="4"/>
                      </a:cubicBezTo>
                      <a:moveTo>
                        <a:pt x="0" y="4"/>
                      </a:moveTo>
                      <a:cubicBezTo>
                        <a:pt x="0" y="4"/>
                        <a:pt x="0" y="4"/>
                        <a:pt x="0" y="4"/>
                      </a:cubicBezTo>
                      <a:cubicBezTo>
                        <a:pt x="0" y="4"/>
                        <a:pt x="0" y="4"/>
                        <a:pt x="0" y="4"/>
                      </a:cubicBezTo>
                      <a:moveTo>
                        <a:pt x="59" y="4"/>
                      </a:moveTo>
                      <a:cubicBezTo>
                        <a:pt x="59" y="4"/>
                        <a:pt x="59" y="4"/>
                        <a:pt x="59" y="4"/>
                      </a:cubicBezTo>
                      <a:cubicBezTo>
                        <a:pt x="59" y="4"/>
                        <a:pt x="59" y="4"/>
                        <a:pt x="59" y="4"/>
                      </a:cubicBezTo>
                      <a:moveTo>
                        <a:pt x="0" y="4"/>
                      </a:moveTo>
                      <a:cubicBezTo>
                        <a:pt x="0" y="4"/>
                        <a:pt x="0" y="4"/>
                        <a:pt x="0" y="4"/>
                      </a:cubicBezTo>
                      <a:cubicBezTo>
                        <a:pt x="0" y="4"/>
                        <a:pt x="0" y="4"/>
                        <a:pt x="0" y="4"/>
                      </a:cubicBezTo>
                      <a:moveTo>
                        <a:pt x="59" y="4"/>
                      </a:moveTo>
                      <a:cubicBezTo>
                        <a:pt x="59" y="4"/>
                        <a:pt x="59" y="4"/>
                        <a:pt x="59" y="4"/>
                      </a:cubicBezTo>
                      <a:cubicBezTo>
                        <a:pt x="59" y="4"/>
                        <a:pt x="59" y="4"/>
                        <a:pt x="59" y="4"/>
                      </a:cubicBezTo>
                      <a:moveTo>
                        <a:pt x="0" y="4"/>
                      </a:moveTo>
                      <a:cubicBezTo>
                        <a:pt x="0" y="4"/>
                        <a:pt x="0" y="4"/>
                        <a:pt x="0" y="4"/>
                      </a:cubicBezTo>
                      <a:cubicBezTo>
                        <a:pt x="0" y="4"/>
                        <a:pt x="0" y="4"/>
                        <a:pt x="0" y="4"/>
                      </a:cubicBezTo>
                      <a:moveTo>
                        <a:pt x="59" y="4"/>
                      </a:moveTo>
                      <a:cubicBezTo>
                        <a:pt x="59" y="4"/>
                        <a:pt x="59" y="4"/>
                        <a:pt x="59" y="4"/>
                      </a:cubicBezTo>
                      <a:cubicBezTo>
                        <a:pt x="59" y="4"/>
                        <a:pt x="59" y="4"/>
                        <a:pt x="59" y="4"/>
                      </a:cubicBezTo>
                      <a:moveTo>
                        <a:pt x="60" y="4"/>
                      </a:moveTo>
                      <a:cubicBezTo>
                        <a:pt x="60" y="4"/>
                        <a:pt x="60" y="4"/>
                        <a:pt x="60" y="4"/>
                      </a:cubicBezTo>
                      <a:cubicBezTo>
                        <a:pt x="60" y="4"/>
                        <a:pt x="60" y="4"/>
                        <a:pt x="60" y="4"/>
                      </a:cubicBezTo>
                      <a:moveTo>
                        <a:pt x="60" y="4"/>
                      </a:moveTo>
                      <a:cubicBezTo>
                        <a:pt x="60" y="4"/>
                        <a:pt x="60" y="4"/>
                        <a:pt x="60" y="4"/>
                      </a:cubicBezTo>
                      <a:cubicBezTo>
                        <a:pt x="60" y="4"/>
                        <a:pt x="60" y="4"/>
                        <a:pt x="60" y="4"/>
                      </a:cubicBezTo>
                      <a:moveTo>
                        <a:pt x="60" y="4"/>
                      </a:moveTo>
                      <a:cubicBezTo>
                        <a:pt x="60" y="4"/>
                        <a:pt x="60" y="4"/>
                        <a:pt x="60" y="4"/>
                      </a:cubicBezTo>
                      <a:cubicBezTo>
                        <a:pt x="60" y="4"/>
                        <a:pt x="60" y="4"/>
                        <a:pt x="60" y="4"/>
                      </a:cubicBezTo>
                      <a:moveTo>
                        <a:pt x="61" y="4"/>
                      </a:moveTo>
                      <a:cubicBezTo>
                        <a:pt x="60" y="4"/>
                        <a:pt x="60" y="4"/>
                        <a:pt x="60" y="4"/>
                      </a:cubicBezTo>
                      <a:cubicBezTo>
                        <a:pt x="60" y="4"/>
                        <a:pt x="60" y="4"/>
                        <a:pt x="61" y="4"/>
                      </a:cubicBezTo>
                      <a:moveTo>
                        <a:pt x="61" y="4"/>
                      </a:moveTo>
                      <a:cubicBezTo>
                        <a:pt x="61" y="4"/>
                        <a:pt x="61" y="4"/>
                        <a:pt x="61" y="4"/>
                      </a:cubicBezTo>
                      <a:cubicBezTo>
                        <a:pt x="61" y="4"/>
                        <a:pt x="61" y="4"/>
                        <a:pt x="61" y="4"/>
                      </a:cubicBezTo>
                      <a:moveTo>
                        <a:pt x="61" y="4"/>
                      </a:moveTo>
                      <a:cubicBezTo>
                        <a:pt x="61" y="4"/>
                        <a:pt x="61" y="4"/>
                        <a:pt x="61" y="4"/>
                      </a:cubicBezTo>
                      <a:cubicBezTo>
                        <a:pt x="61" y="4"/>
                        <a:pt x="61" y="4"/>
                        <a:pt x="61" y="4"/>
                      </a:cubicBezTo>
                      <a:moveTo>
                        <a:pt x="61" y="3"/>
                      </a:moveTo>
                      <a:cubicBezTo>
                        <a:pt x="61" y="4"/>
                        <a:pt x="61" y="4"/>
                        <a:pt x="61" y="4"/>
                      </a:cubicBezTo>
                      <a:cubicBezTo>
                        <a:pt x="61" y="4"/>
                        <a:pt x="61" y="4"/>
                        <a:pt x="61" y="3"/>
                      </a:cubicBezTo>
                      <a:moveTo>
                        <a:pt x="62" y="3"/>
                      </a:moveTo>
                      <a:cubicBezTo>
                        <a:pt x="62" y="3"/>
                        <a:pt x="62" y="3"/>
                        <a:pt x="62" y="3"/>
                      </a:cubicBezTo>
                      <a:cubicBezTo>
                        <a:pt x="62" y="3"/>
                        <a:pt x="62" y="3"/>
                        <a:pt x="62" y="3"/>
                      </a:cubicBezTo>
                      <a:moveTo>
                        <a:pt x="62" y="3"/>
                      </a:moveTo>
                      <a:cubicBezTo>
                        <a:pt x="62" y="3"/>
                        <a:pt x="62" y="3"/>
                        <a:pt x="62" y="3"/>
                      </a:cubicBezTo>
                      <a:cubicBezTo>
                        <a:pt x="62" y="3"/>
                        <a:pt x="62" y="3"/>
                        <a:pt x="62" y="3"/>
                      </a:cubicBezTo>
                      <a:moveTo>
                        <a:pt x="62" y="3"/>
                      </a:moveTo>
                      <a:cubicBezTo>
                        <a:pt x="62" y="3"/>
                        <a:pt x="62" y="3"/>
                        <a:pt x="62" y="3"/>
                      </a:cubicBezTo>
                      <a:cubicBezTo>
                        <a:pt x="62" y="3"/>
                        <a:pt x="62" y="3"/>
                        <a:pt x="62" y="3"/>
                      </a:cubicBezTo>
                      <a:moveTo>
                        <a:pt x="63" y="3"/>
                      </a:moveTo>
                      <a:cubicBezTo>
                        <a:pt x="63" y="3"/>
                        <a:pt x="63" y="3"/>
                        <a:pt x="62" y="3"/>
                      </a:cubicBezTo>
                      <a:cubicBezTo>
                        <a:pt x="63" y="3"/>
                        <a:pt x="63" y="3"/>
                        <a:pt x="63" y="3"/>
                      </a:cubicBezTo>
                      <a:moveTo>
                        <a:pt x="63" y="3"/>
                      </a:moveTo>
                      <a:cubicBezTo>
                        <a:pt x="63" y="3"/>
                        <a:pt x="63" y="3"/>
                        <a:pt x="63" y="3"/>
                      </a:cubicBezTo>
                      <a:cubicBezTo>
                        <a:pt x="63" y="3"/>
                        <a:pt x="63" y="3"/>
                        <a:pt x="63" y="3"/>
                      </a:cubicBezTo>
                      <a:moveTo>
                        <a:pt x="63" y="3"/>
                      </a:moveTo>
                      <a:cubicBezTo>
                        <a:pt x="63" y="3"/>
                        <a:pt x="63" y="3"/>
                        <a:pt x="63" y="3"/>
                      </a:cubicBezTo>
                      <a:cubicBezTo>
                        <a:pt x="63" y="3"/>
                        <a:pt x="63" y="3"/>
                        <a:pt x="63" y="3"/>
                      </a:cubicBezTo>
                      <a:moveTo>
                        <a:pt x="63" y="3"/>
                      </a:moveTo>
                      <a:cubicBezTo>
                        <a:pt x="63" y="3"/>
                        <a:pt x="63" y="3"/>
                        <a:pt x="63" y="3"/>
                      </a:cubicBezTo>
                      <a:cubicBezTo>
                        <a:pt x="63" y="3"/>
                        <a:pt x="63" y="3"/>
                        <a:pt x="63" y="3"/>
                      </a:cubicBezTo>
                      <a:moveTo>
                        <a:pt x="64" y="3"/>
                      </a:moveTo>
                      <a:cubicBezTo>
                        <a:pt x="64" y="3"/>
                        <a:pt x="64" y="3"/>
                        <a:pt x="64" y="3"/>
                      </a:cubicBezTo>
                      <a:cubicBezTo>
                        <a:pt x="64" y="3"/>
                        <a:pt x="64" y="3"/>
                        <a:pt x="64" y="3"/>
                      </a:cubicBezTo>
                      <a:moveTo>
                        <a:pt x="64" y="3"/>
                      </a:moveTo>
                      <a:cubicBezTo>
                        <a:pt x="64" y="3"/>
                        <a:pt x="64" y="3"/>
                        <a:pt x="64" y="3"/>
                      </a:cubicBezTo>
                      <a:cubicBezTo>
                        <a:pt x="64" y="3"/>
                        <a:pt x="64" y="3"/>
                        <a:pt x="64" y="3"/>
                      </a:cubicBezTo>
                      <a:moveTo>
                        <a:pt x="64" y="3"/>
                      </a:moveTo>
                      <a:cubicBezTo>
                        <a:pt x="64" y="3"/>
                        <a:pt x="64" y="3"/>
                        <a:pt x="64" y="3"/>
                      </a:cubicBezTo>
                      <a:cubicBezTo>
                        <a:pt x="64" y="3"/>
                        <a:pt x="64" y="3"/>
                        <a:pt x="64" y="3"/>
                      </a:cubicBezTo>
                      <a:moveTo>
                        <a:pt x="65" y="3"/>
                      </a:moveTo>
                      <a:cubicBezTo>
                        <a:pt x="65" y="3"/>
                        <a:pt x="65" y="3"/>
                        <a:pt x="65" y="3"/>
                      </a:cubicBezTo>
                      <a:cubicBezTo>
                        <a:pt x="65" y="3"/>
                        <a:pt x="65" y="3"/>
                        <a:pt x="65" y="3"/>
                      </a:cubicBezTo>
                      <a:moveTo>
                        <a:pt x="65" y="3"/>
                      </a:moveTo>
                      <a:cubicBezTo>
                        <a:pt x="65" y="3"/>
                        <a:pt x="65" y="3"/>
                        <a:pt x="65" y="3"/>
                      </a:cubicBezTo>
                      <a:cubicBezTo>
                        <a:pt x="65" y="3"/>
                        <a:pt x="65" y="3"/>
                        <a:pt x="65" y="3"/>
                      </a:cubicBezTo>
                      <a:moveTo>
                        <a:pt x="65" y="2"/>
                      </a:moveTo>
                      <a:cubicBezTo>
                        <a:pt x="65" y="2"/>
                        <a:pt x="65" y="2"/>
                        <a:pt x="65" y="2"/>
                      </a:cubicBezTo>
                      <a:cubicBezTo>
                        <a:pt x="65" y="2"/>
                        <a:pt x="65" y="2"/>
                        <a:pt x="65" y="2"/>
                      </a:cubicBezTo>
                      <a:moveTo>
                        <a:pt x="66" y="2"/>
                      </a:moveTo>
                      <a:cubicBezTo>
                        <a:pt x="66" y="2"/>
                        <a:pt x="65" y="2"/>
                        <a:pt x="65" y="2"/>
                      </a:cubicBezTo>
                      <a:cubicBezTo>
                        <a:pt x="65" y="2"/>
                        <a:pt x="66" y="2"/>
                        <a:pt x="66" y="2"/>
                      </a:cubicBezTo>
                      <a:moveTo>
                        <a:pt x="66" y="2"/>
                      </a:moveTo>
                      <a:cubicBezTo>
                        <a:pt x="66" y="2"/>
                        <a:pt x="66" y="2"/>
                        <a:pt x="66" y="2"/>
                      </a:cubicBezTo>
                      <a:cubicBezTo>
                        <a:pt x="66" y="2"/>
                        <a:pt x="66" y="2"/>
                        <a:pt x="66" y="2"/>
                      </a:cubicBezTo>
                      <a:moveTo>
                        <a:pt x="66" y="2"/>
                      </a:moveTo>
                      <a:cubicBezTo>
                        <a:pt x="66" y="2"/>
                        <a:pt x="66" y="2"/>
                        <a:pt x="66" y="2"/>
                      </a:cubicBezTo>
                      <a:cubicBezTo>
                        <a:pt x="66" y="2"/>
                        <a:pt x="66" y="2"/>
                        <a:pt x="66" y="2"/>
                      </a:cubicBezTo>
                      <a:moveTo>
                        <a:pt x="66" y="2"/>
                      </a:moveTo>
                      <a:cubicBezTo>
                        <a:pt x="66" y="2"/>
                        <a:pt x="66" y="2"/>
                        <a:pt x="66" y="2"/>
                      </a:cubicBezTo>
                      <a:cubicBezTo>
                        <a:pt x="66" y="2"/>
                        <a:pt x="66" y="2"/>
                        <a:pt x="66" y="2"/>
                      </a:cubicBezTo>
                      <a:moveTo>
                        <a:pt x="67" y="2"/>
                      </a:moveTo>
                      <a:cubicBezTo>
                        <a:pt x="67" y="2"/>
                        <a:pt x="67" y="2"/>
                        <a:pt x="67" y="2"/>
                      </a:cubicBezTo>
                      <a:cubicBezTo>
                        <a:pt x="67" y="2"/>
                        <a:pt x="67" y="2"/>
                        <a:pt x="67" y="2"/>
                      </a:cubicBezTo>
                      <a:moveTo>
                        <a:pt x="67" y="2"/>
                      </a:moveTo>
                      <a:cubicBezTo>
                        <a:pt x="67" y="2"/>
                        <a:pt x="67" y="2"/>
                        <a:pt x="67" y="2"/>
                      </a:cubicBezTo>
                      <a:cubicBezTo>
                        <a:pt x="67" y="2"/>
                        <a:pt x="67" y="2"/>
                        <a:pt x="67" y="2"/>
                      </a:cubicBezTo>
                      <a:moveTo>
                        <a:pt x="67" y="2"/>
                      </a:moveTo>
                      <a:cubicBezTo>
                        <a:pt x="67" y="2"/>
                        <a:pt x="67" y="2"/>
                        <a:pt x="67" y="2"/>
                      </a:cubicBezTo>
                      <a:cubicBezTo>
                        <a:pt x="67" y="2"/>
                        <a:pt x="67" y="2"/>
                        <a:pt x="67" y="2"/>
                      </a:cubicBezTo>
                      <a:moveTo>
                        <a:pt x="68" y="2"/>
                      </a:moveTo>
                      <a:cubicBezTo>
                        <a:pt x="68" y="2"/>
                        <a:pt x="68" y="2"/>
                        <a:pt x="67" y="2"/>
                      </a:cubicBezTo>
                      <a:cubicBezTo>
                        <a:pt x="68" y="2"/>
                        <a:pt x="68" y="2"/>
                        <a:pt x="68" y="2"/>
                      </a:cubicBezTo>
                      <a:moveTo>
                        <a:pt x="68" y="2"/>
                      </a:moveTo>
                      <a:cubicBezTo>
                        <a:pt x="68" y="2"/>
                        <a:pt x="68" y="2"/>
                        <a:pt x="68" y="2"/>
                      </a:cubicBezTo>
                      <a:cubicBezTo>
                        <a:pt x="68" y="2"/>
                        <a:pt x="68" y="2"/>
                        <a:pt x="68" y="2"/>
                      </a:cubicBezTo>
                      <a:moveTo>
                        <a:pt x="68" y="2"/>
                      </a:moveTo>
                      <a:cubicBezTo>
                        <a:pt x="68" y="2"/>
                        <a:pt x="68" y="2"/>
                        <a:pt x="68" y="2"/>
                      </a:cubicBezTo>
                      <a:cubicBezTo>
                        <a:pt x="68" y="2"/>
                        <a:pt x="68" y="2"/>
                        <a:pt x="68" y="2"/>
                      </a:cubicBezTo>
                      <a:moveTo>
                        <a:pt x="68" y="2"/>
                      </a:moveTo>
                      <a:cubicBezTo>
                        <a:pt x="68" y="2"/>
                        <a:pt x="68" y="2"/>
                        <a:pt x="68" y="2"/>
                      </a:cubicBezTo>
                      <a:cubicBezTo>
                        <a:pt x="68" y="2"/>
                        <a:pt x="68" y="2"/>
                        <a:pt x="68" y="2"/>
                      </a:cubicBezTo>
                      <a:moveTo>
                        <a:pt x="69" y="1"/>
                      </a:moveTo>
                      <a:cubicBezTo>
                        <a:pt x="69" y="1"/>
                        <a:pt x="69" y="1"/>
                        <a:pt x="69" y="1"/>
                      </a:cubicBezTo>
                      <a:cubicBezTo>
                        <a:pt x="69" y="1"/>
                        <a:pt x="69" y="1"/>
                        <a:pt x="69" y="1"/>
                      </a:cubicBezTo>
                      <a:moveTo>
                        <a:pt x="69" y="1"/>
                      </a:moveTo>
                      <a:cubicBezTo>
                        <a:pt x="69" y="1"/>
                        <a:pt x="69" y="1"/>
                        <a:pt x="69" y="1"/>
                      </a:cubicBezTo>
                      <a:cubicBezTo>
                        <a:pt x="69" y="1"/>
                        <a:pt x="69" y="1"/>
                        <a:pt x="69" y="1"/>
                      </a:cubicBezTo>
                      <a:moveTo>
                        <a:pt x="69" y="1"/>
                      </a:moveTo>
                      <a:cubicBezTo>
                        <a:pt x="69" y="1"/>
                        <a:pt x="69" y="1"/>
                        <a:pt x="69" y="1"/>
                      </a:cubicBezTo>
                      <a:cubicBezTo>
                        <a:pt x="69" y="1"/>
                        <a:pt x="69" y="1"/>
                        <a:pt x="69" y="1"/>
                      </a:cubicBezTo>
                      <a:moveTo>
                        <a:pt x="70" y="1"/>
                      </a:moveTo>
                      <a:cubicBezTo>
                        <a:pt x="70" y="1"/>
                        <a:pt x="70" y="1"/>
                        <a:pt x="70" y="1"/>
                      </a:cubicBezTo>
                      <a:cubicBezTo>
                        <a:pt x="70" y="1"/>
                        <a:pt x="70" y="1"/>
                        <a:pt x="70" y="1"/>
                      </a:cubicBezTo>
                      <a:moveTo>
                        <a:pt x="70" y="1"/>
                      </a:moveTo>
                      <a:cubicBezTo>
                        <a:pt x="70" y="1"/>
                        <a:pt x="70" y="1"/>
                        <a:pt x="70" y="1"/>
                      </a:cubicBezTo>
                      <a:cubicBezTo>
                        <a:pt x="70" y="1"/>
                        <a:pt x="70" y="1"/>
                        <a:pt x="70" y="1"/>
                      </a:cubicBezTo>
                      <a:moveTo>
                        <a:pt x="70" y="1"/>
                      </a:moveTo>
                      <a:cubicBezTo>
                        <a:pt x="70" y="1"/>
                        <a:pt x="70" y="1"/>
                        <a:pt x="70" y="1"/>
                      </a:cubicBezTo>
                      <a:cubicBezTo>
                        <a:pt x="70" y="1"/>
                        <a:pt x="70" y="1"/>
                        <a:pt x="70" y="1"/>
                      </a:cubicBezTo>
                      <a:moveTo>
                        <a:pt x="71" y="1"/>
                      </a:moveTo>
                      <a:cubicBezTo>
                        <a:pt x="71" y="1"/>
                        <a:pt x="71" y="1"/>
                        <a:pt x="71" y="1"/>
                      </a:cubicBezTo>
                      <a:cubicBezTo>
                        <a:pt x="71" y="1"/>
                        <a:pt x="71" y="1"/>
                        <a:pt x="71" y="1"/>
                      </a:cubicBezTo>
                      <a:moveTo>
                        <a:pt x="72" y="1"/>
                      </a:moveTo>
                      <a:cubicBezTo>
                        <a:pt x="72" y="1"/>
                        <a:pt x="72" y="1"/>
                        <a:pt x="72" y="1"/>
                      </a:cubicBezTo>
                      <a:cubicBezTo>
                        <a:pt x="72" y="1"/>
                        <a:pt x="72" y="1"/>
                        <a:pt x="72" y="1"/>
                      </a:cubicBezTo>
                      <a:moveTo>
                        <a:pt x="72" y="0"/>
                      </a:moveTo>
                      <a:cubicBezTo>
                        <a:pt x="72" y="0"/>
                        <a:pt x="72" y="0"/>
                        <a:pt x="72" y="0"/>
                      </a:cubicBezTo>
                      <a:cubicBezTo>
                        <a:pt x="72" y="0"/>
                        <a:pt x="72" y="0"/>
                        <a:pt x="72" y="0"/>
                      </a:cubicBezTo>
                      <a:moveTo>
                        <a:pt x="73" y="0"/>
                      </a:moveTo>
                      <a:cubicBezTo>
                        <a:pt x="73" y="0"/>
                        <a:pt x="73" y="0"/>
                        <a:pt x="73" y="0"/>
                      </a:cubicBezTo>
                      <a:cubicBezTo>
                        <a:pt x="73" y="0"/>
                        <a:pt x="73" y="0"/>
                        <a:pt x="73" y="0"/>
                      </a:cubicBezTo>
                    </a:path>
                  </a:pathLst>
                </a:custGeom>
                <a:solidFill>
                  <a:srgbClr val="D9C3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41">
                  <a:extLst>
                    <a:ext uri="{FF2B5EF4-FFF2-40B4-BE49-F238E27FC236}">
                      <a16:creationId xmlns:a16="http://schemas.microsoft.com/office/drawing/2014/main" id="{8FB80B82-5F69-5AC0-1F75-C2AA7810DF1D}"/>
                    </a:ext>
                  </a:extLst>
                </p:cNvPr>
                <p:cNvSpPr>
                  <a:spLocks/>
                </p:cNvSpPr>
                <p:nvPr/>
              </p:nvSpPr>
              <p:spPr bwMode="auto">
                <a:xfrm>
                  <a:off x="2247901" y="3798888"/>
                  <a:ext cx="598488" cy="188913"/>
                </a:xfrm>
                <a:custGeom>
                  <a:avLst/>
                  <a:gdLst>
                    <a:gd name="T0" fmla="*/ 84 w 201"/>
                    <a:gd name="T1" fmla="*/ 47 h 63"/>
                    <a:gd name="T2" fmla="*/ 20 w 201"/>
                    <a:gd name="T3" fmla="*/ 17 h 63"/>
                    <a:gd name="T4" fmla="*/ 0 w 201"/>
                    <a:gd name="T5" fmla="*/ 21 h 63"/>
                    <a:gd name="T6" fmla="*/ 26 w 201"/>
                    <a:gd name="T7" fmla="*/ 58 h 63"/>
                    <a:gd name="T8" fmla="*/ 26 w 201"/>
                    <a:gd name="T9" fmla="*/ 58 h 63"/>
                    <a:gd name="T10" fmla="*/ 26 w 201"/>
                    <a:gd name="T11" fmla="*/ 58 h 63"/>
                    <a:gd name="T12" fmla="*/ 26 w 201"/>
                    <a:gd name="T13" fmla="*/ 58 h 63"/>
                    <a:gd name="T14" fmla="*/ 26 w 201"/>
                    <a:gd name="T15" fmla="*/ 58 h 63"/>
                    <a:gd name="T16" fmla="*/ 52 w 201"/>
                    <a:gd name="T17" fmla="*/ 63 h 63"/>
                    <a:gd name="T18" fmla="*/ 83 w 201"/>
                    <a:gd name="T19" fmla="*/ 59 h 63"/>
                    <a:gd name="T20" fmla="*/ 83 w 201"/>
                    <a:gd name="T21" fmla="*/ 59 h 63"/>
                    <a:gd name="T22" fmla="*/ 83 w 201"/>
                    <a:gd name="T23" fmla="*/ 59 h 63"/>
                    <a:gd name="T24" fmla="*/ 83 w 201"/>
                    <a:gd name="T25" fmla="*/ 59 h 63"/>
                    <a:gd name="T26" fmla="*/ 84 w 201"/>
                    <a:gd name="T27" fmla="*/ 58 h 63"/>
                    <a:gd name="T28" fmla="*/ 84 w 201"/>
                    <a:gd name="T29" fmla="*/ 58 h 63"/>
                    <a:gd name="T30" fmla="*/ 84 w 201"/>
                    <a:gd name="T31" fmla="*/ 58 h 63"/>
                    <a:gd name="T32" fmla="*/ 85 w 201"/>
                    <a:gd name="T33" fmla="*/ 58 h 63"/>
                    <a:gd name="T34" fmla="*/ 85 w 201"/>
                    <a:gd name="T35" fmla="*/ 58 h 63"/>
                    <a:gd name="T36" fmla="*/ 85 w 201"/>
                    <a:gd name="T37" fmla="*/ 58 h 63"/>
                    <a:gd name="T38" fmla="*/ 86 w 201"/>
                    <a:gd name="T39" fmla="*/ 58 h 63"/>
                    <a:gd name="T40" fmla="*/ 86 w 201"/>
                    <a:gd name="T41" fmla="*/ 58 h 63"/>
                    <a:gd name="T42" fmla="*/ 86 w 201"/>
                    <a:gd name="T43" fmla="*/ 58 h 63"/>
                    <a:gd name="T44" fmla="*/ 87 w 201"/>
                    <a:gd name="T45" fmla="*/ 58 h 63"/>
                    <a:gd name="T46" fmla="*/ 87 w 201"/>
                    <a:gd name="T47" fmla="*/ 58 h 63"/>
                    <a:gd name="T48" fmla="*/ 87 w 201"/>
                    <a:gd name="T49" fmla="*/ 58 h 63"/>
                    <a:gd name="T50" fmla="*/ 87 w 201"/>
                    <a:gd name="T51" fmla="*/ 57 h 63"/>
                    <a:gd name="T52" fmla="*/ 88 w 201"/>
                    <a:gd name="T53" fmla="*/ 57 h 63"/>
                    <a:gd name="T54" fmla="*/ 88 w 201"/>
                    <a:gd name="T55" fmla="*/ 57 h 63"/>
                    <a:gd name="T56" fmla="*/ 88 w 201"/>
                    <a:gd name="T57" fmla="*/ 57 h 63"/>
                    <a:gd name="T58" fmla="*/ 89 w 201"/>
                    <a:gd name="T59" fmla="*/ 57 h 63"/>
                    <a:gd name="T60" fmla="*/ 89 w 201"/>
                    <a:gd name="T61" fmla="*/ 57 h 63"/>
                    <a:gd name="T62" fmla="*/ 89 w 201"/>
                    <a:gd name="T63" fmla="*/ 57 h 63"/>
                    <a:gd name="T64" fmla="*/ 89 w 201"/>
                    <a:gd name="T65" fmla="*/ 57 h 63"/>
                    <a:gd name="T66" fmla="*/ 90 w 201"/>
                    <a:gd name="T67" fmla="*/ 57 h 63"/>
                    <a:gd name="T68" fmla="*/ 90 w 201"/>
                    <a:gd name="T69" fmla="*/ 57 h 63"/>
                    <a:gd name="T70" fmla="*/ 90 w 201"/>
                    <a:gd name="T71" fmla="*/ 57 h 63"/>
                    <a:gd name="T72" fmla="*/ 91 w 201"/>
                    <a:gd name="T73" fmla="*/ 57 h 63"/>
                    <a:gd name="T74" fmla="*/ 91 w 201"/>
                    <a:gd name="T75" fmla="*/ 57 h 63"/>
                    <a:gd name="T76" fmla="*/ 91 w 201"/>
                    <a:gd name="T77" fmla="*/ 56 h 63"/>
                    <a:gd name="T78" fmla="*/ 92 w 201"/>
                    <a:gd name="T79" fmla="*/ 56 h 63"/>
                    <a:gd name="T80" fmla="*/ 92 w 201"/>
                    <a:gd name="T81" fmla="*/ 56 h 63"/>
                    <a:gd name="T82" fmla="*/ 92 w 201"/>
                    <a:gd name="T83" fmla="*/ 56 h 63"/>
                    <a:gd name="T84" fmla="*/ 92 w 201"/>
                    <a:gd name="T85" fmla="*/ 56 h 63"/>
                    <a:gd name="T86" fmla="*/ 93 w 201"/>
                    <a:gd name="T87" fmla="*/ 56 h 63"/>
                    <a:gd name="T88" fmla="*/ 93 w 201"/>
                    <a:gd name="T89" fmla="*/ 56 h 63"/>
                    <a:gd name="T90" fmla="*/ 93 w 201"/>
                    <a:gd name="T91" fmla="*/ 56 h 63"/>
                    <a:gd name="T92" fmla="*/ 94 w 201"/>
                    <a:gd name="T93" fmla="*/ 56 h 63"/>
                    <a:gd name="T94" fmla="*/ 94 w 201"/>
                    <a:gd name="T95" fmla="*/ 56 h 63"/>
                    <a:gd name="T96" fmla="*/ 94 w 201"/>
                    <a:gd name="T97" fmla="*/ 56 h 63"/>
                    <a:gd name="T98" fmla="*/ 94 w 201"/>
                    <a:gd name="T99" fmla="*/ 56 h 63"/>
                    <a:gd name="T100" fmla="*/ 95 w 201"/>
                    <a:gd name="T101" fmla="*/ 55 h 63"/>
                    <a:gd name="T102" fmla="*/ 95 w 201"/>
                    <a:gd name="T103" fmla="*/ 55 h 63"/>
                    <a:gd name="T104" fmla="*/ 95 w 201"/>
                    <a:gd name="T105" fmla="*/ 55 h 63"/>
                    <a:gd name="T106" fmla="*/ 96 w 201"/>
                    <a:gd name="T107" fmla="*/ 55 h 63"/>
                    <a:gd name="T108" fmla="*/ 96 w 201"/>
                    <a:gd name="T109" fmla="*/ 55 h 63"/>
                    <a:gd name="T110" fmla="*/ 96 w 201"/>
                    <a:gd name="T111" fmla="*/ 55 h 63"/>
                    <a:gd name="T112" fmla="*/ 97 w 201"/>
                    <a:gd name="T113" fmla="*/ 55 h 63"/>
                    <a:gd name="T114" fmla="*/ 98 w 201"/>
                    <a:gd name="T115" fmla="*/ 55 h 63"/>
                    <a:gd name="T116" fmla="*/ 98 w 201"/>
                    <a:gd name="T117" fmla="*/ 54 h 63"/>
                    <a:gd name="T118" fmla="*/ 99 w 201"/>
                    <a:gd name="T119"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1" h="63">
                      <a:moveTo>
                        <a:pt x="201" y="0"/>
                      </a:moveTo>
                      <a:cubicBezTo>
                        <a:pt x="177" y="20"/>
                        <a:pt x="163" y="33"/>
                        <a:pt x="84" y="47"/>
                      </a:cubicBezTo>
                      <a:cubicBezTo>
                        <a:pt x="75" y="48"/>
                        <a:pt x="68" y="49"/>
                        <a:pt x="62" y="49"/>
                      </a:cubicBezTo>
                      <a:cubicBezTo>
                        <a:pt x="17" y="49"/>
                        <a:pt x="20" y="18"/>
                        <a:pt x="20" y="17"/>
                      </a:cubicBezTo>
                      <a:cubicBezTo>
                        <a:pt x="14" y="22"/>
                        <a:pt x="9" y="25"/>
                        <a:pt x="6" y="25"/>
                      </a:cubicBezTo>
                      <a:cubicBezTo>
                        <a:pt x="3" y="25"/>
                        <a:pt x="2" y="23"/>
                        <a:pt x="0" y="21"/>
                      </a:cubicBezTo>
                      <a:cubicBezTo>
                        <a:pt x="1" y="35"/>
                        <a:pt x="8" y="50"/>
                        <a:pt x="26" y="58"/>
                      </a:cubicBezTo>
                      <a:cubicBezTo>
                        <a:pt x="26" y="58"/>
                        <a:pt x="26" y="58"/>
                        <a:pt x="26" y="58"/>
                      </a:cubicBezTo>
                      <a:cubicBezTo>
                        <a:pt x="26" y="58"/>
                        <a:pt x="26" y="58"/>
                        <a:pt x="26" y="58"/>
                      </a:cubicBezTo>
                      <a:cubicBezTo>
                        <a:pt x="26" y="58"/>
                        <a:pt x="26" y="58"/>
                        <a:pt x="26" y="58"/>
                      </a:cubicBezTo>
                      <a:cubicBezTo>
                        <a:pt x="26" y="58"/>
                        <a:pt x="26" y="58"/>
                        <a:pt x="26" y="58"/>
                      </a:cubicBezTo>
                      <a:cubicBezTo>
                        <a:pt x="26" y="58"/>
                        <a:pt x="26" y="58"/>
                        <a:pt x="26" y="58"/>
                      </a:cubicBezTo>
                      <a:cubicBezTo>
                        <a:pt x="26" y="58"/>
                        <a:pt x="26" y="58"/>
                        <a:pt x="26" y="58"/>
                      </a:cubicBezTo>
                      <a:cubicBezTo>
                        <a:pt x="26" y="58"/>
                        <a:pt x="26" y="58"/>
                        <a:pt x="26" y="58"/>
                      </a:cubicBezTo>
                      <a:cubicBezTo>
                        <a:pt x="26" y="58"/>
                        <a:pt x="26" y="58"/>
                        <a:pt x="26" y="58"/>
                      </a:cubicBezTo>
                      <a:cubicBezTo>
                        <a:pt x="26" y="58"/>
                        <a:pt x="26" y="58"/>
                        <a:pt x="26" y="58"/>
                      </a:cubicBezTo>
                      <a:cubicBezTo>
                        <a:pt x="26" y="58"/>
                        <a:pt x="26" y="58"/>
                        <a:pt x="26" y="58"/>
                      </a:cubicBezTo>
                      <a:cubicBezTo>
                        <a:pt x="33" y="61"/>
                        <a:pt x="42" y="63"/>
                        <a:pt x="52" y="63"/>
                      </a:cubicBezTo>
                      <a:cubicBezTo>
                        <a:pt x="61" y="63"/>
                        <a:pt x="71" y="62"/>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4" y="59"/>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5" y="58"/>
                        <a:pt x="85" y="58"/>
                      </a:cubicBezTo>
                      <a:cubicBezTo>
                        <a:pt x="85" y="58"/>
                        <a:pt x="85" y="58"/>
                        <a:pt x="85" y="58"/>
                      </a:cubicBezTo>
                      <a:cubicBezTo>
                        <a:pt x="85" y="58"/>
                        <a:pt x="85" y="58"/>
                        <a:pt x="85" y="58"/>
                      </a:cubicBezTo>
                      <a:cubicBezTo>
                        <a:pt x="85" y="58"/>
                        <a:pt x="85" y="58"/>
                        <a:pt x="85" y="58"/>
                      </a:cubicBezTo>
                      <a:cubicBezTo>
                        <a:pt x="85" y="58"/>
                        <a:pt x="85" y="58"/>
                        <a:pt x="85" y="58"/>
                      </a:cubicBezTo>
                      <a:cubicBezTo>
                        <a:pt x="85" y="58"/>
                        <a:pt x="85" y="58"/>
                        <a:pt x="85" y="58"/>
                      </a:cubicBezTo>
                      <a:cubicBezTo>
                        <a:pt x="85" y="58"/>
                        <a:pt x="85" y="58"/>
                        <a:pt x="86" y="58"/>
                      </a:cubicBezTo>
                      <a:cubicBezTo>
                        <a:pt x="86" y="58"/>
                        <a:pt x="86" y="58"/>
                        <a:pt x="86" y="58"/>
                      </a:cubicBezTo>
                      <a:cubicBezTo>
                        <a:pt x="86" y="58"/>
                        <a:pt x="86" y="58"/>
                        <a:pt x="86" y="58"/>
                      </a:cubicBezTo>
                      <a:cubicBezTo>
                        <a:pt x="86" y="58"/>
                        <a:pt x="86" y="58"/>
                        <a:pt x="86" y="58"/>
                      </a:cubicBezTo>
                      <a:cubicBezTo>
                        <a:pt x="86" y="58"/>
                        <a:pt x="86" y="58"/>
                        <a:pt x="86" y="58"/>
                      </a:cubicBezTo>
                      <a:cubicBezTo>
                        <a:pt x="86" y="58"/>
                        <a:pt x="86" y="58"/>
                        <a:pt x="86" y="58"/>
                      </a:cubicBezTo>
                      <a:cubicBezTo>
                        <a:pt x="86" y="58"/>
                        <a:pt x="86" y="58"/>
                        <a:pt x="86" y="58"/>
                      </a:cubicBezTo>
                      <a:cubicBezTo>
                        <a:pt x="86" y="58"/>
                        <a:pt x="86" y="58"/>
                        <a:pt x="87" y="58"/>
                      </a:cubicBezTo>
                      <a:cubicBezTo>
                        <a:pt x="87" y="58"/>
                        <a:pt x="87" y="58"/>
                        <a:pt x="87" y="58"/>
                      </a:cubicBezTo>
                      <a:cubicBezTo>
                        <a:pt x="87" y="58"/>
                        <a:pt x="87" y="58"/>
                        <a:pt x="87" y="58"/>
                      </a:cubicBezTo>
                      <a:cubicBezTo>
                        <a:pt x="87" y="58"/>
                        <a:pt x="87" y="58"/>
                        <a:pt x="87" y="58"/>
                      </a:cubicBezTo>
                      <a:cubicBezTo>
                        <a:pt x="87" y="58"/>
                        <a:pt x="87" y="58"/>
                        <a:pt x="87" y="58"/>
                      </a:cubicBezTo>
                      <a:cubicBezTo>
                        <a:pt x="87" y="58"/>
                        <a:pt x="87" y="58"/>
                        <a:pt x="87" y="58"/>
                      </a:cubicBezTo>
                      <a:cubicBezTo>
                        <a:pt x="87" y="58"/>
                        <a:pt x="87" y="58"/>
                        <a:pt x="87" y="57"/>
                      </a:cubicBezTo>
                      <a:cubicBezTo>
                        <a:pt x="88" y="57"/>
                        <a:pt x="88" y="57"/>
                        <a:pt x="88" y="57"/>
                      </a:cubicBezTo>
                      <a:cubicBezTo>
                        <a:pt x="88" y="57"/>
                        <a:pt x="88" y="57"/>
                        <a:pt x="88" y="57"/>
                      </a:cubicBezTo>
                      <a:cubicBezTo>
                        <a:pt x="88" y="57"/>
                        <a:pt x="88" y="57"/>
                        <a:pt x="88" y="57"/>
                      </a:cubicBezTo>
                      <a:cubicBezTo>
                        <a:pt x="88" y="57"/>
                        <a:pt x="88" y="57"/>
                        <a:pt x="88" y="57"/>
                      </a:cubicBezTo>
                      <a:cubicBezTo>
                        <a:pt x="88" y="57"/>
                        <a:pt x="88" y="57"/>
                        <a:pt x="88" y="57"/>
                      </a:cubicBezTo>
                      <a:cubicBezTo>
                        <a:pt x="88" y="57"/>
                        <a:pt x="88" y="57"/>
                        <a:pt x="88" y="57"/>
                      </a:cubicBezTo>
                      <a:cubicBezTo>
                        <a:pt x="88" y="57"/>
                        <a:pt x="88" y="57"/>
                        <a:pt x="88" y="57"/>
                      </a:cubicBezTo>
                      <a:cubicBezTo>
                        <a:pt x="89" y="57"/>
                        <a:pt x="89" y="57"/>
                        <a:pt x="89" y="57"/>
                      </a:cubicBezTo>
                      <a:cubicBezTo>
                        <a:pt x="89" y="57"/>
                        <a:pt x="89" y="57"/>
                        <a:pt x="89" y="57"/>
                      </a:cubicBezTo>
                      <a:cubicBezTo>
                        <a:pt x="89" y="57"/>
                        <a:pt x="89" y="57"/>
                        <a:pt x="89" y="57"/>
                      </a:cubicBezTo>
                      <a:cubicBezTo>
                        <a:pt x="89" y="57"/>
                        <a:pt x="89" y="57"/>
                        <a:pt x="89" y="57"/>
                      </a:cubicBezTo>
                      <a:cubicBezTo>
                        <a:pt x="89" y="57"/>
                        <a:pt x="89" y="57"/>
                        <a:pt x="89" y="57"/>
                      </a:cubicBezTo>
                      <a:cubicBezTo>
                        <a:pt x="89" y="57"/>
                        <a:pt x="89" y="57"/>
                        <a:pt x="89" y="57"/>
                      </a:cubicBezTo>
                      <a:cubicBezTo>
                        <a:pt x="89" y="57"/>
                        <a:pt x="89" y="57"/>
                        <a:pt x="89" y="57"/>
                      </a:cubicBezTo>
                      <a:cubicBezTo>
                        <a:pt x="90" y="57"/>
                        <a:pt x="90" y="57"/>
                        <a:pt x="90" y="57"/>
                      </a:cubicBezTo>
                      <a:cubicBezTo>
                        <a:pt x="90" y="57"/>
                        <a:pt x="90" y="57"/>
                        <a:pt x="90" y="57"/>
                      </a:cubicBezTo>
                      <a:cubicBezTo>
                        <a:pt x="90" y="57"/>
                        <a:pt x="90" y="57"/>
                        <a:pt x="90" y="57"/>
                      </a:cubicBezTo>
                      <a:cubicBezTo>
                        <a:pt x="90" y="57"/>
                        <a:pt x="90" y="57"/>
                        <a:pt x="90" y="57"/>
                      </a:cubicBezTo>
                      <a:cubicBezTo>
                        <a:pt x="90" y="57"/>
                        <a:pt x="90" y="57"/>
                        <a:pt x="90" y="57"/>
                      </a:cubicBezTo>
                      <a:cubicBezTo>
                        <a:pt x="90" y="57"/>
                        <a:pt x="90" y="57"/>
                        <a:pt x="90" y="57"/>
                      </a:cubicBezTo>
                      <a:cubicBezTo>
                        <a:pt x="90" y="57"/>
                        <a:pt x="90" y="57"/>
                        <a:pt x="91" y="57"/>
                      </a:cubicBezTo>
                      <a:cubicBezTo>
                        <a:pt x="91" y="57"/>
                        <a:pt x="91" y="57"/>
                        <a:pt x="91" y="57"/>
                      </a:cubicBezTo>
                      <a:cubicBezTo>
                        <a:pt x="91" y="57"/>
                        <a:pt x="91" y="57"/>
                        <a:pt x="91" y="57"/>
                      </a:cubicBezTo>
                      <a:cubicBezTo>
                        <a:pt x="91" y="57"/>
                        <a:pt x="91" y="57"/>
                        <a:pt x="91" y="57"/>
                      </a:cubicBezTo>
                      <a:cubicBezTo>
                        <a:pt x="91" y="57"/>
                        <a:pt x="91" y="57"/>
                        <a:pt x="91" y="56"/>
                      </a:cubicBezTo>
                      <a:cubicBezTo>
                        <a:pt x="91" y="56"/>
                        <a:pt x="91" y="56"/>
                        <a:pt x="91" y="56"/>
                      </a:cubicBezTo>
                      <a:cubicBezTo>
                        <a:pt x="91" y="56"/>
                        <a:pt x="91" y="56"/>
                        <a:pt x="91" y="56"/>
                      </a:cubicBezTo>
                      <a:cubicBezTo>
                        <a:pt x="91" y="56"/>
                        <a:pt x="92" y="56"/>
                        <a:pt x="92" y="56"/>
                      </a:cubicBezTo>
                      <a:cubicBezTo>
                        <a:pt x="92" y="56"/>
                        <a:pt x="92" y="56"/>
                        <a:pt x="92" y="56"/>
                      </a:cubicBezTo>
                      <a:cubicBezTo>
                        <a:pt x="92" y="56"/>
                        <a:pt x="92" y="56"/>
                        <a:pt x="92" y="56"/>
                      </a:cubicBezTo>
                      <a:cubicBezTo>
                        <a:pt x="92" y="56"/>
                        <a:pt x="92" y="56"/>
                        <a:pt x="92" y="56"/>
                      </a:cubicBezTo>
                      <a:cubicBezTo>
                        <a:pt x="92" y="56"/>
                        <a:pt x="92" y="56"/>
                        <a:pt x="92" y="56"/>
                      </a:cubicBezTo>
                      <a:cubicBezTo>
                        <a:pt x="92" y="56"/>
                        <a:pt x="92" y="56"/>
                        <a:pt x="92" y="56"/>
                      </a:cubicBezTo>
                      <a:cubicBezTo>
                        <a:pt x="92" y="56"/>
                        <a:pt x="92" y="56"/>
                        <a:pt x="92" y="56"/>
                      </a:cubicBezTo>
                      <a:cubicBezTo>
                        <a:pt x="92" y="56"/>
                        <a:pt x="93" y="56"/>
                        <a:pt x="93" y="56"/>
                      </a:cubicBezTo>
                      <a:cubicBezTo>
                        <a:pt x="93" y="56"/>
                        <a:pt x="93" y="56"/>
                        <a:pt x="93" y="56"/>
                      </a:cubicBezTo>
                      <a:cubicBezTo>
                        <a:pt x="93" y="56"/>
                        <a:pt x="93" y="56"/>
                        <a:pt x="93" y="56"/>
                      </a:cubicBezTo>
                      <a:cubicBezTo>
                        <a:pt x="93" y="56"/>
                        <a:pt x="93" y="56"/>
                        <a:pt x="93" y="56"/>
                      </a:cubicBezTo>
                      <a:cubicBezTo>
                        <a:pt x="93" y="56"/>
                        <a:pt x="93" y="56"/>
                        <a:pt x="93" y="56"/>
                      </a:cubicBezTo>
                      <a:cubicBezTo>
                        <a:pt x="93" y="56"/>
                        <a:pt x="93" y="56"/>
                        <a:pt x="93" y="56"/>
                      </a:cubicBezTo>
                      <a:cubicBezTo>
                        <a:pt x="93" y="56"/>
                        <a:pt x="93" y="56"/>
                        <a:pt x="93" y="56"/>
                      </a:cubicBezTo>
                      <a:cubicBezTo>
                        <a:pt x="94" y="56"/>
                        <a:pt x="94" y="56"/>
                        <a:pt x="94" y="56"/>
                      </a:cubicBezTo>
                      <a:cubicBezTo>
                        <a:pt x="94" y="56"/>
                        <a:pt x="94" y="56"/>
                        <a:pt x="94" y="56"/>
                      </a:cubicBezTo>
                      <a:cubicBezTo>
                        <a:pt x="94" y="56"/>
                        <a:pt x="94" y="56"/>
                        <a:pt x="94" y="56"/>
                      </a:cubicBezTo>
                      <a:cubicBezTo>
                        <a:pt x="94" y="56"/>
                        <a:pt x="94" y="56"/>
                        <a:pt x="94" y="56"/>
                      </a:cubicBezTo>
                      <a:cubicBezTo>
                        <a:pt x="94" y="56"/>
                        <a:pt x="94" y="56"/>
                        <a:pt x="94" y="56"/>
                      </a:cubicBezTo>
                      <a:cubicBezTo>
                        <a:pt x="94" y="56"/>
                        <a:pt x="94" y="56"/>
                        <a:pt x="94" y="56"/>
                      </a:cubicBezTo>
                      <a:cubicBezTo>
                        <a:pt x="94" y="56"/>
                        <a:pt x="94" y="56"/>
                        <a:pt x="94" y="56"/>
                      </a:cubicBezTo>
                      <a:cubicBezTo>
                        <a:pt x="95" y="56"/>
                        <a:pt x="95" y="56"/>
                        <a:pt x="95" y="55"/>
                      </a:cubicBezTo>
                      <a:cubicBezTo>
                        <a:pt x="95" y="55"/>
                        <a:pt x="95" y="55"/>
                        <a:pt x="95" y="55"/>
                      </a:cubicBezTo>
                      <a:cubicBezTo>
                        <a:pt x="95" y="55"/>
                        <a:pt x="95" y="55"/>
                        <a:pt x="95" y="55"/>
                      </a:cubicBezTo>
                      <a:cubicBezTo>
                        <a:pt x="95" y="55"/>
                        <a:pt x="95" y="55"/>
                        <a:pt x="95" y="55"/>
                      </a:cubicBezTo>
                      <a:cubicBezTo>
                        <a:pt x="95" y="55"/>
                        <a:pt x="95" y="55"/>
                        <a:pt x="95" y="55"/>
                      </a:cubicBezTo>
                      <a:cubicBezTo>
                        <a:pt x="95" y="55"/>
                        <a:pt x="95" y="55"/>
                        <a:pt x="95" y="55"/>
                      </a:cubicBezTo>
                      <a:cubicBezTo>
                        <a:pt x="95" y="55"/>
                        <a:pt x="95" y="55"/>
                        <a:pt x="96" y="55"/>
                      </a:cubicBezTo>
                      <a:cubicBezTo>
                        <a:pt x="96" y="55"/>
                        <a:pt x="96" y="55"/>
                        <a:pt x="96" y="55"/>
                      </a:cubicBezTo>
                      <a:cubicBezTo>
                        <a:pt x="96" y="55"/>
                        <a:pt x="96" y="55"/>
                        <a:pt x="96" y="55"/>
                      </a:cubicBezTo>
                      <a:cubicBezTo>
                        <a:pt x="96" y="55"/>
                        <a:pt x="96" y="55"/>
                        <a:pt x="96" y="55"/>
                      </a:cubicBezTo>
                      <a:cubicBezTo>
                        <a:pt x="96" y="55"/>
                        <a:pt x="96" y="55"/>
                        <a:pt x="96" y="55"/>
                      </a:cubicBezTo>
                      <a:cubicBezTo>
                        <a:pt x="96" y="55"/>
                        <a:pt x="96" y="55"/>
                        <a:pt x="96" y="55"/>
                      </a:cubicBezTo>
                      <a:cubicBezTo>
                        <a:pt x="97" y="55"/>
                        <a:pt x="97" y="55"/>
                        <a:pt x="97" y="55"/>
                      </a:cubicBezTo>
                      <a:cubicBezTo>
                        <a:pt x="97" y="55"/>
                        <a:pt x="97" y="55"/>
                        <a:pt x="97" y="55"/>
                      </a:cubicBezTo>
                      <a:cubicBezTo>
                        <a:pt x="98" y="55"/>
                        <a:pt x="98" y="55"/>
                        <a:pt x="98" y="55"/>
                      </a:cubicBezTo>
                      <a:cubicBezTo>
                        <a:pt x="98" y="55"/>
                        <a:pt x="98" y="55"/>
                        <a:pt x="98" y="55"/>
                      </a:cubicBezTo>
                      <a:cubicBezTo>
                        <a:pt x="98" y="54"/>
                        <a:pt x="98" y="54"/>
                        <a:pt x="98" y="54"/>
                      </a:cubicBezTo>
                      <a:cubicBezTo>
                        <a:pt x="98" y="54"/>
                        <a:pt x="98" y="54"/>
                        <a:pt x="98" y="54"/>
                      </a:cubicBezTo>
                      <a:cubicBezTo>
                        <a:pt x="98" y="54"/>
                        <a:pt x="99" y="54"/>
                        <a:pt x="99" y="54"/>
                      </a:cubicBezTo>
                      <a:cubicBezTo>
                        <a:pt x="99" y="54"/>
                        <a:pt x="99" y="54"/>
                        <a:pt x="99" y="54"/>
                      </a:cubicBezTo>
                      <a:cubicBezTo>
                        <a:pt x="143" y="41"/>
                        <a:pt x="181" y="19"/>
                        <a:pt x="201" y="0"/>
                      </a:cubicBezTo>
                    </a:path>
                  </a:pathLst>
                </a:custGeom>
                <a:solidFill>
                  <a:srgbClr val="B1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42">
                  <a:extLst>
                    <a:ext uri="{FF2B5EF4-FFF2-40B4-BE49-F238E27FC236}">
                      <a16:creationId xmlns:a16="http://schemas.microsoft.com/office/drawing/2014/main" id="{FEB6930F-3FB6-999D-4681-8B571E35688E}"/>
                    </a:ext>
                  </a:extLst>
                </p:cNvPr>
                <p:cNvSpPr>
                  <a:spLocks/>
                </p:cNvSpPr>
                <p:nvPr/>
              </p:nvSpPr>
              <p:spPr bwMode="auto">
                <a:xfrm>
                  <a:off x="2224088" y="3271838"/>
                  <a:ext cx="231775" cy="601663"/>
                </a:xfrm>
                <a:custGeom>
                  <a:avLst/>
                  <a:gdLst>
                    <a:gd name="T0" fmla="*/ 78 w 78"/>
                    <a:gd name="T1" fmla="*/ 0 h 201"/>
                    <a:gd name="T2" fmla="*/ 43 w 78"/>
                    <a:gd name="T3" fmla="*/ 41 h 201"/>
                    <a:gd name="T4" fmla="*/ 43 w 78"/>
                    <a:gd name="T5" fmla="*/ 41 h 201"/>
                    <a:gd name="T6" fmla="*/ 43 w 78"/>
                    <a:gd name="T7" fmla="*/ 41 h 201"/>
                    <a:gd name="T8" fmla="*/ 30 w 78"/>
                    <a:gd name="T9" fmla="*/ 63 h 201"/>
                    <a:gd name="T10" fmla="*/ 30 w 78"/>
                    <a:gd name="T11" fmla="*/ 64 h 201"/>
                    <a:gd name="T12" fmla="*/ 30 w 78"/>
                    <a:gd name="T13" fmla="*/ 64 h 201"/>
                    <a:gd name="T14" fmla="*/ 0 w 78"/>
                    <a:gd name="T15" fmla="*/ 160 h 201"/>
                    <a:gd name="T16" fmla="*/ 8 w 78"/>
                    <a:gd name="T17" fmla="*/ 197 h 201"/>
                    <a:gd name="T18" fmla="*/ 8 w 78"/>
                    <a:gd name="T19" fmla="*/ 197 h 201"/>
                    <a:gd name="T20" fmla="*/ 8 w 78"/>
                    <a:gd name="T21" fmla="*/ 197 h 201"/>
                    <a:gd name="T22" fmla="*/ 14 w 78"/>
                    <a:gd name="T23" fmla="*/ 201 h 201"/>
                    <a:gd name="T24" fmla="*/ 28 w 78"/>
                    <a:gd name="T25" fmla="*/ 193 h 201"/>
                    <a:gd name="T26" fmla="*/ 28 w 78"/>
                    <a:gd name="T27" fmla="*/ 193 h 201"/>
                    <a:gd name="T28" fmla="*/ 36 w 78"/>
                    <a:gd name="T29" fmla="*/ 58 h 201"/>
                    <a:gd name="T30" fmla="*/ 78 w 78"/>
                    <a:gd name="T31"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201">
                      <a:moveTo>
                        <a:pt x="78" y="0"/>
                      </a:moveTo>
                      <a:cubicBezTo>
                        <a:pt x="67" y="9"/>
                        <a:pt x="55" y="23"/>
                        <a:pt x="43" y="41"/>
                      </a:cubicBezTo>
                      <a:cubicBezTo>
                        <a:pt x="43" y="41"/>
                        <a:pt x="43" y="41"/>
                        <a:pt x="43" y="41"/>
                      </a:cubicBezTo>
                      <a:cubicBezTo>
                        <a:pt x="43" y="41"/>
                        <a:pt x="43" y="41"/>
                        <a:pt x="43" y="41"/>
                      </a:cubicBezTo>
                      <a:cubicBezTo>
                        <a:pt x="39" y="48"/>
                        <a:pt x="34" y="55"/>
                        <a:pt x="30" y="63"/>
                      </a:cubicBezTo>
                      <a:cubicBezTo>
                        <a:pt x="30" y="64"/>
                        <a:pt x="30" y="64"/>
                        <a:pt x="30" y="64"/>
                      </a:cubicBezTo>
                      <a:cubicBezTo>
                        <a:pt x="30" y="64"/>
                        <a:pt x="30" y="64"/>
                        <a:pt x="30" y="64"/>
                      </a:cubicBezTo>
                      <a:cubicBezTo>
                        <a:pt x="9" y="103"/>
                        <a:pt x="0" y="134"/>
                        <a:pt x="0" y="160"/>
                      </a:cubicBezTo>
                      <a:cubicBezTo>
                        <a:pt x="0" y="174"/>
                        <a:pt x="3" y="187"/>
                        <a:pt x="8" y="197"/>
                      </a:cubicBezTo>
                      <a:cubicBezTo>
                        <a:pt x="8" y="197"/>
                        <a:pt x="8" y="197"/>
                        <a:pt x="8" y="197"/>
                      </a:cubicBezTo>
                      <a:cubicBezTo>
                        <a:pt x="8" y="197"/>
                        <a:pt x="8" y="197"/>
                        <a:pt x="8" y="197"/>
                      </a:cubicBezTo>
                      <a:cubicBezTo>
                        <a:pt x="10" y="199"/>
                        <a:pt x="11" y="201"/>
                        <a:pt x="14" y="201"/>
                      </a:cubicBezTo>
                      <a:cubicBezTo>
                        <a:pt x="17" y="201"/>
                        <a:pt x="22" y="198"/>
                        <a:pt x="28" y="193"/>
                      </a:cubicBezTo>
                      <a:cubicBezTo>
                        <a:pt x="28" y="193"/>
                        <a:pt x="28" y="193"/>
                        <a:pt x="28" y="193"/>
                      </a:cubicBezTo>
                      <a:cubicBezTo>
                        <a:pt x="3" y="172"/>
                        <a:pt x="4" y="119"/>
                        <a:pt x="36" y="58"/>
                      </a:cubicBezTo>
                      <a:cubicBezTo>
                        <a:pt x="50" y="32"/>
                        <a:pt x="65" y="13"/>
                        <a:pt x="78" y="0"/>
                      </a:cubicBezTo>
                    </a:path>
                  </a:pathLst>
                </a:custGeom>
                <a:solidFill>
                  <a:srgbClr val="FD3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43">
                  <a:extLst>
                    <a:ext uri="{FF2B5EF4-FFF2-40B4-BE49-F238E27FC236}">
                      <a16:creationId xmlns:a16="http://schemas.microsoft.com/office/drawing/2014/main" id="{98FEA62E-2B68-DFB6-8568-2118AAAC8633}"/>
                    </a:ext>
                  </a:extLst>
                </p:cNvPr>
                <p:cNvSpPr>
                  <a:spLocks/>
                </p:cNvSpPr>
                <p:nvPr/>
              </p:nvSpPr>
              <p:spPr bwMode="auto">
                <a:xfrm>
                  <a:off x="2649538" y="3181350"/>
                  <a:ext cx="42863" cy="53975"/>
                </a:xfrm>
                <a:custGeom>
                  <a:avLst/>
                  <a:gdLst>
                    <a:gd name="T0" fmla="*/ 1 w 14"/>
                    <a:gd name="T1" fmla="*/ 0 h 18"/>
                    <a:gd name="T2" fmla="*/ 5 w 14"/>
                    <a:gd name="T3" fmla="*/ 18 h 18"/>
                    <a:gd name="T4" fmla="*/ 11 w 14"/>
                    <a:gd name="T5" fmla="*/ 11 h 18"/>
                    <a:gd name="T6" fmla="*/ 6 w 14"/>
                    <a:gd name="T7" fmla="*/ 0 h 18"/>
                    <a:gd name="T8" fmla="*/ 1 w 14"/>
                    <a:gd name="T9" fmla="*/ 0 h 18"/>
                  </a:gdLst>
                  <a:ahLst/>
                  <a:cxnLst>
                    <a:cxn ang="0">
                      <a:pos x="T0" y="T1"/>
                    </a:cxn>
                    <a:cxn ang="0">
                      <a:pos x="T2" y="T3"/>
                    </a:cxn>
                    <a:cxn ang="0">
                      <a:pos x="T4" y="T5"/>
                    </a:cxn>
                    <a:cxn ang="0">
                      <a:pos x="T6" y="T7"/>
                    </a:cxn>
                    <a:cxn ang="0">
                      <a:pos x="T8" y="T9"/>
                    </a:cxn>
                  </a:cxnLst>
                  <a:rect l="0" t="0" r="r" b="b"/>
                  <a:pathLst>
                    <a:path w="14" h="18">
                      <a:moveTo>
                        <a:pt x="1" y="0"/>
                      </a:moveTo>
                      <a:cubicBezTo>
                        <a:pt x="1" y="0"/>
                        <a:pt x="0" y="16"/>
                        <a:pt x="5" y="18"/>
                      </a:cubicBezTo>
                      <a:cubicBezTo>
                        <a:pt x="7" y="16"/>
                        <a:pt x="8" y="14"/>
                        <a:pt x="11" y="11"/>
                      </a:cubicBezTo>
                      <a:cubicBezTo>
                        <a:pt x="14" y="8"/>
                        <a:pt x="6" y="0"/>
                        <a:pt x="6" y="0"/>
                      </a:cubicBezTo>
                      <a:lnTo>
                        <a:pt x="1" y="0"/>
                      </a:lnTo>
                      <a:close/>
                    </a:path>
                  </a:pathLst>
                </a:custGeom>
                <a:solidFill>
                  <a:srgbClr val="F8C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44">
                  <a:extLst>
                    <a:ext uri="{FF2B5EF4-FFF2-40B4-BE49-F238E27FC236}">
                      <a16:creationId xmlns:a16="http://schemas.microsoft.com/office/drawing/2014/main" id="{3215BB32-3C07-EEAE-044B-BF3F86C56583}"/>
                    </a:ext>
                  </a:extLst>
                </p:cNvPr>
                <p:cNvSpPr>
                  <a:spLocks/>
                </p:cNvSpPr>
                <p:nvPr/>
              </p:nvSpPr>
              <p:spPr bwMode="auto">
                <a:xfrm>
                  <a:off x="2647951" y="2941638"/>
                  <a:ext cx="241300" cy="317500"/>
                </a:xfrm>
                <a:custGeom>
                  <a:avLst/>
                  <a:gdLst>
                    <a:gd name="T0" fmla="*/ 79 w 81"/>
                    <a:gd name="T1" fmla="*/ 34 h 106"/>
                    <a:gd name="T2" fmla="*/ 43 w 81"/>
                    <a:gd name="T3" fmla="*/ 3 h 106"/>
                    <a:gd name="T4" fmla="*/ 4 w 81"/>
                    <a:gd name="T5" fmla="*/ 27 h 106"/>
                    <a:gd name="T6" fmla="*/ 4 w 81"/>
                    <a:gd name="T7" fmla="*/ 44 h 106"/>
                    <a:gd name="T8" fmla="*/ 6 w 81"/>
                    <a:gd name="T9" fmla="*/ 76 h 106"/>
                    <a:gd name="T10" fmla="*/ 19 w 81"/>
                    <a:gd name="T11" fmla="*/ 96 h 106"/>
                    <a:gd name="T12" fmla="*/ 38 w 81"/>
                    <a:gd name="T13" fmla="*/ 106 h 106"/>
                    <a:gd name="T14" fmla="*/ 56 w 81"/>
                    <a:gd name="T15" fmla="*/ 90 h 106"/>
                    <a:gd name="T16" fmla="*/ 66 w 81"/>
                    <a:gd name="T17" fmla="*/ 83 h 106"/>
                    <a:gd name="T18" fmla="*/ 67 w 81"/>
                    <a:gd name="T19" fmla="*/ 65 h 106"/>
                    <a:gd name="T20" fmla="*/ 79 w 81"/>
                    <a:gd name="T21" fmla="*/ 3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6">
                      <a:moveTo>
                        <a:pt x="79" y="34"/>
                      </a:moveTo>
                      <a:cubicBezTo>
                        <a:pt x="73" y="14"/>
                        <a:pt x="65" y="6"/>
                        <a:pt x="43" y="3"/>
                      </a:cubicBezTo>
                      <a:cubicBezTo>
                        <a:pt x="20" y="0"/>
                        <a:pt x="15" y="8"/>
                        <a:pt x="4" y="27"/>
                      </a:cubicBezTo>
                      <a:cubicBezTo>
                        <a:pt x="0" y="33"/>
                        <a:pt x="3" y="37"/>
                        <a:pt x="4" y="44"/>
                      </a:cubicBezTo>
                      <a:cubicBezTo>
                        <a:pt x="5" y="50"/>
                        <a:pt x="9" y="55"/>
                        <a:pt x="6" y="76"/>
                      </a:cubicBezTo>
                      <a:cubicBezTo>
                        <a:pt x="6" y="84"/>
                        <a:pt x="8" y="88"/>
                        <a:pt x="19" y="96"/>
                      </a:cubicBezTo>
                      <a:cubicBezTo>
                        <a:pt x="23" y="99"/>
                        <a:pt x="34" y="106"/>
                        <a:pt x="38" y="106"/>
                      </a:cubicBezTo>
                      <a:cubicBezTo>
                        <a:pt x="42" y="106"/>
                        <a:pt x="42" y="101"/>
                        <a:pt x="56" y="90"/>
                      </a:cubicBezTo>
                      <a:cubicBezTo>
                        <a:pt x="60" y="87"/>
                        <a:pt x="66" y="87"/>
                        <a:pt x="66" y="83"/>
                      </a:cubicBezTo>
                      <a:cubicBezTo>
                        <a:pt x="65" y="76"/>
                        <a:pt x="66" y="71"/>
                        <a:pt x="67" y="65"/>
                      </a:cubicBezTo>
                      <a:cubicBezTo>
                        <a:pt x="79" y="57"/>
                        <a:pt x="81" y="42"/>
                        <a:pt x="79" y="34"/>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45">
                  <a:extLst>
                    <a:ext uri="{FF2B5EF4-FFF2-40B4-BE49-F238E27FC236}">
                      <a16:creationId xmlns:a16="http://schemas.microsoft.com/office/drawing/2014/main" id="{1162E9A2-042D-AD5B-6950-C874877F1993}"/>
                    </a:ext>
                  </a:extLst>
                </p:cNvPr>
                <p:cNvSpPr>
                  <a:spLocks/>
                </p:cNvSpPr>
                <p:nvPr/>
              </p:nvSpPr>
              <p:spPr bwMode="auto">
                <a:xfrm>
                  <a:off x="2438401" y="2890838"/>
                  <a:ext cx="488950" cy="569913"/>
                </a:xfrm>
                <a:custGeom>
                  <a:avLst/>
                  <a:gdLst>
                    <a:gd name="T0" fmla="*/ 151 w 164"/>
                    <a:gd name="T1" fmla="*/ 62 h 190"/>
                    <a:gd name="T2" fmla="*/ 97 w 164"/>
                    <a:gd name="T3" fmla="*/ 6 h 190"/>
                    <a:gd name="T4" fmla="*/ 33 w 164"/>
                    <a:gd name="T5" fmla="*/ 99 h 190"/>
                    <a:gd name="T6" fmla="*/ 59 w 164"/>
                    <a:gd name="T7" fmla="*/ 189 h 190"/>
                    <a:gd name="T8" fmla="*/ 74 w 164"/>
                    <a:gd name="T9" fmla="*/ 132 h 190"/>
                    <a:gd name="T10" fmla="*/ 86 w 164"/>
                    <a:gd name="T11" fmla="*/ 85 h 190"/>
                    <a:gd name="T12" fmla="*/ 128 w 164"/>
                    <a:gd name="T13" fmla="*/ 49 h 190"/>
                    <a:gd name="T14" fmla="*/ 151 w 164"/>
                    <a:gd name="T15" fmla="*/ 62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90">
                      <a:moveTo>
                        <a:pt x="151" y="62"/>
                      </a:moveTo>
                      <a:cubicBezTo>
                        <a:pt x="164" y="32"/>
                        <a:pt x="122" y="0"/>
                        <a:pt x="97" y="6"/>
                      </a:cubicBezTo>
                      <a:cubicBezTo>
                        <a:pt x="16" y="26"/>
                        <a:pt x="58" y="74"/>
                        <a:pt x="33" y="99"/>
                      </a:cubicBezTo>
                      <a:cubicBezTo>
                        <a:pt x="0" y="132"/>
                        <a:pt x="36" y="188"/>
                        <a:pt x="59" y="189"/>
                      </a:cubicBezTo>
                      <a:cubicBezTo>
                        <a:pt x="84" y="190"/>
                        <a:pt x="77" y="159"/>
                        <a:pt x="74" y="132"/>
                      </a:cubicBezTo>
                      <a:cubicBezTo>
                        <a:pt x="71" y="105"/>
                        <a:pt x="78" y="93"/>
                        <a:pt x="86" y="85"/>
                      </a:cubicBezTo>
                      <a:cubicBezTo>
                        <a:pt x="94" y="78"/>
                        <a:pt x="96" y="49"/>
                        <a:pt x="128" y="49"/>
                      </a:cubicBezTo>
                      <a:cubicBezTo>
                        <a:pt x="145" y="49"/>
                        <a:pt x="143" y="83"/>
                        <a:pt x="151" y="62"/>
                      </a:cubicBezTo>
                      <a:close/>
                    </a:path>
                  </a:pathLst>
                </a:custGeom>
                <a:solidFill>
                  <a:srgbClr val="4F3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46">
                  <a:extLst>
                    <a:ext uri="{FF2B5EF4-FFF2-40B4-BE49-F238E27FC236}">
                      <a16:creationId xmlns:a16="http://schemas.microsoft.com/office/drawing/2014/main" id="{4368A7D9-5C19-C8D1-B70E-8A47A6D4614F}"/>
                    </a:ext>
                  </a:extLst>
                </p:cNvPr>
                <p:cNvSpPr>
                  <a:spLocks/>
                </p:cNvSpPr>
                <p:nvPr/>
              </p:nvSpPr>
              <p:spPr bwMode="auto">
                <a:xfrm>
                  <a:off x="2662238" y="3041650"/>
                  <a:ext cx="53975" cy="82550"/>
                </a:xfrm>
                <a:custGeom>
                  <a:avLst/>
                  <a:gdLst>
                    <a:gd name="T0" fmla="*/ 17 w 18"/>
                    <a:gd name="T1" fmla="*/ 9 h 28"/>
                    <a:gd name="T2" fmla="*/ 9 w 18"/>
                    <a:gd name="T3" fmla="*/ 2 h 28"/>
                    <a:gd name="T4" fmla="*/ 1 w 18"/>
                    <a:gd name="T5" fmla="*/ 14 h 28"/>
                    <a:gd name="T6" fmla="*/ 4 w 18"/>
                    <a:gd name="T7" fmla="*/ 28 h 28"/>
                    <a:gd name="T8" fmla="*/ 17 w 18"/>
                    <a:gd name="T9" fmla="*/ 9 h 28"/>
                  </a:gdLst>
                  <a:ahLst/>
                  <a:cxnLst>
                    <a:cxn ang="0">
                      <a:pos x="T0" y="T1"/>
                    </a:cxn>
                    <a:cxn ang="0">
                      <a:pos x="T2" y="T3"/>
                    </a:cxn>
                    <a:cxn ang="0">
                      <a:pos x="T4" y="T5"/>
                    </a:cxn>
                    <a:cxn ang="0">
                      <a:pos x="T6" y="T7"/>
                    </a:cxn>
                    <a:cxn ang="0">
                      <a:pos x="T8" y="T9"/>
                    </a:cxn>
                  </a:cxnLst>
                  <a:rect l="0" t="0" r="r" b="b"/>
                  <a:pathLst>
                    <a:path w="18" h="28">
                      <a:moveTo>
                        <a:pt x="17" y="9"/>
                      </a:moveTo>
                      <a:cubicBezTo>
                        <a:pt x="17" y="9"/>
                        <a:pt x="18" y="0"/>
                        <a:pt x="9" y="2"/>
                      </a:cubicBezTo>
                      <a:cubicBezTo>
                        <a:pt x="1" y="3"/>
                        <a:pt x="1" y="9"/>
                        <a:pt x="1" y="14"/>
                      </a:cubicBezTo>
                      <a:cubicBezTo>
                        <a:pt x="0" y="17"/>
                        <a:pt x="0" y="24"/>
                        <a:pt x="4" y="28"/>
                      </a:cubicBezTo>
                      <a:cubicBezTo>
                        <a:pt x="9" y="20"/>
                        <a:pt x="17" y="9"/>
                        <a:pt x="17" y="9"/>
                      </a:cubicBezTo>
                      <a:close/>
                    </a:path>
                  </a:pathLst>
                </a:custGeom>
                <a:solidFill>
                  <a:srgbClr val="F8C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47">
                  <a:extLst>
                    <a:ext uri="{FF2B5EF4-FFF2-40B4-BE49-F238E27FC236}">
                      <a16:creationId xmlns:a16="http://schemas.microsoft.com/office/drawing/2014/main" id="{94705AE7-8581-E529-6423-F0335BF62347}"/>
                    </a:ext>
                  </a:extLst>
                </p:cNvPr>
                <p:cNvSpPr>
                  <a:spLocks/>
                </p:cNvSpPr>
                <p:nvPr/>
              </p:nvSpPr>
              <p:spPr bwMode="auto">
                <a:xfrm>
                  <a:off x="3011488" y="3579813"/>
                  <a:ext cx="115888" cy="42863"/>
                </a:xfrm>
                <a:custGeom>
                  <a:avLst/>
                  <a:gdLst>
                    <a:gd name="T0" fmla="*/ 3 w 39"/>
                    <a:gd name="T1" fmla="*/ 10 h 14"/>
                    <a:gd name="T2" fmla="*/ 25 w 39"/>
                    <a:gd name="T3" fmla="*/ 7 h 14"/>
                    <a:gd name="T4" fmla="*/ 36 w 39"/>
                    <a:gd name="T5" fmla="*/ 4 h 14"/>
                    <a:gd name="T6" fmla="*/ 33 w 39"/>
                    <a:gd name="T7" fmla="*/ 0 h 14"/>
                    <a:gd name="T8" fmla="*/ 11 w 39"/>
                    <a:gd name="T9" fmla="*/ 1 h 14"/>
                    <a:gd name="T10" fmla="*/ 3 w 39"/>
                    <a:gd name="T11" fmla="*/ 10 h 14"/>
                  </a:gdLst>
                  <a:ahLst/>
                  <a:cxnLst>
                    <a:cxn ang="0">
                      <a:pos x="T0" y="T1"/>
                    </a:cxn>
                    <a:cxn ang="0">
                      <a:pos x="T2" y="T3"/>
                    </a:cxn>
                    <a:cxn ang="0">
                      <a:pos x="T4" y="T5"/>
                    </a:cxn>
                    <a:cxn ang="0">
                      <a:pos x="T6" y="T7"/>
                    </a:cxn>
                    <a:cxn ang="0">
                      <a:pos x="T8" y="T9"/>
                    </a:cxn>
                    <a:cxn ang="0">
                      <a:pos x="T10" y="T11"/>
                    </a:cxn>
                  </a:cxnLst>
                  <a:rect l="0" t="0" r="r" b="b"/>
                  <a:pathLst>
                    <a:path w="39" h="14">
                      <a:moveTo>
                        <a:pt x="3" y="10"/>
                      </a:moveTo>
                      <a:cubicBezTo>
                        <a:pt x="7" y="13"/>
                        <a:pt x="14" y="14"/>
                        <a:pt x="25" y="7"/>
                      </a:cubicBezTo>
                      <a:cubicBezTo>
                        <a:pt x="30" y="4"/>
                        <a:pt x="33" y="3"/>
                        <a:pt x="36" y="4"/>
                      </a:cubicBezTo>
                      <a:cubicBezTo>
                        <a:pt x="39" y="5"/>
                        <a:pt x="38" y="0"/>
                        <a:pt x="33" y="0"/>
                      </a:cubicBezTo>
                      <a:cubicBezTo>
                        <a:pt x="28" y="0"/>
                        <a:pt x="15" y="1"/>
                        <a:pt x="11" y="1"/>
                      </a:cubicBezTo>
                      <a:cubicBezTo>
                        <a:pt x="4" y="2"/>
                        <a:pt x="0" y="8"/>
                        <a:pt x="3" y="10"/>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48">
                  <a:extLst>
                    <a:ext uri="{FF2B5EF4-FFF2-40B4-BE49-F238E27FC236}">
                      <a16:creationId xmlns:a16="http://schemas.microsoft.com/office/drawing/2014/main" id="{B597EF13-B58F-15D9-ACA2-62AA16C427C7}"/>
                    </a:ext>
                  </a:extLst>
                </p:cNvPr>
                <p:cNvSpPr>
                  <a:spLocks/>
                </p:cNvSpPr>
                <p:nvPr/>
              </p:nvSpPr>
              <p:spPr bwMode="auto">
                <a:xfrm>
                  <a:off x="3163888" y="3670300"/>
                  <a:ext cx="404813" cy="219075"/>
                </a:xfrm>
                <a:custGeom>
                  <a:avLst/>
                  <a:gdLst>
                    <a:gd name="T0" fmla="*/ 122 w 136"/>
                    <a:gd name="T1" fmla="*/ 18 h 73"/>
                    <a:gd name="T2" fmla="*/ 55 w 136"/>
                    <a:gd name="T3" fmla="*/ 23 h 73"/>
                    <a:gd name="T4" fmla="*/ 27 w 136"/>
                    <a:gd name="T5" fmla="*/ 40 h 73"/>
                    <a:gd name="T6" fmla="*/ 2 w 136"/>
                    <a:gd name="T7" fmla="*/ 51 h 73"/>
                    <a:gd name="T8" fmla="*/ 4 w 136"/>
                    <a:gd name="T9" fmla="*/ 60 h 73"/>
                    <a:gd name="T10" fmla="*/ 13 w 136"/>
                    <a:gd name="T11" fmla="*/ 69 h 73"/>
                    <a:gd name="T12" fmla="*/ 39 w 136"/>
                    <a:gd name="T13" fmla="*/ 60 h 73"/>
                    <a:gd name="T14" fmla="*/ 59 w 136"/>
                    <a:gd name="T15" fmla="*/ 49 h 73"/>
                    <a:gd name="T16" fmla="*/ 99 w 136"/>
                    <a:gd name="T17" fmla="*/ 50 h 73"/>
                    <a:gd name="T18" fmla="*/ 122 w 136"/>
                    <a:gd name="T19" fmla="*/ 1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73">
                      <a:moveTo>
                        <a:pt x="122" y="18"/>
                      </a:moveTo>
                      <a:cubicBezTo>
                        <a:pt x="105" y="0"/>
                        <a:pt x="73" y="19"/>
                        <a:pt x="55" y="23"/>
                      </a:cubicBezTo>
                      <a:cubicBezTo>
                        <a:pt x="43" y="25"/>
                        <a:pt x="37" y="32"/>
                        <a:pt x="27" y="40"/>
                      </a:cubicBezTo>
                      <a:cubicBezTo>
                        <a:pt x="18" y="47"/>
                        <a:pt x="12" y="49"/>
                        <a:pt x="2" y="51"/>
                      </a:cubicBezTo>
                      <a:cubicBezTo>
                        <a:pt x="0" y="52"/>
                        <a:pt x="2" y="56"/>
                        <a:pt x="4" y="60"/>
                      </a:cubicBezTo>
                      <a:cubicBezTo>
                        <a:pt x="7" y="67"/>
                        <a:pt x="9" y="73"/>
                        <a:pt x="13" y="69"/>
                      </a:cubicBezTo>
                      <a:cubicBezTo>
                        <a:pt x="19" y="64"/>
                        <a:pt x="30" y="64"/>
                        <a:pt x="39" y="60"/>
                      </a:cubicBezTo>
                      <a:cubicBezTo>
                        <a:pt x="47" y="57"/>
                        <a:pt x="55" y="50"/>
                        <a:pt x="59" y="49"/>
                      </a:cubicBezTo>
                      <a:cubicBezTo>
                        <a:pt x="67" y="48"/>
                        <a:pt x="84" y="51"/>
                        <a:pt x="99" y="50"/>
                      </a:cubicBezTo>
                      <a:cubicBezTo>
                        <a:pt x="130" y="49"/>
                        <a:pt x="136" y="33"/>
                        <a:pt x="122" y="18"/>
                      </a:cubicBezTo>
                      <a:close/>
                    </a:path>
                  </a:pathLst>
                </a:custGeom>
                <a:solidFill>
                  <a:srgbClr val="ED6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49">
                  <a:extLst>
                    <a:ext uri="{FF2B5EF4-FFF2-40B4-BE49-F238E27FC236}">
                      <a16:creationId xmlns:a16="http://schemas.microsoft.com/office/drawing/2014/main" id="{A6C22961-3EF8-AFBD-30CB-FA85FE636162}"/>
                    </a:ext>
                  </a:extLst>
                </p:cNvPr>
                <p:cNvSpPr>
                  <a:spLocks/>
                </p:cNvSpPr>
                <p:nvPr/>
              </p:nvSpPr>
              <p:spPr bwMode="auto">
                <a:xfrm>
                  <a:off x="3148013" y="3514725"/>
                  <a:ext cx="320675" cy="84138"/>
                </a:xfrm>
                <a:custGeom>
                  <a:avLst/>
                  <a:gdLst>
                    <a:gd name="T0" fmla="*/ 3 w 107"/>
                    <a:gd name="T1" fmla="*/ 6 h 28"/>
                    <a:gd name="T2" fmla="*/ 19 w 107"/>
                    <a:gd name="T3" fmla="*/ 1 h 28"/>
                    <a:gd name="T4" fmla="*/ 32 w 107"/>
                    <a:gd name="T5" fmla="*/ 5 h 28"/>
                    <a:gd name="T6" fmla="*/ 42 w 107"/>
                    <a:gd name="T7" fmla="*/ 7 h 28"/>
                    <a:gd name="T8" fmla="*/ 61 w 107"/>
                    <a:gd name="T9" fmla="*/ 11 h 28"/>
                    <a:gd name="T10" fmla="*/ 81 w 107"/>
                    <a:gd name="T11" fmla="*/ 9 h 28"/>
                    <a:gd name="T12" fmla="*/ 98 w 107"/>
                    <a:gd name="T13" fmla="*/ 25 h 28"/>
                    <a:gd name="T14" fmla="*/ 60 w 107"/>
                    <a:gd name="T15" fmla="*/ 27 h 28"/>
                    <a:gd name="T16" fmla="*/ 28 w 107"/>
                    <a:gd name="T17" fmla="*/ 13 h 28"/>
                    <a:gd name="T18" fmla="*/ 12 w 107"/>
                    <a:gd name="T19" fmla="*/ 16 h 28"/>
                    <a:gd name="T20" fmla="*/ 15 w 107"/>
                    <a:gd name="T21" fmla="*/ 11 h 28"/>
                    <a:gd name="T22" fmla="*/ 3 w 107"/>
                    <a:gd name="T23"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8">
                      <a:moveTo>
                        <a:pt x="3" y="6"/>
                      </a:moveTo>
                      <a:cubicBezTo>
                        <a:pt x="7" y="2"/>
                        <a:pt x="10" y="0"/>
                        <a:pt x="19" y="1"/>
                      </a:cubicBezTo>
                      <a:cubicBezTo>
                        <a:pt x="25" y="1"/>
                        <a:pt x="28" y="4"/>
                        <a:pt x="32" y="5"/>
                      </a:cubicBezTo>
                      <a:cubicBezTo>
                        <a:pt x="33" y="6"/>
                        <a:pt x="34" y="5"/>
                        <a:pt x="42" y="7"/>
                      </a:cubicBezTo>
                      <a:cubicBezTo>
                        <a:pt x="50" y="9"/>
                        <a:pt x="52" y="9"/>
                        <a:pt x="61" y="11"/>
                      </a:cubicBezTo>
                      <a:cubicBezTo>
                        <a:pt x="65" y="12"/>
                        <a:pt x="74" y="10"/>
                        <a:pt x="81" y="9"/>
                      </a:cubicBezTo>
                      <a:cubicBezTo>
                        <a:pt x="100" y="7"/>
                        <a:pt x="107" y="21"/>
                        <a:pt x="98" y="25"/>
                      </a:cubicBezTo>
                      <a:cubicBezTo>
                        <a:pt x="93" y="27"/>
                        <a:pt x="79" y="28"/>
                        <a:pt x="60" y="27"/>
                      </a:cubicBezTo>
                      <a:cubicBezTo>
                        <a:pt x="56" y="27"/>
                        <a:pt x="32" y="14"/>
                        <a:pt x="28" y="13"/>
                      </a:cubicBezTo>
                      <a:cubicBezTo>
                        <a:pt x="24" y="13"/>
                        <a:pt x="19" y="16"/>
                        <a:pt x="12" y="16"/>
                      </a:cubicBezTo>
                      <a:cubicBezTo>
                        <a:pt x="9" y="16"/>
                        <a:pt x="13" y="12"/>
                        <a:pt x="15" y="11"/>
                      </a:cubicBezTo>
                      <a:cubicBezTo>
                        <a:pt x="9" y="10"/>
                        <a:pt x="0" y="9"/>
                        <a:pt x="3" y="6"/>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50">
                  <a:extLst>
                    <a:ext uri="{FF2B5EF4-FFF2-40B4-BE49-F238E27FC236}">
                      <a16:creationId xmlns:a16="http://schemas.microsoft.com/office/drawing/2014/main" id="{AD55F48B-FA9E-1D59-D5ED-D1F468C4A129}"/>
                    </a:ext>
                  </a:extLst>
                </p:cNvPr>
                <p:cNvSpPr>
                  <a:spLocks/>
                </p:cNvSpPr>
                <p:nvPr/>
              </p:nvSpPr>
              <p:spPr bwMode="auto">
                <a:xfrm>
                  <a:off x="3378201" y="3511550"/>
                  <a:ext cx="128588" cy="98425"/>
                </a:xfrm>
                <a:custGeom>
                  <a:avLst/>
                  <a:gdLst>
                    <a:gd name="T0" fmla="*/ 26 w 43"/>
                    <a:gd name="T1" fmla="*/ 0 h 33"/>
                    <a:gd name="T2" fmla="*/ 34 w 43"/>
                    <a:gd name="T3" fmla="*/ 16 h 33"/>
                    <a:gd name="T4" fmla="*/ 9 w 43"/>
                    <a:gd name="T5" fmla="*/ 30 h 33"/>
                    <a:gd name="T6" fmla="*/ 4 w 43"/>
                    <a:gd name="T7" fmla="*/ 7 h 33"/>
                    <a:gd name="T8" fmla="*/ 26 w 43"/>
                    <a:gd name="T9" fmla="*/ 0 h 33"/>
                  </a:gdLst>
                  <a:ahLst/>
                  <a:cxnLst>
                    <a:cxn ang="0">
                      <a:pos x="T0" y="T1"/>
                    </a:cxn>
                    <a:cxn ang="0">
                      <a:pos x="T2" y="T3"/>
                    </a:cxn>
                    <a:cxn ang="0">
                      <a:pos x="T4" y="T5"/>
                    </a:cxn>
                    <a:cxn ang="0">
                      <a:pos x="T6" y="T7"/>
                    </a:cxn>
                    <a:cxn ang="0">
                      <a:pos x="T8" y="T9"/>
                    </a:cxn>
                  </a:cxnLst>
                  <a:rect l="0" t="0" r="r" b="b"/>
                  <a:pathLst>
                    <a:path w="43" h="33">
                      <a:moveTo>
                        <a:pt x="26" y="0"/>
                      </a:moveTo>
                      <a:cubicBezTo>
                        <a:pt x="31" y="1"/>
                        <a:pt x="43" y="4"/>
                        <a:pt x="34" y="16"/>
                      </a:cubicBezTo>
                      <a:cubicBezTo>
                        <a:pt x="25" y="28"/>
                        <a:pt x="14" y="33"/>
                        <a:pt x="9" y="30"/>
                      </a:cubicBezTo>
                      <a:cubicBezTo>
                        <a:pt x="4" y="27"/>
                        <a:pt x="0" y="13"/>
                        <a:pt x="4" y="7"/>
                      </a:cubicBezTo>
                      <a:cubicBezTo>
                        <a:pt x="7" y="3"/>
                        <a:pt x="21" y="0"/>
                        <a:pt x="26" y="0"/>
                      </a:cubicBezTo>
                    </a:path>
                  </a:pathLst>
                </a:custGeom>
                <a:solidFill>
                  <a:srgbClr val="532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51">
                  <a:extLst>
                    <a:ext uri="{FF2B5EF4-FFF2-40B4-BE49-F238E27FC236}">
                      <a16:creationId xmlns:a16="http://schemas.microsoft.com/office/drawing/2014/main" id="{33492842-5397-E376-8684-707A0FB113F7}"/>
                    </a:ext>
                  </a:extLst>
                </p:cNvPr>
                <p:cNvSpPr>
                  <a:spLocks/>
                </p:cNvSpPr>
                <p:nvPr/>
              </p:nvSpPr>
              <p:spPr bwMode="auto">
                <a:xfrm>
                  <a:off x="3184526" y="3552825"/>
                  <a:ext cx="71438" cy="9525"/>
                </a:xfrm>
                <a:custGeom>
                  <a:avLst/>
                  <a:gdLst>
                    <a:gd name="T0" fmla="*/ 15 w 24"/>
                    <a:gd name="T1" fmla="*/ 0 h 3"/>
                    <a:gd name="T2" fmla="*/ 0 w 24"/>
                    <a:gd name="T3" fmla="*/ 3 h 3"/>
                    <a:gd name="T4" fmla="*/ 0 w 24"/>
                    <a:gd name="T5" fmla="*/ 3 h 3"/>
                    <a:gd name="T6" fmla="*/ 15 w 24"/>
                    <a:gd name="T7" fmla="*/ 0 h 3"/>
                    <a:gd name="T8" fmla="*/ 16 w 24"/>
                    <a:gd name="T9" fmla="*/ 0 h 3"/>
                    <a:gd name="T10" fmla="*/ 24 w 24"/>
                    <a:gd name="T11" fmla="*/ 3 h 3"/>
                    <a:gd name="T12" fmla="*/ 16 w 24"/>
                    <a:gd name="T13" fmla="*/ 0 h 3"/>
                    <a:gd name="T14" fmla="*/ 15 w 2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
                      <a:moveTo>
                        <a:pt x="15" y="0"/>
                      </a:moveTo>
                      <a:cubicBezTo>
                        <a:pt x="11" y="0"/>
                        <a:pt x="7" y="3"/>
                        <a:pt x="0" y="3"/>
                      </a:cubicBezTo>
                      <a:cubicBezTo>
                        <a:pt x="0" y="3"/>
                        <a:pt x="0" y="3"/>
                        <a:pt x="0" y="3"/>
                      </a:cubicBezTo>
                      <a:cubicBezTo>
                        <a:pt x="7" y="3"/>
                        <a:pt x="11" y="0"/>
                        <a:pt x="15" y="0"/>
                      </a:cubicBezTo>
                      <a:cubicBezTo>
                        <a:pt x="15" y="0"/>
                        <a:pt x="16" y="0"/>
                        <a:pt x="16" y="0"/>
                      </a:cubicBezTo>
                      <a:cubicBezTo>
                        <a:pt x="17" y="0"/>
                        <a:pt x="20" y="1"/>
                        <a:pt x="24" y="3"/>
                      </a:cubicBezTo>
                      <a:cubicBezTo>
                        <a:pt x="20" y="1"/>
                        <a:pt x="17" y="0"/>
                        <a:pt x="16" y="0"/>
                      </a:cubicBezTo>
                      <a:cubicBezTo>
                        <a:pt x="16" y="0"/>
                        <a:pt x="15" y="0"/>
                        <a:pt x="15"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Oval 352">
                  <a:extLst>
                    <a:ext uri="{FF2B5EF4-FFF2-40B4-BE49-F238E27FC236}">
                      <a16:creationId xmlns:a16="http://schemas.microsoft.com/office/drawing/2014/main" id="{EB736ADE-08CE-471A-21B4-25B2B8852893}"/>
                    </a:ext>
                  </a:extLst>
                </p:cNvPr>
                <p:cNvSpPr>
                  <a:spLocks noChangeArrowheads="1"/>
                </p:cNvSpPr>
                <p:nvPr/>
              </p:nvSpPr>
              <p:spPr bwMode="auto">
                <a:xfrm>
                  <a:off x="3184526" y="3562350"/>
                  <a:ext cx="1588" cy="1588"/>
                </a:xfrm>
                <a:prstGeom prst="ellipse">
                  <a:avLst/>
                </a:prstGeom>
                <a:solidFill>
                  <a:srgbClr val="FBD4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53">
                  <a:extLst>
                    <a:ext uri="{FF2B5EF4-FFF2-40B4-BE49-F238E27FC236}">
                      <a16:creationId xmlns:a16="http://schemas.microsoft.com/office/drawing/2014/main" id="{08EB6D3E-F744-C4D8-15B4-1ABCBE0E53CA}"/>
                    </a:ext>
                  </a:extLst>
                </p:cNvPr>
                <p:cNvSpPr>
                  <a:spLocks/>
                </p:cNvSpPr>
                <p:nvPr/>
              </p:nvSpPr>
              <p:spPr bwMode="auto">
                <a:xfrm>
                  <a:off x="3181351" y="3562350"/>
                  <a:ext cx="3175" cy="0"/>
                </a:xfrm>
                <a:custGeom>
                  <a:avLst/>
                  <a:gdLst>
                    <a:gd name="T0" fmla="*/ 0 w 1"/>
                    <a:gd name="T1" fmla="*/ 1 w 1"/>
                    <a:gd name="T2" fmla="*/ 1 w 1"/>
                    <a:gd name="T3" fmla="*/ 1 w 1"/>
                    <a:gd name="T4" fmla="*/ 1 w 1"/>
                    <a:gd name="T5" fmla="*/ 1 w 1"/>
                    <a:gd name="T6" fmla="*/ 1 w 1"/>
                    <a:gd name="T7" fmla="*/ 0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0" y="0"/>
                      </a:moveTo>
                      <a:cubicBezTo>
                        <a:pt x="0"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path>
                  </a:pathLst>
                </a:custGeom>
                <a:solidFill>
                  <a:srgbClr val="F4A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54">
                  <a:extLst>
                    <a:ext uri="{FF2B5EF4-FFF2-40B4-BE49-F238E27FC236}">
                      <a16:creationId xmlns:a16="http://schemas.microsoft.com/office/drawing/2014/main" id="{94F78252-14B0-636A-FA02-B5426D3CB8A7}"/>
                    </a:ext>
                  </a:extLst>
                </p:cNvPr>
                <p:cNvSpPr>
                  <a:spLocks noEditPoints="1"/>
                </p:cNvSpPr>
                <p:nvPr/>
              </p:nvSpPr>
              <p:spPr bwMode="auto">
                <a:xfrm>
                  <a:off x="3303588" y="3586163"/>
                  <a:ext cx="115888" cy="17463"/>
                </a:xfrm>
                <a:custGeom>
                  <a:avLst/>
                  <a:gdLst>
                    <a:gd name="T0" fmla="*/ 34 w 39"/>
                    <a:gd name="T1" fmla="*/ 5 h 6"/>
                    <a:gd name="T2" fmla="*/ 37 w 39"/>
                    <a:gd name="T3" fmla="*/ 6 h 6"/>
                    <a:gd name="T4" fmla="*/ 39 w 39"/>
                    <a:gd name="T5" fmla="*/ 5 h 6"/>
                    <a:gd name="T6" fmla="*/ 39 w 39"/>
                    <a:gd name="T7" fmla="*/ 5 h 6"/>
                    <a:gd name="T8" fmla="*/ 37 w 39"/>
                    <a:gd name="T9" fmla="*/ 6 h 6"/>
                    <a:gd name="T10" fmla="*/ 34 w 39"/>
                    <a:gd name="T11" fmla="*/ 5 h 6"/>
                    <a:gd name="T12" fmla="*/ 0 w 39"/>
                    <a:gd name="T13" fmla="*/ 0 h 6"/>
                    <a:gd name="T14" fmla="*/ 8 w 39"/>
                    <a:gd name="T15" fmla="*/ 3 h 6"/>
                    <a:gd name="T16" fmla="*/ 23 w 39"/>
                    <a:gd name="T17" fmla="*/ 4 h 6"/>
                    <a:gd name="T18" fmla="*/ 32 w 39"/>
                    <a:gd name="T19" fmla="*/ 3 h 6"/>
                    <a:gd name="T20" fmla="*/ 32 w 39"/>
                    <a:gd name="T21" fmla="*/ 3 h 6"/>
                    <a:gd name="T22" fmla="*/ 23 w 39"/>
                    <a:gd name="T23" fmla="*/ 4 h 6"/>
                    <a:gd name="T24" fmla="*/ 8 w 39"/>
                    <a:gd name="T25" fmla="*/ 3 h 6"/>
                    <a:gd name="T26" fmla="*/ 0 w 39"/>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
                      <a:moveTo>
                        <a:pt x="34" y="5"/>
                      </a:moveTo>
                      <a:cubicBezTo>
                        <a:pt x="35" y="5"/>
                        <a:pt x="36" y="6"/>
                        <a:pt x="37" y="6"/>
                      </a:cubicBezTo>
                      <a:cubicBezTo>
                        <a:pt x="38" y="6"/>
                        <a:pt x="39" y="6"/>
                        <a:pt x="39" y="5"/>
                      </a:cubicBezTo>
                      <a:cubicBezTo>
                        <a:pt x="39" y="5"/>
                        <a:pt x="39" y="5"/>
                        <a:pt x="39" y="5"/>
                      </a:cubicBezTo>
                      <a:cubicBezTo>
                        <a:pt x="39" y="6"/>
                        <a:pt x="38" y="6"/>
                        <a:pt x="37" y="6"/>
                      </a:cubicBezTo>
                      <a:cubicBezTo>
                        <a:pt x="36" y="6"/>
                        <a:pt x="35" y="5"/>
                        <a:pt x="34" y="5"/>
                      </a:cubicBezTo>
                      <a:moveTo>
                        <a:pt x="0" y="0"/>
                      </a:moveTo>
                      <a:cubicBezTo>
                        <a:pt x="4" y="2"/>
                        <a:pt x="7" y="3"/>
                        <a:pt x="8" y="3"/>
                      </a:cubicBezTo>
                      <a:cubicBezTo>
                        <a:pt x="13" y="4"/>
                        <a:pt x="18" y="4"/>
                        <a:pt x="23" y="4"/>
                      </a:cubicBezTo>
                      <a:cubicBezTo>
                        <a:pt x="26" y="4"/>
                        <a:pt x="29" y="4"/>
                        <a:pt x="32" y="3"/>
                      </a:cubicBezTo>
                      <a:cubicBezTo>
                        <a:pt x="32" y="3"/>
                        <a:pt x="32" y="3"/>
                        <a:pt x="32" y="3"/>
                      </a:cubicBezTo>
                      <a:cubicBezTo>
                        <a:pt x="29" y="4"/>
                        <a:pt x="26" y="4"/>
                        <a:pt x="23" y="4"/>
                      </a:cubicBezTo>
                      <a:cubicBezTo>
                        <a:pt x="19" y="4"/>
                        <a:pt x="13" y="3"/>
                        <a:pt x="8" y="3"/>
                      </a:cubicBezTo>
                      <a:cubicBezTo>
                        <a:pt x="7" y="3"/>
                        <a:pt x="4" y="2"/>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355">
                  <a:extLst>
                    <a:ext uri="{FF2B5EF4-FFF2-40B4-BE49-F238E27FC236}">
                      <a16:creationId xmlns:a16="http://schemas.microsoft.com/office/drawing/2014/main" id="{84ADD689-A481-AEFA-FE90-BD48C1E203DA}"/>
                    </a:ext>
                  </a:extLst>
                </p:cNvPr>
                <p:cNvSpPr>
                  <a:spLocks/>
                </p:cNvSpPr>
                <p:nvPr/>
              </p:nvSpPr>
              <p:spPr bwMode="auto">
                <a:xfrm>
                  <a:off x="3178176" y="3544888"/>
                  <a:ext cx="220663" cy="53975"/>
                </a:xfrm>
                <a:custGeom>
                  <a:avLst/>
                  <a:gdLst>
                    <a:gd name="T0" fmla="*/ 16 w 74"/>
                    <a:gd name="T1" fmla="*/ 0 h 18"/>
                    <a:gd name="T2" fmla="*/ 2 w 74"/>
                    <a:gd name="T3" fmla="*/ 3 h 18"/>
                    <a:gd name="T4" fmla="*/ 1 w 74"/>
                    <a:gd name="T5" fmla="*/ 6 h 18"/>
                    <a:gd name="T6" fmla="*/ 2 w 74"/>
                    <a:gd name="T7" fmla="*/ 6 h 18"/>
                    <a:gd name="T8" fmla="*/ 2 w 74"/>
                    <a:gd name="T9" fmla="*/ 6 h 18"/>
                    <a:gd name="T10" fmla="*/ 2 w 74"/>
                    <a:gd name="T11" fmla="*/ 6 h 18"/>
                    <a:gd name="T12" fmla="*/ 2 w 74"/>
                    <a:gd name="T13" fmla="*/ 6 h 18"/>
                    <a:gd name="T14" fmla="*/ 17 w 74"/>
                    <a:gd name="T15" fmla="*/ 3 h 18"/>
                    <a:gd name="T16" fmla="*/ 18 w 74"/>
                    <a:gd name="T17" fmla="*/ 3 h 18"/>
                    <a:gd name="T18" fmla="*/ 26 w 74"/>
                    <a:gd name="T19" fmla="*/ 6 h 18"/>
                    <a:gd name="T20" fmla="*/ 42 w 74"/>
                    <a:gd name="T21" fmla="*/ 14 h 18"/>
                    <a:gd name="T22" fmla="*/ 50 w 74"/>
                    <a:gd name="T23" fmla="*/ 17 h 18"/>
                    <a:gd name="T24" fmla="*/ 65 w 74"/>
                    <a:gd name="T25" fmla="*/ 18 h 18"/>
                    <a:gd name="T26" fmla="*/ 74 w 74"/>
                    <a:gd name="T27" fmla="*/ 17 h 18"/>
                    <a:gd name="T28" fmla="*/ 72 w 74"/>
                    <a:gd name="T29" fmla="*/ 15 h 18"/>
                    <a:gd name="T30" fmla="*/ 64 w 74"/>
                    <a:gd name="T31" fmla="*/ 15 h 18"/>
                    <a:gd name="T32" fmla="*/ 49 w 74"/>
                    <a:gd name="T33" fmla="*/ 15 h 18"/>
                    <a:gd name="T34" fmla="*/ 17 w 74"/>
                    <a:gd name="T35" fmla="*/ 1 h 18"/>
                    <a:gd name="T36" fmla="*/ 16 w 74"/>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18">
                      <a:moveTo>
                        <a:pt x="16" y="0"/>
                      </a:moveTo>
                      <a:cubicBezTo>
                        <a:pt x="12" y="0"/>
                        <a:pt x="8" y="3"/>
                        <a:pt x="2" y="3"/>
                      </a:cubicBezTo>
                      <a:cubicBezTo>
                        <a:pt x="1" y="4"/>
                        <a:pt x="0" y="6"/>
                        <a:pt x="1" y="6"/>
                      </a:cubicBezTo>
                      <a:cubicBezTo>
                        <a:pt x="1" y="6"/>
                        <a:pt x="1" y="6"/>
                        <a:pt x="2" y="6"/>
                      </a:cubicBezTo>
                      <a:cubicBezTo>
                        <a:pt x="2" y="6"/>
                        <a:pt x="2" y="6"/>
                        <a:pt x="2" y="6"/>
                      </a:cubicBezTo>
                      <a:cubicBezTo>
                        <a:pt x="2" y="6"/>
                        <a:pt x="2" y="6"/>
                        <a:pt x="2" y="6"/>
                      </a:cubicBezTo>
                      <a:cubicBezTo>
                        <a:pt x="2" y="6"/>
                        <a:pt x="2" y="6"/>
                        <a:pt x="2" y="6"/>
                      </a:cubicBezTo>
                      <a:cubicBezTo>
                        <a:pt x="9" y="6"/>
                        <a:pt x="13" y="3"/>
                        <a:pt x="17" y="3"/>
                      </a:cubicBezTo>
                      <a:cubicBezTo>
                        <a:pt x="17" y="3"/>
                        <a:pt x="18" y="3"/>
                        <a:pt x="18" y="3"/>
                      </a:cubicBezTo>
                      <a:cubicBezTo>
                        <a:pt x="19" y="3"/>
                        <a:pt x="22" y="4"/>
                        <a:pt x="26" y="6"/>
                      </a:cubicBezTo>
                      <a:cubicBezTo>
                        <a:pt x="31" y="8"/>
                        <a:pt x="37" y="11"/>
                        <a:pt x="42" y="14"/>
                      </a:cubicBezTo>
                      <a:cubicBezTo>
                        <a:pt x="46" y="16"/>
                        <a:pt x="49" y="17"/>
                        <a:pt x="50" y="17"/>
                      </a:cubicBezTo>
                      <a:cubicBezTo>
                        <a:pt x="55" y="17"/>
                        <a:pt x="61" y="18"/>
                        <a:pt x="65" y="18"/>
                      </a:cubicBezTo>
                      <a:cubicBezTo>
                        <a:pt x="68" y="18"/>
                        <a:pt x="71" y="18"/>
                        <a:pt x="74" y="17"/>
                      </a:cubicBezTo>
                      <a:cubicBezTo>
                        <a:pt x="74" y="17"/>
                        <a:pt x="73" y="16"/>
                        <a:pt x="72" y="15"/>
                      </a:cubicBezTo>
                      <a:cubicBezTo>
                        <a:pt x="70" y="15"/>
                        <a:pt x="67" y="15"/>
                        <a:pt x="64" y="15"/>
                      </a:cubicBezTo>
                      <a:cubicBezTo>
                        <a:pt x="59" y="15"/>
                        <a:pt x="54" y="15"/>
                        <a:pt x="49" y="15"/>
                      </a:cubicBezTo>
                      <a:cubicBezTo>
                        <a:pt x="45" y="14"/>
                        <a:pt x="21" y="1"/>
                        <a:pt x="17" y="1"/>
                      </a:cubicBezTo>
                      <a:cubicBezTo>
                        <a:pt x="17" y="1"/>
                        <a:pt x="16" y="0"/>
                        <a:pt x="16" y="0"/>
                      </a:cubicBezTo>
                    </a:path>
                  </a:pathLst>
                </a:custGeom>
                <a:solidFill>
                  <a:srgbClr val="F9D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56">
                  <a:extLst>
                    <a:ext uri="{FF2B5EF4-FFF2-40B4-BE49-F238E27FC236}">
                      <a16:creationId xmlns:a16="http://schemas.microsoft.com/office/drawing/2014/main" id="{7CFF6D5D-9483-91C8-57FF-9B3D4999D6F4}"/>
                    </a:ext>
                  </a:extLst>
                </p:cNvPr>
                <p:cNvSpPr>
                  <a:spLocks/>
                </p:cNvSpPr>
                <p:nvPr/>
              </p:nvSpPr>
              <p:spPr bwMode="auto">
                <a:xfrm>
                  <a:off x="3394076" y="3589338"/>
                  <a:ext cx="25400" cy="14288"/>
                </a:xfrm>
                <a:custGeom>
                  <a:avLst/>
                  <a:gdLst>
                    <a:gd name="T0" fmla="*/ 0 w 9"/>
                    <a:gd name="T1" fmla="*/ 0 h 5"/>
                    <a:gd name="T2" fmla="*/ 0 w 9"/>
                    <a:gd name="T3" fmla="*/ 0 h 5"/>
                    <a:gd name="T4" fmla="*/ 2 w 9"/>
                    <a:gd name="T5" fmla="*/ 2 h 5"/>
                    <a:gd name="T6" fmla="*/ 2 w 9"/>
                    <a:gd name="T7" fmla="*/ 2 h 5"/>
                    <a:gd name="T8" fmla="*/ 2 w 9"/>
                    <a:gd name="T9" fmla="*/ 2 h 5"/>
                    <a:gd name="T10" fmla="*/ 4 w 9"/>
                    <a:gd name="T11" fmla="*/ 4 h 5"/>
                    <a:gd name="T12" fmla="*/ 4 w 9"/>
                    <a:gd name="T13" fmla="*/ 4 h 5"/>
                    <a:gd name="T14" fmla="*/ 7 w 9"/>
                    <a:gd name="T15" fmla="*/ 5 h 5"/>
                    <a:gd name="T16" fmla="*/ 9 w 9"/>
                    <a:gd name="T17" fmla="*/ 4 h 5"/>
                    <a:gd name="T18" fmla="*/ 9 w 9"/>
                    <a:gd name="T19" fmla="*/ 2 h 5"/>
                    <a:gd name="T20" fmla="*/ 7 w 9"/>
                    <a:gd name="T21" fmla="*/ 3 h 5"/>
                    <a:gd name="T22" fmla="*/ 0 w 9"/>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0" y="0"/>
                      </a:moveTo>
                      <a:cubicBezTo>
                        <a:pt x="0" y="0"/>
                        <a:pt x="0" y="0"/>
                        <a:pt x="0" y="0"/>
                      </a:cubicBezTo>
                      <a:cubicBezTo>
                        <a:pt x="1" y="1"/>
                        <a:pt x="2" y="2"/>
                        <a:pt x="2" y="2"/>
                      </a:cubicBezTo>
                      <a:cubicBezTo>
                        <a:pt x="2" y="2"/>
                        <a:pt x="2" y="2"/>
                        <a:pt x="2" y="2"/>
                      </a:cubicBezTo>
                      <a:cubicBezTo>
                        <a:pt x="2" y="2"/>
                        <a:pt x="2" y="2"/>
                        <a:pt x="2" y="2"/>
                      </a:cubicBezTo>
                      <a:cubicBezTo>
                        <a:pt x="3" y="3"/>
                        <a:pt x="3" y="3"/>
                        <a:pt x="4" y="4"/>
                      </a:cubicBezTo>
                      <a:cubicBezTo>
                        <a:pt x="4" y="4"/>
                        <a:pt x="4" y="4"/>
                        <a:pt x="4" y="4"/>
                      </a:cubicBezTo>
                      <a:cubicBezTo>
                        <a:pt x="5" y="4"/>
                        <a:pt x="6" y="5"/>
                        <a:pt x="7" y="5"/>
                      </a:cubicBezTo>
                      <a:cubicBezTo>
                        <a:pt x="8" y="5"/>
                        <a:pt x="9" y="5"/>
                        <a:pt x="9" y="4"/>
                      </a:cubicBezTo>
                      <a:cubicBezTo>
                        <a:pt x="9" y="4"/>
                        <a:pt x="9" y="3"/>
                        <a:pt x="9" y="2"/>
                      </a:cubicBezTo>
                      <a:cubicBezTo>
                        <a:pt x="8" y="3"/>
                        <a:pt x="8" y="3"/>
                        <a:pt x="7" y="3"/>
                      </a:cubicBezTo>
                      <a:cubicBezTo>
                        <a:pt x="5" y="3"/>
                        <a:pt x="2" y="2"/>
                        <a:pt x="0" y="0"/>
                      </a:cubicBezTo>
                    </a:path>
                  </a:pathLst>
                </a:custGeom>
                <a:solidFill>
                  <a:srgbClr val="522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57">
                  <a:extLst>
                    <a:ext uri="{FF2B5EF4-FFF2-40B4-BE49-F238E27FC236}">
                      <a16:creationId xmlns:a16="http://schemas.microsoft.com/office/drawing/2014/main" id="{0CA9A88F-80BF-B1DE-0575-AFDCE169E87E}"/>
                    </a:ext>
                  </a:extLst>
                </p:cNvPr>
                <p:cNvSpPr>
                  <a:spLocks/>
                </p:cNvSpPr>
                <p:nvPr/>
              </p:nvSpPr>
              <p:spPr bwMode="auto">
                <a:xfrm>
                  <a:off x="3184526" y="3535363"/>
                  <a:ext cx="349250" cy="152400"/>
                </a:xfrm>
                <a:custGeom>
                  <a:avLst/>
                  <a:gdLst>
                    <a:gd name="T0" fmla="*/ 83 w 117"/>
                    <a:gd name="T1" fmla="*/ 18 h 51"/>
                    <a:gd name="T2" fmla="*/ 71 w 117"/>
                    <a:gd name="T3" fmla="*/ 35 h 51"/>
                    <a:gd name="T4" fmla="*/ 43 w 117"/>
                    <a:gd name="T5" fmla="*/ 35 h 51"/>
                    <a:gd name="T6" fmla="*/ 32 w 117"/>
                    <a:gd name="T7" fmla="*/ 36 h 51"/>
                    <a:gd name="T8" fmla="*/ 18 w 117"/>
                    <a:gd name="T9" fmla="*/ 30 h 51"/>
                    <a:gd name="T10" fmla="*/ 1 w 117"/>
                    <a:gd name="T11" fmla="*/ 36 h 51"/>
                    <a:gd name="T12" fmla="*/ 17 w 117"/>
                    <a:gd name="T13" fmla="*/ 44 h 51"/>
                    <a:gd name="T14" fmla="*/ 32 w 117"/>
                    <a:gd name="T15" fmla="*/ 47 h 51"/>
                    <a:gd name="T16" fmla="*/ 74 w 117"/>
                    <a:gd name="T17" fmla="*/ 50 h 51"/>
                    <a:gd name="T18" fmla="*/ 113 w 117"/>
                    <a:gd name="T19" fmla="*/ 18 h 51"/>
                    <a:gd name="T20" fmla="*/ 83 w 117"/>
                    <a:gd name="T21"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1">
                      <a:moveTo>
                        <a:pt x="83" y="18"/>
                      </a:moveTo>
                      <a:cubicBezTo>
                        <a:pt x="78" y="25"/>
                        <a:pt x="74" y="30"/>
                        <a:pt x="71" y="35"/>
                      </a:cubicBezTo>
                      <a:cubicBezTo>
                        <a:pt x="67" y="33"/>
                        <a:pt x="53" y="34"/>
                        <a:pt x="43" y="35"/>
                      </a:cubicBezTo>
                      <a:cubicBezTo>
                        <a:pt x="37" y="35"/>
                        <a:pt x="32" y="36"/>
                        <a:pt x="32" y="36"/>
                      </a:cubicBezTo>
                      <a:cubicBezTo>
                        <a:pt x="27" y="35"/>
                        <a:pt x="24" y="30"/>
                        <a:pt x="18" y="30"/>
                      </a:cubicBezTo>
                      <a:cubicBezTo>
                        <a:pt x="7" y="29"/>
                        <a:pt x="3" y="30"/>
                        <a:pt x="1" y="36"/>
                      </a:cubicBezTo>
                      <a:cubicBezTo>
                        <a:pt x="0" y="40"/>
                        <a:pt x="11" y="42"/>
                        <a:pt x="17" y="44"/>
                      </a:cubicBezTo>
                      <a:cubicBezTo>
                        <a:pt x="22" y="46"/>
                        <a:pt x="28" y="47"/>
                        <a:pt x="32" y="47"/>
                      </a:cubicBezTo>
                      <a:cubicBezTo>
                        <a:pt x="37" y="47"/>
                        <a:pt x="73" y="50"/>
                        <a:pt x="74" y="50"/>
                      </a:cubicBezTo>
                      <a:cubicBezTo>
                        <a:pt x="89" y="51"/>
                        <a:pt x="110" y="25"/>
                        <a:pt x="113" y="18"/>
                      </a:cubicBezTo>
                      <a:cubicBezTo>
                        <a:pt x="117" y="8"/>
                        <a:pt x="99" y="0"/>
                        <a:pt x="83" y="18"/>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58">
                  <a:extLst>
                    <a:ext uri="{FF2B5EF4-FFF2-40B4-BE49-F238E27FC236}">
                      <a16:creationId xmlns:a16="http://schemas.microsoft.com/office/drawing/2014/main" id="{CCAB6430-4C89-E18A-1DED-E56BD5CEA948}"/>
                    </a:ext>
                  </a:extLst>
                </p:cNvPr>
                <p:cNvSpPr>
                  <a:spLocks/>
                </p:cNvSpPr>
                <p:nvPr/>
              </p:nvSpPr>
              <p:spPr bwMode="auto">
                <a:xfrm>
                  <a:off x="3381376" y="3471863"/>
                  <a:ext cx="214313" cy="414338"/>
                </a:xfrm>
                <a:custGeom>
                  <a:avLst/>
                  <a:gdLst>
                    <a:gd name="T0" fmla="*/ 62 w 72"/>
                    <a:gd name="T1" fmla="*/ 51 h 138"/>
                    <a:gd name="T2" fmla="*/ 72 w 72"/>
                    <a:gd name="T3" fmla="*/ 114 h 138"/>
                    <a:gd name="T4" fmla="*/ 14 w 72"/>
                    <a:gd name="T5" fmla="*/ 111 h 138"/>
                    <a:gd name="T6" fmla="*/ 10 w 72"/>
                    <a:gd name="T7" fmla="*/ 72 h 138"/>
                    <a:gd name="T8" fmla="*/ 21 w 72"/>
                    <a:gd name="T9" fmla="*/ 24 h 138"/>
                    <a:gd name="T10" fmla="*/ 53 w 72"/>
                    <a:gd name="T11" fmla="*/ 10 h 138"/>
                    <a:gd name="T12" fmla="*/ 62 w 72"/>
                    <a:gd name="T13" fmla="*/ 51 h 138"/>
                  </a:gdLst>
                  <a:ahLst/>
                  <a:cxnLst>
                    <a:cxn ang="0">
                      <a:pos x="T0" y="T1"/>
                    </a:cxn>
                    <a:cxn ang="0">
                      <a:pos x="T2" y="T3"/>
                    </a:cxn>
                    <a:cxn ang="0">
                      <a:pos x="T4" y="T5"/>
                    </a:cxn>
                    <a:cxn ang="0">
                      <a:pos x="T6" y="T7"/>
                    </a:cxn>
                    <a:cxn ang="0">
                      <a:pos x="T8" y="T9"/>
                    </a:cxn>
                    <a:cxn ang="0">
                      <a:pos x="T10" y="T11"/>
                    </a:cxn>
                    <a:cxn ang="0">
                      <a:pos x="T12" y="T13"/>
                    </a:cxn>
                  </a:cxnLst>
                  <a:rect l="0" t="0" r="r" b="b"/>
                  <a:pathLst>
                    <a:path w="72" h="138">
                      <a:moveTo>
                        <a:pt x="62" y="51"/>
                      </a:moveTo>
                      <a:cubicBezTo>
                        <a:pt x="61" y="68"/>
                        <a:pt x="72" y="101"/>
                        <a:pt x="72" y="114"/>
                      </a:cubicBezTo>
                      <a:cubicBezTo>
                        <a:pt x="71" y="132"/>
                        <a:pt x="57" y="138"/>
                        <a:pt x="14" y="111"/>
                      </a:cubicBezTo>
                      <a:cubicBezTo>
                        <a:pt x="0" y="103"/>
                        <a:pt x="3" y="86"/>
                        <a:pt x="10" y="72"/>
                      </a:cubicBezTo>
                      <a:cubicBezTo>
                        <a:pt x="20" y="52"/>
                        <a:pt x="16" y="42"/>
                        <a:pt x="21" y="24"/>
                      </a:cubicBezTo>
                      <a:cubicBezTo>
                        <a:pt x="24" y="10"/>
                        <a:pt x="31" y="0"/>
                        <a:pt x="53" y="10"/>
                      </a:cubicBezTo>
                      <a:cubicBezTo>
                        <a:pt x="64" y="14"/>
                        <a:pt x="63" y="32"/>
                        <a:pt x="62" y="51"/>
                      </a:cubicBezTo>
                    </a:path>
                  </a:pathLst>
                </a:custGeom>
                <a:solidFill>
                  <a:srgbClr val="695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59">
                  <a:extLst>
                    <a:ext uri="{FF2B5EF4-FFF2-40B4-BE49-F238E27FC236}">
                      <a16:creationId xmlns:a16="http://schemas.microsoft.com/office/drawing/2014/main" id="{1FD4124E-0347-CE23-1DED-7C62B981156F}"/>
                    </a:ext>
                  </a:extLst>
                </p:cNvPr>
                <p:cNvSpPr>
                  <a:spLocks/>
                </p:cNvSpPr>
                <p:nvPr/>
              </p:nvSpPr>
              <p:spPr bwMode="auto">
                <a:xfrm>
                  <a:off x="3419476" y="3541713"/>
                  <a:ext cx="114300" cy="122238"/>
                </a:xfrm>
                <a:custGeom>
                  <a:avLst/>
                  <a:gdLst>
                    <a:gd name="T0" fmla="*/ 19 w 38"/>
                    <a:gd name="T1" fmla="*/ 2 h 41"/>
                    <a:gd name="T2" fmla="*/ 35 w 38"/>
                    <a:gd name="T3" fmla="*/ 16 h 41"/>
                    <a:gd name="T4" fmla="*/ 17 w 38"/>
                    <a:gd name="T5" fmla="*/ 40 h 41"/>
                    <a:gd name="T6" fmla="*/ 0 w 38"/>
                    <a:gd name="T7" fmla="*/ 18 h 41"/>
                    <a:gd name="T8" fmla="*/ 19 w 38"/>
                    <a:gd name="T9" fmla="*/ 2 h 41"/>
                  </a:gdLst>
                  <a:ahLst/>
                  <a:cxnLst>
                    <a:cxn ang="0">
                      <a:pos x="T0" y="T1"/>
                    </a:cxn>
                    <a:cxn ang="0">
                      <a:pos x="T2" y="T3"/>
                    </a:cxn>
                    <a:cxn ang="0">
                      <a:pos x="T4" y="T5"/>
                    </a:cxn>
                    <a:cxn ang="0">
                      <a:pos x="T6" y="T7"/>
                    </a:cxn>
                    <a:cxn ang="0">
                      <a:pos x="T8" y="T9"/>
                    </a:cxn>
                  </a:cxnLst>
                  <a:rect l="0" t="0" r="r" b="b"/>
                  <a:pathLst>
                    <a:path w="38" h="41">
                      <a:moveTo>
                        <a:pt x="19" y="2"/>
                      </a:moveTo>
                      <a:cubicBezTo>
                        <a:pt x="25" y="1"/>
                        <a:pt x="38" y="0"/>
                        <a:pt x="35" y="16"/>
                      </a:cubicBezTo>
                      <a:cubicBezTo>
                        <a:pt x="33" y="32"/>
                        <a:pt x="24" y="41"/>
                        <a:pt x="17" y="40"/>
                      </a:cubicBezTo>
                      <a:cubicBezTo>
                        <a:pt x="10" y="38"/>
                        <a:pt x="0" y="25"/>
                        <a:pt x="0" y="18"/>
                      </a:cubicBezTo>
                      <a:cubicBezTo>
                        <a:pt x="1" y="12"/>
                        <a:pt x="14" y="3"/>
                        <a:pt x="19" y="2"/>
                      </a:cubicBezTo>
                    </a:path>
                  </a:pathLst>
                </a:custGeom>
                <a:solidFill>
                  <a:srgbClr val="695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360">
                  <a:extLst>
                    <a:ext uri="{FF2B5EF4-FFF2-40B4-BE49-F238E27FC236}">
                      <a16:creationId xmlns:a16="http://schemas.microsoft.com/office/drawing/2014/main" id="{D5C7A752-35BF-3DA9-02BF-193C6A33454C}"/>
                    </a:ext>
                  </a:extLst>
                </p:cNvPr>
                <p:cNvSpPr>
                  <a:spLocks/>
                </p:cNvSpPr>
                <p:nvPr/>
              </p:nvSpPr>
              <p:spPr bwMode="auto">
                <a:xfrm>
                  <a:off x="3187701" y="3646488"/>
                  <a:ext cx="223838" cy="41275"/>
                </a:xfrm>
                <a:custGeom>
                  <a:avLst/>
                  <a:gdLst>
                    <a:gd name="T0" fmla="*/ 0 w 75"/>
                    <a:gd name="T1" fmla="*/ 0 h 14"/>
                    <a:gd name="T2" fmla="*/ 16 w 75"/>
                    <a:gd name="T3" fmla="*/ 7 h 14"/>
                    <a:gd name="T4" fmla="*/ 31 w 75"/>
                    <a:gd name="T5" fmla="*/ 10 h 14"/>
                    <a:gd name="T6" fmla="*/ 73 w 75"/>
                    <a:gd name="T7" fmla="*/ 14 h 14"/>
                    <a:gd name="T8" fmla="*/ 74 w 75"/>
                    <a:gd name="T9" fmla="*/ 14 h 14"/>
                    <a:gd name="T10" fmla="*/ 75 w 75"/>
                    <a:gd name="T11" fmla="*/ 13 h 14"/>
                    <a:gd name="T12" fmla="*/ 75 w 75"/>
                    <a:gd name="T13" fmla="*/ 13 h 14"/>
                    <a:gd name="T14" fmla="*/ 74 w 75"/>
                    <a:gd name="T15" fmla="*/ 14 h 14"/>
                    <a:gd name="T16" fmla="*/ 73 w 75"/>
                    <a:gd name="T17" fmla="*/ 13 h 14"/>
                    <a:gd name="T18" fmla="*/ 31 w 75"/>
                    <a:gd name="T19" fmla="*/ 10 h 14"/>
                    <a:gd name="T20" fmla="*/ 16 w 75"/>
                    <a:gd name="T21" fmla="*/ 7 h 14"/>
                    <a:gd name="T22" fmla="*/ 0 w 75"/>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14">
                      <a:moveTo>
                        <a:pt x="0" y="0"/>
                      </a:moveTo>
                      <a:cubicBezTo>
                        <a:pt x="2" y="3"/>
                        <a:pt x="11" y="5"/>
                        <a:pt x="16" y="7"/>
                      </a:cubicBezTo>
                      <a:cubicBezTo>
                        <a:pt x="21" y="9"/>
                        <a:pt x="27" y="10"/>
                        <a:pt x="31" y="10"/>
                      </a:cubicBezTo>
                      <a:cubicBezTo>
                        <a:pt x="36" y="10"/>
                        <a:pt x="72" y="13"/>
                        <a:pt x="73" y="14"/>
                      </a:cubicBezTo>
                      <a:cubicBezTo>
                        <a:pt x="73" y="14"/>
                        <a:pt x="73" y="14"/>
                        <a:pt x="74" y="14"/>
                      </a:cubicBezTo>
                      <a:cubicBezTo>
                        <a:pt x="74" y="14"/>
                        <a:pt x="75" y="13"/>
                        <a:pt x="75" y="13"/>
                      </a:cubicBezTo>
                      <a:cubicBezTo>
                        <a:pt x="75" y="13"/>
                        <a:pt x="75" y="13"/>
                        <a:pt x="75" y="13"/>
                      </a:cubicBezTo>
                      <a:cubicBezTo>
                        <a:pt x="75" y="13"/>
                        <a:pt x="74" y="14"/>
                        <a:pt x="74" y="14"/>
                      </a:cubicBezTo>
                      <a:cubicBezTo>
                        <a:pt x="73" y="14"/>
                        <a:pt x="73" y="14"/>
                        <a:pt x="73" y="13"/>
                      </a:cubicBezTo>
                      <a:cubicBezTo>
                        <a:pt x="72" y="13"/>
                        <a:pt x="36" y="10"/>
                        <a:pt x="31" y="10"/>
                      </a:cubicBezTo>
                      <a:cubicBezTo>
                        <a:pt x="27" y="10"/>
                        <a:pt x="21" y="9"/>
                        <a:pt x="16" y="7"/>
                      </a:cubicBezTo>
                      <a:cubicBezTo>
                        <a:pt x="11" y="5"/>
                        <a:pt x="2" y="3"/>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61">
                  <a:extLst>
                    <a:ext uri="{FF2B5EF4-FFF2-40B4-BE49-F238E27FC236}">
                      <a16:creationId xmlns:a16="http://schemas.microsoft.com/office/drawing/2014/main" id="{4BEBDF45-D80D-483F-B928-C1CA590A1989}"/>
                    </a:ext>
                  </a:extLst>
                </p:cNvPr>
                <p:cNvSpPr>
                  <a:spLocks/>
                </p:cNvSpPr>
                <p:nvPr/>
              </p:nvSpPr>
              <p:spPr bwMode="auto">
                <a:xfrm>
                  <a:off x="3187701" y="3640138"/>
                  <a:ext cx="227013" cy="47625"/>
                </a:xfrm>
                <a:custGeom>
                  <a:avLst/>
                  <a:gdLst>
                    <a:gd name="T0" fmla="*/ 0 w 76"/>
                    <a:gd name="T1" fmla="*/ 0 h 16"/>
                    <a:gd name="T2" fmla="*/ 0 w 76"/>
                    <a:gd name="T3" fmla="*/ 1 h 16"/>
                    <a:gd name="T4" fmla="*/ 0 w 76"/>
                    <a:gd name="T5" fmla="*/ 2 h 16"/>
                    <a:gd name="T6" fmla="*/ 16 w 76"/>
                    <a:gd name="T7" fmla="*/ 9 h 16"/>
                    <a:gd name="T8" fmla="*/ 31 w 76"/>
                    <a:gd name="T9" fmla="*/ 12 h 16"/>
                    <a:gd name="T10" fmla="*/ 73 w 76"/>
                    <a:gd name="T11" fmla="*/ 15 h 16"/>
                    <a:gd name="T12" fmla="*/ 74 w 76"/>
                    <a:gd name="T13" fmla="*/ 16 h 16"/>
                    <a:gd name="T14" fmla="*/ 75 w 76"/>
                    <a:gd name="T15" fmla="*/ 15 h 16"/>
                    <a:gd name="T16" fmla="*/ 76 w 76"/>
                    <a:gd name="T17" fmla="*/ 14 h 16"/>
                    <a:gd name="T18" fmla="*/ 73 w 76"/>
                    <a:gd name="T19" fmla="*/ 14 h 16"/>
                    <a:gd name="T20" fmla="*/ 72 w 76"/>
                    <a:gd name="T21" fmla="*/ 14 h 16"/>
                    <a:gd name="T22" fmla="*/ 27 w 76"/>
                    <a:gd name="T23" fmla="*/ 10 h 16"/>
                    <a:gd name="T24" fmla="*/ 14 w 76"/>
                    <a:gd name="T25" fmla="*/ 6 h 16"/>
                    <a:gd name="T26" fmla="*/ 0 w 76"/>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6">
                      <a:moveTo>
                        <a:pt x="0" y="0"/>
                      </a:moveTo>
                      <a:cubicBezTo>
                        <a:pt x="0" y="1"/>
                        <a:pt x="0" y="1"/>
                        <a:pt x="0" y="1"/>
                      </a:cubicBezTo>
                      <a:cubicBezTo>
                        <a:pt x="0" y="1"/>
                        <a:pt x="0" y="2"/>
                        <a:pt x="0" y="2"/>
                      </a:cubicBezTo>
                      <a:cubicBezTo>
                        <a:pt x="2" y="5"/>
                        <a:pt x="11" y="7"/>
                        <a:pt x="16" y="9"/>
                      </a:cubicBezTo>
                      <a:cubicBezTo>
                        <a:pt x="21" y="11"/>
                        <a:pt x="27" y="12"/>
                        <a:pt x="31" y="12"/>
                      </a:cubicBezTo>
                      <a:cubicBezTo>
                        <a:pt x="36" y="12"/>
                        <a:pt x="72" y="15"/>
                        <a:pt x="73" y="15"/>
                      </a:cubicBezTo>
                      <a:cubicBezTo>
                        <a:pt x="73" y="16"/>
                        <a:pt x="73" y="16"/>
                        <a:pt x="74" y="16"/>
                      </a:cubicBezTo>
                      <a:cubicBezTo>
                        <a:pt x="74" y="16"/>
                        <a:pt x="75" y="15"/>
                        <a:pt x="75" y="15"/>
                      </a:cubicBezTo>
                      <a:cubicBezTo>
                        <a:pt x="75" y="15"/>
                        <a:pt x="76" y="14"/>
                        <a:pt x="76" y="14"/>
                      </a:cubicBezTo>
                      <a:cubicBezTo>
                        <a:pt x="75" y="14"/>
                        <a:pt x="74" y="14"/>
                        <a:pt x="73" y="14"/>
                      </a:cubicBezTo>
                      <a:cubicBezTo>
                        <a:pt x="73" y="14"/>
                        <a:pt x="72" y="14"/>
                        <a:pt x="72" y="14"/>
                      </a:cubicBezTo>
                      <a:cubicBezTo>
                        <a:pt x="71" y="14"/>
                        <a:pt x="32" y="10"/>
                        <a:pt x="27" y="10"/>
                      </a:cubicBezTo>
                      <a:cubicBezTo>
                        <a:pt x="23" y="10"/>
                        <a:pt x="19" y="8"/>
                        <a:pt x="14" y="6"/>
                      </a:cubicBezTo>
                      <a:cubicBezTo>
                        <a:pt x="10" y="4"/>
                        <a:pt x="3" y="3"/>
                        <a:pt x="0" y="0"/>
                      </a:cubicBezTo>
                    </a:path>
                  </a:pathLst>
                </a:custGeom>
                <a:solidFill>
                  <a:srgbClr val="F9D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62">
                  <a:extLst>
                    <a:ext uri="{FF2B5EF4-FFF2-40B4-BE49-F238E27FC236}">
                      <a16:creationId xmlns:a16="http://schemas.microsoft.com/office/drawing/2014/main" id="{C6891455-C035-61EF-4B3C-95273945286E}"/>
                    </a:ext>
                  </a:extLst>
                </p:cNvPr>
                <p:cNvSpPr>
                  <a:spLocks noEditPoints="1"/>
                </p:cNvSpPr>
                <p:nvPr/>
              </p:nvSpPr>
              <p:spPr bwMode="auto">
                <a:xfrm>
                  <a:off x="3411538" y="3576638"/>
                  <a:ext cx="115888" cy="107950"/>
                </a:xfrm>
                <a:custGeom>
                  <a:avLst/>
                  <a:gdLst>
                    <a:gd name="T0" fmla="*/ 15 w 39"/>
                    <a:gd name="T1" fmla="*/ 25 h 36"/>
                    <a:gd name="T2" fmla="*/ 1 w 39"/>
                    <a:gd name="T3" fmla="*/ 35 h 36"/>
                    <a:gd name="T4" fmla="*/ 0 w 39"/>
                    <a:gd name="T5" fmla="*/ 36 h 36"/>
                    <a:gd name="T6" fmla="*/ 0 w 39"/>
                    <a:gd name="T7" fmla="*/ 36 h 36"/>
                    <a:gd name="T8" fmla="*/ 18 w 39"/>
                    <a:gd name="T9" fmla="*/ 27 h 36"/>
                    <a:gd name="T10" fmla="*/ 15 w 39"/>
                    <a:gd name="T11" fmla="*/ 25 h 36"/>
                    <a:gd name="T12" fmla="*/ 39 w 39"/>
                    <a:gd name="T13" fmla="*/ 0 h 36"/>
                    <a:gd name="T14" fmla="*/ 38 w 39"/>
                    <a:gd name="T15" fmla="*/ 4 h 36"/>
                    <a:gd name="T16" fmla="*/ 22 w 39"/>
                    <a:gd name="T17" fmla="*/ 28 h 36"/>
                    <a:gd name="T18" fmla="*/ 20 w 39"/>
                    <a:gd name="T19" fmla="*/ 28 h 36"/>
                    <a:gd name="T20" fmla="*/ 19 w 39"/>
                    <a:gd name="T21" fmla="*/ 27 h 36"/>
                    <a:gd name="T22" fmla="*/ 20 w 39"/>
                    <a:gd name="T23" fmla="*/ 28 h 36"/>
                    <a:gd name="T24" fmla="*/ 22 w 39"/>
                    <a:gd name="T25" fmla="*/ 28 h 36"/>
                    <a:gd name="T26" fmla="*/ 38 w 39"/>
                    <a:gd name="T27" fmla="*/ 4 h 36"/>
                    <a:gd name="T28" fmla="*/ 39 w 39"/>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6">
                      <a:moveTo>
                        <a:pt x="15" y="25"/>
                      </a:moveTo>
                      <a:cubicBezTo>
                        <a:pt x="10" y="29"/>
                        <a:pt x="5" y="33"/>
                        <a:pt x="1" y="35"/>
                      </a:cubicBezTo>
                      <a:cubicBezTo>
                        <a:pt x="1" y="35"/>
                        <a:pt x="0" y="36"/>
                        <a:pt x="0" y="36"/>
                      </a:cubicBezTo>
                      <a:cubicBezTo>
                        <a:pt x="0" y="36"/>
                        <a:pt x="0" y="36"/>
                        <a:pt x="0" y="36"/>
                      </a:cubicBezTo>
                      <a:cubicBezTo>
                        <a:pt x="6" y="36"/>
                        <a:pt x="12" y="32"/>
                        <a:pt x="18" y="27"/>
                      </a:cubicBezTo>
                      <a:cubicBezTo>
                        <a:pt x="17" y="26"/>
                        <a:pt x="16" y="26"/>
                        <a:pt x="15" y="25"/>
                      </a:cubicBezTo>
                      <a:moveTo>
                        <a:pt x="39" y="0"/>
                      </a:moveTo>
                      <a:cubicBezTo>
                        <a:pt x="39" y="1"/>
                        <a:pt x="39" y="2"/>
                        <a:pt x="38" y="4"/>
                      </a:cubicBezTo>
                      <a:cubicBezTo>
                        <a:pt x="36" y="19"/>
                        <a:pt x="28" y="28"/>
                        <a:pt x="22" y="28"/>
                      </a:cubicBezTo>
                      <a:cubicBezTo>
                        <a:pt x="21" y="28"/>
                        <a:pt x="21" y="28"/>
                        <a:pt x="20" y="28"/>
                      </a:cubicBezTo>
                      <a:cubicBezTo>
                        <a:pt x="20" y="28"/>
                        <a:pt x="20" y="28"/>
                        <a:pt x="19" y="27"/>
                      </a:cubicBezTo>
                      <a:cubicBezTo>
                        <a:pt x="20" y="28"/>
                        <a:pt x="20" y="28"/>
                        <a:pt x="20" y="28"/>
                      </a:cubicBezTo>
                      <a:cubicBezTo>
                        <a:pt x="21" y="28"/>
                        <a:pt x="21" y="28"/>
                        <a:pt x="22" y="28"/>
                      </a:cubicBezTo>
                      <a:cubicBezTo>
                        <a:pt x="28" y="28"/>
                        <a:pt x="36" y="19"/>
                        <a:pt x="38" y="4"/>
                      </a:cubicBezTo>
                      <a:cubicBezTo>
                        <a:pt x="39" y="2"/>
                        <a:pt x="39" y="1"/>
                        <a:pt x="39" y="0"/>
                      </a:cubicBezTo>
                    </a:path>
                  </a:pathLst>
                </a:custGeom>
                <a:solidFill>
                  <a:srgbClr val="684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63">
                  <a:extLst>
                    <a:ext uri="{FF2B5EF4-FFF2-40B4-BE49-F238E27FC236}">
                      <a16:creationId xmlns:a16="http://schemas.microsoft.com/office/drawing/2014/main" id="{E27D9B57-9F03-1E7C-E619-7856A8C22A96}"/>
                    </a:ext>
                  </a:extLst>
                </p:cNvPr>
                <p:cNvSpPr>
                  <a:spLocks/>
                </p:cNvSpPr>
                <p:nvPr/>
              </p:nvSpPr>
              <p:spPr bwMode="auto">
                <a:xfrm>
                  <a:off x="3455988" y="3556000"/>
                  <a:ext cx="71438" cy="104775"/>
                </a:xfrm>
                <a:custGeom>
                  <a:avLst/>
                  <a:gdLst>
                    <a:gd name="T0" fmla="*/ 22 w 24"/>
                    <a:gd name="T1" fmla="*/ 0 h 35"/>
                    <a:gd name="T2" fmla="*/ 22 w 24"/>
                    <a:gd name="T3" fmla="*/ 8 h 35"/>
                    <a:gd name="T4" fmla="*/ 4 w 24"/>
                    <a:gd name="T5" fmla="*/ 33 h 35"/>
                    <a:gd name="T6" fmla="*/ 0 w 24"/>
                    <a:gd name="T7" fmla="*/ 32 h 35"/>
                    <a:gd name="T8" fmla="*/ 0 w 24"/>
                    <a:gd name="T9" fmla="*/ 32 h 35"/>
                    <a:gd name="T10" fmla="*/ 3 w 24"/>
                    <a:gd name="T11" fmla="*/ 34 h 35"/>
                    <a:gd name="T12" fmla="*/ 3 w 24"/>
                    <a:gd name="T13" fmla="*/ 34 h 35"/>
                    <a:gd name="T14" fmla="*/ 4 w 24"/>
                    <a:gd name="T15" fmla="*/ 34 h 35"/>
                    <a:gd name="T16" fmla="*/ 5 w 24"/>
                    <a:gd name="T17" fmla="*/ 35 h 35"/>
                    <a:gd name="T18" fmla="*/ 7 w 24"/>
                    <a:gd name="T19" fmla="*/ 35 h 35"/>
                    <a:gd name="T20" fmla="*/ 23 w 24"/>
                    <a:gd name="T21" fmla="*/ 11 h 35"/>
                    <a:gd name="T22" fmla="*/ 24 w 24"/>
                    <a:gd name="T23" fmla="*/ 7 h 35"/>
                    <a:gd name="T24" fmla="*/ 22 w 24"/>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5">
                      <a:moveTo>
                        <a:pt x="22" y="0"/>
                      </a:moveTo>
                      <a:cubicBezTo>
                        <a:pt x="22" y="2"/>
                        <a:pt x="22" y="5"/>
                        <a:pt x="22" y="8"/>
                      </a:cubicBezTo>
                      <a:cubicBezTo>
                        <a:pt x="18" y="29"/>
                        <a:pt x="9" y="33"/>
                        <a:pt x="4" y="33"/>
                      </a:cubicBezTo>
                      <a:cubicBezTo>
                        <a:pt x="1" y="33"/>
                        <a:pt x="0" y="32"/>
                        <a:pt x="0" y="32"/>
                      </a:cubicBezTo>
                      <a:cubicBezTo>
                        <a:pt x="0" y="32"/>
                        <a:pt x="0" y="32"/>
                        <a:pt x="0" y="32"/>
                      </a:cubicBezTo>
                      <a:cubicBezTo>
                        <a:pt x="1" y="33"/>
                        <a:pt x="2" y="33"/>
                        <a:pt x="3" y="34"/>
                      </a:cubicBezTo>
                      <a:cubicBezTo>
                        <a:pt x="3" y="34"/>
                        <a:pt x="3" y="34"/>
                        <a:pt x="3" y="34"/>
                      </a:cubicBezTo>
                      <a:cubicBezTo>
                        <a:pt x="3" y="34"/>
                        <a:pt x="4" y="34"/>
                        <a:pt x="4" y="34"/>
                      </a:cubicBezTo>
                      <a:cubicBezTo>
                        <a:pt x="5" y="35"/>
                        <a:pt x="5" y="35"/>
                        <a:pt x="5" y="35"/>
                      </a:cubicBezTo>
                      <a:cubicBezTo>
                        <a:pt x="6" y="35"/>
                        <a:pt x="6" y="35"/>
                        <a:pt x="7" y="35"/>
                      </a:cubicBezTo>
                      <a:cubicBezTo>
                        <a:pt x="13" y="35"/>
                        <a:pt x="21" y="26"/>
                        <a:pt x="23" y="11"/>
                      </a:cubicBezTo>
                      <a:cubicBezTo>
                        <a:pt x="24" y="9"/>
                        <a:pt x="24" y="8"/>
                        <a:pt x="24" y="7"/>
                      </a:cubicBezTo>
                      <a:cubicBezTo>
                        <a:pt x="24" y="4"/>
                        <a:pt x="23" y="2"/>
                        <a:pt x="22" y="0"/>
                      </a:cubicBezTo>
                    </a:path>
                  </a:pathLst>
                </a:custGeom>
                <a:solidFill>
                  <a:srgbClr val="684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64">
                  <a:extLst>
                    <a:ext uri="{FF2B5EF4-FFF2-40B4-BE49-F238E27FC236}">
                      <a16:creationId xmlns:a16="http://schemas.microsoft.com/office/drawing/2014/main" id="{463E8C40-6008-FD7E-3BFE-C0EAF6BF0847}"/>
                    </a:ext>
                  </a:extLst>
                </p:cNvPr>
                <p:cNvSpPr>
                  <a:spLocks/>
                </p:cNvSpPr>
                <p:nvPr/>
              </p:nvSpPr>
              <p:spPr bwMode="auto">
                <a:xfrm>
                  <a:off x="3092451" y="3741738"/>
                  <a:ext cx="127000" cy="168275"/>
                </a:xfrm>
                <a:custGeom>
                  <a:avLst/>
                  <a:gdLst>
                    <a:gd name="T0" fmla="*/ 30 w 43"/>
                    <a:gd name="T1" fmla="*/ 29 h 56"/>
                    <a:gd name="T2" fmla="*/ 3 w 43"/>
                    <a:gd name="T3" fmla="*/ 17 h 56"/>
                    <a:gd name="T4" fmla="*/ 20 w 43"/>
                    <a:gd name="T5" fmla="*/ 54 h 56"/>
                    <a:gd name="T6" fmla="*/ 35 w 43"/>
                    <a:gd name="T7" fmla="*/ 48 h 56"/>
                    <a:gd name="T8" fmla="*/ 30 w 43"/>
                    <a:gd name="T9" fmla="*/ 29 h 56"/>
                  </a:gdLst>
                  <a:ahLst/>
                  <a:cxnLst>
                    <a:cxn ang="0">
                      <a:pos x="T0" y="T1"/>
                    </a:cxn>
                    <a:cxn ang="0">
                      <a:pos x="T2" y="T3"/>
                    </a:cxn>
                    <a:cxn ang="0">
                      <a:pos x="T4" y="T5"/>
                    </a:cxn>
                    <a:cxn ang="0">
                      <a:pos x="T6" y="T7"/>
                    </a:cxn>
                    <a:cxn ang="0">
                      <a:pos x="T8" y="T9"/>
                    </a:cxn>
                  </a:cxnLst>
                  <a:rect l="0" t="0" r="r" b="b"/>
                  <a:pathLst>
                    <a:path w="43" h="56">
                      <a:moveTo>
                        <a:pt x="30" y="29"/>
                      </a:moveTo>
                      <a:cubicBezTo>
                        <a:pt x="24" y="22"/>
                        <a:pt x="13" y="0"/>
                        <a:pt x="3" y="17"/>
                      </a:cubicBezTo>
                      <a:cubicBezTo>
                        <a:pt x="0" y="21"/>
                        <a:pt x="14" y="52"/>
                        <a:pt x="20" y="54"/>
                      </a:cubicBezTo>
                      <a:cubicBezTo>
                        <a:pt x="28" y="56"/>
                        <a:pt x="33" y="49"/>
                        <a:pt x="35" y="48"/>
                      </a:cubicBezTo>
                      <a:cubicBezTo>
                        <a:pt x="43" y="43"/>
                        <a:pt x="33" y="33"/>
                        <a:pt x="30" y="29"/>
                      </a:cubicBezTo>
                    </a:path>
                  </a:pathLst>
                </a:custGeom>
                <a:solidFill>
                  <a:srgbClr val="554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65">
                  <a:extLst>
                    <a:ext uri="{FF2B5EF4-FFF2-40B4-BE49-F238E27FC236}">
                      <a16:creationId xmlns:a16="http://schemas.microsoft.com/office/drawing/2014/main" id="{28049F4F-FF0D-483F-48A3-A17C66ABD711}"/>
                    </a:ext>
                  </a:extLst>
                </p:cNvPr>
                <p:cNvSpPr>
                  <a:spLocks/>
                </p:cNvSpPr>
                <p:nvPr/>
              </p:nvSpPr>
              <p:spPr bwMode="auto">
                <a:xfrm>
                  <a:off x="3097213" y="3771900"/>
                  <a:ext cx="84138" cy="138113"/>
                </a:xfrm>
                <a:custGeom>
                  <a:avLst/>
                  <a:gdLst>
                    <a:gd name="T0" fmla="*/ 0 w 28"/>
                    <a:gd name="T1" fmla="*/ 5 h 46"/>
                    <a:gd name="T2" fmla="*/ 8 w 28"/>
                    <a:gd name="T3" fmla="*/ 1 h 46"/>
                    <a:gd name="T4" fmla="*/ 25 w 28"/>
                    <a:gd name="T5" fmla="*/ 43 h 46"/>
                    <a:gd name="T6" fmla="*/ 19 w 28"/>
                    <a:gd name="T7" fmla="*/ 45 h 46"/>
                    <a:gd name="T8" fmla="*/ 0 w 28"/>
                    <a:gd name="T9" fmla="*/ 5 h 46"/>
                  </a:gdLst>
                  <a:ahLst/>
                  <a:cxnLst>
                    <a:cxn ang="0">
                      <a:pos x="T0" y="T1"/>
                    </a:cxn>
                    <a:cxn ang="0">
                      <a:pos x="T2" y="T3"/>
                    </a:cxn>
                    <a:cxn ang="0">
                      <a:pos x="T4" y="T5"/>
                    </a:cxn>
                    <a:cxn ang="0">
                      <a:pos x="T6" y="T7"/>
                    </a:cxn>
                    <a:cxn ang="0">
                      <a:pos x="T8" y="T9"/>
                    </a:cxn>
                  </a:cxnLst>
                  <a:rect l="0" t="0" r="r" b="b"/>
                  <a:pathLst>
                    <a:path w="28" h="46">
                      <a:moveTo>
                        <a:pt x="0" y="5"/>
                      </a:moveTo>
                      <a:cubicBezTo>
                        <a:pt x="0" y="5"/>
                        <a:pt x="3" y="0"/>
                        <a:pt x="8" y="1"/>
                      </a:cubicBezTo>
                      <a:cubicBezTo>
                        <a:pt x="17" y="2"/>
                        <a:pt x="28" y="41"/>
                        <a:pt x="25" y="43"/>
                      </a:cubicBezTo>
                      <a:cubicBezTo>
                        <a:pt x="21" y="46"/>
                        <a:pt x="19" y="45"/>
                        <a:pt x="19" y="45"/>
                      </a:cubicBezTo>
                      <a:cubicBezTo>
                        <a:pt x="0" y="5"/>
                        <a:pt x="0" y="5"/>
                        <a:pt x="0" y="5"/>
                      </a:cubicBezTo>
                    </a:path>
                  </a:pathLst>
                </a:custGeom>
                <a:solidFill>
                  <a:srgbClr val="003A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66">
                  <a:extLst>
                    <a:ext uri="{FF2B5EF4-FFF2-40B4-BE49-F238E27FC236}">
                      <a16:creationId xmlns:a16="http://schemas.microsoft.com/office/drawing/2014/main" id="{0C92C159-310A-CD05-929A-E886F5CC76E6}"/>
                    </a:ext>
                  </a:extLst>
                </p:cNvPr>
                <p:cNvSpPr>
                  <a:spLocks/>
                </p:cNvSpPr>
                <p:nvPr/>
              </p:nvSpPr>
              <p:spPr bwMode="auto">
                <a:xfrm>
                  <a:off x="3092451" y="3757613"/>
                  <a:ext cx="82550" cy="152400"/>
                </a:xfrm>
                <a:custGeom>
                  <a:avLst/>
                  <a:gdLst>
                    <a:gd name="T0" fmla="*/ 1 w 28"/>
                    <a:gd name="T1" fmla="*/ 11 h 51"/>
                    <a:gd name="T2" fmla="*/ 13 w 28"/>
                    <a:gd name="T3" fmla="*/ 15 h 51"/>
                    <a:gd name="T4" fmla="*/ 22 w 28"/>
                    <a:gd name="T5" fmla="*/ 50 h 51"/>
                    <a:gd name="T6" fmla="*/ 1 w 28"/>
                    <a:gd name="T7" fmla="*/ 11 h 51"/>
                  </a:gdLst>
                  <a:ahLst/>
                  <a:cxnLst>
                    <a:cxn ang="0">
                      <a:pos x="T0" y="T1"/>
                    </a:cxn>
                    <a:cxn ang="0">
                      <a:pos x="T2" y="T3"/>
                    </a:cxn>
                    <a:cxn ang="0">
                      <a:pos x="T4" y="T5"/>
                    </a:cxn>
                    <a:cxn ang="0">
                      <a:pos x="T6" y="T7"/>
                    </a:cxn>
                  </a:cxnLst>
                  <a:rect l="0" t="0" r="r" b="b"/>
                  <a:pathLst>
                    <a:path w="28" h="51">
                      <a:moveTo>
                        <a:pt x="1" y="11"/>
                      </a:moveTo>
                      <a:cubicBezTo>
                        <a:pt x="2" y="9"/>
                        <a:pt x="6" y="0"/>
                        <a:pt x="13" y="15"/>
                      </a:cubicBezTo>
                      <a:cubicBezTo>
                        <a:pt x="19" y="30"/>
                        <a:pt x="28" y="50"/>
                        <a:pt x="22" y="50"/>
                      </a:cubicBezTo>
                      <a:cubicBezTo>
                        <a:pt x="17" y="51"/>
                        <a:pt x="0" y="34"/>
                        <a:pt x="1" y="11"/>
                      </a:cubicBezTo>
                    </a:path>
                  </a:pathLst>
                </a:custGeom>
                <a:solidFill>
                  <a:srgbClr val="003A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67">
                  <a:extLst>
                    <a:ext uri="{FF2B5EF4-FFF2-40B4-BE49-F238E27FC236}">
                      <a16:creationId xmlns:a16="http://schemas.microsoft.com/office/drawing/2014/main" id="{125AEF65-BA89-FD85-1E16-3829F307F909}"/>
                    </a:ext>
                  </a:extLst>
                </p:cNvPr>
                <p:cNvSpPr>
                  <a:spLocks/>
                </p:cNvSpPr>
                <p:nvPr/>
              </p:nvSpPr>
              <p:spPr bwMode="auto">
                <a:xfrm>
                  <a:off x="3106738" y="3798888"/>
                  <a:ext cx="112713" cy="131763"/>
                </a:xfrm>
                <a:custGeom>
                  <a:avLst/>
                  <a:gdLst>
                    <a:gd name="T0" fmla="*/ 12 w 38"/>
                    <a:gd name="T1" fmla="*/ 0 h 44"/>
                    <a:gd name="T2" fmla="*/ 8 w 38"/>
                    <a:gd name="T3" fmla="*/ 24 h 44"/>
                    <a:gd name="T4" fmla="*/ 30 w 38"/>
                    <a:gd name="T5" fmla="*/ 43 h 44"/>
                    <a:gd name="T6" fmla="*/ 34 w 38"/>
                    <a:gd name="T7" fmla="*/ 40 h 44"/>
                    <a:gd name="T8" fmla="*/ 12 w 38"/>
                    <a:gd name="T9" fmla="*/ 0 h 44"/>
                  </a:gdLst>
                  <a:ahLst/>
                  <a:cxnLst>
                    <a:cxn ang="0">
                      <a:pos x="T0" y="T1"/>
                    </a:cxn>
                    <a:cxn ang="0">
                      <a:pos x="T2" y="T3"/>
                    </a:cxn>
                    <a:cxn ang="0">
                      <a:pos x="T4" y="T5"/>
                    </a:cxn>
                    <a:cxn ang="0">
                      <a:pos x="T6" y="T7"/>
                    </a:cxn>
                    <a:cxn ang="0">
                      <a:pos x="T8" y="T9"/>
                    </a:cxn>
                  </a:cxnLst>
                  <a:rect l="0" t="0" r="r" b="b"/>
                  <a:pathLst>
                    <a:path w="38" h="44">
                      <a:moveTo>
                        <a:pt x="12" y="0"/>
                      </a:moveTo>
                      <a:cubicBezTo>
                        <a:pt x="9" y="1"/>
                        <a:pt x="0" y="9"/>
                        <a:pt x="8" y="24"/>
                      </a:cubicBezTo>
                      <a:cubicBezTo>
                        <a:pt x="16" y="38"/>
                        <a:pt x="22" y="44"/>
                        <a:pt x="30" y="43"/>
                      </a:cubicBezTo>
                      <a:cubicBezTo>
                        <a:pt x="33" y="42"/>
                        <a:pt x="32" y="42"/>
                        <a:pt x="34" y="40"/>
                      </a:cubicBezTo>
                      <a:cubicBezTo>
                        <a:pt x="38" y="35"/>
                        <a:pt x="12" y="0"/>
                        <a:pt x="12" y="0"/>
                      </a:cubicBezTo>
                    </a:path>
                  </a:pathLst>
                </a:custGeom>
                <a:solidFill>
                  <a:srgbClr val="003A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68">
                  <a:extLst>
                    <a:ext uri="{FF2B5EF4-FFF2-40B4-BE49-F238E27FC236}">
                      <a16:creationId xmlns:a16="http://schemas.microsoft.com/office/drawing/2014/main" id="{5CB9CA50-6A49-01A6-F997-066F6FDD9E78}"/>
                    </a:ext>
                  </a:extLst>
                </p:cNvPr>
                <p:cNvSpPr>
                  <a:spLocks/>
                </p:cNvSpPr>
                <p:nvPr/>
              </p:nvSpPr>
              <p:spPr bwMode="auto">
                <a:xfrm>
                  <a:off x="3127376" y="3759200"/>
                  <a:ext cx="131763" cy="171450"/>
                </a:xfrm>
                <a:custGeom>
                  <a:avLst/>
                  <a:gdLst>
                    <a:gd name="T0" fmla="*/ 29 w 44"/>
                    <a:gd name="T1" fmla="*/ 29 h 57"/>
                    <a:gd name="T2" fmla="*/ 2 w 44"/>
                    <a:gd name="T3" fmla="*/ 22 h 57"/>
                    <a:gd name="T4" fmla="*/ 22 w 44"/>
                    <a:gd name="T5" fmla="*/ 56 h 57"/>
                    <a:gd name="T6" fmla="*/ 35 w 44"/>
                    <a:gd name="T7" fmla="*/ 50 h 57"/>
                    <a:gd name="T8" fmla="*/ 29 w 44"/>
                    <a:gd name="T9" fmla="*/ 29 h 57"/>
                  </a:gdLst>
                  <a:ahLst/>
                  <a:cxnLst>
                    <a:cxn ang="0">
                      <a:pos x="T0" y="T1"/>
                    </a:cxn>
                    <a:cxn ang="0">
                      <a:pos x="T2" y="T3"/>
                    </a:cxn>
                    <a:cxn ang="0">
                      <a:pos x="T4" y="T5"/>
                    </a:cxn>
                    <a:cxn ang="0">
                      <a:pos x="T6" y="T7"/>
                    </a:cxn>
                    <a:cxn ang="0">
                      <a:pos x="T8" y="T9"/>
                    </a:cxn>
                  </a:cxnLst>
                  <a:rect l="0" t="0" r="r" b="b"/>
                  <a:pathLst>
                    <a:path w="44" h="57">
                      <a:moveTo>
                        <a:pt x="29" y="29"/>
                      </a:moveTo>
                      <a:cubicBezTo>
                        <a:pt x="23" y="23"/>
                        <a:pt x="4" y="0"/>
                        <a:pt x="2" y="22"/>
                      </a:cubicBezTo>
                      <a:cubicBezTo>
                        <a:pt x="0" y="38"/>
                        <a:pt x="16" y="52"/>
                        <a:pt x="22" y="56"/>
                      </a:cubicBezTo>
                      <a:cubicBezTo>
                        <a:pt x="24" y="57"/>
                        <a:pt x="34" y="51"/>
                        <a:pt x="35" y="50"/>
                      </a:cubicBezTo>
                      <a:cubicBezTo>
                        <a:pt x="44" y="44"/>
                        <a:pt x="32" y="33"/>
                        <a:pt x="29" y="29"/>
                      </a:cubicBezTo>
                    </a:path>
                  </a:pathLst>
                </a:custGeom>
                <a:solidFill>
                  <a:srgbClr val="705D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69">
                  <a:extLst>
                    <a:ext uri="{FF2B5EF4-FFF2-40B4-BE49-F238E27FC236}">
                      <a16:creationId xmlns:a16="http://schemas.microsoft.com/office/drawing/2014/main" id="{C5DEA176-F6B9-6F2A-920C-4324AECDF7D7}"/>
                    </a:ext>
                  </a:extLst>
                </p:cNvPr>
                <p:cNvSpPr>
                  <a:spLocks/>
                </p:cNvSpPr>
                <p:nvPr/>
              </p:nvSpPr>
              <p:spPr bwMode="auto">
                <a:xfrm>
                  <a:off x="3195638" y="3697288"/>
                  <a:ext cx="427038" cy="220663"/>
                </a:xfrm>
                <a:custGeom>
                  <a:avLst/>
                  <a:gdLst>
                    <a:gd name="T0" fmla="*/ 130 w 143"/>
                    <a:gd name="T1" fmla="*/ 24 h 74"/>
                    <a:gd name="T2" fmla="*/ 60 w 143"/>
                    <a:gd name="T3" fmla="*/ 21 h 74"/>
                    <a:gd name="T4" fmla="*/ 29 w 143"/>
                    <a:gd name="T5" fmla="*/ 37 h 74"/>
                    <a:gd name="T6" fmla="*/ 3 w 143"/>
                    <a:gd name="T7" fmla="*/ 48 h 74"/>
                    <a:gd name="T8" fmla="*/ 4 w 143"/>
                    <a:gd name="T9" fmla="*/ 58 h 74"/>
                    <a:gd name="T10" fmla="*/ 12 w 143"/>
                    <a:gd name="T11" fmla="*/ 70 h 74"/>
                    <a:gd name="T12" fmla="*/ 40 w 143"/>
                    <a:gd name="T13" fmla="*/ 63 h 74"/>
                    <a:gd name="T14" fmla="*/ 62 w 143"/>
                    <a:gd name="T15" fmla="*/ 53 h 74"/>
                    <a:gd name="T16" fmla="*/ 103 w 143"/>
                    <a:gd name="T17" fmla="*/ 59 h 74"/>
                    <a:gd name="T18" fmla="*/ 130 w 143"/>
                    <a:gd name="T19" fmla="*/ 2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74">
                      <a:moveTo>
                        <a:pt x="130" y="24"/>
                      </a:moveTo>
                      <a:cubicBezTo>
                        <a:pt x="114" y="0"/>
                        <a:pt x="79" y="19"/>
                        <a:pt x="60" y="21"/>
                      </a:cubicBezTo>
                      <a:cubicBezTo>
                        <a:pt x="47" y="22"/>
                        <a:pt x="40" y="29"/>
                        <a:pt x="29" y="37"/>
                      </a:cubicBezTo>
                      <a:cubicBezTo>
                        <a:pt x="19" y="45"/>
                        <a:pt x="13" y="47"/>
                        <a:pt x="3" y="48"/>
                      </a:cubicBezTo>
                      <a:cubicBezTo>
                        <a:pt x="0" y="48"/>
                        <a:pt x="2" y="53"/>
                        <a:pt x="4" y="58"/>
                      </a:cubicBezTo>
                      <a:cubicBezTo>
                        <a:pt x="7" y="67"/>
                        <a:pt x="7" y="74"/>
                        <a:pt x="12" y="70"/>
                      </a:cubicBezTo>
                      <a:cubicBezTo>
                        <a:pt x="18" y="65"/>
                        <a:pt x="30" y="66"/>
                        <a:pt x="40" y="63"/>
                      </a:cubicBezTo>
                      <a:cubicBezTo>
                        <a:pt x="49" y="60"/>
                        <a:pt x="57" y="53"/>
                        <a:pt x="62" y="53"/>
                      </a:cubicBezTo>
                      <a:cubicBezTo>
                        <a:pt x="71" y="52"/>
                        <a:pt x="87" y="57"/>
                        <a:pt x="103" y="59"/>
                      </a:cubicBezTo>
                      <a:cubicBezTo>
                        <a:pt x="136" y="61"/>
                        <a:pt x="143" y="43"/>
                        <a:pt x="130" y="24"/>
                      </a:cubicBezTo>
                    </a:path>
                  </a:pathLst>
                </a:custGeom>
                <a:solidFill>
                  <a:srgbClr val="ED6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70">
                  <a:extLst>
                    <a:ext uri="{FF2B5EF4-FFF2-40B4-BE49-F238E27FC236}">
                      <a16:creationId xmlns:a16="http://schemas.microsoft.com/office/drawing/2014/main" id="{CF7458C4-63FC-A0B2-663D-BDC3D9B436D7}"/>
                    </a:ext>
                  </a:extLst>
                </p:cNvPr>
                <p:cNvSpPr>
                  <a:spLocks/>
                </p:cNvSpPr>
                <p:nvPr/>
              </p:nvSpPr>
              <p:spPr bwMode="auto">
                <a:xfrm>
                  <a:off x="3543301" y="3508375"/>
                  <a:ext cx="49213" cy="276225"/>
                </a:xfrm>
                <a:custGeom>
                  <a:avLst/>
                  <a:gdLst>
                    <a:gd name="T0" fmla="*/ 2 w 17"/>
                    <a:gd name="T1" fmla="*/ 0 h 92"/>
                    <a:gd name="T2" fmla="*/ 2 w 17"/>
                    <a:gd name="T3" fmla="*/ 0 h 92"/>
                    <a:gd name="T4" fmla="*/ 0 w 17"/>
                    <a:gd name="T5" fmla="*/ 4 h 92"/>
                    <a:gd name="T6" fmla="*/ 1 w 17"/>
                    <a:gd name="T7" fmla="*/ 34 h 92"/>
                    <a:gd name="T8" fmla="*/ 9 w 17"/>
                    <a:gd name="T9" fmla="*/ 82 h 92"/>
                    <a:gd name="T10" fmla="*/ 14 w 17"/>
                    <a:gd name="T11" fmla="*/ 87 h 92"/>
                    <a:gd name="T12" fmla="*/ 17 w 17"/>
                    <a:gd name="T13" fmla="*/ 92 h 92"/>
                    <a:gd name="T14" fmla="*/ 8 w 17"/>
                    <a:gd name="T15" fmla="*/ 39 h 92"/>
                    <a:gd name="T16" fmla="*/ 2 w 17"/>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2">
                      <a:moveTo>
                        <a:pt x="2" y="0"/>
                      </a:moveTo>
                      <a:cubicBezTo>
                        <a:pt x="2" y="0"/>
                        <a:pt x="2" y="0"/>
                        <a:pt x="2" y="0"/>
                      </a:cubicBezTo>
                      <a:cubicBezTo>
                        <a:pt x="3" y="2"/>
                        <a:pt x="2" y="3"/>
                        <a:pt x="0" y="4"/>
                      </a:cubicBezTo>
                      <a:cubicBezTo>
                        <a:pt x="2" y="12"/>
                        <a:pt x="2" y="23"/>
                        <a:pt x="1" y="34"/>
                      </a:cubicBezTo>
                      <a:cubicBezTo>
                        <a:pt x="1" y="46"/>
                        <a:pt x="6" y="66"/>
                        <a:pt x="9" y="82"/>
                      </a:cubicBezTo>
                      <a:cubicBezTo>
                        <a:pt x="11" y="83"/>
                        <a:pt x="13" y="85"/>
                        <a:pt x="14" y="87"/>
                      </a:cubicBezTo>
                      <a:cubicBezTo>
                        <a:pt x="15" y="89"/>
                        <a:pt x="16" y="91"/>
                        <a:pt x="17" y="92"/>
                      </a:cubicBezTo>
                      <a:cubicBezTo>
                        <a:pt x="14" y="76"/>
                        <a:pt x="8" y="52"/>
                        <a:pt x="8" y="39"/>
                      </a:cubicBezTo>
                      <a:cubicBezTo>
                        <a:pt x="9" y="22"/>
                        <a:pt x="9" y="6"/>
                        <a:pt x="2" y="0"/>
                      </a:cubicBezTo>
                    </a:path>
                  </a:pathLst>
                </a:custGeom>
                <a:solidFill>
                  <a:srgbClr val="684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71">
                  <a:extLst>
                    <a:ext uri="{FF2B5EF4-FFF2-40B4-BE49-F238E27FC236}">
                      <a16:creationId xmlns:a16="http://schemas.microsoft.com/office/drawing/2014/main" id="{C89C6150-5371-204F-502A-D7D5772A56E9}"/>
                    </a:ext>
                  </a:extLst>
                </p:cNvPr>
                <p:cNvSpPr>
                  <a:spLocks/>
                </p:cNvSpPr>
                <p:nvPr/>
              </p:nvSpPr>
              <p:spPr bwMode="auto">
                <a:xfrm>
                  <a:off x="3228976" y="3856038"/>
                  <a:ext cx="322263" cy="53975"/>
                </a:xfrm>
                <a:custGeom>
                  <a:avLst/>
                  <a:gdLst>
                    <a:gd name="T0" fmla="*/ 53 w 108"/>
                    <a:gd name="T1" fmla="*/ 0 h 18"/>
                    <a:gd name="T2" fmla="*/ 51 w 108"/>
                    <a:gd name="T3" fmla="*/ 0 h 18"/>
                    <a:gd name="T4" fmla="*/ 29 w 108"/>
                    <a:gd name="T5" fmla="*/ 10 h 18"/>
                    <a:gd name="T6" fmla="*/ 4 w 108"/>
                    <a:gd name="T7" fmla="*/ 16 h 18"/>
                    <a:gd name="T8" fmla="*/ 1 w 108"/>
                    <a:gd name="T9" fmla="*/ 18 h 18"/>
                    <a:gd name="T10" fmla="*/ 0 w 108"/>
                    <a:gd name="T11" fmla="*/ 18 h 18"/>
                    <a:gd name="T12" fmla="*/ 1 w 108"/>
                    <a:gd name="T13" fmla="*/ 18 h 18"/>
                    <a:gd name="T14" fmla="*/ 3 w 108"/>
                    <a:gd name="T15" fmla="*/ 17 h 18"/>
                    <a:gd name="T16" fmla="*/ 30 w 108"/>
                    <a:gd name="T17" fmla="*/ 10 h 18"/>
                    <a:gd name="T18" fmla="*/ 51 w 108"/>
                    <a:gd name="T19" fmla="*/ 1 h 18"/>
                    <a:gd name="T20" fmla="*/ 53 w 108"/>
                    <a:gd name="T21" fmla="*/ 0 h 18"/>
                    <a:gd name="T22" fmla="*/ 91 w 108"/>
                    <a:gd name="T23" fmla="*/ 6 h 18"/>
                    <a:gd name="T24" fmla="*/ 97 w 108"/>
                    <a:gd name="T25" fmla="*/ 6 h 18"/>
                    <a:gd name="T26" fmla="*/ 108 w 108"/>
                    <a:gd name="T27" fmla="*/ 5 h 18"/>
                    <a:gd name="T28" fmla="*/ 98 w 108"/>
                    <a:gd name="T29" fmla="*/ 6 h 18"/>
                    <a:gd name="T30" fmla="*/ 92 w 108"/>
                    <a:gd name="T31" fmla="*/ 6 h 18"/>
                    <a:gd name="T32" fmla="*/ 53 w 10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8">
                      <a:moveTo>
                        <a:pt x="53" y="0"/>
                      </a:moveTo>
                      <a:cubicBezTo>
                        <a:pt x="52" y="0"/>
                        <a:pt x="52" y="0"/>
                        <a:pt x="51" y="0"/>
                      </a:cubicBezTo>
                      <a:cubicBezTo>
                        <a:pt x="46" y="0"/>
                        <a:pt x="38" y="7"/>
                        <a:pt x="29" y="10"/>
                      </a:cubicBezTo>
                      <a:cubicBezTo>
                        <a:pt x="20" y="13"/>
                        <a:pt x="10" y="12"/>
                        <a:pt x="4" y="16"/>
                      </a:cubicBezTo>
                      <a:cubicBezTo>
                        <a:pt x="3" y="16"/>
                        <a:pt x="2" y="17"/>
                        <a:pt x="1" y="18"/>
                      </a:cubicBezTo>
                      <a:cubicBezTo>
                        <a:pt x="1" y="18"/>
                        <a:pt x="1" y="18"/>
                        <a:pt x="0" y="18"/>
                      </a:cubicBezTo>
                      <a:cubicBezTo>
                        <a:pt x="1" y="18"/>
                        <a:pt x="1" y="18"/>
                        <a:pt x="1" y="18"/>
                      </a:cubicBezTo>
                      <a:cubicBezTo>
                        <a:pt x="2" y="18"/>
                        <a:pt x="2" y="18"/>
                        <a:pt x="3" y="17"/>
                      </a:cubicBezTo>
                      <a:cubicBezTo>
                        <a:pt x="9" y="12"/>
                        <a:pt x="21" y="14"/>
                        <a:pt x="30" y="10"/>
                      </a:cubicBezTo>
                      <a:cubicBezTo>
                        <a:pt x="39" y="7"/>
                        <a:pt x="47" y="1"/>
                        <a:pt x="51" y="1"/>
                      </a:cubicBezTo>
                      <a:cubicBezTo>
                        <a:pt x="52" y="1"/>
                        <a:pt x="53" y="0"/>
                        <a:pt x="53" y="0"/>
                      </a:cubicBezTo>
                      <a:cubicBezTo>
                        <a:pt x="62" y="0"/>
                        <a:pt x="76" y="5"/>
                        <a:pt x="91" y="6"/>
                      </a:cubicBezTo>
                      <a:cubicBezTo>
                        <a:pt x="93" y="6"/>
                        <a:pt x="95" y="6"/>
                        <a:pt x="97" y="6"/>
                      </a:cubicBezTo>
                      <a:cubicBezTo>
                        <a:pt x="101" y="6"/>
                        <a:pt x="105" y="6"/>
                        <a:pt x="108" y="5"/>
                      </a:cubicBezTo>
                      <a:cubicBezTo>
                        <a:pt x="105" y="6"/>
                        <a:pt x="102" y="6"/>
                        <a:pt x="98" y="6"/>
                      </a:cubicBezTo>
                      <a:cubicBezTo>
                        <a:pt x="96" y="6"/>
                        <a:pt x="94" y="6"/>
                        <a:pt x="92" y="6"/>
                      </a:cubicBezTo>
                      <a:cubicBezTo>
                        <a:pt x="77" y="4"/>
                        <a:pt x="62" y="0"/>
                        <a:pt x="53" y="0"/>
                      </a:cubicBezTo>
                    </a:path>
                  </a:pathLst>
                </a:custGeom>
                <a:solidFill>
                  <a:srgbClr val="D9C3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72">
                  <a:extLst>
                    <a:ext uri="{FF2B5EF4-FFF2-40B4-BE49-F238E27FC236}">
                      <a16:creationId xmlns:a16="http://schemas.microsoft.com/office/drawing/2014/main" id="{96135CCC-5D0C-6056-441B-B775C46C523A}"/>
                    </a:ext>
                  </a:extLst>
                </p:cNvPr>
                <p:cNvSpPr>
                  <a:spLocks/>
                </p:cNvSpPr>
                <p:nvPr/>
              </p:nvSpPr>
              <p:spPr bwMode="auto">
                <a:xfrm>
                  <a:off x="3157538" y="3910013"/>
                  <a:ext cx="36513" cy="17463"/>
                </a:xfrm>
                <a:custGeom>
                  <a:avLst/>
                  <a:gdLst>
                    <a:gd name="T0" fmla="*/ 0 w 12"/>
                    <a:gd name="T1" fmla="*/ 0 h 6"/>
                    <a:gd name="T2" fmla="*/ 11 w 12"/>
                    <a:gd name="T3" fmla="*/ 6 h 6"/>
                    <a:gd name="T4" fmla="*/ 12 w 12"/>
                    <a:gd name="T5" fmla="*/ 6 h 6"/>
                    <a:gd name="T6" fmla="*/ 12 w 12"/>
                    <a:gd name="T7" fmla="*/ 6 h 6"/>
                    <a:gd name="T8" fmla="*/ 6 w 12"/>
                    <a:gd name="T9" fmla="*/ 1 h 6"/>
                    <a:gd name="T10" fmla="*/ 4 w 12"/>
                    <a:gd name="T11" fmla="*/ 1 h 6"/>
                    <a:gd name="T12" fmla="*/ 0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0" y="0"/>
                      </a:moveTo>
                      <a:cubicBezTo>
                        <a:pt x="4" y="4"/>
                        <a:pt x="7" y="6"/>
                        <a:pt x="11" y="6"/>
                      </a:cubicBezTo>
                      <a:cubicBezTo>
                        <a:pt x="11" y="6"/>
                        <a:pt x="12" y="6"/>
                        <a:pt x="12" y="6"/>
                      </a:cubicBezTo>
                      <a:cubicBezTo>
                        <a:pt x="12" y="6"/>
                        <a:pt x="12" y="6"/>
                        <a:pt x="12" y="6"/>
                      </a:cubicBezTo>
                      <a:cubicBezTo>
                        <a:pt x="10" y="5"/>
                        <a:pt x="8" y="3"/>
                        <a:pt x="6" y="1"/>
                      </a:cubicBezTo>
                      <a:cubicBezTo>
                        <a:pt x="5" y="1"/>
                        <a:pt x="4" y="1"/>
                        <a:pt x="4" y="1"/>
                      </a:cubicBezTo>
                      <a:cubicBezTo>
                        <a:pt x="2" y="1"/>
                        <a:pt x="1" y="1"/>
                        <a:pt x="0" y="0"/>
                      </a:cubicBezTo>
                    </a:path>
                  </a:pathLst>
                </a:custGeom>
                <a:solidFill>
                  <a:srgbClr val="0035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373">
                  <a:extLst>
                    <a:ext uri="{FF2B5EF4-FFF2-40B4-BE49-F238E27FC236}">
                      <a16:creationId xmlns:a16="http://schemas.microsoft.com/office/drawing/2014/main" id="{16C46F00-F833-49DE-80D7-877D05F88A50}"/>
                    </a:ext>
                  </a:extLst>
                </p:cNvPr>
                <p:cNvSpPr>
                  <a:spLocks/>
                </p:cNvSpPr>
                <p:nvPr/>
              </p:nvSpPr>
              <p:spPr bwMode="auto">
                <a:xfrm>
                  <a:off x="3175001" y="3894138"/>
                  <a:ext cx="66675" cy="33338"/>
                </a:xfrm>
                <a:custGeom>
                  <a:avLst/>
                  <a:gdLst>
                    <a:gd name="T0" fmla="*/ 13 w 22"/>
                    <a:gd name="T1" fmla="*/ 0 h 11"/>
                    <a:gd name="T2" fmla="*/ 12 w 22"/>
                    <a:gd name="T3" fmla="*/ 0 h 11"/>
                    <a:gd name="T4" fmla="*/ 11 w 22"/>
                    <a:gd name="T5" fmla="*/ 0 h 11"/>
                    <a:gd name="T6" fmla="*/ 0 w 22"/>
                    <a:gd name="T7" fmla="*/ 6 h 11"/>
                    <a:gd name="T8" fmla="*/ 0 w 22"/>
                    <a:gd name="T9" fmla="*/ 6 h 11"/>
                    <a:gd name="T10" fmla="*/ 0 w 22"/>
                    <a:gd name="T11" fmla="*/ 6 h 11"/>
                    <a:gd name="T12" fmla="*/ 0 w 22"/>
                    <a:gd name="T13" fmla="*/ 6 h 11"/>
                    <a:gd name="T14" fmla="*/ 6 w 22"/>
                    <a:gd name="T15" fmla="*/ 11 h 11"/>
                    <a:gd name="T16" fmla="*/ 6 w 22"/>
                    <a:gd name="T17" fmla="*/ 11 h 11"/>
                    <a:gd name="T18" fmla="*/ 7 w 22"/>
                    <a:gd name="T19" fmla="*/ 11 h 11"/>
                    <a:gd name="T20" fmla="*/ 7 w 22"/>
                    <a:gd name="T21" fmla="*/ 11 h 11"/>
                    <a:gd name="T22" fmla="*/ 7 w 22"/>
                    <a:gd name="T23" fmla="*/ 11 h 11"/>
                    <a:gd name="T24" fmla="*/ 18 w 22"/>
                    <a:gd name="T25" fmla="*/ 5 h 11"/>
                    <a:gd name="T26" fmla="*/ 18 w 22"/>
                    <a:gd name="T27" fmla="*/ 5 h 11"/>
                    <a:gd name="T28" fmla="*/ 19 w 22"/>
                    <a:gd name="T29" fmla="*/ 5 h 11"/>
                    <a:gd name="T30" fmla="*/ 22 w 22"/>
                    <a:gd name="T31" fmla="*/ 3 h 11"/>
                    <a:gd name="T32" fmla="*/ 19 w 22"/>
                    <a:gd name="T33" fmla="*/ 4 h 11"/>
                    <a:gd name="T34" fmla="*/ 17 w 22"/>
                    <a:gd name="T35" fmla="*/ 5 h 11"/>
                    <a:gd name="T36" fmla="*/ 13 w 22"/>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11">
                      <a:moveTo>
                        <a:pt x="13" y="0"/>
                      </a:moveTo>
                      <a:cubicBezTo>
                        <a:pt x="13" y="0"/>
                        <a:pt x="12" y="0"/>
                        <a:pt x="12" y="0"/>
                      </a:cubicBezTo>
                      <a:cubicBezTo>
                        <a:pt x="12" y="0"/>
                        <a:pt x="12" y="0"/>
                        <a:pt x="11" y="0"/>
                      </a:cubicBezTo>
                      <a:cubicBezTo>
                        <a:pt x="9" y="2"/>
                        <a:pt x="3" y="6"/>
                        <a:pt x="0" y="6"/>
                      </a:cubicBezTo>
                      <a:cubicBezTo>
                        <a:pt x="0" y="6"/>
                        <a:pt x="0" y="6"/>
                        <a:pt x="0" y="6"/>
                      </a:cubicBezTo>
                      <a:cubicBezTo>
                        <a:pt x="0" y="6"/>
                        <a:pt x="0" y="6"/>
                        <a:pt x="0" y="6"/>
                      </a:cubicBezTo>
                      <a:cubicBezTo>
                        <a:pt x="0" y="6"/>
                        <a:pt x="0" y="6"/>
                        <a:pt x="0" y="6"/>
                      </a:cubicBezTo>
                      <a:cubicBezTo>
                        <a:pt x="2" y="8"/>
                        <a:pt x="4" y="10"/>
                        <a:pt x="6" y="11"/>
                      </a:cubicBezTo>
                      <a:cubicBezTo>
                        <a:pt x="6" y="11"/>
                        <a:pt x="6" y="11"/>
                        <a:pt x="6" y="11"/>
                      </a:cubicBezTo>
                      <a:cubicBezTo>
                        <a:pt x="7" y="11"/>
                        <a:pt x="7" y="11"/>
                        <a:pt x="7" y="11"/>
                      </a:cubicBezTo>
                      <a:cubicBezTo>
                        <a:pt x="7" y="11"/>
                        <a:pt x="7" y="11"/>
                        <a:pt x="7" y="11"/>
                      </a:cubicBezTo>
                      <a:cubicBezTo>
                        <a:pt x="7" y="11"/>
                        <a:pt x="7" y="11"/>
                        <a:pt x="7" y="11"/>
                      </a:cubicBezTo>
                      <a:cubicBezTo>
                        <a:pt x="10" y="11"/>
                        <a:pt x="16" y="7"/>
                        <a:pt x="18" y="5"/>
                      </a:cubicBezTo>
                      <a:cubicBezTo>
                        <a:pt x="18" y="5"/>
                        <a:pt x="18" y="5"/>
                        <a:pt x="18" y="5"/>
                      </a:cubicBezTo>
                      <a:cubicBezTo>
                        <a:pt x="19" y="5"/>
                        <a:pt x="19" y="5"/>
                        <a:pt x="19" y="5"/>
                      </a:cubicBezTo>
                      <a:cubicBezTo>
                        <a:pt x="20" y="4"/>
                        <a:pt x="21" y="3"/>
                        <a:pt x="22" y="3"/>
                      </a:cubicBezTo>
                      <a:cubicBezTo>
                        <a:pt x="21" y="3"/>
                        <a:pt x="20" y="4"/>
                        <a:pt x="19" y="4"/>
                      </a:cubicBezTo>
                      <a:cubicBezTo>
                        <a:pt x="18" y="5"/>
                        <a:pt x="17" y="5"/>
                        <a:pt x="17" y="5"/>
                      </a:cubicBezTo>
                      <a:cubicBezTo>
                        <a:pt x="15" y="5"/>
                        <a:pt x="14" y="3"/>
                        <a:pt x="13" y="0"/>
                      </a:cubicBezTo>
                    </a:path>
                  </a:pathLst>
                </a:custGeom>
                <a:solidFill>
                  <a:srgbClr val="6F5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74">
                  <a:extLst>
                    <a:ext uri="{FF2B5EF4-FFF2-40B4-BE49-F238E27FC236}">
                      <a16:creationId xmlns:a16="http://schemas.microsoft.com/office/drawing/2014/main" id="{5C9A7A9F-7EDF-CB7E-E486-50617C24870C}"/>
                    </a:ext>
                  </a:extLst>
                </p:cNvPr>
                <p:cNvSpPr>
                  <a:spLocks/>
                </p:cNvSpPr>
                <p:nvPr/>
              </p:nvSpPr>
              <p:spPr bwMode="auto">
                <a:xfrm>
                  <a:off x="3214688" y="3754438"/>
                  <a:ext cx="381000" cy="155575"/>
                </a:xfrm>
                <a:custGeom>
                  <a:avLst/>
                  <a:gdLst>
                    <a:gd name="T0" fmla="*/ 119 w 128"/>
                    <a:gd name="T1" fmla="*/ 0 h 52"/>
                    <a:gd name="T2" fmla="*/ 121 w 128"/>
                    <a:gd name="T3" fmla="*/ 15 h 52"/>
                    <a:gd name="T4" fmla="*/ 120 w 128"/>
                    <a:gd name="T5" fmla="*/ 20 h 52"/>
                    <a:gd name="T6" fmla="*/ 95 w 128"/>
                    <a:gd name="T7" fmla="*/ 35 h 52"/>
                    <a:gd name="T8" fmla="*/ 89 w 128"/>
                    <a:gd name="T9" fmla="*/ 35 h 52"/>
                    <a:gd name="T10" fmla="*/ 51 w 128"/>
                    <a:gd name="T11" fmla="*/ 29 h 52"/>
                    <a:gd name="T12" fmla="*/ 49 w 128"/>
                    <a:gd name="T13" fmla="*/ 29 h 52"/>
                    <a:gd name="T14" fmla="*/ 28 w 128"/>
                    <a:gd name="T15" fmla="*/ 39 h 52"/>
                    <a:gd name="T16" fmla="*/ 1 w 128"/>
                    <a:gd name="T17" fmla="*/ 46 h 52"/>
                    <a:gd name="T18" fmla="*/ 0 w 128"/>
                    <a:gd name="T19" fmla="*/ 47 h 52"/>
                    <a:gd name="T20" fmla="*/ 4 w 128"/>
                    <a:gd name="T21" fmla="*/ 52 h 52"/>
                    <a:gd name="T22" fmla="*/ 6 w 128"/>
                    <a:gd name="T23" fmla="*/ 51 h 52"/>
                    <a:gd name="T24" fmla="*/ 9 w 128"/>
                    <a:gd name="T25" fmla="*/ 50 h 52"/>
                    <a:gd name="T26" fmla="*/ 34 w 128"/>
                    <a:gd name="T27" fmla="*/ 44 h 52"/>
                    <a:gd name="T28" fmla="*/ 56 w 128"/>
                    <a:gd name="T29" fmla="*/ 34 h 52"/>
                    <a:gd name="T30" fmla="*/ 58 w 128"/>
                    <a:gd name="T31" fmla="*/ 34 h 52"/>
                    <a:gd name="T32" fmla="*/ 97 w 128"/>
                    <a:gd name="T33" fmla="*/ 40 h 52"/>
                    <a:gd name="T34" fmla="*/ 103 w 128"/>
                    <a:gd name="T35" fmla="*/ 40 h 52"/>
                    <a:gd name="T36" fmla="*/ 113 w 128"/>
                    <a:gd name="T37" fmla="*/ 39 h 52"/>
                    <a:gd name="T38" fmla="*/ 127 w 128"/>
                    <a:gd name="T39" fmla="*/ 25 h 52"/>
                    <a:gd name="T40" fmla="*/ 128 w 128"/>
                    <a:gd name="T41" fmla="*/ 20 h 52"/>
                    <a:gd name="T42" fmla="*/ 127 w 128"/>
                    <a:gd name="T43" fmla="*/ 10 h 52"/>
                    <a:gd name="T44" fmla="*/ 124 w 128"/>
                    <a:gd name="T45" fmla="*/ 5 h 52"/>
                    <a:gd name="T46" fmla="*/ 119 w 128"/>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 h="52">
                      <a:moveTo>
                        <a:pt x="119" y="0"/>
                      </a:moveTo>
                      <a:cubicBezTo>
                        <a:pt x="120" y="6"/>
                        <a:pt x="121" y="11"/>
                        <a:pt x="121" y="15"/>
                      </a:cubicBezTo>
                      <a:cubicBezTo>
                        <a:pt x="121" y="17"/>
                        <a:pt x="120" y="18"/>
                        <a:pt x="120" y="20"/>
                      </a:cubicBezTo>
                      <a:cubicBezTo>
                        <a:pt x="119" y="29"/>
                        <a:pt x="111" y="35"/>
                        <a:pt x="95" y="35"/>
                      </a:cubicBezTo>
                      <a:cubicBezTo>
                        <a:pt x="93" y="35"/>
                        <a:pt x="91" y="35"/>
                        <a:pt x="89" y="35"/>
                      </a:cubicBezTo>
                      <a:cubicBezTo>
                        <a:pt x="74" y="34"/>
                        <a:pt x="60" y="29"/>
                        <a:pt x="51" y="29"/>
                      </a:cubicBezTo>
                      <a:cubicBezTo>
                        <a:pt x="51" y="29"/>
                        <a:pt x="50" y="29"/>
                        <a:pt x="49" y="29"/>
                      </a:cubicBezTo>
                      <a:cubicBezTo>
                        <a:pt x="45" y="30"/>
                        <a:pt x="37" y="36"/>
                        <a:pt x="28" y="39"/>
                      </a:cubicBezTo>
                      <a:cubicBezTo>
                        <a:pt x="19" y="42"/>
                        <a:pt x="7" y="41"/>
                        <a:pt x="1" y="46"/>
                      </a:cubicBezTo>
                      <a:cubicBezTo>
                        <a:pt x="1" y="46"/>
                        <a:pt x="0" y="47"/>
                        <a:pt x="0" y="47"/>
                      </a:cubicBezTo>
                      <a:cubicBezTo>
                        <a:pt x="1" y="50"/>
                        <a:pt x="2" y="52"/>
                        <a:pt x="4" y="52"/>
                      </a:cubicBezTo>
                      <a:cubicBezTo>
                        <a:pt x="4" y="52"/>
                        <a:pt x="5" y="52"/>
                        <a:pt x="6" y="51"/>
                      </a:cubicBezTo>
                      <a:cubicBezTo>
                        <a:pt x="7" y="51"/>
                        <a:pt x="8" y="50"/>
                        <a:pt x="9" y="50"/>
                      </a:cubicBezTo>
                      <a:cubicBezTo>
                        <a:pt x="15" y="46"/>
                        <a:pt x="25" y="47"/>
                        <a:pt x="34" y="44"/>
                      </a:cubicBezTo>
                      <a:cubicBezTo>
                        <a:pt x="43" y="41"/>
                        <a:pt x="51" y="34"/>
                        <a:pt x="56" y="34"/>
                      </a:cubicBezTo>
                      <a:cubicBezTo>
                        <a:pt x="57" y="34"/>
                        <a:pt x="57" y="34"/>
                        <a:pt x="58" y="34"/>
                      </a:cubicBezTo>
                      <a:cubicBezTo>
                        <a:pt x="67" y="34"/>
                        <a:pt x="82" y="38"/>
                        <a:pt x="97" y="40"/>
                      </a:cubicBezTo>
                      <a:cubicBezTo>
                        <a:pt x="99" y="40"/>
                        <a:pt x="101" y="40"/>
                        <a:pt x="103" y="40"/>
                      </a:cubicBezTo>
                      <a:cubicBezTo>
                        <a:pt x="107" y="40"/>
                        <a:pt x="110" y="40"/>
                        <a:pt x="113" y="39"/>
                      </a:cubicBezTo>
                      <a:cubicBezTo>
                        <a:pt x="122" y="37"/>
                        <a:pt x="126" y="31"/>
                        <a:pt x="127" y="25"/>
                      </a:cubicBezTo>
                      <a:cubicBezTo>
                        <a:pt x="127" y="24"/>
                        <a:pt x="128" y="22"/>
                        <a:pt x="128" y="20"/>
                      </a:cubicBezTo>
                      <a:cubicBezTo>
                        <a:pt x="128" y="18"/>
                        <a:pt x="128" y="14"/>
                        <a:pt x="127" y="10"/>
                      </a:cubicBezTo>
                      <a:cubicBezTo>
                        <a:pt x="126" y="9"/>
                        <a:pt x="125" y="7"/>
                        <a:pt x="124" y="5"/>
                      </a:cubicBezTo>
                      <a:cubicBezTo>
                        <a:pt x="123" y="3"/>
                        <a:pt x="121" y="1"/>
                        <a:pt x="119" y="0"/>
                      </a:cubicBezTo>
                    </a:path>
                  </a:pathLst>
                </a:custGeom>
                <a:solidFill>
                  <a:srgbClr val="EB5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75">
                  <a:extLst>
                    <a:ext uri="{FF2B5EF4-FFF2-40B4-BE49-F238E27FC236}">
                      <a16:creationId xmlns:a16="http://schemas.microsoft.com/office/drawing/2014/main" id="{5046E409-8582-366D-443D-994C0AB4409D}"/>
                    </a:ext>
                  </a:extLst>
                </p:cNvPr>
                <p:cNvSpPr>
                  <a:spLocks/>
                </p:cNvSpPr>
                <p:nvPr/>
              </p:nvSpPr>
              <p:spPr bwMode="auto">
                <a:xfrm>
                  <a:off x="3459163" y="3430588"/>
                  <a:ext cx="98425" cy="101600"/>
                </a:xfrm>
                <a:custGeom>
                  <a:avLst/>
                  <a:gdLst>
                    <a:gd name="T0" fmla="*/ 7 w 33"/>
                    <a:gd name="T1" fmla="*/ 7 h 34"/>
                    <a:gd name="T2" fmla="*/ 30 w 33"/>
                    <a:gd name="T3" fmla="*/ 4 h 34"/>
                    <a:gd name="T4" fmla="*/ 30 w 33"/>
                    <a:gd name="T5" fmla="*/ 26 h 34"/>
                    <a:gd name="T6" fmla="*/ 1 w 33"/>
                    <a:gd name="T7" fmla="*/ 19 h 34"/>
                    <a:gd name="T8" fmla="*/ 7 w 33"/>
                    <a:gd name="T9" fmla="*/ 7 h 34"/>
                  </a:gdLst>
                  <a:ahLst/>
                  <a:cxnLst>
                    <a:cxn ang="0">
                      <a:pos x="T0" y="T1"/>
                    </a:cxn>
                    <a:cxn ang="0">
                      <a:pos x="T2" y="T3"/>
                    </a:cxn>
                    <a:cxn ang="0">
                      <a:pos x="T4" y="T5"/>
                    </a:cxn>
                    <a:cxn ang="0">
                      <a:pos x="T6" y="T7"/>
                    </a:cxn>
                    <a:cxn ang="0">
                      <a:pos x="T8" y="T9"/>
                    </a:cxn>
                  </a:cxnLst>
                  <a:rect l="0" t="0" r="r" b="b"/>
                  <a:pathLst>
                    <a:path w="33" h="34">
                      <a:moveTo>
                        <a:pt x="7" y="7"/>
                      </a:moveTo>
                      <a:cubicBezTo>
                        <a:pt x="7" y="7"/>
                        <a:pt x="28" y="0"/>
                        <a:pt x="30" y="4"/>
                      </a:cubicBezTo>
                      <a:cubicBezTo>
                        <a:pt x="32" y="8"/>
                        <a:pt x="27" y="18"/>
                        <a:pt x="30" y="26"/>
                      </a:cubicBezTo>
                      <a:cubicBezTo>
                        <a:pt x="33" y="34"/>
                        <a:pt x="2" y="26"/>
                        <a:pt x="1" y="19"/>
                      </a:cubicBezTo>
                      <a:cubicBezTo>
                        <a:pt x="0" y="12"/>
                        <a:pt x="7" y="7"/>
                        <a:pt x="7" y="7"/>
                      </a:cubicBezTo>
                    </a:path>
                  </a:pathLst>
                </a:custGeom>
                <a:solidFill>
                  <a:srgbClr val="F8C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76">
                  <a:extLst>
                    <a:ext uri="{FF2B5EF4-FFF2-40B4-BE49-F238E27FC236}">
                      <a16:creationId xmlns:a16="http://schemas.microsoft.com/office/drawing/2014/main" id="{B8E2ACD0-AA40-CA00-D701-E70FEA59F094}"/>
                    </a:ext>
                  </a:extLst>
                </p:cNvPr>
                <p:cNvSpPr>
                  <a:spLocks/>
                </p:cNvSpPr>
                <p:nvPr/>
              </p:nvSpPr>
              <p:spPr bwMode="auto">
                <a:xfrm>
                  <a:off x="3446463" y="3468688"/>
                  <a:ext cx="22225" cy="30163"/>
                </a:xfrm>
                <a:custGeom>
                  <a:avLst/>
                  <a:gdLst>
                    <a:gd name="T0" fmla="*/ 0 w 7"/>
                    <a:gd name="T1" fmla="*/ 0 h 10"/>
                    <a:gd name="T2" fmla="*/ 7 w 7"/>
                    <a:gd name="T3" fmla="*/ 10 h 10"/>
                    <a:gd name="T4" fmla="*/ 7 w 7"/>
                    <a:gd name="T5" fmla="*/ 9 h 10"/>
                    <a:gd name="T6" fmla="*/ 5 w 7"/>
                    <a:gd name="T7" fmla="*/ 6 h 10"/>
                    <a:gd name="T8" fmla="*/ 6 w 7"/>
                    <a:gd name="T9" fmla="*/ 0 h 10"/>
                    <a:gd name="T10" fmla="*/ 0 w 7"/>
                    <a:gd name="T11" fmla="*/ 0 h 10"/>
                  </a:gdLst>
                  <a:ahLst/>
                  <a:cxnLst>
                    <a:cxn ang="0">
                      <a:pos x="T0" y="T1"/>
                    </a:cxn>
                    <a:cxn ang="0">
                      <a:pos x="T2" y="T3"/>
                    </a:cxn>
                    <a:cxn ang="0">
                      <a:pos x="T4" y="T5"/>
                    </a:cxn>
                    <a:cxn ang="0">
                      <a:pos x="T6" y="T7"/>
                    </a:cxn>
                    <a:cxn ang="0">
                      <a:pos x="T8" y="T9"/>
                    </a:cxn>
                    <a:cxn ang="0">
                      <a:pos x="T10" y="T11"/>
                    </a:cxn>
                  </a:cxnLst>
                  <a:rect l="0" t="0" r="r" b="b"/>
                  <a:pathLst>
                    <a:path w="7" h="10">
                      <a:moveTo>
                        <a:pt x="0" y="0"/>
                      </a:moveTo>
                      <a:cubicBezTo>
                        <a:pt x="0" y="0"/>
                        <a:pt x="2" y="6"/>
                        <a:pt x="7" y="10"/>
                      </a:cubicBezTo>
                      <a:cubicBezTo>
                        <a:pt x="7" y="10"/>
                        <a:pt x="7" y="10"/>
                        <a:pt x="7" y="9"/>
                      </a:cubicBezTo>
                      <a:cubicBezTo>
                        <a:pt x="6" y="8"/>
                        <a:pt x="5" y="7"/>
                        <a:pt x="5" y="6"/>
                      </a:cubicBezTo>
                      <a:cubicBezTo>
                        <a:pt x="4" y="4"/>
                        <a:pt x="5" y="2"/>
                        <a:pt x="6" y="0"/>
                      </a:cubicBezTo>
                      <a:cubicBezTo>
                        <a:pt x="0" y="0"/>
                        <a:pt x="0" y="0"/>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77">
                  <a:extLst>
                    <a:ext uri="{FF2B5EF4-FFF2-40B4-BE49-F238E27FC236}">
                      <a16:creationId xmlns:a16="http://schemas.microsoft.com/office/drawing/2014/main" id="{08BD023F-3C20-59EA-F979-0FCEE4D23C17}"/>
                    </a:ext>
                  </a:extLst>
                </p:cNvPr>
                <p:cNvSpPr>
                  <a:spLocks/>
                </p:cNvSpPr>
                <p:nvPr/>
              </p:nvSpPr>
              <p:spPr bwMode="auto">
                <a:xfrm>
                  <a:off x="3468688" y="3495675"/>
                  <a:ext cx="11113" cy="9525"/>
                </a:xfrm>
                <a:custGeom>
                  <a:avLst/>
                  <a:gdLst>
                    <a:gd name="T0" fmla="*/ 0 w 4"/>
                    <a:gd name="T1" fmla="*/ 0 h 3"/>
                    <a:gd name="T2" fmla="*/ 0 w 4"/>
                    <a:gd name="T3" fmla="*/ 1 h 3"/>
                    <a:gd name="T4" fmla="*/ 4 w 4"/>
                    <a:gd name="T5" fmla="*/ 3 h 3"/>
                    <a:gd name="T6" fmla="*/ 0 w 4"/>
                    <a:gd name="T7" fmla="*/ 0 h 3"/>
                  </a:gdLst>
                  <a:ahLst/>
                  <a:cxnLst>
                    <a:cxn ang="0">
                      <a:pos x="T0" y="T1"/>
                    </a:cxn>
                    <a:cxn ang="0">
                      <a:pos x="T2" y="T3"/>
                    </a:cxn>
                    <a:cxn ang="0">
                      <a:pos x="T4" y="T5"/>
                    </a:cxn>
                    <a:cxn ang="0">
                      <a:pos x="T6" y="T7"/>
                    </a:cxn>
                  </a:cxnLst>
                  <a:rect l="0" t="0" r="r" b="b"/>
                  <a:pathLst>
                    <a:path w="4" h="3">
                      <a:moveTo>
                        <a:pt x="0" y="0"/>
                      </a:moveTo>
                      <a:cubicBezTo>
                        <a:pt x="0" y="1"/>
                        <a:pt x="0" y="1"/>
                        <a:pt x="0" y="1"/>
                      </a:cubicBezTo>
                      <a:cubicBezTo>
                        <a:pt x="1" y="2"/>
                        <a:pt x="2" y="2"/>
                        <a:pt x="4" y="3"/>
                      </a:cubicBezTo>
                      <a:cubicBezTo>
                        <a:pt x="2" y="2"/>
                        <a:pt x="1" y="1"/>
                        <a:pt x="0" y="0"/>
                      </a:cubicBezTo>
                    </a:path>
                  </a:pathLst>
                </a:custGeom>
                <a:solidFill>
                  <a:srgbClr val="684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78">
                  <a:extLst>
                    <a:ext uri="{FF2B5EF4-FFF2-40B4-BE49-F238E27FC236}">
                      <a16:creationId xmlns:a16="http://schemas.microsoft.com/office/drawing/2014/main" id="{8E66B361-088D-FBEC-AEE7-7E147F126A2F}"/>
                    </a:ext>
                  </a:extLst>
                </p:cNvPr>
                <p:cNvSpPr>
                  <a:spLocks/>
                </p:cNvSpPr>
                <p:nvPr/>
              </p:nvSpPr>
              <p:spPr bwMode="auto">
                <a:xfrm>
                  <a:off x="3544888" y="3481388"/>
                  <a:ext cx="12700" cy="6350"/>
                </a:xfrm>
                <a:custGeom>
                  <a:avLst/>
                  <a:gdLst>
                    <a:gd name="T0" fmla="*/ 0 w 4"/>
                    <a:gd name="T1" fmla="*/ 0 h 2"/>
                    <a:gd name="T2" fmla="*/ 0 w 4"/>
                    <a:gd name="T3" fmla="*/ 2 h 2"/>
                    <a:gd name="T4" fmla="*/ 2 w 4"/>
                    <a:gd name="T5" fmla="*/ 0 h 2"/>
                    <a:gd name="T6" fmla="*/ 0 w 4"/>
                    <a:gd name="T7" fmla="*/ 0 h 2"/>
                  </a:gdLst>
                  <a:ahLst/>
                  <a:cxnLst>
                    <a:cxn ang="0">
                      <a:pos x="T0" y="T1"/>
                    </a:cxn>
                    <a:cxn ang="0">
                      <a:pos x="T2" y="T3"/>
                    </a:cxn>
                    <a:cxn ang="0">
                      <a:pos x="T4" y="T5"/>
                    </a:cxn>
                    <a:cxn ang="0">
                      <a:pos x="T6" y="T7"/>
                    </a:cxn>
                  </a:cxnLst>
                  <a:rect l="0" t="0" r="r" b="b"/>
                  <a:pathLst>
                    <a:path w="4" h="2">
                      <a:moveTo>
                        <a:pt x="0" y="0"/>
                      </a:moveTo>
                      <a:cubicBezTo>
                        <a:pt x="0" y="0"/>
                        <a:pt x="0" y="1"/>
                        <a:pt x="0" y="2"/>
                      </a:cubicBezTo>
                      <a:cubicBezTo>
                        <a:pt x="4" y="0"/>
                        <a:pt x="2" y="0"/>
                        <a:pt x="2" y="0"/>
                      </a:cubicBezTo>
                      <a:cubicBezTo>
                        <a:pt x="0" y="0"/>
                        <a:pt x="0" y="0"/>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79">
                  <a:extLst>
                    <a:ext uri="{FF2B5EF4-FFF2-40B4-BE49-F238E27FC236}">
                      <a16:creationId xmlns:a16="http://schemas.microsoft.com/office/drawing/2014/main" id="{4DA82852-BE0F-5D50-765E-7777D79860D3}"/>
                    </a:ext>
                  </a:extLst>
                </p:cNvPr>
                <p:cNvSpPr>
                  <a:spLocks/>
                </p:cNvSpPr>
                <p:nvPr/>
              </p:nvSpPr>
              <p:spPr bwMode="auto">
                <a:xfrm>
                  <a:off x="3459163" y="3468688"/>
                  <a:ext cx="85725" cy="36513"/>
                </a:xfrm>
                <a:custGeom>
                  <a:avLst/>
                  <a:gdLst>
                    <a:gd name="T0" fmla="*/ 2 w 29"/>
                    <a:gd name="T1" fmla="*/ 0 h 12"/>
                    <a:gd name="T2" fmla="*/ 1 w 29"/>
                    <a:gd name="T3" fmla="*/ 6 h 12"/>
                    <a:gd name="T4" fmla="*/ 3 w 29"/>
                    <a:gd name="T5" fmla="*/ 9 h 12"/>
                    <a:gd name="T6" fmla="*/ 7 w 29"/>
                    <a:gd name="T7" fmla="*/ 12 h 12"/>
                    <a:gd name="T8" fmla="*/ 10 w 29"/>
                    <a:gd name="T9" fmla="*/ 12 h 12"/>
                    <a:gd name="T10" fmla="*/ 18 w 29"/>
                    <a:gd name="T11" fmla="*/ 11 h 12"/>
                    <a:gd name="T12" fmla="*/ 29 w 29"/>
                    <a:gd name="T13" fmla="*/ 6 h 12"/>
                    <a:gd name="T14" fmla="*/ 29 w 29"/>
                    <a:gd name="T15" fmla="*/ 4 h 12"/>
                    <a:gd name="T16" fmla="*/ 2 w 2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 y="0"/>
                      </a:moveTo>
                      <a:cubicBezTo>
                        <a:pt x="1" y="2"/>
                        <a:pt x="0" y="4"/>
                        <a:pt x="1" y="6"/>
                      </a:cubicBezTo>
                      <a:cubicBezTo>
                        <a:pt x="1" y="7"/>
                        <a:pt x="2" y="8"/>
                        <a:pt x="3" y="9"/>
                      </a:cubicBezTo>
                      <a:cubicBezTo>
                        <a:pt x="4" y="10"/>
                        <a:pt x="5" y="11"/>
                        <a:pt x="7" y="12"/>
                      </a:cubicBezTo>
                      <a:cubicBezTo>
                        <a:pt x="8" y="12"/>
                        <a:pt x="9" y="12"/>
                        <a:pt x="10" y="12"/>
                      </a:cubicBezTo>
                      <a:cubicBezTo>
                        <a:pt x="12" y="12"/>
                        <a:pt x="15" y="12"/>
                        <a:pt x="18" y="11"/>
                      </a:cubicBezTo>
                      <a:cubicBezTo>
                        <a:pt x="24" y="9"/>
                        <a:pt x="27" y="7"/>
                        <a:pt x="29" y="6"/>
                      </a:cubicBezTo>
                      <a:cubicBezTo>
                        <a:pt x="29" y="5"/>
                        <a:pt x="29" y="4"/>
                        <a:pt x="29" y="4"/>
                      </a:cubicBezTo>
                      <a:cubicBezTo>
                        <a:pt x="2" y="0"/>
                        <a:pt x="2" y="0"/>
                        <a:pt x="2" y="0"/>
                      </a:cubicBezTo>
                    </a:path>
                  </a:pathLst>
                </a:custGeom>
                <a:solidFill>
                  <a:srgbClr val="F6B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80">
                  <a:extLst>
                    <a:ext uri="{FF2B5EF4-FFF2-40B4-BE49-F238E27FC236}">
                      <a16:creationId xmlns:a16="http://schemas.microsoft.com/office/drawing/2014/main" id="{3C118B64-4BD3-CC42-847E-2C738FEB6A55}"/>
                    </a:ext>
                  </a:extLst>
                </p:cNvPr>
                <p:cNvSpPr>
                  <a:spLocks/>
                </p:cNvSpPr>
                <p:nvPr/>
              </p:nvSpPr>
              <p:spPr bwMode="auto">
                <a:xfrm>
                  <a:off x="3405188" y="3281363"/>
                  <a:ext cx="206375" cy="220663"/>
                </a:xfrm>
                <a:custGeom>
                  <a:avLst/>
                  <a:gdLst>
                    <a:gd name="T0" fmla="*/ 9 w 69"/>
                    <a:gd name="T1" fmla="*/ 13 h 74"/>
                    <a:gd name="T2" fmla="*/ 51 w 69"/>
                    <a:gd name="T3" fmla="*/ 7 h 74"/>
                    <a:gd name="T4" fmla="*/ 67 w 69"/>
                    <a:gd name="T5" fmla="*/ 44 h 74"/>
                    <a:gd name="T6" fmla="*/ 54 w 69"/>
                    <a:gd name="T7" fmla="*/ 65 h 74"/>
                    <a:gd name="T8" fmla="*/ 21 w 69"/>
                    <a:gd name="T9" fmla="*/ 74 h 74"/>
                    <a:gd name="T10" fmla="*/ 7 w 69"/>
                    <a:gd name="T11" fmla="*/ 71 h 74"/>
                    <a:gd name="T12" fmla="*/ 4 w 69"/>
                    <a:gd name="T13" fmla="*/ 55 h 74"/>
                    <a:gd name="T14" fmla="*/ 2 w 69"/>
                    <a:gd name="T15" fmla="*/ 48 h 74"/>
                    <a:gd name="T16" fmla="*/ 8 w 69"/>
                    <a:gd name="T17" fmla="*/ 38 h 74"/>
                    <a:gd name="T18" fmla="*/ 9 w 69"/>
                    <a:gd name="T19" fmla="*/ 1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4">
                      <a:moveTo>
                        <a:pt x="9" y="13"/>
                      </a:moveTo>
                      <a:cubicBezTo>
                        <a:pt x="20" y="5"/>
                        <a:pt x="38" y="0"/>
                        <a:pt x="51" y="7"/>
                      </a:cubicBezTo>
                      <a:cubicBezTo>
                        <a:pt x="64" y="14"/>
                        <a:pt x="69" y="29"/>
                        <a:pt x="67" y="44"/>
                      </a:cubicBezTo>
                      <a:cubicBezTo>
                        <a:pt x="66" y="49"/>
                        <a:pt x="57" y="62"/>
                        <a:pt x="54" y="65"/>
                      </a:cubicBezTo>
                      <a:cubicBezTo>
                        <a:pt x="50" y="68"/>
                        <a:pt x="30" y="74"/>
                        <a:pt x="21" y="74"/>
                      </a:cubicBezTo>
                      <a:cubicBezTo>
                        <a:pt x="18" y="74"/>
                        <a:pt x="9" y="73"/>
                        <a:pt x="7" y="71"/>
                      </a:cubicBezTo>
                      <a:cubicBezTo>
                        <a:pt x="5" y="69"/>
                        <a:pt x="7" y="67"/>
                        <a:pt x="4" y="55"/>
                      </a:cubicBezTo>
                      <a:cubicBezTo>
                        <a:pt x="3" y="52"/>
                        <a:pt x="0" y="50"/>
                        <a:pt x="2" y="48"/>
                      </a:cubicBezTo>
                      <a:cubicBezTo>
                        <a:pt x="5" y="45"/>
                        <a:pt x="6" y="42"/>
                        <a:pt x="8" y="38"/>
                      </a:cubicBezTo>
                      <a:cubicBezTo>
                        <a:pt x="5" y="29"/>
                        <a:pt x="5" y="16"/>
                        <a:pt x="9" y="13"/>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81">
                  <a:extLst>
                    <a:ext uri="{FF2B5EF4-FFF2-40B4-BE49-F238E27FC236}">
                      <a16:creationId xmlns:a16="http://schemas.microsoft.com/office/drawing/2014/main" id="{59057F64-C2FB-1185-509F-319B3308AF1C}"/>
                    </a:ext>
                  </a:extLst>
                </p:cNvPr>
                <p:cNvSpPr>
                  <a:spLocks/>
                </p:cNvSpPr>
                <p:nvPr/>
              </p:nvSpPr>
              <p:spPr bwMode="auto">
                <a:xfrm>
                  <a:off x="3411538" y="3224213"/>
                  <a:ext cx="247650" cy="271463"/>
                </a:xfrm>
                <a:custGeom>
                  <a:avLst/>
                  <a:gdLst>
                    <a:gd name="T0" fmla="*/ 45 w 83"/>
                    <a:gd name="T1" fmla="*/ 91 h 91"/>
                    <a:gd name="T2" fmla="*/ 31 w 83"/>
                    <a:gd name="T3" fmla="*/ 58 h 91"/>
                    <a:gd name="T4" fmla="*/ 20 w 83"/>
                    <a:gd name="T5" fmla="*/ 37 h 91"/>
                    <a:gd name="T6" fmla="*/ 3 w 83"/>
                    <a:gd name="T7" fmla="*/ 40 h 91"/>
                    <a:gd name="T8" fmla="*/ 72 w 83"/>
                    <a:gd name="T9" fmla="*/ 38 h 91"/>
                    <a:gd name="T10" fmla="*/ 45 w 83"/>
                    <a:gd name="T11" fmla="*/ 91 h 91"/>
                  </a:gdLst>
                  <a:ahLst/>
                  <a:cxnLst>
                    <a:cxn ang="0">
                      <a:pos x="T0" y="T1"/>
                    </a:cxn>
                    <a:cxn ang="0">
                      <a:pos x="T2" y="T3"/>
                    </a:cxn>
                    <a:cxn ang="0">
                      <a:pos x="T4" y="T5"/>
                    </a:cxn>
                    <a:cxn ang="0">
                      <a:pos x="T6" y="T7"/>
                    </a:cxn>
                    <a:cxn ang="0">
                      <a:pos x="T8" y="T9"/>
                    </a:cxn>
                    <a:cxn ang="0">
                      <a:pos x="T10" y="T11"/>
                    </a:cxn>
                  </a:cxnLst>
                  <a:rect l="0" t="0" r="r" b="b"/>
                  <a:pathLst>
                    <a:path w="83" h="91">
                      <a:moveTo>
                        <a:pt x="45" y="91"/>
                      </a:moveTo>
                      <a:cubicBezTo>
                        <a:pt x="38" y="86"/>
                        <a:pt x="53" y="66"/>
                        <a:pt x="31" y="58"/>
                      </a:cubicBezTo>
                      <a:cubicBezTo>
                        <a:pt x="15" y="53"/>
                        <a:pt x="32" y="44"/>
                        <a:pt x="20" y="37"/>
                      </a:cubicBezTo>
                      <a:cubicBezTo>
                        <a:pt x="8" y="30"/>
                        <a:pt x="0" y="55"/>
                        <a:pt x="3" y="40"/>
                      </a:cubicBezTo>
                      <a:cubicBezTo>
                        <a:pt x="7" y="21"/>
                        <a:pt x="53" y="0"/>
                        <a:pt x="72" y="38"/>
                      </a:cubicBezTo>
                      <a:cubicBezTo>
                        <a:pt x="83" y="60"/>
                        <a:pt x="63" y="87"/>
                        <a:pt x="45" y="91"/>
                      </a:cubicBezTo>
                      <a:close/>
                    </a:path>
                  </a:pathLst>
                </a:custGeom>
                <a:solidFill>
                  <a:srgbClr val="4F3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82">
                  <a:extLst>
                    <a:ext uri="{FF2B5EF4-FFF2-40B4-BE49-F238E27FC236}">
                      <a16:creationId xmlns:a16="http://schemas.microsoft.com/office/drawing/2014/main" id="{CCBA934D-74E0-88FB-52A6-14BDA9081722}"/>
                    </a:ext>
                  </a:extLst>
                </p:cNvPr>
                <p:cNvSpPr>
                  <a:spLocks/>
                </p:cNvSpPr>
                <p:nvPr/>
              </p:nvSpPr>
              <p:spPr bwMode="auto">
                <a:xfrm>
                  <a:off x="3509963" y="3386138"/>
                  <a:ext cx="41275" cy="58738"/>
                </a:xfrm>
                <a:custGeom>
                  <a:avLst/>
                  <a:gdLst>
                    <a:gd name="T0" fmla="*/ 1 w 14"/>
                    <a:gd name="T1" fmla="*/ 7 h 20"/>
                    <a:gd name="T2" fmla="*/ 7 w 14"/>
                    <a:gd name="T3" fmla="*/ 0 h 20"/>
                    <a:gd name="T4" fmla="*/ 13 w 14"/>
                    <a:gd name="T5" fmla="*/ 9 h 20"/>
                    <a:gd name="T6" fmla="*/ 11 w 14"/>
                    <a:gd name="T7" fmla="*/ 20 h 20"/>
                    <a:gd name="T8" fmla="*/ 1 w 14"/>
                    <a:gd name="T9" fmla="*/ 7 h 20"/>
                  </a:gdLst>
                  <a:ahLst/>
                  <a:cxnLst>
                    <a:cxn ang="0">
                      <a:pos x="T0" y="T1"/>
                    </a:cxn>
                    <a:cxn ang="0">
                      <a:pos x="T2" y="T3"/>
                    </a:cxn>
                    <a:cxn ang="0">
                      <a:pos x="T4" y="T5"/>
                    </a:cxn>
                    <a:cxn ang="0">
                      <a:pos x="T6" y="T7"/>
                    </a:cxn>
                    <a:cxn ang="0">
                      <a:pos x="T8" y="T9"/>
                    </a:cxn>
                  </a:cxnLst>
                  <a:rect l="0" t="0" r="r" b="b"/>
                  <a:pathLst>
                    <a:path w="14" h="20">
                      <a:moveTo>
                        <a:pt x="1" y="7"/>
                      </a:moveTo>
                      <a:cubicBezTo>
                        <a:pt x="1" y="7"/>
                        <a:pt x="0" y="0"/>
                        <a:pt x="7" y="0"/>
                      </a:cubicBezTo>
                      <a:cubicBezTo>
                        <a:pt x="13" y="1"/>
                        <a:pt x="13" y="5"/>
                        <a:pt x="13" y="9"/>
                      </a:cubicBezTo>
                      <a:cubicBezTo>
                        <a:pt x="13" y="12"/>
                        <a:pt x="14" y="17"/>
                        <a:pt x="11" y="20"/>
                      </a:cubicBezTo>
                      <a:cubicBezTo>
                        <a:pt x="7" y="14"/>
                        <a:pt x="1" y="7"/>
                        <a:pt x="1" y="7"/>
                      </a:cubicBezTo>
                      <a:close/>
                    </a:path>
                  </a:pathLst>
                </a:custGeom>
                <a:solidFill>
                  <a:srgbClr val="F8C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4" name="Group 83">
              <a:extLst>
                <a:ext uri="{FF2B5EF4-FFF2-40B4-BE49-F238E27FC236}">
                  <a16:creationId xmlns:a16="http://schemas.microsoft.com/office/drawing/2014/main" id="{7645CDEB-B859-733D-9249-427313A806B6}"/>
                </a:ext>
              </a:extLst>
            </p:cNvPr>
            <p:cNvGrpSpPr/>
            <p:nvPr/>
          </p:nvGrpSpPr>
          <p:grpSpPr>
            <a:xfrm>
              <a:off x="5089919" y="2744786"/>
              <a:ext cx="2716480" cy="1679348"/>
              <a:chOff x="4698033" y="2744788"/>
              <a:chExt cx="2716480" cy="1679348"/>
            </a:xfrm>
          </p:grpSpPr>
          <p:sp>
            <p:nvSpPr>
              <p:cNvPr id="87" name="Freeform 519">
                <a:extLst>
                  <a:ext uri="{FF2B5EF4-FFF2-40B4-BE49-F238E27FC236}">
                    <a16:creationId xmlns:a16="http://schemas.microsoft.com/office/drawing/2014/main" id="{FC4A38C6-D6BF-78AB-DEEF-669A8503C106}"/>
                  </a:ext>
                </a:extLst>
              </p:cNvPr>
              <p:cNvSpPr>
                <a:spLocks/>
              </p:cNvSpPr>
              <p:nvPr/>
            </p:nvSpPr>
            <p:spPr bwMode="auto">
              <a:xfrm flipV="1">
                <a:off x="4698033" y="3656920"/>
                <a:ext cx="2716480" cy="767216"/>
              </a:xfrm>
              <a:custGeom>
                <a:avLst/>
                <a:gdLst>
                  <a:gd name="T0" fmla="*/ 354 w 646"/>
                  <a:gd name="T1" fmla="*/ 0 h 180"/>
                  <a:gd name="T2" fmla="*/ 549 w 646"/>
                  <a:gd name="T3" fmla="*/ 0 h 180"/>
                  <a:gd name="T4" fmla="*/ 646 w 646"/>
                  <a:gd name="T5" fmla="*/ 44 h 180"/>
                  <a:gd name="T6" fmla="*/ 533 w 646"/>
                  <a:gd name="T7" fmla="*/ 88 h 180"/>
                  <a:gd name="T8" fmla="*/ 463 w 646"/>
                  <a:gd name="T9" fmla="*/ 119 h 180"/>
                  <a:gd name="T10" fmla="*/ 372 w 646"/>
                  <a:gd name="T11" fmla="*/ 180 h 180"/>
                  <a:gd name="T12" fmla="*/ 238 w 646"/>
                  <a:gd name="T13" fmla="*/ 180 h 180"/>
                  <a:gd name="T14" fmla="*/ 145 w 646"/>
                  <a:gd name="T15" fmla="*/ 139 h 180"/>
                  <a:gd name="T16" fmla="*/ 0 w 646"/>
                  <a:gd name="T17" fmla="*/ 90 h 180"/>
                  <a:gd name="T18" fmla="*/ 162 w 646"/>
                  <a:gd name="T19" fmla="*/ 57 h 180"/>
                  <a:gd name="T20" fmla="*/ 354 w 646"/>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6" h="180">
                    <a:moveTo>
                      <a:pt x="354" y="0"/>
                    </a:moveTo>
                    <a:cubicBezTo>
                      <a:pt x="453" y="0"/>
                      <a:pt x="495" y="0"/>
                      <a:pt x="549" y="0"/>
                    </a:cubicBezTo>
                    <a:cubicBezTo>
                      <a:pt x="602" y="0"/>
                      <a:pt x="646" y="22"/>
                      <a:pt x="646" y="44"/>
                    </a:cubicBezTo>
                    <a:cubicBezTo>
                      <a:pt x="646" y="66"/>
                      <a:pt x="580" y="88"/>
                      <a:pt x="533" y="88"/>
                    </a:cubicBezTo>
                    <a:cubicBezTo>
                      <a:pt x="486" y="88"/>
                      <a:pt x="465" y="96"/>
                      <a:pt x="463" y="119"/>
                    </a:cubicBezTo>
                    <a:cubicBezTo>
                      <a:pt x="461" y="142"/>
                      <a:pt x="461" y="180"/>
                      <a:pt x="372" y="180"/>
                    </a:cubicBezTo>
                    <a:cubicBezTo>
                      <a:pt x="282" y="180"/>
                      <a:pt x="271" y="180"/>
                      <a:pt x="238" y="180"/>
                    </a:cubicBezTo>
                    <a:cubicBezTo>
                      <a:pt x="205" y="180"/>
                      <a:pt x="194" y="139"/>
                      <a:pt x="145" y="139"/>
                    </a:cubicBezTo>
                    <a:cubicBezTo>
                      <a:pt x="95" y="139"/>
                      <a:pt x="0" y="135"/>
                      <a:pt x="0" y="90"/>
                    </a:cubicBezTo>
                    <a:cubicBezTo>
                      <a:pt x="0" y="45"/>
                      <a:pt x="86" y="57"/>
                      <a:pt x="162" y="57"/>
                    </a:cubicBezTo>
                    <a:cubicBezTo>
                      <a:pt x="238" y="57"/>
                      <a:pt x="272" y="0"/>
                      <a:pt x="354" y="0"/>
                    </a:cubicBezTo>
                    <a:close/>
                  </a:path>
                </a:pathLst>
              </a:custGeom>
              <a:solidFill>
                <a:srgbClr val="EDEBF9"/>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8" name="Group 87">
                <a:extLst>
                  <a:ext uri="{FF2B5EF4-FFF2-40B4-BE49-F238E27FC236}">
                    <a16:creationId xmlns:a16="http://schemas.microsoft.com/office/drawing/2014/main" id="{FCD60F4B-FAF2-69F1-31FD-108586E6842E}"/>
                  </a:ext>
                </a:extLst>
              </p:cNvPr>
              <p:cNvGrpSpPr/>
              <p:nvPr/>
            </p:nvGrpSpPr>
            <p:grpSpPr>
              <a:xfrm>
                <a:off x="5082342" y="2744788"/>
                <a:ext cx="1947863" cy="1341437"/>
                <a:chOff x="5035551" y="2744788"/>
                <a:chExt cx="1947863" cy="1341437"/>
              </a:xfrm>
            </p:grpSpPr>
            <p:sp>
              <p:nvSpPr>
                <p:cNvPr id="89" name="Freeform 383">
                  <a:extLst>
                    <a:ext uri="{FF2B5EF4-FFF2-40B4-BE49-F238E27FC236}">
                      <a16:creationId xmlns:a16="http://schemas.microsoft.com/office/drawing/2014/main" id="{7092D96D-B00F-43F7-9478-6E71F3C0EEBB}"/>
                    </a:ext>
                  </a:extLst>
                </p:cNvPr>
                <p:cNvSpPr>
                  <a:spLocks/>
                </p:cNvSpPr>
                <p:nvPr/>
              </p:nvSpPr>
              <p:spPr bwMode="auto">
                <a:xfrm>
                  <a:off x="5792788" y="3119438"/>
                  <a:ext cx="230188" cy="358775"/>
                </a:xfrm>
                <a:custGeom>
                  <a:avLst/>
                  <a:gdLst>
                    <a:gd name="T0" fmla="*/ 15 w 77"/>
                    <a:gd name="T1" fmla="*/ 15 h 120"/>
                    <a:gd name="T2" fmla="*/ 24 w 77"/>
                    <a:gd name="T3" fmla="*/ 63 h 120"/>
                    <a:gd name="T4" fmla="*/ 68 w 77"/>
                    <a:gd name="T5" fmla="*/ 109 h 120"/>
                    <a:gd name="T6" fmla="*/ 65 w 77"/>
                    <a:gd name="T7" fmla="*/ 85 h 120"/>
                    <a:gd name="T8" fmla="*/ 15 w 77"/>
                    <a:gd name="T9" fmla="*/ 15 h 120"/>
                  </a:gdLst>
                  <a:ahLst/>
                  <a:cxnLst>
                    <a:cxn ang="0">
                      <a:pos x="T0" y="T1"/>
                    </a:cxn>
                    <a:cxn ang="0">
                      <a:pos x="T2" y="T3"/>
                    </a:cxn>
                    <a:cxn ang="0">
                      <a:pos x="T4" y="T5"/>
                    </a:cxn>
                    <a:cxn ang="0">
                      <a:pos x="T6" y="T7"/>
                    </a:cxn>
                    <a:cxn ang="0">
                      <a:pos x="T8" y="T9"/>
                    </a:cxn>
                  </a:cxnLst>
                  <a:rect l="0" t="0" r="r" b="b"/>
                  <a:pathLst>
                    <a:path w="77" h="120">
                      <a:moveTo>
                        <a:pt x="15" y="15"/>
                      </a:moveTo>
                      <a:cubicBezTo>
                        <a:pt x="0" y="26"/>
                        <a:pt x="11" y="43"/>
                        <a:pt x="24" y="63"/>
                      </a:cubicBezTo>
                      <a:cubicBezTo>
                        <a:pt x="37" y="82"/>
                        <a:pt x="53" y="120"/>
                        <a:pt x="68" y="109"/>
                      </a:cubicBezTo>
                      <a:cubicBezTo>
                        <a:pt x="77" y="103"/>
                        <a:pt x="73" y="100"/>
                        <a:pt x="65" y="85"/>
                      </a:cubicBezTo>
                      <a:cubicBezTo>
                        <a:pt x="56" y="69"/>
                        <a:pt x="36" y="0"/>
                        <a:pt x="15" y="15"/>
                      </a:cubicBezTo>
                    </a:path>
                  </a:pathLst>
                </a:custGeom>
                <a:solidFill>
                  <a:srgbClr val="F8C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84">
                  <a:extLst>
                    <a:ext uri="{FF2B5EF4-FFF2-40B4-BE49-F238E27FC236}">
                      <a16:creationId xmlns:a16="http://schemas.microsoft.com/office/drawing/2014/main" id="{E93DFFB6-900F-D2E9-F0C0-CAA61639621F}"/>
                    </a:ext>
                  </a:extLst>
                </p:cNvPr>
                <p:cNvSpPr>
                  <a:spLocks/>
                </p:cNvSpPr>
                <p:nvPr/>
              </p:nvSpPr>
              <p:spPr bwMode="auto">
                <a:xfrm>
                  <a:off x="5876926" y="3328988"/>
                  <a:ext cx="50800" cy="80963"/>
                </a:xfrm>
                <a:custGeom>
                  <a:avLst/>
                  <a:gdLst>
                    <a:gd name="T0" fmla="*/ 0 w 17"/>
                    <a:gd name="T1" fmla="*/ 0 h 27"/>
                    <a:gd name="T2" fmla="*/ 1 w 17"/>
                    <a:gd name="T3" fmla="*/ 1 h 27"/>
                    <a:gd name="T4" fmla="*/ 16 w 17"/>
                    <a:gd name="T5" fmla="*/ 27 h 27"/>
                    <a:gd name="T6" fmla="*/ 17 w 17"/>
                    <a:gd name="T7" fmla="*/ 27 h 27"/>
                    <a:gd name="T8" fmla="*/ 0 w 17"/>
                    <a:gd name="T9" fmla="*/ 0 h 27"/>
                  </a:gdLst>
                  <a:ahLst/>
                  <a:cxnLst>
                    <a:cxn ang="0">
                      <a:pos x="T0" y="T1"/>
                    </a:cxn>
                    <a:cxn ang="0">
                      <a:pos x="T2" y="T3"/>
                    </a:cxn>
                    <a:cxn ang="0">
                      <a:pos x="T4" y="T5"/>
                    </a:cxn>
                    <a:cxn ang="0">
                      <a:pos x="T6" y="T7"/>
                    </a:cxn>
                    <a:cxn ang="0">
                      <a:pos x="T8" y="T9"/>
                    </a:cxn>
                  </a:cxnLst>
                  <a:rect l="0" t="0" r="r" b="b"/>
                  <a:pathLst>
                    <a:path w="17" h="27">
                      <a:moveTo>
                        <a:pt x="0" y="0"/>
                      </a:moveTo>
                      <a:cubicBezTo>
                        <a:pt x="1" y="0"/>
                        <a:pt x="1" y="1"/>
                        <a:pt x="1" y="1"/>
                      </a:cubicBezTo>
                      <a:cubicBezTo>
                        <a:pt x="5" y="8"/>
                        <a:pt x="11" y="18"/>
                        <a:pt x="16" y="27"/>
                      </a:cubicBezTo>
                      <a:cubicBezTo>
                        <a:pt x="17" y="27"/>
                        <a:pt x="17" y="27"/>
                        <a:pt x="17" y="27"/>
                      </a:cubicBezTo>
                      <a:cubicBezTo>
                        <a:pt x="11" y="19"/>
                        <a:pt x="6" y="9"/>
                        <a:pt x="0" y="0"/>
                      </a:cubicBezTo>
                    </a:path>
                  </a:pathLst>
                </a:custGeom>
                <a:solidFill>
                  <a:srgbClr val="FEF7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85">
                  <a:extLst>
                    <a:ext uri="{FF2B5EF4-FFF2-40B4-BE49-F238E27FC236}">
                      <a16:creationId xmlns:a16="http://schemas.microsoft.com/office/drawing/2014/main" id="{0D7E9338-3E7B-F133-79B5-A15F7695ECB8}"/>
                    </a:ext>
                  </a:extLst>
                </p:cNvPr>
                <p:cNvSpPr>
                  <a:spLocks/>
                </p:cNvSpPr>
                <p:nvPr/>
              </p:nvSpPr>
              <p:spPr bwMode="auto">
                <a:xfrm>
                  <a:off x="5853113" y="3170238"/>
                  <a:ext cx="85725" cy="239713"/>
                </a:xfrm>
                <a:custGeom>
                  <a:avLst/>
                  <a:gdLst>
                    <a:gd name="T0" fmla="*/ 8 w 29"/>
                    <a:gd name="T1" fmla="*/ 0 h 80"/>
                    <a:gd name="T2" fmla="*/ 6 w 29"/>
                    <a:gd name="T3" fmla="*/ 41 h 80"/>
                    <a:gd name="T4" fmla="*/ 8 w 29"/>
                    <a:gd name="T5" fmla="*/ 53 h 80"/>
                    <a:gd name="T6" fmla="*/ 25 w 29"/>
                    <a:gd name="T7" fmla="*/ 80 h 80"/>
                    <a:gd name="T8" fmla="*/ 29 w 29"/>
                    <a:gd name="T9" fmla="*/ 80 h 80"/>
                    <a:gd name="T10" fmla="*/ 13 w 29"/>
                    <a:gd name="T11" fmla="*/ 53 h 80"/>
                    <a:gd name="T12" fmla="*/ 8 w 29"/>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29" h="80">
                      <a:moveTo>
                        <a:pt x="8" y="0"/>
                      </a:moveTo>
                      <a:cubicBezTo>
                        <a:pt x="6" y="4"/>
                        <a:pt x="0" y="21"/>
                        <a:pt x="6" y="41"/>
                      </a:cubicBezTo>
                      <a:cubicBezTo>
                        <a:pt x="7" y="45"/>
                        <a:pt x="8" y="49"/>
                        <a:pt x="8" y="53"/>
                      </a:cubicBezTo>
                      <a:cubicBezTo>
                        <a:pt x="14" y="62"/>
                        <a:pt x="19" y="72"/>
                        <a:pt x="25" y="80"/>
                      </a:cubicBezTo>
                      <a:cubicBezTo>
                        <a:pt x="29" y="80"/>
                        <a:pt x="29" y="80"/>
                        <a:pt x="29" y="80"/>
                      </a:cubicBezTo>
                      <a:cubicBezTo>
                        <a:pt x="23" y="71"/>
                        <a:pt x="18" y="60"/>
                        <a:pt x="13" y="53"/>
                      </a:cubicBezTo>
                      <a:cubicBezTo>
                        <a:pt x="2" y="35"/>
                        <a:pt x="6" y="5"/>
                        <a:pt x="8" y="0"/>
                      </a:cubicBezTo>
                    </a:path>
                  </a:pathLst>
                </a:custGeom>
                <a:solidFill>
                  <a:srgbClr val="F7C4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86">
                  <a:extLst>
                    <a:ext uri="{FF2B5EF4-FFF2-40B4-BE49-F238E27FC236}">
                      <a16:creationId xmlns:a16="http://schemas.microsoft.com/office/drawing/2014/main" id="{AEF5989A-7817-1D40-71AB-1390CF9952F0}"/>
                    </a:ext>
                  </a:extLst>
                </p:cNvPr>
                <p:cNvSpPr>
                  <a:spLocks/>
                </p:cNvSpPr>
                <p:nvPr/>
              </p:nvSpPr>
              <p:spPr bwMode="auto">
                <a:xfrm>
                  <a:off x="5915026" y="3495675"/>
                  <a:ext cx="114300" cy="461963"/>
                </a:xfrm>
                <a:custGeom>
                  <a:avLst/>
                  <a:gdLst>
                    <a:gd name="T0" fmla="*/ 55 w 72"/>
                    <a:gd name="T1" fmla="*/ 291 h 291"/>
                    <a:gd name="T2" fmla="*/ 23 w 72"/>
                    <a:gd name="T3" fmla="*/ 291 h 291"/>
                    <a:gd name="T4" fmla="*/ 0 w 72"/>
                    <a:gd name="T5" fmla="*/ 4 h 291"/>
                    <a:gd name="T6" fmla="*/ 72 w 72"/>
                    <a:gd name="T7" fmla="*/ 0 h 291"/>
                    <a:gd name="T8" fmla="*/ 55 w 72"/>
                    <a:gd name="T9" fmla="*/ 291 h 291"/>
                  </a:gdLst>
                  <a:ahLst/>
                  <a:cxnLst>
                    <a:cxn ang="0">
                      <a:pos x="T0" y="T1"/>
                    </a:cxn>
                    <a:cxn ang="0">
                      <a:pos x="T2" y="T3"/>
                    </a:cxn>
                    <a:cxn ang="0">
                      <a:pos x="T4" y="T5"/>
                    </a:cxn>
                    <a:cxn ang="0">
                      <a:pos x="T6" y="T7"/>
                    </a:cxn>
                    <a:cxn ang="0">
                      <a:pos x="T8" y="T9"/>
                    </a:cxn>
                  </a:cxnLst>
                  <a:rect l="0" t="0" r="r" b="b"/>
                  <a:pathLst>
                    <a:path w="72" h="291">
                      <a:moveTo>
                        <a:pt x="55" y="291"/>
                      </a:moveTo>
                      <a:lnTo>
                        <a:pt x="23" y="291"/>
                      </a:lnTo>
                      <a:lnTo>
                        <a:pt x="0" y="4"/>
                      </a:lnTo>
                      <a:lnTo>
                        <a:pt x="72" y="0"/>
                      </a:lnTo>
                      <a:lnTo>
                        <a:pt x="55" y="291"/>
                      </a:lnTo>
                      <a:close/>
                    </a:path>
                  </a:pathLst>
                </a:custGeom>
                <a:solidFill>
                  <a:srgbClr val="6D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87">
                  <a:extLst>
                    <a:ext uri="{FF2B5EF4-FFF2-40B4-BE49-F238E27FC236}">
                      <a16:creationId xmlns:a16="http://schemas.microsoft.com/office/drawing/2014/main" id="{888082BE-0CF5-6DDC-BEC8-F858690E0594}"/>
                    </a:ext>
                  </a:extLst>
                </p:cNvPr>
                <p:cNvSpPr>
                  <a:spLocks/>
                </p:cNvSpPr>
                <p:nvPr/>
              </p:nvSpPr>
              <p:spPr bwMode="auto">
                <a:xfrm>
                  <a:off x="5915026" y="3495675"/>
                  <a:ext cx="114300" cy="461963"/>
                </a:xfrm>
                <a:custGeom>
                  <a:avLst/>
                  <a:gdLst>
                    <a:gd name="T0" fmla="*/ 55 w 72"/>
                    <a:gd name="T1" fmla="*/ 291 h 291"/>
                    <a:gd name="T2" fmla="*/ 23 w 72"/>
                    <a:gd name="T3" fmla="*/ 291 h 291"/>
                    <a:gd name="T4" fmla="*/ 0 w 72"/>
                    <a:gd name="T5" fmla="*/ 4 h 291"/>
                    <a:gd name="T6" fmla="*/ 72 w 72"/>
                    <a:gd name="T7" fmla="*/ 0 h 291"/>
                    <a:gd name="T8" fmla="*/ 55 w 72"/>
                    <a:gd name="T9" fmla="*/ 291 h 291"/>
                  </a:gdLst>
                  <a:ahLst/>
                  <a:cxnLst>
                    <a:cxn ang="0">
                      <a:pos x="T0" y="T1"/>
                    </a:cxn>
                    <a:cxn ang="0">
                      <a:pos x="T2" y="T3"/>
                    </a:cxn>
                    <a:cxn ang="0">
                      <a:pos x="T4" y="T5"/>
                    </a:cxn>
                    <a:cxn ang="0">
                      <a:pos x="T6" y="T7"/>
                    </a:cxn>
                    <a:cxn ang="0">
                      <a:pos x="T8" y="T9"/>
                    </a:cxn>
                  </a:cxnLst>
                  <a:rect l="0" t="0" r="r" b="b"/>
                  <a:pathLst>
                    <a:path w="72" h="291">
                      <a:moveTo>
                        <a:pt x="55" y="291"/>
                      </a:moveTo>
                      <a:lnTo>
                        <a:pt x="23" y="291"/>
                      </a:lnTo>
                      <a:lnTo>
                        <a:pt x="0" y="4"/>
                      </a:lnTo>
                      <a:lnTo>
                        <a:pt x="72" y="0"/>
                      </a:lnTo>
                      <a:lnTo>
                        <a:pt x="55" y="2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88">
                  <a:extLst>
                    <a:ext uri="{FF2B5EF4-FFF2-40B4-BE49-F238E27FC236}">
                      <a16:creationId xmlns:a16="http://schemas.microsoft.com/office/drawing/2014/main" id="{13E9954E-A0EB-5A45-B726-3BB01FB9306F}"/>
                    </a:ext>
                  </a:extLst>
                </p:cNvPr>
                <p:cNvSpPr>
                  <a:spLocks/>
                </p:cNvSpPr>
                <p:nvPr/>
              </p:nvSpPr>
              <p:spPr bwMode="auto">
                <a:xfrm>
                  <a:off x="5935663" y="3941763"/>
                  <a:ext cx="80963" cy="39688"/>
                </a:xfrm>
                <a:custGeom>
                  <a:avLst/>
                  <a:gdLst>
                    <a:gd name="T0" fmla="*/ 25 w 27"/>
                    <a:gd name="T1" fmla="*/ 13 h 13"/>
                    <a:gd name="T2" fmla="*/ 13 w 27"/>
                    <a:gd name="T3" fmla="*/ 0 h 13"/>
                    <a:gd name="T4" fmla="*/ 2 w 27"/>
                    <a:gd name="T5" fmla="*/ 13 h 13"/>
                    <a:gd name="T6" fmla="*/ 25 w 27"/>
                    <a:gd name="T7" fmla="*/ 13 h 13"/>
                  </a:gdLst>
                  <a:ahLst/>
                  <a:cxnLst>
                    <a:cxn ang="0">
                      <a:pos x="T0" y="T1"/>
                    </a:cxn>
                    <a:cxn ang="0">
                      <a:pos x="T2" y="T3"/>
                    </a:cxn>
                    <a:cxn ang="0">
                      <a:pos x="T4" y="T5"/>
                    </a:cxn>
                    <a:cxn ang="0">
                      <a:pos x="T6" y="T7"/>
                    </a:cxn>
                  </a:cxnLst>
                  <a:rect l="0" t="0" r="r" b="b"/>
                  <a:pathLst>
                    <a:path w="27" h="13">
                      <a:moveTo>
                        <a:pt x="25" y="13"/>
                      </a:moveTo>
                      <a:cubicBezTo>
                        <a:pt x="25" y="13"/>
                        <a:pt x="27" y="0"/>
                        <a:pt x="13" y="0"/>
                      </a:cubicBezTo>
                      <a:cubicBezTo>
                        <a:pt x="0" y="0"/>
                        <a:pt x="2" y="13"/>
                        <a:pt x="2" y="13"/>
                      </a:cubicBezTo>
                      <a:cubicBezTo>
                        <a:pt x="25" y="13"/>
                        <a:pt x="25" y="13"/>
                        <a:pt x="25" y="13"/>
                      </a:cubicBezTo>
                    </a:path>
                  </a:pathLst>
                </a:custGeom>
                <a:solidFill>
                  <a:srgbClr val="6D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89">
                  <a:extLst>
                    <a:ext uri="{FF2B5EF4-FFF2-40B4-BE49-F238E27FC236}">
                      <a16:creationId xmlns:a16="http://schemas.microsoft.com/office/drawing/2014/main" id="{65AF4791-87CE-2414-5EC8-7A533A7398CB}"/>
                    </a:ext>
                  </a:extLst>
                </p:cNvPr>
                <p:cNvSpPr>
                  <a:spLocks/>
                </p:cNvSpPr>
                <p:nvPr/>
              </p:nvSpPr>
              <p:spPr bwMode="auto">
                <a:xfrm>
                  <a:off x="5924551" y="3633788"/>
                  <a:ext cx="31750" cy="198438"/>
                </a:xfrm>
                <a:custGeom>
                  <a:avLst/>
                  <a:gdLst>
                    <a:gd name="T0" fmla="*/ 6 w 11"/>
                    <a:gd name="T1" fmla="*/ 0 h 66"/>
                    <a:gd name="T2" fmla="*/ 0 w 11"/>
                    <a:gd name="T3" fmla="*/ 0 h 66"/>
                    <a:gd name="T4" fmla="*/ 5 w 11"/>
                    <a:gd name="T5" fmla="*/ 61 h 66"/>
                    <a:gd name="T6" fmla="*/ 11 w 11"/>
                    <a:gd name="T7" fmla="*/ 66 h 66"/>
                    <a:gd name="T8" fmla="*/ 6 w 11"/>
                    <a:gd name="T9" fmla="*/ 0 h 66"/>
                  </a:gdLst>
                  <a:ahLst/>
                  <a:cxnLst>
                    <a:cxn ang="0">
                      <a:pos x="T0" y="T1"/>
                    </a:cxn>
                    <a:cxn ang="0">
                      <a:pos x="T2" y="T3"/>
                    </a:cxn>
                    <a:cxn ang="0">
                      <a:pos x="T4" y="T5"/>
                    </a:cxn>
                    <a:cxn ang="0">
                      <a:pos x="T6" y="T7"/>
                    </a:cxn>
                    <a:cxn ang="0">
                      <a:pos x="T8" y="T9"/>
                    </a:cxn>
                  </a:cxnLst>
                  <a:rect l="0" t="0" r="r" b="b"/>
                  <a:pathLst>
                    <a:path w="11" h="66">
                      <a:moveTo>
                        <a:pt x="6" y="0"/>
                      </a:moveTo>
                      <a:cubicBezTo>
                        <a:pt x="0" y="0"/>
                        <a:pt x="0" y="0"/>
                        <a:pt x="0" y="0"/>
                      </a:cubicBezTo>
                      <a:cubicBezTo>
                        <a:pt x="5" y="61"/>
                        <a:pt x="5" y="61"/>
                        <a:pt x="5" y="61"/>
                      </a:cubicBezTo>
                      <a:cubicBezTo>
                        <a:pt x="7" y="63"/>
                        <a:pt x="9" y="64"/>
                        <a:pt x="11" y="66"/>
                      </a:cubicBezTo>
                      <a:cubicBezTo>
                        <a:pt x="6" y="0"/>
                        <a:pt x="6" y="0"/>
                        <a:pt x="6" y="0"/>
                      </a:cubicBezTo>
                    </a:path>
                  </a:pathLst>
                </a:custGeom>
                <a:solidFill>
                  <a:srgbClr val="6C4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90">
                  <a:extLst>
                    <a:ext uri="{FF2B5EF4-FFF2-40B4-BE49-F238E27FC236}">
                      <a16:creationId xmlns:a16="http://schemas.microsoft.com/office/drawing/2014/main" id="{4411E05A-FD66-97D3-8015-7C5495929AEA}"/>
                    </a:ext>
                  </a:extLst>
                </p:cNvPr>
                <p:cNvSpPr>
                  <a:spLocks/>
                </p:cNvSpPr>
                <p:nvPr/>
              </p:nvSpPr>
              <p:spPr bwMode="auto">
                <a:xfrm>
                  <a:off x="6229351" y="3582988"/>
                  <a:ext cx="61913" cy="371475"/>
                </a:xfrm>
                <a:custGeom>
                  <a:avLst/>
                  <a:gdLst>
                    <a:gd name="T0" fmla="*/ 20 w 21"/>
                    <a:gd name="T1" fmla="*/ 117 h 124"/>
                    <a:gd name="T2" fmla="*/ 20 w 21"/>
                    <a:gd name="T3" fmla="*/ 0 h 124"/>
                    <a:gd name="T4" fmla="*/ 0 w 21"/>
                    <a:gd name="T5" fmla="*/ 1 h 124"/>
                    <a:gd name="T6" fmla="*/ 1 w 21"/>
                    <a:gd name="T7" fmla="*/ 118 h 124"/>
                    <a:gd name="T8" fmla="*/ 20 w 21"/>
                    <a:gd name="T9" fmla="*/ 117 h 124"/>
                  </a:gdLst>
                  <a:ahLst/>
                  <a:cxnLst>
                    <a:cxn ang="0">
                      <a:pos x="T0" y="T1"/>
                    </a:cxn>
                    <a:cxn ang="0">
                      <a:pos x="T2" y="T3"/>
                    </a:cxn>
                    <a:cxn ang="0">
                      <a:pos x="T4" y="T5"/>
                    </a:cxn>
                    <a:cxn ang="0">
                      <a:pos x="T6" y="T7"/>
                    </a:cxn>
                    <a:cxn ang="0">
                      <a:pos x="T8" y="T9"/>
                    </a:cxn>
                  </a:cxnLst>
                  <a:rect l="0" t="0" r="r" b="b"/>
                  <a:pathLst>
                    <a:path w="21" h="124">
                      <a:moveTo>
                        <a:pt x="20" y="117"/>
                      </a:moveTo>
                      <a:cubicBezTo>
                        <a:pt x="21" y="69"/>
                        <a:pt x="20" y="0"/>
                        <a:pt x="20" y="0"/>
                      </a:cubicBezTo>
                      <a:cubicBezTo>
                        <a:pt x="0" y="1"/>
                        <a:pt x="0" y="1"/>
                        <a:pt x="0" y="1"/>
                      </a:cubicBezTo>
                      <a:cubicBezTo>
                        <a:pt x="0" y="1"/>
                        <a:pt x="1" y="75"/>
                        <a:pt x="1" y="118"/>
                      </a:cubicBezTo>
                      <a:cubicBezTo>
                        <a:pt x="1" y="124"/>
                        <a:pt x="20" y="123"/>
                        <a:pt x="20" y="117"/>
                      </a:cubicBezTo>
                    </a:path>
                  </a:pathLst>
                </a:custGeom>
                <a:solidFill>
                  <a:srgbClr val="EF4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91">
                  <a:extLst>
                    <a:ext uri="{FF2B5EF4-FFF2-40B4-BE49-F238E27FC236}">
                      <a16:creationId xmlns:a16="http://schemas.microsoft.com/office/drawing/2014/main" id="{E7B87517-4403-D082-D7B7-4816F77C15C0}"/>
                    </a:ext>
                  </a:extLst>
                </p:cNvPr>
                <p:cNvSpPr>
                  <a:spLocks/>
                </p:cNvSpPr>
                <p:nvPr/>
              </p:nvSpPr>
              <p:spPr bwMode="auto">
                <a:xfrm>
                  <a:off x="6589713" y="3582988"/>
                  <a:ext cx="60325" cy="371475"/>
                </a:xfrm>
                <a:custGeom>
                  <a:avLst/>
                  <a:gdLst>
                    <a:gd name="T0" fmla="*/ 19 w 20"/>
                    <a:gd name="T1" fmla="*/ 117 h 124"/>
                    <a:gd name="T2" fmla="*/ 19 w 20"/>
                    <a:gd name="T3" fmla="*/ 0 h 124"/>
                    <a:gd name="T4" fmla="*/ 0 w 20"/>
                    <a:gd name="T5" fmla="*/ 1 h 124"/>
                    <a:gd name="T6" fmla="*/ 1 w 20"/>
                    <a:gd name="T7" fmla="*/ 118 h 124"/>
                    <a:gd name="T8" fmla="*/ 19 w 20"/>
                    <a:gd name="T9" fmla="*/ 117 h 124"/>
                  </a:gdLst>
                  <a:ahLst/>
                  <a:cxnLst>
                    <a:cxn ang="0">
                      <a:pos x="T0" y="T1"/>
                    </a:cxn>
                    <a:cxn ang="0">
                      <a:pos x="T2" y="T3"/>
                    </a:cxn>
                    <a:cxn ang="0">
                      <a:pos x="T4" y="T5"/>
                    </a:cxn>
                    <a:cxn ang="0">
                      <a:pos x="T6" y="T7"/>
                    </a:cxn>
                    <a:cxn ang="0">
                      <a:pos x="T8" y="T9"/>
                    </a:cxn>
                  </a:cxnLst>
                  <a:rect l="0" t="0" r="r" b="b"/>
                  <a:pathLst>
                    <a:path w="20" h="124">
                      <a:moveTo>
                        <a:pt x="19" y="117"/>
                      </a:moveTo>
                      <a:cubicBezTo>
                        <a:pt x="20" y="69"/>
                        <a:pt x="19" y="0"/>
                        <a:pt x="19" y="0"/>
                      </a:cubicBezTo>
                      <a:cubicBezTo>
                        <a:pt x="0" y="1"/>
                        <a:pt x="0" y="1"/>
                        <a:pt x="0" y="1"/>
                      </a:cubicBezTo>
                      <a:cubicBezTo>
                        <a:pt x="0" y="1"/>
                        <a:pt x="0" y="75"/>
                        <a:pt x="1" y="118"/>
                      </a:cubicBezTo>
                      <a:cubicBezTo>
                        <a:pt x="1" y="124"/>
                        <a:pt x="19" y="123"/>
                        <a:pt x="19" y="117"/>
                      </a:cubicBezTo>
                    </a:path>
                  </a:pathLst>
                </a:custGeom>
                <a:solidFill>
                  <a:srgbClr val="EF4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92">
                  <a:extLst>
                    <a:ext uri="{FF2B5EF4-FFF2-40B4-BE49-F238E27FC236}">
                      <a16:creationId xmlns:a16="http://schemas.microsoft.com/office/drawing/2014/main" id="{ED577B33-14B1-30F0-B51A-5B2AAF840D29}"/>
                    </a:ext>
                  </a:extLst>
                </p:cNvPr>
                <p:cNvSpPr>
                  <a:spLocks/>
                </p:cNvSpPr>
                <p:nvPr/>
              </p:nvSpPr>
              <p:spPr bwMode="auto">
                <a:xfrm>
                  <a:off x="6318251" y="3436938"/>
                  <a:ext cx="60325" cy="371475"/>
                </a:xfrm>
                <a:custGeom>
                  <a:avLst/>
                  <a:gdLst>
                    <a:gd name="T0" fmla="*/ 20 w 20"/>
                    <a:gd name="T1" fmla="*/ 117 h 124"/>
                    <a:gd name="T2" fmla="*/ 20 w 20"/>
                    <a:gd name="T3" fmla="*/ 0 h 124"/>
                    <a:gd name="T4" fmla="*/ 0 w 20"/>
                    <a:gd name="T5" fmla="*/ 1 h 124"/>
                    <a:gd name="T6" fmla="*/ 1 w 20"/>
                    <a:gd name="T7" fmla="*/ 118 h 124"/>
                    <a:gd name="T8" fmla="*/ 20 w 20"/>
                    <a:gd name="T9" fmla="*/ 117 h 124"/>
                  </a:gdLst>
                  <a:ahLst/>
                  <a:cxnLst>
                    <a:cxn ang="0">
                      <a:pos x="T0" y="T1"/>
                    </a:cxn>
                    <a:cxn ang="0">
                      <a:pos x="T2" y="T3"/>
                    </a:cxn>
                    <a:cxn ang="0">
                      <a:pos x="T4" y="T5"/>
                    </a:cxn>
                    <a:cxn ang="0">
                      <a:pos x="T6" y="T7"/>
                    </a:cxn>
                    <a:cxn ang="0">
                      <a:pos x="T8" y="T9"/>
                    </a:cxn>
                  </a:cxnLst>
                  <a:rect l="0" t="0" r="r" b="b"/>
                  <a:pathLst>
                    <a:path w="20" h="124">
                      <a:moveTo>
                        <a:pt x="20" y="117"/>
                      </a:moveTo>
                      <a:cubicBezTo>
                        <a:pt x="20" y="69"/>
                        <a:pt x="20" y="0"/>
                        <a:pt x="20" y="0"/>
                      </a:cubicBezTo>
                      <a:cubicBezTo>
                        <a:pt x="0" y="1"/>
                        <a:pt x="0" y="1"/>
                        <a:pt x="0" y="1"/>
                      </a:cubicBezTo>
                      <a:cubicBezTo>
                        <a:pt x="0" y="1"/>
                        <a:pt x="1" y="75"/>
                        <a:pt x="1" y="118"/>
                      </a:cubicBezTo>
                      <a:cubicBezTo>
                        <a:pt x="1" y="124"/>
                        <a:pt x="20" y="123"/>
                        <a:pt x="20" y="117"/>
                      </a:cubicBezTo>
                    </a:path>
                  </a:pathLst>
                </a:custGeom>
                <a:solidFill>
                  <a:srgbClr val="D54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93">
                  <a:extLst>
                    <a:ext uri="{FF2B5EF4-FFF2-40B4-BE49-F238E27FC236}">
                      <a16:creationId xmlns:a16="http://schemas.microsoft.com/office/drawing/2014/main" id="{952F0390-D2F0-61C4-B629-352349FC9255}"/>
                    </a:ext>
                  </a:extLst>
                </p:cNvPr>
                <p:cNvSpPr>
                  <a:spLocks/>
                </p:cNvSpPr>
                <p:nvPr/>
              </p:nvSpPr>
              <p:spPr bwMode="auto">
                <a:xfrm>
                  <a:off x="6508751" y="3436938"/>
                  <a:ext cx="60325" cy="371475"/>
                </a:xfrm>
                <a:custGeom>
                  <a:avLst/>
                  <a:gdLst>
                    <a:gd name="T0" fmla="*/ 19 w 20"/>
                    <a:gd name="T1" fmla="*/ 117 h 124"/>
                    <a:gd name="T2" fmla="*/ 20 w 20"/>
                    <a:gd name="T3" fmla="*/ 0 h 124"/>
                    <a:gd name="T4" fmla="*/ 0 w 20"/>
                    <a:gd name="T5" fmla="*/ 1 h 124"/>
                    <a:gd name="T6" fmla="*/ 1 w 20"/>
                    <a:gd name="T7" fmla="*/ 118 h 124"/>
                    <a:gd name="T8" fmla="*/ 19 w 20"/>
                    <a:gd name="T9" fmla="*/ 117 h 124"/>
                  </a:gdLst>
                  <a:ahLst/>
                  <a:cxnLst>
                    <a:cxn ang="0">
                      <a:pos x="T0" y="T1"/>
                    </a:cxn>
                    <a:cxn ang="0">
                      <a:pos x="T2" y="T3"/>
                    </a:cxn>
                    <a:cxn ang="0">
                      <a:pos x="T4" y="T5"/>
                    </a:cxn>
                    <a:cxn ang="0">
                      <a:pos x="T6" y="T7"/>
                    </a:cxn>
                    <a:cxn ang="0">
                      <a:pos x="T8" y="T9"/>
                    </a:cxn>
                  </a:cxnLst>
                  <a:rect l="0" t="0" r="r" b="b"/>
                  <a:pathLst>
                    <a:path w="20" h="124">
                      <a:moveTo>
                        <a:pt x="19" y="117"/>
                      </a:moveTo>
                      <a:cubicBezTo>
                        <a:pt x="20" y="69"/>
                        <a:pt x="20" y="0"/>
                        <a:pt x="20" y="0"/>
                      </a:cubicBezTo>
                      <a:cubicBezTo>
                        <a:pt x="0" y="1"/>
                        <a:pt x="0" y="1"/>
                        <a:pt x="0" y="1"/>
                      </a:cubicBezTo>
                      <a:cubicBezTo>
                        <a:pt x="0" y="1"/>
                        <a:pt x="0" y="75"/>
                        <a:pt x="1" y="118"/>
                      </a:cubicBezTo>
                      <a:cubicBezTo>
                        <a:pt x="1" y="124"/>
                        <a:pt x="19" y="123"/>
                        <a:pt x="19" y="117"/>
                      </a:cubicBezTo>
                    </a:path>
                  </a:pathLst>
                </a:custGeom>
                <a:solidFill>
                  <a:srgbClr val="D54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394">
                  <a:extLst>
                    <a:ext uri="{FF2B5EF4-FFF2-40B4-BE49-F238E27FC236}">
                      <a16:creationId xmlns:a16="http://schemas.microsoft.com/office/drawing/2014/main" id="{0A96F1C2-0494-50C9-4B4D-C74A2C4BAC1A}"/>
                    </a:ext>
                  </a:extLst>
                </p:cNvPr>
                <p:cNvSpPr>
                  <a:spLocks noChangeArrowheads="1"/>
                </p:cNvSpPr>
                <p:nvPr/>
              </p:nvSpPr>
              <p:spPr bwMode="auto">
                <a:xfrm>
                  <a:off x="6202363" y="3559175"/>
                  <a:ext cx="471488" cy="74613"/>
                </a:xfrm>
                <a:prstGeom prst="rect">
                  <a:avLst/>
                </a:prstGeom>
                <a:solidFill>
                  <a:srgbClr val="C1BE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395">
                  <a:extLst>
                    <a:ext uri="{FF2B5EF4-FFF2-40B4-BE49-F238E27FC236}">
                      <a16:creationId xmlns:a16="http://schemas.microsoft.com/office/drawing/2014/main" id="{7FB04D98-24F1-5995-AC68-2B790D613BE2}"/>
                    </a:ext>
                  </a:extLst>
                </p:cNvPr>
                <p:cNvSpPr>
                  <a:spLocks noChangeArrowheads="1"/>
                </p:cNvSpPr>
                <p:nvPr/>
              </p:nvSpPr>
              <p:spPr bwMode="auto">
                <a:xfrm>
                  <a:off x="6202363" y="3559175"/>
                  <a:ext cx="471488"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96">
                  <a:extLst>
                    <a:ext uri="{FF2B5EF4-FFF2-40B4-BE49-F238E27FC236}">
                      <a16:creationId xmlns:a16="http://schemas.microsoft.com/office/drawing/2014/main" id="{F5DBF41A-B6BC-5BCB-2B35-EAC5883F6434}"/>
                    </a:ext>
                  </a:extLst>
                </p:cNvPr>
                <p:cNvSpPr>
                  <a:spLocks/>
                </p:cNvSpPr>
                <p:nvPr/>
              </p:nvSpPr>
              <p:spPr bwMode="auto">
                <a:xfrm>
                  <a:off x="6202363" y="3508375"/>
                  <a:ext cx="471488" cy="53975"/>
                </a:xfrm>
                <a:custGeom>
                  <a:avLst/>
                  <a:gdLst>
                    <a:gd name="T0" fmla="*/ 0 w 297"/>
                    <a:gd name="T1" fmla="*/ 34 h 34"/>
                    <a:gd name="T2" fmla="*/ 54 w 297"/>
                    <a:gd name="T3" fmla="*/ 0 h 34"/>
                    <a:gd name="T4" fmla="*/ 255 w 297"/>
                    <a:gd name="T5" fmla="*/ 0 h 34"/>
                    <a:gd name="T6" fmla="*/ 297 w 297"/>
                    <a:gd name="T7" fmla="*/ 32 h 34"/>
                    <a:gd name="T8" fmla="*/ 0 w 297"/>
                    <a:gd name="T9" fmla="*/ 34 h 34"/>
                  </a:gdLst>
                  <a:ahLst/>
                  <a:cxnLst>
                    <a:cxn ang="0">
                      <a:pos x="T0" y="T1"/>
                    </a:cxn>
                    <a:cxn ang="0">
                      <a:pos x="T2" y="T3"/>
                    </a:cxn>
                    <a:cxn ang="0">
                      <a:pos x="T4" y="T5"/>
                    </a:cxn>
                    <a:cxn ang="0">
                      <a:pos x="T6" y="T7"/>
                    </a:cxn>
                    <a:cxn ang="0">
                      <a:pos x="T8" y="T9"/>
                    </a:cxn>
                  </a:cxnLst>
                  <a:rect l="0" t="0" r="r" b="b"/>
                  <a:pathLst>
                    <a:path w="297" h="34">
                      <a:moveTo>
                        <a:pt x="0" y="34"/>
                      </a:moveTo>
                      <a:lnTo>
                        <a:pt x="54" y="0"/>
                      </a:lnTo>
                      <a:lnTo>
                        <a:pt x="255" y="0"/>
                      </a:lnTo>
                      <a:lnTo>
                        <a:pt x="297" y="32"/>
                      </a:lnTo>
                      <a:lnTo>
                        <a:pt x="0" y="34"/>
                      </a:lnTo>
                      <a:close/>
                    </a:path>
                  </a:pathLst>
                </a:custGeom>
                <a:solidFill>
                  <a:srgbClr val="DBD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97">
                  <a:extLst>
                    <a:ext uri="{FF2B5EF4-FFF2-40B4-BE49-F238E27FC236}">
                      <a16:creationId xmlns:a16="http://schemas.microsoft.com/office/drawing/2014/main" id="{FE624F96-E60D-43A7-6649-9E0A3D07B9D7}"/>
                    </a:ext>
                  </a:extLst>
                </p:cNvPr>
                <p:cNvSpPr>
                  <a:spLocks/>
                </p:cNvSpPr>
                <p:nvPr/>
              </p:nvSpPr>
              <p:spPr bwMode="auto">
                <a:xfrm>
                  <a:off x="6202363" y="3508375"/>
                  <a:ext cx="471488" cy="53975"/>
                </a:xfrm>
                <a:custGeom>
                  <a:avLst/>
                  <a:gdLst>
                    <a:gd name="T0" fmla="*/ 0 w 297"/>
                    <a:gd name="T1" fmla="*/ 34 h 34"/>
                    <a:gd name="T2" fmla="*/ 54 w 297"/>
                    <a:gd name="T3" fmla="*/ 0 h 34"/>
                    <a:gd name="T4" fmla="*/ 255 w 297"/>
                    <a:gd name="T5" fmla="*/ 0 h 34"/>
                    <a:gd name="T6" fmla="*/ 297 w 297"/>
                    <a:gd name="T7" fmla="*/ 32 h 34"/>
                    <a:gd name="T8" fmla="*/ 0 w 297"/>
                    <a:gd name="T9" fmla="*/ 34 h 34"/>
                  </a:gdLst>
                  <a:ahLst/>
                  <a:cxnLst>
                    <a:cxn ang="0">
                      <a:pos x="T0" y="T1"/>
                    </a:cxn>
                    <a:cxn ang="0">
                      <a:pos x="T2" y="T3"/>
                    </a:cxn>
                    <a:cxn ang="0">
                      <a:pos x="T4" y="T5"/>
                    </a:cxn>
                    <a:cxn ang="0">
                      <a:pos x="T6" y="T7"/>
                    </a:cxn>
                    <a:cxn ang="0">
                      <a:pos x="T8" y="T9"/>
                    </a:cxn>
                  </a:cxnLst>
                  <a:rect l="0" t="0" r="r" b="b"/>
                  <a:pathLst>
                    <a:path w="297" h="34">
                      <a:moveTo>
                        <a:pt x="0" y="34"/>
                      </a:moveTo>
                      <a:lnTo>
                        <a:pt x="54" y="0"/>
                      </a:lnTo>
                      <a:lnTo>
                        <a:pt x="255" y="0"/>
                      </a:lnTo>
                      <a:lnTo>
                        <a:pt x="297" y="32"/>
                      </a:lnTo>
                      <a:lnTo>
                        <a:pt x="0"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98">
                  <a:extLst>
                    <a:ext uri="{FF2B5EF4-FFF2-40B4-BE49-F238E27FC236}">
                      <a16:creationId xmlns:a16="http://schemas.microsoft.com/office/drawing/2014/main" id="{9554C23A-C9EF-1951-B269-D43363733E27}"/>
                    </a:ext>
                  </a:extLst>
                </p:cNvPr>
                <p:cNvSpPr>
                  <a:spLocks/>
                </p:cNvSpPr>
                <p:nvPr/>
              </p:nvSpPr>
              <p:spPr bwMode="auto">
                <a:xfrm>
                  <a:off x="6281738" y="3187700"/>
                  <a:ext cx="344488" cy="320675"/>
                </a:xfrm>
                <a:custGeom>
                  <a:avLst/>
                  <a:gdLst>
                    <a:gd name="T0" fmla="*/ 4 w 217"/>
                    <a:gd name="T1" fmla="*/ 202 h 202"/>
                    <a:gd name="T2" fmla="*/ 0 w 217"/>
                    <a:gd name="T3" fmla="*/ 0 h 202"/>
                    <a:gd name="T4" fmla="*/ 217 w 217"/>
                    <a:gd name="T5" fmla="*/ 0 h 202"/>
                    <a:gd name="T6" fmla="*/ 205 w 217"/>
                    <a:gd name="T7" fmla="*/ 202 h 202"/>
                    <a:gd name="T8" fmla="*/ 4 w 217"/>
                    <a:gd name="T9" fmla="*/ 202 h 202"/>
                  </a:gdLst>
                  <a:ahLst/>
                  <a:cxnLst>
                    <a:cxn ang="0">
                      <a:pos x="T0" y="T1"/>
                    </a:cxn>
                    <a:cxn ang="0">
                      <a:pos x="T2" y="T3"/>
                    </a:cxn>
                    <a:cxn ang="0">
                      <a:pos x="T4" y="T5"/>
                    </a:cxn>
                    <a:cxn ang="0">
                      <a:pos x="T6" y="T7"/>
                    </a:cxn>
                    <a:cxn ang="0">
                      <a:pos x="T8" y="T9"/>
                    </a:cxn>
                  </a:cxnLst>
                  <a:rect l="0" t="0" r="r" b="b"/>
                  <a:pathLst>
                    <a:path w="217" h="202">
                      <a:moveTo>
                        <a:pt x="4" y="202"/>
                      </a:moveTo>
                      <a:lnTo>
                        <a:pt x="0" y="0"/>
                      </a:lnTo>
                      <a:lnTo>
                        <a:pt x="217" y="0"/>
                      </a:lnTo>
                      <a:lnTo>
                        <a:pt x="205" y="202"/>
                      </a:lnTo>
                      <a:lnTo>
                        <a:pt x="4" y="202"/>
                      </a:lnTo>
                      <a:close/>
                    </a:path>
                  </a:pathLst>
                </a:custGeom>
                <a:solidFill>
                  <a:srgbClr val="C1BE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99">
                  <a:extLst>
                    <a:ext uri="{FF2B5EF4-FFF2-40B4-BE49-F238E27FC236}">
                      <a16:creationId xmlns:a16="http://schemas.microsoft.com/office/drawing/2014/main" id="{4B5AD759-B220-B89A-A9EC-8A5556D390EB}"/>
                    </a:ext>
                  </a:extLst>
                </p:cNvPr>
                <p:cNvSpPr>
                  <a:spLocks/>
                </p:cNvSpPr>
                <p:nvPr/>
              </p:nvSpPr>
              <p:spPr bwMode="auto">
                <a:xfrm>
                  <a:off x="6281738" y="3187700"/>
                  <a:ext cx="344488" cy="320675"/>
                </a:xfrm>
                <a:custGeom>
                  <a:avLst/>
                  <a:gdLst>
                    <a:gd name="T0" fmla="*/ 4 w 217"/>
                    <a:gd name="T1" fmla="*/ 202 h 202"/>
                    <a:gd name="T2" fmla="*/ 0 w 217"/>
                    <a:gd name="T3" fmla="*/ 0 h 202"/>
                    <a:gd name="T4" fmla="*/ 217 w 217"/>
                    <a:gd name="T5" fmla="*/ 0 h 202"/>
                    <a:gd name="T6" fmla="*/ 205 w 217"/>
                    <a:gd name="T7" fmla="*/ 202 h 202"/>
                    <a:gd name="T8" fmla="*/ 4 w 217"/>
                    <a:gd name="T9" fmla="*/ 202 h 202"/>
                  </a:gdLst>
                  <a:ahLst/>
                  <a:cxnLst>
                    <a:cxn ang="0">
                      <a:pos x="T0" y="T1"/>
                    </a:cxn>
                    <a:cxn ang="0">
                      <a:pos x="T2" y="T3"/>
                    </a:cxn>
                    <a:cxn ang="0">
                      <a:pos x="T4" y="T5"/>
                    </a:cxn>
                    <a:cxn ang="0">
                      <a:pos x="T6" y="T7"/>
                    </a:cxn>
                    <a:cxn ang="0">
                      <a:pos x="T8" y="T9"/>
                    </a:cxn>
                  </a:cxnLst>
                  <a:rect l="0" t="0" r="r" b="b"/>
                  <a:pathLst>
                    <a:path w="217" h="202">
                      <a:moveTo>
                        <a:pt x="4" y="202"/>
                      </a:moveTo>
                      <a:lnTo>
                        <a:pt x="0" y="0"/>
                      </a:lnTo>
                      <a:lnTo>
                        <a:pt x="217" y="0"/>
                      </a:lnTo>
                      <a:lnTo>
                        <a:pt x="205" y="202"/>
                      </a:lnTo>
                      <a:lnTo>
                        <a:pt x="4" y="2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400">
                  <a:extLst>
                    <a:ext uri="{FF2B5EF4-FFF2-40B4-BE49-F238E27FC236}">
                      <a16:creationId xmlns:a16="http://schemas.microsoft.com/office/drawing/2014/main" id="{042AE448-88D1-986F-6048-78A4322E4489}"/>
                    </a:ext>
                  </a:extLst>
                </p:cNvPr>
                <p:cNvSpPr>
                  <a:spLocks/>
                </p:cNvSpPr>
                <p:nvPr/>
              </p:nvSpPr>
              <p:spPr bwMode="auto">
                <a:xfrm>
                  <a:off x="6281738" y="3181350"/>
                  <a:ext cx="344488" cy="6350"/>
                </a:xfrm>
                <a:custGeom>
                  <a:avLst/>
                  <a:gdLst>
                    <a:gd name="T0" fmla="*/ 0 w 217"/>
                    <a:gd name="T1" fmla="*/ 4 h 4"/>
                    <a:gd name="T2" fmla="*/ 23 w 217"/>
                    <a:gd name="T3" fmla="*/ 0 h 4"/>
                    <a:gd name="T4" fmla="*/ 196 w 217"/>
                    <a:gd name="T5" fmla="*/ 0 h 4"/>
                    <a:gd name="T6" fmla="*/ 217 w 217"/>
                    <a:gd name="T7" fmla="*/ 4 h 4"/>
                    <a:gd name="T8" fmla="*/ 0 w 217"/>
                    <a:gd name="T9" fmla="*/ 4 h 4"/>
                  </a:gdLst>
                  <a:ahLst/>
                  <a:cxnLst>
                    <a:cxn ang="0">
                      <a:pos x="T0" y="T1"/>
                    </a:cxn>
                    <a:cxn ang="0">
                      <a:pos x="T2" y="T3"/>
                    </a:cxn>
                    <a:cxn ang="0">
                      <a:pos x="T4" y="T5"/>
                    </a:cxn>
                    <a:cxn ang="0">
                      <a:pos x="T6" y="T7"/>
                    </a:cxn>
                    <a:cxn ang="0">
                      <a:pos x="T8" y="T9"/>
                    </a:cxn>
                  </a:cxnLst>
                  <a:rect l="0" t="0" r="r" b="b"/>
                  <a:pathLst>
                    <a:path w="217" h="4">
                      <a:moveTo>
                        <a:pt x="0" y="4"/>
                      </a:moveTo>
                      <a:lnTo>
                        <a:pt x="23" y="0"/>
                      </a:lnTo>
                      <a:lnTo>
                        <a:pt x="196" y="0"/>
                      </a:lnTo>
                      <a:lnTo>
                        <a:pt x="217" y="4"/>
                      </a:lnTo>
                      <a:lnTo>
                        <a:pt x="0" y="4"/>
                      </a:lnTo>
                      <a:close/>
                    </a:path>
                  </a:pathLst>
                </a:custGeom>
                <a:solidFill>
                  <a:srgbClr val="DBD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401">
                  <a:extLst>
                    <a:ext uri="{FF2B5EF4-FFF2-40B4-BE49-F238E27FC236}">
                      <a16:creationId xmlns:a16="http://schemas.microsoft.com/office/drawing/2014/main" id="{03ABEA52-C08A-8260-25EC-242E58C56E80}"/>
                    </a:ext>
                  </a:extLst>
                </p:cNvPr>
                <p:cNvSpPr>
                  <a:spLocks/>
                </p:cNvSpPr>
                <p:nvPr/>
              </p:nvSpPr>
              <p:spPr bwMode="auto">
                <a:xfrm>
                  <a:off x="6281738" y="3181350"/>
                  <a:ext cx="344488" cy="6350"/>
                </a:xfrm>
                <a:custGeom>
                  <a:avLst/>
                  <a:gdLst>
                    <a:gd name="T0" fmla="*/ 0 w 217"/>
                    <a:gd name="T1" fmla="*/ 4 h 4"/>
                    <a:gd name="T2" fmla="*/ 23 w 217"/>
                    <a:gd name="T3" fmla="*/ 0 h 4"/>
                    <a:gd name="T4" fmla="*/ 196 w 217"/>
                    <a:gd name="T5" fmla="*/ 0 h 4"/>
                    <a:gd name="T6" fmla="*/ 217 w 217"/>
                    <a:gd name="T7" fmla="*/ 4 h 4"/>
                    <a:gd name="T8" fmla="*/ 0 w 217"/>
                    <a:gd name="T9" fmla="*/ 4 h 4"/>
                  </a:gdLst>
                  <a:ahLst/>
                  <a:cxnLst>
                    <a:cxn ang="0">
                      <a:pos x="T0" y="T1"/>
                    </a:cxn>
                    <a:cxn ang="0">
                      <a:pos x="T2" y="T3"/>
                    </a:cxn>
                    <a:cxn ang="0">
                      <a:pos x="T4" y="T5"/>
                    </a:cxn>
                    <a:cxn ang="0">
                      <a:pos x="T6" y="T7"/>
                    </a:cxn>
                    <a:cxn ang="0">
                      <a:pos x="T8" y="T9"/>
                    </a:cxn>
                  </a:cxnLst>
                  <a:rect l="0" t="0" r="r" b="b"/>
                  <a:pathLst>
                    <a:path w="217" h="4">
                      <a:moveTo>
                        <a:pt x="0" y="4"/>
                      </a:moveTo>
                      <a:lnTo>
                        <a:pt x="23" y="0"/>
                      </a:lnTo>
                      <a:lnTo>
                        <a:pt x="196" y="0"/>
                      </a:lnTo>
                      <a:lnTo>
                        <a:pt x="217" y="4"/>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402">
                  <a:extLst>
                    <a:ext uri="{FF2B5EF4-FFF2-40B4-BE49-F238E27FC236}">
                      <a16:creationId xmlns:a16="http://schemas.microsoft.com/office/drawing/2014/main" id="{109C779A-FFF4-0793-251B-A6EAADE65AC0}"/>
                    </a:ext>
                  </a:extLst>
                </p:cNvPr>
                <p:cNvSpPr>
                  <a:spLocks/>
                </p:cNvSpPr>
                <p:nvPr/>
              </p:nvSpPr>
              <p:spPr bwMode="auto">
                <a:xfrm>
                  <a:off x="6626226" y="3495675"/>
                  <a:ext cx="112713" cy="461963"/>
                </a:xfrm>
                <a:custGeom>
                  <a:avLst/>
                  <a:gdLst>
                    <a:gd name="T0" fmla="*/ 54 w 71"/>
                    <a:gd name="T1" fmla="*/ 291 h 291"/>
                    <a:gd name="T2" fmla="*/ 20 w 71"/>
                    <a:gd name="T3" fmla="*/ 291 h 291"/>
                    <a:gd name="T4" fmla="*/ 0 w 71"/>
                    <a:gd name="T5" fmla="*/ 4 h 291"/>
                    <a:gd name="T6" fmla="*/ 71 w 71"/>
                    <a:gd name="T7" fmla="*/ 0 h 291"/>
                    <a:gd name="T8" fmla="*/ 54 w 71"/>
                    <a:gd name="T9" fmla="*/ 291 h 291"/>
                  </a:gdLst>
                  <a:ahLst/>
                  <a:cxnLst>
                    <a:cxn ang="0">
                      <a:pos x="T0" y="T1"/>
                    </a:cxn>
                    <a:cxn ang="0">
                      <a:pos x="T2" y="T3"/>
                    </a:cxn>
                    <a:cxn ang="0">
                      <a:pos x="T4" y="T5"/>
                    </a:cxn>
                    <a:cxn ang="0">
                      <a:pos x="T6" y="T7"/>
                    </a:cxn>
                    <a:cxn ang="0">
                      <a:pos x="T8" y="T9"/>
                    </a:cxn>
                  </a:cxnLst>
                  <a:rect l="0" t="0" r="r" b="b"/>
                  <a:pathLst>
                    <a:path w="71" h="291">
                      <a:moveTo>
                        <a:pt x="54" y="291"/>
                      </a:moveTo>
                      <a:lnTo>
                        <a:pt x="20" y="291"/>
                      </a:lnTo>
                      <a:lnTo>
                        <a:pt x="0" y="4"/>
                      </a:lnTo>
                      <a:lnTo>
                        <a:pt x="71" y="0"/>
                      </a:lnTo>
                      <a:lnTo>
                        <a:pt x="54" y="291"/>
                      </a:lnTo>
                      <a:close/>
                    </a:path>
                  </a:pathLst>
                </a:custGeom>
                <a:solidFill>
                  <a:srgbClr val="6D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403">
                  <a:extLst>
                    <a:ext uri="{FF2B5EF4-FFF2-40B4-BE49-F238E27FC236}">
                      <a16:creationId xmlns:a16="http://schemas.microsoft.com/office/drawing/2014/main" id="{E01400BA-732F-C676-DF33-0C3800418A36}"/>
                    </a:ext>
                  </a:extLst>
                </p:cNvPr>
                <p:cNvSpPr>
                  <a:spLocks/>
                </p:cNvSpPr>
                <p:nvPr/>
              </p:nvSpPr>
              <p:spPr bwMode="auto">
                <a:xfrm>
                  <a:off x="6626226" y="3495675"/>
                  <a:ext cx="112713" cy="461963"/>
                </a:xfrm>
                <a:custGeom>
                  <a:avLst/>
                  <a:gdLst>
                    <a:gd name="T0" fmla="*/ 54 w 71"/>
                    <a:gd name="T1" fmla="*/ 291 h 291"/>
                    <a:gd name="T2" fmla="*/ 20 w 71"/>
                    <a:gd name="T3" fmla="*/ 291 h 291"/>
                    <a:gd name="T4" fmla="*/ 0 w 71"/>
                    <a:gd name="T5" fmla="*/ 4 h 291"/>
                    <a:gd name="T6" fmla="*/ 71 w 71"/>
                    <a:gd name="T7" fmla="*/ 0 h 291"/>
                    <a:gd name="T8" fmla="*/ 54 w 71"/>
                    <a:gd name="T9" fmla="*/ 291 h 291"/>
                  </a:gdLst>
                  <a:ahLst/>
                  <a:cxnLst>
                    <a:cxn ang="0">
                      <a:pos x="T0" y="T1"/>
                    </a:cxn>
                    <a:cxn ang="0">
                      <a:pos x="T2" y="T3"/>
                    </a:cxn>
                    <a:cxn ang="0">
                      <a:pos x="T4" y="T5"/>
                    </a:cxn>
                    <a:cxn ang="0">
                      <a:pos x="T6" y="T7"/>
                    </a:cxn>
                    <a:cxn ang="0">
                      <a:pos x="T8" y="T9"/>
                    </a:cxn>
                  </a:cxnLst>
                  <a:rect l="0" t="0" r="r" b="b"/>
                  <a:pathLst>
                    <a:path w="71" h="291">
                      <a:moveTo>
                        <a:pt x="54" y="291"/>
                      </a:moveTo>
                      <a:lnTo>
                        <a:pt x="20" y="291"/>
                      </a:lnTo>
                      <a:lnTo>
                        <a:pt x="0" y="4"/>
                      </a:lnTo>
                      <a:lnTo>
                        <a:pt x="71" y="0"/>
                      </a:lnTo>
                      <a:lnTo>
                        <a:pt x="54" y="2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404">
                  <a:extLst>
                    <a:ext uri="{FF2B5EF4-FFF2-40B4-BE49-F238E27FC236}">
                      <a16:creationId xmlns:a16="http://schemas.microsoft.com/office/drawing/2014/main" id="{067FE250-B244-56EF-1961-8E91CFDADBEF}"/>
                    </a:ext>
                  </a:extLst>
                </p:cNvPr>
                <p:cNvSpPr>
                  <a:spLocks/>
                </p:cNvSpPr>
                <p:nvPr/>
              </p:nvSpPr>
              <p:spPr bwMode="auto">
                <a:xfrm>
                  <a:off x="6646863" y="3941763"/>
                  <a:ext cx="80963" cy="39688"/>
                </a:xfrm>
                <a:custGeom>
                  <a:avLst/>
                  <a:gdLst>
                    <a:gd name="T0" fmla="*/ 24 w 27"/>
                    <a:gd name="T1" fmla="*/ 13 h 13"/>
                    <a:gd name="T2" fmla="*/ 13 w 27"/>
                    <a:gd name="T3" fmla="*/ 0 h 13"/>
                    <a:gd name="T4" fmla="*/ 1 w 27"/>
                    <a:gd name="T5" fmla="*/ 13 h 13"/>
                    <a:gd name="T6" fmla="*/ 24 w 27"/>
                    <a:gd name="T7" fmla="*/ 13 h 13"/>
                  </a:gdLst>
                  <a:ahLst/>
                  <a:cxnLst>
                    <a:cxn ang="0">
                      <a:pos x="T0" y="T1"/>
                    </a:cxn>
                    <a:cxn ang="0">
                      <a:pos x="T2" y="T3"/>
                    </a:cxn>
                    <a:cxn ang="0">
                      <a:pos x="T4" y="T5"/>
                    </a:cxn>
                    <a:cxn ang="0">
                      <a:pos x="T6" y="T7"/>
                    </a:cxn>
                  </a:cxnLst>
                  <a:rect l="0" t="0" r="r" b="b"/>
                  <a:pathLst>
                    <a:path w="27" h="13">
                      <a:moveTo>
                        <a:pt x="24" y="13"/>
                      </a:moveTo>
                      <a:cubicBezTo>
                        <a:pt x="24" y="13"/>
                        <a:pt x="27" y="0"/>
                        <a:pt x="13" y="0"/>
                      </a:cubicBezTo>
                      <a:cubicBezTo>
                        <a:pt x="0" y="0"/>
                        <a:pt x="1" y="13"/>
                        <a:pt x="1" y="13"/>
                      </a:cubicBezTo>
                      <a:cubicBezTo>
                        <a:pt x="24" y="13"/>
                        <a:pt x="24" y="13"/>
                        <a:pt x="24" y="13"/>
                      </a:cubicBezTo>
                    </a:path>
                  </a:pathLst>
                </a:custGeom>
                <a:solidFill>
                  <a:srgbClr val="6D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05">
                  <a:extLst>
                    <a:ext uri="{FF2B5EF4-FFF2-40B4-BE49-F238E27FC236}">
                      <a16:creationId xmlns:a16="http://schemas.microsoft.com/office/drawing/2014/main" id="{E9946A36-6BF0-5366-4160-6672AC782DCA}"/>
                    </a:ext>
                  </a:extLst>
                </p:cNvPr>
                <p:cNvSpPr>
                  <a:spLocks/>
                </p:cNvSpPr>
                <p:nvPr/>
              </p:nvSpPr>
              <p:spPr bwMode="auto">
                <a:xfrm>
                  <a:off x="6650038" y="3813175"/>
                  <a:ext cx="7938" cy="138113"/>
                </a:xfrm>
                <a:custGeom>
                  <a:avLst/>
                  <a:gdLst>
                    <a:gd name="T0" fmla="*/ 0 w 3"/>
                    <a:gd name="T1" fmla="*/ 0 h 46"/>
                    <a:gd name="T2" fmla="*/ 0 w 3"/>
                    <a:gd name="T3" fmla="*/ 0 h 46"/>
                    <a:gd name="T4" fmla="*/ 3 w 3"/>
                    <a:gd name="T5" fmla="*/ 46 h 46"/>
                    <a:gd name="T6" fmla="*/ 3 w 3"/>
                    <a:gd name="T7" fmla="*/ 46 h 46"/>
                    <a:gd name="T8" fmla="*/ 0 w 3"/>
                    <a:gd name="T9" fmla="*/ 0 h 46"/>
                  </a:gdLst>
                  <a:ahLst/>
                  <a:cxnLst>
                    <a:cxn ang="0">
                      <a:pos x="T0" y="T1"/>
                    </a:cxn>
                    <a:cxn ang="0">
                      <a:pos x="T2" y="T3"/>
                    </a:cxn>
                    <a:cxn ang="0">
                      <a:pos x="T4" y="T5"/>
                    </a:cxn>
                    <a:cxn ang="0">
                      <a:pos x="T6" y="T7"/>
                    </a:cxn>
                    <a:cxn ang="0">
                      <a:pos x="T8" y="T9"/>
                    </a:cxn>
                  </a:cxnLst>
                  <a:rect l="0" t="0" r="r" b="b"/>
                  <a:pathLst>
                    <a:path w="3" h="46">
                      <a:moveTo>
                        <a:pt x="0" y="0"/>
                      </a:moveTo>
                      <a:cubicBezTo>
                        <a:pt x="0" y="0"/>
                        <a:pt x="0" y="0"/>
                        <a:pt x="0" y="0"/>
                      </a:cubicBezTo>
                      <a:cubicBezTo>
                        <a:pt x="3" y="46"/>
                        <a:pt x="3" y="46"/>
                        <a:pt x="3" y="46"/>
                      </a:cubicBezTo>
                      <a:cubicBezTo>
                        <a:pt x="3" y="46"/>
                        <a:pt x="3" y="46"/>
                        <a:pt x="3" y="46"/>
                      </a:cubicBezTo>
                      <a:cubicBezTo>
                        <a:pt x="0" y="0"/>
                        <a:pt x="0" y="0"/>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06">
                  <a:extLst>
                    <a:ext uri="{FF2B5EF4-FFF2-40B4-BE49-F238E27FC236}">
                      <a16:creationId xmlns:a16="http://schemas.microsoft.com/office/drawing/2014/main" id="{FD56A796-2469-B8F0-80D1-24FB83FD9527}"/>
                    </a:ext>
                  </a:extLst>
                </p:cNvPr>
                <p:cNvSpPr>
                  <a:spLocks/>
                </p:cNvSpPr>
                <p:nvPr/>
              </p:nvSpPr>
              <p:spPr bwMode="auto">
                <a:xfrm>
                  <a:off x="6634163" y="3633788"/>
                  <a:ext cx="15875" cy="179388"/>
                </a:xfrm>
                <a:custGeom>
                  <a:avLst/>
                  <a:gdLst>
                    <a:gd name="T0" fmla="*/ 0 w 5"/>
                    <a:gd name="T1" fmla="*/ 0 h 60"/>
                    <a:gd name="T2" fmla="*/ 0 w 5"/>
                    <a:gd name="T3" fmla="*/ 0 h 60"/>
                    <a:gd name="T4" fmla="*/ 5 w 5"/>
                    <a:gd name="T5" fmla="*/ 60 h 60"/>
                    <a:gd name="T6" fmla="*/ 5 w 5"/>
                    <a:gd name="T7" fmla="*/ 60 h 60"/>
                    <a:gd name="T8" fmla="*/ 0 w 5"/>
                    <a:gd name="T9" fmla="*/ 0 h 60"/>
                  </a:gdLst>
                  <a:ahLst/>
                  <a:cxnLst>
                    <a:cxn ang="0">
                      <a:pos x="T0" y="T1"/>
                    </a:cxn>
                    <a:cxn ang="0">
                      <a:pos x="T2" y="T3"/>
                    </a:cxn>
                    <a:cxn ang="0">
                      <a:pos x="T4" y="T5"/>
                    </a:cxn>
                    <a:cxn ang="0">
                      <a:pos x="T6" y="T7"/>
                    </a:cxn>
                    <a:cxn ang="0">
                      <a:pos x="T8" y="T9"/>
                    </a:cxn>
                  </a:cxnLst>
                  <a:rect l="0" t="0" r="r" b="b"/>
                  <a:pathLst>
                    <a:path w="5" h="60">
                      <a:moveTo>
                        <a:pt x="0" y="0"/>
                      </a:moveTo>
                      <a:cubicBezTo>
                        <a:pt x="0" y="0"/>
                        <a:pt x="0" y="0"/>
                        <a:pt x="0" y="0"/>
                      </a:cubicBezTo>
                      <a:cubicBezTo>
                        <a:pt x="5" y="60"/>
                        <a:pt x="5" y="60"/>
                        <a:pt x="5" y="60"/>
                      </a:cubicBezTo>
                      <a:cubicBezTo>
                        <a:pt x="5" y="60"/>
                        <a:pt x="5" y="60"/>
                        <a:pt x="5" y="60"/>
                      </a:cubicBezTo>
                      <a:cubicBezTo>
                        <a:pt x="0" y="0"/>
                        <a:pt x="0" y="0"/>
                        <a:pt x="0" y="0"/>
                      </a:cubicBezTo>
                    </a:path>
                  </a:pathLst>
                </a:custGeom>
                <a:solidFill>
                  <a:srgbClr val="ED42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407">
                  <a:extLst>
                    <a:ext uri="{FF2B5EF4-FFF2-40B4-BE49-F238E27FC236}">
                      <a16:creationId xmlns:a16="http://schemas.microsoft.com/office/drawing/2014/main" id="{CE62B232-9772-7FAD-9BB0-9BD28DC4640A}"/>
                    </a:ext>
                  </a:extLst>
                </p:cNvPr>
                <p:cNvSpPr>
                  <a:spLocks noChangeArrowheads="1"/>
                </p:cNvSpPr>
                <p:nvPr/>
              </p:nvSpPr>
              <p:spPr bwMode="auto">
                <a:xfrm>
                  <a:off x="6634163" y="3633788"/>
                  <a:ext cx="1588" cy="1588"/>
                </a:xfrm>
                <a:prstGeom prst="rect">
                  <a:avLst/>
                </a:prstGeom>
                <a:solidFill>
                  <a:srgbClr val="BFAD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408">
                  <a:extLst>
                    <a:ext uri="{FF2B5EF4-FFF2-40B4-BE49-F238E27FC236}">
                      <a16:creationId xmlns:a16="http://schemas.microsoft.com/office/drawing/2014/main" id="{2B632480-3A7F-995B-F064-78FD0BB78831}"/>
                    </a:ext>
                  </a:extLst>
                </p:cNvPr>
                <p:cNvSpPr>
                  <a:spLocks noChangeArrowheads="1"/>
                </p:cNvSpPr>
                <p:nvPr/>
              </p:nvSpPr>
              <p:spPr bwMode="auto">
                <a:xfrm>
                  <a:off x="6634163" y="3633788"/>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409">
                  <a:extLst>
                    <a:ext uri="{FF2B5EF4-FFF2-40B4-BE49-F238E27FC236}">
                      <a16:creationId xmlns:a16="http://schemas.microsoft.com/office/drawing/2014/main" id="{169AE366-5EB8-C56F-FA4C-14CF4C5B02CA}"/>
                    </a:ext>
                  </a:extLst>
                </p:cNvPr>
                <p:cNvSpPr>
                  <a:spLocks/>
                </p:cNvSpPr>
                <p:nvPr/>
              </p:nvSpPr>
              <p:spPr bwMode="auto">
                <a:xfrm>
                  <a:off x="6634163" y="3633788"/>
                  <a:ext cx="39688" cy="317500"/>
                </a:xfrm>
                <a:custGeom>
                  <a:avLst/>
                  <a:gdLst>
                    <a:gd name="T0" fmla="*/ 5 w 13"/>
                    <a:gd name="T1" fmla="*/ 0 h 106"/>
                    <a:gd name="T2" fmla="*/ 0 w 13"/>
                    <a:gd name="T3" fmla="*/ 0 h 106"/>
                    <a:gd name="T4" fmla="*/ 0 w 13"/>
                    <a:gd name="T5" fmla="*/ 0 h 106"/>
                    <a:gd name="T6" fmla="*/ 5 w 13"/>
                    <a:gd name="T7" fmla="*/ 60 h 106"/>
                    <a:gd name="T8" fmla="*/ 8 w 13"/>
                    <a:gd name="T9" fmla="*/ 106 h 106"/>
                    <a:gd name="T10" fmla="*/ 13 w 13"/>
                    <a:gd name="T11" fmla="*/ 103 h 106"/>
                    <a:gd name="T12" fmla="*/ 5 w 13"/>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3" h="106">
                      <a:moveTo>
                        <a:pt x="5" y="0"/>
                      </a:moveTo>
                      <a:cubicBezTo>
                        <a:pt x="0" y="0"/>
                        <a:pt x="0" y="0"/>
                        <a:pt x="0" y="0"/>
                      </a:cubicBezTo>
                      <a:cubicBezTo>
                        <a:pt x="0" y="0"/>
                        <a:pt x="0" y="0"/>
                        <a:pt x="0" y="0"/>
                      </a:cubicBezTo>
                      <a:cubicBezTo>
                        <a:pt x="5" y="60"/>
                        <a:pt x="5" y="60"/>
                        <a:pt x="5" y="60"/>
                      </a:cubicBezTo>
                      <a:cubicBezTo>
                        <a:pt x="8" y="106"/>
                        <a:pt x="8" y="106"/>
                        <a:pt x="8" y="106"/>
                      </a:cubicBezTo>
                      <a:cubicBezTo>
                        <a:pt x="9" y="105"/>
                        <a:pt x="11" y="104"/>
                        <a:pt x="13" y="103"/>
                      </a:cubicBezTo>
                      <a:cubicBezTo>
                        <a:pt x="5" y="0"/>
                        <a:pt x="5" y="0"/>
                        <a:pt x="5" y="0"/>
                      </a:cubicBezTo>
                    </a:path>
                  </a:pathLst>
                </a:custGeom>
                <a:solidFill>
                  <a:srgbClr val="6C4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410">
                  <a:extLst>
                    <a:ext uri="{FF2B5EF4-FFF2-40B4-BE49-F238E27FC236}">
                      <a16:creationId xmlns:a16="http://schemas.microsoft.com/office/drawing/2014/main" id="{6CD2648A-2DCF-CDBC-2605-59BB3017BB20}"/>
                    </a:ext>
                  </a:extLst>
                </p:cNvPr>
                <p:cNvSpPr>
                  <a:spLocks/>
                </p:cNvSpPr>
                <p:nvPr/>
              </p:nvSpPr>
              <p:spPr bwMode="auto">
                <a:xfrm>
                  <a:off x="6650038" y="3941763"/>
                  <a:ext cx="23813" cy="39688"/>
                </a:xfrm>
                <a:custGeom>
                  <a:avLst/>
                  <a:gdLst>
                    <a:gd name="T0" fmla="*/ 8 w 8"/>
                    <a:gd name="T1" fmla="*/ 0 h 13"/>
                    <a:gd name="T2" fmla="*/ 3 w 8"/>
                    <a:gd name="T3" fmla="*/ 3 h 13"/>
                    <a:gd name="T4" fmla="*/ 3 w 8"/>
                    <a:gd name="T5" fmla="*/ 3 h 13"/>
                    <a:gd name="T6" fmla="*/ 3 w 8"/>
                    <a:gd name="T7" fmla="*/ 3 h 13"/>
                    <a:gd name="T8" fmla="*/ 0 w 8"/>
                    <a:gd name="T9" fmla="*/ 13 h 13"/>
                    <a:gd name="T10" fmla="*/ 0 w 8"/>
                    <a:gd name="T11" fmla="*/ 13 h 13"/>
                    <a:gd name="T12" fmla="*/ 0 w 8"/>
                    <a:gd name="T13" fmla="*/ 13 h 13"/>
                    <a:gd name="T14" fmla="*/ 6 w 8"/>
                    <a:gd name="T15" fmla="*/ 13 h 13"/>
                    <a:gd name="T16" fmla="*/ 8 w 8"/>
                    <a:gd name="T17" fmla="*/ 3 h 13"/>
                    <a:gd name="T18" fmla="*/ 8 w 8"/>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8" y="0"/>
                      </a:moveTo>
                      <a:cubicBezTo>
                        <a:pt x="6" y="1"/>
                        <a:pt x="4" y="2"/>
                        <a:pt x="3" y="3"/>
                      </a:cubicBezTo>
                      <a:cubicBezTo>
                        <a:pt x="3" y="3"/>
                        <a:pt x="3" y="3"/>
                        <a:pt x="3" y="3"/>
                      </a:cubicBezTo>
                      <a:cubicBezTo>
                        <a:pt x="3" y="3"/>
                        <a:pt x="3" y="3"/>
                        <a:pt x="3" y="3"/>
                      </a:cubicBezTo>
                      <a:cubicBezTo>
                        <a:pt x="0" y="7"/>
                        <a:pt x="0" y="12"/>
                        <a:pt x="0" y="13"/>
                      </a:cubicBezTo>
                      <a:cubicBezTo>
                        <a:pt x="0" y="13"/>
                        <a:pt x="0" y="13"/>
                        <a:pt x="0" y="13"/>
                      </a:cubicBezTo>
                      <a:cubicBezTo>
                        <a:pt x="0" y="13"/>
                        <a:pt x="0" y="13"/>
                        <a:pt x="0" y="13"/>
                      </a:cubicBezTo>
                      <a:cubicBezTo>
                        <a:pt x="6" y="13"/>
                        <a:pt x="6" y="13"/>
                        <a:pt x="6" y="13"/>
                      </a:cubicBezTo>
                      <a:cubicBezTo>
                        <a:pt x="6" y="13"/>
                        <a:pt x="5" y="7"/>
                        <a:pt x="8" y="3"/>
                      </a:cubicBezTo>
                      <a:cubicBezTo>
                        <a:pt x="8" y="0"/>
                        <a:pt x="8" y="0"/>
                        <a:pt x="8" y="0"/>
                      </a:cubicBezTo>
                    </a:path>
                  </a:pathLst>
                </a:custGeom>
                <a:solidFill>
                  <a:srgbClr val="6C4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411">
                  <a:extLst>
                    <a:ext uri="{FF2B5EF4-FFF2-40B4-BE49-F238E27FC236}">
                      <a16:creationId xmlns:a16="http://schemas.microsoft.com/office/drawing/2014/main" id="{DB91717E-F88B-E2E3-0361-C8217E7309DC}"/>
                    </a:ext>
                  </a:extLst>
                </p:cNvPr>
                <p:cNvSpPr>
                  <a:spLocks/>
                </p:cNvSpPr>
                <p:nvPr/>
              </p:nvSpPr>
              <p:spPr bwMode="auto">
                <a:xfrm>
                  <a:off x="6524626" y="3208338"/>
                  <a:ext cx="119063" cy="363538"/>
                </a:xfrm>
                <a:custGeom>
                  <a:avLst/>
                  <a:gdLst>
                    <a:gd name="T0" fmla="*/ 34 w 40"/>
                    <a:gd name="T1" fmla="*/ 87 h 121"/>
                    <a:gd name="T2" fmla="*/ 24 w 40"/>
                    <a:gd name="T3" fmla="*/ 55 h 121"/>
                    <a:gd name="T4" fmla="*/ 20 w 40"/>
                    <a:gd name="T5" fmla="*/ 26 h 121"/>
                    <a:gd name="T6" fmla="*/ 1 w 40"/>
                    <a:gd name="T7" fmla="*/ 11 h 121"/>
                    <a:gd name="T8" fmla="*/ 9 w 40"/>
                    <a:gd name="T9" fmla="*/ 59 h 121"/>
                    <a:gd name="T10" fmla="*/ 26 w 40"/>
                    <a:gd name="T11" fmla="*/ 93 h 121"/>
                    <a:gd name="T12" fmla="*/ 26 w 40"/>
                    <a:gd name="T13" fmla="*/ 100 h 121"/>
                    <a:gd name="T14" fmla="*/ 23 w 40"/>
                    <a:gd name="T15" fmla="*/ 107 h 121"/>
                    <a:gd name="T16" fmla="*/ 37 w 40"/>
                    <a:gd name="T17" fmla="*/ 112 h 121"/>
                    <a:gd name="T18" fmla="*/ 34 w 40"/>
                    <a:gd name="T19" fmla="*/ 8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21">
                      <a:moveTo>
                        <a:pt x="34" y="87"/>
                      </a:moveTo>
                      <a:cubicBezTo>
                        <a:pt x="31" y="83"/>
                        <a:pt x="25" y="59"/>
                        <a:pt x="24" y="55"/>
                      </a:cubicBezTo>
                      <a:cubicBezTo>
                        <a:pt x="22" y="50"/>
                        <a:pt x="21" y="36"/>
                        <a:pt x="20" y="26"/>
                      </a:cubicBezTo>
                      <a:cubicBezTo>
                        <a:pt x="18" y="2"/>
                        <a:pt x="3" y="0"/>
                        <a:pt x="1" y="11"/>
                      </a:cubicBezTo>
                      <a:cubicBezTo>
                        <a:pt x="0" y="17"/>
                        <a:pt x="5" y="45"/>
                        <a:pt x="9" y="59"/>
                      </a:cubicBezTo>
                      <a:cubicBezTo>
                        <a:pt x="11" y="66"/>
                        <a:pt x="25" y="91"/>
                        <a:pt x="26" y="93"/>
                      </a:cubicBezTo>
                      <a:cubicBezTo>
                        <a:pt x="25" y="95"/>
                        <a:pt x="25" y="97"/>
                        <a:pt x="26" y="100"/>
                      </a:cubicBezTo>
                      <a:cubicBezTo>
                        <a:pt x="27" y="105"/>
                        <a:pt x="22" y="105"/>
                        <a:pt x="23" y="107"/>
                      </a:cubicBezTo>
                      <a:cubicBezTo>
                        <a:pt x="24" y="110"/>
                        <a:pt x="23" y="121"/>
                        <a:pt x="37" y="112"/>
                      </a:cubicBezTo>
                      <a:cubicBezTo>
                        <a:pt x="40" y="110"/>
                        <a:pt x="39" y="94"/>
                        <a:pt x="34" y="87"/>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412">
                  <a:extLst>
                    <a:ext uri="{FF2B5EF4-FFF2-40B4-BE49-F238E27FC236}">
                      <a16:creationId xmlns:a16="http://schemas.microsoft.com/office/drawing/2014/main" id="{FE5D0876-7F3B-18D7-3694-AA65CF73ED56}"/>
                    </a:ext>
                  </a:extLst>
                </p:cNvPr>
                <p:cNvSpPr>
                  <a:spLocks/>
                </p:cNvSpPr>
                <p:nvPr/>
              </p:nvSpPr>
              <p:spPr bwMode="auto">
                <a:xfrm>
                  <a:off x="6589713" y="3484563"/>
                  <a:ext cx="20638" cy="47625"/>
                </a:xfrm>
                <a:custGeom>
                  <a:avLst/>
                  <a:gdLst>
                    <a:gd name="T0" fmla="*/ 4 w 7"/>
                    <a:gd name="T1" fmla="*/ 1 h 16"/>
                    <a:gd name="T2" fmla="*/ 2 w 7"/>
                    <a:gd name="T3" fmla="*/ 10 h 16"/>
                    <a:gd name="T4" fmla="*/ 1 w 7"/>
                    <a:gd name="T5" fmla="*/ 15 h 16"/>
                    <a:gd name="T6" fmla="*/ 3 w 7"/>
                    <a:gd name="T7" fmla="*/ 14 h 16"/>
                    <a:gd name="T8" fmla="*/ 6 w 7"/>
                    <a:gd name="T9" fmla="*/ 5 h 16"/>
                    <a:gd name="T10" fmla="*/ 4 w 7"/>
                    <a:gd name="T11" fmla="*/ 1 h 16"/>
                  </a:gdLst>
                  <a:ahLst/>
                  <a:cxnLst>
                    <a:cxn ang="0">
                      <a:pos x="T0" y="T1"/>
                    </a:cxn>
                    <a:cxn ang="0">
                      <a:pos x="T2" y="T3"/>
                    </a:cxn>
                    <a:cxn ang="0">
                      <a:pos x="T4" y="T5"/>
                    </a:cxn>
                    <a:cxn ang="0">
                      <a:pos x="T6" y="T7"/>
                    </a:cxn>
                    <a:cxn ang="0">
                      <a:pos x="T8" y="T9"/>
                    </a:cxn>
                    <a:cxn ang="0">
                      <a:pos x="T10" y="T11"/>
                    </a:cxn>
                  </a:cxnLst>
                  <a:rect l="0" t="0" r="r" b="b"/>
                  <a:pathLst>
                    <a:path w="7" h="16">
                      <a:moveTo>
                        <a:pt x="4" y="1"/>
                      </a:moveTo>
                      <a:cubicBezTo>
                        <a:pt x="2" y="2"/>
                        <a:pt x="1" y="5"/>
                        <a:pt x="2" y="10"/>
                      </a:cubicBezTo>
                      <a:cubicBezTo>
                        <a:pt x="2" y="12"/>
                        <a:pt x="2" y="13"/>
                        <a:pt x="1" y="15"/>
                      </a:cubicBezTo>
                      <a:cubicBezTo>
                        <a:pt x="0" y="16"/>
                        <a:pt x="2" y="16"/>
                        <a:pt x="3" y="14"/>
                      </a:cubicBezTo>
                      <a:cubicBezTo>
                        <a:pt x="4" y="12"/>
                        <a:pt x="5" y="7"/>
                        <a:pt x="6" y="5"/>
                      </a:cubicBezTo>
                      <a:cubicBezTo>
                        <a:pt x="7" y="2"/>
                        <a:pt x="5" y="0"/>
                        <a:pt x="4" y="1"/>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413">
                  <a:extLst>
                    <a:ext uri="{FF2B5EF4-FFF2-40B4-BE49-F238E27FC236}">
                      <a16:creationId xmlns:a16="http://schemas.microsoft.com/office/drawing/2014/main" id="{D8BE1D5F-9379-AEB3-E91C-B0054A8DF480}"/>
                    </a:ext>
                  </a:extLst>
                </p:cNvPr>
                <p:cNvSpPr>
                  <a:spLocks/>
                </p:cNvSpPr>
                <p:nvPr/>
              </p:nvSpPr>
              <p:spPr bwMode="auto">
                <a:xfrm>
                  <a:off x="6532563" y="3308350"/>
                  <a:ext cx="26988" cy="101600"/>
                </a:xfrm>
                <a:custGeom>
                  <a:avLst/>
                  <a:gdLst>
                    <a:gd name="T0" fmla="*/ 0 w 9"/>
                    <a:gd name="T1" fmla="*/ 0 h 34"/>
                    <a:gd name="T2" fmla="*/ 0 w 9"/>
                    <a:gd name="T3" fmla="*/ 1 h 34"/>
                    <a:gd name="T4" fmla="*/ 6 w 9"/>
                    <a:gd name="T5" fmla="*/ 26 h 34"/>
                    <a:gd name="T6" fmla="*/ 9 w 9"/>
                    <a:gd name="T7" fmla="*/ 34 h 34"/>
                    <a:gd name="T8" fmla="*/ 9 w 9"/>
                    <a:gd name="T9" fmla="*/ 34 h 34"/>
                    <a:gd name="T10" fmla="*/ 6 w 9"/>
                    <a:gd name="T11" fmla="*/ 26 h 34"/>
                    <a:gd name="T12" fmla="*/ 0 w 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9" h="34">
                      <a:moveTo>
                        <a:pt x="0" y="0"/>
                      </a:moveTo>
                      <a:cubicBezTo>
                        <a:pt x="0" y="1"/>
                        <a:pt x="0" y="1"/>
                        <a:pt x="0" y="1"/>
                      </a:cubicBezTo>
                      <a:cubicBezTo>
                        <a:pt x="2" y="10"/>
                        <a:pt x="4" y="19"/>
                        <a:pt x="6" y="26"/>
                      </a:cubicBezTo>
                      <a:cubicBezTo>
                        <a:pt x="6" y="28"/>
                        <a:pt x="8" y="31"/>
                        <a:pt x="9" y="34"/>
                      </a:cubicBezTo>
                      <a:cubicBezTo>
                        <a:pt x="9" y="34"/>
                        <a:pt x="9" y="34"/>
                        <a:pt x="9" y="34"/>
                      </a:cubicBezTo>
                      <a:cubicBezTo>
                        <a:pt x="8" y="31"/>
                        <a:pt x="6" y="27"/>
                        <a:pt x="6" y="26"/>
                      </a:cubicBezTo>
                      <a:cubicBezTo>
                        <a:pt x="4" y="19"/>
                        <a:pt x="2" y="9"/>
                        <a:pt x="0" y="0"/>
                      </a:cubicBezTo>
                    </a:path>
                  </a:pathLst>
                </a:custGeom>
                <a:solidFill>
                  <a:srgbClr val="BFA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414">
                  <a:extLst>
                    <a:ext uri="{FF2B5EF4-FFF2-40B4-BE49-F238E27FC236}">
                      <a16:creationId xmlns:a16="http://schemas.microsoft.com/office/drawing/2014/main" id="{767A27EE-31AE-1D2C-8663-15A5352987D7}"/>
                    </a:ext>
                  </a:extLst>
                </p:cNvPr>
                <p:cNvSpPr>
                  <a:spLocks/>
                </p:cNvSpPr>
                <p:nvPr/>
              </p:nvSpPr>
              <p:spPr bwMode="auto">
                <a:xfrm>
                  <a:off x="6532563" y="3298825"/>
                  <a:ext cx="50800" cy="111125"/>
                </a:xfrm>
                <a:custGeom>
                  <a:avLst/>
                  <a:gdLst>
                    <a:gd name="T0" fmla="*/ 17 w 17"/>
                    <a:gd name="T1" fmla="*/ 0 h 37"/>
                    <a:gd name="T2" fmla="*/ 5 w 17"/>
                    <a:gd name="T3" fmla="*/ 3 h 37"/>
                    <a:gd name="T4" fmla="*/ 3 w 17"/>
                    <a:gd name="T5" fmla="*/ 3 h 37"/>
                    <a:gd name="T6" fmla="*/ 0 w 17"/>
                    <a:gd name="T7" fmla="*/ 3 h 37"/>
                    <a:gd name="T8" fmla="*/ 0 w 17"/>
                    <a:gd name="T9" fmla="*/ 3 h 37"/>
                    <a:gd name="T10" fmla="*/ 0 w 17"/>
                    <a:gd name="T11" fmla="*/ 3 h 37"/>
                    <a:gd name="T12" fmla="*/ 6 w 17"/>
                    <a:gd name="T13" fmla="*/ 29 h 37"/>
                    <a:gd name="T14" fmla="*/ 9 w 17"/>
                    <a:gd name="T15" fmla="*/ 37 h 37"/>
                    <a:gd name="T16" fmla="*/ 12 w 17"/>
                    <a:gd name="T17" fmla="*/ 37 h 37"/>
                    <a:gd name="T18" fmla="*/ 8 w 17"/>
                    <a:gd name="T19" fmla="*/ 29 h 37"/>
                    <a:gd name="T20" fmla="*/ 3 w 17"/>
                    <a:gd name="T21" fmla="*/ 6 h 37"/>
                    <a:gd name="T22" fmla="*/ 17 w 17"/>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37">
                      <a:moveTo>
                        <a:pt x="17" y="0"/>
                      </a:moveTo>
                      <a:cubicBezTo>
                        <a:pt x="14" y="2"/>
                        <a:pt x="9" y="2"/>
                        <a:pt x="5" y="3"/>
                      </a:cubicBezTo>
                      <a:cubicBezTo>
                        <a:pt x="4" y="3"/>
                        <a:pt x="3" y="3"/>
                        <a:pt x="3" y="3"/>
                      </a:cubicBezTo>
                      <a:cubicBezTo>
                        <a:pt x="1" y="3"/>
                        <a:pt x="0" y="3"/>
                        <a:pt x="0" y="3"/>
                      </a:cubicBezTo>
                      <a:cubicBezTo>
                        <a:pt x="0" y="3"/>
                        <a:pt x="0" y="3"/>
                        <a:pt x="0" y="3"/>
                      </a:cubicBezTo>
                      <a:cubicBezTo>
                        <a:pt x="0" y="3"/>
                        <a:pt x="0" y="3"/>
                        <a:pt x="0" y="3"/>
                      </a:cubicBezTo>
                      <a:cubicBezTo>
                        <a:pt x="2" y="12"/>
                        <a:pt x="4" y="22"/>
                        <a:pt x="6" y="29"/>
                      </a:cubicBezTo>
                      <a:cubicBezTo>
                        <a:pt x="6" y="30"/>
                        <a:pt x="8" y="34"/>
                        <a:pt x="9" y="37"/>
                      </a:cubicBezTo>
                      <a:cubicBezTo>
                        <a:pt x="12" y="37"/>
                        <a:pt x="12" y="37"/>
                        <a:pt x="12" y="37"/>
                      </a:cubicBezTo>
                      <a:cubicBezTo>
                        <a:pt x="10" y="34"/>
                        <a:pt x="9" y="31"/>
                        <a:pt x="8" y="29"/>
                      </a:cubicBezTo>
                      <a:cubicBezTo>
                        <a:pt x="6" y="23"/>
                        <a:pt x="4" y="15"/>
                        <a:pt x="3" y="6"/>
                      </a:cubicBezTo>
                      <a:cubicBezTo>
                        <a:pt x="3" y="6"/>
                        <a:pt x="17" y="1"/>
                        <a:pt x="17" y="0"/>
                      </a:cubicBezTo>
                    </a:path>
                  </a:pathLst>
                </a:custGeom>
                <a:solidFill>
                  <a:srgbClr val="F9D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415">
                  <a:extLst>
                    <a:ext uri="{FF2B5EF4-FFF2-40B4-BE49-F238E27FC236}">
                      <a16:creationId xmlns:a16="http://schemas.microsoft.com/office/drawing/2014/main" id="{AF6E313B-5292-350F-DBA4-A9563562180B}"/>
                    </a:ext>
                  </a:extLst>
                </p:cNvPr>
                <p:cNvSpPr>
                  <a:spLocks/>
                </p:cNvSpPr>
                <p:nvPr/>
              </p:nvSpPr>
              <p:spPr bwMode="auto">
                <a:xfrm>
                  <a:off x="6229351" y="3194050"/>
                  <a:ext cx="142875" cy="219075"/>
                </a:xfrm>
                <a:custGeom>
                  <a:avLst/>
                  <a:gdLst>
                    <a:gd name="T0" fmla="*/ 47 w 48"/>
                    <a:gd name="T1" fmla="*/ 18 h 73"/>
                    <a:gd name="T2" fmla="*/ 26 w 48"/>
                    <a:gd name="T3" fmla="*/ 24 h 73"/>
                    <a:gd name="T4" fmla="*/ 17 w 48"/>
                    <a:gd name="T5" fmla="*/ 60 h 73"/>
                    <a:gd name="T6" fmla="*/ 32 w 48"/>
                    <a:gd name="T7" fmla="*/ 66 h 73"/>
                    <a:gd name="T8" fmla="*/ 47 w 48"/>
                    <a:gd name="T9" fmla="*/ 18 h 73"/>
                  </a:gdLst>
                  <a:ahLst/>
                  <a:cxnLst>
                    <a:cxn ang="0">
                      <a:pos x="T0" y="T1"/>
                    </a:cxn>
                    <a:cxn ang="0">
                      <a:pos x="T2" y="T3"/>
                    </a:cxn>
                    <a:cxn ang="0">
                      <a:pos x="T4" y="T5"/>
                    </a:cxn>
                    <a:cxn ang="0">
                      <a:pos x="T6" y="T7"/>
                    </a:cxn>
                    <a:cxn ang="0">
                      <a:pos x="T8" y="T9"/>
                    </a:cxn>
                  </a:cxnLst>
                  <a:rect l="0" t="0" r="r" b="b"/>
                  <a:pathLst>
                    <a:path w="48" h="73">
                      <a:moveTo>
                        <a:pt x="47" y="18"/>
                      </a:moveTo>
                      <a:cubicBezTo>
                        <a:pt x="45" y="6"/>
                        <a:pt x="28" y="0"/>
                        <a:pt x="26" y="24"/>
                      </a:cubicBezTo>
                      <a:cubicBezTo>
                        <a:pt x="25" y="33"/>
                        <a:pt x="23" y="56"/>
                        <a:pt x="17" y="60"/>
                      </a:cubicBezTo>
                      <a:cubicBezTo>
                        <a:pt x="0" y="73"/>
                        <a:pt x="29" y="72"/>
                        <a:pt x="32" y="66"/>
                      </a:cubicBezTo>
                      <a:cubicBezTo>
                        <a:pt x="38" y="53"/>
                        <a:pt x="48" y="24"/>
                        <a:pt x="47" y="18"/>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416">
                  <a:extLst>
                    <a:ext uri="{FF2B5EF4-FFF2-40B4-BE49-F238E27FC236}">
                      <a16:creationId xmlns:a16="http://schemas.microsoft.com/office/drawing/2014/main" id="{B5C9A406-757B-4500-6155-47E53C418FD0}"/>
                    </a:ext>
                  </a:extLst>
                </p:cNvPr>
                <p:cNvSpPr>
                  <a:spLocks/>
                </p:cNvSpPr>
                <p:nvPr/>
              </p:nvSpPr>
              <p:spPr bwMode="auto">
                <a:xfrm>
                  <a:off x="6291263" y="3157538"/>
                  <a:ext cx="311150" cy="347663"/>
                </a:xfrm>
                <a:custGeom>
                  <a:avLst/>
                  <a:gdLst>
                    <a:gd name="T0" fmla="*/ 81 w 104"/>
                    <a:gd name="T1" fmla="*/ 50 h 116"/>
                    <a:gd name="T2" fmla="*/ 100 w 104"/>
                    <a:gd name="T3" fmla="*/ 45 h 116"/>
                    <a:gd name="T4" fmla="*/ 90 w 104"/>
                    <a:gd name="T5" fmla="*/ 10 h 116"/>
                    <a:gd name="T6" fmla="*/ 50 w 104"/>
                    <a:gd name="T7" fmla="*/ 1 h 116"/>
                    <a:gd name="T8" fmla="*/ 11 w 104"/>
                    <a:gd name="T9" fmla="*/ 15 h 116"/>
                    <a:gd name="T10" fmla="*/ 0 w 104"/>
                    <a:gd name="T11" fmla="*/ 45 h 116"/>
                    <a:gd name="T12" fmla="*/ 20 w 104"/>
                    <a:gd name="T13" fmla="*/ 54 h 116"/>
                    <a:gd name="T14" fmla="*/ 54 w 104"/>
                    <a:gd name="T15" fmla="*/ 112 h 116"/>
                    <a:gd name="T16" fmla="*/ 81 w 104"/>
                    <a:gd name="T17" fmla="*/ 5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16">
                      <a:moveTo>
                        <a:pt x="81" y="50"/>
                      </a:moveTo>
                      <a:cubicBezTo>
                        <a:pt x="81" y="50"/>
                        <a:pt x="100" y="49"/>
                        <a:pt x="100" y="45"/>
                      </a:cubicBezTo>
                      <a:cubicBezTo>
                        <a:pt x="101" y="35"/>
                        <a:pt x="98" y="16"/>
                        <a:pt x="90" y="10"/>
                      </a:cubicBezTo>
                      <a:cubicBezTo>
                        <a:pt x="89" y="9"/>
                        <a:pt x="73" y="0"/>
                        <a:pt x="50" y="1"/>
                      </a:cubicBezTo>
                      <a:cubicBezTo>
                        <a:pt x="25" y="2"/>
                        <a:pt x="20" y="8"/>
                        <a:pt x="11" y="15"/>
                      </a:cubicBezTo>
                      <a:cubicBezTo>
                        <a:pt x="7" y="19"/>
                        <a:pt x="1" y="37"/>
                        <a:pt x="0" y="45"/>
                      </a:cubicBezTo>
                      <a:cubicBezTo>
                        <a:pt x="0" y="50"/>
                        <a:pt x="20" y="54"/>
                        <a:pt x="20" y="54"/>
                      </a:cubicBezTo>
                      <a:cubicBezTo>
                        <a:pt x="30" y="88"/>
                        <a:pt x="3" y="108"/>
                        <a:pt x="54" y="112"/>
                      </a:cubicBezTo>
                      <a:cubicBezTo>
                        <a:pt x="104" y="116"/>
                        <a:pt x="77" y="62"/>
                        <a:pt x="81" y="50"/>
                      </a:cubicBezTo>
                    </a:path>
                  </a:pathLst>
                </a:custGeom>
                <a:solidFill>
                  <a:srgbClr val="532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17">
                  <a:extLst>
                    <a:ext uri="{FF2B5EF4-FFF2-40B4-BE49-F238E27FC236}">
                      <a16:creationId xmlns:a16="http://schemas.microsoft.com/office/drawing/2014/main" id="{FE102665-8FF2-FA29-2CD4-3CDCFCEFC4E8}"/>
                    </a:ext>
                  </a:extLst>
                </p:cNvPr>
                <p:cNvSpPr>
                  <a:spLocks noEditPoints="1"/>
                </p:cNvSpPr>
                <p:nvPr/>
              </p:nvSpPr>
              <p:spPr bwMode="auto">
                <a:xfrm>
                  <a:off x="6351588" y="3160713"/>
                  <a:ext cx="187325" cy="20638"/>
                </a:xfrm>
                <a:custGeom>
                  <a:avLst/>
                  <a:gdLst>
                    <a:gd name="T0" fmla="*/ 18 w 63"/>
                    <a:gd name="T1" fmla="*/ 1 h 7"/>
                    <a:gd name="T2" fmla="*/ 0 w 63"/>
                    <a:gd name="T3" fmla="*/ 7 h 7"/>
                    <a:gd name="T4" fmla="*/ 0 w 63"/>
                    <a:gd name="T5" fmla="*/ 7 h 7"/>
                    <a:gd name="T6" fmla="*/ 18 w 63"/>
                    <a:gd name="T7" fmla="*/ 1 h 7"/>
                    <a:gd name="T8" fmla="*/ 18 w 63"/>
                    <a:gd name="T9" fmla="*/ 1 h 7"/>
                    <a:gd name="T10" fmla="*/ 45 w 63"/>
                    <a:gd name="T11" fmla="*/ 0 h 7"/>
                    <a:gd name="T12" fmla="*/ 45 w 63"/>
                    <a:gd name="T13" fmla="*/ 1 h 7"/>
                    <a:gd name="T14" fmla="*/ 59 w 63"/>
                    <a:gd name="T15" fmla="*/ 4 h 7"/>
                    <a:gd name="T16" fmla="*/ 63 w 63"/>
                    <a:gd name="T17" fmla="*/ 5 h 7"/>
                    <a:gd name="T18" fmla="*/ 45 w 6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
                      <a:moveTo>
                        <a:pt x="18" y="1"/>
                      </a:moveTo>
                      <a:cubicBezTo>
                        <a:pt x="9" y="2"/>
                        <a:pt x="4" y="4"/>
                        <a:pt x="0" y="7"/>
                      </a:cubicBezTo>
                      <a:cubicBezTo>
                        <a:pt x="0" y="7"/>
                        <a:pt x="0" y="7"/>
                        <a:pt x="0" y="7"/>
                      </a:cubicBezTo>
                      <a:cubicBezTo>
                        <a:pt x="4" y="4"/>
                        <a:pt x="9" y="2"/>
                        <a:pt x="18" y="1"/>
                      </a:cubicBezTo>
                      <a:cubicBezTo>
                        <a:pt x="18" y="1"/>
                        <a:pt x="18" y="1"/>
                        <a:pt x="18" y="1"/>
                      </a:cubicBezTo>
                      <a:moveTo>
                        <a:pt x="45" y="0"/>
                      </a:moveTo>
                      <a:cubicBezTo>
                        <a:pt x="45" y="0"/>
                        <a:pt x="45" y="0"/>
                        <a:pt x="45" y="1"/>
                      </a:cubicBezTo>
                      <a:cubicBezTo>
                        <a:pt x="50" y="1"/>
                        <a:pt x="55" y="3"/>
                        <a:pt x="59" y="4"/>
                      </a:cubicBezTo>
                      <a:cubicBezTo>
                        <a:pt x="61" y="4"/>
                        <a:pt x="62" y="5"/>
                        <a:pt x="63" y="5"/>
                      </a:cubicBezTo>
                      <a:cubicBezTo>
                        <a:pt x="58" y="3"/>
                        <a:pt x="52" y="1"/>
                        <a:pt x="45"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418">
                  <a:extLst>
                    <a:ext uri="{FF2B5EF4-FFF2-40B4-BE49-F238E27FC236}">
                      <a16:creationId xmlns:a16="http://schemas.microsoft.com/office/drawing/2014/main" id="{E5839C4A-8F81-FBA3-C52B-5DF89472CD5F}"/>
                    </a:ext>
                  </a:extLst>
                </p:cNvPr>
                <p:cNvSpPr>
                  <a:spLocks/>
                </p:cNvSpPr>
                <p:nvPr/>
              </p:nvSpPr>
              <p:spPr bwMode="auto">
                <a:xfrm>
                  <a:off x="6305551" y="3187700"/>
                  <a:ext cx="36513" cy="53975"/>
                </a:xfrm>
                <a:custGeom>
                  <a:avLst/>
                  <a:gdLst>
                    <a:gd name="T0" fmla="*/ 12 w 12"/>
                    <a:gd name="T1" fmla="*/ 0 h 18"/>
                    <a:gd name="T2" fmla="*/ 12 w 12"/>
                    <a:gd name="T3" fmla="*/ 0 h 18"/>
                    <a:gd name="T4" fmla="*/ 6 w 12"/>
                    <a:gd name="T5" fmla="*/ 5 h 18"/>
                    <a:gd name="T6" fmla="*/ 0 w 12"/>
                    <a:gd name="T7" fmla="*/ 18 h 18"/>
                    <a:gd name="T8" fmla="*/ 6 w 12"/>
                    <a:gd name="T9" fmla="*/ 5 h 18"/>
                    <a:gd name="T10" fmla="*/ 12 w 12"/>
                    <a:gd name="T11" fmla="*/ 0 h 18"/>
                  </a:gdLst>
                  <a:ahLst/>
                  <a:cxnLst>
                    <a:cxn ang="0">
                      <a:pos x="T0" y="T1"/>
                    </a:cxn>
                    <a:cxn ang="0">
                      <a:pos x="T2" y="T3"/>
                    </a:cxn>
                    <a:cxn ang="0">
                      <a:pos x="T4" y="T5"/>
                    </a:cxn>
                    <a:cxn ang="0">
                      <a:pos x="T6" y="T7"/>
                    </a:cxn>
                    <a:cxn ang="0">
                      <a:pos x="T8" y="T9"/>
                    </a:cxn>
                    <a:cxn ang="0">
                      <a:pos x="T10" y="T11"/>
                    </a:cxn>
                  </a:cxnLst>
                  <a:rect l="0" t="0" r="r" b="b"/>
                  <a:pathLst>
                    <a:path w="12" h="18">
                      <a:moveTo>
                        <a:pt x="12" y="0"/>
                      </a:moveTo>
                      <a:cubicBezTo>
                        <a:pt x="12" y="0"/>
                        <a:pt x="12" y="0"/>
                        <a:pt x="12" y="0"/>
                      </a:cubicBezTo>
                      <a:cubicBezTo>
                        <a:pt x="10" y="1"/>
                        <a:pt x="8" y="3"/>
                        <a:pt x="6" y="5"/>
                      </a:cubicBezTo>
                      <a:cubicBezTo>
                        <a:pt x="5" y="7"/>
                        <a:pt x="2" y="12"/>
                        <a:pt x="0" y="18"/>
                      </a:cubicBezTo>
                      <a:cubicBezTo>
                        <a:pt x="2" y="12"/>
                        <a:pt x="4" y="7"/>
                        <a:pt x="6" y="5"/>
                      </a:cubicBezTo>
                      <a:cubicBezTo>
                        <a:pt x="8" y="3"/>
                        <a:pt x="10" y="2"/>
                        <a:pt x="12" y="0"/>
                      </a:cubicBezTo>
                    </a:path>
                  </a:pathLst>
                </a:custGeom>
                <a:solidFill>
                  <a:srgbClr val="BFA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19">
                  <a:extLst>
                    <a:ext uri="{FF2B5EF4-FFF2-40B4-BE49-F238E27FC236}">
                      <a16:creationId xmlns:a16="http://schemas.microsoft.com/office/drawing/2014/main" id="{8A273157-7F54-AA68-13EF-5DA64BA7BBD9}"/>
                    </a:ext>
                  </a:extLst>
                </p:cNvPr>
                <p:cNvSpPr>
                  <a:spLocks/>
                </p:cNvSpPr>
                <p:nvPr/>
              </p:nvSpPr>
              <p:spPr bwMode="auto">
                <a:xfrm>
                  <a:off x="6342063" y="3181350"/>
                  <a:ext cx="9525" cy="6350"/>
                </a:xfrm>
                <a:custGeom>
                  <a:avLst/>
                  <a:gdLst>
                    <a:gd name="T0" fmla="*/ 3 w 3"/>
                    <a:gd name="T1" fmla="*/ 0 h 2"/>
                    <a:gd name="T2" fmla="*/ 3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3" y="0"/>
                        <a:pt x="3" y="0"/>
                        <a:pt x="3" y="0"/>
                      </a:cubicBezTo>
                      <a:cubicBezTo>
                        <a:pt x="2" y="1"/>
                        <a:pt x="1" y="1"/>
                        <a:pt x="0" y="2"/>
                      </a:cubicBezTo>
                      <a:cubicBezTo>
                        <a:pt x="0" y="2"/>
                        <a:pt x="0" y="2"/>
                        <a:pt x="0" y="2"/>
                      </a:cubicBezTo>
                      <a:cubicBezTo>
                        <a:pt x="1" y="1"/>
                        <a:pt x="2" y="1"/>
                        <a:pt x="3" y="0"/>
                      </a:cubicBezTo>
                    </a:path>
                  </a:pathLst>
                </a:custGeom>
                <a:solidFill>
                  <a:srgbClr val="D9C3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20">
                  <a:extLst>
                    <a:ext uri="{FF2B5EF4-FFF2-40B4-BE49-F238E27FC236}">
                      <a16:creationId xmlns:a16="http://schemas.microsoft.com/office/drawing/2014/main" id="{8D566348-3B5F-C9B3-F501-38FEA031E5AE}"/>
                    </a:ext>
                  </a:extLst>
                </p:cNvPr>
                <p:cNvSpPr>
                  <a:spLocks noEditPoints="1"/>
                </p:cNvSpPr>
                <p:nvPr/>
              </p:nvSpPr>
              <p:spPr bwMode="auto">
                <a:xfrm>
                  <a:off x="6291263" y="3163888"/>
                  <a:ext cx="236538" cy="138113"/>
                </a:xfrm>
                <a:custGeom>
                  <a:avLst/>
                  <a:gdLst>
                    <a:gd name="T0" fmla="*/ 38 w 79"/>
                    <a:gd name="T1" fmla="*/ 0 h 46"/>
                    <a:gd name="T2" fmla="*/ 20 w 79"/>
                    <a:gd name="T3" fmla="*/ 6 h 46"/>
                    <a:gd name="T4" fmla="*/ 17 w 79"/>
                    <a:gd name="T5" fmla="*/ 8 h 46"/>
                    <a:gd name="T6" fmla="*/ 17 w 79"/>
                    <a:gd name="T7" fmla="*/ 8 h 46"/>
                    <a:gd name="T8" fmla="*/ 11 w 79"/>
                    <a:gd name="T9" fmla="*/ 13 h 46"/>
                    <a:gd name="T10" fmla="*/ 5 w 79"/>
                    <a:gd name="T11" fmla="*/ 26 h 46"/>
                    <a:gd name="T12" fmla="*/ 0 w 79"/>
                    <a:gd name="T13" fmla="*/ 43 h 46"/>
                    <a:gd name="T14" fmla="*/ 3 w 79"/>
                    <a:gd name="T15" fmla="*/ 46 h 46"/>
                    <a:gd name="T16" fmla="*/ 14 w 79"/>
                    <a:gd name="T17" fmla="*/ 14 h 46"/>
                    <a:gd name="T18" fmla="*/ 37 w 79"/>
                    <a:gd name="T19" fmla="*/ 2 h 46"/>
                    <a:gd name="T20" fmla="*/ 38 w 79"/>
                    <a:gd name="T21" fmla="*/ 0 h 46"/>
                    <a:gd name="T22" fmla="*/ 65 w 79"/>
                    <a:gd name="T23" fmla="*/ 0 h 46"/>
                    <a:gd name="T24" fmla="*/ 65 w 79"/>
                    <a:gd name="T25" fmla="*/ 0 h 46"/>
                    <a:gd name="T26" fmla="*/ 79 w 79"/>
                    <a:gd name="T27" fmla="*/ 3 h 46"/>
                    <a:gd name="T28" fmla="*/ 65 w 79"/>
                    <a:gd name="T2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46">
                      <a:moveTo>
                        <a:pt x="38" y="0"/>
                      </a:moveTo>
                      <a:cubicBezTo>
                        <a:pt x="29" y="1"/>
                        <a:pt x="24" y="3"/>
                        <a:pt x="20" y="6"/>
                      </a:cubicBezTo>
                      <a:cubicBezTo>
                        <a:pt x="19" y="7"/>
                        <a:pt x="18" y="7"/>
                        <a:pt x="17" y="8"/>
                      </a:cubicBezTo>
                      <a:cubicBezTo>
                        <a:pt x="17" y="8"/>
                        <a:pt x="17" y="8"/>
                        <a:pt x="17" y="8"/>
                      </a:cubicBezTo>
                      <a:cubicBezTo>
                        <a:pt x="15" y="10"/>
                        <a:pt x="13" y="11"/>
                        <a:pt x="11" y="13"/>
                      </a:cubicBezTo>
                      <a:cubicBezTo>
                        <a:pt x="9" y="15"/>
                        <a:pt x="7" y="20"/>
                        <a:pt x="5" y="26"/>
                      </a:cubicBezTo>
                      <a:cubicBezTo>
                        <a:pt x="3" y="32"/>
                        <a:pt x="1" y="39"/>
                        <a:pt x="0" y="43"/>
                      </a:cubicBezTo>
                      <a:cubicBezTo>
                        <a:pt x="0" y="44"/>
                        <a:pt x="1" y="45"/>
                        <a:pt x="3" y="46"/>
                      </a:cubicBezTo>
                      <a:cubicBezTo>
                        <a:pt x="4" y="37"/>
                        <a:pt x="10" y="17"/>
                        <a:pt x="14" y="14"/>
                      </a:cubicBezTo>
                      <a:cubicBezTo>
                        <a:pt x="20" y="9"/>
                        <a:pt x="25" y="4"/>
                        <a:pt x="37" y="2"/>
                      </a:cubicBezTo>
                      <a:cubicBezTo>
                        <a:pt x="37" y="1"/>
                        <a:pt x="38" y="0"/>
                        <a:pt x="38" y="0"/>
                      </a:cubicBezTo>
                      <a:moveTo>
                        <a:pt x="65" y="0"/>
                      </a:moveTo>
                      <a:cubicBezTo>
                        <a:pt x="65" y="0"/>
                        <a:pt x="65" y="0"/>
                        <a:pt x="65" y="0"/>
                      </a:cubicBezTo>
                      <a:cubicBezTo>
                        <a:pt x="71" y="1"/>
                        <a:pt x="75" y="2"/>
                        <a:pt x="79" y="3"/>
                      </a:cubicBezTo>
                      <a:cubicBezTo>
                        <a:pt x="75" y="2"/>
                        <a:pt x="70" y="0"/>
                        <a:pt x="65" y="0"/>
                      </a:cubicBezTo>
                    </a:path>
                  </a:pathLst>
                </a:custGeom>
                <a:solidFill>
                  <a:srgbClr val="522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421">
                  <a:extLst>
                    <a:ext uri="{FF2B5EF4-FFF2-40B4-BE49-F238E27FC236}">
                      <a16:creationId xmlns:a16="http://schemas.microsoft.com/office/drawing/2014/main" id="{33EFDCC0-ED32-371C-8D5F-E7071BBEC5D6}"/>
                    </a:ext>
                  </a:extLst>
                </p:cNvPr>
                <p:cNvSpPr>
                  <a:spLocks/>
                </p:cNvSpPr>
                <p:nvPr/>
              </p:nvSpPr>
              <p:spPr bwMode="auto">
                <a:xfrm>
                  <a:off x="6389688" y="3098800"/>
                  <a:ext cx="125413" cy="106363"/>
                </a:xfrm>
                <a:custGeom>
                  <a:avLst/>
                  <a:gdLst>
                    <a:gd name="T0" fmla="*/ 32 w 42"/>
                    <a:gd name="T1" fmla="*/ 1 h 36"/>
                    <a:gd name="T2" fmla="*/ 34 w 42"/>
                    <a:gd name="T3" fmla="*/ 24 h 36"/>
                    <a:gd name="T4" fmla="*/ 4 w 42"/>
                    <a:gd name="T5" fmla="*/ 24 h 36"/>
                    <a:gd name="T6" fmla="*/ 8 w 42"/>
                    <a:gd name="T7" fmla="*/ 0 h 36"/>
                    <a:gd name="T8" fmla="*/ 32 w 42"/>
                    <a:gd name="T9" fmla="*/ 1 h 36"/>
                  </a:gdLst>
                  <a:ahLst/>
                  <a:cxnLst>
                    <a:cxn ang="0">
                      <a:pos x="T0" y="T1"/>
                    </a:cxn>
                    <a:cxn ang="0">
                      <a:pos x="T2" y="T3"/>
                    </a:cxn>
                    <a:cxn ang="0">
                      <a:pos x="T4" y="T5"/>
                    </a:cxn>
                    <a:cxn ang="0">
                      <a:pos x="T6" y="T7"/>
                    </a:cxn>
                    <a:cxn ang="0">
                      <a:pos x="T8" y="T9"/>
                    </a:cxn>
                  </a:cxnLst>
                  <a:rect l="0" t="0" r="r" b="b"/>
                  <a:pathLst>
                    <a:path w="42" h="36">
                      <a:moveTo>
                        <a:pt x="32" y="1"/>
                      </a:moveTo>
                      <a:cubicBezTo>
                        <a:pt x="32" y="1"/>
                        <a:pt x="25" y="13"/>
                        <a:pt x="34" y="24"/>
                      </a:cubicBezTo>
                      <a:cubicBezTo>
                        <a:pt x="42" y="36"/>
                        <a:pt x="0" y="35"/>
                        <a:pt x="4" y="24"/>
                      </a:cubicBezTo>
                      <a:cubicBezTo>
                        <a:pt x="9" y="10"/>
                        <a:pt x="9" y="7"/>
                        <a:pt x="8" y="0"/>
                      </a:cubicBezTo>
                      <a:cubicBezTo>
                        <a:pt x="25" y="0"/>
                        <a:pt x="32" y="1"/>
                        <a:pt x="32" y="1"/>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22">
                  <a:extLst>
                    <a:ext uri="{FF2B5EF4-FFF2-40B4-BE49-F238E27FC236}">
                      <a16:creationId xmlns:a16="http://schemas.microsoft.com/office/drawing/2014/main" id="{B82ACBB8-02A6-2EBD-B42C-7D0E690C846A}"/>
                    </a:ext>
                  </a:extLst>
                </p:cNvPr>
                <p:cNvSpPr>
                  <a:spLocks noEditPoints="1"/>
                </p:cNvSpPr>
                <p:nvPr/>
              </p:nvSpPr>
              <p:spPr bwMode="auto">
                <a:xfrm>
                  <a:off x="6351588" y="3319463"/>
                  <a:ext cx="4763" cy="90488"/>
                </a:xfrm>
                <a:custGeom>
                  <a:avLst/>
                  <a:gdLst>
                    <a:gd name="T0" fmla="*/ 2 w 2"/>
                    <a:gd name="T1" fmla="*/ 29 h 30"/>
                    <a:gd name="T2" fmla="*/ 2 w 2"/>
                    <a:gd name="T3" fmla="*/ 30 h 30"/>
                    <a:gd name="T4" fmla="*/ 2 w 2"/>
                    <a:gd name="T5" fmla="*/ 30 h 30"/>
                    <a:gd name="T6" fmla="*/ 2 w 2"/>
                    <a:gd name="T7" fmla="*/ 29 h 30"/>
                    <a:gd name="T8" fmla="*/ 0 w 2"/>
                    <a:gd name="T9" fmla="*/ 0 h 30"/>
                    <a:gd name="T10" fmla="*/ 0 w 2"/>
                    <a:gd name="T11" fmla="*/ 0 h 30"/>
                    <a:gd name="T12" fmla="*/ 2 w 2"/>
                    <a:gd name="T13" fmla="*/ 5 h 30"/>
                    <a:gd name="T14" fmla="*/ 0 w 2"/>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0">
                      <a:moveTo>
                        <a:pt x="2" y="29"/>
                      </a:moveTo>
                      <a:cubicBezTo>
                        <a:pt x="2" y="29"/>
                        <a:pt x="2" y="30"/>
                        <a:pt x="2" y="30"/>
                      </a:cubicBezTo>
                      <a:cubicBezTo>
                        <a:pt x="2" y="30"/>
                        <a:pt x="2" y="30"/>
                        <a:pt x="2" y="30"/>
                      </a:cubicBezTo>
                      <a:cubicBezTo>
                        <a:pt x="2" y="30"/>
                        <a:pt x="2" y="29"/>
                        <a:pt x="2" y="29"/>
                      </a:cubicBezTo>
                      <a:moveTo>
                        <a:pt x="0" y="0"/>
                      </a:moveTo>
                      <a:cubicBezTo>
                        <a:pt x="0" y="0"/>
                        <a:pt x="0" y="0"/>
                        <a:pt x="0" y="0"/>
                      </a:cubicBezTo>
                      <a:cubicBezTo>
                        <a:pt x="1" y="2"/>
                        <a:pt x="1" y="3"/>
                        <a:pt x="2" y="5"/>
                      </a:cubicBezTo>
                      <a:cubicBezTo>
                        <a:pt x="1" y="4"/>
                        <a:pt x="1" y="2"/>
                        <a:pt x="0" y="0"/>
                      </a:cubicBezTo>
                    </a:path>
                  </a:pathLst>
                </a:custGeom>
                <a:solidFill>
                  <a:srgbClr val="BFA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23">
                  <a:extLst>
                    <a:ext uri="{FF2B5EF4-FFF2-40B4-BE49-F238E27FC236}">
                      <a16:creationId xmlns:a16="http://schemas.microsoft.com/office/drawing/2014/main" id="{A798CE39-1748-1B58-85EC-6274A9BE8FBA}"/>
                    </a:ext>
                  </a:extLst>
                </p:cNvPr>
                <p:cNvSpPr>
                  <a:spLocks/>
                </p:cNvSpPr>
                <p:nvPr/>
              </p:nvSpPr>
              <p:spPr bwMode="auto">
                <a:xfrm>
                  <a:off x="6351588" y="33194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9D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424">
                  <a:extLst>
                    <a:ext uri="{FF2B5EF4-FFF2-40B4-BE49-F238E27FC236}">
                      <a16:creationId xmlns:a16="http://schemas.microsoft.com/office/drawing/2014/main" id="{5AD01877-4170-D0E6-01DA-F1CB1B1CB6E3}"/>
                    </a:ext>
                  </a:extLst>
                </p:cNvPr>
                <p:cNvSpPr>
                  <a:spLocks/>
                </p:cNvSpPr>
                <p:nvPr/>
              </p:nvSpPr>
              <p:spPr bwMode="auto">
                <a:xfrm>
                  <a:off x="6345238" y="3268663"/>
                  <a:ext cx="47625" cy="141288"/>
                </a:xfrm>
                <a:custGeom>
                  <a:avLst/>
                  <a:gdLst>
                    <a:gd name="T0" fmla="*/ 6 w 16"/>
                    <a:gd name="T1" fmla="*/ 0 h 47"/>
                    <a:gd name="T2" fmla="*/ 2 w 16"/>
                    <a:gd name="T3" fmla="*/ 17 h 47"/>
                    <a:gd name="T4" fmla="*/ 2 w 16"/>
                    <a:gd name="T5" fmla="*/ 17 h 47"/>
                    <a:gd name="T6" fmla="*/ 2 w 16"/>
                    <a:gd name="T7" fmla="*/ 17 h 47"/>
                    <a:gd name="T8" fmla="*/ 2 w 16"/>
                    <a:gd name="T9" fmla="*/ 17 h 47"/>
                    <a:gd name="T10" fmla="*/ 2 w 16"/>
                    <a:gd name="T11" fmla="*/ 17 h 47"/>
                    <a:gd name="T12" fmla="*/ 2 w 16"/>
                    <a:gd name="T13" fmla="*/ 17 h 47"/>
                    <a:gd name="T14" fmla="*/ 4 w 16"/>
                    <a:gd name="T15" fmla="*/ 22 h 47"/>
                    <a:gd name="T16" fmla="*/ 4 w 16"/>
                    <a:gd name="T17" fmla="*/ 46 h 47"/>
                    <a:gd name="T18" fmla="*/ 4 w 16"/>
                    <a:gd name="T19" fmla="*/ 47 h 47"/>
                    <a:gd name="T20" fmla="*/ 16 w 16"/>
                    <a:gd name="T21" fmla="*/ 47 h 47"/>
                    <a:gd name="T22" fmla="*/ 6 w 16"/>
                    <a:gd name="T2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47">
                      <a:moveTo>
                        <a:pt x="6" y="0"/>
                      </a:moveTo>
                      <a:cubicBezTo>
                        <a:pt x="6" y="0"/>
                        <a:pt x="0" y="10"/>
                        <a:pt x="2" y="17"/>
                      </a:cubicBez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ubicBezTo>
                        <a:pt x="3" y="19"/>
                        <a:pt x="3" y="21"/>
                        <a:pt x="4" y="22"/>
                      </a:cubicBezTo>
                      <a:cubicBezTo>
                        <a:pt x="5" y="27"/>
                        <a:pt x="5" y="34"/>
                        <a:pt x="4" y="46"/>
                      </a:cubicBezTo>
                      <a:cubicBezTo>
                        <a:pt x="4" y="46"/>
                        <a:pt x="4" y="47"/>
                        <a:pt x="4" y="47"/>
                      </a:cubicBezTo>
                      <a:cubicBezTo>
                        <a:pt x="16" y="47"/>
                        <a:pt x="16" y="47"/>
                        <a:pt x="16" y="47"/>
                      </a:cubicBezTo>
                      <a:cubicBezTo>
                        <a:pt x="11" y="42"/>
                        <a:pt x="6" y="32"/>
                        <a:pt x="6" y="0"/>
                      </a:cubicBezTo>
                    </a:path>
                  </a:pathLst>
                </a:custGeom>
                <a:solidFill>
                  <a:srgbClr val="522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25">
                  <a:extLst>
                    <a:ext uri="{FF2B5EF4-FFF2-40B4-BE49-F238E27FC236}">
                      <a16:creationId xmlns:a16="http://schemas.microsoft.com/office/drawing/2014/main" id="{EA37EC06-22C3-3C56-75AD-CCF29D97F7EA}"/>
                    </a:ext>
                  </a:extLst>
                </p:cNvPr>
                <p:cNvSpPr>
                  <a:spLocks/>
                </p:cNvSpPr>
                <p:nvPr/>
              </p:nvSpPr>
              <p:spPr bwMode="auto">
                <a:xfrm>
                  <a:off x="6288088" y="3762375"/>
                  <a:ext cx="111125" cy="127000"/>
                </a:xfrm>
                <a:custGeom>
                  <a:avLst/>
                  <a:gdLst>
                    <a:gd name="T0" fmla="*/ 31 w 37"/>
                    <a:gd name="T1" fmla="*/ 0 h 42"/>
                    <a:gd name="T2" fmla="*/ 22 w 37"/>
                    <a:gd name="T3" fmla="*/ 37 h 42"/>
                    <a:gd name="T4" fmla="*/ 2 w 37"/>
                    <a:gd name="T5" fmla="*/ 30 h 42"/>
                    <a:gd name="T6" fmla="*/ 9 w 37"/>
                    <a:gd name="T7" fmla="*/ 5 h 42"/>
                    <a:gd name="T8" fmla="*/ 31 w 37"/>
                    <a:gd name="T9" fmla="*/ 0 h 42"/>
                  </a:gdLst>
                  <a:ahLst/>
                  <a:cxnLst>
                    <a:cxn ang="0">
                      <a:pos x="T0" y="T1"/>
                    </a:cxn>
                    <a:cxn ang="0">
                      <a:pos x="T2" y="T3"/>
                    </a:cxn>
                    <a:cxn ang="0">
                      <a:pos x="T4" y="T5"/>
                    </a:cxn>
                    <a:cxn ang="0">
                      <a:pos x="T6" y="T7"/>
                    </a:cxn>
                    <a:cxn ang="0">
                      <a:pos x="T8" y="T9"/>
                    </a:cxn>
                  </a:cxnLst>
                  <a:rect l="0" t="0" r="r" b="b"/>
                  <a:pathLst>
                    <a:path w="37" h="42">
                      <a:moveTo>
                        <a:pt x="31" y="0"/>
                      </a:moveTo>
                      <a:cubicBezTo>
                        <a:pt x="31" y="0"/>
                        <a:pt x="37" y="29"/>
                        <a:pt x="22" y="37"/>
                      </a:cubicBezTo>
                      <a:cubicBezTo>
                        <a:pt x="13" y="42"/>
                        <a:pt x="3" y="37"/>
                        <a:pt x="2" y="30"/>
                      </a:cubicBezTo>
                      <a:cubicBezTo>
                        <a:pt x="0" y="26"/>
                        <a:pt x="7" y="9"/>
                        <a:pt x="9" y="5"/>
                      </a:cubicBezTo>
                      <a:cubicBezTo>
                        <a:pt x="12" y="2"/>
                        <a:pt x="31" y="0"/>
                        <a:pt x="31" y="0"/>
                      </a:cubicBezTo>
                    </a:path>
                  </a:pathLst>
                </a:custGeom>
                <a:solidFill>
                  <a:srgbClr val="003A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426">
                  <a:extLst>
                    <a:ext uri="{FF2B5EF4-FFF2-40B4-BE49-F238E27FC236}">
                      <a16:creationId xmlns:a16="http://schemas.microsoft.com/office/drawing/2014/main" id="{217C3DCD-6E93-4A6A-A225-9C3D9F2C1D1E}"/>
                    </a:ext>
                  </a:extLst>
                </p:cNvPr>
                <p:cNvSpPr>
                  <a:spLocks/>
                </p:cNvSpPr>
                <p:nvPr/>
              </p:nvSpPr>
              <p:spPr bwMode="auto">
                <a:xfrm>
                  <a:off x="6267451" y="3730625"/>
                  <a:ext cx="115888" cy="155575"/>
                </a:xfrm>
                <a:custGeom>
                  <a:avLst/>
                  <a:gdLst>
                    <a:gd name="T0" fmla="*/ 22 w 39"/>
                    <a:gd name="T1" fmla="*/ 9 h 52"/>
                    <a:gd name="T2" fmla="*/ 14 w 39"/>
                    <a:gd name="T3" fmla="*/ 45 h 52"/>
                    <a:gd name="T4" fmla="*/ 38 w 39"/>
                    <a:gd name="T5" fmla="*/ 12 h 52"/>
                    <a:gd name="T6" fmla="*/ 22 w 39"/>
                    <a:gd name="T7" fmla="*/ 9 h 52"/>
                  </a:gdLst>
                  <a:ahLst/>
                  <a:cxnLst>
                    <a:cxn ang="0">
                      <a:pos x="T0" y="T1"/>
                    </a:cxn>
                    <a:cxn ang="0">
                      <a:pos x="T2" y="T3"/>
                    </a:cxn>
                    <a:cxn ang="0">
                      <a:pos x="T4" y="T5"/>
                    </a:cxn>
                    <a:cxn ang="0">
                      <a:pos x="T6" y="T7"/>
                    </a:cxn>
                  </a:cxnLst>
                  <a:rect l="0" t="0" r="r" b="b"/>
                  <a:pathLst>
                    <a:path w="39" h="52">
                      <a:moveTo>
                        <a:pt x="22" y="9"/>
                      </a:moveTo>
                      <a:cubicBezTo>
                        <a:pt x="14" y="14"/>
                        <a:pt x="0" y="42"/>
                        <a:pt x="14" y="45"/>
                      </a:cubicBezTo>
                      <a:cubicBezTo>
                        <a:pt x="38" y="52"/>
                        <a:pt x="39" y="21"/>
                        <a:pt x="38" y="12"/>
                      </a:cubicBezTo>
                      <a:cubicBezTo>
                        <a:pt x="36" y="0"/>
                        <a:pt x="23" y="8"/>
                        <a:pt x="22" y="9"/>
                      </a:cubicBezTo>
                    </a:path>
                  </a:pathLst>
                </a:custGeom>
                <a:solidFill>
                  <a:srgbClr val="004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27">
                  <a:extLst>
                    <a:ext uri="{FF2B5EF4-FFF2-40B4-BE49-F238E27FC236}">
                      <a16:creationId xmlns:a16="http://schemas.microsoft.com/office/drawing/2014/main" id="{4C6A9EA8-D5A6-EDA2-DCF2-72AA4453FF85}"/>
                    </a:ext>
                  </a:extLst>
                </p:cNvPr>
                <p:cNvSpPr>
                  <a:spLocks/>
                </p:cNvSpPr>
                <p:nvPr/>
              </p:nvSpPr>
              <p:spPr bwMode="auto">
                <a:xfrm>
                  <a:off x="6453188" y="3759200"/>
                  <a:ext cx="109538" cy="130175"/>
                </a:xfrm>
                <a:custGeom>
                  <a:avLst/>
                  <a:gdLst>
                    <a:gd name="T0" fmla="*/ 27 w 37"/>
                    <a:gd name="T1" fmla="*/ 0 h 43"/>
                    <a:gd name="T2" fmla="*/ 23 w 37"/>
                    <a:gd name="T3" fmla="*/ 37 h 43"/>
                    <a:gd name="T4" fmla="*/ 2 w 37"/>
                    <a:gd name="T5" fmla="*/ 33 h 43"/>
                    <a:gd name="T6" fmla="*/ 7 w 37"/>
                    <a:gd name="T7" fmla="*/ 8 h 43"/>
                    <a:gd name="T8" fmla="*/ 27 w 37"/>
                    <a:gd name="T9" fmla="*/ 0 h 43"/>
                  </a:gdLst>
                  <a:ahLst/>
                  <a:cxnLst>
                    <a:cxn ang="0">
                      <a:pos x="T0" y="T1"/>
                    </a:cxn>
                    <a:cxn ang="0">
                      <a:pos x="T2" y="T3"/>
                    </a:cxn>
                    <a:cxn ang="0">
                      <a:pos x="T4" y="T5"/>
                    </a:cxn>
                    <a:cxn ang="0">
                      <a:pos x="T6" y="T7"/>
                    </a:cxn>
                    <a:cxn ang="0">
                      <a:pos x="T8" y="T9"/>
                    </a:cxn>
                  </a:cxnLst>
                  <a:rect l="0" t="0" r="r" b="b"/>
                  <a:pathLst>
                    <a:path w="37" h="43">
                      <a:moveTo>
                        <a:pt x="27" y="0"/>
                      </a:moveTo>
                      <a:cubicBezTo>
                        <a:pt x="27" y="0"/>
                        <a:pt x="37" y="28"/>
                        <a:pt x="23" y="37"/>
                      </a:cubicBezTo>
                      <a:cubicBezTo>
                        <a:pt x="14" y="43"/>
                        <a:pt x="4" y="40"/>
                        <a:pt x="2" y="33"/>
                      </a:cubicBezTo>
                      <a:cubicBezTo>
                        <a:pt x="0" y="29"/>
                        <a:pt x="4" y="11"/>
                        <a:pt x="7" y="8"/>
                      </a:cubicBezTo>
                      <a:cubicBezTo>
                        <a:pt x="9" y="4"/>
                        <a:pt x="27" y="0"/>
                        <a:pt x="27" y="0"/>
                      </a:cubicBezTo>
                    </a:path>
                  </a:pathLst>
                </a:custGeom>
                <a:solidFill>
                  <a:srgbClr val="003A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28">
                  <a:extLst>
                    <a:ext uri="{FF2B5EF4-FFF2-40B4-BE49-F238E27FC236}">
                      <a16:creationId xmlns:a16="http://schemas.microsoft.com/office/drawing/2014/main" id="{93B46A40-3F9E-4CD0-16C4-2876479FBEAD}"/>
                    </a:ext>
                  </a:extLst>
                </p:cNvPr>
                <p:cNvSpPr>
                  <a:spLocks/>
                </p:cNvSpPr>
                <p:nvPr/>
              </p:nvSpPr>
              <p:spPr bwMode="auto">
                <a:xfrm>
                  <a:off x="6430963" y="3727450"/>
                  <a:ext cx="120650" cy="152400"/>
                </a:xfrm>
                <a:custGeom>
                  <a:avLst/>
                  <a:gdLst>
                    <a:gd name="T0" fmla="*/ 18 w 40"/>
                    <a:gd name="T1" fmla="*/ 10 h 51"/>
                    <a:gd name="T2" fmla="*/ 14 w 40"/>
                    <a:gd name="T3" fmla="*/ 48 h 51"/>
                    <a:gd name="T4" fmla="*/ 34 w 40"/>
                    <a:gd name="T5" fmla="*/ 12 h 51"/>
                    <a:gd name="T6" fmla="*/ 18 w 40"/>
                    <a:gd name="T7" fmla="*/ 10 h 51"/>
                  </a:gdLst>
                  <a:ahLst/>
                  <a:cxnLst>
                    <a:cxn ang="0">
                      <a:pos x="T0" y="T1"/>
                    </a:cxn>
                    <a:cxn ang="0">
                      <a:pos x="T2" y="T3"/>
                    </a:cxn>
                    <a:cxn ang="0">
                      <a:pos x="T4" y="T5"/>
                    </a:cxn>
                    <a:cxn ang="0">
                      <a:pos x="T6" y="T7"/>
                    </a:cxn>
                  </a:cxnLst>
                  <a:rect l="0" t="0" r="r" b="b"/>
                  <a:pathLst>
                    <a:path w="40" h="51">
                      <a:moveTo>
                        <a:pt x="18" y="10"/>
                      </a:moveTo>
                      <a:cubicBezTo>
                        <a:pt x="11" y="17"/>
                        <a:pt x="0" y="46"/>
                        <a:pt x="14" y="48"/>
                      </a:cubicBezTo>
                      <a:cubicBezTo>
                        <a:pt x="40" y="51"/>
                        <a:pt x="37" y="20"/>
                        <a:pt x="34" y="12"/>
                      </a:cubicBezTo>
                      <a:cubicBezTo>
                        <a:pt x="32" y="0"/>
                        <a:pt x="19" y="10"/>
                        <a:pt x="18" y="10"/>
                      </a:cubicBezTo>
                    </a:path>
                  </a:pathLst>
                </a:custGeom>
                <a:solidFill>
                  <a:srgbClr val="0049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429">
                  <a:extLst>
                    <a:ext uri="{FF2B5EF4-FFF2-40B4-BE49-F238E27FC236}">
                      <a16:creationId xmlns:a16="http://schemas.microsoft.com/office/drawing/2014/main" id="{4DE79566-6214-8982-9CD0-A08742515C39}"/>
                    </a:ext>
                  </a:extLst>
                </p:cNvPr>
                <p:cNvSpPr>
                  <a:spLocks/>
                </p:cNvSpPr>
                <p:nvPr/>
              </p:nvSpPr>
              <p:spPr bwMode="auto">
                <a:xfrm>
                  <a:off x="6273801" y="3448050"/>
                  <a:ext cx="184150" cy="336550"/>
                </a:xfrm>
                <a:custGeom>
                  <a:avLst/>
                  <a:gdLst>
                    <a:gd name="T0" fmla="*/ 38 w 62"/>
                    <a:gd name="T1" fmla="*/ 3 h 112"/>
                    <a:gd name="T2" fmla="*/ 4 w 62"/>
                    <a:gd name="T3" fmla="*/ 42 h 112"/>
                    <a:gd name="T4" fmla="*/ 8 w 62"/>
                    <a:gd name="T5" fmla="*/ 87 h 112"/>
                    <a:gd name="T6" fmla="*/ 13 w 62"/>
                    <a:gd name="T7" fmla="*/ 108 h 112"/>
                    <a:gd name="T8" fmla="*/ 24 w 62"/>
                    <a:gd name="T9" fmla="*/ 107 h 112"/>
                    <a:gd name="T10" fmla="*/ 32 w 62"/>
                    <a:gd name="T11" fmla="*/ 108 h 112"/>
                    <a:gd name="T12" fmla="*/ 38 w 62"/>
                    <a:gd name="T13" fmla="*/ 107 h 112"/>
                    <a:gd name="T14" fmla="*/ 33 w 62"/>
                    <a:gd name="T15" fmla="*/ 78 h 112"/>
                    <a:gd name="T16" fmla="*/ 31 w 62"/>
                    <a:gd name="T17" fmla="*/ 57 h 112"/>
                    <a:gd name="T18" fmla="*/ 41 w 62"/>
                    <a:gd name="T19" fmla="*/ 37 h 112"/>
                    <a:gd name="T20" fmla="*/ 38 w 62"/>
                    <a:gd name="T21" fmla="*/ 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112">
                      <a:moveTo>
                        <a:pt x="38" y="3"/>
                      </a:moveTo>
                      <a:cubicBezTo>
                        <a:pt x="17" y="0"/>
                        <a:pt x="11" y="21"/>
                        <a:pt x="4" y="42"/>
                      </a:cubicBezTo>
                      <a:cubicBezTo>
                        <a:pt x="0" y="53"/>
                        <a:pt x="5" y="77"/>
                        <a:pt x="8" y="87"/>
                      </a:cubicBezTo>
                      <a:cubicBezTo>
                        <a:pt x="11" y="97"/>
                        <a:pt x="14" y="103"/>
                        <a:pt x="13" y="108"/>
                      </a:cubicBezTo>
                      <a:cubicBezTo>
                        <a:pt x="12" y="112"/>
                        <a:pt x="18" y="107"/>
                        <a:pt x="24" y="107"/>
                      </a:cubicBezTo>
                      <a:cubicBezTo>
                        <a:pt x="27" y="107"/>
                        <a:pt x="30" y="108"/>
                        <a:pt x="32" y="108"/>
                      </a:cubicBezTo>
                      <a:cubicBezTo>
                        <a:pt x="36" y="109"/>
                        <a:pt x="38" y="110"/>
                        <a:pt x="38" y="107"/>
                      </a:cubicBezTo>
                      <a:cubicBezTo>
                        <a:pt x="38" y="102"/>
                        <a:pt x="35" y="94"/>
                        <a:pt x="33" y="78"/>
                      </a:cubicBezTo>
                      <a:cubicBezTo>
                        <a:pt x="32" y="70"/>
                        <a:pt x="30" y="67"/>
                        <a:pt x="31" y="57"/>
                      </a:cubicBezTo>
                      <a:cubicBezTo>
                        <a:pt x="32" y="49"/>
                        <a:pt x="33" y="46"/>
                        <a:pt x="41" y="37"/>
                      </a:cubicBezTo>
                      <a:cubicBezTo>
                        <a:pt x="62" y="11"/>
                        <a:pt x="54" y="4"/>
                        <a:pt x="38" y="3"/>
                      </a:cubicBezTo>
                    </a:path>
                  </a:pathLst>
                </a:custGeom>
                <a:solidFill>
                  <a:srgbClr val="705D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30">
                  <a:extLst>
                    <a:ext uri="{FF2B5EF4-FFF2-40B4-BE49-F238E27FC236}">
                      <a16:creationId xmlns:a16="http://schemas.microsoft.com/office/drawing/2014/main" id="{EB27AE35-CCCD-B401-97E5-3AC1C67A028B}"/>
                    </a:ext>
                  </a:extLst>
                </p:cNvPr>
                <p:cNvSpPr>
                  <a:spLocks/>
                </p:cNvSpPr>
                <p:nvPr/>
              </p:nvSpPr>
              <p:spPr bwMode="auto">
                <a:xfrm>
                  <a:off x="6288088" y="3673475"/>
                  <a:ext cx="23813" cy="92075"/>
                </a:xfrm>
                <a:custGeom>
                  <a:avLst/>
                  <a:gdLst>
                    <a:gd name="T0" fmla="*/ 0 w 8"/>
                    <a:gd name="T1" fmla="*/ 0 h 31"/>
                    <a:gd name="T2" fmla="*/ 0 w 8"/>
                    <a:gd name="T3" fmla="*/ 0 h 31"/>
                    <a:gd name="T4" fmla="*/ 3 w 8"/>
                    <a:gd name="T5" fmla="*/ 12 h 31"/>
                    <a:gd name="T6" fmla="*/ 8 w 8"/>
                    <a:gd name="T7" fmla="*/ 31 h 31"/>
                    <a:gd name="T8" fmla="*/ 3 w 8"/>
                    <a:gd name="T9" fmla="*/ 12 h 31"/>
                    <a:gd name="T10" fmla="*/ 0 w 8"/>
                    <a:gd name="T11" fmla="*/ 0 h 31"/>
                  </a:gdLst>
                  <a:ahLst/>
                  <a:cxnLst>
                    <a:cxn ang="0">
                      <a:pos x="T0" y="T1"/>
                    </a:cxn>
                    <a:cxn ang="0">
                      <a:pos x="T2" y="T3"/>
                    </a:cxn>
                    <a:cxn ang="0">
                      <a:pos x="T4" y="T5"/>
                    </a:cxn>
                    <a:cxn ang="0">
                      <a:pos x="T6" y="T7"/>
                    </a:cxn>
                    <a:cxn ang="0">
                      <a:pos x="T8" y="T9"/>
                    </a:cxn>
                    <a:cxn ang="0">
                      <a:pos x="T10" y="T11"/>
                    </a:cxn>
                  </a:cxnLst>
                  <a:rect l="0" t="0" r="r" b="b"/>
                  <a:pathLst>
                    <a:path w="8" h="31">
                      <a:moveTo>
                        <a:pt x="0" y="0"/>
                      </a:moveTo>
                      <a:cubicBezTo>
                        <a:pt x="0" y="0"/>
                        <a:pt x="0" y="0"/>
                        <a:pt x="0" y="0"/>
                      </a:cubicBezTo>
                      <a:cubicBezTo>
                        <a:pt x="1" y="5"/>
                        <a:pt x="2" y="9"/>
                        <a:pt x="3" y="12"/>
                      </a:cubicBezTo>
                      <a:cubicBezTo>
                        <a:pt x="5" y="20"/>
                        <a:pt x="8" y="26"/>
                        <a:pt x="8" y="31"/>
                      </a:cubicBezTo>
                      <a:cubicBezTo>
                        <a:pt x="8" y="26"/>
                        <a:pt x="5" y="20"/>
                        <a:pt x="3" y="12"/>
                      </a:cubicBezTo>
                      <a:cubicBezTo>
                        <a:pt x="2" y="9"/>
                        <a:pt x="1" y="5"/>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31">
                  <a:extLst>
                    <a:ext uri="{FF2B5EF4-FFF2-40B4-BE49-F238E27FC236}">
                      <a16:creationId xmlns:a16="http://schemas.microsoft.com/office/drawing/2014/main" id="{8A976439-CFE2-4B77-1942-123F4555515A}"/>
                    </a:ext>
                  </a:extLst>
                </p:cNvPr>
                <p:cNvSpPr>
                  <a:spLocks/>
                </p:cNvSpPr>
                <p:nvPr/>
              </p:nvSpPr>
              <p:spPr bwMode="auto">
                <a:xfrm>
                  <a:off x="6281738" y="3633788"/>
                  <a:ext cx="6350" cy="39688"/>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cubicBezTo>
                        <a:pt x="0" y="0"/>
                        <a:pt x="0" y="0"/>
                        <a:pt x="0" y="0"/>
                      </a:cubicBezTo>
                      <a:cubicBezTo>
                        <a:pt x="0" y="4"/>
                        <a:pt x="1" y="9"/>
                        <a:pt x="2" y="13"/>
                      </a:cubicBezTo>
                      <a:cubicBezTo>
                        <a:pt x="2" y="13"/>
                        <a:pt x="2" y="13"/>
                        <a:pt x="2" y="13"/>
                      </a:cubicBezTo>
                      <a:cubicBezTo>
                        <a:pt x="1" y="9"/>
                        <a:pt x="0" y="4"/>
                        <a:pt x="0" y="0"/>
                      </a:cubicBezTo>
                    </a:path>
                  </a:pathLst>
                </a:custGeom>
                <a:solidFill>
                  <a:srgbClr val="ED42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432">
                  <a:extLst>
                    <a:ext uri="{FF2B5EF4-FFF2-40B4-BE49-F238E27FC236}">
                      <a16:creationId xmlns:a16="http://schemas.microsoft.com/office/drawing/2014/main" id="{2B4F571E-736C-9EE3-BD2B-BD50B0619118}"/>
                    </a:ext>
                  </a:extLst>
                </p:cNvPr>
                <p:cNvSpPr>
                  <a:spLocks noChangeArrowheads="1"/>
                </p:cNvSpPr>
                <p:nvPr/>
              </p:nvSpPr>
              <p:spPr bwMode="auto">
                <a:xfrm>
                  <a:off x="6281738" y="3633788"/>
                  <a:ext cx="1588" cy="1588"/>
                </a:xfrm>
                <a:prstGeom prst="ellipse">
                  <a:avLst/>
                </a:prstGeom>
                <a:solidFill>
                  <a:srgbClr val="BFA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33">
                  <a:extLst>
                    <a:ext uri="{FF2B5EF4-FFF2-40B4-BE49-F238E27FC236}">
                      <a16:creationId xmlns:a16="http://schemas.microsoft.com/office/drawing/2014/main" id="{8100A3CD-EBC5-7886-8FD0-9A45725BC4D9}"/>
                    </a:ext>
                  </a:extLst>
                </p:cNvPr>
                <p:cNvSpPr>
                  <a:spLocks noEditPoints="1"/>
                </p:cNvSpPr>
                <p:nvPr/>
              </p:nvSpPr>
              <p:spPr bwMode="auto">
                <a:xfrm>
                  <a:off x="6291263" y="3775075"/>
                  <a:ext cx="38100" cy="104775"/>
                </a:xfrm>
                <a:custGeom>
                  <a:avLst/>
                  <a:gdLst>
                    <a:gd name="T0" fmla="*/ 0 w 13"/>
                    <a:gd name="T1" fmla="*/ 23 h 35"/>
                    <a:gd name="T2" fmla="*/ 1 w 13"/>
                    <a:gd name="T3" fmla="*/ 26 h 35"/>
                    <a:gd name="T4" fmla="*/ 1 w 13"/>
                    <a:gd name="T5" fmla="*/ 26 h 35"/>
                    <a:gd name="T6" fmla="*/ 13 w 13"/>
                    <a:gd name="T7" fmla="*/ 35 h 35"/>
                    <a:gd name="T8" fmla="*/ 13 w 13"/>
                    <a:gd name="T9" fmla="*/ 35 h 35"/>
                    <a:gd name="T10" fmla="*/ 1 w 13"/>
                    <a:gd name="T11" fmla="*/ 26 h 35"/>
                    <a:gd name="T12" fmla="*/ 1 w 13"/>
                    <a:gd name="T13" fmla="*/ 26 h 35"/>
                    <a:gd name="T14" fmla="*/ 0 w 13"/>
                    <a:gd name="T15" fmla="*/ 23 h 35"/>
                    <a:gd name="T16" fmla="*/ 6 w 13"/>
                    <a:gd name="T17" fmla="*/ 0 h 35"/>
                    <a:gd name="T18" fmla="*/ 7 w 13"/>
                    <a:gd name="T19" fmla="*/ 0 h 35"/>
                    <a:gd name="T20" fmla="*/ 8 w 13"/>
                    <a:gd name="T21" fmla="*/ 0 h 35"/>
                    <a:gd name="T22" fmla="*/ 8 w 13"/>
                    <a:gd name="T23" fmla="*/ 0 h 35"/>
                    <a:gd name="T24" fmla="*/ 7 w 13"/>
                    <a:gd name="T25" fmla="*/ 0 h 35"/>
                    <a:gd name="T26" fmla="*/ 6 w 13"/>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35">
                      <a:moveTo>
                        <a:pt x="0" y="23"/>
                      </a:moveTo>
                      <a:cubicBezTo>
                        <a:pt x="0" y="24"/>
                        <a:pt x="0" y="25"/>
                        <a:pt x="1" y="26"/>
                      </a:cubicBezTo>
                      <a:cubicBezTo>
                        <a:pt x="1" y="26"/>
                        <a:pt x="1" y="26"/>
                        <a:pt x="1" y="26"/>
                      </a:cubicBezTo>
                      <a:cubicBezTo>
                        <a:pt x="2" y="31"/>
                        <a:pt x="7" y="35"/>
                        <a:pt x="13" y="35"/>
                      </a:cubicBezTo>
                      <a:cubicBezTo>
                        <a:pt x="13" y="35"/>
                        <a:pt x="13" y="35"/>
                        <a:pt x="13" y="35"/>
                      </a:cubicBezTo>
                      <a:cubicBezTo>
                        <a:pt x="7" y="35"/>
                        <a:pt x="2" y="31"/>
                        <a:pt x="1" y="26"/>
                      </a:cubicBezTo>
                      <a:cubicBezTo>
                        <a:pt x="1" y="26"/>
                        <a:pt x="1" y="26"/>
                        <a:pt x="1" y="26"/>
                      </a:cubicBezTo>
                      <a:cubicBezTo>
                        <a:pt x="0" y="25"/>
                        <a:pt x="0" y="24"/>
                        <a:pt x="0" y="23"/>
                      </a:cubicBezTo>
                      <a:moveTo>
                        <a:pt x="6" y="0"/>
                      </a:moveTo>
                      <a:cubicBezTo>
                        <a:pt x="6" y="0"/>
                        <a:pt x="7" y="0"/>
                        <a:pt x="7" y="0"/>
                      </a:cubicBezTo>
                      <a:cubicBezTo>
                        <a:pt x="7" y="0"/>
                        <a:pt x="8" y="0"/>
                        <a:pt x="8" y="0"/>
                      </a:cubicBezTo>
                      <a:cubicBezTo>
                        <a:pt x="8" y="0"/>
                        <a:pt x="8" y="0"/>
                        <a:pt x="8" y="0"/>
                      </a:cubicBezTo>
                      <a:cubicBezTo>
                        <a:pt x="8" y="0"/>
                        <a:pt x="7" y="0"/>
                        <a:pt x="7" y="0"/>
                      </a:cubicBezTo>
                      <a:cubicBezTo>
                        <a:pt x="7" y="0"/>
                        <a:pt x="6" y="0"/>
                        <a:pt x="6"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434">
                  <a:extLst>
                    <a:ext uri="{FF2B5EF4-FFF2-40B4-BE49-F238E27FC236}">
                      <a16:creationId xmlns:a16="http://schemas.microsoft.com/office/drawing/2014/main" id="{6A110D35-49EE-383C-C7A4-E5AC321BF171}"/>
                    </a:ext>
                  </a:extLst>
                </p:cNvPr>
                <p:cNvSpPr>
                  <a:spLocks/>
                </p:cNvSpPr>
                <p:nvPr/>
              </p:nvSpPr>
              <p:spPr bwMode="auto">
                <a:xfrm>
                  <a:off x="6294438" y="3852863"/>
                  <a:ext cx="44450" cy="26988"/>
                </a:xfrm>
                <a:custGeom>
                  <a:avLst/>
                  <a:gdLst>
                    <a:gd name="T0" fmla="*/ 0 w 15"/>
                    <a:gd name="T1" fmla="*/ 0 h 9"/>
                    <a:gd name="T2" fmla="*/ 0 w 15"/>
                    <a:gd name="T3" fmla="*/ 0 h 9"/>
                    <a:gd name="T4" fmla="*/ 12 w 15"/>
                    <a:gd name="T5" fmla="*/ 9 h 9"/>
                    <a:gd name="T6" fmla="*/ 15 w 15"/>
                    <a:gd name="T7" fmla="*/ 9 h 9"/>
                    <a:gd name="T8" fmla="*/ 6 w 15"/>
                    <a:gd name="T9" fmla="*/ 5 h 9"/>
                    <a:gd name="T10" fmla="*/ 5 w 15"/>
                    <a:gd name="T11" fmla="*/ 4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cubicBezTo>
                        <a:pt x="0" y="0"/>
                        <a:pt x="0" y="0"/>
                        <a:pt x="0" y="0"/>
                      </a:cubicBezTo>
                      <a:cubicBezTo>
                        <a:pt x="1" y="5"/>
                        <a:pt x="6" y="9"/>
                        <a:pt x="12" y="9"/>
                      </a:cubicBezTo>
                      <a:cubicBezTo>
                        <a:pt x="13" y="9"/>
                        <a:pt x="14" y="9"/>
                        <a:pt x="15" y="9"/>
                      </a:cubicBezTo>
                      <a:cubicBezTo>
                        <a:pt x="11" y="8"/>
                        <a:pt x="8" y="7"/>
                        <a:pt x="6" y="5"/>
                      </a:cubicBezTo>
                      <a:cubicBezTo>
                        <a:pt x="5" y="5"/>
                        <a:pt x="5" y="4"/>
                        <a:pt x="5" y="4"/>
                      </a:cubicBezTo>
                      <a:cubicBezTo>
                        <a:pt x="2" y="4"/>
                        <a:pt x="0" y="2"/>
                        <a:pt x="0" y="0"/>
                      </a:cubicBezTo>
                    </a:path>
                  </a:pathLst>
                </a:custGeom>
                <a:solidFill>
                  <a:srgbClr val="0035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35">
                  <a:extLst>
                    <a:ext uri="{FF2B5EF4-FFF2-40B4-BE49-F238E27FC236}">
                      <a16:creationId xmlns:a16="http://schemas.microsoft.com/office/drawing/2014/main" id="{468B5617-5A91-59B9-E3AC-BC000B00ADE2}"/>
                    </a:ext>
                  </a:extLst>
                </p:cNvPr>
                <p:cNvSpPr>
                  <a:spLocks/>
                </p:cNvSpPr>
                <p:nvPr/>
              </p:nvSpPr>
              <p:spPr bwMode="auto">
                <a:xfrm>
                  <a:off x="6288088" y="3775075"/>
                  <a:ext cx="36513" cy="92075"/>
                </a:xfrm>
                <a:custGeom>
                  <a:avLst/>
                  <a:gdLst>
                    <a:gd name="T0" fmla="*/ 11 w 12"/>
                    <a:gd name="T1" fmla="*/ 0 h 31"/>
                    <a:gd name="T2" fmla="*/ 9 w 12"/>
                    <a:gd name="T3" fmla="*/ 0 h 31"/>
                    <a:gd name="T4" fmla="*/ 9 w 12"/>
                    <a:gd name="T5" fmla="*/ 0 h 31"/>
                    <a:gd name="T6" fmla="*/ 9 w 12"/>
                    <a:gd name="T7" fmla="*/ 0 h 31"/>
                    <a:gd name="T8" fmla="*/ 1 w 12"/>
                    <a:gd name="T9" fmla="*/ 23 h 31"/>
                    <a:gd name="T10" fmla="*/ 2 w 12"/>
                    <a:gd name="T11" fmla="*/ 26 h 31"/>
                    <a:gd name="T12" fmla="*/ 7 w 12"/>
                    <a:gd name="T13" fmla="*/ 30 h 31"/>
                    <a:gd name="T14" fmla="*/ 8 w 12"/>
                    <a:gd name="T15" fmla="*/ 31 h 31"/>
                    <a:gd name="T16" fmla="*/ 5 w 12"/>
                    <a:gd name="T17" fmla="*/ 26 h 31"/>
                    <a:gd name="T18" fmla="*/ 5 w 12"/>
                    <a:gd name="T19" fmla="*/ 26 h 31"/>
                    <a:gd name="T20" fmla="*/ 12 w 12"/>
                    <a:gd name="T21" fmla="*/ 0 h 31"/>
                    <a:gd name="T22" fmla="*/ 12 w 12"/>
                    <a:gd name="T23" fmla="*/ 0 h 31"/>
                    <a:gd name="T24" fmla="*/ 11 w 12"/>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1">
                      <a:moveTo>
                        <a:pt x="11" y="0"/>
                      </a:moveTo>
                      <a:cubicBezTo>
                        <a:pt x="10" y="0"/>
                        <a:pt x="9" y="0"/>
                        <a:pt x="9" y="0"/>
                      </a:cubicBezTo>
                      <a:cubicBezTo>
                        <a:pt x="9" y="0"/>
                        <a:pt x="9" y="0"/>
                        <a:pt x="9" y="0"/>
                      </a:cubicBezTo>
                      <a:cubicBezTo>
                        <a:pt x="9" y="0"/>
                        <a:pt x="9" y="0"/>
                        <a:pt x="9" y="0"/>
                      </a:cubicBezTo>
                      <a:cubicBezTo>
                        <a:pt x="4" y="7"/>
                        <a:pt x="0" y="17"/>
                        <a:pt x="1" y="23"/>
                      </a:cubicBezTo>
                      <a:cubicBezTo>
                        <a:pt x="1" y="24"/>
                        <a:pt x="1" y="25"/>
                        <a:pt x="2" y="26"/>
                      </a:cubicBezTo>
                      <a:cubicBezTo>
                        <a:pt x="2" y="28"/>
                        <a:pt x="4" y="30"/>
                        <a:pt x="7" y="30"/>
                      </a:cubicBezTo>
                      <a:cubicBezTo>
                        <a:pt x="7" y="30"/>
                        <a:pt x="7" y="31"/>
                        <a:pt x="8" y="31"/>
                      </a:cubicBezTo>
                      <a:cubicBezTo>
                        <a:pt x="7" y="29"/>
                        <a:pt x="6" y="28"/>
                        <a:pt x="5" y="26"/>
                      </a:cubicBezTo>
                      <a:cubicBezTo>
                        <a:pt x="5" y="26"/>
                        <a:pt x="5" y="26"/>
                        <a:pt x="5" y="26"/>
                      </a:cubicBezTo>
                      <a:cubicBezTo>
                        <a:pt x="2" y="20"/>
                        <a:pt x="7" y="8"/>
                        <a:pt x="12" y="0"/>
                      </a:cubicBezTo>
                      <a:cubicBezTo>
                        <a:pt x="12" y="0"/>
                        <a:pt x="12" y="0"/>
                        <a:pt x="12" y="0"/>
                      </a:cubicBezTo>
                      <a:cubicBezTo>
                        <a:pt x="12" y="0"/>
                        <a:pt x="11" y="0"/>
                        <a:pt x="11" y="0"/>
                      </a:cubicBezTo>
                    </a:path>
                  </a:pathLst>
                </a:custGeom>
                <a:solidFill>
                  <a:srgbClr val="004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36">
                  <a:extLst>
                    <a:ext uri="{FF2B5EF4-FFF2-40B4-BE49-F238E27FC236}">
                      <a16:creationId xmlns:a16="http://schemas.microsoft.com/office/drawing/2014/main" id="{D3F48108-72FB-3D18-B2BF-CDDD94622286}"/>
                    </a:ext>
                  </a:extLst>
                </p:cNvPr>
                <p:cNvSpPr>
                  <a:spLocks/>
                </p:cNvSpPr>
                <p:nvPr/>
              </p:nvSpPr>
              <p:spPr bwMode="auto">
                <a:xfrm>
                  <a:off x="6281738" y="3633788"/>
                  <a:ext cx="46038" cy="141288"/>
                </a:xfrm>
                <a:custGeom>
                  <a:avLst/>
                  <a:gdLst>
                    <a:gd name="T0" fmla="*/ 4 w 15"/>
                    <a:gd name="T1" fmla="*/ 0 h 47"/>
                    <a:gd name="T2" fmla="*/ 0 w 15"/>
                    <a:gd name="T3" fmla="*/ 0 h 47"/>
                    <a:gd name="T4" fmla="*/ 0 w 15"/>
                    <a:gd name="T5" fmla="*/ 0 h 47"/>
                    <a:gd name="T6" fmla="*/ 2 w 15"/>
                    <a:gd name="T7" fmla="*/ 13 h 47"/>
                    <a:gd name="T8" fmla="*/ 5 w 15"/>
                    <a:gd name="T9" fmla="*/ 25 h 47"/>
                    <a:gd name="T10" fmla="*/ 10 w 15"/>
                    <a:gd name="T11" fmla="*/ 44 h 47"/>
                    <a:gd name="T12" fmla="*/ 10 w 15"/>
                    <a:gd name="T13" fmla="*/ 46 h 47"/>
                    <a:gd name="T14" fmla="*/ 9 w 15"/>
                    <a:gd name="T15" fmla="*/ 47 h 47"/>
                    <a:gd name="T16" fmla="*/ 10 w 15"/>
                    <a:gd name="T17" fmla="*/ 47 h 47"/>
                    <a:gd name="T18" fmla="*/ 11 w 15"/>
                    <a:gd name="T19" fmla="*/ 47 h 47"/>
                    <a:gd name="T20" fmla="*/ 13 w 15"/>
                    <a:gd name="T21" fmla="*/ 47 h 47"/>
                    <a:gd name="T22" fmla="*/ 13 w 15"/>
                    <a:gd name="T23" fmla="*/ 46 h 47"/>
                    <a:gd name="T24" fmla="*/ 9 w 15"/>
                    <a:gd name="T25" fmla="*/ 25 h 47"/>
                    <a:gd name="T26" fmla="*/ 4 w 15"/>
                    <a:gd name="T2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7">
                      <a:moveTo>
                        <a:pt x="4" y="0"/>
                      </a:moveTo>
                      <a:cubicBezTo>
                        <a:pt x="0" y="0"/>
                        <a:pt x="0" y="0"/>
                        <a:pt x="0" y="0"/>
                      </a:cubicBezTo>
                      <a:cubicBezTo>
                        <a:pt x="0" y="0"/>
                        <a:pt x="0" y="0"/>
                        <a:pt x="0" y="0"/>
                      </a:cubicBezTo>
                      <a:cubicBezTo>
                        <a:pt x="0" y="4"/>
                        <a:pt x="1" y="9"/>
                        <a:pt x="2" y="13"/>
                      </a:cubicBezTo>
                      <a:cubicBezTo>
                        <a:pt x="3" y="18"/>
                        <a:pt x="4" y="22"/>
                        <a:pt x="5" y="25"/>
                      </a:cubicBezTo>
                      <a:cubicBezTo>
                        <a:pt x="7" y="33"/>
                        <a:pt x="10" y="39"/>
                        <a:pt x="10" y="44"/>
                      </a:cubicBezTo>
                      <a:cubicBezTo>
                        <a:pt x="10" y="44"/>
                        <a:pt x="10" y="45"/>
                        <a:pt x="10" y="46"/>
                      </a:cubicBezTo>
                      <a:cubicBezTo>
                        <a:pt x="9" y="46"/>
                        <a:pt x="9" y="47"/>
                        <a:pt x="9" y="47"/>
                      </a:cubicBezTo>
                      <a:cubicBezTo>
                        <a:pt x="9" y="47"/>
                        <a:pt x="10" y="47"/>
                        <a:pt x="10" y="47"/>
                      </a:cubicBezTo>
                      <a:cubicBezTo>
                        <a:pt x="10" y="47"/>
                        <a:pt x="11" y="47"/>
                        <a:pt x="11" y="47"/>
                      </a:cubicBezTo>
                      <a:cubicBezTo>
                        <a:pt x="11" y="47"/>
                        <a:pt x="12" y="47"/>
                        <a:pt x="13" y="47"/>
                      </a:cubicBezTo>
                      <a:cubicBezTo>
                        <a:pt x="13" y="47"/>
                        <a:pt x="13" y="46"/>
                        <a:pt x="13" y="46"/>
                      </a:cubicBezTo>
                      <a:cubicBezTo>
                        <a:pt x="15" y="41"/>
                        <a:pt x="11" y="35"/>
                        <a:pt x="9" y="25"/>
                      </a:cubicBezTo>
                      <a:cubicBezTo>
                        <a:pt x="7" y="19"/>
                        <a:pt x="5" y="9"/>
                        <a:pt x="4" y="0"/>
                      </a:cubicBezTo>
                    </a:path>
                  </a:pathLst>
                </a:custGeom>
                <a:solidFill>
                  <a:srgbClr val="6F5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37">
                  <a:extLst>
                    <a:ext uri="{FF2B5EF4-FFF2-40B4-BE49-F238E27FC236}">
                      <a16:creationId xmlns:a16="http://schemas.microsoft.com/office/drawing/2014/main" id="{CC1D3A1D-619A-8161-48E3-481F0A6FC83D}"/>
                    </a:ext>
                  </a:extLst>
                </p:cNvPr>
                <p:cNvSpPr>
                  <a:spLocks/>
                </p:cNvSpPr>
                <p:nvPr/>
              </p:nvSpPr>
              <p:spPr bwMode="auto">
                <a:xfrm>
                  <a:off x="6423026" y="3448050"/>
                  <a:ext cx="128588" cy="336550"/>
                </a:xfrm>
                <a:custGeom>
                  <a:avLst/>
                  <a:gdLst>
                    <a:gd name="T0" fmla="*/ 24 w 43"/>
                    <a:gd name="T1" fmla="*/ 2 h 112"/>
                    <a:gd name="T2" fmla="*/ 1 w 43"/>
                    <a:gd name="T3" fmla="*/ 44 h 112"/>
                    <a:gd name="T4" fmla="*/ 11 w 43"/>
                    <a:gd name="T5" fmla="*/ 87 h 112"/>
                    <a:gd name="T6" fmla="*/ 15 w 43"/>
                    <a:gd name="T7" fmla="*/ 108 h 112"/>
                    <a:gd name="T8" fmla="*/ 27 w 43"/>
                    <a:gd name="T9" fmla="*/ 107 h 112"/>
                    <a:gd name="T10" fmla="*/ 35 w 43"/>
                    <a:gd name="T11" fmla="*/ 108 h 112"/>
                    <a:gd name="T12" fmla="*/ 41 w 43"/>
                    <a:gd name="T13" fmla="*/ 107 h 112"/>
                    <a:gd name="T14" fmla="*/ 36 w 43"/>
                    <a:gd name="T15" fmla="*/ 78 h 112"/>
                    <a:gd name="T16" fmla="*/ 34 w 43"/>
                    <a:gd name="T17" fmla="*/ 57 h 112"/>
                    <a:gd name="T18" fmla="*/ 40 w 43"/>
                    <a:gd name="T19" fmla="*/ 31 h 112"/>
                    <a:gd name="T20" fmla="*/ 24 w 43"/>
                    <a:gd name="T21"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12">
                      <a:moveTo>
                        <a:pt x="24" y="2"/>
                      </a:moveTo>
                      <a:cubicBezTo>
                        <a:pt x="2" y="0"/>
                        <a:pt x="0" y="25"/>
                        <a:pt x="1" y="44"/>
                      </a:cubicBezTo>
                      <a:cubicBezTo>
                        <a:pt x="2" y="55"/>
                        <a:pt x="8" y="77"/>
                        <a:pt x="11" y="87"/>
                      </a:cubicBezTo>
                      <a:cubicBezTo>
                        <a:pt x="14" y="97"/>
                        <a:pt x="17" y="103"/>
                        <a:pt x="15" y="108"/>
                      </a:cubicBezTo>
                      <a:cubicBezTo>
                        <a:pt x="15" y="112"/>
                        <a:pt x="21" y="107"/>
                        <a:pt x="27" y="107"/>
                      </a:cubicBezTo>
                      <a:cubicBezTo>
                        <a:pt x="30" y="107"/>
                        <a:pt x="33" y="108"/>
                        <a:pt x="35" y="108"/>
                      </a:cubicBezTo>
                      <a:cubicBezTo>
                        <a:pt x="39" y="109"/>
                        <a:pt x="41" y="110"/>
                        <a:pt x="41" y="107"/>
                      </a:cubicBezTo>
                      <a:cubicBezTo>
                        <a:pt x="41" y="102"/>
                        <a:pt x="38" y="94"/>
                        <a:pt x="36" y="78"/>
                      </a:cubicBezTo>
                      <a:cubicBezTo>
                        <a:pt x="35" y="70"/>
                        <a:pt x="33" y="67"/>
                        <a:pt x="34" y="57"/>
                      </a:cubicBezTo>
                      <a:cubicBezTo>
                        <a:pt x="35" y="49"/>
                        <a:pt x="39" y="43"/>
                        <a:pt x="40" y="31"/>
                      </a:cubicBezTo>
                      <a:cubicBezTo>
                        <a:pt x="43" y="6"/>
                        <a:pt x="39" y="4"/>
                        <a:pt x="24" y="2"/>
                      </a:cubicBezTo>
                    </a:path>
                  </a:pathLst>
                </a:custGeom>
                <a:solidFill>
                  <a:srgbClr val="705D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438">
                  <a:extLst>
                    <a:ext uri="{FF2B5EF4-FFF2-40B4-BE49-F238E27FC236}">
                      <a16:creationId xmlns:a16="http://schemas.microsoft.com/office/drawing/2014/main" id="{6A9FB071-AED9-4BBC-4F4B-79270C495A62}"/>
                    </a:ext>
                  </a:extLst>
                </p:cNvPr>
                <p:cNvSpPr>
                  <a:spLocks noEditPoints="1"/>
                </p:cNvSpPr>
                <p:nvPr/>
              </p:nvSpPr>
              <p:spPr bwMode="auto">
                <a:xfrm>
                  <a:off x="6437313" y="3640138"/>
                  <a:ext cx="60325" cy="239713"/>
                </a:xfrm>
                <a:custGeom>
                  <a:avLst/>
                  <a:gdLst>
                    <a:gd name="T0" fmla="*/ 20 w 20"/>
                    <a:gd name="T1" fmla="*/ 80 h 80"/>
                    <a:gd name="T2" fmla="*/ 20 w 20"/>
                    <a:gd name="T3" fmla="*/ 80 h 80"/>
                    <a:gd name="T4" fmla="*/ 20 w 20"/>
                    <a:gd name="T5" fmla="*/ 80 h 80"/>
                    <a:gd name="T6" fmla="*/ 20 w 20"/>
                    <a:gd name="T7" fmla="*/ 80 h 80"/>
                    <a:gd name="T8" fmla="*/ 6 w 20"/>
                    <a:gd name="T9" fmla="*/ 72 h 80"/>
                    <a:gd name="T10" fmla="*/ 7 w 20"/>
                    <a:gd name="T11" fmla="*/ 73 h 80"/>
                    <a:gd name="T12" fmla="*/ 7 w 20"/>
                    <a:gd name="T13" fmla="*/ 73 h 80"/>
                    <a:gd name="T14" fmla="*/ 17 w 20"/>
                    <a:gd name="T15" fmla="*/ 80 h 80"/>
                    <a:gd name="T16" fmla="*/ 7 w 20"/>
                    <a:gd name="T17" fmla="*/ 73 h 80"/>
                    <a:gd name="T18" fmla="*/ 6 w 20"/>
                    <a:gd name="T19" fmla="*/ 72 h 80"/>
                    <a:gd name="T20" fmla="*/ 10 w 20"/>
                    <a:gd name="T21" fmla="*/ 45 h 80"/>
                    <a:gd name="T22" fmla="*/ 11 w 20"/>
                    <a:gd name="T23" fmla="*/ 46 h 80"/>
                    <a:gd name="T24" fmla="*/ 12 w 20"/>
                    <a:gd name="T25" fmla="*/ 46 h 80"/>
                    <a:gd name="T26" fmla="*/ 12 w 20"/>
                    <a:gd name="T27" fmla="*/ 46 h 80"/>
                    <a:gd name="T28" fmla="*/ 11 w 20"/>
                    <a:gd name="T29" fmla="*/ 46 h 80"/>
                    <a:gd name="T30" fmla="*/ 10 w 20"/>
                    <a:gd name="T31" fmla="*/ 45 h 80"/>
                    <a:gd name="T32" fmla="*/ 0 w 20"/>
                    <a:gd name="T33" fmla="*/ 0 h 80"/>
                    <a:gd name="T34" fmla="*/ 6 w 20"/>
                    <a:gd name="T35" fmla="*/ 23 h 80"/>
                    <a:gd name="T36" fmla="*/ 10 w 20"/>
                    <a:gd name="T37" fmla="*/ 37 h 80"/>
                    <a:gd name="T38" fmla="*/ 6 w 20"/>
                    <a:gd name="T39" fmla="*/ 23 h 80"/>
                    <a:gd name="T40" fmla="*/ 0 w 20"/>
                    <a:gd name="T4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80">
                      <a:moveTo>
                        <a:pt x="20" y="80"/>
                      </a:moveTo>
                      <a:cubicBezTo>
                        <a:pt x="20" y="80"/>
                        <a:pt x="20" y="80"/>
                        <a:pt x="20" y="80"/>
                      </a:cubicBezTo>
                      <a:cubicBezTo>
                        <a:pt x="20" y="80"/>
                        <a:pt x="20" y="80"/>
                        <a:pt x="20" y="80"/>
                      </a:cubicBezTo>
                      <a:cubicBezTo>
                        <a:pt x="20" y="80"/>
                        <a:pt x="20" y="80"/>
                        <a:pt x="20" y="80"/>
                      </a:cubicBezTo>
                      <a:moveTo>
                        <a:pt x="6" y="72"/>
                      </a:moveTo>
                      <a:cubicBezTo>
                        <a:pt x="6" y="72"/>
                        <a:pt x="6" y="73"/>
                        <a:pt x="7" y="73"/>
                      </a:cubicBezTo>
                      <a:cubicBezTo>
                        <a:pt x="7" y="73"/>
                        <a:pt x="7" y="73"/>
                        <a:pt x="7" y="73"/>
                      </a:cubicBezTo>
                      <a:cubicBezTo>
                        <a:pt x="8" y="77"/>
                        <a:pt x="12" y="80"/>
                        <a:pt x="17" y="80"/>
                      </a:cubicBezTo>
                      <a:cubicBezTo>
                        <a:pt x="12" y="80"/>
                        <a:pt x="8" y="77"/>
                        <a:pt x="7" y="73"/>
                      </a:cubicBezTo>
                      <a:cubicBezTo>
                        <a:pt x="6" y="73"/>
                        <a:pt x="6" y="72"/>
                        <a:pt x="6" y="72"/>
                      </a:cubicBezTo>
                      <a:moveTo>
                        <a:pt x="10" y="45"/>
                      </a:moveTo>
                      <a:cubicBezTo>
                        <a:pt x="10" y="46"/>
                        <a:pt x="11" y="46"/>
                        <a:pt x="11" y="46"/>
                      </a:cubicBezTo>
                      <a:cubicBezTo>
                        <a:pt x="11" y="46"/>
                        <a:pt x="11" y="46"/>
                        <a:pt x="12" y="46"/>
                      </a:cubicBezTo>
                      <a:cubicBezTo>
                        <a:pt x="12" y="46"/>
                        <a:pt x="12" y="46"/>
                        <a:pt x="12" y="46"/>
                      </a:cubicBezTo>
                      <a:cubicBezTo>
                        <a:pt x="11" y="46"/>
                        <a:pt x="11" y="46"/>
                        <a:pt x="11" y="46"/>
                      </a:cubicBezTo>
                      <a:cubicBezTo>
                        <a:pt x="11" y="46"/>
                        <a:pt x="10" y="45"/>
                        <a:pt x="10" y="45"/>
                      </a:cubicBezTo>
                      <a:moveTo>
                        <a:pt x="0" y="0"/>
                      </a:moveTo>
                      <a:cubicBezTo>
                        <a:pt x="2" y="9"/>
                        <a:pt x="4" y="17"/>
                        <a:pt x="6" y="23"/>
                      </a:cubicBezTo>
                      <a:cubicBezTo>
                        <a:pt x="8" y="29"/>
                        <a:pt x="9" y="33"/>
                        <a:pt x="10" y="37"/>
                      </a:cubicBezTo>
                      <a:cubicBezTo>
                        <a:pt x="9" y="33"/>
                        <a:pt x="8" y="29"/>
                        <a:pt x="6" y="23"/>
                      </a:cubicBezTo>
                      <a:cubicBezTo>
                        <a:pt x="4" y="17"/>
                        <a:pt x="2" y="9"/>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439">
                  <a:extLst>
                    <a:ext uri="{FF2B5EF4-FFF2-40B4-BE49-F238E27FC236}">
                      <a16:creationId xmlns:a16="http://schemas.microsoft.com/office/drawing/2014/main" id="{8C03B5F5-37D3-4FE9-BE00-3F62F3808F10}"/>
                    </a:ext>
                  </a:extLst>
                </p:cNvPr>
                <p:cNvSpPr>
                  <a:spLocks/>
                </p:cNvSpPr>
                <p:nvPr/>
              </p:nvSpPr>
              <p:spPr bwMode="auto">
                <a:xfrm>
                  <a:off x="6457951" y="3859213"/>
                  <a:ext cx="39688" cy="20638"/>
                </a:xfrm>
                <a:custGeom>
                  <a:avLst/>
                  <a:gdLst>
                    <a:gd name="T0" fmla="*/ 0 w 13"/>
                    <a:gd name="T1" fmla="*/ 0 h 7"/>
                    <a:gd name="T2" fmla="*/ 10 w 13"/>
                    <a:gd name="T3" fmla="*/ 7 h 7"/>
                    <a:gd name="T4" fmla="*/ 12 w 13"/>
                    <a:gd name="T5" fmla="*/ 7 h 7"/>
                    <a:gd name="T6" fmla="*/ 13 w 13"/>
                    <a:gd name="T7" fmla="*/ 7 h 7"/>
                    <a:gd name="T8" fmla="*/ 13 w 13"/>
                    <a:gd name="T9" fmla="*/ 7 h 7"/>
                    <a:gd name="T10" fmla="*/ 5 w 13"/>
                    <a:gd name="T11" fmla="*/ 4 h 7"/>
                    <a:gd name="T12" fmla="*/ 5 w 13"/>
                    <a:gd name="T13" fmla="*/ 4 h 7"/>
                    <a:gd name="T14" fmla="*/ 0 w 1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0" y="0"/>
                      </a:moveTo>
                      <a:cubicBezTo>
                        <a:pt x="1" y="4"/>
                        <a:pt x="5" y="7"/>
                        <a:pt x="10" y="7"/>
                      </a:cubicBezTo>
                      <a:cubicBezTo>
                        <a:pt x="11" y="7"/>
                        <a:pt x="11" y="7"/>
                        <a:pt x="12" y="7"/>
                      </a:cubicBezTo>
                      <a:cubicBezTo>
                        <a:pt x="12" y="7"/>
                        <a:pt x="13" y="7"/>
                        <a:pt x="13" y="7"/>
                      </a:cubicBezTo>
                      <a:cubicBezTo>
                        <a:pt x="13" y="7"/>
                        <a:pt x="13" y="7"/>
                        <a:pt x="13" y="7"/>
                      </a:cubicBezTo>
                      <a:cubicBezTo>
                        <a:pt x="10" y="7"/>
                        <a:pt x="7" y="6"/>
                        <a:pt x="5" y="4"/>
                      </a:cubicBezTo>
                      <a:cubicBezTo>
                        <a:pt x="5" y="4"/>
                        <a:pt x="5" y="4"/>
                        <a:pt x="5" y="4"/>
                      </a:cubicBezTo>
                      <a:cubicBezTo>
                        <a:pt x="2" y="3"/>
                        <a:pt x="1" y="2"/>
                        <a:pt x="0" y="0"/>
                      </a:cubicBezTo>
                    </a:path>
                  </a:pathLst>
                </a:custGeom>
                <a:solidFill>
                  <a:srgbClr val="0035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440">
                  <a:extLst>
                    <a:ext uri="{FF2B5EF4-FFF2-40B4-BE49-F238E27FC236}">
                      <a16:creationId xmlns:a16="http://schemas.microsoft.com/office/drawing/2014/main" id="{1441B301-85F2-23A0-C07E-E9A77DBB85E2}"/>
                    </a:ext>
                  </a:extLst>
                </p:cNvPr>
                <p:cNvSpPr>
                  <a:spLocks/>
                </p:cNvSpPr>
                <p:nvPr/>
              </p:nvSpPr>
              <p:spPr bwMode="auto">
                <a:xfrm>
                  <a:off x="6446838" y="3775075"/>
                  <a:ext cx="34925" cy="95250"/>
                </a:xfrm>
                <a:custGeom>
                  <a:avLst/>
                  <a:gdLst>
                    <a:gd name="T0" fmla="*/ 11 w 12"/>
                    <a:gd name="T1" fmla="*/ 0 h 32"/>
                    <a:gd name="T2" fmla="*/ 9 w 12"/>
                    <a:gd name="T3" fmla="*/ 1 h 32"/>
                    <a:gd name="T4" fmla="*/ 9 w 12"/>
                    <a:gd name="T5" fmla="*/ 1 h 32"/>
                    <a:gd name="T6" fmla="*/ 9 w 12"/>
                    <a:gd name="T7" fmla="*/ 1 h 32"/>
                    <a:gd name="T8" fmla="*/ 3 w 12"/>
                    <a:gd name="T9" fmla="*/ 27 h 32"/>
                    <a:gd name="T10" fmla="*/ 4 w 12"/>
                    <a:gd name="T11" fmla="*/ 28 h 32"/>
                    <a:gd name="T12" fmla="*/ 9 w 12"/>
                    <a:gd name="T13" fmla="*/ 32 h 32"/>
                    <a:gd name="T14" fmla="*/ 9 w 12"/>
                    <a:gd name="T15" fmla="*/ 32 h 32"/>
                    <a:gd name="T16" fmla="*/ 7 w 12"/>
                    <a:gd name="T17" fmla="*/ 28 h 32"/>
                    <a:gd name="T18" fmla="*/ 7 w 12"/>
                    <a:gd name="T19" fmla="*/ 28 h 32"/>
                    <a:gd name="T20" fmla="*/ 12 w 12"/>
                    <a:gd name="T21" fmla="*/ 1 h 32"/>
                    <a:gd name="T22" fmla="*/ 12 w 12"/>
                    <a:gd name="T23" fmla="*/ 1 h 32"/>
                    <a:gd name="T24" fmla="*/ 11 w 12"/>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2">
                      <a:moveTo>
                        <a:pt x="11" y="0"/>
                      </a:moveTo>
                      <a:cubicBezTo>
                        <a:pt x="10" y="0"/>
                        <a:pt x="9" y="0"/>
                        <a:pt x="9" y="1"/>
                      </a:cubicBezTo>
                      <a:cubicBezTo>
                        <a:pt x="9" y="1"/>
                        <a:pt x="9" y="1"/>
                        <a:pt x="9" y="1"/>
                      </a:cubicBezTo>
                      <a:cubicBezTo>
                        <a:pt x="9" y="1"/>
                        <a:pt x="9" y="1"/>
                        <a:pt x="9" y="1"/>
                      </a:cubicBezTo>
                      <a:cubicBezTo>
                        <a:pt x="4" y="8"/>
                        <a:pt x="0" y="21"/>
                        <a:pt x="3" y="27"/>
                      </a:cubicBezTo>
                      <a:cubicBezTo>
                        <a:pt x="3" y="27"/>
                        <a:pt x="3" y="28"/>
                        <a:pt x="4" y="28"/>
                      </a:cubicBezTo>
                      <a:cubicBezTo>
                        <a:pt x="5" y="30"/>
                        <a:pt x="6" y="31"/>
                        <a:pt x="9" y="32"/>
                      </a:cubicBezTo>
                      <a:cubicBezTo>
                        <a:pt x="9" y="32"/>
                        <a:pt x="9" y="32"/>
                        <a:pt x="9" y="32"/>
                      </a:cubicBezTo>
                      <a:cubicBezTo>
                        <a:pt x="8" y="31"/>
                        <a:pt x="7" y="30"/>
                        <a:pt x="7" y="28"/>
                      </a:cubicBezTo>
                      <a:cubicBezTo>
                        <a:pt x="7" y="28"/>
                        <a:pt x="7" y="28"/>
                        <a:pt x="7" y="28"/>
                      </a:cubicBezTo>
                      <a:cubicBezTo>
                        <a:pt x="3" y="22"/>
                        <a:pt x="7" y="9"/>
                        <a:pt x="12" y="1"/>
                      </a:cubicBezTo>
                      <a:cubicBezTo>
                        <a:pt x="12" y="1"/>
                        <a:pt x="12" y="1"/>
                        <a:pt x="12" y="1"/>
                      </a:cubicBezTo>
                      <a:cubicBezTo>
                        <a:pt x="11" y="1"/>
                        <a:pt x="11" y="0"/>
                        <a:pt x="11" y="0"/>
                      </a:cubicBezTo>
                    </a:path>
                  </a:pathLst>
                </a:custGeom>
                <a:solidFill>
                  <a:srgbClr val="004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441">
                  <a:extLst>
                    <a:ext uri="{FF2B5EF4-FFF2-40B4-BE49-F238E27FC236}">
                      <a16:creationId xmlns:a16="http://schemas.microsoft.com/office/drawing/2014/main" id="{A41F584E-2F9A-8C9E-FC17-FA56B5D34A16}"/>
                    </a:ext>
                  </a:extLst>
                </p:cNvPr>
                <p:cNvSpPr>
                  <a:spLocks/>
                </p:cNvSpPr>
                <p:nvPr/>
              </p:nvSpPr>
              <p:spPr bwMode="auto">
                <a:xfrm>
                  <a:off x="6434138" y="3633788"/>
                  <a:ext cx="47625" cy="144463"/>
                </a:xfrm>
                <a:custGeom>
                  <a:avLst/>
                  <a:gdLst>
                    <a:gd name="T0" fmla="*/ 4 w 16"/>
                    <a:gd name="T1" fmla="*/ 0 h 48"/>
                    <a:gd name="T2" fmla="*/ 0 w 16"/>
                    <a:gd name="T3" fmla="*/ 0 h 48"/>
                    <a:gd name="T4" fmla="*/ 1 w 16"/>
                    <a:gd name="T5" fmla="*/ 2 h 48"/>
                    <a:gd name="T6" fmla="*/ 7 w 16"/>
                    <a:gd name="T7" fmla="*/ 25 h 48"/>
                    <a:gd name="T8" fmla="*/ 11 w 16"/>
                    <a:gd name="T9" fmla="*/ 39 h 48"/>
                    <a:gd name="T10" fmla="*/ 11 w 16"/>
                    <a:gd name="T11" fmla="*/ 46 h 48"/>
                    <a:gd name="T12" fmla="*/ 11 w 16"/>
                    <a:gd name="T13" fmla="*/ 47 h 48"/>
                    <a:gd name="T14" fmla="*/ 12 w 16"/>
                    <a:gd name="T15" fmla="*/ 48 h 48"/>
                    <a:gd name="T16" fmla="*/ 13 w 16"/>
                    <a:gd name="T17" fmla="*/ 48 h 48"/>
                    <a:gd name="T18" fmla="*/ 15 w 16"/>
                    <a:gd name="T19" fmla="*/ 47 h 48"/>
                    <a:gd name="T20" fmla="*/ 15 w 16"/>
                    <a:gd name="T21" fmla="*/ 46 h 48"/>
                    <a:gd name="T22" fmla="*/ 10 w 16"/>
                    <a:gd name="T23" fmla="*/ 25 h 48"/>
                    <a:gd name="T24" fmla="*/ 4 w 1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48">
                      <a:moveTo>
                        <a:pt x="4" y="0"/>
                      </a:moveTo>
                      <a:cubicBezTo>
                        <a:pt x="0" y="0"/>
                        <a:pt x="0" y="0"/>
                        <a:pt x="0" y="0"/>
                      </a:cubicBezTo>
                      <a:cubicBezTo>
                        <a:pt x="1" y="0"/>
                        <a:pt x="1" y="1"/>
                        <a:pt x="1" y="2"/>
                      </a:cubicBezTo>
                      <a:cubicBezTo>
                        <a:pt x="3" y="11"/>
                        <a:pt x="5" y="19"/>
                        <a:pt x="7" y="25"/>
                      </a:cubicBezTo>
                      <a:cubicBezTo>
                        <a:pt x="9" y="31"/>
                        <a:pt x="10" y="35"/>
                        <a:pt x="11" y="39"/>
                      </a:cubicBezTo>
                      <a:cubicBezTo>
                        <a:pt x="12" y="42"/>
                        <a:pt x="12" y="44"/>
                        <a:pt x="11" y="46"/>
                      </a:cubicBezTo>
                      <a:cubicBezTo>
                        <a:pt x="11" y="47"/>
                        <a:pt x="11" y="47"/>
                        <a:pt x="11" y="47"/>
                      </a:cubicBezTo>
                      <a:cubicBezTo>
                        <a:pt x="11" y="47"/>
                        <a:pt x="12" y="48"/>
                        <a:pt x="12" y="48"/>
                      </a:cubicBezTo>
                      <a:cubicBezTo>
                        <a:pt x="12" y="48"/>
                        <a:pt x="12" y="48"/>
                        <a:pt x="13" y="48"/>
                      </a:cubicBezTo>
                      <a:cubicBezTo>
                        <a:pt x="13" y="47"/>
                        <a:pt x="14" y="47"/>
                        <a:pt x="15" y="47"/>
                      </a:cubicBezTo>
                      <a:cubicBezTo>
                        <a:pt x="15" y="47"/>
                        <a:pt x="15" y="47"/>
                        <a:pt x="15" y="46"/>
                      </a:cubicBezTo>
                      <a:cubicBezTo>
                        <a:pt x="16" y="41"/>
                        <a:pt x="13" y="35"/>
                        <a:pt x="10" y="25"/>
                      </a:cubicBezTo>
                      <a:cubicBezTo>
                        <a:pt x="9" y="19"/>
                        <a:pt x="6" y="9"/>
                        <a:pt x="4" y="0"/>
                      </a:cubicBezTo>
                    </a:path>
                  </a:pathLst>
                </a:custGeom>
                <a:solidFill>
                  <a:srgbClr val="6F5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442">
                  <a:extLst>
                    <a:ext uri="{FF2B5EF4-FFF2-40B4-BE49-F238E27FC236}">
                      <a16:creationId xmlns:a16="http://schemas.microsoft.com/office/drawing/2014/main" id="{9B94C195-AE34-7222-0CF6-DD7BACD02AF3}"/>
                    </a:ext>
                  </a:extLst>
                </p:cNvPr>
                <p:cNvSpPr>
                  <a:spLocks/>
                </p:cNvSpPr>
                <p:nvPr/>
              </p:nvSpPr>
              <p:spPr bwMode="auto">
                <a:xfrm>
                  <a:off x="6348413" y="3433763"/>
                  <a:ext cx="234950" cy="101600"/>
                </a:xfrm>
                <a:custGeom>
                  <a:avLst/>
                  <a:gdLst>
                    <a:gd name="T0" fmla="*/ 47 w 148"/>
                    <a:gd name="T1" fmla="*/ 0 h 64"/>
                    <a:gd name="T2" fmla="*/ 0 w 148"/>
                    <a:gd name="T3" fmla="*/ 64 h 64"/>
                    <a:gd name="T4" fmla="*/ 148 w 148"/>
                    <a:gd name="T5" fmla="*/ 64 h 64"/>
                    <a:gd name="T6" fmla="*/ 131 w 148"/>
                    <a:gd name="T7" fmla="*/ 2 h 64"/>
                    <a:gd name="T8" fmla="*/ 47 w 148"/>
                    <a:gd name="T9" fmla="*/ 0 h 64"/>
                  </a:gdLst>
                  <a:ahLst/>
                  <a:cxnLst>
                    <a:cxn ang="0">
                      <a:pos x="T0" y="T1"/>
                    </a:cxn>
                    <a:cxn ang="0">
                      <a:pos x="T2" y="T3"/>
                    </a:cxn>
                    <a:cxn ang="0">
                      <a:pos x="T4" y="T5"/>
                    </a:cxn>
                    <a:cxn ang="0">
                      <a:pos x="T6" y="T7"/>
                    </a:cxn>
                    <a:cxn ang="0">
                      <a:pos x="T8" y="T9"/>
                    </a:cxn>
                  </a:cxnLst>
                  <a:rect l="0" t="0" r="r" b="b"/>
                  <a:pathLst>
                    <a:path w="148" h="64">
                      <a:moveTo>
                        <a:pt x="47" y="0"/>
                      </a:moveTo>
                      <a:lnTo>
                        <a:pt x="0" y="64"/>
                      </a:lnTo>
                      <a:lnTo>
                        <a:pt x="148" y="64"/>
                      </a:lnTo>
                      <a:lnTo>
                        <a:pt x="131" y="2"/>
                      </a:lnTo>
                      <a:lnTo>
                        <a:pt x="47" y="0"/>
                      </a:ln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443">
                  <a:extLst>
                    <a:ext uri="{FF2B5EF4-FFF2-40B4-BE49-F238E27FC236}">
                      <a16:creationId xmlns:a16="http://schemas.microsoft.com/office/drawing/2014/main" id="{F32ED3E4-9608-4864-952E-DD95C4F1193F}"/>
                    </a:ext>
                  </a:extLst>
                </p:cNvPr>
                <p:cNvSpPr>
                  <a:spLocks noEditPoints="1"/>
                </p:cNvSpPr>
                <p:nvPr/>
              </p:nvSpPr>
              <p:spPr bwMode="auto">
                <a:xfrm>
                  <a:off x="6410326" y="3143250"/>
                  <a:ext cx="68263" cy="0"/>
                </a:xfrm>
                <a:custGeom>
                  <a:avLst/>
                  <a:gdLst>
                    <a:gd name="T0" fmla="*/ 0 w 23"/>
                    <a:gd name="T1" fmla="*/ 0 w 23"/>
                    <a:gd name="T2" fmla="*/ 0 w 23"/>
                    <a:gd name="T3" fmla="*/ 0 w 23"/>
                    <a:gd name="T4" fmla="*/ 23 w 23"/>
                    <a:gd name="T5" fmla="*/ 23 w 23"/>
                    <a:gd name="T6" fmla="*/ 23 w 23"/>
                    <a:gd name="T7" fmla="*/ 23 w 23"/>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3">
                      <a:moveTo>
                        <a:pt x="0" y="0"/>
                      </a:moveTo>
                      <a:cubicBezTo>
                        <a:pt x="0" y="0"/>
                        <a:pt x="0" y="0"/>
                        <a:pt x="0" y="0"/>
                      </a:cubicBezTo>
                      <a:cubicBezTo>
                        <a:pt x="0" y="0"/>
                        <a:pt x="0" y="0"/>
                        <a:pt x="0" y="0"/>
                      </a:cubicBezTo>
                      <a:cubicBezTo>
                        <a:pt x="0" y="0"/>
                        <a:pt x="0" y="0"/>
                        <a:pt x="0" y="0"/>
                      </a:cubicBezTo>
                      <a:moveTo>
                        <a:pt x="23" y="0"/>
                      </a:moveTo>
                      <a:cubicBezTo>
                        <a:pt x="23" y="0"/>
                        <a:pt x="23" y="0"/>
                        <a:pt x="23" y="0"/>
                      </a:cubicBezTo>
                      <a:cubicBezTo>
                        <a:pt x="23" y="0"/>
                        <a:pt x="23" y="0"/>
                        <a:pt x="23" y="0"/>
                      </a:cubicBezTo>
                      <a:cubicBezTo>
                        <a:pt x="23" y="0"/>
                        <a:pt x="23" y="0"/>
                        <a:pt x="23"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444">
                  <a:extLst>
                    <a:ext uri="{FF2B5EF4-FFF2-40B4-BE49-F238E27FC236}">
                      <a16:creationId xmlns:a16="http://schemas.microsoft.com/office/drawing/2014/main" id="{A5AC0F38-45D2-7C6E-7E4C-C02EF1448858}"/>
                    </a:ext>
                  </a:extLst>
                </p:cNvPr>
                <p:cNvSpPr>
                  <a:spLocks/>
                </p:cNvSpPr>
                <p:nvPr/>
              </p:nvSpPr>
              <p:spPr bwMode="auto">
                <a:xfrm>
                  <a:off x="6410326" y="3143250"/>
                  <a:ext cx="68263" cy="30163"/>
                </a:xfrm>
                <a:custGeom>
                  <a:avLst/>
                  <a:gdLst>
                    <a:gd name="T0" fmla="*/ 23 w 23"/>
                    <a:gd name="T1" fmla="*/ 0 h 10"/>
                    <a:gd name="T2" fmla="*/ 0 w 23"/>
                    <a:gd name="T3" fmla="*/ 0 h 10"/>
                    <a:gd name="T4" fmla="*/ 0 w 23"/>
                    <a:gd name="T5" fmla="*/ 0 h 10"/>
                    <a:gd name="T6" fmla="*/ 12 w 23"/>
                    <a:gd name="T7" fmla="*/ 10 h 10"/>
                    <a:gd name="T8" fmla="*/ 12 w 23"/>
                    <a:gd name="T9" fmla="*/ 10 h 10"/>
                    <a:gd name="T10" fmla="*/ 23 w 23"/>
                    <a:gd name="T11" fmla="*/ 0 h 10"/>
                    <a:gd name="T12" fmla="*/ 23 w 2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3" y="0"/>
                      </a:moveTo>
                      <a:cubicBezTo>
                        <a:pt x="0" y="0"/>
                        <a:pt x="0" y="0"/>
                        <a:pt x="0" y="0"/>
                      </a:cubicBezTo>
                      <a:cubicBezTo>
                        <a:pt x="0" y="0"/>
                        <a:pt x="0" y="0"/>
                        <a:pt x="0" y="0"/>
                      </a:cubicBezTo>
                      <a:cubicBezTo>
                        <a:pt x="0" y="0"/>
                        <a:pt x="2" y="10"/>
                        <a:pt x="12" y="10"/>
                      </a:cubicBezTo>
                      <a:cubicBezTo>
                        <a:pt x="12" y="10"/>
                        <a:pt x="12" y="10"/>
                        <a:pt x="12" y="10"/>
                      </a:cubicBezTo>
                      <a:cubicBezTo>
                        <a:pt x="21" y="10"/>
                        <a:pt x="23" y="0"/>
                        <a:pt x="23" y="0"/>
                      </a:cubicBezTo>
                      <a:cubicBezTo>
                        <a:pt x="23" y="0"/>
                        <a:pt x="23" y="0"/>
                        <a:pt x="23" y="0"/>
                      </a:cubicBezTo>
                    </a:path>
                  </a:pathLst>
                </a:custGeom>
                <a:solidFill>
                  <a:srgbClr val="F9D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445">
                  <a:extLst>
                    <a:ext uri="{FF2B5EF4-FFF2-40B4-BE49-F238E27FC236}">
                      <a16:creationId xmlns:a16="http://schemas.microsoft.com/office/drawing/2014/main" id="{3C3F9867-3141-B8B6-AAC2-DE4FB8F218D4}"/>
                    </a:ext>
                  </a:extLst>
                </p:cNvPr>
                <p:cNvSpPr>
                  <a:spLocks/>
                </p:cNvSpPr>
                <p:nvPr/>
              </p:nvSpPr>
              <p:spPr bwMode="auto">
                <a:xfrm>
                  <a:off x="6354763" y="2940050"/>
                  <a:ext cx="169863" cy="223838"/>
                </a:xfrm>
                <a:custGeom>
                  <a:avLst/>
                  <a:gdLst>
                    <a:gd name="T0" fmla="*/ 2 w 57"/>
                    <a:gd name="T1" fmla="*/ 18 h 75"/>
                    <a:gd name="T2" fmla="*/ 30 w 57"/>
                    <a:gd name="T3" fmla="*/ 2 h 75"/>
                    <a:gd name="T4" fmla="*/ 54 w 57"/>
                    <a:gd name="T5" fmla="*/ 18 h 75"/>
                    <a:gd name="T6" fmla="*/ 56 w 57"/>
                    <a:gd name="T7" fmla="*/ 39 h 75"/>
                    <a:gd name="T8" fmla="*/ 38 w 57"/>
                    <a:gd name="T9" fmla="*/ 72 h 75"/>
                    <a:gd name="T10" fmla="*/ 25 w 57"/>
                    <a:gd name="T11" fmla="*/ 73 h 75"/>
                    <a:gd name="T12" fmla="*/ 2 w 57"/>
                    <a:gd name="T13" fmla="*/ 39 h 75"/>
                    <a:gd name="T14" fmla="*/ 2 w 57"/>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75">
                      <a:moveTo>
                        <a:pt x="2" y="18"/>
                      </a:moveTo>
                      <a:cubicBezTo>
                        <a:pt x="6" y="5"/>
                        <a:pt x="15" y="3"/>
                        <a:pt x="30" y="2"/>
                      </a:cubicBezTo>
                      <a:cubicBezTo>
                        <a:pt x="45" y="0"/>
                        <a:pt x="47" y="5"/>
                        <a:pt x="54" y="18"/>
                      </a:cubicBezTo>
                      <a:cubicBezTo>
                        <a:pt x="56" y="22"/>
                        <a:pt x="57" y="35"/>
                        <a:pt x="56" y="39"/>
                      </a:cubicBezTo>
                      <a:cubicBezTo>
                        <a:pt x="51" y="59"/>
                        <a:pt x="40" y="70"/>
                        <a:pt x="38" y="72"/>
                      </a:cubicBezTo>
                      <a:cubicBezTo>
                        <a:pt x="35" y="75"/>
                        <a:pt x="27" y="75"/>
                        <a:pt x="25" y="73"/>
                      </a:cubicBezTo>
                      <a:cubicBezTo>
                        <a:pt x="22" y="71"/>
                        <a:pt x="6" y="59"/>
                        <a:pt x="2" y="39"/>
                      </a:cubicBezTo>
                      <a:cubicBezTo>
                        <a:pt x="2" y="39"/>
                        <a:pt x="0" y="23"/>
                        <a:pt x="2" y="18"/>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2" name="Picture 446">
                  <a:extLst>
                    <a:ext uri="{FF2B5EF4-FFF2-40B4-BE49-F238E27FC236}">
                      <a16:creationId xmlns:a16="http://schemas.microsoft.com/office/drawing/2014/main" id="{E5190EBB-CBF6-3143-04CE-D08F36DC9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288" y="3032125"/>
                  <a:ext cx="61913"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Picture 447">
                  <a:extLst>
                    <a:ext uri="{FF2B5EF4-FFF2-40B4-BE49-F238E27FC236}">
                      <a16:creationId xmlns:a16="http://schemas.microsoft.com/office/drawing/2014/main" id="{94AF5C56-D7C0-ABA4-96E4-EB1470482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776" y="3038475"/>
                  <a:ext cx="61913"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448">
                  <a:extLst>
                    <a:ext uri="{FF2B5EF4-FFF2-40B4-BE49-F238E27FC236}">
                      <a16:creationId xmlns:a16="http://schemas.microsoft.com/office/drawing/2014/main" id="{5BE8CC28-EE05-9230-DA03-931FF0074EA7}"/>
                    </a:ext>
                  </a:extLst>
                </p:cNvPr>
                <p:cNvSpPr>
                  <a:spLocks/>
                </p:cNvSpPr>
                <p:nvPr/>
              </p:nvSpPr>
              <p:spPr bwMode="auto">
                <a:xfrm>
                  <a:off x="6338888" y="2927350"/>
                  <a:ext cx="193675" cy="144463"/>
                </a:xfrm>
                <a:custGeom>
                  <a:avLst/>
                  <a:gdLst>
                    <a:gd name="T0" fmla="*/ 9 w 65"/>
                    <a:gd name="T1" fmla="*/ 48 h 48"/>
                    <a:gd name="T2" fmla="*/ 20 w 65"/>
                    <a:gd name="T3" fmla="*/ 19 h 48"/>
                    <a:gd name="T4" fmla="*/ 47 w 65"/>
                    <a:gd name="T5" fmla="*/ 18 h 48"/>
                    <a:gd name="T6" fmla="*/ 60 w 65"/>
                    <a:gd name="T7" fmla="*/ 44 h 48"/>
                    <a:gd name="T8" fmla="*/ 65 w 65"/>
                    <a:gd name="T9" fmla="*/ 34 h 48"/>
                    <a:gd name="T10" fmla="*/ 63 w 65"/>
                    <a:gd name="T11" fmla="*/ 17 h 48"/>
                    <a:gd name="T12" fmla="*/ 52 w 65"/>
                    <a:gd name="T13" fmla="*/ 6 h 48"/>
                    <a:gd name="T14" fmla="*/ 40 w 65"/>
                    <a:gd name="T15" fmla="*/ 1 h 48"/>
                    <a:gd name="T16" fmla="*/ 16 w 65"/>
                    <a:gd name="T17" fmla="*/ 3 h 48"/>
                    <a:gd name="T18" fmla="*/ 5 w 65"/>
                    <a:gd name="T19" fmla="*/ 16 h 48"/>
                    <a:gd name="T20" fmla="*/ 1 w 65"/>
                    <a:gd name="T21" fmla="*/ 34 h 48"/>
                    <a:gd name="T22" fmla="*/ 9 w 65"/>
                    <a:gd name="T2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48">
                      <a:moveTo>
                        <a:pt x="9" y="48"/>
                      </a:moveTo>
                      <a:cubicBezTo>
                        <a:pt x="9" y="48"/>
                        <a:pt x="7" y="15"/>
                        <a:pt x="20" y="19"/>
                      </a:cubicBezTo>
                      <a:cubicBezTo>
                        <a:pt x="33" y="23"/>
                        <a:pt x="35" y="23"/>
                        <a:pt x="47" y="18"/>
                      </a:cubicBezTo>
                      <a:cubicBezTo>
                        <a:pt x="58" y="13"/>
                        <a:pt x="60" y="44"/>
                        <a:pt x="60" y="44"/>
                      </a:cubicBezTo>
                      <a:cubicBezTo>
                        <a:pt x="60" y="44"/>
                        <a:pt x="65" y="43"/>
                        <a:pt x="65" y="34"/>
                      </a:cubicBezTo>
                      <a:cubicBezTo>
                        <a:pt x="65" y="32"/>
                        <a:pt x="64" y="21"/>
                        <a:pt x="63" y="17"/>
                      </a:cubicBezTo>
                      <a:cubicBezTo>
                        <a:pt x="61" y="8"/>
                        <a:pt x="58" y="9"/>
                        <a:pt x="52" y="6"/>
                      </a:cubicBezTo>
                      <a:cubicBezTo>
                        <a:pt x="48" y="4"/>
                        <a:pt x="45" y="1"/>
                        <a:pt x="40" y="1"/>
                      </a:cubicBezTo>
                      <a:cubicBezTo>
                        <a:pt x="33" y="0"/>
                        <a:pt x="25" y="0"/>
                        <a:pt x="16" y="3"/>
                      </a:cubicBezTo>
                      <a:cubicBezTo>
                        <a:pt x="12" y="4"/>
                        <a:pt x="7" y="11"/>
                        <a:pt x="5" y="16"/>
                      </a:cubicBezTo>
                      <a:cubicBezTo>
                        <a:pt x="3" y="20"/>
                        <a:pt x="1" y="29"/>
                        <a:pt x="1" y="34"/>
                      </a:cubicBezTo>
                      <a:cubicBezTo>
                        <a:pt x="0" y="42"/>
                        <a:pt x="6" y="46"/>
                        <a:pt x="9" y="48"/>
                      </a:cubicBezTo>
                      <a:close/>
                    </a:path>
                  </a:pathLst>
                </a:custGeom>
                <a:solidFill>
                  <a:srgbClr val="4F3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449">
                  <a:extLst>
                    <a:ext uri="{FF2B5EF4-FFF2-40B4-BE49-F238E27FC236}">
                      <a16:creationId xmlns:a16="http://schemas.microsoft.com/office/drawing/2014/main" id="{70419BC9-6B32-F4F3-B9DE-345D7FEA2D4E}"/>
                    </a:ext>
                  </a:extLst>
                </p:cNvPr>
                <p:cNvSpPr>
                  <a:spLocks/>
                </p:cNvSpPr>
                <p:nvPr/>
              </p:nvSpPr>
              <p:spPr bwMode="auto">
                <a:xfrm>
                  <a:off x="6532563" y="3308350"/>
                  <a:ext cx="15875" cy="0"/>
                </a:xfrm>
                <a:custGeom>
                  <a:avLst/>
                  <a:gdLst>
                    <a:gd name="T0" fmla="*/ 5 w 5"/>
                    <a:gd name="T1" fmla="*/ 0 w 5"/>
                    <a:gd name="T2" fmla="*/ 3 w 5"/>
                    <a:gd name="T3" fmla="*/ 5 w 5"/>
                  </a:gdLst>
                  <a:ahLst/>
                  <a:cxnLst>
                    <a:cxn ang="0">
                      <a:pos x="T0" y="0"/>
                    </a:cxn>
                    <a:cxn ang="0">
                      <a:pos x="T1" y="0"/>
                    </a:cxn>
                    <a:cxn ang="0">
                      <a:pos x="T2" y="0"/>
                    </a:cxn>
                    <a:cxn ang="0">
                      <a:pos x="T3" y="0"/>
                    </a:cxn>
                  </a:cxnLst>
                  <a:rect l="0" t="0" r="r" b="b"/>
                  <a:pathLst>
                    <a:path w="5">
                      <a:moveTo>
                        <a:pt x="5" y="0"/>
                      </a:moveTo>
                      <a:cubicBezTo>
                        <a:pt x="2" y="0"/>
                        <a:pt x="0" y="0"/>
                        <a:pt x="0" y="0"/>
                      </a:cubicBezTo>
                      <a:cubicBezTo>
                        <a:pt x="0" y="0"/>
                        <a:pt x="1" y="0"/>
                        <a:pt x="3" y="0"/>
                      </a:cubicBezTo>
                      <a:cubicBezTo>
                        <a:pt x="3" y="0"/>
                        <a:pt x="4" y="0"/>
                        <a:pt x="5" y="0"/>
                      </a:cubicBezTo>
                    </a:path>
                  </a:pathLst>
                </a:custGeom>
                <a:solidFill>
                  <a:srgbClr val="F7B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450">
                  <a:extLst>
                    <a:ext uri="{FF2B5EF4-FFF2-40B4-BE49-F238E27FC236}">
                      <a16:creationId xmlns:a16="http://schemas.microsoft.com/office/drawing/2014/main" id="{C92F3464-E898-0B21-5249-AFAB955D1DCA}"/>
                    </a:ext>
                  </a:extLst>
                </p:cNvPr>
                <p:cNvSpPr>
                  <a:spLocks/>
                </p:cNvSpPr>
                <p:nvPr/>
              </p:nvSpPr>
              <p:spPr bwMode="auto">
                <a:xfrm>
                  <a:off x="6532563" y="3259138"/>
                  <a:ext cx="19050" cy="50800"/>
                </a:xfrm>
                <a:custGeom>
                  <a:avLst/>
                  <a:gdLst>
                    <a:gd name="T0" fmla="*/ 0 w 6"/>
                    <a:gd name="T1" fmla="*/ 0 h 17"/>
                    <a:gd name="T2" fmla="*/ 0 w 6"/>
                    <a:gd name="T3" fmla="*/ 16 h 17"/>
                    <a:gd name="T4" fmla="*/ 0 w 6"/>
                    <a:gd name="T5" fmla="*/ 16 h 17"/>
                    <a:gd name="T6" fmla="*/ 5 w 6"/>
                    <a:gd name="T7" fmla="*/ 16 h 17"/>
                    <a:gd name="T8" fmla="*/ 5 w 6"/>
                    <a:gd name="T9" fmla="*/ 16 h 17"/>
                    <a:gd name="T10" fmla="*/ 0 w 6"/>
                    <a:gd name="T11" fmla="*/ 0 h 17"/>
                  </a:gdLst>
                  <a:ahLst/>
                  <a:cxnLst>
                    <a:cxn ang="0">
                      <a:pos x="T0" y="T1"/>
                    </a:cxn>
                    <a:cxn ang="0">
                      <a:pos x="T2" y="T3"/>
                    </a:cxn>
                    <a:cxn ang="0">
                      <a:pos x="T4" y="T5"/>
                    </a:cxn>
                    <a:cxn ang="0">
                      <a:pos x="T6" y="T7"/>
                    </a:cxn>
                    <a:cxn ang="0">
                      <a:pos x="T8" y="T9"/>
                    </a:cxn>
                    <a:cxn ang="0">
                      <a:pos x="T10" y="T11"/>
                    </a:cxn>
                  </a:cxnLst>
                  <a:rect l="0" t="0" r="r" b="b"/>
                  <a:pathLst>
                    <a:path w="6" h="17">
                      <a:moveTo>
                        <a:pt x="0" y="0"/>
                      </a:moveTo>
                      <a:cubicBezTo>
                        <a:pt x="0" y="16"/>
                        <a:pt x="0" y="16"/>
                        <a:pt x="0" y="16"/>
                      </a:cubicBezTo>
                      <a:cubicBezTo>
                        <a:pt x="0" y="16"/>
                        <a:pt x="0" y="16"/>
                        <a:pt x="0" y="16"/>
                      </a:cubicBezTo>
                      <a:cubicBezTo>
                        <a:pt x="0" y="16"/>
                        <a:pt x="2" y="16"/>
                        <a:pt x="5" y="16"/>
                      </a:cubicBezTo>
                      <a:cubicBezTo>
                        <a:pt x="5" y="16"/>
                        <a:pt x="5" y="16"/>
                        <a:pt x="5" y="16"/>
                      </a:cubicBezTo>
                      <a:cubicBezTo>
                        <a:pt x="6" y="15"/>
                        <a:pt x="2" y="17"/>
                        <a:pt x="0" y="0"/>
                      </a:cubicBezTo>
                    </a:path>
                  </a:pathLst>
                </a:custGeom>
                <a:solidFill>
                  <a:srgbClr val="522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451">
                  <a:extLst>
                    <a:ext uri="{FF2B5EF4-FFF2-40B4-BE49-F238E27FC236}">
                      <a16:creationId xmlns:a16="http://schemas.microsoft.com/office/drawing/2014/main" id="{E1E1D281-035E-6081-D605-DA3972E5E18D}"/>
                    </a:ext>
                  </a:extLst>
                </p:cNvPr>
                <p:cNvSpPr>
                  <a:spLocks/>
                </p:cNvSpPr>
                <p:nvPr/>
              </p:nvSpPr>
              <p:spPr bwMode="auto">
                <a:xfrm>
                  <a:off x="5035551" y="3900488"/>
                  <a:ext cx="300038" cy="111125"/>
                </a:xfrm>
                <a:custGeom>
                  <a:avLst/>
                  <a:gdLst>
                    <a:gd name="T0" fmla="*/ 101 w 101"/>
                    <a:gd name="T1" fmla="*/ 11 h 37"/>
                    <a:gd name="T2" fmla="*/ 87 w 101"/>
                    <a:gd name="T3" fmla="*/ 10 h 37"/>
                    <a:gd name="T4" fmla="*/ 66 w 101"/>
                    <a:gd name="T5" fmla="*/ 2 h 37"/>
                    <a:gd name="T6" fmla="*/ 41 w 101"/>
                    <a:gd name="T7" fmla="*/ 18 h 37"/>
                    <a:gd name="T8" fmla="*/ 0 w 101"/>
                    <a:gd name="T9" fmla="*/ 33 h 37"/>
                    <a:gd name="T10" fmla="*/ 21 w 101"/>
                    <a:gd name="T11" fmla="*/ 37 h 37"/>
                    <a:gd name="T12" fmla="*/ 67 w 101"/>
                    <a:gd name="T13" fmla="*/ 30 h 37"/>
                    <a:gd name="T14" fmla="*/ 99 w 101"/>
                    <a:gd name="T15" fmla="*/ 25 h 37"/>
                    <a:gd name="T16" fmla="*/ 101 w 101"/>
                    <a:gd name="T17"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37">
                      <a:moveTo>
                        <a:pt x="101" y="11"/>
                      </a:moveTo>
                      <a:cubicBezTo>
                        <a:pt x="101" y="11"/>
                        <a:pt x="94" y="10"/>
                        <a:pt x="87" y="10"/>
                      </a:cubicBezTo>
                      <a:cubicBezTo>
                        <a:pt x="82" y="9"/>
                        <a:pt x="78" y="0"/>
                        <a:pt x="66" y="2"/>
                      </a:cubicBezTo>
                      <a:cubicBezTo>
                        <a:pt x="53" y="5"/>
                        <a:pt x="49" y="17"/>
                        <a:pt x="41" y="18"/>
                      </a:cubicBezTo>
                      <a:cubicBezTo>
                        <a:pt x="18" y="19"/>
                        <a:pt x="0" y="24"/>
                        <a:pt x="0" y="33"/>
                      </a:cubicBezTo>
                      <a:cubicBezTo>
                        <a:pt x="0" y="36"/>
                        <a:pt x="4" y="37"/>
                        <a:pt x="21" y="37"/>
                      </a:cubicBezTo>
                      <a:cubicBezTo>
                        <a:pt x="30" y="37"/>
                        <a:pt x="44" y="34"/>
                        <a:pt x="67" y="30"/>
                      </a:cubicBezTo>
                      <a:cubicBezTo>
                        <a:pt x="94" y="25"/>
                        <a:pt x="97" y="26"/>
                        <a:pt x="99" y="25"/>
                      </a:cubicBezTo>
                      <a:lnTo>
                        <a:pt x="101" y="11"/>
                      </a:lnTo>
                      <a:close/>
                    </a:path>
                  </a:pathLst>
                </a:custGeom>
                <a:solidFill>
                  <a:srgbClr val="C1BE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453">
                  <a:extLst>
                    <a:ext uri="{FF2B5EF4-FFF2-40B4-BE49-F238E27FC236}">
                      <a16:creationId xmlns:a16="http://schemas.microsoft.com/office/drawing/2014/main" id="{4F99599B-6B0C-E70F-7D30-3F33105C4952}"/>
                    </a:ext>
                  </a:extLst>
                </p:cNvPr>
                <p:cNvSpPr>
                  <a:spLocks/>
                </p:cNvSpPr>
                <p:nvPr/>
              </p:nvSpPr>
              <p:spPr bwMode="auto">
                <a:xfrm>
                  <a:off x="5035551" y="3937000"/>
                  <a:ext cx="300038" cy="107950"/>
                </a:xfrm>
                <a:custGeom>
                  <a:avLst/>
                  <a:gdLst>
                    <a:gd name="T0" fmla="*/ 101 w 101"/>
                    <a:gd name="T1" fmla="*/ 11 h 36"/>
                    <a:gd name="T2" fmla="*/ 87 w 101"/>
                    <a:gd name="T3" fmla="*/ 9 h 36"/>
                    <a:gd name="T4" fmla="*/ 66 w 101"/>
                    <a:gd name="T5" fmla="*/ 2 h 36"/>
                    <a:gd name="T6" fmla="*/ 41 w 101"/>
                    <a:gd name="T7" fmla="*/ 17 h 36"/>
                    <a:gd name="T8" fmla="*/ 0 w 101"/>
                    <a:gd name="T9" fmla="*/ 32 h 36"/>
                    <a:gd name="T10" fmla="*/ 21 w 101"/>
                    <a:gd name="T11" fmla="*/ 36 h 36"/>
                    <a:gd name="T12" fmla="*/ 67 w 101"/>
                    <a:gd name="T13" fmla="*/ 29 h 36"/>
                    <a:gd name="T14" fmla="*/ 99 w 101"/>
                    <a:gd name="T15" fmla="*/ 25 h 36"/>
                    <a:gd name="T16" fmla="*/ 101 w 101"/>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36">
                      <a:moveTo>
                        <a:pt x="101" y="11"/>
                      </a:moveTo>
                      <a:cubicBezTo>
                        <a:pt x="101" y="10"/>
                        <a:pt x="94" y="10"/>
                        <a:pt x="87" y="9"/>
                      </a:cubicBezTo>
                      <a:cubicBezTo>
                        <a:pt x="82" y="9"/>
                        <a:pt x="78" y="0"/>
                        <a:pt x="66" y="2"/>
                      </a:cubicBezTo>
                      <a:cubicBezTo>
                        <a:pt x="53" y="4"/>
                        <a:pt x="49" y="17"/>
                        <a:pt x="41" y="17"/>
                      </a:cubicBezTo>
                      <a:cubicBezTo>
                        <a:pt x="18" y="18"/>
                        <a:pt x="0" y="24"/>
                        <a:pt x="0" y="32"/>
                      </a:cubicBezTo>
                      <a:cubicBezTo>
                        <a:pt x="0" y="36"/>
                        <a:pt x="4" y="36"/>
                        <a:pt x="21" y="36"/>
                      </a:cubicBezTo>
                      <a:cubicBezTo>
                        <a:pt x="30" y="36"/>
                        <a:pt x="44" y="33"/>
                        <a:pt x="67" y="29"/>
                      </a:cubicBezTo>
                      <a:cubicBezTo>
                        <a:pt x="94" y="25"/>
                        <a:pt x="97" y="26"/>
                        <a:pt x="99" y="25"/>
                      </a:cubicBezTo>
                      <a:lnTo>
                        <a:pt x="101" y="11"/>
                      </a:lnTo>
                      <a:close/>
                    </a:path>
                  </a:pathLst>
                </a:custGeom>
                <a:solidFill>
                  <a:srgbClr val="DBD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454">
                  <a:extLst>
                    <a:ext uri="{FF2B5EF4-FFF2-40B4-BE49-F238E27FC236}">
                      <a16:creationId xmlns:a16="http://schemas.microsoft.com/office/drawing/2014/main" id="{275E875E-40EB-3D9E-5F70-4588B604E64C}"/>
                    </a:ext>
                  </a:extLst>
                </p:cNvPr>
                <p:cNvSpPr>
                  <a:spLocks/>
                </p:cNvSpPr>
                <p:nvPr/>
              </p:nvSpPr>
              <p:spPr bwMode="auto">
                <a:xfrm>
                  <a:off x="5318126" y="3862388"/>
                  <a:ext cx="715963" cy="179388"/>
                </a:xfrm>
                <a:custGeom>
                  <a:avLst/>
                  <a:gdLst>
                    <a:gd name="T0" fmla="*/ 239 w 240"/>
                    <a:gd name="T1" fmla="*/ 24 h 60"/>
                    <a:gd name="T2" fmla="*/ 169 w 240"/>
                    <a:gd name="T3" fmla="*/ 53 h 60"/>
                    <a:gd name="T4" fmla="*/ 4 w 240"/>
                    <a:gd name="T5" fmla="*/ 42 h 60"/>
                    <a:gd name="T6" fmla="*/ 0 w 240"/>
                    <a:gd name="T7" fmla="*/ 23 h 60"/>
                    <a:gd name="T8" fmla="*/ 144 w 240"/>
                    <a:gd name="T9" fmla="*/ 3 h 60"/>
                    <a:gd name="T10" fmla="*/ 239 w 240"/>
                    <a:gd name="T11" fmla="*/ 24 h 60"/>
                  </a:gdLst>
                  <a:ahLst/>
                  <a:cxnLst>
                    <a:cxn ang="0">
                      <a:pos x="T0" y="T1"/>
                    </a:cxn>
                    <a:cxn ang="0">
                      <a:pos x="T2" y="T3"/>
                    </a:cxn>
                    <a:cxn ang="0">
                      <a:pos x="T4" y="T5"/>
                    </a:cxn>
                    <a:cxn ang="0">
                      <a:pos x="T6" y="T7"/>
                    </a:cxn>
                    <a:cxn ang="0">
                      <a:pos x="T8" y="T9"/>
                    </a:cxn>
                    <a:cxn ang="0">
                      <a:pos x="T10" y="T11"/>
                    </a:cxn>
                  </a:cxnLst>
                  <a:rect l="0" t="0" r="r" b="b"/>
                  <a:pathLst>
                    <a:path w="240" h="60">
                      <a:moveTo>
                        <a:pt x="239" y="24"/>
                      </a:moveTo>
                      <a:cubicBezTo>
                        <a:pt x="237" y="47"/>
                        <a:pt x="221" y="60"/>
                        <a:pt x="169" y="53"/>
                      </a:cubicBezTo>
                      <a:cubicBezTo>
                        <a:pt x="125" y="47"/>
                        <a:pt x="84" y="44"/>
                        <a:pt x="4" y="42"/>
                      </a:cubicBezTo>
                      <a:cubicBezTo>
                        <a:pt x="6" y="38"/>
                        <a:pt x="3" y="28"/>
                        <a:pt x="0" y="23"/>
                      </a:cubicBezTo>
                      <a:cubicBezTo>
                        <a:pt x="34" y="17"/>
                        <a:pt x="116" y="5"/>
                        <a:pt x="144" y="3"/>
                      </a:cubicBezTo>
                      <a:cubicBezTo>
                        <a:pt x="168" y="1"/>
                        <a:pt x="240" y="0"/>
                        <a:pt x="239" y="24"/>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55">
                  <a:extLst>
                    <a:ext uri="{FF2B5EF4-FFF2-40B4-BE49-F238E27FC236}">
                      <a16:creationId xmlns:a16="http://schemas.microsoft.com/office/drawing/2014/main" id="{DD438F8E-A2CF-2A7E-B2CA-62931A864680}"/>
                    </a:ext>
                  </a:extLst>
                </p:cNvPr>
                <p:cNvSpPr>
                  <a:spLocks/>
                </p:cNvSpPr>
                <p:nvPr/>
              </p:nvSpPr>
              <p:spPr bwMode="auto">
                <a:xfrm>
                  <a:off x="5437188" y="3609975"/>
                  <a:ext cx="596900" cy="412750"/>
                </a:xfrm>
                <a:custGeom>
                  <a:avLst/>
                  <a:gdLst>
                    <a:gd name="T0" fmla="*/ 68 w 200"/>
                    <a:gd name="T1" fmla="*/ 5 h 138"/>
                    <a:gd name="T2" fmla="*/ 56 w 200"/>
                    <a:gd name="T3" fmla="*/ 56 h 138"/>
                    <a:gd name="T4" fmla="*/ 199 w 200"/>
                    <a:gd name="T5" fmla="*/ 108 h 138"/>
                    <a:gd name="T6" fmla="*/ 68 w 200"/>
                    <a:gd name="T7" fmla="*/ 5 h 138"/>
                  </a:gdLst>
                  <a:ahLst/>
                  <a:cxnLst>
                    <a:cxn ang="0">
                      <a:pos x="T0" y="T1"/>
                    </a:cxn>
                    <a:cxn ang="0">
                      <a:pos x="T2" y="T3"/>
                    </a:cxn>
                    <a:cxn ang="0">
                      <a:pos x="T4" y="T5"/>
                    </a:cxn>
                    <a:cxn ang="0">
                      <a:pos x="T6" y="T7"/>
                    </a:cxn>
                  </a:cxnLst>
                  <a:rect l="0" t="0" r="r" b="b"/>
                  <a:pathLst>
                    <a:path w="200" h="138">
                      <a:moveTo>
                        <a:pt x="68" y="5"/>
                      </a:moveTo>
                      <a:cubicBezTo>
                        <a:pt x="49" y="15"/>
                        <a:pt x="0" y="29"/>
                        <a:pt x="56" y="56"/>
                      </a:cubicBezTo>
                      <a:cubicBezTo>
                        <a:pt x="111" y="83"/>
                        <a:pt x="200" y="138"/>
                        <a:pt x="199" y="108"/>
                      </a:cubicBezTo>
                      <a:cubicBezTo>
                        <a:pt x="198" y="80"/>
                        <a:pt x="78" y="0"/>
                        <a:pt x="68" y="5"/>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56">
                  <a:extLst>
                    <a:ext uri="{FF2B5EF4-FFF2-40B4-BE49-F238E27FC236}">
                      <a16:creationId xmlns:a16="http://schemas.microsoft.com/office/drawing/2014/main" id="{2B8FC8F7-0B7C-5F71-A504-A06A39F7BF6D}"/>
                    </a:ext>
                  </a:extLst>
                </p:cNvPr>
                <p:cNvSpPr>
                  <a:spLocks/>
                </p:cNvSpPr>
                <p:nvPr/>
              </p:nvSpPr>
              <p:spPr bwMode="auto">
                <a:xfrm>
                  <a:off x="5334001" y="3582988"/>
                  <a:ext cx="679450" cy="422275"/>
                </a:xfrm>
                <a:custGeom>
                  <a:avLst/>
                  <a:gdLst>
                    <a:gd name="T0" fmla="*/ 46 w 228"/>
                    <a:gd name="T1" fmla="*/ 14 h 141"/>
                    <a:gd name="T2" fmla="*/ 70 w 228"/>
                    <a:gd name="T3" fmla="*/ 105 h 141"/>
                    <a:gd name="T4" fmla="*/ 225 w 228"/>
                    <a:gd name="T5" fmla="*/ 116 h 141"/>
                    <a:gd name="T6" fmla="*/ 117 w 228"/>
                    <a:gd name="T7" fmla="*/ 41 h 141"/>
                    <a:gd name="T8" fmla="*/ 94 w 228"/>
                    <a:gd name="T9" fmla="*/ 7 h 141"/>
                    <a:gd name="T10" fmla="*/ 46 w 228"/>
                    <a:gd name="T11" fmla="*/ 14 h 141"/>
                  </a:gdLst>
                  <a:ahLst/>
                  <a:cxnLst>
                    <a:cxn ang="0">
                      <a:pos x="T0" y="T1"/>
                    </a:cxn>
                    <a:cxn ang="0">
                      <a:pos x="T2" y="T3"/>
                    </a:cxn>
                    <a:cxn ang="0">
                      <a:pos x="T4" y="T5"/>
                    </a:cxn>
                    <a:cxn ang="0">
                      <a:pos x="T6" y="T7"/>
                    </a:cxn>
                    <a:cxn ang="0">
                      <a:pos x="T8" y="T9"/>
                    </a:cxn>
                    <a:cxn ang="0">
                      <a:pos x="T10" y="T11"/>
                    </a:cxn>
                  </a:cxnLst>
                  <a:rect l="0" t="0" r="r" b="b"/>
                  <a:pathLst>
                    <a:path w="228" h="141">
                      <a:moveTo>
                        <a:pt x="46" y="14"/>
                      </a:moveTo>
                      <a:cubicBezTo>
                        <a:pt x="25" y="22"/>
                        <a:pt x="0" y="69"/>
                        <a:pt x="70" y="105"/>
                      </a:cubicBezTo>
                      <a:cubicBezTo>
                        <a:pt x="140" y="141"/>
                        <a:pt x="228" y="141"/>
                        <a:pt x="225" y="116"/>
                      </a:cubicBezTo>
                      <a:cubicBezTo>
                        <a:pt x="223" y="104"/>
                        <a:pt x="170" y="67"/>
                        <a:pt x="117" y="41"/>
                      </a:cubicBezTo>
                      <a:cubicBezTo>
                        <a:pt x="104" y="35"/>
                        <a:pt x="104" y="12"/>
                        <a:pt x="94" y="7"/>
                      </a:cubicBezTo>
                      <a:cubicBezTo>
                        <a:pt x="75" y="0"/>
                        <a:pt x="49" y="12"/>
                        <a:pt x="46" y="14"/>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7">
                  <a:extLst>
                    <a:ext uri="{FF2B5EF4-FFF2-40B4-BE49-F238E27FC236}">
                      <a16:creationId xmlns:a16="http://schemas.microsoft.com/office/drawing/2014/main" id="{3ADD9723-0606-F609-CDB8-77FDF1F68A5A}"/>
                    </a:ext>
                  </a:extLst>
                </p:cNvPr>
                <p:cNvSpPr>
                  <a:spLocks/>
                </p:cNvSpPr>
                <p:nvPr/>
              </p:nvSpPr>
              <p:spPr bwMode="auto">
                <a:xfrm>
                  <a:off x="5311776" y="3862388"/>
                  <a:ext cx="722313" cy="179388"/>
                </a:xfrm>
                <a:custGeom>
                  <a:avLst/>
                  <a:gdLst>
                    <a:gd name="T0" fmla="*/ 230 w 242"/>
                    <a:gd name="T1" fmla="*/ 18 h 60"/>
                    <a:gd name="T2" fmla="*/ 202 w 242"/>
                    <a:gd name="T3" fmla="*/ 58 h 60"/>
                    <a:gd name="T4" fmla="*/ 3 w 242"/>
                    <a:gd name="T5" fmla="*/ 50 h 60"/>
                    <a:gd name="T6" fmla="*/ 0 w 242"/>
                    <a:gd name="T7" fmla="*/ 35 h 60"/>
                    <a:gd name="T8" fmla="*/ 139 w 242"/>
                    <a:gd name="T9" fmla="*/ 7 h 60"/>
                    <a:gd name="T10" fmla="*/ 230 w 242"/>
                    <a:gd name="T11" fmla="*/ 18 h 60"/>
                  </a:gdLst>
                  <a:ahLst/>
                  <a:cxnLst>
                    <a:cxn ang="0">
                      <a:pos x="T0" y="T1"/>
                    </a:cxn>
                    <a:cxn ang="0">
                      <a:pos x="T2" y="T3"/>
                    </a:cxn>
                    <a:cxn ang="0">
                      <a:pos x="T4" y="T5"/>
                    </a:cxn>
                    <a:cxn ang="0">
                      <a:pos x="T6" y="T7"/>
                    </a:cxn>
                    <a:cxn ang="0">
                      <a:pos x="T8" y="T9"/>
                    </a:cxn>
                    <a:cxn ang="0">
                      <a:pos x="T10" y="T11"/>
                    </a:cxn>
                  </a:cxnLst>
                  <a:rect l="0" t="0" r="r" b="b"/>
                  <a:pathLst>
                    <a:path w="242" h="60">
                      <a:moveTo>
                        <a:pt x="230" y="18"/>
                      </a:moveTo>
                      <a:cubicBezTo>
                        <a:pt x="242" y="33"/>
                        <a:pt x="237" y="55"/>
                        <a:pt x="202" y="58"/>
                      </a:cubicBezTo>
                      <a:cubicBezTo>
                        <a:pt x="157" y="60"/>
                        <a:pt x="83" y="52"/>
                        <a:pt x="3" y="50"/>
                      </a:cubicBezTo>
                      <a:cubicBezTo>
                        <a:pt x="5" y="47"/>
                        <a:pt x="3" y="40"/>
                        <a:pt x="0" y="35"/>
                      </a:cubicBezTo>
                      <a:cubicBezTo>
                        <a:pt x="57" y="37"/>
                        <a:pt x="111" y="9"/>
                        <a:pt x="139" y="7"/>
                      </a:cubicBezTo>
                      <a:cubicBezTo>
                        <a:pt x="163" y="6"/>
                        <a:pt x="214" y="0"/>
                        <a:pt x="230" y="18"/>
                      </a:cubicBezTo>
                    </a:path>
                  </a:pathLst>
                </a:custGeom>
                <a:solidFill>
                  <a:srgbClr val="EF4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458">
                  <a:extLst>
                    <a:ext uri="{FF2B5EF4-FFF2-40B4-BE49-F238E27FC236}">
                      <a16:creationId xmlns:a16="http://schemas.microsoft.com/office/drawing/2014/main" id="{ED004ADD-1BA7-A4E8-4186-0156A67E43C8}"/>
                    </a:ext>
                  </a:extLst>
                </p:cNvPr>
                <p:cNvSpPr>
                  <a:spLocks/>
                </p:cNvSpPr>
                <p:nvPr/>
              </p:nvSpPr>
              <p:spPr bwMode="auto">
                <a:xfrm>
                  <a:off x="5311776" y="3863975"/>
                  <a:ext cx="722313" cy="180975"/>
                </a:xfrm>
                <a:custGeom>
                  <a:avLst/>
                  <a:gdLst>
                    <a:gd name="T0" fmla="*/ 230 w 242"/>
                    <a:gd name="T1" fmla="*/ 18 h 60"/>
                    <a:gd name="T2" fmla="*/ 202 w 242"/>
                    <a:gd name="T3" fmla="*/ 57 h 60"/>
                    <a:gd name="T4" fmla="*/ 3 w 242"/>
                    <a:gd name="T5" fmla="*/ 50 h 60"/>
                    <a:gd name="T6" fmla="*/ 0 w 242"/>
                    <a:gd name="T7" fmla="*/ 35 h 60"/>
                    <a:gd name="T8" fmla="*/ 139 w 242"/>
                    <a:gd name="T9" fmla="*/ 7 h 60"/>
                    <a:gd name="T10" fmla="*/ 230 w 242"/>
                    <a:gd name="T11" fmla="*/ 18 h 60"/>
                  </a:gdLst>
                  <a:ahLst/>
                  <a:cxnLst>
                    <a:cxn ang="0">
                      <a:pos x="T0" y="T1"/>
                    </a:cxn>
                    <a:cxn ang="0">
                      <a:pos x="T2" y="T3"/>
                    </a:cxn>
                    <a:cxn ang="0">
                      <a:pos x="T4" y="T5"/>
                    </a:cxn>
                    <a:cxn ang="0">
                      <a:pos x="T6" y="T7"/>
                    </a:cxn>
                    <a:cxn ang="0">
                      <a:pos x="T8" y="T9"/>
                    </a:cxn>
                    <a:cxn ang="0">
                      <a:pos x="T10" y="T11"/>
                    </a:cxn>
                  </a:cxnLst>
                  <a:rect l="0" t="0" r="r" b="b"/>
                  <a:pathLst>
                    <a:path w="242" h="60">
                      <a:moveTo>
                        <a:pt x="230" y="18"/>
                      </a:moveTo>
                      <a:cubicBezTo>
                        <a:pt x="242" y="32"/>
                        <a:pt x="237" y="55"/>
                        <a:pt x="202" y="57"/>
                      </a:cubicBezTo>
                      <a:cubicBezTo>
                        <a:pt x="157" y="60"/>
                        <a:pt x="83" y="52"/>
                        <a:pt x="3" y="50"/>
                      </a:cubicBezTo>
                      <a:cubicBezTo>
                        <a:pt x="5" y="47"/>
                        <a:pt x="3" y="39"/>
                        <a:pt x="0" y="35"/>
                      </a:cubicBezTo>
                      <a:cubicBezTo>
                        <a:pt x="57" y="37"/>
                        <a:pt x="111" y="9"/>
                        <a:pt x="139" y="7"/>
                      </a:cubicBezTo>
                      <a:cubicBezTo>
                        <a:pt x="163" y="5"/>
                        <a:pt x="214" y="0"/>
                        <a:pt x="230" y="18"/>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459">
                  <a:extLst>
                    <a:ext uri="{FF2B5EF4-FFF2-40B4-BE49-F238E27FC236}">
                      <a16:creationId xmlns:a16="http://schemas.microsoft.com/office/drawing/2014/main" id="{E8AEE53B-2767-A812-6115-87000E201218}"/>
                    </a:ext>
                  </a:extLst>
                </p:cNvPr>
                <p:cNvSpPr>
                  <a:spLocks/>
                </p:cNvSpPr>
                <p:nvPr/>
              </p:nvSpPr>
              <p:spPr bwMode="auto">
                <a:xfrm>
                  <a:off x="5738813" y="2914650"/>
                  <a:ext cx="149225" cy="465138"/>
                </a:xfrm>
                <a:custGeom>
                  <a:avLst/>
                  <a:gdLst>
                    <a:gd name="T0" fmla="*/ 18 w 50"/>
                    <a:gd name="T1" fmla="*/ 126 h 155"/>
                    <a:gd name="T2" fmla="*/ 31 w 50"/>
                    <a:gd name="T3" fmla="*/ 134 h 155"/>
                    <a:gd name="T4" fmla="*/ 39 w 50"/>
                    <a:gd name="T5" fmla="*/ 84 h 155"/>
                    <a:gd name="T6" fmla="*/ 43 w 50"/>
                    <a:gd name="T7" fmla="*/ 8 h 155"/>
                    <a:gd name="T8" fmla="*/ 0 w 50"/>
                    <a:gd name="T9" fmla="*/ 46 h 155"/>
                    <a:gd name="T10" fmla="*/ 18 w 50"/>
                    <a:gd name="T11" fmla="*/ 126 h 155"/>
                  </a:gdLst>
                  <a:ahLst/>
                  <a:cxnLst>
                    <a:cxn ang="0">
                      <a:pos x="T0" y="T1"/>
                    </a:cxn>
                    <a:cxn ang="0">
                      <a:pos x="T2" y="T3"/>
                    </a:cxn>
                    <a:cxn ang="0">
                      <a:pos x="T4" y="T5"/>
                    </a:cxn>
                    <a:cxn ang="0">
                      <a:pos x="T6" y="T7"/>
                    </a:cxn>
                    <a:cxn ang="0">
                      <a:pos x="T8" y="T9"/>
                    </a:cxn>
                    <a:cxn ang="0">
                      <a:pos x="T10" y="T11"/>
                    </a:cxn>
                  </a:cxnLst>
                  <a:rect l="0" t="0" r="r" b="b"/>
                  <a:pathLst>
                    <a:path w="50" h="155">
                      <a:moveTo>
                        <a:pt x="18" y="126"/>
                      </a:moveTo>
                      <a:cubicBezTo>
                        <a:pt x="18" y="126"/>
                        <a:pt x="17" y="155"/>
                        <a:pt x="31" y="134"/>
                      </a:cubicBezTo>
                      <a:cubicBezTo>
                        <a:pt x="45" y="113"/>
                        <a:pt x="34" y="106"/>
                        <a:pt x="39" y="84"/>
                      </a:cubicBezTo>
                      <a:cubicBezTo>
                        <a:pt x="43" y="62"/>
                        <a:pt x="50" y="16"/>
                        <a:pt x="43" y="8"/>
                      </a:cubicBezTo>
                      <a:cubicBezTo>
                        <a:pt x="36" y="0"/>
                        <a:pt x="0" y="46"/>
                        <a:pt x="0" y="46"/>
                      </a:cubicBezTo>
                      <a:cubicBezTo>
                        <a:pt x="18" y="126"/>
                        <a:pt x="18" y="126"/>
                        <a:pt x="18" y="126"/>
                      </a:cubicBezTo>
                    </a:path>
                  </a:pathLst>
                </a:custGeom>
                <a:solidFill>
                  <a:srgbClr val="4F3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460">
                  <a:extLst>
                    <a:ext uri="{FF2B5EF4-FFF2-40B4-BE49-F238E27FC236}">
                      <a16:creationId xmlns:a16="http://schemas.microsoft.com/office/drawing/2014/main" id="{CAD80E22-7688-7BA4-E81E-AFA23C596777}"/>
                    </a:ext>
                  </a:extLst>
                </p:cNvPr>
                <p:cNvSpPr>
                  <a:spLocks/>
                </p:cNvSpPr>
                <p:nvPr/>
              </p:nvSpPr>
              <p:spPr bwMode="auto">
                <a:xfrm>
                  <a:off x="5392738" y="3103563"/>
                  <a:ext cx="522288" cy="628650"/>
                </a:xfrm>
                <a:custGeom>
                  <a:avLst/>
                  <a:gdLst>
                    <a:gd name="T0" fmla="*/ 162 w 175"/>
                    <a:gd name="T1" fmla="*/ 21 h 210"/>
                    <a:gd name="T2" fmla="*/ 160 w 175"/>
                    <a:gd name="T3" fmla="*/ 63 h 210"/>
                    <a:gd name="T4" fmla="*/ 135 w 175"/>
                    <a:gd name="T5" fmla="*/ 140 h 210"/>
                    <a:gd name="T6" fmla="*/ 119 w 175"/>
                    <a:gd name="T7" fmla="*/ 188 h 210"/>
                    <a:gd name="T8" fmla="*/ 110 w 175"/>
                    <a:gd name="T9" fmla="*/ 191 h 210"/>
                    <a:gd name="T10" fmla="*/ 4 w 175"/>
                    <a:gd name="T11" fmla="*/ 210 h 210"/>
                    <a:gd name="T12" fmla="*/ 54 w 175"/>
                    <a:gd name="T13" fmla="*/ 139 h 210"/>
                    <a:gd name="T14" fmla="*/ 54 w 175"/>
                    <a:gd name="T15" fmla="*/ 78 h 210"/>
                    <a:gd name="T16" fmla="*/ 60 w 175"/>
                    <a:gd name="T17" fmla="*/ 14 h 210"/>
                    <a:gd name="T18" fmla="*/ 122 w 175"/>
                    <a:gd name="T19" fmla="*/ 5 h 210"/>
                    <a:gd name="T20" fmla="*/ 162 w 175"/>
                    <a:gd name="T21" fmla="*/ 2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10">
                      <a:moveTo>
                        <a:pt x="162" y="21"/>
                      </a:moveTo>
                      <a:cubicBezTo>
                        <a:pt x="162" y="21"/>
                        <a:pt x="153" y="40"/>
                        <a:pt x="160" y="63"/>
                      </a:cubicBezTo>
                      <a:cubicBezTo>
                        <a:pt x="175" y="113"/>
                        <a:pt x="137" y="108"/>
                        <a:pt x="135" y="140"/>
                      </a:cubicBezTo>
                      <a:cubicBezTo>
                        <a:pt x="134" y="156"/>
                        <a:pt x="118" y="176"/>
                        <a:pt x="119" y="188"/>
                      </a:cubicBezTo>
                      <a:cubicBezTo>
                        <a:pt x="119" y="192"/>
                        <a:pt x="118" y="192"/>
                        <a:pt x="110" y="191"/>
                      </a:cubicBezTo>
                      <a:cubicBezTo>
                        <a:pt x="98" y="190"/>
                        <a:pt x="70" y="190"/>
                        <a:pt x="4" y="210"/>
                      </a:cubicBezTo>
                      <a:cubicBezTo>
                        <a:pt x="0" y="185"/>
                        <a:pt x="30" y="168"/>
                        <a:pt x="54" y="139"/>
                      </a:cubicBezTo>
                      <a:cubicBezTo>
                        <a:pt x="64" y="128"/>
                        <a:pt x="57" y="110"/>
                        <a:pt x="54" y="78"/>
                      </a:cubicBezTo>
                      <a:cubicBezTo>
                        <a:pt x="53" y="62"/>
                        <a:pt x="49" y="20"/>
                        <a:pt x="60" y="14"/>
                      </a:cubicBezTo>
                      <a:cubicBezTo>
                        <a:pt x="81" y="4"/>
                        <a:pt x="104" y="0"/>
                        <a:pt x="122" y="5"/>
                      </a:cubicBezTo>
                      <a:cubicBezTo>
                        <a:pt x="159" y="16"/>
                        <a:pt x="162" y="21"/>
                        <a:pt x="162" y="21"/>
                      </a:cubicBezTo>
                    </a:path>
                  </a:pathLst>
                </a:custGeom>
                <a:solidFill>
                  <a:srgbClr val="FFD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461">
                  <a:extLst>
                    <a:ext uri="{FF2B5EF4-FFF2-40B4-BE49-F238E27FC236}">
                      <a16:creationId xmlns:a16="http://schemas.microsoft.com/office/drawing/2014/main" id="{2D296C99-46B7-391F-F4E0-E7306BE55F42}"/>
                    </a:ext>
                  </a:extLst>
                </p:cNvPr>
                <p:cNvSpPr>
                  <a:spLocks noEditPoints="1"/>
                </p:cNvSpPr>
                <p:nvPr/>
              </p:nvSpPr>
              <p:spPr bwMode="auto">
                <a:xfrm>
                  <a:off x="5392738" y="3113088"/>
                  <a:ext cx="280988" cy="781050"/>
                </a:xfrm>
                <a:custGeom>
                  <a:avLst/>
                  <a:gdLst>
                    <a:gd name="T0" fmla="*/ 54 w 94"/>
                    <a:gd name="T1" fmla="*/ 71 h 261"/>
                    <a:gd name="T2" fmla="*/ 54 w 94"/>
                    <a:gd name="T3" fmla="*/ 75 h 261"/>
                    <a:gd name="T4" fmla="*/ 54 w 94"/>
                    <a:gd name="T5" fmla="*/ 136 h 261"/>
                    <a:gd name="T6" fmla="*/ 4 w 94"/>
                    <a:gd name="T7" fmla="*/ 207 h 261"/>
                    <a:gd name="T8" fmla="*/ 4 w 94"/>
                    <a:gd name="T9" fmla="*/ 207 h 261"/>
                    <a:gd name="T10" fmla="*/ 48 w 94"/>
                    <a:gd name="T11" fmla="*/ 261 h 261"/>
                    <a:gd name="T12" fmla="*/ 48 w 94"/>
                    <a:gd name="T13" fmla="*/ 261 h 261"/>
                    <a:gd name="T14" fmla="*/ 4 w 94"/>
                    <a:gd name="T15" fmla="*/ 207 h 261"/>
                    <a:gd name="T16" fmla="*/ 4 w 94"/>
                    <a:gd name="T17" fmla="*/ 207 h 261"/>
                    <a:gd name="T18" fmla="*/ 54 w 94"/>
                    <a:gd name="T19" fmla="*/ 136 h 261"/>
                    <a:gd name="T20" fmla="*/ 54 w 94"/>
                    <a:gd name="T21" fmla="*/ 75 h 261"/>
                    <a:gd name="T22" fmla="*/ 54 w 94"/>
                    <a:gd name="T23" fmla="*/ 72 h 261"/>
                    <a:gd name="T24" fmla="*/ 54 w 94"/>
                    <a:gd name="T25" fmla="*/ 71 h 261"/>
                    <a:gd name="T26" fmla="*/ 94 w 94"/>
                    <a:gd name="T27" fmla="*/ 0 h 261"/>
                    <a:gd name="T28" fmla="*/ 60 w 94"/>
                    <a:gd name="T29" fmla="*/ 11 h 261"/>
                    <a:gd name="T30" fmla="*/ 59 w 94"/>
                    <a:gd name="T31" fmla="*/ 12 h 261"/>
                    <a:gd name="T32" fmla="*/ 60 w 94"/>
                    <a:gd name="T33" fmla="*/ 11 h 261"/>
                    <a:gd name="T34" fmla="*/ 60 w 94"/>
                    <a:gd name="T35" fmla="*/ 11 h 261"/>
                    <a:gd name="T36" fmla="*/ 94 w 94"/>
                    <a:gd name="T37"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61">
                      <a:moveTo>
                        <a:pt x="54" y="71"/>
                      </a:moveTo>
                      <a:cubicBezTo>
                        <a:pt x="54" y="73"/>
                        <a:pt x="54" y="74"/>
                        <a:pt x="54" y="75"/>
                      </a:cubicBezTo>
                      <a:cubicBezTo>
                        <a:pt x="57" y="107"/>
                        <a:pt x="64" y="125"/>
                        <a:pt x="54" y="136"/>
                      </a:cubicBezTo>
                      <a:cubicBezTo>
                        <a:pt x="30" y="165"/>
                        <a:pt x="0" y="182"/>
                        <a:pt x="4" y="207"/>
                      </a:cubicBezTo>
                      <a:cubicBezTo>
                        <a:pt x="4" y="207"/>
                        <a:pt x="4" y="207"/>
                        <a:pt x="4" y="207"/>
                      </a:cubicBezTo>
                      <a:cubicBezTo>
                        <a:pt x="4" y="224"/>
                        <a:pt x="15" y="244"/>
                        <a:pt x="48" y="261"/>
                      </a:cubicBezTo>
                      <a:cubicBezTo>
                        <a:pt x="48" y="261"/>
                        <a:pt x="48" y="261"/>
                        <a:pt x="48" y="261"/>
                      </a:cubicBezTo>
                      <a:cubicBezTo>
                        <a:pt x="15" y="244"/>
                        <a:pt x="4" y="224"/>
                        <a:pt x="4" y="207"/>
                      </a:cubicBezTo>
                      <a:cubicBezTo>
                        <a:pt x="4" y="207"/>
                        <a:pt x="4" y="207"/>
                        <a:pt x="4" y="207"/>
                      </a:cubicBezTo>
                      <a:cubicBezTo>
                        <a:pt x="0" y="182"/>
                        <a:pt x="30" y="165"/>
                        <a:pt x="54" y="136"/>
                      </a:cubicBezTo>
                      <a:cubicBezTo>
                        <a:pt x="64" y="125"/>
                        <a:pt x="57" y="107"/>
                        <a:pt x="54" y="75"/>
                      </a:cubicBezTo>
                      <a:cubicBezTo>
                        <a:pt x="54" y="74"/>
                        <a:pt x="54" y="73"/>
                        <a:pt x="54" y="72"/>
                      </a:cubicBezTo>
                      <a:cubicBezTo>
                        <a:pt x="54" y="72"/>
                        <a:pt x="54" y="72"/>
                        <a:pt x="54" y="71"/>
                      </a:cubicBezTo>
                      <a:moveTo>
                        <a:pt x="94" y="0"/>
                      </a:moveTo>
                      <a:cubicBezTo>
                        <a:pt x="83" y="2"/>
                        <a:pt x="71" y="6"/>
                        <a:pt x="60" y="11"/>
                      </a:cubicBezTo>
                      <a:cubicBezTo>
                        <a:pt x="59" y="12"/>
                        <a:pt x="59" y="12"/>
                        <a:pt x="59" y="12"/>
                      </a:cubicBezTo>
                      <a:cubicBezTo>
                        <a:pt x="59" y="12"/>
                        <a:pt x="59" y="12"/>
                        <a:pt x="60" y="11"/>
                      </a:cubicBezTo>
                      <a:cubicBezTo>
                        <a:pt x="60" y="11"/>
                        <a:pt x="60" y="11"/>
                        <a:pt x="60" y="11"/>
                      </a:cubicBezTo>
                      <a:cubicBezTo>
                        <a:pt x="71" y="6"/>
                        <a:pt x="83" y="2"/>
                        <a:pt x="94"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462">
                  <a:extLst>
                    <a:ext uri="{FF2B5EF4-FFF2-40B4-BE49-F238E27FC236}">
                      <a16:creationId xmlns:a16="http://schemas.microsoft.com/office/drawing/2014/main" id="{933C3F6B-5E96-04EB-1E9C-4D5DD59851B9}"/>
                    </a:ext>
                  </a:extLst>
                </p:cNvPr>
                <p:cNvSpPr>
                  <a:spLocks/>
                </p:cNvSpPr>
                <p:nvPr/>
              </p:nvSpPr>
              <p:spPr bwMode="auto">
                <a:xfrm>
                  <a:off x="5535613" y="3894138"/>
                  <a:ext cx="47625" cy="23813"/>
                </a:xfrm>
                <a:custGeom>
                  <a:avLst/>
                  <a:gdLst>
                    <a:gd name="T0" fmla="*/ 0 w 16"/>
                    <a:gd name="T1" fmla="*/ 0 h 8"/>
                    <a:gd name="T2" fmla="*/ 0 w 16"/>
                    <a:gd name="T3" fmla="*/ 0 h 8"/>
                    <a:gd name="T4" fmla="*/ 2 w 16"/>
                    <a:gd name="T5" fmla="*/ 1 h 8"/>
                    <a:gd name="T6" fmla="*/ 16 w 16"/>
                    <a:gd name="T7" fmla="*/ 8 h 8"/>
                    <a:gd name="T8" fmla="*/ 16 w 16"/>
                    <a:gd name="T9" fmla="*/ 8 h 8"/>
                    <a:gd name="T10" fmla="*/ 2 w 16"/>
                    <a:gd name="T11" fmla="*/ 1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cubicBezTo>
                        <a:pt x="0" y="0"/>
                        <a:pt x="0" y="0"/>
                        <a:pt x="0" y="0"/>
                      </a:cubicBezTo>
                      <a:cubicBezTo>
                        <a:pt x="0" y="1"/>
                        <a:pt x="1" y="1"/>
                        <a:pt x="2" y="1"/>
                      </a:cubicBezTo>
                      <a:cubicBezTo>
                        <a:pt x="6" y="4"/>
                        <a:pt x="11" y="6"/>
                        <a:pt x="16" y="8"/>
                      </a:cubicBezTo>
                      <a:cubicBezTo>
                        <a:pt x="16" y="8"/>
                        <a:pt x="16" y="8"/>
                        <a:pt x="16" y="8"/>
                      </a:cubicBezTo>
                      <a:cubicBezTo>
                        <a:pt x="11" y="6"/>
                        <a:pt x="6" y="4"/>
                        <a:pt x="2" y="1"/>
                      </a:cubicBezTo>
                      <a:cubicBezTo>
                        <a:pt x="1" y="1"/>
                        <a:pt x="0" y="1"/>
                        <a:pt x="0" y="0"/>
                      </a:cubicBezTo>
                    </a:path>
                  </a:pathLst>
                </a:custGeom>
                <a:solidFill>
                  <a:srgbClr val="928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463">
                  <a:extLst>
                    <a:ext uri="{FF2B5EF4-FFF2-40B4-BE49-F238E27FC236}">
                      <a16:creationId xmlns:a16="http://schemas.microsoft.com/office/drawing/2014/main" id="{786E397B-6F24-F21E-D602-5BC6ED68E304}"/>
                    </a:ext>
                  </a:extLst>
                </p:cNvPr>
                <p:cNvSpPr>
                  <a:spLocks/>
                </p:cNvSpPr>
                <p:nvPr/>
              </p:nvSpPr>
              <p:spPr bwMode="auto">
                <a:xfrm>
                  <a:off x="5405438" y="3721100"/>
                  <a:ext cx="220663" cy="196850"/>
                </a:xfrm>
                <a:custGeom>
                  <a:avLst/>
                  <a:gdLst>
                    <a:gd name="T0" fmla="*/ 15 w 74"/>
                    <a:gd name="T1" fmla="*/ 0 h 66"/>
                    <a:gd name="T2" fmla="*/ 0 w 74"/>
                    <a:gd name="T3" fmla="*/ 4 h 66"/>
                    <a:gd name="T4" fmla="*/ 44 w 74"/>
                    <a:gd name="T5" fmla="*/ 58 h 66"/>
                    <a:gd name="T6" fmla="*/ 46 w 74"/>
                    <a:gd name="T7" fmla="*/ 59 h 66"/>
                    <a:gd name="T8" fmla="*/ 60 w 74"/>
                    <a:gd name="T9" fmla="*/ 66 h 66"/>
                    <a:gd name="T10" fmla="*/ 74 w 74"/>
                    <a:gd name="T11" fmla="*/ 62 h 66"/>
                    <a:gd name="T12" fmla="*/ 65 w 74"/>
                    <a:gd name="T13" fmla="*/ 58 h 66"/>
                    <a:gd name="T14" fmla="*/ 15 w 74"/>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66">
                      <a:moveTo>
                        <a:pt x="15" y="0"/>
                      </a:moveTo>
                      <a:cubicBezTo>
                        <a:pt x="10" y="1"/>
                        <a:pt x="5" y="3"/>
                        <a:pt x="0" y="4"/>
                      </a:cubicBezTo>
                      <a:cubicBezTo>
                        <a:pt x="0" y="21"/>
                        <a:pt x="11" y="41"/>
                        <a:pt x="44" y="58"/>
                      </a:cubicBezTo>
                      <a:cubicBezTo>
                        <a:pt x="44" y="59"/>
                        <a:pt x="45" y="59"/>
                        <a:pt x="46" y="59"/>
                      </a:cubicBezTo>
                      <a:cubicBezTo>
                        <a:pt x="50" y="62"/>
                        <a:pt x="55" y="64"/>
                        <a:pt x="60" y="66"/>
                      </a:cubicBezTo>
                      <a:cubicBezTo>
                        <a:pt x="65" y="65"/>
                        <a:pt x="70" y="64"/>
                        <a:pt x="74" y="62"/>
                      </a:cubicBezTo>
                      <a:cubicBezTo>
                        <a:pt x="71" y="61"/>
                        <a:pt x="68" y="59"/>
                        <a:pt x="65" y="58"/>
                      </a:cubicBezTo>
                      <a:cubicBezTo>
                        <a:pt x="31" y="40"/>
                        <a:pt x="12" y="27"/>
                        <a:pt x="15" y="0"/>
                      </a:cubicBezTo>
                    </a:path>
                  </a:pathLst>
                </a:custGeom>
                <a:solidFill>
                  <a:srgbClr val="B1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464">
                  <a:extLst>
                    <a:ext uri="{FF2B5EF4-FFF2-40B4-BE49-F238E27FC236}">
                      <a16:creationId xmlns:a16="http://schemas.microsoft.com/office/drawing/2014/main" id="{28000845-EF49-E0DD-0F18-EB2861A9A1EF}"/>
                    </a:ext>
                  </a:extLst>
                </p:cNvPr>
                <p:cNvSpPr>
                  <a:spLocks/>
                </p:cNvSpPr>
                <p:nvPr/>
              </p:nvSpPr>
              <p:spPr bwMode="auto">
                <a:xfrm>
                  <a:off x="5583238" y="3906838"/>
                  <a:ext cx="46038" cy="14288"/>
                </a:xfrm>
                <a:custGeom>
                  <a:avLst/>
                  <a:gdLst>
                    <a:gd name="T0" fmla="*/ 14 w 15"/>
                    <a:gd name="T1" fmla="*/ 0 h 5"/>
                    <a:gd name="T2" fmla="*/ 0 w 15"/>
                    <a:gd name="T3" fmla="*/ 4 h 5"/>
                    <a:gd name="T4" fmla="*/ 0 w 15"/>
                    <a:gd name="T5" fmla="*/ 4 h 5"/>
                    <a:gd name="T6" fmla="*/ 1 w 15"/>
                    <a:gd name="T7" fmla="*/ 5 h 5"/>
                    <a:gd name="T8" fmla="*/ 15 w 15"/>
                    <a:gd name="T9" fmla="*/ 1 h 5"/>
                    <a:gd name="T10" fmla="*/ 14 w 15"/>
                    <a:gd name="T11" fmla="*/ 0 h 5"/>
                  </a:gdLst>
                  <a:ahLst/>
                  <a:cxnLst>
                    <a:cxn ang="0">
                      <a:pos x="T0" y="T1"/>
                    </a:cxn>
                    <a:cxn ang="0">
                      <a:pos x="T2" y="T3"/>
                    </a:cxn>
                    <a:cxn ang="0">
                      <a:pos x="T4" y="T5"/>
                    </a:cxn>
                    <a:cxn ang="0">
                      <a:pos x="T6" y="T7"/>
                    </a:cxn>
                    <a:cxn ang="0">
                      <a:pos x="T8" y="T9"/>
                    </a:cxn>
                    <a:cxn ang="0">
                      <a:pos x="T10" y="T11"/>
                    </a:cxn>
                  </a:cxnLst>
                  <a:rect l="0" t="0" r="r" b="b"/>
                  <a:pathLst>
                    <a:path w="15" h="5">
                      <a:moveTo>
                        <a:pt x="14" y="0"/>
                      </a:moveTo>
                      <a:cubicBezTo>
                        <a:pt x="10" y="2"/>
                        <a:pt x="5" y="3"/>
                        <a:pt x="0" y="4"/>
                      </a:cubicBezTo>
                      <a:cubicBezTo>
                        <a:pt x="0" y="4"/>
                        <a:pt x="0" y="4"/>
                        <a:pt x="0" y="4"/>
                      </a:cubicBezTo>
                      <a:cubicBezTo>
                        <a:pt x="1" y="4"/>
                        <a:pt x="1" y="5"/>
                        <a:pt x="1" y="5"/>
                      </a:cubicBezTo>
                      <a:cubicBezTo>
                        <a:pt x="6" y="3"/>
                        <a:pt x="10" y="2"/>
                        <a:pt x="15" y="1"/>
                      </a:cubicBezTo>
                      <a:cubicBezTo>
                        <a:pt x="15" y="0"/>
                        <a:pt x="14" y="0"/>
                        <a:pt x="14" y="0"/>
                      </a:cubicBezTo>
                    </a:path>
                  </a:pathLst>
                </a:custGeom>
                <a:solidFill>
                  <a:srgbClr val="ED42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465">
                  <a:extLst>
                    <a:ext uri="{FF2B5EF4-FFF2-40B4-BE49-F238E27FC236}">
                      <a16:creationId xmlns:a16="http://schemas.microsoft.com/office/drawing/2014/main" id="{B3F50C01-322A-DFEC-23CE-FF4E2AC14D6B}"/>
                    </a:ext>
                  </a:extLst>
                </p:cNvPr>
                <p:cNvSpPr>
                  <a:spLocks noEditPoints="1"/>
                </p:cNvSpPr>
                <p:nvPr/>
              </p:nvSpPr>
              <p:spPr bwMode="auto">
                <a:xfrm>
                  <a:off x="5586413" y="3910013"/>
                  <a:ext cx="298450" cy="74613"/>
                </a:xfrm>
                <a:custGeom>
                  <a:avLst/>
                  <a:gdLst>
                    <a:gd name="T0" fmla="*/ 98 w 100"/>
                    <a:gd name="T1" fmla="*/ 25 h 25"/>
                    <a:gd name="T2" fmla="*/ 98 w 100"/>
                    <a:gd name="T3" fmla="*/ 25 h 25"/>
                    <a:gd name="T4" fmla="*/ 100 w 100"/>
                    <a:gd name="T5" fmla="*/ 25 h 25"/>
                    <a:gd name="T6" fmla="*/ 98 w 100"/>
                    <a:gd name="T7" fmla="*/ 25 h 25"/>
                    <a:gd name="T8" fmla="*/ 14 w 100"/>
                    <a:gd name="T9" fmla="*/ 0 h 25"/>
                    <a:gd name="T10" fmla="*/ 0 w 100"/>
                    <a:gd name="T11" fmla="*/ 4 h 25"/>
                    <a:gd name="T12" fmla="*/ 75 w 100"/>
                    <a:gd name="T13" fmla="*/ 24 h 25"/>
                    <a:gd name="T14" fmla="*/ 75 w 100"/>
                    <a:gd name="T15" fmla="*/ 22 h 25"/>
                    <a:gd name="T16" fmla="*/ 14 w 100"/>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5">
                      <a:moveTo>
                        <a:pt x="98" y="25"/>
                      </a:moveTo>
                      <a:cubicBezTo>
                        <a:pt x="98" y="25"/>
                        <a:pt x="98" y="25"/>
                        <a:pt x="98" y="25"/>
                      </a:cubicBezTo>
                      <a:cubicBezTo>
                        <a:pt x="99" y="25"/>
                        <a:pt x="99" y="25"/>
                        <a:pt x="100" y="25"/>
                      </a:cubicBezTo>
                      <a:cubicBezTo>
                        <a:pt x="99" y="25"/>
                        <a:pt x="99" y="25"/>
                        <a:pt x="98" y="25"/>
                      </a:cubicBezTo>
                      <a:moveTo>
                        <a:pt x="14" y="0"/>
                      </a:moveTo>
                      <a:cubicBezTo>
                        <a:pt x="9" y="1"/>
                        <a:pt x="5" y="2"/>
                        <a:pt x="0" y="4"/>
                      </a:cubicBezTo>
                      <a:cubicBezTo>
                        <a:pt x="26" y="15"/>
                        <a:pt x="52" y="21"/>
                        <a:pt x="75" y="24"/>
                      </a:cubicBezTo>
                      <a:cubicBezTo>
                        <a:pt x="75" y="22"/>
                        <a:pt x="75" y="22"/>
                        <a:pt x="75" y="22"/>
                      </a:cubicBezTo>
                      <a:cubicBezTo>
                        <a:pt x="56" y="19"/>
                        <a:pt x="37" y="11"/>
                        <a:pt x="14" y="0"/>
                      </a:cubicBezTo>
                    </a:path>
                  </a:pathLst>
                </a:custGeom>
                <a:solidFill>
                  <a:srgbClr val="B1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466">
                  <a:extLst>
                    <a:ext uri="{FF2B5EF4-FFF2-40B4-BE49-F238E27FC236}">
                      <a16:creationId xmlns:a16="http://schemas.microsoft.com/office/drawing/2014/main" id="{40B445E7-96A0-DFC0-C9A1-EB4A0B9CEFEC}"/>
                    </a:ext>
                  </a:extLst>
                </p:cNvPr>
                <p:cNvSpPr>
                  <a:spLocks noEditPoints="1"/>
                </p:cNvSpPr>
                <p:nvPr/>
              </p:nvSpPr>
              <p:spPr bwMode="auto">
                <a:xfrm>
                  <a:off x="5392738" y="3113088"/>
                  <a:ext cx="385763" cy="619125"/>
                </a:xfrm>
                <a:custGeom>
                  <a:avLst/>
                  <a:gdLst>
                    <a:gd name="T0" fmla="*/ 54 w 129"/>
                    <a:gd name="T1" fmla="*/ 72 h 207"/>
                    <a:gd name="T2" fmla="*/ 54 w 129"/>
                    <a:gd name="T3" fmla="*/ 75 h 207"/>
                    <a:gd name="T4" fmla="*/ 54 w 129"/>
                    <a:gd name="T5" fmla="*/ 136 h 207"/>
                    <a:gd name="T6" fmla="*/ 4 w 129"/>
                    <a:gd name="T7" fmla="*/ 207 h 207"/>
                    <a:gd name="T8" fmla="*/ 4 w 129"/>
                    <a:gd name="T9" fmla="*/ 207 h 207"/>
                    <a:gd name="T10" fmla="*/ 19 w 129"/>
                    <a:gd name="T11" fmla="*/ 203 h 207"/>
                    <a:gd name="T12" fmla="*/ 19 w 129"/>
                    <a:gd name="T13" fmla="*/ 203 h 207"/>
                    <a:gd name="T14" fmla="*/ 64 w 129"/>
                    <a:gd name="T15" fmla="*/ 141 h 207"/>
                    <a:gd name="T16" fmla="*/ 75 w 129"/>
                    <a:gd name="T17" fmla="*/ 134 h 207"/>
                    <a:gd name="T18" fmla="*/ 54 w 129"/>
                    <a:gd name="T19" fmla="*/ 72 h 207"/>
                    <a:gd name="T20" fmla="*/ 105 w 129"/>
                    <a:gd name="T21" fmla="*/ 0 h 207"/>
                    <a:gd name="T22" fmla="*/ 94 w 129"/>
                    <a:gd name="T23" fmla="*/ 0 h 207"/>
                    <a:gd name="T24" fmla="*/ 60 w 129"/>
                    <a:gd name="T25" fmla="*/ 11 h 207"/>
                    <a:gd name="T26" fmla="*/ 63 w 129"/>
                    <a:gd name="T27" fmla="*/ 11 h 207"/>
                    <a:gd name="T28" fmla="*/ 96 w 129"/>
                    <a:gd name="T29" fmla="*/ 124 h 207"/>
                    <a:gd name="T30" fmla="*/ 97 w 129"/>
                    <a:gd name="T31" fmla="*/ 123 h 207"/>
                    <a:gd name="T32" fmla="*/ 127 w 129"/>
                    <a:gd name="T33" fmla="*/ 111 h 207"/>
                    <a:gd name="T34" fmla="*/ 129 w 129"/>
                    <a:gd name="T35" fmla="*/ 110 h 207"/>
                    <a:gd name="T36" fmla="*/ 126 w 129"/>
                    <a:gd name="T37" fmla="*/ 110 h 207"/>
                    <a:gd name="T38" fmla="*/ 121 w 129"/>
                    <a:gd name="T39" fmla="*/ 110 h 207"/>
                    <a:gd name="T40" fmla="*/ 107 w 129"/>
                    <a:gd name="T41" fmla="*/ 108 h 207"/>
                    <a:gd name="T42" fmla="*/ 90 w 129"/>
                    <a:gd name="T43" fmla="*/ 63 h 207"/>
                    <a:gd name="T44" fmla="*/ 88 w 129"/>
                    <a:gd name="T45" fmla="*/ 18 h 207"/>
                    <a:gd name="T46" fmla="*/ 108 w 129"/>
                    <a:gd name="T47" fmla="*/ 0 h 207"/>
                    <a:gd name="T48" fmla="*/ 105 w 129"/>
                    <a:gd name="T49"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 h="207">
                      <a:moveTo>
                        <a:pt x="54" y="72"/>
                      </a:moveTo>
                      <a:cubicBezTo>
                        <a:pt x="54" y="73"/>
                        <a:pt x="54" y="74"/>
                        <a:pt x="54" y="75"/>
                      </a:cubicBezTo>
                      <a:cubicBezTo>
                        <a:pt x="57" y="107"/>
                        <a:pt x="64" y="125"/>
                        <a:pt x="54" y="136"/>
                      </a:cubicBezTo>
                      <a:cubicBezTo>
                        <a:pt x="30" y="165"/>
                        <a:pt x="0" y="182"/>
                        <a:pt x="4" y="207"/>
                      </a:cubicBezTo>
                      <a:cubicBezTo>
                        <a:pt x="4" y="207"/>
                        <a:pt x="4" y="207"/>
                        <a:pt x="4" y="207"/>
                      </a:cubicBezTo>
                      <a:cubicBezTo>
                        <a:pt x="9" y="206"/>
                        <a:pt x="14" y="204"/>
                        <a:pt x="19" y="203"/>
                      </a:cubicBezTo>
                      <a:cubicBezTo>
                        <a:pt x="19" y="203"/>
                        <a:pt x="19" y="203"/>
                        <a:pt x="19" y="203"/>
                      </a:cubicBezTo>
                      <a:cubicBezTo>
                        <a:pt x="21" y="190"/>
                        <a:pt x="40" y="169"/>
                        <a:pt x="64" y="141"/>
                      </a:cubicBezTo>
                      <a:cubicBezTo>
                        <a:pt x="65" y="139"/>
                        <a:pt x="69" y="137"/>
                        <a:pt x="75" y="134"/>
                      </a:cubicBezTo>
                      <a:cubicBezTo>
                        <a:pt x="67" y="117"/>
                        <a:pt x="61" y="91"/>
                        <a:pt x="54" y="72"/>
                      </a:cubicBezTo>
                      <a:moveTo>
                        <a:pt x="105" y="0"/>
                      </a:moveTo>
                      <a:cubicBezTo>
                        <a:pt x="101" y="0"/>
                        <a:pt x="98" y="0"/>
                        <a:pt x="94" y="0"/>
                      </a:cubicBezTo>
                      <a:cubicBezTo>
                        <a:pt x="83" y="2"/>
                        <a:pt x="71" y="6"/>
                        <a:pt x="60" y="11"/>
                      </a:cubicBezTo>
                      <a:cubicBezTo>
                        <a:pt x="61" y="11"/>
                        <a:pt x="62" y="11"/>
                        <a:pt x="63" y="11"/>
                      </a:cubicBezTo>
                      <a:cubicBezTo>
                        <a:pt x="84" y="11"/>
                        <a:pt x="95" y="120"/>
                        <a:pt x="96" y="124"/>
                      </a:cubicBezTo>
                      <a:cubicBezTo>
                        <a:pt x="96" y="124"/>
                        <a:pt x="97" y="124"/>
                        <a:pt x="97" y="123"/>
                      </a:cubicBezTo>
                      <a:cubicBezTo>
                        <a:pt x="108" y="119"/>
                        <a:pt x="119" y="114"/>
                        <a:pt x="127" y="111"/>
                      </a:cubicBezTo>
                      <a:cubicBezTo>
                        <a:pt x="129" y="110"/>
                        <a:pt x="129" y="110"/>
                        <a:pt x="129" y="110"/>
                      </a:cubicBezTo>
                      <a:cubicBezTo>
                        <a:pt x="128" y="110"/>
                        <a:pt x="128" y="110"/>
                        <a:pt x="126" y="110"/>
                      </a:cubicBezTo>
                      <a:cubicBezTo>
                        <a:pt x="125" y="110"/>
                        <a:pt x="123" y="110"/>
                        <a:pt x="121" y="110"/>
                      </a:cubicBezTo>
                      <a:cubicBezTo>
                        <a:pt x="118" y="110"/>
                        <a:pt x="113" y="110"/>
                        <a:pt x="107" y="108"/>
                      </a:cubicBezTo>
                      <a:cubicBezTo>
                        <a:pt x="95" y="105"/>
                        <a:pt x="92" y="93"/>
                        <a:pt x="90" y="63"/>
                      </a:cubicBezTo>
                      <a:cubicBezTo>
                        <a:pt x="89" y="46"/>
                        <a:pt x="77" y="23"/>
                        <a:pt x="88" y="18"/>
                      </a:cubicBezTo>
                      <a:cubicBezTo>
                        <a:pt x="102" y="11"/>
                        <a:pt x="94" y="0"/>
                        <a:pt x="108" y="0"/>
                      </a:cubicBezTo>
                      <a:cubicBezTo>
                        <a:pt x="107" y="0"/>
                        <a:pt x="106" y="0"/>
                        <a:pt x="105" y="0"/>
                      </a:cubicBezTo>
                    </a:path>
                  </a:pathLst>
                </a:custGeom>
                <a:solidFill>
                  <a:srgbClr val="FDC5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467">
                  <a:extLst>
                    <a:ext uri="{FF2B5EF4-FFF2-40B4-BE49-F238E27FC236}">
                      <a16:creationId xmlns:a16="http://schemas.microsoft.com/office/drawing/2014/main" id="{1BC4B36A-3F0F-9887-95C9-8B458FF8EAFA}"/>
                    </a:ext>
                  </a:extLst>
                </p:cNvPr>
                <p:cNvSpPr>
                  <a:spLocks/>
                </p:cNvSpPr>
                <p:nvPr/>
              </p:nvSpPr>
              <p:spPr bwMode="auto">
                <a:xfrm>
                  <a:off x="5694363" y="3032125"/>
                  <a:ext cx="155575" cy="168275"/>
                </a:xfrm>
                <a:custGeom>
                  <a:avLst/>
                  <a:gdLst>
                    <a:gd name="T0" fmla="*/ 43 w 52"/>
                    <a:gd name="T1" fmla="*/ 3 h 56"/>
                    <a:gd name="T2" fmla="*/ 42 w 52"/>
                    <a:gd name="T3" fmla="*/ 38 h 56"/>
                    <a:gd name="T4" fmla="*/ 5 w 52"/>
                    <a:gd name="T5" fmla="*/ 36 h 56"/>
                    <a:gd name="T6" fmla="*/ 13 w 52"/>
                    <a:gd name="T7" fmla="*/ 0 h 56"/>
                    <a:gd name="T8" fmla="*/ 43 w 52"/>
                    <a:gd name="T9" fmla="*/ 3 h 56"/>
                  </a:gdLst>
                  <a:ahLst/>
                  <a:cxnLst>
                    <a:cxn ang="0">
                      <a:pos x="T0" y="T1"/>
                    </a:cxn>
                    <a:cxn ang="0">
                      <a:pos x="T2" y="T3"/>
                    </a:cxn>
                    <a:cxn ang="0">
                      <a:pos x="T4" y="T5"/>
                    </a:cxn>
                    <a:cxn ang="0">
                      <a:pos x="T6" y="T7"/>
                    </a:cxn>
                    <a:cxn ang="0">
                      <a:pos x="T8" y="T9"/>
                    </a:cxn>
                  </a:cxnLst>
                  <a:rect l="0" t="0" r="r" b="b"/>
                  <a:pathLst>
                    <a:path w="52" h="56">
                      <a:moveTo>
                        <a:pt x="43" y="3"/>
                      </a:moveTo>
                      <a:cubicBezTo>
                        <a:pt x="43" y="3"/>
                        <a:pt x="33" y="21"/>
                        <a:pt x="42" y="38"/>
                      </a:cubicBezTo>
                      <a:cubicBezTo>
                        <a:pt x="52" y="56"/>
                        <a:pt x="0" y="52"/>
                        <a:pt x="5" y="36"/>
                      </a:cubicBezTo>
                      <a:cubicBezTo>
                        <a:pt x="13" y="14"/>
                        <a:pt x="13" y="10"/>
                        <a:pt x="13" y="0"/>
                      </a:cubicBezTo>
                      <a:cubicBezTo>
                        <a:pt x="34" y="1"/>
                        <a:pt x="43" y="3"/>
                        <a:pt x="43" y="3"/>
                      </a:cubicBezTo>
                    </a:path>
                  </a:pathLst>
                </a:custGeom>
                <a:solidFill>
                  <a:srgbClr val="F8C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68">
                  <a:extLst>
                    <a:ext uri="{FF2B5EF4-FFF2-40B4-BE49-F238E27FC236}">
                      <a16:creationId xmlns:a16="http://schemas.microsoft.com/office/drawing/2014/main" id="{6FFB437D-B486-4765-74DB-4CA5DFB019F6}"/>
                    </a:ext>
                  </a:extLst>
                </p:cNvPr>
                <p:cNvSpPr>
                  <a:spLocks/>
                </p:cNvSpPr>
                <p:nvPr/>
              </p:nvSpPr>
              <p:spPr bwMode="auto">
                <a:xfrm>
                  <a:off x="5711826" y="3049588"/>
                  <a:ext cx="19050" cy="36513"/>
                </a:xfrm>
                <a:custGeom>
                  <a:avLst/>
                  <a:gdLst>
                    <a:gd name="T0" fmla="*/ 0 w 6"/>
                    <a:gd name="T1" fmla="*/ 0 h 12"/>
                    <a:gd name="T2" fmla="*/ 5 w 6"/>
                    <a:gd name="T3" fmla="*/ 12 h 12"/>
                    <a:gd name="T4" fmla="*/ 6 w 6"/>
                    <a:gd name="T5" fmla="*/ 4 h 12"/>
                    <a:gd name="T6" fmla="*/ 0 w 6"/>
                    <a:gd name="T7" fmla="*/ 0 h 12"/>
                  </a:gdLst>
                  <a:ahLst/>
                  <a:cxnLst>
                    <a:cxn ang="0">
                      <a:pos x="T0" y="T1"/>
                    </a:cxn>
                    <a:cxn ang="0">
                      <a:pos x="T2" y="T3"/>
                    </a:cxn>
                    <a:cxn ang="0">
                      <a:pos x="T4" y="T5"/>
                    </a:cxn>
                    <a:cxn ang="0">
                      <a:pos x="T6" y="T7"/>
                    </a:cxn>
                  </a:cxnLst>
                  <a:rect l="0" t="0" r="r" b="b"/>
                  <a:pathLst>
                    <a:path w="6" h="12">
                      <a:moveTo>
                        <a:pt x="0" y="0"/>
                      </a:moveTo>
                      <a:cubicBezTo>
                        <a:pt x="0" y="0"/>
                        <a:pt x="1" y="5"/>
                        <a:pt x="5" y="12"/>
                      </a:cubicBezTo>
                      <a:cubicBezTo>
                        <a:pt x="6" y="9"/>
                        <a:pt x="6" y="6"/>
                        <a:pt x="6" y="4"/>
                      </a:cubicBezTo>
                      <a:cubicBezTo>
                        <a:pt x="0" y="0"/>
                        <a:pt x="0" y="0"/>
                        <a:pt x="0" y="0"/>
                      </a:cubicBezTo>
                    </a:path>
                  </a:pathLst>
                </a:custGeom>
                <a:solidFill>
                  <a:srgbClr val="FEF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69">
                  <a:extLst>
                    <a:ext uri="{FF2B5EF4-FFF2-40B4-BE49-F238E27FC236}">
                      <a16:creationId xmlns:a16="http://schemas.microsoft.com/office/drawing/2014/main" id="{7BF6D77B-4195-DAB6-E5BA-950669A30750}"/>
                    </a:ext>
                  </a:extLst>
                </p:cNvPr>
                <p:cNvSpPr>
                  <a:spLocks/>
                </p:cNvSpPr>
                <p:nvPr/>
              </p:nvSpPr>
              <p:spPr bwMode="auto">
                <a:xfrm>
                  <a:off x="5810251" y="3109913"/>
                  <a:ext cx="6350" cy="23813"/>
                </a:xfrm>
                <a:custGeom>
                  <a:avLst/>
                  <a:gdLst>
                    <a:gd name="T0" fmla="*/ 0 w 2"/>
                    <a:gd name="T1" fmla="*/ 0 h 8"/>
                    <a:gd name="T2" fmla="*/ 2 w 2"/>
                    <a:gd name="T3" fmla="*/ 8 h 8"/>
                    <a:gd name="T4" fmla="*/ 0 w 2"/>
                    <a:gd name="T5" fmla="*/ 0 h 8"/>
                    <a:gd name="T6" fmla="*/ 0 w 2"/>
                    <a:gd name="T7" fmla="*/ 0 h 8"/>
                  </a:gdLst>
                  <a:ahLst/>
                  <a:cxnLst>
                    <a:cxn ang="0">
                      <a:pos x="T0" y="T1"/>
                    </a:cxn>
                    <a:cxn ang="0">
                      <a:pos x="T2" y="T3"/>
                    </a:cxn>
                    <a:cxn ang="0">
                      <a:pos x="T4" y="T5"/>
                    </a:cxn>
                    <a:cxn ang="0">
                      <a:pos x="T6" y="T7"/>
                    </a:cxn>
                  </a:cxnLst>
                  <a:rect l="0" t="0" r="r" b="b"/>
                  <a:pathLst>
                    <a:path w="2" h="8">
                      <a:moveTo>
                        <a:pt x="0" y="0"/>
                      </a:moveTo>
                      <a:cubicBezTo>
                        <a:pt x="0" y="2"/>
                        <a:pt x="0" y="5"/>
                        <a:pt x="2" y="8"/>
                      </a:cubicBezTo>
                      <a:cubicBezTo>
                        <a:pt x="0" y="4"/>
                        <a:pt x="0" y="0"/>
                        <a:pt x="0" y="0"/>
                      </a:cubicBezTo>
                      <a:cubicBezTo>
                        <a:pt x="0" y="0"/>
                        <a:pt x="0" y="0"/>
                        <a:pt x="0" y="0"/>
                      </a:cubicBezTo>
                    </a:path>
                  </a:pathLst>
                </a:custGeom>
                <a:solidFill>
                  <a:srgbClr val="6B5A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70">
                  <a:extLst>
                    <a:ext uri="{FF2B5EF4-FFF2-40B4-BE49-F238E27FC236}">
                      <a16:creationId xmlns:a16="http://schemas.microsoft.com/office/drawing/2014/main" id="{28D9BFF3-0D74-4B9A-DE06-E8DA4FCEACBF}"/>
                    </a:ext>
                  </a:extLst>
                </p:cNvPr>
                <p:cNvSpPr>
                  <a:spLocks/>
                </p:cNvSpPr>
                <p:nvPr/>
              </p:nvSpPr>
              <p:spPr bwMode="auto">
                <a:xfrm>
                  <a:off x="5727701" y="3062288"/>
                  <a:ext cx="95250" cy="87313"/>
                </a:xfrm>
                <a:custGeom>
                  <a:avLst/>
                  <a:gdLst>
                    <a:gd name="T0" fmla="*/ 1 w 32"/>
                    <a:gd name="T1" fmla="*/ 0 h 29"/>
                    <a:gd name="T2" fmla="*/ 0 w 32"/>
                    <a:gd name="T3" fmla="*/ 8 h 29"/>
                    <a:gd name="T4" fmla="*/ 32 w 32"/>
                    <a:gd name="T5" fmla="*/ 29 h 29"/>
                    <a:gd name="T6" fmla="*/ 30 w 32"/>
                    <a:gd name="T7" fmla="*/ 24 h 29"/>
                    <a:gd name="T8" fmla="*/ 28 w 32"/>
                    <a:gd name="T9" fmla="*/ 16 h 29"/>
                    <a:gd name="T10" fmla="*/ 1 w 32"/>
                    <a:gd name="T11" fmla="*/ 0 h 29"/>
                  </a:gdLst>
                  <a:ahLst/>
                  <a:cxnLst>
                    <a:cxn ang="0">
                      <a:pos x="T0" y="T1"/>
                    </a:cxn>
                    <a:cxn ang="0">
                      <a:pos x="T2" y="T3"/>
                    </a:cxn>
                    <a:cxn ang="0">
                      <a:pos x="T4" y="T5"/>
                    </a:cxn>
                    <a:cxn ang="0">
                      <a:pos x="T6" y="T7"/>
                    </a:cxn>
                    <a:cxn ang="0">
                      <a:pos x="T8" y="T9"/>
                    </a:cxn>
                    <a:cxn ang="0">
                      <a:pos x="T10" y="T11"/>
                    </a:cxn>
                  </a:cxnLst>
                  <a:rect l="0" t="0" r="r" b="b"/>
                  <a:pathLst>
                    <a:path w="32" h="29">
                      <a:moveTo>
                        <a:pt x="1" y="0"/>
                      </a:moveTo>
                      <a:cubicBezTo>
                        <a:pt x="1" y="2"/>
                        <a:pt x="1" y="5"/>
                        <a:pt x="0" y="8"/>
                      </a:cubicBezTo>
                      <a:cubicBezTo>
                        <a:pt x="5" y="16"/>
                        <a:pt x="14" y="25"/>
                        <a:pt x="32" y="29"/>
                      </a:cubicBezTo>
                      <a:cubicBezTo>
                        <a:pt x="31" y="27"/>
                        <a:pt x="30" y="26"/>
                        <a:pt x="30" y="24"/>
                      </a:cubicBezTo>
                      <a:cubicBezTo>
                        <a:pt x="28" y="21"/>
                        <a:pt x="28" y="18"/>
                        <a:pt x="28" y="16"/>
                      </a:cubicBezTo>
                      <a:cubicBezTo>
                        <a:pt x="1" y="0"/>
                        <a:pt x="1" y="0"/>
                        <a:pt x="1" y="0"/>
                      </a:cubicBezTo>
                    </a:path>
                  </a:pathLst>
                </a:custGeom>
                <a:solidFill>
                  <a:srgbClr val="F8CF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71">
                  <a:extLst>
                    <a:ext uri="{FF2B5EF4-FFF2-40B4-BE49-F238E27FC236}">
                      <a16:creationId xmlns:a16="http://schemas.microsoft.com/office/drawing/2014/main" id="{3E8D4702-9E66-54AC-8B25-D09920AA6903}"/>
                    </a:ext>
                  </a:extLst>
                </p:cNvPr>
                <p:cNvSpPr>
                  <a:spLocks/>
                </p:cNvSpPr>
                <p:nvPr/>
              </p:nvSpPr>
              <p:spPr bwMode="auto">
                <a:xfrm>
                  <a:off x="5684838" y="2816225"/>
                  <a:ext cx="247650" cy="307975"/>
                </a:xfrm>
                <a:custGeom>
                  <a:avLst/>
                  <a:gdLst>
                    <a:gd name="T0" fmla="*/ 77 w 83"/>
                    <a:gd name="T1" fmla="*/ 24 h 103"/>
                    <a:gd name="T2" fmla="*/ 35 w 83"/>
                    <a:gd name="T3" fmla="*/ 1 h 103"/>
                    <a:gd name="T4" fmla="*/ 3 w 83"/>
                    <a:gd name="T5" fmla="*/ 32 h 103"/>
                    <a:gd name="T6" fmla="*/ 6 w 83"/>
                    <a:gd name="T7" fmla="*/ 49 h 103"/>
                    <a:gd name="T8" fmla="*/ 15 w 83"/>
                    <a:gd name="T9" fmla="*/ 80 h 103"/>
                    <a:gd name="T10" fmla="*/ 31 w 83"/>
                    <a:gd name="T11" fmla="*/ 97 h 103"/>
                    <a:gd name="T12" fmla="*/ 52 w 83"/>
                    <a:gd name="T13" fmla="*/ 103 h 103"/>
                    <a:gd name="T14" fmla="*/ 67 w 83"/>
                    <a:gd name="T15" fmla="*/ 83 h 103"/>
                    <a:gd name="T16" fmla="*/ 75 w 83"/>
                    <a:gd name="T17" fmla="*/ 74 h 103"/>
                    <a:gd name="T18" fmla="*/ 73 w 83"/>
                    <a:gd name="T19" fmla="*/ 57 h 103"/>
                    <a:gd name="T20" fmla="*/ 77 w 83"/>
                    <a:gd name="T21" fmla="*/ 2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03">
                      <a:moveTo>
                        <a:pt x="77" y="24"/>
                      </a:moveTo>
                      <a:cubicBezTo>
                        <a:pt x="67" y="5"/>
                        <a:pt x="58" y="0"/>
                        <a:pt x="35" y="1"/>
                      </a:cubicBezTo>
                      <a:cubicBezTo>
                        <a:pt x="12" y="3"/>
                        <a:pt x="10" y="11"/>
                        <a:pt x="3" y="32"/>
                      </a:cubicBezTo>
                      <a:cubicBezTo>
                        <a:pt x="0" y="39"/>
                        <a:pt x="3" y="43"/>
                        <a:pt x="6" y="49"/>
                      </a:cubicBezTo>
                      <a:cubicBezTo>
                        <a:pt x="9" y="55"/>
                        <a:pt x="13" y="59"/>
                        <a:pt x="15" y="80"/>
                      </a:cubicBezTo>
                      <a:cubicBezTo>
                        <a:pt x="17" y="88"/>
                        <a:pt x="19" y="92"/>
                        <a:pt x="31" y="97"/>
                      </a:cubicBezTo>
                      <a:cubicBezTo>
                        <a:pt x="36" y="99"/>
                        <a:pt x="49" y="103"/>
                        <a:pt x="52" y="103"/>
                      </a:cubicBezTo>
                      <a:cubicBezTo>
                        <a:pt x="56" y="101"/>
                        <a:pt x="55" y="97"/>
                        <a:pt x="67" y="83"/>
                      </a:cubicBezTo>
                      <a:cubicBezTo>
                        <a:pt x="70" y="79"/>
                        <a:pt x="76" y="78"/>
                        <a:pt x="75" y="74"/>
                      </a:cubicBezTo>
                      <a:cubicBezTo>
                        <a:pt x="73" y="68"/>
                        <a:pt x="72" y="63"/>
                        <a:pt x="73" y="57"/>
                      </a:cubicBezTo>
                      <a:cubicBezTo>
                        <a:pt x="83" y="47"/>
                        <a:pt x="81" y="31"/>
                        <a:pt x="77" y="24"/>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72">
                  <a:extLst>
                    <a:ext uri="{FF2B5EF4-FFF2-40B4-BE49-F238E27FC236}">
                      <a16:creationId xmlns:a16="http://schemas.microsoft.com/office/drawing/2014/main" id="{FC25AA8C-E4BF-E771-7FA2-3E27DB5AB08C}"/>
                    </a:ext>
                  </a:extLst>
                </p:cNvPr>
                <p:cNvSpPr>
                  <a:spLocks/>
                </p:cNvSpPr>
                <p:nvPr/>
              </p:nvSpPr>
              <p:spPr bwMode="auto">
                <a:xfrm>
                  <a:off x="5562601" y="2744788"/>
                  <a:ext cx="376238" cy="628650"/>
                </a:xfrm>
                <a:custGeom>
                  <a:avLst/>
                  <a:gdLst>
                    <a:gd name="T0" fmla="*/ 123 w 126"/>
                    <a:gd name="T1" fmla="*/ 51 h 210"/>
                    <a:gd name="T2" fmla="*/ 51 w 126"/>
                    <a:gd name="T3" fmla="*/ 15 h 210"/>
                    <a:gd name="T4" fmla="*/ 26 w 126"/>
                    <a:gd name="T5" fmla="*/ 117 h 210"/>
                    <a:gd name="T6" fmla="*/ 61 w 126"/>
                    <a:gd name="T7" fmla="*/ 206 h 210"/>
                    <a:gd name="T8" fmla="*/ 63 w 126"/>
                    <a:gd name="T9" fmla="*/ 144 h 210"/>
                    <a:gd name="T10" fmla="*/ 65 w 126"/>
                    <a:gd name="T11" fmla="*/ 93 h 210"/>
                    <a:gd name="T12" fmla="*/ 99 w 126"/>
                    <a:gd name="T13" fmla="*/ 46 h 210"/>
                    <a:gd name="T14" fmla="*/ 123 w 126"/>
                    <a:gd name="T15" fmla="*/ 51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210">
                      <a:moveTo>
                        <a:pt x="123" y="51"/>
                      </a:moveTo>
                      <a:cubicBezTo>
                        <a:pt x="118" y="17"/>
                        <a:pt x="73" y="0"/>
                        <a:pt x="51" y="15"/>
                      </a:cubicBezTo>
                      <a:cubicBezTo>
                        <a:pt x="0" y="49"/>
                        <a:pt x="46" y="85"/>
                        <a:pt x="26" y="117"/>
                      </a:cubicBezTo>
                      <a:cubicBezTo>
                        <a:pt x="0" y="158"/>
                        <a:pt x="37" y="210"/>
                        <a:pt x="61" y="206"/>
                      </a:cubicBezTo>
                      <a:cubicBezTo>
                        <a:pt x="87" y="201"/>
                        <a:pt x="72" y="171"/>
                        <a:pt x="63" y="144"/>
                      </a:cubicBezTo>
                      <a:cubicBezTo>
                        <a:pt x="53" y="118"/>
                        <a:pt x="59" y="103"/>
                        <a:pt x="65" y="93"/>
                      </a:cubicBezTo>
                      <a:cubicBezTo>
                        <a:pt x="71" y="84"/>
                        <a:pt x="67" y="53"/>
                        <a:pt x="99" y="46"/>
                      </a:cubicBezTo>
                      <a:cubicBezTo>
                        <a:pt x="116" y="42"/>
                        <a:pt x="126" y="71"/>
                        <a:pt x="123" y="51"/>
                      </a:cubicBezTo>
                      <a:close/>
                    </a:path>
                  </a:pathLst>
                </a:custGeom>
                <a:solidFill>
                  <a:srgbClr val="4F3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8" name="Picture 473">
                  <a:extLst>
                    <a:ext uri="{FF2B5EF4-FFF2-40B4-BE49-F238E27FC236}">
                      <a16:creationId xmlns:a16="http://schemas.microsoft.com/office/drawing/2014/main" id="{011057B8-5EBF-B7BD-0FA0-D99C7B16D8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0713" y="2903538"/>
                  <a:ext cx="7143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 name="Freeform 474">
                  <a:extLst>
                    <a:ext uri="{FF2B5EF4-FFF2-40B4-BE49-F238E27FC236}">
                      <a16:creationId xmlns:a16="http://schemas.microsoft.com/office/drawing/2014/main" id="{161A5B97-021F-F30B-5473-1FD3DDF51CF0}"/>
                    </a:ext>
                  </a:extLst>
                </p:cNvPr>
                <p:cNvSpPr>
                  <a:spLocks/>
                </p:cNvSpPr>
                <p:nvPr/>
              </p:nvSpPr>
              <p:spPr bwMode="auto">
                <a:xfrm>
                  <a:off x="6756401" y="3562350"/>
                  <a:ext cx="122238" cy="503238"/>
                </a:xfrm>
                <a:custGeom>
                  <a:avLst/>
                  <a:gdLst>
                    <a:gd name="T0" fmla="*/ 60 w 77"/>
                    <a:gd name="T1" fmla="*/ 317 h 317"/>
                    <a:gd name="T2" fmla="*/ 23 w 77"/>
                    <a:gd name="T3" fmla="*/ 317 h 317"/>
                    <a:gd name="T4" fmla="*/ 0 w 77"/>
                    <a:gd name="T5" fmla="*/ 4 h 317"/>
                    <a:gd name="T6" fmla="*/ 77 w 77"/>
                    <a:gd name="T7" fmla="*/ 0 h 317"/>
                    <a:gd name="T8" fmla="*/ 60 w 77"/>
                    <a:gd name="T9" fmla="*/ 317 h 317"/>
                  </a:gdLst>
                  <a:ahLst/>
                  <a:cxnLst>
                    <a:cxn ang="0">
                      <a:pos x="T0" y="T1"/>
                    </a:cxn>
                    <a:cxn ang="0">
                      <a:pos x="T2" y="T3"/>
                    </a:cxn>
                    <a:cxn ang="0">
                      <a:pos x="T4" y="T5"/>
                    </a:cxn>
                    <a:cxn ang="0">
                      <a:pos x="T6" y="T7"/>
                    </a:cxn>
                    <a:cxn ang="0">
                      <a:pos x="T8" y="T9"/>
                    </a:cxn>
                  </a:cxnLst>
                  <a:rect l="0" t="0" r="r" b="b"/>
                  <a:pathLst>
                    <a:path w="77" h="317">
                      <a:moveTo>
                        <a:pt x="60" y="317"/>
                      </a:moveTo>
                      <a:lnTo>
                        <a:pt x="23" y="317"/>
                      </a:lnTo>
                      <a:lnTo>
                        <a:pt x="0" y="4"/>
                      </a:lnTo>
                      <a:lnTo>
                        <a:pt x="77" y="0"/>
                      </a:lnTo>
                      <a:lnTo>
                        <a:pt x="60" y="317"/>
                      </a:lnTo>
                      <a:close/>
                    </a:path>
                  </a:pathLst>
                </a:custGeom>
                <a:solidFill>
                  <a:srgbClr val="6D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5">
                  <a:extLst>
                    <a:ext uri="{FF2B5EF4-FFF2-40B4-BE49-F238E27FC236}">
                      <a16:creationId xmlns:a16="http://schemas.microsoft.com/office/drawing/2014/main" id="{89BAE6A2-EF0B-F4E4-5190-F4A1F09389EF}"/>
                    </a:ext>
                  </a:extLst>
                </p:cNvPr>
                <p:cNvSpPr>
                  <a:spLocks/>
                </p:cNvSpPr>
                <p:nvPr/>
              </p:nvSpPr>
              <p:spPr bwMode="auto">
                <a:xfrm>
                  <a:off x="6756401" y="3562350"/>
                  <a:ext cx="122238" cy="503238"/>
                </a:xfrm>
                <a:custGeom>
                  <a:avLst/>
                  <a:gdLst>
                    <a:gd name="T0" fmla="*/ 60 w 77"/>
                    <a:gd name="T1" fmla="*/ 317 h 317"/>
                    <a:gd name="T2" fmla="*/ 23 w 77"/>
                    <a:gd name="T3" fmla="*/ 317 h 317"/>
                    <a:gd name="T4" fmla="*/ 0 w 77"/>
                    <a:gd name="T5" fmla="*/ 4 h 317"/>
                    <a:gd name="T6" fmla="*/ 77 w 77"/>
                    <a:gd name="T7" fmla="*/ 0 h 317"/>
                    <a:gd name="T8" fmla="*/ 60 w 77"/>
                    <a:gd name="T9" fmla="*/ 317 h 317"/>
                  </a:gdLst>
                  <a:ahLst/>
                  <a:cxnLst>
                    <a:cxn ang="0">
                      <a:pos x="T0" y="T1"/>
                    </a:cxn>
                    <a:cxn ang="0">
                      <a:pos x="T2" y="T3"/>
                    </a:cxn>
                    <a:cxn ang="0">
                      <a:pos x="T4" y="T5"/>
                    </a:cxn>
                    <a:cxn ang="0">
                      <a:pos x="T6" y="T7"/>
                    </a:cxn>
                    <a:cxn ang="0">
                      <a:pos x="T8" y="T9"/>
                    </a:cxn>
                  </a:cxnLst>
                  <a:rect l="0" t="0" r="r" b="b"/>
                  <a:pathLst>
                    <a:path w="77" h="317">
                      <a:moveTo>
                        <a:pt x="60" y="317"/>
                      </a:moveTo>
                      <a:lnTo>
                        <a:pt x="23" y="317"/>
                      </a:lnTo>
                      <a:lnTo>
                        <a:pt x="0" y="4"/>
                      </a:lnTo>
                      <a:lnTo>
                        <a:pt x="77" y="0"/>
                      </a:lnTo>
                      <a:lnTo>
                        <a:pt x="60" y="3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6">
                  <a:extLst>
                    <a:ext uri="{FF2B5EF4-FFF2-40B4-BE49-F238E27FC236}">
                      <a16:creationId xmlns:a16="http://schemas.microsoft.com/office/drawing/2014/main" id="{10E4F09A-4286-E248-5231-4053C8E0FD17}"/>
                    </a:ext>
                  </a:extLst>
                </p:cNvPr>
                <p:cNvSpPr>
                  <a:spLocks/>
                </p:cNvSpPr>
                <p:nvPr/>
              </p:nvSpPr>
              <p:spPr bwMode="auto">
                <a:xfrm>
                  <a:off x="6777038" y="4044950"/>
                  <a:ext cx="90488" cy="41275"/>
                </a:xfrm>
                <a:custGeom>
                  <a:avLst/>
                  <a:gdLst>
                    <a:gd name="T0" fmla="*/ 27 w 30"/>
                    <a:gd name="T1" fmla="*/ 14 h 14"/>
                    <a:gd name="T2" fmla="*/ 15 w 30"/>
                    <a:gd name="T3" fmla="*/ 0 h 14"/>
                    <a:gd name="T4" fmla="*/ 2 w 30"/>
                    <a:gd name="T5" fmla="*/ 14 h 14"/>
                    <a:gd name="T6" fmla="*/ 27 w 30"/>
                    <a:gd name="T7" fmla="*/ 14 h 14"/>
                  </a:gdLst>
                  <a:ahLst/>
                  <a:cxnLst>
                    <a:cxn ang="0">
                      <a:pos x="T0" y="T1"/>
                    </a:cxn>
                    <a:cxn ang="0">
                      <a:pos x="T2" y="T3"/>
                    </a:cxn>
                    <a:cxn ang="0">
                      <a:pos x="T4" y="T5"/>
                    </a:cxn>
                    <a:cxn ang="0">
                      <a:pos x="T6" y="T7"/>
                    </a:cxn>
                  </a:cxnLst>
                  <a:rect l="0" t="0" r="r" b="b"/>
                  <a:pathLst>
                    <a:path w="30" h="14">
                      <a:moveTo>
                        <a:pt x="27" y="14"/>
                      </a:moveTo>
                      <a:cubicBezTo>
                        <a:pt x="27" y="14"/>
                        <a:pt x="30" y="0"/>
                        <a:pt x="15" y="0"/>
                      </a:cubicBezTo>
                      <a:cubicBezTo>
                        <a:pt x="0" y="0"/>
                        <a:pt x="2" y="14"/>
                        <a:pt x="2" y="14"/>
                      </a:cubicBezTo>
                      <a:cubicBezTo>
                        <a:pt x="27" y="14"/>
                        <a:pt x="27" y="14"/>
                        <a:pt x="27" y="14"/>
                      </a:cubicBezTo>
                    </a:path>
                  </a:pathLst>
                </a:custGeom>
                <a:solidFill>
                  <a:srgbClr val="6D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7">
                  <a:extLst>
                    <a:ext uri="{FF2B5EF4-FFF2-40B4-BE49-F238E27FC236}">
                      <a16:creationId xmlns:a16="http://schemas.microsoft.com/office/drawing/2014/main" id="{7B2D66B2-3F47-6D0C-51A9-A8349686C70F}"/>
                    </a:ext>
                  </a:extLst>
                </p:cNvPr>
                <p:cNvSpPr>
                  <a:spLocks/>
                </p:cNvSpPr>
                <p:nvPr/>
              </p:nvSpPr>
              <p:spPr bwMode="auto">
                <a:xfrm>
                  <a:off x="5781676" y="3562350"/>
                  <a:ext cx="125413" cy="503238"/>
                </a:xfrm>
                <a:custGeom>
                  <a:avLst/>
                  <a:gdLst>
                    <a:gd name="T0" fmla="*/ 60 w 79"/>
                    <a:gd name="T1" fmla="*/ 317 h 317"/>
                    <a:gd name="T2" fmla="*/ 24 w 79"/>
                    <a:gd name="T3" fmla="*/ 317 h 317"/>
                    <a:gd name="T4" fmla="*/ 0 w 79"/>
                    <a:gd name="T5" fmla="*/ 4 h 317"/>
                    <a:gd name="T6" fmla="*/ 79 w 79"/>
                    <a:gd name="T7" fmla="*/ 0 h 317"/>
                    <a:gd name="T8" fmla="*/ 60 w 79"/>
                    <a:gd name="T9" fmla="*/ 317 h 317"/>
                  </a:gdLst>
                  <a:ahLst/>
                  <a:cxnLst>
                    <a:cxn ang="0">
                      <a:pos x="T0" y="T1"/>
                    </a:cxn>
                    <a:cxn ang="0">
                      <a:pos x="T2" y="T3"/>
                    </a:cxn>
                    <a:cxn ang="0">
                      <a:pos x="T4" y="T5"/>
                    </a:cxn>
                    <a:cxn ang="0">
                      <a:pos x="T6" y="T7"/>
                    </a:cxn>
                    <a:cxn ang="0">
                      <a:pos x="T8" y="T9"/>
                    </a:cxn>
                  </a:cxnLst>
                  <a:rect l="0" t="0" r="r" b="b"/>
                  <a:pathLst>
                    <a:path w="79" h="317">
                      <a:moveTo>
                        <a:pt x="60" y="317"/>
                      </a:moveTo>
                      <a:lnTo>
                        <a:pt x="24" y="317"/>
                      </a:lnTo>
                      <a:lnTo>
                        <a:pt x="0" y="4"/>
                      </a:lnTo>
                      <a:lnTo>
                        <a:pt x="79" y="0"/>
                      </a:lnTo>
                      <a:lnTo>
                        <a:pt x="60" y="317"/>
                      </a:lnTo>
                      <a:close/>
                    </a:path>
                  </a:pathLst>
                </a:custGeom>
                <a:solidFill>
                  <a:srgbClr val="6D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78">
                  <a:extLst>
                    <a:ext uri="{FF2B5EF4-FFF2-40B4-BE49-F238E27FC236}">
                      <a16:creationId xmlns:a16="http://schemas.microsoft.com/office/drawing/2014/main" id="{E5D85836-BDFD-5910-BA27-335C4FFD9BF4}"/>
                    </a:ext>
                  </a:extLst>
                </p:cNvPr>
                <p:cNvSpPr>
                  <a:spLocks/>
                </p:cNvSpPr>
                <p:nvPr/>
              </p:nvSpPr>
              <p:spPr bwMode="auto">
                <a:xfrm>
                  <a:off x="5781676" y="3562350"/>
                  <a:ext cx="125413" cy="503238"/>
                </a:xfrm>
                <a:custGeom>
                  <a:avLst/>
                  <a:gdLst>
                    <a:gd name="T0" fmla="*/ 60 w 79"/>
                    <a:gd name="T1" fmla="*/ 317 h 317"/>
                    <a:gd name="T2" fmla="*/ 24 w 79"/>
                    <a:gd name="T3" fmla="*/ 317 h 317"/>
                    <a:gd name="T4" fmla="*/ 0 w 79"/>
                    <a:gd name="T5" fmla="*/ 4 h 317"/>
                    <a:gd name="T6" fmla="*/ 79 w 79"/>
                    <a:gd name="T7" fmla="*/ 0 h 317"/>
                    <a:gd name="T8" fmla="*/ 60 w 79"/>
                    <a:gd name="T9" fmla="*/ 317 h 317"/>
                  </a:gdLst>
                  <a:ahLst/>
                  <a:cxnLst>
                    <a:cxn ang="0">
                      <a:pos x="T0" y="T1"/>
                    </a:cxn>
                    <a:cxn ang="0">
                      <a:pos x="T2" y="T3"/>
                    </a:cxn>
                    <a:cxn ang="0">
                      <a:pos x="T4" y="T5"/>
                    </a:cxn>
                    <a:cxn ang="0">
                      <a:pos x="T6" y="T7"/>
                    </a:cxn>
                    <a:cxn ang="0">
                      <a:pos x="T8" y="T9"/>
                    </a:cxn>
                  </a:cxnLst>
                  <a:rect l="0" t="0" r="r" b="b"/>
                  <a:pathLst>
                    <a:path w="79" h="317">
                      <a:moveTo>
                        <a:pt x="60" y="317"/>
                      </a:moveTo>
                      <a:lnTo>
                        <a:pt x="24" y="317"/>
                      </a:lnTo>
                      <a:lnTo>
                        <a:pt x="0" y="4"/>
                      </a:lnTo>
                      <a:lnTo>
                        <a:pt x="79" y="0"/>
                      </a:lnTo>
                      <a:lnTo>
                        <a:pt x="60" y="3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479">
                  <a:extLst>
                    <a:ext uri="{FF2B5EF4-FFF2-40B4-BE49-F238E27FC236}">
                      <a16:creationId xmlns:a16="http://schemas.microsoft.com/office/drawing/2014/main" id="{A8E567A9-4262-B381-7DA6-C72177F33A37}"/>
                    </a:ext>
                  </a:extLst>
                </p:cNvPr>
                <p:cNvSpPr>
                  <a:spLocks/>
                </p:cNvSpPr>
                <p:nvPr/>
              </p:nvSpPr>
              <p:spPr bwMode="auto">
                <a:xfrm>
                  <a:off x="5802313" y="4044950"/>
                  <a:ext cx="88900" cy="41275"/>
                </a:xfrm>
                <a:custGeom>
                  <a:avLst/>
                  <a:gdLst>
                    <a:gd name="T0" fmla="*/ 27 w 30"/>
                    <a:gd name="T1" fmla="*/ 14 h 14"/>
                    <a:gd name="T2" fmla="*/ 15 w 30"/>
                    <a:gd name="T3" fmla="*/ 0 h 14"/>
                    <a:gd name="T4" fmla="*/ 2 w 30"/>
                    <a:gd name="T5" fmla="*/ 14 h 14"/>
                    <a:gd name="T6" fmla="*/ 27 w 30"/>
                    <a:gd name="T7" fmla="*/ 14 h 14"/>
                  </a:gdLst>
                  <a:ahLst/>
                  <a:cxnLst>
                    <a:cxn ang="0">
                      <a:pos x="T0" y="T1"/>
                    </a:cxn>
                    <a:cxn ang="0">
                      <a:pos x="T2" y="T3"/>
                    </a:cxn>
                    <a:cxn ang="0">
                      <a:pos x="T4" y="T5"/>
                    </a:cxn>
                    <a:cxn ang="0">
                      <a:pos x="T6" y="T7"/>
                    </a:cxn>
                  </a:cxnLst>
                  <a:rect l="0" t="0" r="r" b="b"/>
                  <a:pathLst>
                    <a:path w="30" h="14">
                      <a:moveTo>
                        <a:pt x="27" y="14"/>
                      </a:moveTo>
                      <a:cubicBezTo>
                        <a:pt x="27" y="14"/>
                        <a:pt x="30" y="0"/>
                        <a:pt x="15" y="0"/>
                      </a:cubicBezTo>
                      <a:cubicBezTo>
                        <a:pt x="0" y="0"/>
                        <a:pt x="2" y="14"/>
                        <a:pt x="2" y="14"/>
                      </a:cubicBezTo>
                      <a:cubicBezTo>
                        <a:pt x="27" y="14"/>
                        <a:pt x="27" y="14"/>
                        <a:pt x="27" y="14"/>
                      </a:cubicBezTo>
                    </a:path>
                  </a:pathLst>
                </a:custGeom>
                <a:solidFill>
                  <a:srgbClr val="6D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480">
                  <a:extLst>
                    <a:ext uri="{FF2B5EF4-FFF2-40B4-BE49-F238E27FC236}">
                      <a16:creationId xmlns:a16="http://schemas.microsoft.com/office/drawing/2014/main" id="{697FA457-81BF-DC38-7DE4-83D51708CC19}"/>
                    </a:ext>
                  </a:extLst>
                </p:cNvPr>
                <p:cNvSpPr>
                  <a:spLocks noChangeArrowheads="1"/>
                </p:cNvSpPr>
                <p:nvPr/>
              </p:nvSpPr>
              <p:spPr bwMode="auto">
                <a:xfrm>
                  <a:off x="5900738" y="3633788"/>
                  <a:ext cx="1588" cy="20638"/>
                </a:xfrm>
                <a:prstGeom prst="rect">
                  <a:avLst/>
                </a:prstGeom>
                <a:solidFill>
                  <a:srgbClr val="FD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481">
                  <a:extLst>
                    <a:ext uri="{FF2B5EF4-FFF2-40B4-BE49-F238E27FC236}">
                      <a16:creationId xmlns:a16="http://schemas.microsoft.com/office/drawing/2014/main" id="{061AC813-CED6-0D90-2A7E-0269D52790C3}"/>
                    </a:ext>
                  </a:extLst>
                </p:cNvPr>
                <p:cNvSpPr>
                  <a:spLocks noChangeArrowheads="1"/>
                </p:cNvSpPr>
                <p:nvPr/>
              </p:nvSpPr>
              <p:spPr bwMode="auto">
                <a:xfrm>
                  <a:off x="5900738" y="3633788"/>
                  <a:ext cx="1588" cy="2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482">
                  <a:extLst>
                    <a:ext uri="{FF2B5EF4-FFF2-40B4-BE49-F238E27FC236}">
                      <a16:creationId xmlns:a16="http://schemas.microsoft.com/office/drawing/2014/main" id="{B9EA6CF7-2200-3B28-6869-5C40219C9021}"/>
                    </a:ext>
                  </a:extLst>
                </p:cNvPr>
                <p:cNvSpPr>
                  <a:spLocks/>
                </p:cNvSpPr>
                <p:nvPr/>
              </p:nvSpPr>
              <p:spPr bwMode="auto">
                <a:xfrm>
                  <a:off x="5786438" y="3633788"/>
                  <a:ext cx="114300" cy="422275"/>
                </a:xfrm>
                <a:custGeom>
                  <a:avLst/>
                  <a:gdLst>
                    <a:gd name="T0" fmla="*/ 38 w 38"/>
                    <a:gd name="T1" fmla="*/ 0 h 141"/>
                    <a:gd name="T2" fmla="*/ 0 w 38"/>
                    <a:gd name="T3" fmla="*/ 0 h 141"/>
                    <a:gd name="T4" fmla="*/ 10 w 38"/>
                    <a:gd name="T5" fmla="*/ 141 h 141"/>
                    <a:gd name="T6" fmla="*/ 15 w 38"/>
                    <a:gd name="T7" fmla="*/ 138 h 141"/>
                    <a:gd name="T8" fmla="*/ 5 w 38"/>
                    <a:gd name="T9" fmla="*/ 7 h 141"/>
                    <a:gd name="T10" fmla="*/ 38 w 38"/>
                    <a:gd name="T11" fmla="*/ 7 h 141"/>
                    <a:gd name="T12" fmla="*/ 38 w 38"/>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38" h="141">
                      <a:moveTo>
                        <a:pt x="38" y="0"/>
                      </a:moveTo>
                      <a:cubicBezTo>
                        <a:pt x="0" y="0"/>
                        <a:pt x="0" y="0"/>
                        <a:pt x="0" y="0"/>
                      </a:cubicBezTo>
                      <a:cubicBezTo>
                        <a:pt x="10" y="141"/>
                        <a:pt x="10" y="141"/>
                        <a:pt x="10" y="141"/>
                      </a:cubicBezTo>
                      <a:cubicBezTo>
                        <a:pt x="12" y="140"/>
                        <a:pt x="13" y="139"/>
                        <a:pt x="15" y="138"/>
                      </a:cubicBezTo>
                      <a:cubicBezTo>
                        <a:pt x="5" y="7"/>
                        <a:pt x="5" y="7"/>
                        <a:pt x="5" y="7"/>
                      </a:cubicBezTo>
                      <a:cubicBezTo>
                        <a:pt x="38" y="7"/>
                        <a:pt x="38" y="7"/>
                        <a:pt x="38" y="7"/>
                      </a:cubicBezTo>
                      <a:cubicBezTo>
                        <a:pt x="38" y="0"/>
                        <a:pt x="38" y="0"/>
                        <a:pt x="38" y="0"/>
                      </a:cubicBezTo>
                    </a:path>
                  </a:pathLst>
                </a:custGeom>
                <a:solidFill>
                  <a:srgbClr val="6C4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483">
                  <a:extLst>
                    <a:ext uri="{FF2B5EF4-FFF2-40B4-BE49-F238E27FC236}">
                      <a16:creationId xmlns:a16="http://schemas.microsoft.com/office/drawing/2014/main" id="{988E0527-FD33-E503-0C33-FCAE4B1B7FDE}"/>
                    </a:ext>
                  </a:extLst>
                </p:cNvPr>
                <p:cNvSpPr>
                  <a:spLocks/>
                </p:cNvSpPr>
                <p:nvPr/>
              </p:nvSpPr>
              <p:spPr bwMode="auto">
                <a:xfrm>
                  <a:off x="5805488" y="4048125"/>
                  <a:ext cx="26988" cy="38100"/>
                </a:xfrm>
                <a:custGeom>
                  <a:avLst/>
                  <a:gdLst>
                    <a:gd name="T0" fmla="*/ 9 w 9"/>
                    <a:gd name="T1" fmla="*/ 0 h 13"/>
                    <a:gd name="T2" fmla="*/ 4 w 9"/>
                    <a:gd name="T3" fmla="*/ 3 h 13"/>
                    <a:gd name="T4" fmla="*/ 4 w 9"/>
                    <a:gd name="T5" fmla="*/ 3 h 13"/>
                    <a:gd name="T6" fmla="*/ 1 w 9"/>
                    <a:gd name="T7" fmla="*/ 13 h 13"/>
                    <a:gd name="T8" fmla="*/ 6 w 9"/>
                    <a:gd name="T9" fmla="*/ 13 h 13"/>
                    <a:gd name="T10" fmla="*/ 9 w 9"/>
                    <a:gd name="T11" fmla="*/ 3 h 13"/>
                    <a:gd name="T12" fmla="*/ 9 w 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 h="13">
                      <a:moveTo>
                        <a:pt x="9" y="0"/>
                      </a:moveTo>
                      <a:cubicBezTo>
                        <a:pt x="7" y="1"/>
                        <a:pt x="6" y="2"/>
                        <a:pt x="4" y="3"/>
                      </a:cubicBezTo>
                      <a:cubicBezTo>
                        <a:pt x="4" y="3"/>
                        <a:pt x="4" y="3"/>
                        <a:pt x="4" y="3"/>
                      </a:cubicBezTo>
                      <a:cubicBezTo>
                        <a:pt x="0" y="7"/>
                        <a:pt x="1" y="13"/>
                        <a:pt x="1" y="13"/>
                      </a:cubicBezTo>
                      <a:cubicBezTo>
                        <a:pt x="6" y="13"/>
                        <a:pt x="6" y="13"/>
                        <a:pt x="6" y="13"/>
                      </a:cubicBezTo>
                      <a:cubicBezTo>
                        <a:pt x="6" y="13"/>
                        <a:pt x="6" y="7"/>
                        <a:pt x="9" y="3"/>
                      </a:cubicBezTo>
                      <a:cubicBezTo>
                        <a:pt x="9" y="0"/>
                        <a:pt x="9" y="0"/>
                        <a:pt x="9" y="0"/>
                      </a:cubicBezTo>
                    </a:path>
                  </a:pathLst>
                </a:custGeom>
                <a:solidFill>
                  <a:srgbClr val="6C4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484">
                  <a:extLst>
                    <a:ext uri="{FF2B5EF4-FFF2-40B4-BE49-F238E27FC236}">
                      <a16:creationId xmlns:a16="http://schemas.microsoft.com/office/drawing/2014/main" id="{BD904F32-8362-A1E0-2717-AC274A0F50F9}"/>
                    </a:ext>
                  </a:extLst>
                </p:cNvPr>
                <p:cNvSpPr>
                  <a:spLocks/>
                </p:cNvSpPr>
                <p:nvPr/>
              </p:nvSpPr>
              <p:spPr bwMode="auto">
                <a:xfrm>
                  <a:off x="6759576" y="3633788"/>
                  <a:ext cx="117475" cy="422275"/>
                </a:xfrm>
                <a:custGeom>
                  <a:avLst/>
                  <a:gdLst>
                    <a:gd name="T0" fmla="*/ 39 w 39"/>
                    <a:gd name="T1" fmla="*/ 0 h 141"/>
                    <a:gd name="T2" fmla="*/ 0 w 39"/>
                    <a:gd name="T3" fmla="*/ 0 h 141"/>
                    <a:gd name="T4" fmla="*/ 11 w 39"/>
                    <a:gd name="T5" fmla="*/ 141 h 141"/>
                    <a:gd name="T6" fmla="*/ 16 w 39"/>
                    <a:gd name="T7" fmla="*/ 138 h 141"/>
                    <a:gd name="T8" fmla="*/ 6 w 39"/>
                    <a:gd name="T9" fmla="*/ 10 h 141"/>
                    <a:gd name="T10" fmla="*/ 38 w 39"/>
                    <a:gd name="T11" fmla="*/ 9 h 141"/>
                    <a:gd name="T12" fmla="*/ 39 w 39"/>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39" h="141">
                      <a:moveTo>
                        <a:pt x="39" y="0"/>
                      </a:moveTo>
                      <a:cubicBezTo>
                        <a:pt x="0" y="0"/>
                        <a:pt x="0" y="0"/>
                        <a:pt x="0" y="0"/>
                      </a:cubicBezTo>
                      <a:cubicBezTo>
                        <a:pt x="11" y="141"/>
                        <a:pt x="11" y="141"/>
                        <a:pt x="11" y="141"/>
                      </a:cubicBezTo>
                      <a:cubicBezTo>
                        <a:pt x="12" y="140"/>
                        <a:pt x="14" y="139"/>
                        <a:pt x="16" y="138"/>
                      </a:cubicBezTo>
                      <a:cubicBezTo>
                        <a:pt x="6" y="10"/>
                        <a:pt x="6" y="10"/>
                        <a:pt x="6" y="10"/>
                      </a:cubicBezTo>
                      <a:cubicBezTo>
                        <a:pt x="38" y="9"/>
                        <a:pt x="38" y="9"/>
                        <a:pt x="38" y="9"/>
                      </a:cubicBezTo>
                      <a:cubicBezTo>
                        <a:pt x="39" y="0"/>
                        <a:pt x="39" y="0"/>
                        <a:pt x="39" y="0"/>
                      </a:cubicBezTo>
                    </a:path>
                  </a:pathLst>
                </a:custGeom>
                <a:solidFill>
                  <a:srgbClr val="6C4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485">
                  <a:extLst>
                    <a:ext uri="{FF2B5EF4-FFF2-40B4-BE49-F238E27FC236}">
                      <a16:creationId xmlns:a16="http://schemas.microsoft.com/office/drawing/2014/main" id="{2BF7FC16-EEF8-EDA7-8822-373D7EFDE1F8}"/>
                    </a:ext>
                  </a:extLst>
                </p:cNvPr>
                <p:cNvSpPr>
                  <a:spLocks/>
                </p:cNvSpPr>
                <p:nvPr/>
              </p:nvSpPr>
              <p:spPr bwMode="auto">
                <a:xfrm>
                  <a:off x="6780213" y="4048125"/>
                  <a:ext cx="26988" cy="38100"/>
                </a:xfrm>
                <a:custGeom>
                  <a:avLst/>
                  <a:gdLst>
                    <a:gd name="T0" fmla="*/ 9 w 9"/>
                    <a:gd name="T1" fmla="*/ 0 h 13"/>
                    <a:gd name="T2" fmla="*/ 4 w 9"/>
                    <a:gd name="T3" fmla="*/ 3 h 13"/>
                    <a:gd name="T4" fmla="*/ 4 w 9"/>
                    <a:gd name="T5" fmla="*/ 3 h 13"/>
                    <a:gd name="T6" fmla="*/ 1 w 9"/>
                    <a:gd name="T7" fmla="*/ 13 h 13"/>
                    <a:gd name="T8" fmla="*/ 6 w 9"/>
                    <a:gd name="T9" fmla="*/ 13 h 13"/>
                    <a:gd name="T10" fmla="*/ 9 w 9"/>
                    <a:gd name="T11" fmla="*/ 3 h 13"/>
                    <a:gd name="T12" fmla="*/ 9 w 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 h="13">
                      <a:moveTo>
                        <a:pt x="9" y="0"/>
                      </a:moveTo>
                      <a:cubicBezTo>
                        <a:pt x="7" y="1"/>
                        <a:pt x="5" y="2"/>
                        <a:pt x="4" y="3"/>
                      </a:cubicBezTo>
                      <a:cubicBezTo>
                        <a:pt x="4" y="3"/>
                        <a:pt x="4" y="3"/>
                        <a:pt x="4" y="3"/>
                      </a:cubicBezTo>
                      <a:cubicBezTo>
                        <a:pt x="0" y="7"/>
                        <a:pt x="1" y="13"/>
                        <a:pt x="1" y="13"/>
                      </a:cubicBezTo>
                      <a:cubicBezTo>
                        <a:pt x="6" y="13"/>
                        <a:pt x="6" y="13"/>
                        <a:pt x="6" y="13"/>
                      </a:cubicBezTo>
                      <a:cubicBezTo>
                        <a:pt x="6" y="13"/>
                        <a:pt x="5" y="7"/>
                        <a:pt x="9" y="3"/>
                      </a:cubicBezTo>
                      <a:cubicBezTo>
                        <a:pt x="9" y="0"/>
                        <a:pt x="9" y="0"/>
                        <a:pt x="9" y="0"/>
                      </a:cubicBezTo>
                    </a:path>
                  </a:pathLst>
                </a:custGeom>
                <a:solidFill>
                  <a:srgbClr val="6C40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486">
                  <a:extLst>
                    <a:ext uri="{FF2B5EF4-FFF2-40B4-BE49-F238E27FC236}">
                      <a16:creationId xmlns:a16="http://schemas.microsoft.com/office/drawing/2014/main" id="{84A245C0-7B18-FA34-41BB-178BFA663C30}"/>
                    </a:ext>
                  </a:extLst>
                </p:cNvPr>
                <p:cNvSpPr>
                  <a:spLocks/>
                </p:cNvSpPr>
                <p:nvPr/>
              </p:nvSpPr>
              <p:spPr bwMode="auto">
                <a:xfrm>
                  <a:off x="5661026" y="3409950"/>
                  <a:ext cx="1322388" cy="139700"/>
                </a:xfrm>
                <a:custGeom>
                  <a:avLst/>
                  <a:gdLst>
                    <a:gd name="T0" fmla="*/ 128 w 833"/>
                    <a:gd name="T1" fmla="*/ 0 h 88"/>
                    <a:gd name="T2" fmla="*/ 0 w 833"/>
                    <a:gd name="T3" fmla="*/ 88 h 88"/>
                    <a:gd name="T4" fmla="*/ 833 w 833"/>
                    <a:gd name="T5" fmla="*/ 88 h 88"/>
                    <a:gd name="T6" fmla="*/ 711 w 833"/>
                    <a:gd name="T7" fmla="*/ 0 h 88"/>
                    <a:gd name="T8" fmla="*/ 128 w 833"/>
                    <a:gd name="T9" fmla="*/ 0 h 88"/>
                  </a:gdLst>
                  <a:ahLst/>
                  <a:cxnLst>
                    <a:cxn ang="0">
                      <a:pos x="T0" y="T1"/>
                    </a:cxn>
                    <a:cxn ang="0">
                      <a:pos x="T2" y="T3"/>
                    </a:cxn>
                    <a:cxn ang="0">
                      <a:pos x="T4" y="T5"/>
                    </a:cxn>
                    <a:cxn ang="0">
                      <a:pos x="T6" y="T7"/>
                    </a:cxn>
                    <a:cxn ang="0">
                      <a:pos x="T8" y="T9"/>
                    </a:cxn>
                  </a:cxnLst>
                  <a:rect l="0" t="0" r="r" b="b"/>
                  <a:pathLst>
                    <a:path w="833" h="88">
                      <a:moveTo>
                        <a:pt x="128" y="0"/>
                      </a:moveTo>
                      <a:lnTo>
                        <a:pt x="0" y="88"/>
                      </a:lnTo>
                      <a:lnTo>
                        <a:pt x="833" y="88"/>
                      </a:lnTo>
                      <a:lnTo>
                        <a:pt x="711" y="0"/>
                      </a:lnTo>
                      <a:lnTo>
                        <a:pt x="128" y="0"/>
                      </a:lnTo>
                      <a:close/>
                    </a:path>
                  </a:pathLst>
                </a:custGeom>
                <a:solidFill>
                  <a:srgbClr val="DBD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487">
                  <a:extLst>
                    <a:ext uri="{FF2B5EF4-FFF2-40B4-BE49-F238E27FC236}">
                      <a16:creationId xmlns:a16="http://schemas.microsoft.com/office/drawing/2014/main" id="{35CEBFF4-FEDC-1278-16B0-71FEB180B2E1}"/>
                    </a:ext>
                  </a:extLst>
                </p:cNvPr>
                <p:cNvSpPr>
                  <a:spLocks/>
                </p:cNvSpPr>
                <p:nvPr/>
              </p:nvSpPr>
              <p:spPr bwMode="auto">
                <a:xfrm>
                  <a:off x="5661026" y="3409950"/>
                  <a:ext cx="1322388" cy="139700"/>
                </a:xfrm>
                <a:custGeom>
                  <a:avLst/>
                  <a:gdLst>
                    <a:gd name="T0" fmla="*/ 128 w 833"/>
                    <a:gd name="T1" fmla="*/ 0 h 88"/>
                    <a:gd name="T2" fmla="*/ 0 w 833"/>
                    <a:gd name="T3" fmla="*/ 88 h 88"/>
                    <a:gd name="T4" fmla="*/ 833 w 833"/>
                    <a:gd name="T5" fmla="*/ 88 h 88"/>
                    <a:gd name="T6" fmla="*/ 711 w 833"/>
                    <a:gd name="T7" fmla="*/ 0 h 88"/>
                    <a:gd name="T8" fmla="*/ 128 w 833"/>
                    <a:gd name="T9" fmla="*/ 0 h 88"/>
                  </a:gdLst>
                  <a:ahLst/>
                  <a:cxnLst>
                    <a:cxn ang="0">
                      <a:pos x="T0" y="T1"/>
                    </a:cxn>
                    <a:cxn ang="0">
                      <a:pos x="T2" y="T3"/>
                    </a:cxn>
                    <a:cxn ang="0">
                      <a:pos x="T4" y="T5"/>
                    </a:cxn>
                    <a:cxn ang="0">
                      <a:pos x="T6" y="T7"/>
                    </a:cxn>
                    <a:cxn ang="0">
                      <a:pos x="T8" y="T9"/>
                    </a:cxn>
                  </a:cxnLst>
                  <a:rect l="0" t="0" r="r" b="b"/>
                  <a:pathLst>
                    <a:path w="833" h="88">
                      <a:moveTo>
                        <a:pt x="128" y="0"/>
                      </a:moveTo>
                      <a:lnTo>
                        <a:pt x="0" y="88"/>
                      </a:lnTo>
                      <a:lnTo>
                        <a:pt x="833" y="88"/>
                      </a:lnTo>
                      <a:lnTo>
                        <a:pt x="711" y="0"/>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488">
                  <a:extLst>
                    <a:ext uri="{FF2B5EF4-FFF2-40B4-BE49-F238E27FC236}">
                      <a16:creationId xmlns:a16="http://schemas.microsoft.com/office/drawing/2014/main" id="{1F212C55-7BC0-7970-3137-39726E17644F}"/>
                    </a:ext>
                  </a:extLst>
                </p:cNvPr>
                <p:cNvSpPr>
                  <a:spLocks noChangeArrowheads="1"/>
                </p:cNvSpPr>
                <p:nvPr/>
              </p:nvSpPr>
              <p:spPr bwMode="auto">
                <a:xfrm>
                  <a:off x="5661026" y="3549650"/>
                  <a:ext cx="1322388" cy="84138"/>
                </a:xfrm>
                <a:prstGeom prst="rect">
                  <a:avLst/>
                </a:prstGeom>
                <a:solidFill>
                  <a:srgbClr val="C1BE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489">
                  <a:extLst>
                    <a:ext uri="{FF2B5EF4-FFF2-40B4-BE49-F238E27FC236}">
                      <a16:creationId xmlns:a16="http://schemas.microsoft.com/office/drawing/2014/main" id="{9736373A-FED1-7A93-DE1A-502949B153A4}"/>
                    </a:ext>
                  </a:extLst>
                </p:cNvPr>
                <p:cNvSpPr>
                  <a:spLocks noChangeArrowheads="1"/>
                </p:cNvSpPr>
                <p:nvPr/>
              </p:nvSpPr>
              <p:spPr bwMode="auto">
                <a:xfrm>
                  <a:off x="5661026" y="3549650"/>
                  <a:ext cx="13223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490">
                  <a:extLst>
                    <a:ext uri="{FF2B5EF4-FFF2-40B4-BE49-F238E27FC236}">
                      <a16:creationId xmlns:a16="http://schemas.microsoft.com/office/drawing/2014/main" id="{69F0B691-D017-8363-6CCD-4756E98BDCB5}"/>
                    </a:ext>
                  </a:extLst>
                </p:cNvPr>
                <p:cNvSpPr>
                  <a:spLocks noChangeArrowheads="1"/>
                </p:cNvSpPr>
                <p:nvPr/>
              </p:nvSpPr>
              <p:spPr bwMode="auto">
                <a:xfrm>
                  <a:off x="6654801" y="3394075"/>
                  <a:ext cx="101600" cy="19050"/>
                </a:xfrm>
                <a:prstGeom prst="ellipse">
                  <a:avLst/>
                </a:prstGeom>
                <a:solidFill>
                  <a:srgbClr val="D54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491">
                  <a:extLst>
                    <a:ext uri="{FF2B5EF4-FFF2-40B4-BE49-F238E27FC236}">
                      <a16:creationId xmlns:a16="http://schemas.microsoft.com/office/drawing/2014/main" id="{C6EC5692-E89F-1F4E-885F-105FC7C88C66}"/>
                    </a:ext>
                  </a:extLst>
                </p:cNvPr>
                <p:cNvSpPr>
                  <a:spLocks noEditPoints="1"/>
                </p:cNvSpPr>
                <p:nvPr/>
              </p:nvSpPr>
              <p:spPr bwMode="auto">
                <a:xfrm>
                  <a:off x="6654801" y="3394075"/>
                  <a:ext cx="101600" cy="19050"/>
                </a:xfrm>
                <a:custGeom>
                  <a:avLst/>
                  <a:gdLst>
                    <a:gd name="T0" fmla="*/ 17 w 34"/>
                    <a:gd name="T1" fmla="*/ 0 h 6"/>
                    <a:gd name="T2" fmla="*/ 0 w 34"/>
                    <a:gd name="T3" fmla="*/ 3 h 6"/>
                    <a:gd name="T4" fmla="*/ 17 w 34"/>
                    <a:gd name="T5" fmla="*/ 6 h 6"/>
                    <a:gd name="T6" fmla="*/ 34 w 34"/>
                    <a:gd name="T7" fmla="*/ 3 h 6"/>
                    <a:gd name="T8" fmla="*/ 17 w 34"/>
                    <a:gd name="T9" fmla="*/ 0 h 6"/>
                    <a:gd name="T10" fmla="*/ 17 w 34"/>
                    <a:gd name="T11" fmla="*/ 5 h 6"/>
                    <a:gd name="T12" fmla="*/ 1 w 34"/>
                    <a:gd name="T13" fmla="*/ 2 h 6"/>
                    <a:gd name="T14" fmla="*/ 17 w 34"/>
                    <a:gd name="T15" fmla="*/ 0 h 6"/>
                    <a:gd name="T16" fmla="*/ 33 w 34"/>
                    <a:gd name="T17" fmla="*/ 2 h 6"/>
                    <a:gd name="T18" fmla="*/ 17 w 34"/>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6">
                      <a:moveTo>
                        <a:pt x="17" y="0"/>
                      </a:moveTo>
                      <a:cubicBezTo>
                        <a:pt x="8" y="0"/>
                        <a:pt x="0" y="1"/>
                        <a:pt x="0" y="3"/>
                      </a:cubicBezTo>
                      <a:cubicBezTo>
                        <a:pt x="0" y="4"/>
                        <a:pt x="8" y="6"/>
                        <a:pt x="17" y="6"/>
                      </a:cubicBezTo>
                      <a:cubicBezTo>
                        <a:pt x="27" y="6"/>
                        <a:pt x="34" y="4"/>
                        <a:pt x="34" y="3"/>
                      </a:cubicBezTo>
                      <a:cubicBezTo>
                        <a:pt x="34" y="1"/>
                        <a:pt x="27" y="0"/>
                        <a:pt x="17" y="0"/>
                      </a:cubicBezTo>
                      <a:close/>
                      <a:moveTo>
                        <a:pt x="17" y="5"/>
                      </a:moveTo>
                      <a:cubicBezTo>
                        <a:pt x="8" y="5"/>
                        <a:pt x="1" y="4"/>
                        <a:pt x="1" y="2"/>
                      </a:cubicBezTo>
                      <a:cubicBezTo>
                        <a:pt x="1" y="1"/>
                        <a:pt x="8" y="0"/>
                        <a:pt x="17" y="0"/>
                      </a:cubicBezTo>
                      <a:cubicBezTo>
                        <a:pt x="26" y="0"/>
                        <a:pt x="33" y="1"/>
                        <a:pt x="33" y="2"/>
                      </a:cubicBezTo>
                      <a:cubicBezTo>
                        <a:pt x="33" y="4"/>
                        <a:pt x="26" y="5"/>
                        <a:pt x="17" y="5"/>
                      </a:cubicBezTo>
                      <a:close/>
                    </a:path>
                  </a:pathLst>
                </a:custGeom>
                <a:solidFill>
                  <a:srgbClr val="F27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492">
                  <a:extLst>
                    <a:ext uri="{FF2B5EF4-FFF2-40B4-BE49-F238E27FC236}">
                      <a16:creationId xmlns:a16="http://schemas.microsoft.com/office/drawing/2014/main" id="{0E81CDD4-43CB-7EDA-159B-F0872286EB2F}"/>
                    </a:ext>
                  </a:extLst>
                </p:cNvPr>
                <p:cNvSpPr>
                  <a:spLocks/>
                </p:cNvSpPr>
                <p:nvPr/>
              </p:nvSpPr>
              <p:spPr bwMode="auto">
                <a:xfrm>
                  <a:off x="6715126" y="3328988"/>
                  <a:ext cx="36513" cy="166688"/>
                </a:xfrm>
                <a:custGeom>
                  <a:avLst/>
                  <a:gdLst>
                    <a:gd name="T0" fmla="*/ 2 w 12"/>
                    <a:gd name="T1" fmla="*/ 55 h 56"/>
                    <a:gd name="T2" fmla="*/ 1 w 12"/>
                    <a:gd name="T3" fmla="*/ 55 h 56"/>
                    <a:gd name="T4" fmla="*/ 0 w 12"/>
                    <a:gd name="T5" fmla="*/ 54 h 56"/>
                    <a:gd name="T6" fmla="*/ 10 w 12"/>
                    <a:gd name="T7" fmla="*/ 6 h 56"/>
                    <a:gd name="T8" fmla="*/ 12 w 12"/>
                    <a:gd name="T9" fmla="*/ 0 h 56"/>
                    <a:gd name="T10" fmla="*/ 12 w 12"/>
                    <a:gd name="T11" fmla="*/ 7 h 56"/>
                    <a:gd name="T12" fmla="*/ 2 w 12"/>
                    <a:gd name="T13" fmla="*/ 55 h 56"/>
                  </a:gdLst>
                  <a:ahLst/>
                  <a:cxnLst>
                    <a:cxn ang="0">
                      <a:pos x="T0" y="T1"/>
                    </a:cxn>
                    <a:cxn ang="0">
                      <a:pos x="T2" y="T3"/>
                    </a:cxn>
                    <a:cxn ang="0">
                      <a:pos x="T4" y="T5"/>
                    </a:cxn>
                    <a:cxn ang="0">
                      <a:pos x="T6" y="T7"/>
                    </a:cxn>
                    <a:cxn ang="0">
                      <a:pos x="T8" y="T9"/>
                    </a:cxn>
                    <a:cxn ang="0">
                      <a:pos x="T10" y="T11"/>
                    </a:cxn>
                    <a:cxn ang="0">
                      <a:pos x="T12" y="T13"/>
                    </a:cxn>
                  </a:cxnLst>
                  <a:rect l="0" t="0" r="r" b="b"/>
                  <a:pathLst>
                    <a:path w="12" h="56">
                      <a:moveTo>
                        <a:pt x="2" y="55"/>
                      </a:moveTo>
                      <a:cubicBezTo>
                        <a:pt x="2" y="55"/>
                        <a:pt x="2" y="56"/>
                        <a:pt x="1" y="55"/>
                      </a:cubicBezTo>
                      <a:cubicBezTo>
                        <a:pt x="0" y="55"/>
                        <a:pt x="0" y="54"/>
                        <a:pt x="0" y="54"/>
                      </a:cubicBezTo>
                      <a:cubicBezTo>
                        <a:pt x="10" y="6"/>
                        <a:pt x="10" y="6"/>
                        <a:pt x="10" y="6"/>
                      </a:cubicBezTo>
                      <a:cubicBezTo>
                        <a:pt x="12" y="0"/>
                        <a:pt x="12" y="0"/>
                        <a:pt x="12" y="0"/>
                      </a:cubicBezTo>
                      <a:cubicBezTo>
                        <a:pt x="12" y="7"/>
                        <a:pt x="12" y="7"/>
                        <a:pt x="12" y="7"/>
                      </a:cubicBezTo>
                      <a:lnTo>
                        <a:pt x="2" y="55"/>
                      </a:lnTo>
                      <a:close/>
                    </a:path>
                  </a:pathLst>
                </a:custGeom>
                <a:solidFill>
                  <a:srgbClr val="5CD6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493">
                  <a:extLst>
                    <a:ext uri="{FF2B5EF4-FFF2-40B4-BE49-F238E27FC236}">
                      <a16:creationId xmlns:a16="http://schemas.microsoft.com/office/drawing/2014/main" id="{612D7974-CC17-E386-35A3-E89128772EB4}"/>
                    </a:ext>
                  </a:extLst>
                </p:cNvPr>
                <p:cNvSpPr>
                  <a:spLocks/>
                </p:cNvSpPr>
                <p:nvPr/>
              </p:nvSpPr>
              <p:spPr bwMode="auto">
                <a:xfrm>
                  <a:off x="6745288" y="3328988"/>
                  <a:ext cx="6350" cy="23813"/>
                </a:xfrm>
                <a:custGeom>
                  <a:avLst/>
                  <a:gdLst>
                    <a:gd name="T0" fmla="*/ 0 w 2"/>
                    <a:gd name="T1" fmla="*/ 6 h 8"/>
                    <a:gd name="T2" fmla="*/ 2 w 2"/>
                    <a:gd name="T3" fmla="*/ 0 h 8"/>
                    <a:gd name="T4" fmla="*/ 2 w 2"/>
                    <a:gd name="T5" fmla="*/ 7 h 8"/>
                    <a:gd name="T6" fmla="*/ 0 w 2"/>
                    <a:gd name="T7" fmla="*/ 6 h 8"/>
                  </a:gdLst>
                  <a:ahLst/>
                  <a:cxnLst>
                    <a:cxn ang="0">
                      <a:pos x="T0" y="T1"/>
                    </a:cxn>
                    <a:cxn ang="0">
                      <a:pos x="T2" y="T3"/>
                    </a:cxn>
                    <a:cxn ang="0">
                      <a:pos x="T4" y="T5"/>
                    </a:cxn>
                    <a:cxn ang="0">
                      <a:pos x="T6" y="T7"/>
                    </a:cxn>
                  </a:cxnLst>
                  <a:rect l="0" t="0" r="r" b="b"/>
                  <a:pathLst>
                    <a:path w="2" h="8">
                      <a:moveTo>
                        <a:pt x="0" y="6"/>
                      </a:moveTo>
                      <a:cubicBezTo>
                        <a:pt x="2" y="0"/>
                        <a:pt x="2" y="0"/>
                        <a:pt x="2" y="0"/>
                      </a:cubicBezTo>
                      <a:cubicBezTo>
                        <a:pt x="2" y="7"/>
                        <a:pt x="2" y="7"/>
                        <a:pt x="2" y="7"/>
                      </a:cubicBezTo>
                      <a:cubicBezTo>
                        <a:pt x="2" y="7"/>
                        <a:pt x="1" y="8"/>
                        <a:pt x="0" y="6"/>
                      </a:cubicBezTo>
                      <a:close/>
                    </a:path>
                  </a:pathLst>
                </a:custGeom>
                <a:solidFill>
                  <a:srgbClr val="C1BE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494">
                  <a:extLst>
                    <a:ext uri="{FF2B5EF4-FFF2-40B4-BE49-F238E27FC236}">
                      <a16:creationId xmlns:a16="http://schemas.microsoft.com/office/drawing/2014/main" id="{A866D6AD-AC1C-FF3A-FF0A-D40D2B838DD7}"/>
                    </a:ext>
                  </a:extLst>
                </p:cNvPr>
                <p:cNvSpPr>
                  <a:spLocks/>
                </p:cNvSpPr>
                <p:nvPr/>
              </p:nvSpPr>
              <p:spPr bwMode="auto">
                <a:xfrm>
                  <a:off x="6708776" y="3328988"/>
                  <a:ext cx="26988" cy="166688"/>
                </a:xfrm>
                <a:custGeom>
                  <a:avLst/>
                  <a:gdLst>
                    <a:gd name="T0" fmla="*/ 3 w 9"/>
                    <a:gd name="T1" fmla="*/ 55 h 56"/>
                    <a:gd name="T2" fmla="*/ 1 w 9"/>
                    <a:gd name="T3" fmla="*/ 56 h 56"/>
                    <a:gd name="T4" fmla="*/ 0 w 9"/>
                    <a:gd name="T5" fmla="*/ 55 h 56"/>
                    <a:gd name="T6" fmla="*/ 7 w 9"/>
                    <a:gd name="T7" fmla="*/ 6 h 56"/>
                    <a:gd name="T8" fmla="*/ 9 w 9"/>
                    <a:gd name="T9" fmla="*/ 0 h 56"/>
                    <a:gd name="T10" fmla="*/ 9 w 9"/>
                    <a:gd name="T11" fmla="*/ 6 h 56"/>
                    <a:gd name="T12" fmla="*/ 3 w 9"/>
                    <a:gd name="T13" fmla="*/ 55 h 56"/>
                  </a:gdLst>
                  <a:ahLst/>
                  <a:cxnLst>
                    <a:cxn ang="0">
                      <a:pos x="T0" y="T1"/>
                    </a:cxn>
                    <a:cxn ang="0">
                      <a:pos x="T2" y="T3"/>
                    </a:cxn>
                    <a:cxn ang="0">
                      <a:pos x="T4" y="T5"/>
                    </a:cxn>
                    <a:cxn ang="0">
                      <a:pos x="T6" y="T7"/>
                    </a:cxn>
                    <a:cxn ang="0">
                      <a:pos x="T8" y="T9"/>
                    </a:cxn>
                    <a:cxn ang="0">
                      <a:pos x="T10" y="T11"/>
                    </a:cxn>
                    <a:cxn ang="0">
                      <a:pos x="T12" y="T13"/>
                    </a:cxn>
                  </a:cxnLst>
                  <a:rect l="0" t="0" r="r" b="b"/>
                  <a:pathLst>
                    <a:path w="9" h="56">
                      <a:moveTo>
                        <a:pt x="3" y="55"/>
                      </a:moveTo>
                      <a:cubicBezTo>
                        <a:pt x="3" y="55"/>
                        <a:pt x="2" y="56"/>
                        <a:pt x="1" y="56"/>
                      </a:cubicBezTo>
                      <a:cubicBezTo>
                        <a:pt x="0" y="56"/>
                        <a:pt x="0" y="55"/>
                        <a:pt x="0" y="55"/>
                      </a:cubicBezTo>
                      <a:cubicBezTo>
                        <a:pt x="7" y="6"/>
                        <a:pt x="7" y="6"/>
                        <a:pt x="7" y="6"/>
                      </a:cubicBezTo>
                      <a:cubicBezTo>
                        <a:pt x="9" y="0"/>
                        <a:pt x="9" y="0"/>
                        <a:pt x="9" y="0"/>
                      </a:cubicBezTo>
                      <a:cubicBezTo>
                        <a:pt x="9" y="6"/>
                        <a:pt x="9" y="6"/>
                        <a:pt x="9" y="6"/>
                      </a:cubicBezTo>
                      <a:lnTo>
                        <a:pt x="3" y="55"/>
                      </a:lnTo>
                      <a:close/>
                    </a:path>
                  </a:pathLst>
                </a:custGeom>
                <a:solidFill>
                  <a:srgbClr val="FFD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495">
                  <a:extLst>
                    <a:ext uri="{FF2B5EF4-FFF2-40B4-BE49-F238E27FC236}">
                      <a16:creationId xmlns:a16="http://schemas.microsoft.com/office/drawing/2014/main" id="{E84A5BA8-913D-E335-F44D-44C403586650}"/>
                    </a:ext>
                  </a:extLst>
                </p:cNvPr>
                <p:cNvSpPr>
                  <a:spLocks/>
                </p:cNvSpPr>
                <p:nvPr/>
              </p:nvSpPr>
              <p:spPr bwMode="auto">
                <a:xfrm>
                  <a:off x="6729413" y="3328988"/>
                  <a:ext cx="6350" cy="20638"/>
                </a:xfrm>
                <a:custGeom>
                  <a:avLst/>
                  <a:gdLst>
                    <a:gd name="T0" fmla="*/ 0 w 2"/>
                    <a:gd name="T1" fmla="*/ 6 h 7"/>
                    <a:gd name="T2" fmla="*/ 2 w 2"/>
                    <a:gd name="T3" fmla="*/ 0 h 7"/>
                    <a:gd name="T4" fmla="*/ 2 w 2"/>
                    <a:gd name="T5" fmla="*/ 6 h 7"/>
                    <a:gd name="T6" fmla="*/ 0 w 2"/>
                    <a:gd name="T7" fmla="*/ 6 h 7"/>
                  </a:gdLst>
                  <a:ahLst/>
                  <a:cxnLst>
                    <a:cxn ang="0">
                      <a:pos x="T0" y="T1"/>
                    </a:cxn>
                    <a:cxn ang="0">
                      <a:pos x="T2" y="T3"/>
                    </a:cxn>
                    <a:cxn ang="0">
                      <a:pos x="T4" y="T5"/>
                    </a:cxn>
                    <a:cxn ang="0">
                      <a:pos x="T6" y="T7"/>
                    </a:cxn>
                  </a:cxnLst>
                  <a:rect l="0" t="0" r="r" b="b"/>
                  <a:pathLst>
                    <a:path w="2" h="7">
                      <a:moveTo>
                        <a:pt x="0" y="6"/>
                      </a:moveTo>
                      <a:cubicBezTo>
                        <a:pt x="2" y="0"/>
                        <a:pt x="2" y="0"/>
                        <a:pt x="2" y="0"/>
                      </a:cubicBezTo>
                      <a:cubicBezTo>
                        <a:pt x="2" y="6"/>
                        <a:pt x="2" y="6"/>
                        <a:pt x="2" y="6"/>
                      </a:cubicBezTo>
                      <a:cubicBezTo>
                        <a:pt x="2" y="6"/>
                        <a:pt x="1" y="7"/>
                        <a:pt x="0" y="6"/>
                      </a:cubicBezTo>
                      <a:close/>
                    </a:path>
                  </a:pathLst>
                </a:custGeom>
                <a:solidFill>
                  <a:srgbClr val="C1BE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496">
                  <a:extLst>
                    <a:ext uri="{FF2B5EF4-FFF2-40B4-BE49-F238E27FC236}">
                      <a16:creationId xmlns:a16="http://schemas.microsoft.com/office/drawing/2014/main" id="{077F819B-FD55-AC7C-5534-1FB78D202D10}"/>
                    </a:ext>
                  </a:extLst>
                </p:cNvPr>
                <p:cNvSpPr>
                  <a:spLocks/>
                </p:cNvSpPr>
                <p:nvPr/>
              </p:nvSpPr>
              <p:spPr bwMode="auto">
                <a:xfrm>
                  <a:off x="6653213" y="3340100"/>
                  <a:ext cx="49213" cy="161925"/>
                </a:xfrm>
                <a:custGeom>
                  <a:avLst/>
                  <a:gdLst>
                    <a:gd name="T0" fmla="*/ 17 w 17"/>
                    <a:gd name="T1" fmla="*/ 52 h 54"/>
                    <a:gd name="T2" fmla="*/ 16 w 17"/>
                    <a:gd name="T3" fmla="*/ 54 h 54"/>
                    <a:gd name="T4" fmla="*/ 14 w 17"/>
                    <a:gd name="T5" fmla="*/ 53 h 54"/>
                    <a:gd name="T6" fmla="*/ 0 w 17"/>
                    <a:gd name="T7" fmla="*/ 6 h 54"/>
                    <a:gd name="T8" fmla="*/ 0 w 17"/>
                    <a:gd name="T9" fmla="*/ 0 h 54"/>
                    <a:gd name="T10" fmla="*/ 3 w 17"/>
                    <a:gd name="T11" fmla="*/ 5 h 54"/>
                    <a:gd name="T12" fmla="*/ 17 w 17"/>
                    <a:gd name="T13" fmla="*/ 52 h 54"/>
                  </a:gdLst>
                  <a:ahLst/>
                  <a:cxnLst>
                    <a:cxn ang="0">
                      <a:pos x="T0" y="T1"/>
                    </a:cxn>
                    <a:cxn ang="0">
                      <a:pos x="T2" y="T3"/>
                    </a:cxn>
                    <a:cxn ang="0">
                      <a:pos x="T4" y="T5"/>
                    </a:cxn>
                    <a:cxn ang="0">
                      <a:pos x="T6" y="T7"/>
                    </a:cxn>
                    <a:cxn ang="0">
                      <a:pos x="T8" y="T9"/>
                    </a:cxn>
                    <a:cxn ang="0">
                      <a:pos x="T10" y="T11"/>
                    </a:cxn>
                    <a:cxn ang="0">
                      <a:pos x="T12" y="T13"/>
                    </a:cxn>
                  </a:cxnLst>
                  <a:rect l="0" t="0" r="r" b="b"/>
                  <a:pathLst>
                    <a:path w="17" h="54">
                      <a:moveTo>
                        <a:pt x="17" y="52"/>
                      </a:moveTo>
                      <a:cubicBezTo>
                        <a:pt x="17" y="52"/>
                        <a:pt x="17" y="53"/>
                        <a:pt x="16" y="54"/>
                      </a:cubicBezTo>
                      <a:cubicBezTo>
                        <a:pt x="15" y="54"/>
                        <a:pt x="14" y="53"/>
                        <a:pt x="14" y="53"/>
                      </a:cubicBezTo>
                      <a:cubicBezTo>
                        <a:pt x="0" y="6"/>
                        <a:pt x="0" y="6"/>
                        <a:pt x="0" y="6"/>
                      </a:cubicBezTo>
                      <a:cubicBezTo>
                        <a:pt x="0" y="0"/>
                        <a:pt x="0" y="0"/>
                        <a:pt x="0" y="0"/>
                      </a:cubicBezTo>
                      <a:cubicBezTo>
                        <a:pt x="3" y="5"/>
                        <a:pt x="3" y="5"/>
                        <a:pt x="3" y="5"/>
                      </a:cubicBezTo>
                      <a:lnTo>
                        <a:pt x="17" y="52"/>
                      </a:lnTo>
                      <a:close/>
                    </a:path>
                  </a:pathLst>
                </a:custGeom>
                <a:solidFill>
                  <a:srgbClr val="705D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497">
                  <a:extLst>
                    <a:ext uri="{FF2B5EF4-FFF2-40B4-BE49-F238E27FC236}">
                      <a16:creationId xmlns:a16="http://schemas.microsoft.com/office/drawing/2014/main" id="{FC7A91E3-A9B9-3C31-C56E-8640854BC1A2}"/>
                    </a:ext>
                  </a:extLst>
                </p:cNvPr>
                <p:cNvSpPr>
                  <a:spLocks/>
                </p:cNvSpPr>
                <p:nvPr/>
              </p:nvSpPr>
              <p:spPr bwMode="auto">
                <a:xfrm>
                  <a:off x="6653213" y="3340100"/>
                  <a:ext cx="7938" cy="22225"/>
                </a:xfrm>
                <a:custGeom>
                  <a:avLst/>
                  <a:gdLst>
                    <a:gd name="T0" fmla="*/ 0 w 3"/>
                    <a:gd name="T1" fmla="*/ 6 h 7"/>
                    <a:gd name="T2" fmla="*/ 0 w 3"/>
                    <a:gd name="T3" fmla="*/ 0 h 7"/>
                    <a:gd name="T4" fmla="*/ 3 w 3"/>
                    <a:gd name="T5" fmla="*/ 5 h 7"/>
                    <a:gd name="T6" fmla="*/ 0 w 3"/>
                    <a:gd name="T7" fmla="*/ 6 h 7"/>
                  </a:gdLst>
                  <a:ahLst/>
                  <a:cxnLst>
                    <a:cxn ang="0">
                      <a:pos x="T0" y="T1"/>
                    </a:cxn>
                    <a:cxn ang="0">
                      <a:pos x="T2" y="T3"/>
                    </a:cxn>
                    <a:cxn ang="0">
                      <a:pos x="T4" y="T5"/>
                    </a:cxn>
                    <a:cxn ang="0">
                      <a:pos x="T6" y="T7"/>
                    </a:cxn>
                  </a:cxnLst>
                  <a:rect l="0" t="0" r="r" b="b"/>
                  <a:pathLst>
                    <a:path w="3" h="7">
                      <a:moveTo>
                        <a:pt x="0" y="6"/>
                      </a:moveTo>
                      <a:cubicBezTo>
                        <a:pt x="0" y="0"/>
                        <a:pt x="0" y="0"/>
                        <a:pt x="0" y="0"/>
                      </a:cubicBezTo>
                      <a:cubicBezTo>
                        <a:pt x="3" y="5"/>
                        <a:pt x="3" y="5"/>
                        <a:pt x="3" y="5"/>
                      </a:cubicBezTo>
                      <a:cubicBezTo>
                        <a:pt x="3" y="5"/>
                        <a:pt x="2" y="7"/>
                        <a:pt x="0" y="6"/>
                      </a:cubicBezTo>
                      <a:close/>
                    </a:path>
                  </a:pathLst>
                </a:custGeom>
                <a:solidFill>
                  <a:srgbClr val="C1BE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498">
                  <a:extLst>
                    <a:ext uri="{FF2B5EF4-FFF2-40B4-BE49-F238E27FC236}">
                      <a16:creationId xmlns:a16="http://schemas.microsoft.com/office/drawing/2014/main" id="{06242BB8-B7B5-114B-827A-C4D3ADA12C1A}"/>
                    </a:ext>
                  </a:extLst>
                </p:cNvPr>
                <p:cNvSpPr>
                  <a:spLocks/>
                </p:cNvSpPr>
                <p:nvPr/>
              </p:nvSpPr>
              <p:spPr bwMode="auto">
                <a:xfrm>
                  <a:off x="6654801" y="3403600"/>
                  <a:ext cx="104775" cy="104775"/>
                </a:xfrm>
                <a:custGeom>
                  <a:avLst/>
                  <a:gdLst>
                    <a:gd name="T0" fmla="*/ 0 w 35"/>
                    <a:gd name="T1" fmla="*/ 0 h 35"/>
                    <a:gd name="T2" fmla="*/ 9 w 35"/>
                    <a:gd name="T3" fmla="*/ 32 h 35"/>
                    <a:gd name="T4" fmla="*/ 27 w 35"/>
                    <a:gd name="T5" fmla="*/ 32 h 35"/>
                    <a:gd name="T6" fmla="*/ 34 w 35"/>
                    <a:gd name="T7" fmla="*/ 0 h 35"/>
                    <a:gd name="T8" fmla="*/ 17 w 35"/>
                    <a:gd name="T9" fmla="*/ 2 h 35"/>
                    <a:gd name="T10" fmla="*/ 0 w 35"/>
                    <a:gd name="T11" fmla="*/ 0 h 35"/>
                  </a:gdLst>
                  <a:ahLst/>
                  <a:cxnLst>
                    <a:cxn ang="0">
                      <a:pos x="T0" y="T1"/>
                    </a:cxn>
                    <a:cxn ang="0">
                      <a:pos x="T2" y="T3"/>
                    </a:cxn>
                    <a:cxn ang="0">
                      <a:pos x="T4" y="T5"/>
                    </a:cxn>
                    <a:cxn ang="0">
                      <a:pos x="T6" y="T7"/>
                    </a:cxn>
                    <a:cxn ang="0">
                      <a:pos x="T8" y="T9"/>
                    </a:cxn>
                    <a:cxn ang="0">
                      <a:pos x="T10" y="T11"/>
                    </a:cxn>
                  </a:cxnLst>
                  <a:rect l="0" t="0" r="r" b="b"/>
                  <a:pathLst>
                    <a:path w="35" h="35">
                      <a:moveTo>
                        <a:pt x="0" y="0"/>
                      </a:moveTo>
                      <a:cubicBezTo>
                        <a:pt x="0" y="0"/>
                        <a:pt x="6" y="31"/>
                        <a:pt x="9" y="32"/>
                      </a:cubicBezTo>
                      <a:cubicBezTo>
                        <a:pt x="11" y="34"/>
                        <a:pt x="24" y="35"/>
                        <a:pt x="27" y="32"/>
                      </a:cubicBezTo>
                      <a:cubicBezTo>
                        <a:pt x="30" y="30"/>
                        <a:pt x="35" y="1"/>
                        <a:pt x="34" y="0"/>
                      </a:cubicBezTo>
                      <a:cubicBezTo>
                        <a:pt x="34" y="0"/>
                        <a:pt x="25" y="2"/>
                        <a:pt x="17" y="2"/>
                      </a:cubicBezTo>
                      <a:cubicBezTo>
                        <a:pt x="9" y="2"/>
                        <a:pt x="2" y="1"/>
                        <a:pt x="0" y="0"/>
                      </a:cubicBezTo>
                      <a:close/>
                    </a:path>
                  </a:pathLst>
                </a:custGeom>
                <a:solidFill>
                  <a:srgbClr val="EF4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99">
                  <a:extLst>
                    <a:ext uri="{FF2B5EF4-FFF2-40B4-BE49-F238E27FC236}">
                      <a16:creationId xmlns:a16="http://schemas.microsoft.com/office/drawing/2014/main" id="{93EBA93E-62F7-466B-38E8-C46F17E70042}"/>
                    </a:ext>
                  </a:extLst>
                </p:cNvPr>
                <p:cNvSpPr>
                  <a:spLocks/>
                </p:cNvSpPr>
                <p:nvPr/>
              </p:nvSpPr>
              <p:spPr bwMode="auto">
                <a:xfrm>
                  <a:off x="6654801" y="3403600"/>
                  <a:ext cx="101600" cy="9525"/>
                </a:xfrm>
                <a:custGeom>
                  <a:avLst/>
                  <a:gdLst>
                    <a:gd name="T0" fmla="*/ 33 w 34"/>
                    <a:gd name="T1" fmla="*/ 0 h 3"/>
                    <a:gd name="T2" fmla="*/ 17 w 34"/>
                    <a:gd name="T3" fmla="*/ 2 h 3"/>
                    <a:gd name="T4" fmla="*/ 1 w 34"/>
                    <a:gd name="T5" fmla="*/ 0 h 3"/>
                    <a:gd name="T6" fmla="*/ 0 w 34"/>
                    <a:gd name="T7" fmla="*/ 0 h 3"/>
                    <a:gd name="T8" fmla="*/ 17 w 34"/>
                    <a:gd name="T9" fmla="*/ 3 h 3"/>
                    <a:gd name="T10" fmla="*/ 34 w 34"/>
                    <a:gd name="T11" fmla="*/ 0 h 3"/>
                    <a:gd name="T12" fmla="*/ 33 w 3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33" y="0"/>
                      </a:moveTo>
                      <a:cubicBezTo>
                        <a:pt x="32" y="1"/>
                        <a:pt x="25" y="2"/>
                        <a:pt x="17" y="2"/>
                      </a:cubicBezTo>
                      <a:cubicBezTo>
                        <a:pt x="9" y="2"/>
                        <a:pt x="2" y="1"/>
                        <a:pt x="1" y="0"/>
                      </a:cubicBezTo>
                      <a:cubicBezTo>
                        <a:pt x="0" y="0"/>
                        <a:pt x="0" y="0"/>
                        <a:pt x="0" y="0"/>
                      </a:cubicBezTo>
                      <a:cubicBezTo>
                        <a:pt x="0" y="1"/>
                        <a:pt x="8" y="3"/>
                        <a:pt x="17" y="3"/>
                      </a:cubicBezTo>
                      <a:cubicBezTo>
                        <a:pt x="27" y="3"/>
                        <a:pt x="34" y="1"/>
                        <a:pt x="34" y="0"/>
                      </a:cubicBezTo>
                      <a:lnTo>
                        <a:pt x="33" y="0"/>
                      </a:lnTo>
                      <a:close/>
                    </a:path>
                  </a:pathLst>
                </a:custGeom>
                <a:solidFill>
                  <a:srgbClr val="F271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500">
                  <a:extLst>
                    <a:ext uri="{FF2B5EF4-FFF2-40B4-BE49-F238E27FC236}">
                      <a16:creationId xmlns:a16="http://schemas.microsoft.com/office/drawing/2014/main" id="{5CA35CF6-1CC5-C695-D991-4D60084B72F2}"/>
                    </a:ext>
                  </a:extLst>
                </p:cNvPr>
                <p:cNvSpPr>
                  <a:spLocks/>
                </p:cNvSpPr>
                <p:nvPr/>
              </p:nvSpPr>
              <p:spPr bwMode="auto">
                <a:xfrm>
                  <a:off x="6321426" y="3421063"/>
                  <a:ext cx="234950" cy="101600"/>
                </a:xfrm>
                <a:custGeom>
                  <a:avLst/>
                  <a:gdLst>
                    <a:gd name="T0" fmla="*/ 49 w 148"/>
                    <a:gd name="T1" fmla="*/ 0 h 64"/>
                    <a:gd name="T2" fmla="*/ 0 w 148"/>
                    <a:gd name="T3" fmla="*/ 64 h 64"/>
                    <a:gd name="T4" fmla="*/ 148 w 148"/>
                    <a:gd name="T5" fmla="*/ 64 h 64"/>
                    <a:gd name="T6" fmla="*/ 131 w 148"/>
                    <a:gd name="T7" fmla="*/ 2 h 64"/>
                    <a:gd name="T8" fmla="*/ 49 w 148"/>
                    <a:gd name="T9" fmla="*/ 0 h 64"/>
                  </a:gdLst>
                  <a:ahLst/>
                  <a:cxnLst>
                    <a:cxn ang="0">
                      <a:pos x="T0" y="T1"/>
                    </a:cxn>
                    <a:cxn ang="0">
                      <a:pos x="T2" y="T3"/>
                    </a:cxn>
                    <a:cxn ang="0">
                      <a:pos x="T4" y="T5"/>
                    </a:cxn>
                    <a:cxn ang="0">
                      <a:pos x="T6" y="T7"/>
                    </a:cxn>
                    <a:cxn ang="0">
                      <a:pos x="T8" y="T9"/>
                    </a:cxn>
                  </a:cxnLst>
                  <a:rect l="0" t="0" r="r" b="b"/>
                  <a:pathLst>
                    <a:path w="148" h="64">
                      <a:moveTo>
                        <a:pt x="49" y="0"/>
                      </a:moveTo>
                      <a:lnTo>
                        <a:pt x="0" y="64"/>
                      </a:lnTo>
                      <a:lnTo>
                        <a:pt x="148" y="64"/>
                      </a:lnTo>
                      <a:lnTo>
                        <a:pt x="131" y="2"/>
                      </a:lnTo>
                      <a:lnTo>
                        <a:pt x="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501">
                  <a:extLst>
                    <a:ext uri="{FF2B5EF4-FFF2-40B4-BE49-F238E27FC236}">
                      <a16:creationId xmlns:a16="http://schemas.microsoft.com/office/drawing/2014/main" id="{77903086-E86C-2C12-895A-ED0B11697CD7}"/>
                    </a:ext>
                  </a:extLst>
                </p:cNvPr>
                <p:cNvSpPr>
                  <a:spLocks/>
                </p:cNvSpPr>
                <p:nvPr/>
              </p:nvSpPr>
              <p:spPr bwMode="auto">
                <a:xfrm>
                  <a:off x="6007101" y="3421063"/>
                  <a:ext cx="239713" cy="101600"/>
                </a:xfrm>
                <a:custGeom>
                  <a:avLst/>
                  <a:gdLst>
                    <a:gd name="T0" fmla="*/ 49 w 151"/>
                    <a:gd name="T1" fmla="*/ 0 h 64"/>
                    <a:gd name="T2" fmla="*/ 0 w 151"/>
                    <a:gd name="T3" fmla="*/ 64 h 64"/>
                    <a:gd name="T4" fmla="*/ 151 w 151"/>
                    <a:gd name="T5" fmla="*/ 64 h 64"/>
                    <a:gd name="T6" fmla="*/ 132 w 151"/>
                    <a:gd name="T7" fmla="*/ 2 h 64"/>
                    <a:gd name="T8" fmla="*/ 49 w 151"/>
                    <a:gd name="T9" fmla="*/ 0 h 64"/>
                  </a:gdLst>
                  <a:ahLst/>
                  <a:cxnLst>
                    <a:cxn ang="0">
                      <a:pos x="T0" y="T1"/>
                    </a:cxn>
                    <a:cxn ang="0">
                      <a:pos x="T2" y="T3"/>
                    </a:cxn>
                    <a:cxn ang="0">
                      <a:pos x="T4" y="T5"/>
                    </a:cxn>
                    <a:cxn ang="0">
                      <a:pos x="T6" y="T7"/>
                    </a:cxn>
                    <a:cxn ang="0">
                      <a:pos x="T8" y="T9"/>
                    </a:cxn>
                  </a:cxnLst>
                  <a:rect l="0" t="0" r="r" b="b"/>
                  <a:pathLst>
                    <a:path w="151" h="64">
                      <a:moveTo>
                        <a:pt x="49" y="0"/>
                      </a:moveTo>
                      <a:lnTo>
                        <a:pt x="0" y="64"/>
                      </a:lnTo>
                      <a:lnTo>
                        <a:pt x="151" y="64"/>
                      </a:lnTo>
                      <a:lnTo>
                        <a:pt x="132" y="2"/>
                      </a:lnTo>
                      <a:lnTo>
                        <a:pt x="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502">
                  <a:extLst>
                    <a:ext uri="{FF2B5EF4-FFF2-40B4-BE49-F238E27FC236}">
                      <a16:creationId xmlns:a16="http://schemas.microsoft.com/office/drawing/2014/main" id="{693C8BE5-82D2-3D6B-3E23-07E3A5DABCF5}"/>
                    </a:ext>
                  </a:extLst>
                </p:cNvPr>
                <p:cNvSpPr>
                  <a:spLocks/>
                </p:cNvSpPr>
                <p:nvPr/>
              </p:nvSpPr>
              <p:spPr bwMode="auto">
                <a:xfrm>
                  <a:off x="6007101" y="3421063"/>
                  <a:ext cx="239713" cy="101600"/>
                </a:xfrm>
                <a:custGeom>
                  <a:avLst/>
                  <a:gdLst>
                    <a:gd name="T0" fmla="*/ 49 w 151"/>
                    <a:gd name="T1" fmla="*/ 0 h 64"/>
                    <a:gd name="T2" fmla="*/ 0 w 151"/>
                    <a:gd name="T3" fmla="*/ 64 h 64"/>
                    <a:gd name="T4" fmla="*/ 151 w 151"/>
                    <a:gd name="T5" fmla="*/ 64 h 64"/>
                    <a:gd name="T6" fmla="*/ 132 w 151"/>
                    <a:gd name="T7" fmla="*/ 2 h 64"/>
                    <a:gd name="T8" fmla="*/ 49 w 151"/>
                    <a:gd name="T9" fmla="*/ 0 h 64"/>
                  </a:gdLst>
                  <a:ahLst/>
                  <a:cxnLst>
                    <a:cxn ang="0">
                      <a:pos x="T0" y="T1"/>
                    </a:cxn>
                    <a:cxn ang="0">
                      <a:pos x="T2" y="T3"/>
                    </a:cxn>
                    <a:cxn ang="0">
                      <a:pos x="T4" y="T5"/>
                    </a:cxn>
                    <a:cxn ang="0">
                      <a:pos x="T6" y="T7"/>
                    </a:cxn>
                    <a:cxn ang="0">
                      <a:pos x="T8" y="T9"/>
                    </a:cxn>
                  </a:cxnLst>
                  <a:rect l="0" t="0" r="r" b="b"/>
                  <a:pathLst>
                    <a:path w="151" h="64">
                      <a:moveTo>
                        <a:pt x="49" y="0"/>
                      </a:moveTo>
                      <a:lnTo>
                        <a:pt x="0" y="64"/>
                      </a:lnTo>
                      <a:lnTo>
                        <a:pt x="151" y="64"/>
                      </a:lnTo>
                      <a:lnTo>
                        <a:pt x="132" y="2"/>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503">
                  <a:extLst>
                    <a:ext uri="{FF2B5EF4-FFF2-40B4-BE49-F238E27FC236}">
                      <a16:creationId xmlns:a16="http://schemas.microsoft.com/office/drawing/2014/main" id="{4660978F-07E2-A996-4784-94FA0839F3EE}"/>
                    </a:ext>
                  </a:extLst>
                </p:cNvPr>
                <p:cNvSpPr>
                  <a:spLocks/>
                </p:cNvSpPr>
                <p:nvPr/>
              </p:nvSpPr>
              <p:spPr bwMode="auto">
                <a:xfrm>
                  <a:off x="6138863" y="3367088"/>
                  <a:ext cx="196850" cy="138113"/>
                </a:xfrm>
                <a:custGeom>
                  <a:avLst/>
                  <a:gdLst>
                    <a:gd name="T0" fmla="*/ 58 w 66"/>
                    <a:gd name="T1" fmla="*/ 2 h 46"/>
                    <a:gd name="T2" fmla="*/ 37 w 66"/>
                    <a:gd name="T3" fmla="*/ 10 h 46"/>
                    <a:gd name="T4" fmla="*/ 26 w 66"/>
                    <a:gd name="T5" fmla="*/ 18 h 46"/>
                    <a:gd name="T6" fmla="*/ 11 w 66"/>
                    <a:gd name="T7" fmla="*/ 22 h 46"/>
                    <a:gd name="T8" fmla="*/ 0 w 66"/>
                    <a:gd name="T9" fmla="*/ 40 h 46"/>
                    <a:gd name="T10" fmla="*/ 21 w 66"/>
                    <a:gd name="T11" fmla="*/ 35 h 46"/>
                    <a:gd name="T12" fmla="*/ 29 w 66"/>
                    <a:gd name="T13" fmla="*/ 26 h 46"/>
                    <a:gd name="T14" fmla="*/ 52 w 66"/>
                    <a:gd name="T15" fmla="*/ 16 h 46"/>
                    <a:gd name="T16" fmla="*/ 58 w 66"/>
                    <a:gd name="T1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6">
                      <a:moveTo>
                        <a:pt x="58" y="2"/>
                      </a:moveTo>
                      <a:cubicBezTo>
                        <a:pt x="49" y="0"/>
                        <a:pt x="46" y="1"/>
                        <a:pt x="37" y="10"/>
                      </a:cubicBezTo>
                      <a:cubicBezTo>
                        <a:pt x="30" y="17"/>
                        <a:pt x="28" y="16"/>
                        <a:pt x="26" y="18"/>
                      </a:cubicBezTo>
                      <a:cubicBezTo>
                        <a:pt x="23" y="18"/>
                        <a:pt x="15" y="20"/>
                        <a:pt x="11" y="22"/>
                      </a:cubicBezTo>
                      <a:cubicBezTo>
                        <a:pt x="2" y="28"/>
                        <a:pt x="0" y="34"/>
                        <a:pt x="0" y="40"/>
                      </a:cubicBezTo>
                      <a:cubicBezTo>
                        <a:pt x="1" y="46"/>
                        <a:pt x="15" y="38"/>
                        <a:pt x="21" y="35"/>
                      </a:cubicBezTo>
                      <a:cubicBezTo>
                        <a:pt x="27" y="31"/>
                        <a:pt x="26" y="28"/>
                        <a:pt x="29" y="26"/>
                      </a:cubicBezTo>
                      <a:cubicBezTo>
                        <a:pt x="32" y="23"/>
                        <a:pt x="46" y="20"/>
                        <a:pt x="52" y="16"/>
                      </a:cubicBezTo>
                      <a:cubicBezTo>
                        <a:pt x="66" y="9"/>
                        <a:pt x="64" y="3"/>
                        <a:pt x="58" y="2"/>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504">
                  <a:extLst>
                    <a:ext uri="{FF2B5EF4-FFF2-40B4-BE49-F238E27FC236}">
                      <a16:creationId xmlns:a16="http://schemas.microsoft.com/office/drawing/2014/main" id="{3E876E98-EBDA-09AA-DB0F-1779ACC5FB56}"/>
                    </a:ext>
                  </a:extLst>
                </p:cNvPr>
                <p:cNvSpPr>
                  <a:spLocks/>
                </p:cNvSpPr>
                <p:nvPr/>
              </p:nvSpPr>
              <p:spPr bwMode="auto">
                <a:xfrm>
                  <a:off x="6300788" y="33051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1BB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505">
                  <a:extLst>
                    <a:ext uri="{FF2B5EF4-FFF2-40B4-BE49-F238E27FC236}">
                      <a16:creationId xmlns:a16="http://schemas.microsoft.com/office/drawing/2014/main" id="{143874AE-913E-00DE-8EA6-BAC55B28ABEC}"/>
                    </a:ext>
                  </a:extLst>
                </p:cNvPr>
                <p:cNvSpPr>
                  <a:spLocks/>
                </p:cNvSpPr>
                <p:nvPr/>
              </p:nvSpPr>
              <p:spPr bwMode="auto">
                <a:xfrm>
                  <a:off x="6300788" y="3305175"/>
                  <a:ext cx="50800" cy="85725"/>
                </a:xfrm>
                <a:custGeom>
                  <a:avLst/>
                  <a:gdLst>
                    <a:gd name="T0" fmla="*/ 0 w 17"/>
                    <a:gd name="T1" fmla="*/ 0 h 29"/>
                    <a:gd name="T2" fmla="*/ 0 w 17"/>
                    <a:gd name="T3" fmla="*/ 0 h 29"/>
                    <a:gd name="T4" fmla="*/ 14 w 17"/>
                    <a:gd name="T5" fmla="*/ 8 h 29"/>
                    <a:gd name="T6" fmla="*/ 7 w 17"/>
                    <a:gd name="T7" fmla="*/ 24 h 29"/>
                    <a:gd name="T8" fmla="*/ 8 w 17"/>
                    <a:gd name="T9" fmla="*/ 29 h 29"/>
                    <a:gd name="T10" fmla="*/ 17 w 17"/>
                    <a:gd name="T11" fmla="*/ 5 h 29"/>
                    <a:gd name="T12" fmla="*/ 11 w 17"/>
                    <a:gd name="T13" fmla="*/ 3 h 29"/>
                    <a:gd name="T14" fmla="*/ 10 w 17"/>
                    <a:gd name="T15" fmla="*/ 3 h 29"/>
                    <a:gd name="T16" fmla="*/ 4 w 17"/>
                    <a:gd name="T17" fmla="*/ 1 h 29"/>
                    <a:gd name="T18" fmla="*/ 0 w 17"/>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9">
                      <a:moveTo>
                        <a:pt x="0" y="0"/>
                      </a:moveTo>
                      <a:cubicBezTo>
                        <a:pt x="0" y="0"/>
                        <a:pt x="0" y="0"/>
                        <a:pt x="0" y="0"/>
                      </a:cubicBezTo>
                      <a:cubicBezTo>
                        <a:pt x="1" y="1"/>
                        <a:pt x="14" y="8"/>
                        <a:pt x="14" y="8"/>
                      </a:cubicBezTo>
                      <a:cubicBezTo>
                        <a:pt x="12" y="14"/>
                        <a:pt x="9" y="20"/>
                        <a:pt x="7" y="24"/>
                      </a:cubicBezTo>
                      <a:cubicBezTo>
                        <a:pt x="8" y="25"/>
                        <a:pt x="9" y="27"/>
                        <a:pt x="8" y="29"/>
                      </a:cubicBezTo>
                      <a:cubicBezTo>
                        <a:pt x="11" y="23"/>
                        <a:pt x="14" y="14"/>
                        <a:pt x="17" y="5"/>
                      </a:cubicBezTo>
                      <a:cubicBezTo>
                        <a:pt x="17" y="5"/>
                        <a:pt x="14" y="5"/>
                        <a:pt x="11" y="3"/>
                      </a:cubicBezTo>
                      <a:cubicBezTo>
                        <a:pt x="10" y="3"/>
                        <a:pt x="10" y="3"/>
                        <a:pt x="10" y="3"/>
                      </a:cubicBezTo>
                      <a:cubicBezTo>
                        <a:pt x="8" y="3"/>
                        <a:pt x="6" y="2"/>
                        <a:pt x="4" y="1"/>
                      </a:cubicBezTo>
                      <a:cubicBezTo>
                        <a:pt x="3" y="1"/>
                        <a:pt x="2" y="0"/>
                        <a:pt x="0" y="0"/>
                      </a:cubicBezTo>
                    </a:path>
                  </a:pathLst>
                </a:custGeom>
                <a:solidFill>
                  <a:srgbClr val="FAE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506">
                  <a:extLst>
                    <a:ext uri="{FF2B5EF4-FFF2-40B4-BE49-F238E27FC236}">
                      <a16:creationId xmlns:a16="http://schemas.microsoft.com/office/drawing/2014/main" id="{9F5B6DFE-2FA0-C966-95B0-1008174A583A}"/>
                    </a:ext>
                  </a:extLst>
                </p:cNvPr>
                <p:cNvSpPr>
                  <a:spLocks noEditPoints="1"/>
                </p:cNvSpPr>
                <p:nvPr/>
              </p:nvSpPr>
              <p:spPr bwMode="auto">
                <a:xfrm>
                  <a:off x="6300788" y="3305175"/>
                  <a:ext cx="50800" cy="14288"/>
                </a:xfrm>
                <a:custGeom>
                  <a:avLst/>
                  <a:gdLst>
                    <a:gd name="T0" fmla="*/ 11 w 17"/>
                    <a:gd name="T1" fmla="*/ 3 h 5"/>
                    <a:gd name="T2" fmla="*/ 17 w 17"/>
                    <a:gd name="T3" fmla="*/ 5 h 5"/>
                    <a:gd name="T4" fmla="*/ 17 w 17"/>
                    <a:gd name="T5" fmla="*/ 5 h 5"/>
                    <a:gd name="T6" fmla="*/ 17 w 17"/>
                    <a:gd name="T7" fmla="*/ 5 h 5"/>
                    <a:gd name="T8" fmla="*/ 11 w 17"/>
                    <a:gd name="T9" fmla="*/ 3 h 5"/>
                    <a:gd name="T10" fmla="*/ 0 w 17"/>
                    <a:gd name="T11" fmla="*/ 0 h 5"/>
                    <a:gd name="T12" fmla="*/ 0 w 17"/>
                    <a:gd name="T13" fmla="*/ 0 h 5"/>
                    <a:gd name="T14" fmla="*/ 0 w 17"/>
                    <a:gd name="T15" fmla="*/ 0 h 5"/>
                    <a:gd name="T16" fmla="*/ 4 w 17"/>
                    <a:gd name="T17" fmla="*/ 1 h 5"/>
                    <a:gd name="T18" fmla="*/ 0 w 1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5">
                      <a:moveTo>
                        <a:pt x="11" y="3"/>
                      </a:moveTo>
                      <a:cubicBezTo>
                        <a:pt x="14" y="5"/>
                        <a:pt x="17" y="5"/>
                        <a:pt x="17" y="5"/>
                      </a:cubicBezTo>
                      <a:cubicBezTo>
                        <a:pt x="17" y="5"/>
                        <a:pt x="17" y="5"/>
                        <a:pt x="17" y="5"/>
                      </a:cubicBezTo>
                      <a:cubicBezTo>
                        <a:pt x="17" y="5"/>
                        <a:pt x="17" y="5"/>
                        <a:pt x="17" y="5"/>
                      </a:cubicBezTo>
                      <a:cubicBezTo>
                        <a:pt x="11" y="3"/>
                        <a:pt x="11" y="3"/>
                        <a:pt x="11" y="3"/>
                      </a:cubicBezTo>
                      <a:moveTo>
                        <a:pt x="0" y="0"/>
                      </a:moveTo>
                      <a:cubicBezTo>
                        <a:pt x="0" y="0"/>
                        <a:pt x="0" y="0"/>
                        <a:pt x="0" y="0"/>
                      </a:cubicBezTo>
                      <a:cubicBezTo>
                        <a:pt x="0" y="0"/>
                        <a:pt x="0" y="0"/>
                        <a:pt x="0" y="0"/>
                      </a:cubicBezTo>
                      <a:cubicBezTo>
                        <a:pt x="2" y="0"/>
                        <a:pt x="3" y="1"/>
                        <a:pt x="4" y="1"/>
                      </a:cubicBezTo>
                      <a:cubicBezTo>
                        <a:pt x="2" y="0"/>
                        <a:pt x="1" y="0"/>
                        <a:pt x="0" y="0"/>
                      </a:cubicBezTo>
                    </a:path>
                  </a:pathLst>
                </a:custGeom>
                <a:solidFill>
                  <a:srgbClr val="532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507">
                  <a:extLst>
                    <a:ext uri="{FF2B5EF4-FFF2-40B4-BE49-F238E27FC236}">
                      <a16:creationId xmlns:a16="http://schemas.microsoft.com/office/drawing/2014/main" id="{FB5CE32D-67DE-3C44-5BFC-81CEF0606C0E}"/>
                    </a:ext>
                  </a:extLst>
                </p:cNvPr>
                <p:cNvSpPr>
                  <a:spLocks/>
                </p:cNvSpPr>
                <p:nvPr/>
              </p:nvSpPr>
              <p:spPr bwMode="auto">
                <a:xfrm>
                  <a:off x="6138863" y="3487738"/>
                  <a:ext cx="9525" cy="6350"/>
                </a:xfrm>
                <a:custGeom>
                  <a:avLst/>
                  <a:gdLst>
                    <a:gd name="T0" fmla="*/ 0 w 3"/>
                    <a:gd name="T1" fmla="*/ 0 h 2"/>
                    <a:gd name="T2" fmla="*/ 0 w 3"/>
                    <a:gd name="T3" fmla="*/ 0 h 2"/>
                    <a:gd name="T4" fmla="*/ 3 w 3"/>
                    <a:gd name="T5" fmla="*/ 2 h 2"/>
                    <a:gd name="T6" fmla="*/ 3 w 3"/>
                    <a:gd name="T7" fmla="*/ 2 h 2"/>
                    <a:gd name="T8" fmla="*/ 0 w 3"/>
                    <a:gd name="T9" fmla="*/ 0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cubicBezTo>
                        <a:pt x="0" y="0"/>
                        <a:pt x="0" y="0"/>
                        <a:pt x="0" y="0"/>
                      </a:cubicBezTo>
                      <a:cubicBezTo>
                        <a:pt x="1" y="1"/>
                        <a:pt x="2" y="2"/>
                        <a:pt x="3" y="2"/>
                      </a:cubicBezTo>
                      <a:cubicBezTo>
                        <a:pt x="3" y="2"/>
                        <a:pt x="3" y="2"/>
                        <a:pt x="3" y="2"/>
                      </a:cubicBezTo>
                      <a:cubicBezTo>
                        <a:pt x="2" y="2"/>
                        <a:pt x="1" y="1"/>
                        <a:pt x="0" y="0"/>
                      </a:cubicBezTo>
                      <a:cubicBezTo>
                        <a:pt x="0" y="0"/>
                        <a:pt x="0" y="0"/>
                        <a:pt x="0" y="0"/>
                      </a:cubicBezTo>
                      <a:cubicBezTo>
                        <a:pt x="0" y="0"/>
                        <a:pt x="0" y="0"/>
                        <a:pt x="0" y="0"/>
                      </a:cubicBezTo>
                    </a:path>
                  </a:pathLst>
                </a:custGeom>
                <a:solidFill>
                  <a:srgbClr val="FEF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508">
                  <a:extLst>
                    <a:ext uri="{FF2B5EF4-FFF2-40B4-BE49-F238E27FC236}">
                      <a16:creationId xmlns:a16="http://schemas.microsoft.com/office/drawing/2014/main" id="{9E93B69D-B254-9B6E-D89A-B3E401A94C58}"/>
                    </a:ext>
                  </a:extLst>
                </p:cNvPr>
                <p:cNvSpPr>
                  <a:spLocks/>
                </p:cNvSpPr>
                <p:nvPr/>
              </p:nvSpPr>
              <p:spPr bwMode="auto">
                <a:xfrm>
                  <a:off x="6138863" y="3376613"/>
                  <a:ext cx="188913" cy="117475"/>
                </a:xfrm>
                <a:custGeom>
                  <a:avLst/>
                  <a:gdLst>
                    <a:gd name="T0" fmla="*/ 61 w 63"/>
                    <a:gd name="T1" fmla="*/ 0 h 39"/>
                    <a:gd name="T2" fmla="*/ 60 w 63"/>
                    <a:gd name="T3" fmla="*/ 3 h 39"/>
                    <a:gd name="T4" fmla="*/ 60 w 63"/>
                    <a:gd name="T5" fmla="*/ 3 h 39"/>
                    <a:gd name="T6" fmla="*/ 51 w 63"/>
                    <a:gd name="T7" fmla="*/ 11 h 39"/>
                    <a:gd name="T8" fmla="*/ 27 w 63"/>
                    <a:gd name="T9" fmla="*/ 21 h 39"/>
                    <a:gd name="T10" fmla="*/ 19 w 63"/>
                    <a:gd name="T11" fmla="*/ 30 h 39"/>
                    <a:gd name="T12" fmla="*/ 1 w 63"/>
                    <a:gd name="T13" fmla="*/ 37 h 39"/>
                    <a:gd name="T14" fmla="*/ 0 w 63"/>
                    <a:gd name="T15" fmla="*/ 37 h 39"/>
                    <a:gd name="T16" fmla="*/ 0 w 63"/>
                    <a:gd name="T17" fmla="*/ 37 h 39"/>
                    <a:gd name="T18" fmla="*/ 3 w 63"/>
                    <a:gd name="T19" fmla="*/ 39 h 39"/>
                    <a:gd name="T20" fmla="*/ 21 w 63"/>
                    <a:gd name="T21" fmla="*/ 32 h 39"/>
                    <a:gd name="T22" fmla="*/ 29 w 63"/>
                    <a:gd name="T23" fmla="*/ 23 h 39"/>
                    <a:gd name="T24" fmla="*/ 52 w 63"/>
                    <a:gd name="T25" fmla="*/ 13 h 39"/>
                    <a:gd name="T26" fmla="*/ 62 w 63"/>
                    <a:gd name="T27" fmla="*/ 5 h 39"/>
                    <a:gd name="T28" fmla="*/ 62 w 63"/>
                    <a:gd name="T29" fmla="*/ 5 h 39"/>
                    <a:gd name="T30" fmla="*/ 62 w 63"/>
                    <a:gd name="T31" fmla="*/ 5 h 39"/>
                    <a:gd name="T32" fmla="*/ 61 w 63"/>
                    <a:gd name="T3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9">
                      <a:moveTo>
                        <a:pt x="61" y="0"/>
                      </a:moveTo>
                      <a:cubicBezTo>
                        <a:pt x="61" y="1"/>
                        <a:pt x="60" y="2"/>
                        <a:pt x="60" y="3"/>
                      </a:cubicBezTo>
                      <a:cubicBezTo>
                        <a:pt x="60" y="3"/>
                        <a:pt x="60" y="3"/>
                        <a:pt x="60" y="3"/>
                      </a:cubicBezTo>
                      <a:cubicBezTo>
                        <a:pt x="59" y="6"/>
                        <a:pt x="56" y="9"/>
                        <a:pt x="51" y="11"/>
                      </a:cubicBezTo>
                      <a:cubicBezTo>
                        <a:pt x="45" y="15"/>
                        <a:pt x="31" y="18"/>
                        <a:pt x="27" y="21"/>
                      </a:cubicBezTo>
                      <a:cubicBezTo>
                        <a:pt x="24" y="23"/>
                        <a:pt x="25" y="26"/>
                        <a:pt x="19" y="30"/>
                      </a:cubicBezTo>
                      <a:cubicBezTo>
                        <a:pt x="15" y="32"/>
                        <a:pt x="6" y="37"/>
                        <a:pt x="1" y="37"/>
                      </a:cubicBezTo>
                      <a:cubicBezTo>
                        <a:pt x="1" y="37"/>
                        <a:pt x="1" y="37"/>
                        <a:pt x="0" y="37"/>
                      </a:cubicBezTo>
                      <a:cubicBezTo>
                        <a:pt x="0" y="37"/>
                        <a:pt x="0" y="37"/>
                        <a:pt x="0" y="37"/>
                      </a:cubicBezTo>
                      <a:cubicBezTo>
                        <a:pt x="1" y="38"/>
                        <a:pt x="2" y="39"/>
                        <a:pt x="3" y="39"/>
                      </a:cubicBezTo>
                      <a:cubicBezTo>
                        <a:pt x="8" y="39"/>
                        <a:pt x="17" y="34"/>
                        <a:pt x="21" y="32"/>
                      </a:cubicBezTo>
                      <a:cubicBezTo>
                        <a:pt x="27" y="28"/>
                        <a:pt x="26" y="25"/>
                        <a:pt x="29" y="23"/>
                      </a:cubicBezTo>
                      <a:cubicBezTo>
                        <a:pt x="32" y="20"/>
                        <a:pt x="46" y="17"/>
                        <a:pt x="52" y="13"/>
                      </a:cubicBezTo>
                      <a:cubicBezTo>
                        <a:pt x="58" y="11"/>
                        <a:pt x="61" y="8"/>
                        <a:pt x="62" y="5"/>
                      </a:cubicBezTo>
                      <a:cubicBezTo>
                        <a:pt x="62" y="5"/>
                        <a:pt x="62" y="5"/>
                        <a:pt x="62" y="5"/>
                      </a:cubicBezTo>
                      <a:cubicBezTo>
                        <a:pt x="62" y="5"/>
                        <a:pt x="62" y="5"/>
                        <a:pt x="62" y="5"/>
                      </a:cubicBezTo>
                      <a:cubicBezTo>
                        <a:pt x="63" y="3"/>
                        <a:pt x="62" y="1"/>
                        <a:pt x="61" y="0"/>
                      </a:cubicBezTo>
                    </a:path>
                  </a:pathLst>
                </a:custGeom>
                <a:solidFill>
                  <a:srgbClr val="FAE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509">
                  <a:extLst>
                    <a:ext uri="{FF2B5EF4-FFF2-40B4-BE49-F238E27FC236}">
                      <a16:creationId xmlns:a16="http://schemas.microsoft.com/office/drawing/2014/main" id="{625CD3A8-A217-E33B-B7FE-B52633132897}"/>
                    </a:ext>
                  </a:extLst>
                </p:cNvPr>
                <p:cNvSpPr>
                  <a:spLocks/>
                </p:cNvSpPr>
                <p:nvPr/>
              </p:nvSpPr>
              <p:spPr bwMode="auto">
                <a:xfrm>
                  <a:off x="6016626" y="3352800"/>
                  <a:ext cx="65088" cy="74613"/>
                </a:xfrm>
                <a:custGeom>
                  <a:avLst/>
                  <a:gdLst>
                    <a:gd name="T0" fmla="*/ 0 w 22"/>
                    <a:gd name="T1" fmla="*/ 25 h 25"/>
                    <a:gd name="T2" fmla="*/ 8 w 22"/>
                    <a:gd name="T3" fmla="*/ 4 h 25"/>
                    <a:gd name="T4" fmla="*/ 20 w 22"/>
                    <a:gd name="T5" fmla="*/ 2 h 25"/>
                    <a:gd name="T6" fmla="*/ 0 w 22"/>
                    <a:gd name="T7" fmla="*/ 25 h 25"/>
                  </a:gdLst>
                  <a:ahLst/>
                  <a:cxnLst>
                    <a:cxn ang="0">
                      <a:pos x="T0" y="T1"/>
                    </a:cxn>
                    <a:cxn ang="0">
                      <a:pos x="T2" y="T3"/>
                    </a:cxn>
                    <a:cxn ang="0">
                      <a:pos x="T4" y="T5"/>
                    </a:cxn>
                    <a:cxn ang="0">
                      <a:pos x="T6" y="T7"/>
                    </a:cxn>
                  </a:cxnLst>
                  <a:rect l="0" t="0" r="r" b="b"/>
                  <a:pathLst>
                    <a:path w="22" h="25">
                      <a:moveTo>
                        <a:pt x="0" y="25"/>
                      </a:moveTo>
                      <a:cubicBezTo>
                        <a:pt x="0" y="25"/>
                        <a:pt x="5" y="8"/>
                        <a:pt x="8" y="4"/>
                      </a:cubicBezTo>
                      <a:cubicBezTo>
                        <a:pt x="10" y="0"/>
                        <a:pt x="17" y="0"/>
                        <a:pt x="20" y="2"/>
                      </a:cubicBezTo>
                      <a:cubicBezTo>
                        <a:pt x="22" y="3"/>
                        <a:pt x="0" y="25"/>
                        <a:pt x="0" y="25"/>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510">
                  <a:extLst>
                    <a:ext uri="{FF2B5EF4-FFF2-40B4-BE49-F238E27FC236}">
                      <a16:creationId xmlns:a16="http://schemas.microsoft.com/office/drawing/2014/main" id="{95674901-3A82-64F3-0367-7258CCACD35A}"/>
                    </a:ext>
                  </a:extLst>
                </p:cNvPr>
                <p:cNvSpPr>
                  <a:spLocks/>
                </p:cNvSpPr>
                <p:nvPr/>
              </p:nvSpPr>
              <p:spPr bwMode="auto">
                <a:xfrm>
                  <a:off x="6019801" y="3308350"/>
                  <a:ext cx="107950" cy="133350"/>
                </a:xfrm>
                <a:custGeom>
                  <a:avLst/>
                  <a:gdLst>
                    <a:gd name="T0" fmla="*/ 0 w 36"/>
                    <a:gd name="T1" fmla="*/ 2 h 45"/>
                    <a:gd name="T2" fmla="*/ 0 w 36"/>
                    <a:gd name="T3" fmla="*/ 1 h 45"/>
                    <a:gd name="T4" fmla="*/ 2 w 36"/>
                    <a:gd name="T5" fmla="*/ 1 h 45"/>
                    <a:gd name="T6" fmla="*/ 33 w 36"/>
                    <a:gd name="T7" fmla="*/ 39 h 45"/>
                    <a:gd name="T8" fmla="*/ 36 w 36"/>
                    <a:gd name="T9" fmla="*/ 45 h 45"/>
                    <a:gd name="T10" fmla="*/ 31 w 36"/>
                    <a:gd name="T11" fmla="*/ 40 h 45"/>
                    <a:gd name="T12" fmla="*/ 0 w 36"/>
                    <a:gd name="T13" fmla="*/ 2 h 45"/>
                  </a:gdLst>
                  <a:ahLst/>
                  <a:cxnLst>
                    <a:cxn ang="0">
                      <a:pos x="T0" y="T1"/>
                    </a:cxn>
                    <a:cxn ang="0">
                      <a:pos x="T2" y="T3"/>
                    </a:cxn>
                    <a:cxn ang="0">
                      <a:pos x="T4" y="T5"/>
                    </a:cxn>
                    <a:cxn ang="0">
                      <a:pos x="T6" y="T7"/>
                    </a:cxn>
                    <a:cxn ang="0">
                      <a:pos x="T8" y="T9"/>
                    </a:cxn>
                    <a:cxn ang="0">
                      <a:pos x="T10" y="T11"/>
                    </a:cxn>
                    <a:cxn ang="0">
                      <a:pos x="T12" y="T13"/>
                    </a:cxn>
                  </a:cxnLst>
                  <a:rect l="0" t="0" r="r" b="b"/>
                  <a:pathLst>
                    <a:path w="36" h="45">
                      <a:moveTo>
                        <a:pt x="0" y="2"/>
                      </a:moveTo>
                      <a:cubicBezTo>
                        <a:pt x="0" y="2"/>
                        <a:pt x="0" y="1"/>
                        <a:pt x="0" y="1"/>
                      </a:cubicBezTo>
                      <a:cubicBezTo>
                        <a:pt x="1" y="0"/>
                        <a:pt x="2" y="1"/>
                        <a:pt x="2" y="1"/>
                      </a:cubicBezTo>
                      <a:cubicBezTo>
                        <a:pt x="33" y="39"/>
                        <a:pt x="33" y="39"/>
                        <a:pt x="33" y="39"/>
                      </a:cubicBezTo>
                      <a:cubicBezTo>
                        <a:pt x="36" y="45"/>
                        <a:pt x="36" y="45"/>
                        <a:pt x="36" y="45"/>
                      </a:cubicBezTo>
                      <a:cubicBezTo>
                        <a:pt x="31" y="40"/>
                        <a:pt x="31" y="40"/>
                        <a:pt x="31" y="40"/>
                      </a:cubicBezTo>
                      <a:cubicBezTo>
                        <a:pt x="0" y="2"/>
                        <a:pt x="0" y="2"/>
                        <a:pt x="0" y="2"/>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511">
                  <a:extLst>
                    <a:ext uri="{FF2B5EF4-FFF2-40B4-BE49-F238E27FC236}">
                      <a16:creationId xmlns:a16="http://schemas.microsoft.com/office/drawing/2014/main" id="{98992EF0-AB92-7C8F-7F78-ECC71E8CD5A4}"/>
                    </a:ext>
                  </a:extLst>
                </p:cNvPr>
                <p:cNvSpPr>
                  <a:spLocks/>
                </p:cNvSpPr>
                <p:nvPr/>
              </p:nvSpPr>
              <p:spPr bwMode="auto">
                <a:xfrm>
                  <a:off x="6111876" y="3424238"/>
                  <a:ext cx="15875" cy="17463"/>
                </a:xfrm>
                <a:custGeom>
                  <a:avLst/>
                  <a:gdLst>
                    <a:gd name="T0" fmla="*/ 2 w 5"/>
                    <a:gd name="T1" fmla="*/ 0 h 6"/>
                    <a:gd name="T2" fmla="*/ 5 w 5"/>
                    <a:gd name="T3" fmla="*/ 6 h 6"/>
                    <a:gd name="T4" fmla="*/ 0 w 5"/>
                    <a:gd name="T5" fmla="*/ 1 h 6"/>
                    <a:gd name="T6" fmla="*/ 2 w 5"/>
                    <a:gd name="T7" fmla="*/ 0 h 6"/>
                  </a:gdLst>
                  <a:ahLst/>
                  <a:cxnLst>
                    <a:cxn ang="0">
                      <a:pos x="T0" y="T1"/>
                    </a:cxn>
                    <a:cxn ang="0">
                      <a:pos x="T2" y="T3"/>
                    </a:cxn>
                    <a:cxn ang="0">
                      <a:pos x="T4" y="T5"/>
                    </a:cxn>
                    <a:cxn ang="0">
                      <a:pos x="T6" y="T7"/>
                    </a:cxn>
                  </a:cxnLst>
                  <a:rect l="0" t="0" r="r" b="b"/>
                  <a:pathLst>
                    <a:path w="5" h="6">
                      <a:moveTo>
                        <a:pt x="2" y="0"/>
                      </a:moveTo>
                      <a:cubicBezTo>
                        <a:pt x="5" y="6"/>
                        <a:pt x="5" y="6"/>
                        <a:pt x="5" y="6"/>
                      </a:cubicBezTo>
                      <a:cubicBezTo>
                        <a:pt x="0" y="1"/>
                        <a:pt x="0" y="1"/>
                        <a:pt x="0" y="1"/>
                      </a:cubicBezTo>
                      <a:cubicBezTo>
                        <a:pt x="0" y="1"/>
                        <a:pt x="0" y="0"/>
                        <a:pt x="2" y="0"/>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512">
                  <a:extLst>
                    <a:ext uri="{FF2B5EF4-FFF2-40B4-BE49-F238E27FC236}">
                      <a16:creationId xmlns:a16="http://schemas.microsoft.com/office/drawing/2014/main" id="{7F167CE0-F808-4DFD-C77B-8F945046D36B}"/>
                    </a:ext>
                  </a:extLst>
                </p:cNvPr>
                <p:cNvSpPr>
                  <a:spLocks/>
                </p:cNvSpPr>
                <p:nvPr/>
              </p:nvSpPr>
              <p:spPr bwMode="auto">
                <a:xfrm>
                  <a:off x="5514976" y="3113088"/>
                  <a:ext cx="590550" cy="473075"/>
                </a:xfrm>
                <a:custGeom>
                  <a:avLst/>
                  <a:gdLst>
                    <a:gd name="T0" fmla="*/ 198 w 198"/>
                    <a:gd name="T1" fmla="*/ 81 h 158"/>
                    <a:gd name="T2" fmla="*/ 183 w 198"/>
                    <a:gd name="T3" fmla="*/ 80 h 158"/>
                    <a:gd name="T4" fmla="*/ 164 w 198"/>
                    <a:gd name="T5" fmla="*/ 110 h 158"/>
                    <a:gd name="T6" fmla="*/ 55 w 198"/>
                    <a:gd name="T7" fmla="*/ 124 h 158"/>
                    <a:gd name="T8" fmla="*/ 19 w 198"/>
                    <a:gd name="T9" fmla="*/ 11 h 158"/>
                    <a:gd name="T10" fmla="*/ 12 w 198"/>
                    <a:gd name="T11" fmla="*/ 69 h 158"/>
                    <a:gd name="T12" fmla="*/ 42 w 198"/>
                    <a:gd name="T13" fmla="*/ 147 h 158"/>
                    <a:gd name="T14" fmla="*/ 163 w 198"/>
                    <a:gd name="T15" fmla="*/ 122 h 158"/>
                    <a:gd name="T16" fmla="*/ 182 w 198"/>
                    <a:gd name="T17" fmla="*/ 110 h 158"/>
                    <a:gd name="T18" fmla="*/ 194 w 198"/>
                    <a:gd name="T19" fmla="*/ 103 h 158"/>
                    <a:gd name="T20" fmla="*/ 197 w 198"/>
                    <a:gd name="T21" fmla="*/ 90 h 158"/>
                    <a:gd name="T22" fmla="*/ 198 w 198"/>
                    <a:gd name="T23" fmla="*/ 8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158">
                      <a:moveTo>
                        <a:pt x="198" y="81"/>
                      </a:moveTo>
                      <a:cubicBezTo>
                        <a:pt x="198" y="75"/>
                        <a:pt x="188" y="79"/>
                        <a:pt x="183" y="80"/>
                      </a:cubicBezTo>
                      <a:cubicBezTo>
                        <a:pt x="179" y="82"/>
                        <a:pt x="167" y="100"/>
                        <a:pt x="164" y="110"/>
                      </a:cubicBezTo>
                      <a:cubicBezTo>
                        <a:pt x="114" y="121"/>
                        <a:pt x="86" y="113"/>
                        <a:pt x="55" y="124"/>
                      </a:cubicBezTo>
                      <a:cubicBezTo>
                        <a:pt x="54" y="120"/>
                        <a:pt x="42" y="0"/>
                        <a:pt x="19" y="11"/>
                      </a:cubicBezTo>
                      <a:cubicBezTo>
                        <a:pt x="2" y="19"/>
                        <a:pt x="0" y="38"/>
                        <a:pt x="12" y="69"/>
                      </a:cubicBezTo>
                      <a:cubicBezTo>
                        <a:pt x="22" y="95"/>
                        <a:pt x="30" y="134"/>
                        <a:pt x="42" y="147"/>
                      </a:cubicBezTo>
                      <a:cubicBezTo>
                        <a:pt x="52" y="158"/>
                        <a:pt x="147" y="128"/>
                        <a:pt x="163" y="122"/>
                      </a:cubicBezTo>
                      <a:cubicBezTo>
                        <a:pt x="170" y="120"/>
                        <a:pt x="171" y="119"/>
                        <a:pt x="182" y="110"/>
                      </a:cubicBezTo>
                      <a:cubicBezTo>
                        <a:pt x="192" y="102"/>
                        <a:pt x="191" y="108"/>
                        <a:pt x="194" y="103"/>
                      </a:cubicBezTo>
                      <a:cubicBezTo>
                        <a:pt x="197" y="99"/>
                        <a:pt x="197" y="98"/>
                        <a:pt x="197" y="90"/>
                      </a:cubicBezTo>
                      <a:cubicBezTo>
                        <a:pt x="197" y="86"/>
                        <a:pt x="198" y="82"/>
                        <a:pt x="198" y="81"/>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513">
                  <a:extLst>
                    <a:ext uri="{FF2B5EF4-FFF2-40B4-BE49-F238E27FC236}">
                      <a16:creationId xmlns:a16="http://schemas.microsoft.com/office/drawing/2014/main" id="{AEE06974-1C13-018B-CF55-1A72B38ADE42}"/>
                    </a:ext>
                  </a:extLst>
                </p:cNvPr>
                <p:cNvSpPr>
                  <a:spLocks/>
                </p:cNvSpPr>
                <p:nvPr/>
              </p:nvSpPr>
              <p:spPr bwMode="auto">
                <a:xfrm>
                  <a:off x="5535613" y="3163888"/>
                  <a:ext cx="12700" cy="20638"/>
                </a:xfrm>
                <a:custGeom>
                  <a:avLst/>
                  <a:gdLst>
                    <a:gd name="T0" fmla="*/ 4 w 4"/>
                    <a:gd name="T1" fmla="*/ 0 h 7"/>
                    <a:gd name="T2" fmla="*/ 0 w 4"/>
                    <a:gd name="T3" fmla="*/ 7 h 7"/>
                    <a:gd name="T4" fmla="*/ 4 w 4"/>
                    <a:gd name="T5" fmla="*/ 0 h 7"/>
                    <a:gd name="T6" fmla="*/ 4 w 4"/>
                    <a:gd name="T7" fmla="*/ 0 h 7"/>
                  </a:gdLst>
                  <a:ahLst/>
                  <a:cxnLst>
                    <a:cxn ang="0">
                      <a:pos x="T0" y="T1"/>
                    </a:cxn>
                    <a:cxn ang="0">
                      <a:pos x="T2" y="T3"/>
                    </a:cxn>
                    <a:cxn ang="0">
                      <a:pos x="T4" y="T5"/>
                    </a:cxn>
                    <a:cxn ang="0">
                      <a:pos x="T6" y="T7"/>
                    </a:cxn>
                  </a:cxnLst>
                  <a:rect l="0" t="0" r="r" b="b"/>
                  <a:pathLst>
                    <a:path w="4" h="7">
                      <a:moveTo>
                        <a:pt x="4" y="0"/>
                      </a:moveTo>
                      <a:cubicBezTo>
                        <a:pt x="2" y="2"/>
                        <a:pt x="1" y="4"/>
                        <a:pt x="0" y="7"/>
                      </a:cubicBezTo>
                      <a:cubicBezTo>
                        <a:pt x="1" y="4"/>
                        <a:pt x="2" y="2"/>
                        <a:pt x="4" y="0"/>
                      </a:cubicBezTo>
                      <a:cubicBezTo>
                        <a:pt x="4" y="0"/>
                        <a:pt x="4" y="0"/>
                        <a:pt x="4" y="0"/>
                      </a:cubicBezTo>
                    </a:path>
                  </a:pathLst>
                </a:custGeom>
                <a:solidFill>
                  <a:srgbClr val="FEF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514">
                  <a:extLst>
                    <a:ext uri="{FF2B5EF4-FFF2-40B4-BE49-F238E27FC236}">
                      <a16:creationId xmlns:a16="http://schemas.microsoft.com/office/drawing/2014/main" id="{F0F9F8F0-1F95-1CC0-4D1A-F327760A369B}"/>
                    </a:ext>
                  </a:extLst>
                </p:cNvPr>
                <p:cNvSpPr>
                  <a:spLocks/>
                </p:cNvSpPr>
                <p:nvPr/>
              </p:nvSpPr>
              <p:spPr bwMode="auto">
                <a:xfrm>
                  <a:off x="6100763" y="34099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AE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515">
                  <a:extLst>
                    <a:ext uri="{FF2B5EF4-FFF2-40B4-BE49-F238E27FC236}">
                      <a16:creationId xmlns:a16="http://schemas.microsoft.com/office/drawing/2014/main" id="{76F1DEBC-3963-D5B6-B53C-995418623598}"/>
                    </a:ext>
                  </a:extLst>
                </p:cNvPr>
                <p:cNvSpPr>
                  <a:spLocks/>
                </p:cNvSpPr>
                <p:nvPr/>
              </p:nvSpPr>
              <p:spPr bwMode="auto">
                <a:xfrm>
                  <a:off x="5524501" y="3163888"/>
                  <a:ext cx="576263" cy="395288"/>
                </a:xfrm>
                <a:custGeom>
                  <a:avLst/>
                  <a:gdLst>
                    <a:gd name="T0" fmla="*/ 8 w 193"/>
                    <a:gd name="T1" fmla="*/ 0 h 132"/>
                    <a:gd name="T2" fmla="*/ 4 w 193"/>
                    <a:gd name="T3" fmla="*/ 7 h 132"/>
                    <a:gd name="T4" fmla="*/ 9 w 193"/>
                    <a:gd name="T5" fmla="*/ 52 h 132"/>
                    <a:gd name="T6" fmla="*/ 39 w 193"/>
                    <a:gd name="T7" fmla="*/ 130 h 132"/>
                    <a:gd name="T8" fmla="*/ 49 w 193"/>
                    <a:gd name="T9" fmla="*/ 132 h 132"/>
                    <a:gd name="T10" fmla="*/ 160 w 193"/>
                    <a:gd name="T11" fmla="*/ 105 h 132"/>
                    <a:gd name="T12" fmla="*/ 179 w 193"/>
                    <a:gd name="T13" fmla="*/ 93 h 132"/>
                    <a:gd name="T14" fmla="*/ 191 w 193"/>
                    <a:gd name="T15" fmla="*/ 85 h 132"/>
                    <a:gd name="T16" fmla="*/ 193 w 193"/>
                    <a:gd name="T17" fmla="*/ 82 h 132"/>
                    <a:gd name="T18" fmla="*/ 193 w 193"/>
                    <a:gd name="T19" fmla="*/ 82 h 132"/>
                    <a:gd name="T20" fmla="*/ 182 w 193"/>
                    <a:gd name="T21" fmla="*/ 87 h 132"/>
                    <a:gd name="T22" fmla="*/ 164 w 193"/>
                    <a:gd name="T23" fmla="*/ 99 h 132"/>
                    <a:gd name="T24" fmla="*/ 52 w 193"/>
                    <a:gd name="T25" fmla="*/ 127 h 132"/>
                    <a:gd name="T26" fmla="*/ 42 w 193"/>
                    <a:gd name="T27" fmla="*/ 124 h 132"/>
                    <a:gd name="T28" fmla="*/ 13 w 193"/>
                    <a:gd name="T29" fmla="*/ 46 h 132"/>
                    <a:gd name="T30" fmla="*/ 8 w 193"/>
                    <a:gd name="T3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32">
                      <a:moveTo>
                        <a:pt x="8" y="0"/>
                      </a:moveTo>
                      <a:cubicBezTo>
                        <a:pt x="6" y="2"/>
                        <a:pt x="5" y="4"/>
                        <a:pt x="4" y="7"/>
                      </a:cubicBezTo>
                      <a:cubicBezTo>
                        <a:pt x="0" y="17"/>
                        <a:pt x="2" y="32"/>
                        <a:pt x="9" y="52"/>
                      </a:cubicBezTo>
                      <a:cubicBezTo>
                        <a:pt x="19" y="78"/>
                        <a:pt x="27" y="117"/>
                        <a:pt x="39" y="130"/>
                      </a:cubicBezTo>
                      <a:cubicBezTo>
                        <a:pt x="40" y="132"/>
                        <a:pt x="44" y="132"/>
                        <a:pt x="49" y="132"/>
                      </a:cubicBezTo>
                      <a:cubicBezTo>
                        <a:pt x="76" y="132"/>
                        <a:pt x="147" y="110"/>
                        <a:pt x="160" y="105"/>
                      </a:cubicBezTo>
                      <a:cubicBezTo>
                        <a:pt x="167" y="103"/>
                        <a:pt x="168" y="102"/>
                        <a:pt x="179" y="93"/>
                      </a:cubicBezTo>
                      <a:cubicBezTo>
                        <a:pt x="189" y="84"/>
                        <a:pt x="188" y="91"/>
                        <a:pt x="191" y="85"/>
                      </a:cubicBezTo>
                      <a:cubicBezTo>
                        <a:pt x="192" y="84"/>
                        <a:pt x="193" y="83"/>
                        <a:pt x="193" y="82"/>
                      </a:cubicBezTo>
                      <a:cubicBezTo>
                        <a:pt x="193" y="82"/>
                        <a:pt x="193" y="82"/>
                        <a:pt x="193" y="82"/>
                      </a:cubicBezTo>
                      <a:cubicBezTo>
                        <a:pt x="192" y="83"/>
                        <a:pt x="190" y="81"/>
                        <a:pt x="182" y="87"/>
                      </a:cubicBezTo>
                      <a:cubicBezTo>
                        <a:pt x="172" y="96"/>
                        <a:pt x="171" y="97"/>
                        <a:pt x="164" y="99"/>
                      </a:cubicBezTo>
                      <a:cubicBezTo>
                        <a:pt x="150" y="104"/>
                        <a:pt x="80" y="127"/>
                        <a:pt x="52" y="127"/>
                      </a:cubicBezTo>
                      <a:cubicBezTo>
                        <a:pt x="47" y="127"/>
                        <a:pt x="44" y="126"/>
                        <a:pt x="42" y="124"/>
                      </a:cubicBezTo>
                      <a:cubicBezTo>
                        <a:pt x="31" y="111"/>
                        <a:pt x="23" y="72"/>
                        <a:pt x="13" y="46"/>
                      </a:cubicBezTo>
                      <a:cubicBezTo>
                        <a:pt x="5" y="25"/>
                        <a:pt x="3" y="10"/>
                        <a:pt x="8" y="0"/>
                      </a:cubicBezTo>
                    </a:path>
                  </a:pathLst>
                </a:custGeom>
                <a:solidFill>
                  <a:srgbClr val="FAE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 name="Group 7">
              <a:extLst>
                <a:ext uri="{FF2B5EF4-FFF2-40B4-BE49-F238E27FC236}">
                  <a16:creationId xmlns:a16="http://schemas.microsoft.com/office/drawing/2014/main" id="{A805D3C8-2141-8823-CB98-359931DF01D6}"/>
                </a:ext>
              </a:extLst>
            </p:cNvPr>
            <p:cNvGrpSpPr/>
            <p:nvPr/>
          </p:nvGrpSpPr>
          <p:grpSpPr>
            <a:xfrm>
              <a:off x="8762033" y="2822575"/>
              <a:ext cx="2716480" cy="1659618"/>
              <a:chOff x="8007291" y="2822575"/>
              <a:chExt cx="2716480" cy="1659618"/>
            </a:xfrm>
          </p:grpSpPr>
          <p:sp>
            <p:nvSpPr>
              <p:cNvPr id="11" name="Freeform 519">
                <a:extLst>
                  <a:ext uri="{FF2B5EF4-FFF2-40B4-BE49-F238E27FC236}">
                    <a16:creationId xmlns:a16="http://schemas.microsoft.com/office/drawing/2014/main" id="{DA8D3ADA-602F-012C-1AFA-6FFD0F2889C3}"/>
                  </a:ext>
                </a:extLst>
              </p:cNvPr>
              <p:cNvSpPr>
                <a:spLocks/>
              </p:cNvSpPr>
              <p:nvPr/>
            </p:nvSpPr>
            <p:spPr bwMode="auto">
              <a:xfrm flipV="1">
                <a:off x="8007291" y="3714977"/>
                <a:ext cx="2716480" cy="767216"/>
              </a:xfrm>
              <a:custGeom>
                <a:avLst/>
                <a:gdLst>
                  <a:gd name="T0" fmla="*/ 354 w 646"/>
                  <a:gd name="T1" fmla="*/ 0 h 180"/>
                  <a:gd name="T2" fmla="*/ 549 w 646"/>
                  <a:gd name="T3" fmla="*/ 0 h 180"/>
                  <a:gd name="T4" fmla="*/ 646 w 646"/>
                  <a:gd name="T5" fmla="*/ 44 h 180"/>
                  <a:gd name="T6" fmla="*/ 533 w 646"/>
                  <a:gd name="T7" fmla="*/ 88 h 180"/>
                  <a:gd name="T8" fmla="*/ 463 w 646"/>
                  <a:gd name="T9" fmla="*/ 119 h 180"/>
                  <a:gd name="T10" fmla="*/ 372 w 646"/>
                  <a:gd name="T11" fmla="*/ 180 h 180"/>
                  <a:gd name="T12" fmla="*/ 238 w 646"/>
                  <a:gd name="T13" fmla="*/ 180 h 180"/>
                  <a:gd name="T14" fmla="*/ 145 w 646"/>
                  <a:gd name="T15" fmla="*/ 139 h 180"/>
                  <a:gd name="T16" fmla="*/ 0 w 646"/>
                  <a:gd name="T17" fmla="*/ 90 h 180"/>
                  <a:gd name="T18" fmla="*/ 162 w 646"/>
                  <a:gd name="T19" fmla="*/ 57 h 180"/>
                  <a:gd name="T20" fmla="*/ 354 w 646"/>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6" h="180">
                    <a:moveTo>
                      <a:pt x="354" y="0"/>
                    </a:moveTo>
                    <a:cubicBezTo>
                      <a:pt x="453" y="0"/>
                      <a:pt x="495" y="0"/>
                      <a:pt x="549" y="0"/>
                    </a:cubicBezTo>
                    <a:cubicBezTo>
                      <a:pt x="602" y="0"/>
                      <a:pt x="646" y="22"/>
                      <a:pt x="646" y="44"/>
                    </a:cubicBezTo>
                    <a:cubicBezTo>
                      <a:pt x="646" y="66"/>
                      <a:pt x="580" y="88"/>
                      <a:pt x="533" y="88"/>
                    </a:cubicBezTo>
                    <a:cubicBezTo>
                      <a:pt x="486" y="88"/>
                      <a:pt x="465" y="96"/>
                      <a:pt x="463" y="119"/>
                    </a:cubicBezTo>
                    <a:cubicBezTo>
                      <a:pt x="461" y="142"/>
                      <a:pt x="461" y="180"/>
                      <a:pt x="372" y="180"/>
                    </a:cubicBezTo>
                    <a:cubicBezTo>
                      <a:pt x="282" y="180"/>
                      <a:pt x="271" y="180"/>
                      <a:pt x="238" y="180"/>
                    </a:cubicBezTo>
                    <a:cubicBezTo>
                      <a:pt x="205" y="180"/>
                      <a:pt x="194" y="139"/>
                      <a:pt x="145" y="139"/>
                    </a:cubicBezTo>
                    <a:cubicBezTo>
                      <a:pt x="95" y="139"/>
                      <a:pt x="0" y="135"/>
                      <a:pt x="0" y="90"/>
                    </a:cubicBezTo>
                    <a:cubicBezTo>
                      <a:pt x="0" y="45"/>
                      <a:pt x="86" y="57"/>
                      <a:pt x="162" y="57"/>
                    </a:cubicBezTo>
                    <a:cubicBezTo>
                      <a:pt x="238" y="57"/>
                      <a:pt x="272" y="0"/>
                      <a:pt x="354" y="0"/>
                    </a:cubicBezTo>
                    <a:close/>
                  </a:path>
                </a:pathLst>
              </a:custGeom>
              <a:solidFill>
                <a:srgbClr val="EDEBF9"/>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58F7A901-6787-F256-780C-C2AD8366DF3E}"/>
                  </a:ext>
                </a:extLst>
              </p:cNvPr>
              <p:cNvGrpSpPr/>
              <p:nvPr/>
            </p:nvGrpSpPr>
            <p:grpSpPr>
              <a:xfrm>
                <a:off x="8377312" y="2822575"/>
                <a:ext cx="1976438" cy="1293813"/>
                <a:chOff x="8105776" y="2822575"/>
                <a:chExt cx="1976438" cy="1293813"/>
              </a:xfrm>
            </p:grpSpPr>
            <p:sp>
              <p:nvSpPr>
                <p:cNvPr id="13" name="Freeform 252">
                  <a:extLst>
                    <a:ext uri="{FF2B5EF4-FFF2-40B4-BE49-F238E27FC236}">
                      <a16:creationId xmlns:a16="http://schemas.microsoft.com/office/drawing/2014/main" id="{1E295CEF-33AC-EA2B-4371-1959F10D7216}"/>
                    </a:ext>
                  </a:extLst>
                </p:cNvPr>
                <p:cNvSpPr>
                  <a:spLocks/>
                </p:cNvSpPr>
                <p:nvPr/>
              </p:nvSpPr>
              <p:spPr bwMode="auto">
                <a:xfrm>
                  <a:off x="8407401" y="3400425"/>
                  <a:ext cx="238125" cy="341313"/>
                </a:xfrm>
                <a:custGeom>
                  <a:avLst/>
                  <a:gdLst>
                    <a:gd name="T0" fmla="*/ 25 w 80"/>
                    <a:gd name="T1" fmla="*/ 8 h 114"/>
                    <a:gd name="T2" fmla="*/ 12 w 80"/>
                    <a:gd name="T3" fmla="*/ 45 h 114"/>
                    <a:gd name="T4" fmla="*/ 63 w 80"/>
                    <a:gd name="T5" fmla="*/ 110 h 114"/>
                    <a:gd name="T6" fmla="*/ 79 w 80"/>
                    <a:gd name="T7" fmla="*/ 106 h 114"/>
                    <a:gd name="T8" fmla="*/ 53 w 80"/>
                    <a:gd name="T9" fmla="*/ 58 h 114"/>
                    <a:gd name="T10" fmla="*/ 25 w 80"/>
                    <a:gd name="T11" fmla="*/ 8 h 114"/>
                  </a:gdLst>
                  <a:ahLst/>
                  <a:cxnLst>
                    <a:cxn ang="0">
                      <a:pos x="T0" y="T1"/>
                    </a:cxn>
                    <a:cxn ang="0">
                      <a:pos x="T2" y="T3"/>
                    </a:cxn>
                    <a:cxn ang="0">
                      <a:pos x="T4" y="T5"/>
                    </a:cxn>
                    <a:cxn ang="0">
                      <a:pos x="T6" y="T7"/>
                    </a:cxn>
                    <a:cxn ang="0">
                      <a:pos x="T8" y="T9"/>
                    </a:cxn>
                    <a:cxn ang="0">
                      <a:pos x="T10" y="T11"/>
                    </a:cxn>
                  </a:cxnLst>
                  <a:rect l="0" t="0" r="r" b="b"/>
                  <a:pathLst>
                    <a:path w="80" h="114">
                      <a:moveTo>
                        <a:pt x="25" y="8"/>
                      </a:moveTo>
                      <a:cubicBezTo>
                        <a:pt x="15" y="0"/>
                        <a:pt x="0" y="25"/>
                        <a:pt x="12" y="45"/>
                      </a:cubicBezTo>
                      <a:cubicBezTo>
                        <a:pt x="27" y="69"/>
                        <a:pt x="51" y="97"/>
                        <a:pt x="63" y="110"/>
                      </a:cubicBezTo>
                      <a:cubicBezTo>
                        <a:pt x="66" y="113"/>
                        <a:pt x="79" y="114"/>
                        <a:pt x="79" y="106"/>
                      </a:cubicBezTo>
                      <a:cubicBezTo>
                        <a:pt x="80" y="96"/>
                        <a:pt x="66" y="81"/>
                        <a:pt x="53" y="58"/>
                      </a:cubicBezTo>
                      <a:cubicBezTo>
                        <a:pt x="44" y="44"/>
                        <a:pt x="32" y="14"/>
                        <a:pt x="25" y="8"/>
                      </a:cubicBezTo>
                    </a:path>
                  </a:pathLst>
                </a:custGeom>
                <a:solidFill>
                  <a:srgbClr val="E05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3">
                  <a:extLst>
                    <a:ext uri="{FF2B5EF4-FFF2-40B4-BE49-F238E27FC236}">
                      <a16:creationId xmlns:a16="http://schemas.microsoft.com/office/drawing/2014/main" id="{C8241CF4-CFBD-79B4-8867-3AA2BC6509A7}"/>
                    </a:ext>
                  </a:extLst>
                </p:cNvPr>
                <p:cNvSpPr>
                  <a:spLocks/>
                </p:cNvSpPr>
                <p:nvPr/>
              </p:nvSpPr>
              <p:spPr bwMode="auto">
                <a:xfrm>
                  <a:off x="8593138" y="3511550"/>
                  <a:ext cx="377825" cy="227013"/>
                </a:xfrm>
                <a:custGeom>
                  <a:avLst/>
                  <a:gdLst>
                    <a:gd name="T0" fmla="*/ 120 w 127"/>
                    <a:gd name="T1" fmla="*/ 10 h 76"/>
                    <a:gd name="T2" fmla="*/ 108 w 127"/>
                    <a:gd name="T3" fmla="*/ 10 h 76"/>
                    <a:gd name="T4" fmla="*/ 97 w 127"/>
                    <a:gd name="T5" fmla="*/ 10 h 76"/>
                    <a:gd name="T6" fmla="*/ 104 w 127"/>
                    <a:gd name="T7" fmla="*/ 7 h 76"/>
                    <a:gd name="T8" fmla="*/ 103 w 127"/>
                    <a:gd name="T9" fmla="*/ 2 h 76"/>
                    <a:gd name="T10" fmla="*/ 80 w 127"/>
                    <a:gd name="T11" fmla="*/ 18 h 76"/>
                    <a:gd name="T12" fmla="*/ 2 w 127"/>
                    <a:gd name="T13" fmla="*/ 68 h 76"/>
                    <a:gd name="T14" fmla="*/ 12 w 127"/>
                    <a:gd name="T15" fmla="*/ 76 h 76"/>
                    <a:gd name="T16" fmla="*/ 84 w 127"/>
                    <a:gd name="T17" fmla="*/ 27 h 76"/>
                    <a:gd name="T18" fmla="*/ 95 w 127"/>
                    <a:gd name="T19" fmla="*/ 26 h 76"/>
                    <a:gd name="T20" fmla="*/ 118 w 127"/>
                    <a:gd name="T21" fmla="*/ 24 h 76"/>
                    <a:gd name="T22" fmla="*/ 120 w 12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76">
                      <a:moveTo>
                        <a:pt x="120" y="10"/>
                      </a:moveTo>
                      <a:cubicBezTo>
                        <a:pt x="117" y="9"/>
                        <a:pt x="111" y="10"/>
                        <a:pt x="108" y="10"/>
                      </a:cubicBezTo>
                      <a:cubicBezTo>
                        <a:pt x="105" y="10"/>
                        <a:pt x="100" y="10"/>
                        <a:pt x="97" y="10"/>
                      </a:cubicBezTo>
                      <a:cubicBezTo>
                        <a:pt x="98" y="9"/>
                        <a:pt x="103" y="8"/>
                        <a:pt x="104" y="7"/>
                      </a:cubicBezTo>
                      <a:cubicBezTo>
                        <a:pt x="107" y="3"/>
                        <a:pt x="105" y="0"/>
                        <a:pt x="103" y="2"/>
                      </a:cubicBezTo>
                      <a:cubicBezTo>
                        <a:pt x="102" y="5"/>
                        <a:pt x="83" y="5"/>
                        <a:pt x="80" y="18"/>
                      </a:cubicBezTo>
                      <a:cubicBezTo>
                        <a:pt x="9" y="63"/>
                        <a:pt x="7" y="59"/>
                        <a:pt x="2" y="68"/>
                      </a:cubicBezTo>
                      <a:cubicBezTo>
                        <a:pt x="0" y="72"/>
                        <a:pt x="3" y="76"/>
                        <a:pt x="12" y="76"/>
                      </a:cubicBezTo>
                      <a:cubicBezTo>
                        <a:pt x="40" y="76"/>
                        <a:pt x="75" y="31"/>
                        <a:pt x="84" y="27"/>
                      </a:cubicBezTo>
                      <a:cubicBezTo>
                        <a:pt x="87" y="26"/>
                        <a:pt x="91" y="26"/>
                        <a:pt x="95" y="26"/>
                      </a:cubicBezTo>
                      <a:cubicBezTo>
                        <a:pt x="101" y="27"/>
                        <a:pt x="109" y="27"/>
                        <a:pt x="118" y="24"/>
                      </a:cubicBezTo>
                      <a:cubicBezTo>
                        <a:pt x="126" y="21"/>
                        <a:pt x="127" y="13"/>
                        <a:pt x="120" y="10"/>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54">
                  <a:extLst>
                    <a:ext uri="{FF2B5EF4-FFF2-40B4-BE49-F238E27FC236}">
                      <a16:creationId xmlns:a16="http://schemas.microsoft.com/office/drawing/2014/main" id="{74A8ADCA-CED2-5BCD-D1FD-C833777FF256}"/>
                    </a:ext>
                  </a:extLst>
                </p:cNvPr>
                <p:cNvSpPr>
                  <a:spLocks noEditPoints="1"/>
                </p:cNvSpPr>
                <p:nvPr/>
              </p:nvSpPr>
              <p:spPr bwMode="auto">
                <a:xfrm>
                  <a:off x="8482013" y="3589338"/>
                  <a:ext cx="414338" cy="141288"/>
                </a:xfrm>
                <a:custGeom>
                  <a:avLst/>
                  <a:gdLst>
                    <a:gd name="T0" fmla="*/ 0 w 139"/>
                    <a:gd name="T1" fmla="*/ 1 h 47"/>
                    <a:gd name="T2" fmla="*/ 0 w 139"/>
                    <a:gd name="T3" fmla="*/ 1 h 47"/>
                    <a:gd name="T4" fmla="*/ 38 w 139"/>
                    <a:gd name="T5" fmla="*/ 47 h 47"/>
                    <a:gd name="T6" fmla="*/ 38 w 139"/>
                    <a:gd name="T7" fmla="*/ 47 h 47"/>
                    <a:gd name="T8" fmla="*/ 38 w 139"/>
                    <a:gd name="T9" fmla="*/ 47 h 47"/>
                    <a:gd name="T10" fmla="*/ 0 w 139"/>
                    <a:gd name="T11" fmla="*/ 1 h 47"/>
                    <a:gd name="T12" fmla="*/ 126 w 139"/>
                    <a:gd name="T13" fmla="*/ 0 h 47"/>
                    <a:gd name="T14" fmla="*/ 126 w 139"/>
                    <a:gd name="T15" fmla="*/ 0 h 47"/>
                    <a:gd name="T16" fmla="*/ 132 w 139"/>
                    <a:gd name="T17" fmla="*/ 0 h 47"/>
                    <a:gd name="T18" fmla="*/ 139 w 139"/>
                    <a:gd name="T19" fmla="*/ 1 h 47"/>
                    <a:gd name="T20" fmla="*/ 139 w 139"/>
                    <a:gd name="T21" fmla="*/ 1 h 47"/>
                    <a:gd name="T22" fmla="*/ 132 w 139"/>
                    <a:gd name="T23" fmla="*/ 0 h 47"/>
                    <a:gd name="T24" fmla="*/ 126 w 139"/>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47">
                      <a:moveTo>
                        <a:pt x="0" y="1"/>
                      </a:moveTo>
                      <a:cubicBezTo>
                        <a:pt x="0" y="1"/>
                        <a:pt x="0" y="1"/>
                        <a:pt x="0" y="1"/>
                      </a:cubicBezTo>
                      <a:cubicBezTo>
                        <a:pt x="14" y="20"/>
                        <a:pt x="29" y="37"/>
                        <a:pt x="38" y="47"/>
                      </a:cubicBezTo>
                      <a:cubicBezTo>
                        <a:pt x="38" y="47"/>
                        <a:pt x="38" y="47"/>
                        <a:pt x="38" y="47"/>
                      </a:cubicBezTo>
                      <a:cubicBezTo>
                        <a:pt x="38" y="47"/>
                        <a:pt x="38" y="47"/>
                        <a:pt x="38" y="47"/>
                      </a:cubicBezTo>
                      <a:cubicBezTo>
                        <a:pt x="29" y="37"/>
                        <a:pt x="14" y="20"/>
                        <a:pt x="0" y="1"/>
                      </a:cubicBezTo>
                      <a:moveTo>
                        <a:pt x="126" y="0"/>
                      </a:moveTo>
                      <a:cubicBezTo>
                        <a:pt x="126" y="0"/>
                        <a:pt x="126" y="0"/>
                        <a:pt x="126" y="0"/>
                      </a:cubicBezTo>
                      <a:cubicBezTo>
                        <a:pt x="128" y="0"/>
                        <a:pt x="130" y="0"/>
                        <a:pt x="132" y="0"/>
                      </a:cubicBezTo>
                      <a:cubicBezTo>
                        <a:pt x="134" y="1"/>
                        <a:pt x="137" y="1"/>
                        <a:pt x="139" y="1"/>
                      </a:cubicBezTo>
                      <a:cubicBezTo>
                        <a:pt x="139" y="1"/>
                        <a:pt x="139" y="1"/>
                        <a:pt x="139" y="1"/>
                      </a:cubicBezTo>
                      <a:cubicBezTo>
                        <a:pt x="137" y="1"/>
                        <a:pt x="134" y="1"/>
                        <a:pt x="132" y="0"/>
                      </a:cubicBezTo>
                      <a:cubicBezTo>
                        <a:pt x="130" y="0"/>
                        <a:pt x="128" y="0"/>
                        <a:pt x="126" y="0"/>
                      </a:cubicBezTo>
                    </a:path>
                  </a:pathLst>
                </a:custGeom>
                <a:solidFill>
                  <a:srgbClr val="FEF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55">
                  <a:extLst>
                    <a:ext uri="{FF2B5EF4-FFF2-40B4-BE49-F238E27FC236}">
                      <a16:creationId xmlns:a16="http://schemas.microsoft.com/office/drawing/2014/main" id="{197F2F31-5ED0-B56D-82FD-05C7A5F570DA}"/>
                    </a:ext>
                  </a:extLst>
                </p:cNvPr>
                <p:cNvSpPr>
                  <a:spLocks/>
                </p:cNvSpPr>
                <p:nvPr/>
              </p:nvSpPr>
              <p:spPr bwMode="auto">
                <a:xfrm>
                  <a:off x="8482013" y="3579813"/>
                  <a:ext cx="119063" cy="152400"/>
                </a:xfrm>
                <a:custGeom>
                  <a:avLst/>
                  <a:gdLst>
                    <a:gd name="T0" fmla="*/ 1 w 40"/>
                    <a:gd name="T1" fmla="*/ 0 h 51"/>
                    <a:gd name="T2" fmla="*/ 0 w 40"/>
                    <a:gd name="T3" fmla="*/ 4 h 51"/>
                    <a:gd name="T4" fmla="*/ 38 w 40"/>
                    <a:gd name="T5" fmla="*/ 50 h 51"/>
                    <a:gd name="T6" fmla="*/ 38 w 40"/>
                    <a:gd name="T7" fmla="*/ 50 h 51"/>
                    <a:gd name="T8" fmla="*/ 40 w 40"/>
                    <a:gd name="T9" fmla="*/ 51 h 51"/>
                    <a:gd name="T10" fmla="*/ 39 w 40"/>
                    <a:gd name="T11" fmla="*/ 45 h 51"/>
                    <a:gd name="T12" fmla="*/ 38 w 40"/>
                    <a:gd name="T13" fmla="*/ 44 h 51"/>
                    <a:gd name="T14" fmla="*/ 1 w 40"/>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1">
                      <a:moveTo>
                        <a:pt x="1" y="0"/>
                      </a:moveTo>
                      <a:cubicBezTo>
                        <a:pt x="1" y="1"/>
                        <a:pt x="1" y="3"/>
                        <a:pt x="0" y="4"/>
                      </a:cubicBezTo>
                      <a:cubicBezTo>
                        <a:pt x="14" y="23"/>
                        <a:pt x="29" y="40"/>
                        <a:pt x="38" y="50"/>
                      </a:cubicBezTo>
                      <a:cubicBezTo>
                        <a:pt x="38" y="50"/>
                        <a:pt x="38" y="50"/>
                        <a:pt x="38" y="50"/>
                      </a:cubicBezTo>
                      <a:cubicBezTo>
                        <a:pt x="39" y="51"/>
                        <a:pt x="39" y="51"/>
                        <a:pt x="40" y="51"/>
                      </a:cubicBezTo>
                      <a:cubicBezTo>
                        <a:pt x="38" y="50"/>
                        <a:pt x="38" y="47"/>
                        <a:pt x="39" y="45"/>
                      </a:cubicBezTo>
                      <a:cubicBezTo>
                        <a:pt x="39" y="45"/>
                        <a:pt x="38" y="44"/>
                        <a:pt x="38" y="44"/>
                      </a:cubicBezTo>
                      <a:cubicBezTo>
                        <a:pt x="29" y="35"/>
                        <a:pt x="14" y="18"/>
                        <a:pt x="1" y="0"/>
                      </a:cubicBezTo>
                    </a:path>
                  </a:pathLst>
                </a:custGeom>
                <a:solidFill>
                  <a:srgbClr val="E46F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56">
                  <a:extLst>
                    <a:ext uri="{FF2B5EF4-FFF2-40B4-BE49-F238E27FC236}">
                      <a16:creationId xmlns:a16="http://schemas.microsoft.com/office/drawing/2014/main" id="{B7458D19-B722-EBD9-D718-3309359F03A0}"/>
                    </a:ext>
                  </a:extLst>
                </p:cNvPr>
                <p:cNvSpPr>
                  <a:spLocks/>
                </p:cNvSpPr>
                <p:nvPr/>
              </p:nvSpPr>
              <p:spPr bwMode="auto">
                <a:xfrm>
                  <a:off x="8594726" y="3549650"/>
                  <a:ext cx="373063" cy="188913"/>
                </a:xfrm>
                <a:custGeom>
                  <a:avLst/>
                  <a:gdLst>
                    <a:gd name="T0" fmla="*/ 123 w 125"/>
                    <a:gd name="T1" fmla="*/ 0 h 63"/>
                    <a:gd name="T2" fmla="*/ 117 w 125"/>
                    <a:gd name="T3" fmla="*/ 8 h 63"/>
                    <a:gd name="T4" fmla="*/ 95 w 125"/>
                    <a:gd name="T5" fmla="*/ 11 h 63"/>
                    <a:gd name="T6" fmla="*/ 94 w 125"/>
                    <a:gd name="T7" fmla="*/ 11 h 63"/>
                    <a:gd name="T8" fmla="*/ 93 w 125"/>
                    <a:gd name="T9" fmla="*/ 11 h 63"/>
                    <a:gd name="T10" fmla="*/ 83 w 125"/>
                    <a:gd name="T11" fmla="*/ 12 h 63"/>
                    <a:gd name="T12" fmla="*/ 11 w 125"/>
                    <a:gd name="T13" fmla="*/ 58 h 63"/>
                    <a:gd name="T14" fmla="*/ 10 w 125"/>
                    <a:gd name="T15" fmla="*/ 58 h 63"/>
                    <a:gd name="T16" fmla="*/ 3 w 125"/>
                    <a:gd name="T17" fmla="*/ 56 h 63"/>
                    <a:gd name="T18" fmla="*/ 1 w 125"/>
                    <a:gd name="T19" fmla="*/ 55 h 63"/>
                    <a:gd name="T20" fmla="*/ 2 w 125"/>
                    <a:gd name="T21" fmla="*/ 61 h 63"/>
                    <a:gd name="T22" fmla="*/ 3 w 125"/>
                    <a:gd name="T23" fmla="*/ 61 h 63"/>
                    <a:gd name="T24" fmla="*/ 6 w 125"/>
                    <a:gd name="T25" fmla="*/ 63 h 63"/>
                    <a:gd name="T26" fmla="*/ 31 w 125"/>
                    <a:gd name="T27" fmla="*/ 57 h 63"/>
                    <a:gd name="T28" fmla="*/ 83 w 125"/>
                    <a:gd name="T29" fmla="*/ 14 h 63"/>
                    <a:gd name="T30" fmla="*/ 88 w 125"/>
                    <a:gd name="T31" fmla="*/ 13 h 63"/>
                    <a:gd name="T32" fmla="*/ 88 w 125"/>
                    <a:gd name="T33" fmla="*/ 13 h 63"/>
                    <a:gd name="T34" fmla="*/ 88 w 125"/>
                    <a:gd name="T35" fmla="*/ 13 h 63"/>
                    <a:gd name="T36" fmla="*/ 94 w 125"/>
                    <a:gd name="T37" fmla="*/ 13 h 63"/>
                    <a:gd name="T38" fmla="*/ 101 w 125"/>
                    <a:gd name="T39" fmla="*/ 14 h 63"/>
                    <a:gd name="T40" fmla="*/ 117 w 125"/>
                    <a:gd name="T41" fmla="*/ 11 h 63"/>
                    <a:gd name="T42" fmla="*/ 123 w 125"/>
                    <a:gd name="T4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3">
                      <a:moveTo>
                        <a:pt x="123" y="0"/>
                      </a:moveTo>
                      <a:cubicBezTo>
                        <a:pt x="122" y="2"/>
                        <a:pt x="120" y="7"/>
                        <a:pt x="117" y="8"/>
                      </a:cubicBezTo>
                      <a:cubicBezTo>
                        <a:pt x="108" y="11"/>
                        <a:pt x="100" y="11"/>
                        <a:pt x="95" y="11"/>
                      </a:cubicBezTo>
                      <a:cubicBezTo>
                        <a:pt x="94" y="11"/>
                        <a:pt x="94" y="11"/>
                        <a:pt x="94" y="11"/>
                      </a:cubicBezTo>
                      <a:cubicBezTo>
                        <a:pt x="93" y="11"/>
                        <a:pt x="93" y="11"/>
                        <a:pt x="93" y="11"/>
                      </a:cubicBezTo>
                      <a:cubicBezTo>
                        <a:pt x="89" y="11"/>
                        <a:pt x="86" y="11"/>
                        <a:pt x="83" y="12"/>
                      </a:cubicBezTo>
                      <a:cubicBezTo>
                        <a:pt x="74" y="16"/>
                        <a:pt x="39" y="57"/>
                        <a:pt x="11" y="58"/>
                      </a:cubicBezTo>
                      <a:cubicBezTo>
                        <a:pt x="10" y="58"/>
                        <a:pt x="10" y="58"/>
                        <a:pt x="10" y="58"/>
                      </a:cubicBezTo>
                      <a:cubicBezTo>
                        <a:pt x="7" y="58"/>
                        <a:pt x="4" y="57"/>
                        <a:pt x="3" y="56"/>
                      </a:cubicBezTo>
                      <a:cubicBezTo>
                        <a:pt x="2" y="55"/>
                        <a:pt x="2" y="55"/>
                        <a:pt x="1" y="55"/>
                      </a:cubicBezTo>
                      <a:cubicBezTo>
                        <a:pt x="0" y="57"/>
                        <a:pt x="0" y="60"/>
                        <a:pt x="2" y="61"/>
                      </a:cubicBezTo>
                      <a:cubicBezTo>
                        <a:pt x="2" y="61"/>
                        <a:pt x="2" y="61"/>
                        <a:pt x="3" y="61"/>
                      </a:cubicBezTo>
                      <a:cubicBezTo>
                        <a:pt x="3" y="62"/>
                        <a:pt x="4" y="62"/>
                        <a:pt x="6" y="63"/>
                      </a:cubicBezTo>
                      <a:cubicBezTo>
                        <a:pt x="14" y="60"/>
                        <a:pt x="23" y="58"/>
                        <a:pt x="31" y="57"/>
                      </a:cubicBezTo>
                      <a:cubicBezTo>
                        <a:pt x="54" y="44"/>
                        <a:pt x="76" y="17"/>
                        <a:pt x="83" y="14"/>
                      </a:cubicBezTo>
                      <a:cubicBezTo>
                        <a:pt x="85" y="13"/>
                        <a:pt x="86" y="13"/>
                        <a:pt x="88" y="13"/>
                      </a:cubicBezTo>
                      <a:cubicBezTo>
                        <a:pt x="88" y="13"/>
                        <a:pt x="88" y="13"/>
                        <a:pt x="88" y="13"/>
                      </a:cubicBezTo>
                      <a:cubicBezTo>
                        <a:pt x="88" y="13"/>
                        <a:pt x="88" y="13"/>
                        <a:pt x="88" y="13"/>
                      </a:cubicBezTo>
                      <a:cubicBezTo>
                        <a:pt x="90" y="13"/>
                        <a:pt x="92" y="13"/>
                        <a:pt x="94" y="13"/>
                      </a:cubicBezTo>
                      <a:cubicBezTo>
                        <a:pt x="96" y="14"/>
                        <a:pt x="99" y="14"/>
                        <a:pt x="101" y="14"/>
                      </a:cubicBezTo>
                      <a:cubicBezTo>
                        <a:pt x="106" y="14"/>
                        <a:pt x="111" y="13"/>
                        <a:pt x="117" y="11"/>
                      </a:cubicBezTo>
                      <a:cubicBezTo>
                        <a:pt x="123" y="9"/>
                        <a:pt x="125" y="4"/>
                        <a:pt x="123" y="0"/>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7">
                  <a:extLst>
                    <a:ext uri="{FF2B5EF4-FFF2-40B4-BE49-F238E27FC236}">
                      <a16:creationId xmlns:a16="http://schemas.microsoft.com/office/drawing/2014/main" id="{5B26F16B-A6B8-082C-8F1E-DF96A426800C}"/>
                    </a:ext>
                  </a:extLst>
                </p:cNvPr>
                <p:cNvSpPr>
                  <a:spLocks/>
                </p:cNvSpPr>
                <p:nvPr/>
              </p:nvSpPr>
              <p:spPr bwMode="auto">
                <a:xfrm>
                  <a:off x="8302626" y="3268663"/>
                  <a:ext cx="161925" cy="203200"/>
                </a:xfrm>
                <a:custGeom>
                  <a:avLst/>
                  <a:gdLst>
                    <a:gd name="T0" fmla="*/ 37 w 54"/>
                    <a:gd name="T1" fmla="*/ 24 h 68"/>
                    <a:gd name="T2" fmla="*/ 38 w 54"/>
                    <a:gd name="T3" fmla="*/ 43 h 68"/>
                    <a:gd name="T4" fmla="*/ 44 w 54"/>
                    <a:gd name="T5" fmla="*/ 50 h 68"/>
                    <a:gd name="T6" fmla="*/ 3 w 54"/>
                    <a:gd name="T7" fmla="*/ 53 h 68"/>
                    <a:gd name="T8" fmla="*/ 6 w 54"/>
                    <a:gd name="T9" fmla="*/ 2 h 68"/>
                    <a:gd name="T10" fmla="*/ 37 w 54"/>
                    <a:gd name="T11" fmla="*/ 24 h 68"/>
                  </a:gdLst>
                  <a:ahLst/>
                  <a:cxnLst>
                    <a:cxn ang="0">
                      <a:pos x="T0" y="T1"/>
                    </a:cxn>
                    <a:cxn ang="0">
                      <a:pos x="T2" y="T3"/>
                    </a:cxn>
                    <a:cxn ang="0">
                      <a:pos x="T4" y="T5"/>
                    </a:cxn>
                    <a:cxn ang="0">
                      <a:pos x="T6" y="T7"/>
                    </a:cxn>
                    <a:cxn ang="0">
                      <a:pos x="T8" y="T9"/>
                    </a:cxn>
                    <a:cxn ang="0">
                      <a:pos x="T10" y="T11"/>
                    </a:cxn>
                  </a:cxnLst>
                  <a:rect l="0" t="0" r="r" b="b"/>
                  <a:pathLst>
                    <a:path w="54" h="68">
                      <a:moveTo>
                        <a:pt x="37" y="24"/>
                      </a:moveTo>
                      <a:cubicBezTo>
                        <a:pt x="37" y="24"/>
                        <a:pt x="34" y="33"/>
                        <a:pt x="38" y="43"/>
                      </a:cubicBezTo>
                      <a:cubicBezTo>
                        <a:pt x="39" y="45"/>
                        <a:pt x="40" y="43"/>
                        <a:pt x="44" y="50"/>
                      </a:cubicBezTo>
                      <a:cubicBezTo>
                        <a:pt x="54" y="64"/>
                        <a:pt x="0" y="68"/>
                        <a:pt x="3" y="53"/>
                      </a:cubicBezTo>
                      <a:cubicBezTo>
                        <a:pt x="7" y="33"/>
                        <a:pt x="7" y="11"/>
                        <a:pt x="6" y="2"/>
                      </a:cubicBezTo>
                      <a:cubicBezTo>
                        <a:pt x="25" y="0"/>
                        <a:pt x="37" y="24"/>
                        <a:pt x="37" y="24"/>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58">
                  <a:extLst>
                    <a:ext uri="{FF2B5EF4-FFF2-40B4-BE49-F238E27FC236}">
                      <a16:creationId xmlns:a16="http://schemas.microsoft.com/office/drawing/2014/main" id="{07EF95D5-05B9-6423-AF22-B50B11AC1322}"/>
                    </a:ext>
                  </a:extLst>
                </p:cNvPr>
                <p:cNvSpPr>
                  <a:spLocks/>
                </p:cNvSpPr>
                <p:nvPr/>
              </p:nvSpPr>
              <p:spPr bwMode="auto">
                <a:xfrm>
                  <a:off x="8105776" y="3394075"/>
                  <a:ext cx="396875" cy="593725"/>
                </a:xfrm>
                <a:custGeom>
                  <a:avLst/>
                  <a:gdLst>
                    <a:gd name="T0" fmla="*/ 132 w 133"/>
                    <a:gd name="T1" fmla="*/ 28 h 198"/>
                    <a:gd name="T2" fmla="*/ 114 w 133"/>
                    <a:gd name="T3" fmla="*/ 139 h 198"/>
                    <a:gd name="T4" fmla="*/ 13 w 133"/>
                    <a:gd name="T5" fmla="*/ 171 h 198"/>
                    <a:gd name="T6" fmla="*/ 26 w 133"/>
                    <a:gd name="T7" fmla="*/ 67 h 198"/>
                    <a:gd name="T8" fmla="*/ 39 w 133"/>
                    <a:gd name="T9" fmla="*/ 9 h 198"/>
                    <a:gd name="T10" fmla="*/ 71 w 133"/>
                    <a:gd name="T11" fmla="*/ 0 h 198"/>
                    <a:gd name="T12" fmla="*/ 100 w 133"/>
                    <a:gd name="T13" fmla="*/ 18 h 198"/>
                    <a:gd name="T14" fmla="*/ 104 w 133"/>
                    <a:gd name="T15" fmla="*/ 1 h 198"/>
                    <a:gd name="T16" fmla="*/ 132 w 133"/>
                    <a:gd name="T17" fmla="*/ 2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98">
                      <a:moveTo>
                        <a:pt x="132" y="28"/>
                      </a:moveTo>
                      <a:cubicBezTo>
                        <a:pt x="129" y="58"/>
                        <a:pt x="115" y="122"/>
                        <a:pt x="114" y="139"/>
                      </a:cubicBezTo>
                      <a:cubicBezTo>
                        <a:pt x="113" y="171"/>
                        <a:pt x="0" y="198"/>
                        <a:pt x="13" y="171"/>
                      </a:cubicBezTo>
                      <a:cubicBezTo>
                        <a:pt x="32" y="129"/>
                        <a:pt x="26" y="96"/>
                        <a:pt x="26" y="67"/>
                      </a:cubicBezTo>
                      <a:cubicBezTo>
                        <a:pt x="26" y="49"/>
                        <a:pt x="26" y="13"/>
                        <a:pt x="39" y="9"/>
                      </a:cubicBezTo>
                      <a:cubicBezTo>
                        <a:pt x="47" y="5"/>
                        <a:pt x="58" y="0"/>
                        <a:pt x="71" y="0"/>
                      </a:cubicBezTo>
                      <a:cubicBezTo>
                        <a:pt x="74" y="9"/>
                        <a:pt x="85" y="21"/>
                        <a:pt x="100" y="18"/>
                      </a:cubicBezTo>
                      <a:cubicBezTo>
                        <a:pt x="110" y="16"/>
                        <a:pt x="106" y="4"/>
                        <a:pt x="104" y="1"/>
                      </a:cubicBezTo>
                      <a:cubicBezTo>
                        <a:pt x="124" y="5"/>
                        <a:pt x="133" y="13"/>
                        <a:pt x="132" y="28"/>
                      </a:cubicBezTo>
                    </a:path>
                  </a:pathLst>
                </a:custGeom>
                <a:solidFill>
                  <a:srgbClr val="ED6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59">
                  <a:extLst>
                    <a:ext uri="{FF2B5EF4-FFF2-40B4-BE49-F238E27FC236}">
                      <a16:creationId xmlns:a16="http://schemas.microsoft.com/office/drawing/2014/main" id="{50141905-1463-1AAE-E4BB-A41B61877452}"/>
                    </a:ext>
                  </a:extLst>
                </p:cNvPr>
                <p:cNvSpPr>
                  <a:spLocks/>
                </p:cNvSpPr>
                <p:nvPr/>
              </p:nvSpPr>
              <p:spPr bwMode="auto">
                <a:xfrm>
                  <a:off x="8126413" y="3316288"/>
                  <a:ext cx="223838" cy="638175"/>
                </a:xfrm>
                <a:custGeom>
                  <a:avLst/>
                  <a:gdLst>
                    <a:gd name="T0" fmla="*/ 42 w 75"/>
                    <a:gd name="T1" fmla="*/ 60 h 213"/>
                    <a:gd name="T2" fmla="*/ 50 w 75"/>
                    <a:gd name="T3" fmla="*/ 152 h 213"/>
                    <a:gd name="T4" fmla="*/ 6 w 75"/>
                    <a:gd name="T5" fmla="*/ 197 h 213"/>
                    <a:gd name="T6" fmla="*/ 25 w 75"/>
                    <a:gd name="T7" fmla="*/ 82 h 213"/>
                    <a:gd name="T8" fmla="*/ 42 w 75"/>
                    <a:gd name="T9" fmla="*/ 60 h 213"/>
                  </a:gdLst>
                  <a:ahLst/>
                  <a:cxnLst>
                    <a:cxn ang="0">
                      <a:pos x="T0" y="T1"/>
                    </a:cxn>
                    <a:cxn ang="0">
                      <a:pos x="T2" y="T3"/>
                    </a:cxn>
                    <a:cxn ang="0">
                      <a:pos x="T4" y="T5"/>
                    </a:cxn>
                    <a:cxn ang="0">
                      <a:pos x="T6" y="T7"/>
                    </a:cxn>
                    <a:cxn ang="0">
                      <a:pos x="T8" y="T9"/>
                    </a:cxn>
                  </a:cxnLst>
                  <a:rect l="0" t="0" r="r" b="b"/>
                  <a:pathLst>
                    <a:path w="75" h="213">
                      <a:moveTo>
                        <a:pt x="42" y="60"/>
                      </a:moveTo>
                      <a:cubicBezTo>
                        <a:pt x="42" y="60"/>
                        <a:pt x="25" y="137"/>
                        <a:pt x="50" y="152"/>
                      </a:cubicBezTo>
                      <a:cubicBezTo>
                        <a:pt x="75" y="167"/>
                        <a:pt x="0" y="213"/>
                        <a:pt x="6" y="197"/>
                      </a:cubicBezTo>
                      <a:cubicBezTo>
                        <a:pt x="12" y="181"/>
                        <a:pt x="21" y="165"/>
                        <a:pt x="25" y="82"/>
                      </a:cubicBezTo>
                      <a:cubicBezTo>
                        <a:pt x="29" y="0"/>
                        <a:pt x="42" y="60"/>
                        <a:pt x="42" y="60"/>
                      </a:cubicBezTo>
                    </a:path>
                  </a:pathLst>
                </a:custGeom>
                <a:solidFill>
                  <a:srgbClr val="B240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0">
                  <a:extLst>
                    <a:ext uri="{FF2B5EF4-FFF2-40B4-BE49-F238E27FC236}">
                      <a16:creationId xmlns:a16="http://schemas.microsoft.com/office/drawing/2014/main" id="{2E109EF6-1B89-5D81-D12C-C87EFEB31CE8}"/>
                    </a:ext>
                  </a:extLst>
                </p:cNvPr>
                <p:cNvSpPr>
                  <a:spLocks noEditPoints="1"/>
                </p:cNvSpPr>
                <p:nvPr/>
              </p:nvSpPr>
              <p:spPr bwMode="auto">
                <a:xfrm>
                  <a:off x="8394701" y="3313113"/>
                  <a:ext cx="22225" cy="84138"/>
                </a:xfrm>
                <a:custGeom>
                  <a:avLst/>
                  <a:gdLst>
                    <a:gd name="T0" fmla="*/ 5 w 7"/>
                    <a:gd name="T1" fmla="*/ 22 h 28"/>
                    <a:gd name="T2" fmla="*/ 7 w 7"/>
                    <a:gd name="T3" fmla="*/ 28 h 28"/>
                    <a:gd name="T4" fmla="*/ 7 w 7"/>
                    <a:gd name="T5" fmla="*/ 28 h 28"/>
                    <a:gd name="T6" fmla="*/ 5 w 7"/>
                    <a:gd name="T7" fmla="*/ 22 h 28"/>
                    <a:gd name="T8" fmla="*/ 0 w 7"/>
                    <a:gd name="T9" fmla="*/ 0 h 28"/>
                    <a:gd name="T10" fmla="*/ 3 w 7"/>
                    <a:gd name="T11" fmla="*/ 4 h 28"/>
                    <a:gd name="T12" fmla="*/ 3 w 7"/>
                    <a:gd name="T13" fmla="*/ 3 h 28"/>
                    <a:gd name="T14" fmla="*/ 0 w 7"/>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8">
                      <a:moveTo>
                        <a:pt x="5" y="22"/>
                      </a:moveTo>
                      <a:cubicBezTo>
                        <a:pt x="5" y="24"/>
                        <a:pt x="6" y="26"/>
                        <a:pt x="7" y="28"/>
                      </a:cubicBezTo>
                      <a:cubicBezTo>
                        <a:pt x="7" y="28"/>
                        <a:pt x="7" y="28"/>
                        <a:pt x="7" y="28"/>
                      </a:cubicBezTo>
                      <a:cubicBezTo>
                        <a:pt x="6" y="26"/>
                        <a:pt x="6" y="24"/>
                        <a:pt x="5" y="22"/>
                      </a:cubicBezTo>
                      <a:moveTo>
                        <a:pt x="0" y="0"/>
                      </a:moveTo>
                      <a:cubicBezTo>
                        <a:pt x="1" y="1"/>
                        <a:pt x="2" y="3"/>
                        <a:pt x="3" y="4"/>
                      </a:cubicBezTo>
                      <a:cubicBezTo>
                        <a:pt x="3" y="3"/>
                        <a:pt x="3" y="3"/>
                        <a:pt x="3" y="3"/>
                      </a:cubicBezTo>
                      <a:cubicBezTo>
                        <a:pt x="3" y="1"/>
                        <a:pt x="2" y="0"/>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1">
                  <a:extLst>
                    <a:ext uri="{FF2B5EF4-FFF2-40B4-BE49-F238E27FC236}">
                      <a16:creationId xmlns:a16="http://schemas.microsoft.com/office/drawing/2014/main" id="{C62F63DB-C036-E1F5-5EE3-A96FF6BF0343}"/>
                    </a:ext>
                  </a:extLst>
                </p:cNvPr>
                <p:cNvSpPr>
                  <a:spLocks/>
                </p:cNvSpPr>
                <p:nvPr/>
              </p:nvSpPr>
              <p:spPr bwMode="auto">
                <a:xfrm>
                  <a:off x="8326438" y="3313113"/>
                  <a:ext cx="90488" cy="84138"/>
                </a:xfrm>
                <a:custGeom>
                  <a:avLst/>
                  <a:gdLst>
                    <a:gd name="T0" fmla="*/ 21 w 30"/>
                    <a:gd name="T1" fmla="*/ 0 h 28"/>
                    <a:gd name="T2" fmla="*/ 0 w 30"/>
                    <a:gd name="T3" fmla="*/ 5 h 28"/>
                    <a:gd name="T4" fmla="*/ 30 w 30"/>
                    <a:gd name="T5" fmla="*/ 28 h 28"/>
                    <a:gd name="T6" fmla="*/ 28 w 30"/>
                    <a:gd name="T7" fmla="*/ 22 h 28"/>
                    <a:gd name="T8" fmla="*/ 26 w 30"/>
                    <a:gd name="T9" fmla="*/ 4 h 28"/>
                    <a:gd name="T10" fmla="*/ 23 w 30"/>
                    <a:gd name="T11" fmla="*/ 0 h 28"/>
                    <a:gd name="T12" fmla="*/ 21 w 30"/>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0" h="28">
                      <a:moveTo>
                        <a:pt x="21" y="0"/>
                      </a:moveTo>
                      <a:cubicBezTo>
                        <a:pt x="14" y="0"/>
                        <a:pt x="0" y="5"/>
                        <a:pt x="0" y="5"/>
                      </a:cubicBezTo>
                      <a:cubicBezTo>
                        <a:pt x="0" y="5"/>
                        <a:pt x="12" y="26"/>
                        <a:pt x="30" y="28"/>
                      </a:cubicBezTo>
                      <a:cubicBezTo>
                        <a:pt x="29" y="26"/>
                        <a:pt x="28" y="24"/>
                        <a:pt x="28" y="22"/>
                      </a:cubicBezTo>
                      <a:cubicBezTo>
                        <a:pt x="27" y="16"/>
                        <a:pt x="25" y="9"/>
                        <a:pt x="26" y="4"/>
                      </a:cubicBezTo>
                      <a:cubicBezTo>
                        <a:pt x="25" y="3"/>
                        <a:pt x="24" y="1"/>
                        <a:pt x="23" y="0"/>
                      </a:cubicBezTo>
                      <a:cubicBezTo>
                        <a:pt x="22" y="0"/>
                        <a:pt x="22" y="0"/>
                        <a:pt x="21" y="0"/>
                      </a:cubicBezTo>
                    </a:path>
                  </a:pathLst>
                </a:custGeom>
                <a:solidFill>
                  <a:srgbClr val="F9D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62">
                  <a:extLst>
                    <a:ext uri="{FF2B5EF4-FFF2-40B4-BE49-F238E27FC236}">
                      <a16:creationId xmlns:a16="http://schemas.microsoft.com/office/drawing/2014/main" id="{C94BEC9B-6CCB-8969-D462-19B8B2BE6974}"/>
                    </a:ext>
                  </a:extLst>
                </p:cNvPr>
                <p:cNvSpPr>
                  <a:spLocks/>
                </p:cNvSpPr>
                <p:nvPr/>
              </p:nvSpPr>
              <p:spPr bwMode="auto">
                <a:xfrm>
                  <a:off x="8258176" y="3122613"/>
                  <a:ext cx="254000" cy="263525"/>
                </a:xfrm>
                <a:custGeom>
                  <a:avLst/>
                  <a:gdLst>
                    <a:gd name="T0" fmla="*/ 63 w 85"/>
                    <a:gd name="T1" fmla="*/ 12 h 88"/>
                    <a:gd name="T2" fmla="*/ 19 w 85"/>
                    <a:gd name="T3" fmla="*/ 11 h 88"/>
                    <a:gd name="T4" fmla="*/ 3 w 85"/>
                    <a:gd name="T5" fmla="*/ 49 h 88"/>
                    <a:gd name="T6" fmla="*/ 13 w 85"/>
                    <a:gd name="T7" fmla="*/ 62 h 88"/>
                    <a:gd name="T8" fmla="*/ 31 w 85"/>
                    <a:gd name="T9" fmla="*/ 78 h 88"/>
                    <a:gd name="T10" fmla="*/ 70 w 85"/>
                    <a:gd name="T11" fmla="*/ 86 h 88"/>
                    <a:gd name="T12" fmla="*/ 77 w 85"/>
                    <a:gd name="T13" fmla="*/ 66 h 88"/>
                    <a:gd name="T14" fmla="*/ 82 w 85"/>
                    <a:gd name="T15" fmla="*/ 55 h 88"/>
                    <a:gd name="T16" fmla="*/ 72 w 85"/>
                    <a:gd name="T17" fmla="*/ 44 h 88"/>
                    <a:gd name="T18" fmla="*/ 63 w 85"/>
                    <a:gd name="T19"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8">
                      <a:moveTo>
                        <a:pt x="63" y="12"/>
                      </a:moveTo>
                      <a:cubicBezTo>
                        <a:pt x="47" y="0"/>
                        <a:pt x="38" y="1"/>
                        <a:pt x="19" y="11"/>
                      </a:cubicBezTo>
                      <a:cubicBezTo>
                        <a:pt x="0" y="22"/>
                        <a:pt x="1" y="29"/>
                        <a:pt x="3" y="49"/>
                      </a:cubicBezTo>
                      <a:cubicBezTo>
                        <a:pt x="4" y="56"/>
                        <a:pt x="8" y="58"/>
                        <a:pt x="13" y="62"/>
                      </a:cubicBezTo>
                      <a:cubicBezTo>
                        <a:pt x="18" y="66"/>
                        <a:pt x="20" y="61"/>
                        <a:pt x="31" y="78"/>
                      </a:cubicBezTo>
                      <a:cubicBezTo>
                        <a:pt x="35" y="84"/>
                        <a:pt x="68" y="88"/>
                        <a:pt x="70" y="86"/>
                      </a:cubicBezTo>
                      <a:cubicBezTo>
                        <a:pt x="73" y="83"/>
                        <a:pt x="73" y="82"/>
                        <a:pt x="77" y="66"/>
                      </a:cubicBezTo>
                      <a:cubicBezTo>
                        <a:pt x="78" y="62"/>
                        <a:pt x="85" y="57"/>
                        <a:pt x="82" y="55"/>
                      </a:cubicBezTo>
                      <a:cubicBezTo>
                        <a:pt x="78" y="51"/>
                        <a:pt x="75" y="50"/>
                        <a:pt x="72" y="44"/>
                      </a:cubicBezTo>
                      <a:cubicBezTo>
                        <a:pt x="77" y="32"/>
                        <a:pt x="69" y="16"/>
                        <a:pt x="63" y="12"/>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63">
                  <a:extLst>
                    <a:ext uri="{FF2B5EF4-FFF2-40B4-BE49-F238E27FC236}">
                      <a16:creationId xmlns:a16="http://schemas.microsoft.com/office/drawing/2014/main" id="{AFA8AF52-F15A-A701-5652-3870259C8256}"/>
                    </a:ext>
                  </a:extLst>
                </p:cNvPr>
                <p:cNvSpPr>
                  <a:spLocks/>
                </p:cNvSpPr>
                <p:nvPr/>
              </p:nvSpPr>
              <p:spPr bwMode="auto">
                <a:xfrm>
                  <a:off x="8210551" y="3052763"/>
                  <a:ext cx="258763" cy="306388"/>
                </a:xfrm>
                <a:custGeom>
                  <a:avLst/>
                  <a:gdLst>
                    <a:gd name="T0" fmla="*/ 38 w 87"/>
                    <a:gd name="T1" fmla="*/ 101 h 102"/>
                    <a:gd name="T2" fmla="*/ 48 w 87"/>
                    <a:gd name="T3" fmla="*/ 73 h 102"/>
                    <a:gd name="T4" fmla="*/ 62 w 87"/>
                    <a:gd name="T5" fmla="*/ 41 h 102"/>
                    <a:gd name="T6" fmla="*/ 85 w 87"/>
                    <a:gd name="T7" fmla="*/ 39 h 102"/>
                    <a:gd name="T8" fmla="*/ 5 w 87"/>
                    <a:gd name="T9" fmla="*/ 49 h 102"/>
                    <a:gd name="T10" fmla="*/ 14 w 87"/>
                    <a:gd name="T11" fmla="*/ 87 h 102"/>
                    <a:gd name="T12" fmla="*/ 38 w 87"/>
                    <a:gd name="T13" fmla="*/ 101 h 102"/>
                  </a:gdLst>
                  <a:ahLst/>
                  <a:cxnLst>
                    <a:cxn ang="0">
                      <a:pos x="T0" y="T1"/>
                    </a:cxn>
                    <a:cxn ang="0">
                      <a:pos x="T2" y="T3"/>
                    </a:cxn>
                    <a:cxn ang="0">
                      <a:pos x="T4" y="T5"/>
                    </a:cxn>
                    <a:cxn ang="0">
                      <a:pos x="T6" y="T7"/>
                    </a:cxn>
                    <a:cxn ang="0">
                      <a:pos x="T8" y="T9"/>
                    </a:cxn>
                    <a:cxn ang="0">
                      <a:pos x="T10" y="T11"/>
                    </a:cxn>
                    <a:cxn ang="0">
                      <a:pos x="T12" y="T13"/>
                    </a:cxn>
                  </a:cxnLst>
                  <a:rect l="0" t="0" r="r" b="b"/>
                  <a:pathLst>
                    <a:path w="87" h="102">
                      <a:moveTo>
                        <a:pt x="38" y="101"/>
                      </a:moveTo>
                      <a:cubicBezTo>
                        <a:pt x="43" y="95"/>
                        <a:pt x="31" y="85"/>
                        <a:pt x="48" y="73"/>
                      </a:cubicBezTo>
                      <a:cubicBezTo>
                        <a:pt x="62" y="62"/>
                        <a:pt x="52" y="52"/>
                        <a:pt x="62" y="41"/>
                      </a:cubicBezTo>
                      <a:cubicBezTo>
                        <a:pt x="72" y="29"/>
                        <a:pt x="87" y="52"/>
                        <a:pt x="85" y="39"/>
                      </a:cubicBezTo>
                      <a:cubicBezTo>
                        <a:pt x="82" y="16"/>
                        <a:pt x="22" y="0"/>
                        <a:pt x="5" y="49"/>
                      </a:cubicBezTo>
                      <a:cubicBezTo>
                        <a:pt x="0" y="62"/>
                        <a:pt x="8" y="80"/>
                        <a:pt x="14" y="87"/>
                      </a:cubicBezTo>
                      <a:cubicBezTo>
                        <a:pt x="22" y="97"/>
                        <a:pt x="33" y="102"/>
                        <a:pt x="38" y="101"/>
                      </a:cubicBezTo>
                      <a:close/>
                    </a:path>
                  </a:pathLst>
                </a:custGeom>
                <a:solidFill>
                  <a:srgbClr val="4F3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64">
                  <a:extLst>
                    <a:ext uri="{FF2B5EF4-FFF2-40B4-BE49-F238E27FC236}">
                      <a16:creationId xmlns:a16="http://schemas.microsoft.com/office/drawing/2014/main" id="{7EE12AB3-3774-1690-D2DC-D26F2ED022B4}"/>
                    </a:ext>
                  </a:extLst>
                </p:cNvPr>
                <p:cNvSpPr>
                  <a:spLocks/>
                </p:cNvSpPr>
                <p:nvPr/>
              </p:nvSpPr>
              <p:spPr bwMode="auto">
                <a:xfrm>
                  <a:off x="8288338" y="3238500"/>
                  <a:ext cx="68263" cy="96838"/>
                </a:xfrm>
                <a:custGeom>
                  <a:avLst/>
                  <a:gdLst>
                    <a:gd name="T0" fmla="*/ 23 w 23"/>
                    <a:gd name="T1" fmla="*/ 13 h 32"/>
                    <a:gd name="T2" fmla="*/ 7 w 23"/>
                    <a:gd name="T3" fmla="*/ 7 h 32"/>
                    <a:gd name="T4" fmla="*/ 7 w 23"/>
                    <a:gd name="T5" fmla="*/ 22 h 32"/>
                    <a:gd name="T6" fmla="*/ 19 w 23"/>
                    <a:gd name="T7" fmla="*/ 32 h 32"/>
                    <a:gd name="T8" fmla="*/ 23 w 23"/>
                    <a:gd name="T9" fmla="*/ 13 h 32"/>
                  </a:gdLst>
                  <a:ahLst/>
                  <a:cxnLst>
                    <a:cxn ang="0">
                      <a:pos x="T0" y="T1"/>
                    </a:cxn>
                    <a:cxn ang="0">
                      <a:pos x="T2" y="T3"/>
                    </a:cxn>
                    <a:cxn ang="0">
                      <a:pos x="T4" y="T5"/>
                    </a:cxn>
                    <a:cxn ang="0">
                      <a:pos x="T6" y="T7"/>
                    </a:cxn>
                    <a:cxn ang="0">
                      <a:pos x="T8" y="T9"/>
                    </a:cxn>
                  </a:cxnLst>
                  <a:rect l="0" t="0" r="r" b="b"/>
                  <a:pathLst>
                    <a:path w="23" h="32">
                      <a:moveTo>
                        <a:pt x="23" y="13"/>
                      </a:moveTo>
                      <a:cubicBezTo>
                        <a:pt x="23" y="13"/>
                        <a:pt x="13" y="0"/>
                        <a:pt x="7" y="7"/>
                      </a:cubicBezTo>
                      <a:cubicBezTo>
                        <a:pt x="0" y="13"/>
                        <a:pt x="4" y="18"/>
                        <a:pt x="7" y="22"/>
                      </a:cubicBezTo>
                      <a:cubicBezTo>
                        <a:pt x="9" y="25"/>
                        <a:pt x="13" y="31"/>
                        <a:pt x="19" y="32"/>
                      </a:cubicBezTo>
                      <a:cubicBezTo>
                        <a:pt x="18" y="22"/>
                        <a:pt x="23" y="13"/>
                        <a:pt x="23" y="13"/>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5">
                  <a:extLst>
                    <a:ext uri="{FF2B5EF4-FFF2-40B4-BE49-F238E27FC236}">
                      <a16:creationId xmlns:a16="http://schemas.microsoft.com/office/drawing/2014/main" id="{F63056B4-EC24-0D02-F1A5-62904DB0A271}"/>
                    </a:ext>
                  </a:extLst>
                </p:cNvPr>
                <p:cNvSpPr>
                  <a:spLocks/>
                </p:cNvSpPr>
                <p:nvPr/>
              </p:nvSpPr>
              <p:spPr bwMode="auto">
                <a:xfrm>
                  <a:off x="8115301" y="3721100"/>
                  <a:ext cx="309563" cy="146050"/>
                </a:xfrm>
                <a:custGeom>
                  <a:avLst/>
                  <a:gdLst>
                    <a:gd name="T0" fmla="*/ 31 w 104"/>
                    <a:gd name="T1" fmla="*/ 13 h 49"/>
                    <a:gd name="T2" fmla="*/ 104 w 104"/>
                    <a:gd name="T3" fmla="*/ 43 h 49"/>
                    <a:gd name="T4" fmla="*/ 101 w 104"/>
                    <a:gd name="T5" fmla="*/ 49 h 49"/>
                    <a:gd name="T6" fmla="*/ 67 w 104"/>
                    <a:gd name="T7" fmla="*/ 43 h 49"/>
                    <a:gd name="T8" fmla="*/ 6 w 104"/>
                    <a:gd name="T9" fmla="*/ 16 h 49"/>
                    <a:gd name="T10" fmla="*/ 31 w 104"/>
                    <a:gd name="T11" fmla="*/ 13 h 49"/>
                  </a:gdLst>
                  <a:ahLst/>
                  <a:cxnLst>
                    <a:cxn ang="0">
                      <a:pos x="T0" y="T1"/>
                    </a:cxn>
                    <a:cxn ang="0">
                      <a:pos x="T2" y="T3"/>
                    </a:cxn>
                    <a:cxn ang="0">
                      <a:pos x="T4" y="T5"/>
                    </a:cxn>
                    <a:cxn ang="0">
                      <a:pos x="T6" y="T7"/>
                    </a:cxn>
                    <a:cxn ang="0">
                      <a:pos x="T8" y="T9"/>
                    </a:cxn>
                    <a:cxn ang="0">
                      <a:pos x="T10" y="T11"/>
                    </a:cxn>
                  </a:cxnLst>
                  <a:rect l="0" t="0" r="r" b="b"/>
                  <a:pathLst>
                    <a:path w="104" h="49">
                      <a:moveTo>
                        <a:pt x="31" y="13"/>
                      </a:moveTo>
                      <a:cubicBezTo>
                        <a:pt x="43" y="17"/>
                        <a:pt x="88" y="37"/>
                        <a:pt x="104" y="43"/>
                      </a:cubicBezTo>
                      <a:cubicBezTo>
                        <a:pt x="97" y="46"/>
                        <a:pt x="101" y="44"/>
                        <a:pt x="101" y="49"/>
                      </a:cubicBezTo>
                      <a:cubicBezTo>
                        <a:pt x="93" y="49"/>
                        <a:pt x="80" y="45"/>
                        <a:pt x="67" y="43"/>
                      </a:cubicBezTo>
                      <a:cubicBezTo>
                        <a:pt x="25" y="35"/>
                        <a:pt x="0" y="25"/>
                        <a:pt x="6" y="16"/>
                      </a:cubicBezTo>
                      <a:cubicBezTo>
                        <a:pt x="16" y="0"/>
                        <a:pt x="24" y="10"/>
                        <a:pt x="31" y="13"/>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6">
                  <a:extLst>
                    <a:ext uri="{FF2B5EF4-FFF2-40B4-BE49-F238E27FC236}">
                      <a16:creationId xmlns:a16="http://schemas.microsoft.com/office/drawing/2014/main" id="{9AFE25AB-2A38-5FF9-6DDE-DEAFEFBDF511}"/>
                    </a:ext>
                  </a:extLst>
                </p:cNvPr>
                <p:cNvSpPr>
                  <a:spLocks/>
                </p:cNvSpPr>
                <p:nvPr/>
              </p:nvSpPr>
              <p:spPr bwMode="auto">
                <a:xfrm>
                  <a:off x="8115301" y="3403600"/>
                  <a:ext cx="146050" cy="385763"/>
                </a:xfrm>
                <a:custGeom>
                  <a:avLst/>
                  <a:gdLst>
                    <a:gd name="T0" fmla="*/ 32 w 49"/>
                    <a:gd name="T1" fmla="*/ 7 h 129"/>
                    <a:gd name="T2" fmla="*/ 45 w 49"/>
                    <a:gd name="T3" fmla="*/ 42 h 129"/>
                    <a:gd name="T4" fmla="*/ 25 w 49"/>
                    <a:gd name="T5" fmla="*/ 115 h 129"/>
                    <a:gd name="T6" fmla="*/ 14 w 49"/>
                    <a:gd name="T7" fmla="*/ 121 h 129"/>
                    <a:gd name="T8" fmla="*/ 4 w 49"/>
                    <a:gd name="T9" fmla="*/ 125 h 129"/>
                    <a:gd name="T10" fmla="*/ 10 w 49"/>
                    <a:gd name="T11" fmla="*/ 70 h 129"/>
                    <a:gd name="T12" fmla="*/ 32 w 49"/>
                    <a:gd name="T13" fmla="*/ 7 h 129"/>
                  </a:gdLst>
                  <a:ahLst/>
                  <a:cxnLst>
                    <a:cxn ang="0">
                      <a:pos x="T0" y="T1"/>
                    </a:cxn>
                    <a:cxn ang="0">
                      <a:pos x="T2" y="T3"/>
                    </a:cxn>
                    <a:cxn ang="0">
                      <a:pos x="T4" y="T5"/>
                    </a:cxn>
                    <a:cxn ang="0">
                      <a:pos x="T6" y="T7"/>
                    </a:cxn>
                    <a:cxn ang="0">
                      <a:pos x="T8" y="T9"/>
                    </a:cxn>
                    <a:cxn ang="0">
                      <a:pos x="T10" y="T11"/>
                    </a:cxn>
                    <a:cxn ang="0">
                      <a:pos x="T12" y="T13"/>
                    </a:cxn>
                  </a:cxnLst>
                  <a:rect l="0" t="0" r="r" b="b"/>
                  <a:pathLst>
                    <a:path w="49" h="129">
                      <a:moveTo>
                        <a:pt x="32" y="7"/>
                      </a:moveTo>
                      <a:cubicBezTo>
                        <a:pt x="46" y="0"/>
                        <a:pt x="49" y="20"/>
                        <a:pt x="45" y="42"/>
                      </a:cubicBezTo>
                      <a:cubicBezTo>
                        <a:pt x="40" y="70"/>
                        <a:pt x="30" y="87"/>
                        <a:pt x="25" y="115"/>
                      </a:cubicBezTo>
                      <a:cubicBezTo>
                        <a:pt x="21" y="115"/>
                        <a:pt x="17" y="118"/>
                        <a:pt x="14" y="121"/>
                      </a:cubicBezTo>
                      <a:cubicBezTo>
                        <a:pt x="10" y="125"/>
                        <a:pt x="6" y="129"/>
                        <a:pt x="4" y="125"/>
                      </a:cubicBezTo>
                      <a:cubicBezTo>
                        <a:pt x="0" y="116"/>
                        <a:pt x="6" y="97"/>
                        <a:pt x="10" y="70"/>
                      </a:cubicBezTo>
                      <a:cubicBezTo>
                        <a:pt x="13" y="54"/>
                        <a:pt x="19" y="14"/>
                        <a:pt x="32" y="7"/>
                      </a:cubicBezTo>
                    </a:path>
                  </a:pathLst>
                </a:custGeom>
                <a:solidFill>
                  <a:srgbClr val="E05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7">
                  <a:extLst>
                    <a:ext uri="{FF2B5EF4-FFF2-40B4-BE49-F238E27FC236}">
                      <a16:creationId xmlns:a16="http://schemas.microsoft.com/office/drawing/2014/main" id="{8349E355-3118-6985-343E-E62EA1D7C090}"/>
                    </a:ext>
                  </a:extLst>
                </p:cNvPr>
                <p:cNvSpPr>
                  <a:spLocks/>
                </p:cNvSpPr>
                <p:nvPr/>
              </p:nvSpPr>
              <p:spPr bwMode="auto">
                <a:xfrm>
                  <a:off x="8162926" y="3808413"/>
                  <a:ext cx="11113" cy="1588"/>
                </a:xfrm>
                <a:custGeom>
                  <a:avLst/>
                  <a:gdLst>
                    <a:gd name="T0" fmla="*/ 0 w 4"/>
                    <a:gd name="T1" fmla="*/ 0 h 1"/>
                    <a:gd name="T2" fmla="*/ 4 w 4"/>
                    <a:gd name="T3" fmla="*/ 1 h 1"/>
                    <a:gd name="T4" fmla="*/ 4 w 4"/>
                    <a:gd name="T5" fmla="*/ 1 h 1"/>
                    <a:gd name="T6" fmla="*/ 0 w 4"/>
                    <a:gd name="T7" fmla="*/ 0 h 1"/>
                  </a:gdLst>
                  <a:ahLst/>
                  <a:cxnLst>
                    <a:cxn ang="0">
                      <a:pos x="T0" y="T1"/>
                    </a:cxn>
                    <a:cxn ang="0">
                      <a:pos x="T2" y="T3"/>
                    </a:cxn>
                    <a:cxn ang="0">
                      <a:pos x="T4" y="T5"/>
                    </a:cxn>
                    <a:cxn ang="0">
                      <a:pos x="T6" y="T7"/>
                    </a:cxn>
                  </a:cxnLst>
                  <a:rect l="0" t="0" r="r" b="b"/>
                  <a:pathLst>
                    <a:path w="4" h="1">
                      <a:moveTo>
                        <a:pt x="0" y="0"/>
                      </a:moveTo>
                      <a:cubicBezTo>
                        <a:pt x="1" y="0"/>
                        <a:pt x="3" y="1"/>
                        <a:pt x="4" y="1"/>
                      </a:cubicBezTo>
                      <a:cubicBezTo>
                        <a:pt x="4" y="1"/>
                        <a:pt x="4" y="1"/>
                        <a:pt x="4" y="1"/>
                      </a:cubicBezTo>
                      <a:cubicBezTo>
                        <a:pt x="3" y="1"/>
                        <a:pt x="1" y="0"/>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8">
                  <a:extLst>
                    <a:ext uri="{FF2B5EF4-FFF2-40B4-BE49-F238E27FC236}">
                      <a16:creationId xmlns:a16="http://schemas.microsoft.com/office/drawing/2014/main" id="{BE216D49-30C6-533F-02F2-643D96A4701B}"/>
                    </a:ext>
                  </a:extLst>
                </p:cNvPr>
                <p:cNvSpPr>
                  <a:spLocks/>
                </p:cNvSpPr>
                <p:nvPr/>
              </p:nvSpPr>
              <p:spPr bwMode="auto">
                <a:xfrm>
                  <a:off x="8174038" y="3810000"/>
                  <a:ext cx="23813" cy="9525"/>
                </a:xfrm>
                <a:custGeom>
                  <a:avLst/>
                  <a:gdLst>
                    <a:gd name="T0" fmla="*/ 0 w 8"/>
                    <a:gd name="T1" fmla="*/ 0 h 3"/>
                    <a:gd name="T2" fmla="*/ 0 w 8"/>
                    <a:gd name="T3" fmla="*/ 0 h 3"/>
                    <a:gd name="T4" fmla="*/ 8 w 8"/>
                    <a:gd name="T5" fmla="*/ 3 h 3"/>
                    <a:gd name="T6" fmla="*/ 8 w 8"/>
                    <a:gd name="T7" fmla="*/ 3 h 3"/>
                    <a:gd name="T8" fmla="*/ 0 w 8"/>
                    <a:gd name="T9" fmla="*/ 0 h 3"/>
                  </a:gdLst>
                  <a:ahLst/>
                  <a:cxnLst>
                    <a:cxn ang="0">
                      <a:pos x="T0" y="T1"/>
                    </a:cxn>
                    <a:cxn ang="0">
                      <a:pos x="T2" y="T3"/>
                    </a:cxn>
                    <a:cxn ang="0">
                      <a:pos x="T4" y="T5"/>
                    </a:cxn>
                    <a:cxn ang="0">
                      <a:pos x="T6" y="T7"/>
                    </a:cxn>
                    <a:cxn ang="0">
                      <a:pos x="T8" y="T9"/>
                    </a:cxn>
                  </a:cxnLst>
                  <a:rect l="0" t="0" r="r" b="b"/>
                  <a:pathLst>
                    <a:path w="8" h="3">
                      <a:moveTo>
                        <a:pt x="0" y="0"/>
                      </a:moveTo>
                      <a:cubicBezTo>
                        <a:pt x="0" y="0"/>
                        <a:pt x="0" y="0"/>
                        <a:pt x="0" y="0"/>
                      </a:cubicBezTo>
                      <a:cubicBezTo>
                        <a:pt x="3" y="1"/>
                        <a:pt x="5" y="2"/>
                        <a:pt x="8" y="3"/>
                      </a:cubicBezTo>
                      <a:cubicBezTo>
                        <a:pt x="8" y="3"/>
                        <a:pt x="8" y="3"/>
                        <a:pt x="8" y="3"/>
                      </a:cubicBezTo>
                      <a:cubicBezTo>
                        <a:pt x="5" y="2"/>
                        <a:pt x="3" y="1"/>
                        <a:pt x="0" y="0"/>
                      </a:cubicBezTo>
                    </a:path>
                  </a:pathLst>
                </a:custGeom>
                <a:solidFill>
                  <a:srgbClr val="B13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9">
                  <a:extLst>
                    <a:ext uri="{FF2B5EF4-FFF2-40B4-BE49-F238E27FC236}">
                      <a16:creationId xmlns:a16="http://schemas.microsoft.com/office/drawing/2014/main" id="{E811FCE1-DDD7-C190-ECB6-9ADB656C2B73}"/>
                    </a:ext>
                  </a:extLst>
                </p:cNvPr>
                <p:cNvSpPr>
                  <a:spLocks/>
                </p:cNvSpPr>
                <p:nvPr/>
              </p:nvSpPr>
              <p:spPr bwMode="auto">
                <a:xfrm>
                  <a:off x="8132763" y="3771900"/>
                  <a:ext cx="71438" cy="47625"/>
                </a:xfrm>
                <a:custGeom>
                  <a:avLst/>
                  <a:gdLst>
                    <a:gd name="T0" fmla="*/ 6 w 24"/>
                    <a:gd name="T1" fmla="*/ 0 h 16"/>
                    <a:gd name="T2" fmla="*/ 0 w 24"/>
                    <a:gd name="T3" fmla="*/ 4 h 16"/>
                    <a:gd name="T4" fmla="*/ 0 w 24"/>
                    <a:gd name="T5" fmla="*/ 4 h 16"/>
                    <a:gd name="T6" fmla="*/ 10 w 24"/>
                    <a:gd name="T7" fmla="*/ 12 h 16"/>
                    <a:gd name="T8" fmla="*/ 14 w 24"/>
                    <a:gd name="T9" fmla="*/ 13 h 16"/>
                    <a:gd name="T10" fmla="*/ 22 w 24"/>
                    <a:gd name="T11" fmla="*/ 16 h 16"/>
                    <a:gd name="T12" fmla="*/ 24 w 24"/>
                    <a:gd name="T13" fmla="*/ 14 h 16"/>
                    <a:gd name="T14" fmla="*/ 7 w 24"/>
                    <a:gd name="T15" fmla="*/ 3 h 16"/>
                    <a:gd name="T16" fmla="*/ 6 w 24"/>
                    <a:gd name="T17" fmla="*/ 2 h 16"/>
                    <a:gd name="T18" fmla="*/ 6 w 24"/>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6">
                      <a:moveTo>
                        <a:pt x="6" y="0"/>
                      </a:moveTo>
                      <a:cubicBezTo>
                        <a:pt x="3" y="2"/>
                        <a:pt x="2" y="4"/>
                        <a:pt x="0" y="4"/>
                      </a:cubicBezTo>
                      <a:cubicBezTo>
                        <a:pt x="0" y="4"/>
                        <a:pt x="0" y="4"/>
                        <a:pt x="0" y="4"/>
                      </a:cubicBezTo>
                      <a:cubicBezTo>
                        <a:pt x="1" y="6"/>
                        <a:pt x="5" y="9"/>
                        <a:pt x="10" y="12"/>
                      </a:cubicBezTo>
                      <a:cubicBezTo>
                        <a:pt x="11" y="12"/>
                        <a:pt x="13" y="13"/>
                        <a:pt x="14" y="13"/>
                      </a:cubicBezTo>
                      <a:cubicBezTo>
                        <a:pt x="17" y="14"/>
                        <a:pt x="19" y="15"/>
                        <a:pt x="22" y="16"/>
                      </a:cubicBezTo>
                      <a:cubicBezTo>
                        <a:pt x="23" y="16"/>
                        <a:pt x="24" y="15"/>
                        <a:pt x="24" y="14"/>
                      </a:cubicBezTo>
                      <a:cubicBezTo>
                        <a:pt x="15" y="10"/>
                        <a:pt x="9" y="7"/>
                        <a:pt x="7" y="3"/>
                      </a:cubicBezTo>
                      <a:cubicBezTo>
                        <a:pt x="7" y="3"/>
                        <a:pt x="6" y="3"/>
                        <a:pt x="6" y="2"/>
                      </a:cubicBezTo>
                      <a:cubicBezTo>
                        <a:pt x="6" y="1"/>
                        <a:pt x="6" y="1"/>
                        <a:pt x="6" y="0"/>
                      </a:cubicBezTo>
                    </a:path>
                  </a:pathLst>
                </a:custGeom>
                <a:solidFill>
                  <a:srgbClr val="F9D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0">
                  <a:extLst>
                    <a:ext uri="{FF2B5EF4-FFF2-40B4-BE49-F238E27FC236}">
                      <a16:creationId xmlns:a16="http://schemas.microsoft.com/office/drawing/2014/main" id="{927DE35D-4A07-572F-226D-AC9D00D08A57}"/>
                    </a:ext>
                  </a:extLst>
                </p:cNvPr>
                <p:cNvSpPr>
                  <a:spLocks/>
                </p:cNvSpPr>
                <p:nvPr/>
              </p:nvSpPr>
              <p:spPr bwMode="auto">
                <a:xfrm>
                  <a:off x="8115301" y="3421063"/>
                  <a:ext cx="119063" cy="363538"/>
                </a:xfrm>
                <a:custGeom>
                  <a:avLst/>
                  <a:gdLst>
                    <a:gd name="T0" fmla="*/ 37 w 40"/>
                    <a:gd name="T1" fmla="*/ 0 h 121"/>
                    <a:gd name="T2" fmla="*/ 32 w 40"/>
                    <a:gd name="T3" fmla="*/ 1 h 121"/>
                    <a:gd name="T4" fmla="*/ 10 w 40"/>
                    <a:gd name="T5" fmla="*/ 64 h 121"/>
                    <a:gd name="T6" fmla="*/ 4 w 40"/>
                    <a:gd name="T7" fmla="*/ 119 h 121"/>
                    <a:gd name="T8" fmla="*/ 6 w 40"/>
                    <a:gd name="T9" fmla="*/ 121 h 121"/>
                    <a:gd name="T10" fmla="*/ 6 w 40"/>
                    <a:gd name="T11" fmla="*/ 121 h 121"/>
                    <a:gd name="T12" fmla="*/ 6 w 40"/>
                    <a:gd name="T13" fmla="*/ 121 h 121"/>
                    <a:gd name="T14" fmla="*/ 12 w 40"/>
                    <a:gd name="T15" fmla="*/ 117 h 121"/>
                    <a:gd name="T16" fmla="*/ 18 w 40"/>
                    <a:gd name="T17" fmla="*/ 64 h 121"/>
                    <a:gd name="T18" fmla="*/ 39 w 40"/>
                    <a:gd name="T19" fmla="*/ 1 h 121"/>
                    <a:gd name="T20" fmla="*/ 40 w 40"/>
                    <a:gd name="T21" fmla="*/ 0 h 121"/>
                    <a:gd name="T22" fmla="*/ 37 w 40"/>
                    <a:gd name="T2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21">
                      <a:moveTo>
                        <a:pt x="37" y="0"/>
                      </a:moveTo>
                      <a:cubicBezTo>
                        <a:pt x="35" y="0"/>
                        <a:pt x="34" y="0"/>
                        <a:pt x="32" y="1"/>
                      </a:cubicBezTo>
                      <a:cubicBezTo>
                        <a:pt x="19" y="8"/>
                        <a:pt x="13" y="48"/>
                        <a:pt x="10" y="64"/>
                      </a:cubicBezTo>
                      <a:cubicBezTo>
                        <a:pt x="6" y="91"/>
                        <a:pt x="0" y="110"/>
                        <a:pt x="4" y="119"/>
                      </a:cubicBezTo>
                      <a:cubicBezTo>
                        <a:pt x="5" y="120"/>
                        <a:pt x="5" y="121"/>
                        <a:pt x="6" y="121"/>
                      </a:cubicBezTo>
                      <a:cubicBezTo>
                        <a:pt x="6" y="121"/>
                        <a:pt x="6" y="121"/>
                        <a:pt x="6" y="121"/>
                      </a:cubicBezTo>
                      <a:cubicBezTo>
                        <a:pt x="6" y="121"/>
                        <a:pt x="6" y="121"/>
                        <a:pt x="6" y="121"/>
                      </a:cubicBezTo>
                      <a:cubicBezTo>
                        <a:pt x="8" y="121"/>
                        <a:pt x="9" y="119"/>
                        <a:pt x="12" y="117"/>
                      </a:cubicBezTo>
                      <a:cubicBezTo>
                        <a:pt x="8" y="108"/>
                        <a:pt x="14" y="89"/>
                        <a:pt x="18" y="64"/>
                      </a:cubicBezTo>
                      <a:cubicBezTo>
                        <a:pt x="20" y="47"/>
                        <a:pt x="27" y="7"/>
                        <a:pt x="39" y="1"/>
                      </a:cubicBezTo>
                      <a:cubicBezTo>
                        <a:pt x="40" y="0"/>
                        <a:pt x="40" y="0"/>
                        <a:pt x="40" y="0"/>
                      </a:cubicBezTo>
                      <a:cubicBezTo>
                        <a:pt x="39" y="0"/>
                        <a:pt x="38" y="0"/>
                        <a:pt x="37" y="0"/>
                      </a:cubicBezTo>
                    </a:path>
                  </a:pathLst>
                </a:custGeom>
                <a:solidFill>
                  <a:srgbClr val="DE5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1">
                  <a:extLst>
                    <a:ext uri="{FF2B5EF4-FFF2-40B4-BE49-F238E27FC236}">
                      <a16:creationId xmlns:a16="http://schemas.microsoft.com/office/drawing/2014/main" id="{295C9D04-B220-A829-353D-BFABB03558FE}"/>
                    </a:ext>
                  </a:extLst>
                </p:cNvPr>
                <p:cNvSpPr>
                  <a:spLocks/>
                </p:cNvSpPr>
                <p:nvPr/>
              </p:nvSpPr>
              <p:spPr bwMode="auto">
                <a:xfrm>
                  <a:off x="8183563" y="3676650"/>
                  <a:ext cx="692150" cy="346075"/>
                </a:xfrm>
                <a:custGeom>
                  <a:avLst/>
                  <a:gdLst>
                    <a:gd name="T0" fmla="*/ 57 w 232"/>
                    <a:gd name="T1" fmla="*/ 50 h 116"/>
                    <a:gd name="T2" fmla="*/ 54 w 232"/>
                    <a:gd name="T3" fmla="*/ 115 h 116"/>
                    <a:gd name="T4" fmla="*/ 208 w 232"/>
                    <a:gd name="T5" fmla="*/ 16 h 116"/>
                    <a:gd name="T6" fmla="*/ 57 w 232"/>
                    <a:gd name="T7" fmla="*/ 50 h 116"/>
                  </a:gdLst>
                  <a:ahLst/>
                  <a:cxnLst>
                    <a:cxn ang="0">
                      <a:pos x="T0" y="T1"/>
                    </a:cxn>
                    <a:cxn ang="0">
                      <a:pos x="T2" y="T3"/>
                    </a:cxn>
                    <a:cxn ang="0">
                      <a:pos x="T4" y="T5"/>
                    </a:cxn>
                    <a:cxn ang="0">
                      <a:pos x="T6" y="T7"/>
                    </a:cxn>
                  </a:cxnLst>
                  <a:rect l="0" t="0" r="r" b="b"/>
                  <a:pathLst>
                    <a:path w="232" h="116">
                      <a:moveTo>
                        <a:pt x="57" y="50"/>
                      </a:moveTo>
                      <a:cubicBezTo>
                        <a:pt x="30" y="65"/>
                        <a:pt x="0" y="114"/>
                        <a:pt x="54" y="115"/>
                      </a:cubicBezTo>
                      <a:cubicBezTo>
                        <a:pt x="88" y="116"/>
                        <a:pt x="232" y="37"/>
                        <a:pt x="208" y="16"/>
                      </a:cubicBezTo>
                      <a:cubicBezTo>
                        <a:pt x="190" y="0"/>
                        <a:pt x="72" y="42"/>
                        <a:pt x="57"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72">
                  <a:extLst>
                    <a:ext uri="{FF2B5EF4-FFF2-40B4-BE49-F238E27FC236}">
                      <a16:creationId xmlns:a16="http://schemas.microsoft.com/office/drawing/2014/main" id="{6AE3D3FA-C426-9035-74F5-E419F67FC256}"/>
                    </a:ext>
                  </a:extLst>
                </p:cNvPr>
                <p:cNvSpPr>
                  <a:spLocks/>
                </p:cNvSpPr>
                <p:nvPr/>
              </p:nvSpPr>
              <p:spPr bwMode="auto">
                <a:xfrm>
                  <a:off x="8108951" y="3711575"/>
                  <a:ext cx="254000" cy="404813"/>
                </a:xfrm>
                <a:custGeom>
                  <a:avLst/>
                  <a:gdLst>
                    <a:gd name="T0" fmla="*/ 12 w 85"/>
                    <a:gd name="T1" fmla="*/ 65 h 135"/>
                    <a:gd name="T2" fmla="*/ 61 w 85"/>
                    <a:gd name="T3" fmla="*/ 98 h 135"/>
                    <a:gd name="T4" fmla="*/ 80 w 85"/>
                    <a:gd name="T5" fmla="*/ 41 h 135"/>
                    <a:gd name="T6" fmla="*/ 76 w 85"/>
                    <a:gd name="T7" fmla="*/ 4 h 135"/>
                    <a:gd name="T8" fmla="*/ 12 w 85"/>
                    <a:gd name="T9" fmla="*/ 65 h 135"/>
                  </a:gdLst>
                  <a:ahLst/>
                  <a:cxnLst>
                    <a:cxn ang="0">
                      <a:pos x="T0" y="T1"/>
                    </a:cxn>
                    <a:cxn ang="0">
                      <a:pos x="T2" y="T3"/>
                    </a:cxn>
                    <a:cxn ang="0">
                      <a:pos x="T4" y="T5"/>
                    </a:cxn>
                    <a:cxn ang="0">
                      <a:pos x="T6" y="T7"/>
                    </a:cxn>
                    <a:cxn ang="0">
                      <a:pos x="T8" y="T9"/>
                    </a:cxn>
                  </a:cxnLst>
                  <a:rect l="0" t="0" r="r" b="b"/>
                  <a:pathLst>
                    <a:path w="85" h="135">
                      <a:moveTo>
                        <a:pt x="12" y="65"/>
                      </a:moveTo>
                      <a:cubicBezTo>
                        <a:pt x="0" y="85"/>
                        <a:pt x="36" y="135"/>
                        <a:pt x="61" y="98"/>
                      </a:cubicBezTo>
                      <a:cubicBezTo>
                        <a:pt x="72" y="82"/>
                        <a:pt x="76" y="60"/>
                        <a:pt x="80" y="41"/>
                      </a:cubicBezTo>
                      <a:cubicBezTo>
                        <a:pt x="84" y="23"/>
                        <a:pt x="85" y="6"/>
                        <a:pt x="76" y="4"/>
                      </a:cubicBezTo>
                      <a:cubicBezTo>
                        <a:pt x="51" y="0"/>
                        <a:pt x="21" y="49"/>
                        <a:pt x="12" y="65"/>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3">
                  <a:extLst>
                    <a:ext uri="{FF2B5EF4-FFF2-40B4-BE49-F238E27FC236}">
                      <a16:creationId xmlns:a16="http://schemas.microsoft.com/office/drawing/2014/main" id="{474F99AA-5F90-977E-AC87-C73D75361801}"/>
                    </a:ext>
                  </a:extLst>
                </p:cNvPr>
                <p:cNvSpPr>
                  <a:spLocks/>
                </p:cNvSpPr>
                <p:nvPr/>
              </p:nvSpPr>
              <p:spPr bwMode="auto">
                <a:xfrm>
                  <a:off x="8335963" y="3867150"/>
                  <a:ext cx="6350" cy="19050"/>
                </a:xfrm>
                <a:custGeom>
                  <a:avLst/>
                  <a:gdLst>
                    <a:gd name="T0" fmla="*/ 2 w 2"/>
                    <a:gd name="T1" fmla="*/ 0 h 6"/>
                    <a:gd name="T2" fmla="*/ 0 w 2"/>
                    <a:gd name="T3" fmla="*/ 6 h 6"/>
                    <a:gd name="T4" fmla="*/ 2 w 2"/>
                    <a:gd name="T5" fmla="*/ 0 h 6"/>
                    <a:gd name="T6" fmla="*/ 2 w 2"/>
                    <a:gd name="T7" fmla="*/ 0 h 6"/>
                  </a:gdLst>
                  <a:ahLst/>
                  <a:cxnLst>
                    <a:cxn ang="0">
                      <a:pos x="T0" y="T1"/>
                    </a:cxn>
                    <a:cxn ang="0">
                      <a:pos x="T2" y="T3"/>
                    </a:cxn>
                    <a:cxn ang="0">
                      <a:pos x="T4" y="T5"/>
                    </a:cxn>
                    <a:cxn ang="0">
                      <a:pos x="T6" y="T7"/>
                    </a:cxn>
                  </a:cxnLst>
                  <a:rect l="0" t="0" r="r" b="b"/>
                  <a:pathLst>
                    <a:path w="2" h="6">
                      <a:moveTo>
                        <a:pt x="2" y="0"/>
                      </a:moveTo>
                      <a:cubicBezTo>
                        <a:pt x="1" y="2"/>
                        <a:pt x="1" y="4"/>
                        <a:pt x="0" y="6"/>
                      </a:cubicBezTo>
                      <a:cubicBezTo>
                        <a:pt x="1" y="4"/>
                        <a:pt x="1" y="2"/>
                        <a:pt x="2" y="0"/>
                      </a:cubicBezTo>
                      <a:cubicBezTo>
                        <a:pt x="2" y="0"/>
                        <a:pt x="2" y="0"/>
                        <a:pt x="2" y="0"/>
                      </a:cubicBezTo>
                    </a:path>
                  </a:pathLst>
                </a:custGeom>
                <a:solidFill>
                  <a:srgbClr val="928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74">
                  <a:extLst>
                    <a:ext uri="{FF2B5EF4-FFF2-40B4-BE49-F238E27FC236}">
                      <a16:creationId xmlns:a16="http://schemas.microsoft.com/office/drawing/2014/main" id="{79E6B348-8D69-9CDB-7880-DAD5837EF48C}"/>
                    </a:ext>
                  </a:extLst>
                </p:cNvPr>
                <p:cNvSpPr>
                  <a:spLocks/>
                </p:cNvSpPr>
                <p:nvPr/>
              </p:nvSpPr>
              <p:spPr bwMode="auto">
                <a:xfrm>
                  <a:off x="8150226" y="3987800"/>
                  <a:ext cx="42863" cy="47625"/>
                </a:xfrm>
                <a:custGeom>
                  <a:avLst/>
                  <a:gdLst>
                    <a:gd name="T0" fmla="*/ 0 w 14"/>
                    <a:gd name="T1" fmla="*/ 0 h 16"/>
                    <a:gd name="T2" fmla="*/ 14 w 14"/>
                    <a:gd name="T3" fmla="*/ 16 h 16"/>
                    <a:gd name="T4" fmla="*/ 14 w 14"/>
                    <a:gd name="T5" fmla="*/ 16 h 16"/>
                    <a:gd name="T6" fmla="*/ 0 w 14"/>
                    <a:gd name="T7" fmla="*/ 0 h 16"/>
                  </a:gdLst>
                  <a:ahLst/>
                  <a:cxnLst>
                    <a:cxn ang="0">
                      <a:pos x="T0" y="T1"/>
                    </a:cxn>
                    <a:cxn ang="0">
                      <a:pos x="T2" y="T3"/>
                    </a:cxn>
                    <a:cxn ang="0">
                      <a:pos x="T4" y="T5"/>
                    </a:cxn>
                    <a:cxn ang="0">
                      <a:pos x="T6" y="T7"/>
                    </a:cxn>
                  </a:cxnLst>
                  <a:rect l="0" t="0" r="r" b="b"/>
                  <a:pathLst>
                    <a:path w="14" h="16">
                      <a:moveTo>
                        <a:pt x="0" y="0"/>
                      </a:moveTo>
                      <a:cubicBezTo>
                        <a:pt x="4" y="6"/>
                        <a:pt x="9" y="12"/>
                        <a:pt x="14" y="16"/>
                      </a:cubicBezTo>
                      <a:cubicBezTo>
                        <a:pt x="14" y="16"/>
                        <a:pt x="14" y="16"/>
                        <a:pt x="14" y="16"/>
                      </a:cubicBezTo>
                      <a:cubicBezTo>
                        <a:pt x="9" y="12"/>
                        <a:pt x="4" y="6"/>
                        <a:pt x="0"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75">
                  <a:extLst>
                    <a:ext uri="{FF2B5EF4-FFF2-40B4-BE49-F238E27FC236}">
                      <a16:creationId xmlns:a16="http://schemas.microsoft.com/office/drawing/2014/main" id="{C282FCEB-9ECD-041B-1603-0F657FF5C984}"/>
                    </a:ext>
                  </a:extLst>
                </p:cNvPr>
                <p:cNvSpPr>
                  <a:spLocks noEditPoints="1"/>
                </p:cNvSpPr>
                <p:nvPr/>
              </p:nvSpPr>
              <p:spPr bwMode="auto">
                <a:xfrm>
                  <a:off x="8135938" y="3859213"/>
                  <a:ext cx="206375" cy="176213"/>
                </a:xfrm>
                <a:custGeom>
                  <a:avLst/>
                  <a:gdLst>
                    <a:gd name="T0" fmla="*/ 1 w 69"/>
                    <a:gd name="T1" fmla="*/ 24 h 59"/>
                    <a:gd name="T2" fmla="*/ 5 w 69"/>
                    <a:gd name="T3" fmla="*/ 43 h 59"/>
                    <a:gd name="T4" fmla="*/ 19 w 69"/>
                    <a:gd name="T5" fmla="*/ 59 h 59"/>
                    <a:gd name="T6" fmla="*/ 26 w 69"/>
                    <a:gd name="T7" fmla="*/ 52 h 59"/>
                    <a:gd name="T8" fmla="*/ 1 w 69"/>
                    <a:gd name="T9" fmla="*/ 24 h 59"/>
                    <a:gd name="T10" fmla="*/ 66 w 69"/>
                    <a:gd name="T11" fmla="*/ 0 h 59"/>
                    <a:gd name="T12" fmla="*/ 51 w 69"/>
                    <a:gd name="T13" fmla="*/ 39 h 59"/>
                    <a:gd name="T14" fmla="*/ 47 w 69"/>
                    <a:gd name="T15" fmla="*/ 45 h 59"/>
                    <a:gd name="T16" fmla="*/ 48 w 69"/>
                    <a:gd name="T17" fmla="*/ 45 h 59"/>
                    <a:gd name="T18" fmla="*/ 49 w 69"/>
                    <a:gd name="T19" fmla="*/ 45 h 59"/>
                    <a:gd name="T20" fmla="*/ 49 w 69"/>
                    <a:gd name="T21" fmla="*/ 45 h 59"/>
                    <a:gd name="T22" fmla="*/ 57 w 69"/>
                    <a:gd name="T23" fmla="*/ 39 h 59"/>
                    <a:gd name="T24" fmla="*/ 67 w 69"/>
                    <a:gd name="T25" fmla="*/ 9 h 59"/>
                    <a:gd name="T26" fmla="*/ 69 w 69"/>
                    <a:gd name="T27" fmla="*/ 3 h 59"/>
                    <a:gd name="T28" fmla="*/ 68 w 69"/>
                    <a:gd name="T29" fmla="*/ 2 h 59"/>
                    <a:gd name="T30" fmla="*/ 66 w 69"/>
                    <a:gd name="T3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9">
                      <a:moveTo>
                        <a:pt x="1" y="24"/>
                      </a:moveTo>
                      <a:cubicBezTo>
                        <a:pt x="0" y="30"/>
                        <a:pt x="2" y="37"/>
                        <a:pt x="5" y="43"/>
                      </a:cubicBezTo>
                      <a:cubicBezTo>
                        <a:pt x="9" y="49"/>
                        <a:pt x="14" y="55"/>
                        <a:pt x="19" y="59"/>
                      </a:cubicBezTo>
                      <a:cubicBezTo>
                        <a:pt x="21" y="56"/>
                        <a:pt x="23" y="54"/>
                        <a:pt x="26" y="52"/>
                      </a:cubicBezTo>
                      <a:cubicBezTo>
                        <a:pt x="14" y="49"/>
                        <a:pt x="4" y="36"/>
                        <a:pt x="1" y="24"/>
                      </a:cubicBezTo>
                      <a:moveTo>
                        <a:pt x="66" y="0"/>
                      </a:moveTo>
                      <a:cubicBezTo>
                        <a:pt x="63" y="14"/>
                        <a:pt x="59" y="28"/>
                        <a:pt x="51" y="39"/>
                      </a:cubicBezTo>
                      <a:cubicBezTo>
                        <a:pt x="50" y="41"/>
                        <a:pt x="48" y="43"/>
                        <a:pt x="47" y="45"/>
                      </a:cubicBezTo>
                      <a:cubicBezTo>
                        <a:pt x="47" y="45"/>
                        <a:pt x="48" y="45"/>
                        <a:pt x="48" y="45"/>
                      </a:cubicBezTo>
                      <a:cubicBezTo>
                        <a:pt x="49" y="45"/>
                        <a:pt x="49" y="45"/>
                        <a:pt x="49" y="45"/>
                      </a:cubicBezTo>
                      <a:cubicBezTo>
                        <a:pt x="49" y="45"/>
                        <a:pt x="49" y="45"/>
                        <a:pt x="49" y="45"/>
                      </a:cubicBezTo>
                      <a:cubicBezTo>
                        <a:pt x="52" y="45"/>
                        <a:pt x="54" y="42"/>
                        <a:pt x="57" y="39"/>
                      </a:cubicBezTo>
                      <a:cubicBezTo>
                        <a:pt x="62" y="30"/>
                        <a:pt x="65" y="20"/>
                        <a:pt x="67" y="9"/>
                      </a:cubicBezTo>
                      <a:cubicBezTo>
                        <a:pt x="68" y="7"/>
                        <a:pt x="68" y="5"/>
                        <a:pt x="69" y="3"/>
                      </a:cubicBezTo>
                      <a:cubicBezTo>
                        <a:pt x="68" y="3"/>
                        <a:pt x="68" y="3"/>
                        <a:pt x="68" y="2"/>
                      </a:cubicBezTo>
                      <a:cubicBezTo>
                        <a:pt x="67" y="2"/>
                        <a:pt x="67" y="1"/>
                        <a:pt x="66" y="0"/>
                      </a:cubicBezTo>
                    </a:path>
                  </a:pathLst>
                </a:custGeom>
                <a:solidFill>
                  <a:srgbClr val="B1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6">
                  <a:extLst>
                    <a:ext uri="{FF2B5EF4-FFF2-40B4-BE49-F238E27FC236}">
                      <a16:creationId xmlns:a16="http://schemas.microsoft.com/office/drawing/2014/main" id="{C6278F3A-CFAA-A95E-899D-251558B5707C}"/>
                    </a:ext>
                  </a:extLst>
                </p:cNvPr>
                <p:cNvSpPr>
                  <a:spLocks/>
                </p:cNvSpPr>
                <p:nvPr/>
              </p:nvSpPr>
              <p:spPr bwMode="auto">
                <a:xfrm>
                  <a:off x="8189913" y="3960813"/>
                  <a:ext cx="234950" cy="101600"/>
                </a:xfrm>
                <a:custGeom>
                  <a:avLst/>
                  <a:gdLst>
                    <a:gd name="T0" fmla="*/ 73 w 79"/>
                    <a:gd name="T1" fmla="*/ 1 h 34"/>
                    <a:gd name="T2" fmla="*/ 64 w 79"/>
                    <a:gd name="T3" fmla="*/ 5 h 34"/>
                    <a:gd name="T4" fmla="*/ 58 w 79"/>
                    <a:gd name="T5" fmla="*/ 3 h 34"/>
                    <a:gd name="T6" fmla="*/ 49 w 79"/>
                    <a:gd name="T7" fmla="*/ 1 h 34"/>
                    <a:gd name="T8" fmla="*/ 31 w 79"/>
                    <a:gd name="T9" fmla="*/ 11 h 34"/>
                    <a:gd name="T10" fmla="*/ 0 w 79"/>
                    <a:gd name="T11" fmla="*/ 28 h 34"/>
                    <a:gd name="T12" fmla="*/ 14 w 79"/>
                    <a:gd name="T13" fmla="*/ 31 h 34"/>
                    <a:gd name="T14" fmla="*/ 52 w 79"/>
                    <a:gd name="T15" fmla="*/ 27 h 34"/>
                    <a:gd name="T16" fmla="*/ 79 w 79"/>
                    <a:gd name="T17" fmla="*/ 17 h 34"/>
                    <a:gd name="T18" fmla="*/ 73 w 79"/>
                    <a:gd name="T1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34">
                      <a:moveTo>
                        <a:pt x="73" y="1"/>
                      </a:moveTo>
                      <a:cubicBezTo>
                        <a:pt x="70" y="2"/>
                        <a:pt x="68" y="4"/>
                        <a:pt x="64" y="5"/>
                      </a:cubicBezTo>
                      <a:cubicBezTo>
                        <a:pt x="62" y="6"/>
                        <a:pt x="60" y="5"/>
                        <a:pt x="58" y="3"/>
                      </a:cubicBezTo>
                      <a:cubicBezTo>
                        <a:pt x="56" y="2"/>
                        <a:pt x="53" y="0"/>
                        <a:pt x="49" y="1"/>
                      </a:cubicBezTo>
                      <a:cubicBezTo>
                        <a:pt x="39" y="2"/>
                        <a:pt x="36" y="11"/>
                        <a:pt x="31" y="11"/>
                      </a:cubicBezTo>
                      <a:cubicBezTo>
                        <a:pt x="14" y="11"/>
                        <a:pt x="0" y="22"/>
                        <a:pt x="0" y="28"/>
                      </a:cubicBezTo>
                      <a:cubicBezTo>
                        <a:pt x="0" y="34"/>
                        <a:pt x="2" y="32"/>
                        <a:pt x="14" y="31"/>
                      </a:cubicBezTo>
                      <a:cubicBezTo>
                        <a:pt x="21" y="31"/>
                        <a:pt x="35" y="29"/>
                        <a:pt x="52" y="27"/>
                      </a:cubicBezTo>
                      <a:cubicBezTo>
                        <a:pt x="79" y="24"/>
                        <a:pt x="79" y="17"/>
                        <a:pt x="79" y="17"/>
                      </a:cubicBezTo>
                      <a:cubicBezTo>
                        <a:pt x="73" y="1"/>
                        <a:pt x="73" y="1"/>
                        <a:pt x="73" y="1"/>
                      </a:cubicBezTo>
                    </a:path>
                  </a:pathLst>
                </a:custGeom>
                <a:solidFill>
                  <a:srgbClr val="003A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77">
                  <a:extLst>
                    <a:ext uri="{FF2B5EF4-FFF2-40B4-BE49-F238E27FC236}">
                      <a16:creationId xmlns:a16="http://schemas.microsoft.com/office/drawing/2014/main" id="{1B657B8F-9254-2815-78E7-E21113EA58B8}"/>
                    </a:ext>
                  </a:extLst>
                </p:cNvPr>
                <p:cNvSpPr>
                  <a:spLocks/>
                </p:cNvSpPr>
                <p:nvPr/>
              </p:nvSpPr>
              <p:spPr bwMode="auto">
                <a:xfrm>
                  <a:off x="8640763" y="3954463"/>
                  <a:ext cx="244475" cy="101600"/>
                </a:xfrm>
                <a:custGeom>
                  <a:avLst/>
                  <a:gdLst>
                    <a:gd name="T0" fmla="*/ 5 w 82"/>
                    <a:gd name="T1" fmla="*/ 9 h 34"/>
                    <a:gd name="T2" fmla="*/ 9 w 82"/>
                    <a:gd name="T3" fmla="*/ 10 h 34"/>
                    <a:gd name="T4" fmla="*/ 16 w 82"/>
                    <a:gd name="T5" fmla="*/ 10 h 34"/>
                    <a:gd name="T6" fmla="*/ 25 w 82"/>
                    <a:gd name="T7" fmla="*/ 10 h 34"/>
                    <a:gd name="T8" fmla="*/ 58 w 82"/>
                    <a:gd name="T9" fmla="*/ 8 h 34"/>
                    <a:gd name="T10" fmla="*/ 74 w 82"/>
                    <a:gd name="T11" fmla="*/ 30 h 34"/>
                    <a:gd name="T12" fmla="*/ 47 w 82"/>
                    <a:gd name="T13" fmla="*/ 32 h 34"/>
                    <a:gd name="T14" fmla="*/ 25 w 82"/>
                    <a:gd name="T15" fmla="*/ 29 h 34"/>
                    <a:gd name="T16" fmla="*/ 1 w 82"/>
                    <a:gd name="T17" fmla="*/ 22 h 34"/>
                    <a:gd name="T18" fmla="*/ 5 w 82"/>
                    <a:gd name="T19" fmla="*/ 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34">
                      <a:moveTo>
                        <a:pt x="5" y="9"/>
                      </a:moveTo>
                      <a:cubicBezTo>
                        <a:pt x="7" y="10"/>
                        <a:pt x="7" y="10"/>
                        <a:pt x="9" y="10"/>
                      </a:cubicBezTo>
                      <a:cubicBezTo>
                        <a:pt x="10" y="11"/>
                        <a:pt x="13" y="10"/>
                        <a:pt x="16" y="10"/>
                      </a:cubicBezTo>
                      <a:cubicBezTo>
                        <a:pt x="18" y="9"/>
                        <a:pt x="22" y="9"/>
                        <a:pt x="25" y="10"/>
                      </a:cubicBezTo>
                      <a:cubicBezTo>
                        <a:pt x="37" y="12"/>
                        <a:pt x="47" y="11"/>
                        <a:pt x="58" y="8"/>
                      </a:cubicBezTo>
                      <a:cubicBezTo>
                        <a:pt x="82" y="0"/>
                        <a:pt x="81" y="27"/>
                        <a:pt x="74" y="30"/>
                      </a:cubicBezTo>
                      <a:cubicBezTo>
                        <a:pt x="67" y="34"/>
                        <a:pt x="58" y="32"/>
                        <a:pt x="47" y="32"/>
                      </a:cubicBezTo>
                      <a:cubicBezTo>
                        <a:pt x="41" y="32"/>
                        <a:pt x="34" y="31"/>
                        <a:pt x="25" y="29"/>
                      </a:cubicBezTo>
                      <a:cubicBezTo>
                        <a:pt x="0" y="23"/>
                        <a:pt x="1" y="22"/>
                        <a:pt x="1" y="22"/>
                      </a:cubicBezTo>
                      <a:cubicBezTo>
                        <a:pt x="5" y="9"/>
                        <a:pt x="5" y="9"/>
                        <a:pt x="5" y="9"/>
                      </a:cubicBezTo>
                    </a:path>
                  </a:pathLst>
                </a:custGeom>
                <a:solidFill>
                  <a:srgbClr val="003A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78">
                  <a:extLst>
                    <a:ext uri="{FF2B5EF4-FFF2-40B4-BE49-F238E27FC236}">
                      <a16:creationId xmlns:a16="http://schemas.microsoft.com/office/drawing/2014/main" id="{C1695ED2-111A-9C09-96C1-AD19A6A994B7}"/>
                    </a:ext>
                  </a:extLst>
                </p:cNvPr>
                <p:cNvSpPr>
                  <a:spLocks/>
                </p:cNvSpPr>
                <p:nvPr/>
              </p:nvSpPr>
              <p:spPr bwMode="auto">
                <a:xfrm>
                  <a:off x="8383588" y="3684588"/>
                  <a:ext cx="438150" cy="341313"/>
                </a:xfrm>
                <a:custGeom>
                  <a:avLst/>
                  <a:gdLst>
                    <a:gd name="T0" fmla="*/ 144 w 147"/>
                    <a:gd name="T1" fmla="*/ 25 h 114"/>
                    <a:gd name="T2" fmla="*/ 84 w 147"/>
                    <a:gd name="T3" fmla="*/ 38 h 114"/>
                    <a:gd name="T4" fmla="*/ 0 w 147"/>
                    <a:gd name="T5" fmla="*/ 97 h 114"/>
                    <a:gd name="T6" fmla="*/ 6 w 147"/>
                    <a:gd name="T7" fmla="*/ 114 h 114"/>
                    <a:gd name="T8" fmla="*/ 84 w 147"/>
                    <a:gd name="T9" fmla="*/ 74 h 114"/>
                    <a:gd name="T10" fmla="*/ 144 w 147"/>
                    <a:gd name="T11" fmla="*/ 25 h 114"/>
                  </a:gdLst>
                  <a:ahLst/>
                  <a:cxnLst>
                    <a:cxn ang="0">
                      <a:pos x="T0" y="T1"/>
                    </a:cxn>
                    <a:cxn ang="0">
                      <a:pos x="T2" y="T3"/>
                    </a:cxn>
                    <a:cxn ang="0">
                      <a:pos x="T4" y="T5"/>
                    </a:cxn>
                    <a:cxn ang="0">
                      <a:pos x="T6" y="T7"/>
                    </a:cxn>
                    <a:cxn ang="0">
                      <a:pos x="T8" y="T9"/>
                    </a:cxn>
                    <a:cxn ang="0">
                      <a:pos x="T10" y="T11"/>
                    </a:cxn>
                  </a:cxnLst>
                  <a:rect l="0" t="0" r="r" b="b"/>
                  <a:pathLst>
                    <a:path w="147" h="114">
                      <a:moveTo>
                        <a:pt x="144" y="25"/>
                      </a:moveTo>
                      <a:cubicBezTo>
                        <a:pt x="147" y="8"/>
                        <a:pt x="131" y="0"/>
                        <a:pt x="84" y="38"/>
                      </a:cubicBezTo>
                      <a:cubicBezTo>
                        <a:pt x="44" y="71"/>
                        <a:pt x="24" y="84"/>
                        <a:pt x="0" y="97"/>
                      </a:cubicBezTo>
                      <a:cubicBezTo>
                        <a:pt x="0" y="106"/>
                        <a:pt x="1" y="110"/>
                        <a:pt x="6" y="114"/>
                      </a:cubicBezTo>
                      <a:cubicBezTo>
                        <a:pt x="44" y="100"/>
                        <a:pt x="56" y="90"/>
                        <a:pt x="84" y="74"/>
                      </a:cubicBezTo>
                      <a:cubicBezTo>
                        <a:pt x="109" y="61"/>
                        <a:pt x="139" y="50"/>
                        <a:pt x="144" y="25"/>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79">
                  <a:extLst>
                    <a:ext uri="{FF2B5EF4-FFF2-40B4-BE49-F238E27FC236}">
                      <a16:creationId xmlns:a16="http://schemas.microsoft.com/office/drawing/2014/main" id="{362655F2-AA21-D2C5-856D-50439502848E}"/>
                    </a:ext>
                  </a:extLst>
                </p:cNvPr>
                <p:cNvSpPr>
                  <a:spLocks/>
                </p:cNvSpPr>
                <p:nvPr/>
              </p:nvSpPr>
              <p:spPr bwMode="auto">
                <a:xfrm>
                  <a:off x="8189913" y="4038600"/>
                  <a:ext cx="3175" cy="14288"/>
                </a:xfrm>
                <a:custGeom>
                  <a:avLst/>
                  <a:gdLst>
                    <a:gd name="T0" fmla="*/ 1 w 1"/>
                    <a:gd name="T1" fmla="*/ 0 h 5"/>
                    <a:gd name="T2" fmla="*/ 0 w 1"/>
                    <a:gd name="T3" fmla="*/ 2 h 5"/>
                    <a:gd name="T4" fmla="*/ 1 w 1"/>
                    <a:gd name="T5" fmla="*/ 5 h 5"/>
                    <a:gd name="T6" fmla="*/ 0 w 1"/>
                    <a:gd name="T7" fmla="*/ 2 h 5"/>
                    <a:gd name="T8" fmla="*/ 1 w 1"/>
                    <a:gd name="T9" fmla="*/ 0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0" y="1"/>
                        <a:pt x="0" y="2"/>
                        <a:pt x="0" y="2"/>
                      </a:cubicBezTo>
                      <a:cubicBezTo>
                        <a:pt x="0" y="4"/>
                        <a:pt x="0" y="5"/>
                        <a:pt x="1" y="5"/>
                      </a:cubicBezTo>
                      <a:cubicBezTo>
                        <a:pt x="0" y="5"/>
                        <a:pt x="0" y="4"/>
                        <a:pt x="0" y="2"/>
                      </a:cubicBezTo>
                      <a:cubicBezTo>
                        <a:pt x="0" y="2"/>
                        <a:pt x="0" y="1"/>
                        <a:pt x="1" y="0"/>
                      </a:cubicBezTo>
                      <a:cubicBezTo>
                        <a:pt x="1" y="0"/>
                        <a:pt x="1" y="0"/>
                        <a:pt x="1"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80">
                  <a:extLst>
                    <a:ext uri="{FF2B5EF4-FFF2-40B4-BE49-F238E27FC236}">
                      <a16:creationId xmlns:a16="http://schemas.microsoft.com/office/drawing/2014/main" id="{D7339A7C-87FB-F9F1-722D-A685B757EEB6}"/>
                    </a:ext>
                  </a:extLst>
                </p:cNvPr>
                <p:cNvSpPr>
                  <a:spLocks/>
                </p:cNvSpPr>
                <p:nvPr/>
              </p:nvSpPr>
              <p:spPr bwMode="auto">
                <a:xfrm>
                  <a:off x="8189913" y="4014788"/>
                  <a:ext cx="223838" cy="41275"/>
                </a:xfrm>
                <a:custGeom>
                  <a:avLst/>
                  <a:gdLst>
                    <a:gd name="T0" fmla="*/ 67 w 75"/>
                    <a:gd name="T1" fmla="*/ 0 h 14"/>
                    <a:gd name="T2" fmla="*/ 52 w 75"/>
                    <a:gd name="T3" fmla="*/ 3 h 14"/>
                    <a:gd name="T4" fmla="*/ 14 w 75"/>
                    <a:gd name="T5" fmla="*/ 7 h 14"/>
                    <a:gd name="T6" fmla="*/ 3 w 75"/>
                    <a:gd name="T7" fmla="*/ 8 h 14"/>
                    <a:gd name="T8" fmla="*/ 1 w 75"/>
                    <a:gd name="T9" fmla="*/ 8 h 14"/>
                    <a:gd name="T10" fmla="*/ 0 w 75"/>
                    <a:gd name="T11" fmla="*/ 10 h 14"/>
                    <a:gd name="T12" fmla="*/ 1 w 75"/>
                    <a:gd name="T13" fmla="*/ 13 h 14"/>
                    <a:gd name="T14" fmla="*/ 3 w 75"/>
                    <a:gd name="T15" fmla="*/ 14 h 14"/>
                    <a:gd name="T16" fmla="*/ 14 w 75"/>
                    <a:gd name="T17" fmla="*/ 13 h 14"/>
                    <a:gd name="T18" fmla="*/ 52 w 75"/>
                    <a:gd name="T19" fmla="*/ 9 h 14"/>
                    <a:gd name="T20" fmla="*/ 75 w 75"/>
                    <a:gd name="T21" fmla="*/ 3 h 14"/>
                    <a:gd name="T22" fmla="*/ 71 w 75"/>
                    <a:gd name="T23" fmla="*/ 4 h 14"/>
                    <a:gd name="T24" fmla="*/ 67 w 75"/>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14">
                      <a:moveTo>
                        <a:pt x="67" y="0"/>
                      </a:moveTo>
                      <a:cubicBezTo>
                        <a:pt x="63" y="1"/>
                        <a:pt x="58" y="3"/>
                        <a:pt x="52" y="3"/>
                      </a:cubicBezTo>
                      <a:cubicBezTo>
                        <a:pt x="35" y="5"/>
                        <a:pt x="21" y="7"/>
                        <a:pt x="14" y="7"/>
                      </a:cubicBezTo>
                      <a:cubicBezTo>
                        <a:pt x="8" y="8"/>
                        <a:pt x="5" y="8"/>
                        <a:pt x="3" y="8"/>
                      </a:cubicBezTo>
                      <a:cubicBezTo>
                        <a:pt x="2" y="8"/>
                        <a:pt x="1" y="8"/>
                        <a:pt x="1" y="8"/>
                      </a:cubicBezTo>
                      <a:cubicBezTo>
                        <a:pt x="0" y="9"/>
                        <a:pt x="0" y="10"/>
                        <a:pt x="0" y="10"/>
                      </a:cubicBezTo>
                      <a:cubicBezTo>
                        <a:pt x="0" y="12"/>
                        <a:pt x="0" y="13"/>
                        <a:pt x="1" y="13"/>
                      </a:cubicBezTo>
                      <a:cubicBezTo>
                        <a:pt x="1" y="14"/>
                        <a:pt x="2" y="14"/>
                        <a:pt x="3" y="14"/>
                      </a:cubicBezTo>
                      <a:cubicBezTo>
                        <a:pt x="5" y="14"/>
                        <a:pt x="8" y="13"/>
                        <a:pt x="14" y="13"/>
                      </a:cubicBezTo>
                      <a:cubicBezTo>
                        <a:pt x="21" y="13"/>
                        <a:pt x="35" y="11"/>
                        <a:pt x="52" y="9"/>
                      </a:cubicBezTo>
                      <a:cubicBezTo>
                        <a:pt x="64" y="7"/>
                        <a:pt x="71" y="5"/>
                        <a:pt x="75" y="3"/>
                      </a:cubicBezTo>
                      <a:cubicBezTo>
                        <a:pt x="74" y="3"/>
                        <a:pt x="73" y="4"/>
                        <a:pt x="71" y="4"/>
                      </a:cubicBezTo>
                      <a:cubicBezTo>
                        <a:pt x="70" y="3"/>
                        <a:pt x="68" y="2"/>
                        <a:pt x="67" y="0"/>
                      </a:cubicBezTo>
                    </a:path>
                  </a:pathLst>
                </a:custGeom>
                <a:solidFill>
                  <a:srgbClr val="0035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81">
                  <a:extLst>
                    <a:ext uri="{FF2B5EF4-FFF2-40B4-BE49-F238E27FC236}">
                      <a16:creationId xmlns:a16="http://schemas.microsoft.com/office/drawing/2014/main" id="{C2BE60BD-C6EE-EB6F-B8E7-F8309FB358A0}"/>
                    </a:ext>
                  </a:extLst>
                </p:cNvPr>
                <p:cNvSpPr>
                  <a:spLocks noEditPoints="1"/>
                </p:cNvSpPr>
                <p:nvPr/>
              </p:nvSpPr>
              <p:spPr bwMode="auto">
                <a:xfrm>
                  <a:off x="8389938" y="3738563"/>
                  <a:ext cx="427038" cy="287338"/>
                </a:xfrm>
                <a:custGeom>
                  <a:avLst/>
                  <a:gdLst>
                    <a:gd name="T0" fmla="*/ 36 w 143"/>
                    <a:gd name="T1" fmla="*/ 76 h 96"/>
                    <a:gd name="T2" fmla="*/ 8 w 143"/>
                    <a:gd name="T3" fmla="*/ 89 h 96"/>
                    <a:gd name="T4" fmla="*/ 0 w 143"/>
                    <a:gd name="T5" fmla="*/ 92 h 96"/>
                    <a:gd name="T6" fmla="*/ 4 w 143"/>
                    <a:gd name="T7" fmla="*/ 96 h 96"/>
                    <a:gd name="T8" fmla="*/ 8 w 143"/>
                    <a:gd name="T9" fmla="*/ 95 h 96"/>
                    <a:gd name="T10" fmla="*/ 8 w 143"/>
                    <a:gd name="T11" fmla="*/ 95 h 96"/>
                    <a:gd name="T12" fmla="*/ 42 w 143"/>
                    <a:gd name="T13" fmla="*/ 79 h 96"/>
                    <a:gd name="T14" fmla="*/ 36 w 143"/>
                    <a:gd name="T15" fmla="*/ 76 h 96"/>
                    <a:gd name="T16" fmla="*/ 142 w 143"/>
                    <a:gd name="T17" fmla="*/ 0 h 96"/>
                    <a:gd name="T18" fmla="*/ 142 w 143"/>
                    <a:gd name="T19" fmla="*/ 1 h 96"/>
                    <a:gd name="T20" fmla="*/ 82 w 143"/>
                    <a:gd name="T21" fmla="*/ 51 h 96"/>
                    <a:gd name="T22" fmla="*/ 65 w 143"/>
                    <a:gd name="T23" fmla="*/ 60 h 96"/>
                    <a:gd name="T24" fmla="*/ 69 w 143"/>
                    <a:gd name="T25" fmla="*/ 63 h 96"/>
                    <a:gd name="T26" fmla="*/ 82 w 143"/>
                    <a:gd name="T27" fmla="*/ 56 h 96"/>
                    <a:gd name="T28" fmla="*/ 142 w 143"/>
                    <a:gd name="T29" fmla="*/ 7 h 96"/>
                    <a:gd name="T30" fmla="*/ 142 w 143"/>
                    <a:gd name="T3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96">
                      <a:moveTo>
                        <a:pt x="36" y="76"/>
                      </a:moveTo>
                      <a:cubicBezTo>
                        <a:pt x="28" y="80"/>
                        <a:pt x="19" y="85"/>
                        <a:pt x="8" y="89"/>
                      </a:cubicBezTo>
                      <a:cubicBezTo>
                        <a:pt x="6" y="90"/>
                        <a:pt x="4" y="91"/>
                        <a:pt x="0" y="92"/>
                      </a:cubicBezTo>
                      <a:cubicBezTo>
                        <a:pt x="1" y="94"/>
                        <a:pt x="3" y="95"/>
                        <a:pt x="4" y="96"/>
                      </a:cubicBezTo>
                      <a:cubicBezTo>
                        <a:pt x="6" y="96"/>
                        <a:pt x="7" y="95"/>
                        <a:pt x="8" y="95"/>
                      </a:cubicBezTo>
                      <a:cubicBezTo>
                        <a:pt x="8" y="95"/>
                        <a:pt x="8" y="95"/>
                        <a:pt x="8" y="95"/>
                      </a:cubicBezTo>
                      <a:cubicBezTo>
                        <a:pt x="22" y="89"/>
                        <a:pt x="33" y="84"/>
                        <a:pt x="42" y="79"/>
                      </a:cubicBezTo>
                      <a:cubicBezTo>
                        <a:pt x="40" y="78"/>
                        <a:pt x="38" y="77"/>
                        <a:pt x="36" y="76"/>
                      </a:cubicBezTo>
                      <a:moveTo>
                        <a:pt x="142" y="0"/>
                      </a:moveTo>
                      <a:cubicBezTo>
                        <a:pt x="142" y="1"/>
                        <a:pt x="142" y="1"/>
                        <a:pt x="142" y="1"/>
                      </a:cubicBezTo>
                      <a:cubicBezTo>
                        <a:pt x="137" y="26"/>
                        <a:pt x="107" y="37"/>
                        <a:pt x="82" y="51"/>
                      </a:cubicBezTo>
                      <a:cubicBezTo>
                        <a:pt x="76" y="54"/>
                        <a:pt x="70" y="57"/>
                        <a:pt x="65" y="60"/>
                      </a:cubicBezTo>
                      <a:cubicBezTo>
                        <a:pt x="66" y="61"/>
                        <a:pt x="68" y="62"/>
                        <a:pt x="69" y="63"/>
                      </a:cubicBezTo>
                      <a:cubicBezTo>
                        <a:pt x="73" y="61"/>
                        <a:pt x="77" y="59"/>
                        <a:pt x="82" y="56"/>
                      </a:cubicBezTo>
                      <a:cubicBezTo>
                        <a:pt x="107" y="43"/>
                        <a:pt x="137" y="32"/>
                        <a:pt x="142" y="7"/>
                      </a:cubicBezTo>
                      <a:cubicBezTo>
                        <a:pt x="143" y="4"/>
                        <a:pt x="143" y="2"/>
                        <a:pt x="142" y="0"/>
                      </a:cubicBezTo>
                    </a:path>
                  </a:pathLst>
                </a:custGeom>
                <a:solidFill>
                  <a:srgbClr val="B1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82">
                  <a:extLst>
                    <a:ext uri="{FF2B5EF4-FFF2-40B4-BE49-F238E27FC236}">
                      <a16:creationId xmlns:a16="http://schemas.microsoft.com/office/drawing/2014/main" id="{D982B0E2-EA82-58D6-518F-41305281F4F1}"/>
                    </a:ext>
                  </a:extLst>
                </p:cNvPr>
                <p:cNvSpPr>
                  <a:spLocks/>
                </p:cNvSpPr>
                <p:nvPr/>
              </p:nvSpPr>
              <p:spPr bwMode="auto">
                <a:xfrm>
                  <a:off x="8288338" y="3687763"/>
                  <a:ext cx="403225" cy="347663"/>
                </a:xfrm>
                <a:custGeom>
                  <a:avLst/>
                  <a:gdLst>
                    <a:gd name="T0" fmla="*/ 0 w 135"/>
                    <a:gd name="T1" fmla="*/ 29 h 116"/>
                    <a:gd name="T2" fmla="*/ 51 w 135"/>
                    <a:gd name="T3" fmla="*/ 35 h 116"/>
                    <a:gd name="T4" fmla="*/ 129 w 135"/>
                    <a:gd name="T5" fmla="*/ 97 h 116"/>
                    <a:gd name="T6" fmla="*/ 124 w 135"/>
                    <a:gd name="T7" fmla="*/ 114 h 116"/>
                    <a:gd name="T8" fmla="*/ 53 w 135"/>
                    <a:gd name="T9" fmla="*/ 84 h 116"/>
                    <a:gd name="T10" fmla="*/ 0 w 135"/>
                    <a:gd name="T11" fmla="*/ 29 h 116"/>
                  </a:gdLst>
                  <a:ahLst/>
                  <a:cxnLst>
                    <a:cxn ang="0">
                      <a:pos x="T0" y="T1"/>
                    </a:cxn>
                    <a:cxn ang="0">
                      <a:pos x="T2" y="T3"/>
                    </a:cxn>
                    <a:cxn ang="0">
                      <a:pos x="T4" y="T5"/>
                    </a:cxn>
                    <a:cxn ang="0">
                      <a:pos x="T6" y="T7"/>
                    </a:cxn>
                    <a:cxn ang="0">
                      <a:pos x="T8" y="T9"/>
                    </a:cxn>
                    <a:cxn ang="0">
                      <a:pos x="T10" y="T11"/>
                    </a:cxn>
                  </a:cxnLst>
                  <a:rect l="0" t="0" r="r" b="b"/>
                  <a:pathLst>
                    <a:path w="135" h="116">
                      <a:moveTo>
                        <a:pt x="0" y="29"/>
                      </a:moveTo>
                      <a:cubicBezTo>
                        <a:pt x="0" y="13"/>
                        <a:pt x="15" y="0"/>
                        <a:pt x="51" y="35"/>
                      </a:cubicBezTo>
                      <a:cubicBezTo>
                        <a:pt x="82" y="64"/>
                        <a:pt x="89" y="73"/>
                        <a:pt x="129" y="97"/>
                      </a:cubicBezTo>
                      <a:cubicBezTo>
                        <a:pt x="135" y="100"/>
                        <a:pt x="130" y="116"/>
                        <a:pt x="124" y="114"/>
                      </a:cubicBezTo>
                      <a:cubicBezTo>
                        <a:pt x="107" y="108"/>
                        <a:pt x="76" y="98"/>
                        <a:pt x="53" y="84"/>
                      </a:cubicBezTo>
                      <a:cubicBezTo>
                        <a:pt x="33" y="73"/>
                        <a:pt x="0" y="53"/>
                        <a:pt x="0" y="29"/>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283">
                  <a:extLst>
                    <a:ext uri="{FF2B5EF4-FFF2-40B4-BE49-F238E27FC236}">
                      <a16:creationId xmlns:a16="http://schemas.microsoft.com/office/drawing/2014/main" id="{02AA56EB-884F-8319-EC33-A19828DEF2D3}"/>
                    </a:ext>
                  </a:extLst>
                </p:cNvPr>
                <p:cNvSpPr>
                  <a:spLocks noChangeArrowheads="1"/>
                </p:cNvSpPr>
                <p:nvPr/>
              </p:nvSpPr>
              <p:spPr bwMode="auto">
                <a:xfrm>
                  <a:off x="8332788" y="3859213"/>
                  <a:ext cx="1588" cy="1588"/>
                </a:xfrm>
                <a:prstGeom prst="ellipse">
                  <a:avLst/>
                </a:prstGeom>
                <a:solidFill>
                  <a:srgbClr val="B1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4">
                  <a:extLst>
                    <a:ext uri="{FF2B5EF4-FFF2-40B4-BE49-F238E27FC236}">
                      <a16:creationId xmlns:a16="http://schemas.microsoft.com/office/drawing/2014/main" id="{9AE29E91-73AF-3C59-45B1-410EF5B88F40}"/>
                    </a:ext>
                  </a:extLst>
                </p:cNvPr>
                <p:cNvSpPr>
                  <a:spLocks/>
                </p:cNvSpPr>
                <p:nvPr/>
              </p:nvSpPr>
              <p:spPr bwMode="auto">
                <a:xfrm>
                  <a:off x="8332788" y="3859213"/>
                  <a:ext cx="6350" cy="4763"/>
                </a:xfrm>
                <a:custGeom>
                  <a:avLst/>
                  <a:gdLst>
                    <a:gd name="T0" fmla="*/ 0 w 2"/>
                    <a:gd name="T1" fmla="*/ 0 h 2"/>
                    <a:gd name="T2" fmla="*/ 0 w 2"/>
                    <a:gd name="T3" fmla="*/ 0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0" y="0"/>
                        <a:pt x="0" y="0"/>
                        <a:pt x="0" y="0"/>
                      </a:cubicBezTo>
                      <a:cubicBezTo>
                        <a:pt x="1" y="1"/>
                        <a:pt x="1" y="2"/>
                        <a:pt x="2" y="2"/>
                      </a:cubicBezTo>
                      <a:cubicBezTo>
                        <a:pt x="1" y="2"/>
                        <a:pt x="1" y="1"/>
                        <a:pt x="0" y="0"/>
                      </a:cubicBezTo>
                    </a:path>
                  </a:pathLst>
                </a:custGeom>
                <a:solidFill>
                  <a:srgbClr val="B094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85">
                  <a:extLst>
                    <a:ext uri="{FF2B5EF4-FFF2-40B4-BE49-F238E27FC236}">
                      <a16:creationId xmlns:a16="http://schemas.microsoft.com/office/drawing/2014/main" id="{B18F97CF-82A6-281B-502D-63F2CF6D8F13}"/>
                    </a:ext>
                  </a:extLst>
                </p:cNvPr>
                <p:cNvSpPr>
                  <a:spLocks noEditPoints="1"/>
                </p:cNvSpPr>
                <p:nvPr/>
              </p:nvSpPr>
              <p:spPr bwMode="auto">
                <a:xfrm>
                  <a:off x="8353426" y="3876675"/>
                  <a:ext cx="9525" cy="9525"/>
                </a:xfrm>
                <a:custGeom>
                  <a:avLst/>
                  <a:gdLst>
                    <a:gd name="T0" fmla="*/ 3 w 3"/>
                    <a:gd name="T1" fmla="*/ 3 h 3"/>
                    <a:gd name="T2" fmla="*/ 3 w 3"/>
                    <a:gd name="T3" fmla="*/ 3 h 3"/>
                    <a:gd name="T4" fmla="*/ 3 w 3"/>
                    <a:gd name="T5" fmla="*/ 3 h 3"/>
                    <a:gd name="T6" fmla="*/ 2 w 3"/>
                    <a:gd name="T7" fmla="*/ 3 h 3"/>
                    <a:gd name="T8" fmla="*/ 2 w 3"/>
                    <a:gd name="T9" fmla="*/ 3 h 3"/>
                    <a:gd name="T10" fmla="*/ 2 w 3"/>
                    <a:gd name="T11" fmla="*/ 3 h 3"/>
                    <a:gd name="T12" fmla="*/ 2 w 3"/>
                    <a:gd name="T13" fmla="*/ 3 h 3"/>
                    <a:gd name="T14" fmla="*/ 2 w 3"/>
                    <a:gd name="T15" fmla="*/ 3 h 3"/>
                    <a:gd name="T16" fmla="*/ 2 w 3"/>
                    <a:gd name="T17" fmla="*/ 3 h 3"/>
                    <a:gd name="T18" fmla="*/ 0 w 3"/>
                    <a:gd name="T19" fmla="*/ 1 h 3"/>
                    <a:gd name="T20" fmla="*/ 2 w 3"/>
                    <a:gd name="T21" fmla="*/ 3 h 3"/>
                    <a:gd name="T22" fmla="*/ 0 w 3"/>
                    <a:gd name="T23" fmla="*/ 1 h 3"/>
                    <a:gd name="T24" fmla="*/ 0 w 3"/>
                    <a:gd name="T25" fmla="*/ 1 h 3"/>
                    <a:gd name="T26" fmla="*/ 0 w 3"/>
                    <a:gd name="T27" fmla="*/ 1 h 3"/>
                    <a:gd name="T28" fmla="*/ 0 w 3"/>
                    <a:gd name="T29" fmla="*/ 1 h 3"/>
                    <a:gd name="T30" fmla="*/ 0 w 3"/>
                    <a:gd name="T31" fmla="*/ 1 h 3"/>
                    <a:gd name="T32" fmla="*/ 0 w 3"/>
                    <a:gd name="T33" fmla="*/ 1 h 3"/>
                    <a:gd name="T34" fmla="*/ 0 w 3"/>
                    <a:gd name="T35" fmla="*/ 1 h 3"/>
                    <a:gd name="T36" fmla="*/ 0 w 3"/>
                    <a:gd name="T37" fmla="*/ 0 h 3"/>
                    <a:gd name="T38" fmla="*/ 0 w 3"/>
                    <a:gd name="T39" fmla="*/ 1 h 3"/>
                    <a:gd name="T40" fmla="*/ 0 w 3"/>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 h="3">
                      <a:moveTo>
                        <a:pt x="3" y="3"/>
                      </a:moveTo>
                      <a:cubicBezTo>
                        <a:pt x="3" y="3"/>
                        <a:pt x="3" y="3"/>
                        <a:pt x="3" y="3"/>
                      </a:cubicBezTo>
                      <a:cubicBezTo>
                        <a:pt x="3" y="3"/>
                        <a:pt x="3" y="3"/>
                        <a:pt x="3" y="3"/>
                      </a:cubicBezTo>
                      <a:moveTo>
                        <a:pt x="2" y="3"/>
                      </a:moveTo>
                      <a:cubicBezTo>
                        <a:pt x="2" y="3"/>
                        <a:pt x="2" y="3"/>
                        <a:pt x="2" y="3"/>
                      </a:cubicBezTo>
                      <a:cubicBezTo>
                        <a:pt x="2" y="3"/>
                        <a:pt x="2" y="3"/>
                        <a:pt x="2" y="3"/>
                      </a:cubicBezTo>
                      <a:moveTo>
                        <a:pt x="2" y="3"/>
                      </a:moveTo>
                      <a:cubicBezTo>
                        <a:pt x="2" y="3"/>
                        <a:pt x="2" y="3"/>
                        <a:pt x="2" y="3"/>
                      </a:cubicBezTo>
                      <a:cubicBezTo>
                        <a:pt x="2" y="3"/>
                        <a:pt x="2" y="3"/>
                        <a:pt x="2" y="3"/>
                      </a:cubicBezTo>
                      <a:moveTo>
                        <a:pt x="0" y="1"/>
                      </a:moveTo>
                      <a:cubicBezTo>
                        <a:pt x="1" y="1"/>
                        <a:pt x="1" y="2"/>
                        <a:pt x="2" y="3"/>
                      </a:cubicBezTo>
                      <a:cubicBezTo>
                        <a:pt x="1" y="2"/>
                        <a:pt x="1"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1"/>
                        <a:pt x="0" y="1"/>
                      </a:cubicBezTo>
                      <a:cubicBezTo>
                        <a:pt x="0" y="1"/>
                        <a:pt x="0" y="0"/>
                        <a:pt x="0" y="0"/>
                      </a:cubicBezTo>
                    </a:path>
                  </a:pathLst>
                </a:custGeom>
                <a:solidFill>
                  <a:srgbClr val="928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86">
                  <a:extLst>
                    <a:ext uri="{FF2B5EF4-FFF2-40B4-BE49-F238E27FC236}">
                      <a16:creationId xmlns:a16="http://schemas.microsoft.com/office/drawing/2014/main" id="{DF1D5B22-CF07-E984-2C95-F6B64E1D3863}"/>
                    </a:ext>
                  </a:extLst>
                </p:cNvPr>
                <p:cNvSpPr>
                  <a:spLocks/>
                </p:cNvSpPr>
                <p:nvPr/>
              </p:nvSpPr>
              <p:spPr bwMode="auto">
                <a:xfrm>
                  <a:off x="8818563" y="4017963"/>
                  <a:ext cx="53975" cy="34925"/>
                </a:xfrm>
                <a:custGeom>
                  <a:avLst/>
                  <a:gdLst>
                    <a:gd name="T0" fmla="*/ 18 w 18"/>
                    <a:gd name="T1" fmla="*/ 0 h 12"/>
                    <a:gd name="T2" fmla="*/ 14 w 18"/>
                    <a:gd name="T3" fmla="*/ 9 h 12"/>
                    <a:gd name="T4" fmla="*/ 0 w 18"/>
                    <a:gd name="T5" fmla="*/ 12 h 12"/>
                    <a:gd name="T6" fmla="*/ 0 w 18"/>
                    <a:gd name="T7" fmla="*/ 12 h 12"/>
                    <a:gd name="T8" fmla="*/ 14 w 18"/>
                    <a:gd name="T9" fmla="*/ 9 h 12"/>
                    <a:gd name="T10" fmla="*/ 18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18" y="0"/>
                      </a:moveTo>
                      <a:cubicBezTo>
                        <a:pt x="18" y="4"/>
                        <a:pt x="16" y="8"/>
                        <a:pt x="14" y="9"/>
                      </a:cubicBezTo>
                      <a:cubicBezTo>
                        <a:pt x="10" y="11"/>
                        <a:pt x="5" y="12"/>
                        <a:pt x="0" y="12"/>
                      </a:cubicBezTo>
                      <a:cubicBezTo>
                        <a:pt x="0" y="12"/>
                        <a:pt x="0" y="12"/>
                        <a:pt x="0" y="12"/>
                      </a:cubicBezTo>
                      <a:cubicBezTo>
                        <a:pt x="5" y="12"/>
                        <a:pt x="10" y="11"/>
                        <a:pt x="14" y="9"/>
                      </a:cubicBezTo>
                      <a:cubicBezTo>
                        <a:pt x="16" y="8"/>
                        <a:pt x="18" y="4"/>
                        <a:pt x="18"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87">
                  <a:extLst>
                    <a:ext uri="{FF2B5EF4-FFF2-40B4-BE49-F238E27FC236}">
                      <a16:creationId xmlns:a16="http://schemas.microsoft.com/office/drawing/2014/main" id="{42C8F889-6835-3F2D-9672-F0C10ABECF17}"/>
                    </a:ext>
                  </a:extLst>
                </p:cNvPr>
                <p:cNvSpPr>
                  <a:spLocks/>
                </p:cNvSpPr>
                <p:nvPr/>
              </p:nvSpPr>
              <p:spPr bwMode="auto">
                <a:xfrm>
                  <a:off x="8667751" y="3994150"/>
                  <a:ext cx="204788" cy="58738"/>
                </a:xfrm>
                <a:custGeom>
                  <a:avLst/>
                  <a:gdLst>
                    <a:gd name="T0" fmla="*/ 68 w 69"/>
                    <a:gd name="T1" fmla="*/ 0 h 20"/>
                    <a:gd name="T2" fmla="*/ 64 w 69"/>
                    <a:gd name="T3" fmla="*/ 7 h 20"/>
                    <a:gd name="T4" fmla="*/ 50 w 69"/>
                    <a:gd name="T5" fmla="*/ 10 h 20"/>
                    <a:gd name="T6" fmla="*/ 37 w 69"/>
                    <a:gd name="T7" fmla="*/ 9 h 20"/>
                    <a:gd name="T8" fmla="*/ 15 w 69"/>
                    <a:gd name="T9" fmla="*/ 6 h 20"/>
                    <a:gd name="T10" fmla="*/ 5 w 69"/>
                    <a:gd name="T11" fmla="*/ 3 h 20"/>
                    <a:gd name="T12" fmla="*/ 0 w 69"/>
                    <a:gd name="T13" fmla="*/ 12 h 20"/>
                    <a:gd name="T14" fmla="*/ 16 w 69"/>
                    <a:gd name="T15" fmla="*/ 16 h 20"/>
                    <a:gd name="T16" fmla="*/ 38 w 69"/>
                    <a:gd name="T17" fmla="*/ 19 h 20"/>
                    <a:gd name="T18" fmla="*/ 51 w 69"/>
                    <a:gd name="T19" fmla="*/ 20 h 20"/>
                    <a:gd name="T20" fmla="*/ 65 w 69"/>
                    <a:gd name="T21" fmla="*/ 17 h 20"/>
                    <a:gd name="T22" fmla="*/ 69 w 69"/>
                    <a:gd name="T23" fmla="*/ 8 h 20"/>
                    <a:gd name="T24" fmla="*/ 68 w 69"/>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20">
                      <a:moveTo>
                        <a:pt x="68" y="0"/>
                      </a:moveTo>
                      <a:cubicBezTo>
                        <a:pt x="67" y="4"/>
                        <a:pt x="66" y="6"/>
                        <a:pt x="64" y="7"/>
                      </a:cubicBezTo>
                      <a:cubicBezTo>
                        <a:pt x="60" y="9"/>
                        <a:pt x="55" y="10"/>
                        <a:pt x="50" y="10"/>
                      </a:cubicBezTo>
                      <a:cubicBezTo>
                        <a:pt x="47" y="10"/>
                        <a:pt x="42" y="9"/>
                        <a:pt x="37" y="9"/>
                      </a:cubicBezTo>
                      <a:cubicBezTo>
                        <a:pt x="31" y="9"/>
                        <a:pt x="24" y="8"/>
                        <a:pt x="15" y="6"/>
                      </a:cubicBezTo>
                      <a:cubicBezTo>
                        <a:pt x="11" y="5"/>
                        <a:pt x="7" y="4"/>
                        <a:pt x="5" y="3"/>
                      </a:cubicBezTo>
                      <a:cubicBezTo>
                        <a:pt x="4" y="6"/>
                        <a:pt x="2" y="10"/>
                        <a:pt x="0" y="12"/>
                      </a:cubicBezTo>
                      <a:cubicBezTo>
                        <a:pt x="4" y="13"/>
                        <a:pt x="9" y="14"/>
                        <a:pt x="16" y="16"/>
                      </a:cubicBezTo>
                      <a:cubicBezTo>
                        <a:pt x="25" y="18"/>
                        <a:pt x="33" y="19"/>
                        <a:pt x="38" y="19"/>
                      </a:cubicBezTo>
                      <a:cubicBezTo>
                        <a:pt x="43" y="19"/>
                        <a:pt x="48" y="20"/>
                        <a:pt x="51" y="20"/>
                      </a:cubicBezTo>
                      <a:cubicBezTo>
                        <a:pt x="56" y="20"/>
                        <a:pt x="61" y="19"/>
                        <a:pt x="65" y="17"/>
                      </a:cubicBezTo>
                      <a:cubicBezTo>
                        <a:pt x="67" y="16"/>
                        <a:pt x="69" y="12"/>
                        <a:pt x="69" y="8"/>
                      </a:cubicBezTo>
                      <a:cubicBezTo>
                        <a:pt x="69" y="5"/>
                        <a:pt x="69" y="3"/>
                        <a:pt x="68" y="0"/>
                      </a:cubicBezTo>
                    </a:path>
                  </a:pathLst>
                </a:custGeom>
                <a:solidFill>
                  <a:srgbClr val="0035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88">
                  <a:extLst>
                    <a:ext uri="{FF2B5EF4-FFF2-40B4-BE49-F238E27FC236}">
                      <a16:creationId xmlns:a16="http://schemas.microsoft.com/office/drawing/2014/main" id="{6687C26E-9B3A-2750-CB75-39EB212FBDED}"/>
                    </a:ext>
                  </a:extLst>
                </p:cNvPr>
                <p:cNvSpPr>
                  <a:spLocks/>
                </p:cNvSpPr>
                <p:nvPr/>
              </p:nvSpPr>
              <p:spPr bwMode="auto">
                <a:xfrm>
                  <a:off x="8332788" y="3836988"/>
                  <a:ext cx="349250" cy="192088"/>
                </a:xfrm>
                <a:custGeom>
                  <a:avLst/>
                  <a:gdLst>
                    <a:gd name="T0" fmla="*/ 2 w 117"/>
                    <a:gd name="T1" fmla="*/ 0 h 64"/>
                    <a:gd name="T2" fmla="*/ 0 w 117"/>
                    <a:gd name="T3" fmla="*/ 7 h 64"/>
                    <a:gd name="T4" fmla="*/ 0 w 117"/>
                    <a:gd name="T5" fmla="*/ 7 h 64"/>
                    <a:gd name="T6" fmla="*/ 2 w 117"/>
                    <a:gd name="T7" fmla="*/ 9 h 64"/>
                    <a:gd name="T8" fmla="*/ 3 w 117"/>
                    <a:gd name="T9" fmla="*/ 10 h 64"/>
                    <a:gd name="T10" fmla="*/ 7 w 117"/>
                    <a:gd name="T11" fmla="*/ 13 h 64"/>
                    <a:gd name="T12" fmla="*/ 7 w 117"/>
                    <a:gd name="T13" fmla="*/ 14 h 64"/>
                    <a:gd name="T14" fmla="*/ 7 w 117"/>
                    <a:gd name="T15" fmla="*/ 14 h 64"/>
                    <a:gd name="T16" fmla="*/ 7 w 117"/>
                    <a:gd name="T17" fmla="*/ 14 h 64"/>
                    <a:gd name="T18" fmla="*/ 7 w 117"/>
                    <a:gd name="T19" fmla="*/ 14 h 64"/>
                    <a:gd name="T20" fmla="*/ 7 w 117"/>
                    <a:gd name="T21" fmla="*/ 14 h 64"/>
                    <a:gd name="T22" fmla="*/ 7 w 117"/>
                    <a:gd name="T23" fmla="*/ 14 h 64"/>
                    <a:gd name="T24" fmla="*/ 9 w 117"/>
                    <a:gd name="T25" fmla="*/ 16 h 64"/>
                    <a:gd name="T26" fmla="*/ 9 w 117"/>
                    <a:gd name="T27" fmla="*/ 16 h 64"/>
                    <a:gd name="T28" fmla="*/ 9 w 117"/>
                    <a:gd name="T29" fmla="*/ 16 h 64"/>
                    <a:gd name="T30" fmla="*/ 9 w 117"/>
                    <a:gd name="T31" fmla="*/ 16 h 64"/>
                    <a:gd name="T32" fmla="*/ 9 w 117"/>
                    <a:gd name="T33" fmla="*/ 16 h 64"/>
                    <a:gd name="T34" fmla="*/ 10 w 117"/>
                    <a:gd name="T35" fmla="*/ 16 h 64"/>
                    <a:gd name="T36" fmla="*/ 10 w 117"/>
                    <a:gd name="T37" fmla="*/ 16 h 64"/>
                    <a:gd name="T38" fmla="*/ 38 w 117"/>
                    <a:gd name="T39" fmla="*/ 34 h 64"/>
                    <a:gd name="T40" fmla="*/ 109 w 117"/>
                    <a:gd name="T41" fmla="*/ 64 h 64"/>
                    <a:gd name="T42" fmla="*/ 110 w 117"/>
                    <a:gd name="T43" fmla="*/ 64 h 64"/>
                    <a:gd name="T44" fmla="*/ 112 w 117"/>
                    <a:gd name="T45" fmla="*/ 64 h 64"/>
                    <a:gd name="T46" fmla="*/ 112 w 117"/>
                    <a:gd name="T47" fmla="*/ 64 h 64"/>
                    <a:gd name="T48" fmla="*/ 117 w 117"/>
                    <a:gd name="T49" fmla="*/ 55 h 64"/>
                    <a:gd name="T50" fmla="*/ 111 w 117"/>
                    <a:gd name="T51" fmla="*/ 54 h 64"/>
                    <a:gd name="T52" fmla="*/ 109 w 117"/>
                    <a:gd name="T53" fmla="*/ 54 h 64"/>
                    <a:gd name="T54" fmla="*/ 108 w 117"/>
                    <a:gd name="T55" fmla="*/ 54 h 64"/>
                    <a:gd name="T56" fmla="*/ 37 w 117"/>
                    <a:gd name="T57" fmla="*/ 24 h 64"/>
                    <a:gd name="T58" fmla="*/ 2 w 117"/>
                    <a:gd name="T5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7" h="64">
                      <a:moveTo>
                        <a:pt x="2" y="0"/>
                      </a:moveTo>
                      <a:cubicBezTo>
                        <a:pt x="1" y="2"/>
                        <a:pt x="0" y="5"/>
                        <a:pt x="0" y="7"/>
                      </a:cubicBezTo>
                      <a:cubicBezTo>
                        <a:pt x="0" y="7"/>
                        <a:pt x="0" y="7"/>
                        <a:pt x="0" y="7"/>
                      </a:cubicBezTo>
                      <a:cubicBezTo>
                        <a:pt x="1" y="8"/>
                        <a:pt x="1" y="9"/>
                        <a:pt x="2" y="9"/>
                      </a:cubicBezTo>
                      <a:cubicBezTo>
                        <a:pt x="2" y="10"/>
                        <a:pt x="2" y="10"/>
                        <a:pt x="3" y="10"/>
                      </a:cubicBezTo>
                      <a:cubicBezTo>
                        <a:pt x="4" y="11"/>
                        <a:pt x="5" y="12"/>
                        <a:pt x="7" y="13"/>
                      </a:cubicBezTo>
                      <a:cubicBezTo>
                        <a:pt x="7" y="13"/>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8" y="14"/>
                        <a:pt x="8" y="15"/>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10" y="16"/>
                        <a:pt x="10" y="16"/>
                      </a:cubicBezTo>
                      <a:cubicBezTo>
                        <a:pt x="10" y="16"/>
                        <a:pt x="10" y="16"/>
                        <a:pt x="10" y="16"/>
                      </a:cubicBezTo>
                      <a:cubicBezTo>
                        <a:pt x="19" y="23"/>
                        <a:pt x="29" y="29"/>
                        <a:pt x="38" y="34"/>
                      </a:cubicBezTo>
                      <a:cubicBezTo>
                        <a:pt x="61" y="48"/>
                        <a:pt x="92" y="58"/>
                        <a:pt x="109" y="64"/>
                      </a:cubicBezTo>
                      <a:cubicBezTo>
                        <a:pt x="109" y="64"/>
                        <a:pt x="110" y="64"/>
                        <a:pt x="110" y="64"/>
                      </a:cubicBezTo>
                      <a:cubicBezTo>
                        <a:pt x="111" y="64"/>
                        <a:pt x="111" y="64"/>
                        <a:pt x="112" y="64"/>
                      </a:cubicBezTo>
                      <a:cubicBezTo>
                        <a:pt x="112" y="64"/>
                        <a:pt x="112" y="64"/>
                        <a:pt x="112" y="64"/>
                      </a:cubicBezTo>
                      <a:cubicBezTo>
                        <a:pt x="114" y="62"/>
                        <a:pt x="116" y="58"/>
                        <a:pt x="117" y="55"/>
                      </a:cubicBezTo>
                      <a:cubicBezTo>
                        <a:pt x="114" y="54"/>
                        <a:pt x="113" y="54"/>
                        <a:pt x="111" y="54"/>
                      </a:cubicBezTo>
                      <a:cubicBezTo>
                        <a:pt x="110" y="54"/>
                        <a:pt x="110" y="54"/>
                        <a:pt x="109" y="54"/>
                      </a:cubicBezTo>
                      <a:cubicBezTo>
                        <a:pt x="109" y="54"/>
                        <a:pt x="108" y="54"/>
                        <a:pt x="108" y="54"/>
                      </a:cubicBezTo>
                      <a:cubicBezTo>
                        <a:pt x="91" y="48"/>
                        <a:pt x="60" y="38"/>
                        <a:pt x="37" y="24"/>
                      </a:cubicBezTo>
                      <a:cubicBezTo>
                        <a:pt x="26" y="18"/>
                        <a:pt x="13" y="10"/>
                        <a:pt x="2" y="0"/>
                      </a:cubicBezTo>
                    </a:path>
                  </a:pathLst>
                </a:custGeom>
                <a:solidFill>
                  <a:srgbClr val="B1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9">
                  <a:extLst>
                    <a:ext uri="{FF2B5EF4-FFF2-40B4-BE49-F238E27FC236}">
                      <a16:creationId xmlns:a16="http://schemas.microsoft.com/office/drawing/2014/main" id="{87B56CCF-4425-F925-5170-5843070DEE93}"/>
                    </a:ext>
                  </a:extLst>
                </p:cNvPr>
                <p:cNvSpPr>
                  <a:spLocks/>
                </p:cNvSpPr>
                <p:nvPr/>
              </p:nvSpPr>
              <p:spPr bwMode="auto">
                <a:xfrm>
                  <a:off x="9380538" y="3011488"/>
                  <a:ext cx="139700" cy="506413"/>
                </a:xfrm>
                <a:custGeom>
                  <a:avLst/>
                  <a:gdLst>
                    <a:gd name="T0" fmla="*/ 31 w 47"/>
                    <a:gd name="T1" fmla="*/ 137 h 169"/>
                    <a:gd name="T2" fmla="*/ 19 w 47"/>
                    <a:gd name="T3" fmla="*/ 146 h 169"/>
                    <a:gd name="T4" fmla="*/ 11 w 47"/>
                    <a:gd name="T5" fmla="*/ 91 h 169"/>
                    <a:gd name="T6" fmla="*/ 7 w 47"/>
                    <a:gd name="T7" fmla="*/ 8 h 169"/>
                    <a:gd name="T8" fmla="*/ 47 w 47"/>
                    <a:gd name="T9" fmla="*/ 50 h 169"/>
                    <a:gd name="T10" fmla="*/ 31 w 47"/>
                    <a:gd name="T11" fmla="*/ 137 h 169"/>
                  </a:gdLst>
                  <a:ahLst/>
                  <a:cxnLst>
                    <a:cxn ang="0">
                      <a:pos x="T0" y="T1"/>
                    </a:cxn>
                    <a:cxn ang="0">
                      <a:pos x="T2" y="T3"/>
                    </a:cxn>
                    <a:cxn ang="0">
                      <a:pos x="T4" y="T5"/>
                    </a:cxn>
                    <a:cxn ang="0">
                      <a:pos x="T6" y="T7"/>
                    </a:cxn>
                    <a:cxn ang="0">
                      <a:pos x="T8" y="T9"/>
                    </a:cxn>
                    <a:cxn ang="0">
                      <a:pos x="T10" y="T11"/>
                    </a:cxn>
                  </a:cxnLst>
                  <a:rect l="0" t="0" r="r" b="b"/>
                  <a:pathLst>
                    <a:path w="47" h="169">
                      <a:moveTo>
                        <a:pt x="31" y="137"/>
                      </a:moveTo>
                      <a:cubicBezTo>
                        <a:pt x="31" y="137"/>
                        <a:pt x="32" y="169"/>
                        <a:pt x="19" y="146"/>
                      </a:cubicBezTo>
                      <a:cubicBezTo>
                        <a:pt x="6" y="123"/>
                        <a:pt x="16" y="116"/>
                        <a:pt x="11" y="91"/>
                      </a:cubicBezTo>
                      <a:cubicBezTo>
                        <a:pt x="7" y="67"/>
                        <a:pt x="0" y="16"/>
                        <a:pt x="7" y="8"/>
                      </a:cubicBezTo>
                      <a:cubicBezTo>
                        <a:pt x="13" y="0"/>
                        <a:pt x="47" y="50"/>
                        <a:pt x="47" y="50"/>
                      </a:cubicBezTo>
                      <a:cubicBezTo>
                        <a:pt x="31" y="137"/>
                        <a:pt x="31" y="137"/>
                        <a:pt x="31" y="137"/>
                      </a:cubicBezTo>
                    </a:path>
                  </a:pathLst>
                </a:custGeom>
                <a:solidFill>
                  <a:srgbClr val="4F3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0">
                  <a:extLst>
                    <a:ext uri="{FF2B5EF4-FFF2-40B4-BE49-F238E27FC236}">
                      <a16:creationId xmlns:a16="http://schemas.microsoft.com/office/drawing/2014/main" id="{D89DA1E9-60D4-79BA-A9A3-5202B86EFA28}"/>
                    </a:ext>
                  </a:extLst>
                </p:cNvPr>
                <p:cNvSpPr>
                  <a:spLocks/>
                </p:cNvSpPr>
                <p:nvPr/>
              </p:nvSpPr>
              <p:spPr bwMode="auto">
                <a:xfrm>
                  <a:off x="9213851" y="3244850"/>
                  <a:ext cx="255588" cy="409575"/>
                </a:xfrm>
                <a:custGeom>
                  <a:avLst/>
                  <a:gdLst>
                    <a:gd name="T0" fmla="*/ 41 w 86"/>
                    <a:gd name="T1" fmla="*/ 51 h 137"/>
                    <a:gd name="T2" fmla="*/ 75 w 86"/>
                    <a:gd name="T3" fmla="*/ 1 h 137"/>
                    <a:gd name="T4" fmla="*/ 69 w 86"/>
                    <a:gd name="T5" fmla="*/ 66 h 137"/>
                    <a:gd name="T6" fmla="*/ 20 w 86"/>
                    <a:gd name="T7" fmla="*/ 134 h 137"/>
                    <a:gd name="T8" fmla="*/ 20 w 86"/>
                    <a:gd name="T9" fmla="*/ 92 h 137"/>
                    <a:gd name="T10" fmla="*/ 41 w 86"/>
                    <a:gd name="T11" fmla="*/ 51 h 137"/>
                  </a:gdLst>
                  <a:ahLst/>
                  <a:cxnLst>
                    <a:cxn ang="0">
                      <a:pos x="T0" y="T1"/>
                    </a:cxn>
                    <a:cxn ang="0">
                      <a:pos x="T2" y="T3"/>
                    </a:cxn>
                    <a:cxn ang="0">
                      <a:pos x="T4" y="T5"/>
                    </a:cxn>
                    <a:cxn ang="0">
                      <a:pos x="T6" y="T7"/>
                    </a:cxn>
                    <a:cxn ang="0">
                      <a:pos x="T8" y="T9"/>
                    </a:cxn>
                    <a:cxn ang="0">
                      <a:pos x="T10" y="T11"/>
                    </a:cxn>
                  </a:cxnLst>
                  <a:rect l="0" t="0" r="r" b="b"/>
                  <a:pathLst>
                    <a:path w="86" h="137">
                      <a:moveTo>
                        <a:pt x="41" y="51"/>
                      </a:moveTo>
                      <a:cubicBezTo>
                        <a:pt x="41" y="51"/>
                        <a:pt x="59" y="8"/>
                        <a:pt x="75" y="1"/>
                      </a:cubicBezTo>
                      <a:cubicBezTo>
                        <a:pt x="79" y="0"/>
                        <a:pt x="86" y="36"/>
                        <a:pt x="69" y="66"/>
                      </a:cubicBezTo>
                      <a:cubicBezTo>
                        <a:pt x="52" y="95"/>
                        <a:pt x="40" y="137"/>
                        <a:pt x="20" y="134"/>
                      </a:cubicBezTo>
                      <a:cubicBezTo>
                        <a:pt x="0" y="131"/>
                        <a:pt x="15" y="99"/>
                        <a:pt x="20" y="92"/>
                      </a:cubicBezTo>
                      <a:cubicBezTo>
                        <a:pt x="28" y="80"/>
                        <a:pt x="41" y="51"/>
                        <a:pt x="41" y="51"/>
                      </a:cubicBezTo>
                    </a:path>
                  </a:pathLst>
                </a:custGeom>
                <a:solidFill>
                  <a:srgbClr val="FF3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1">
                  <a:extLst>
                    <a:ext uri="{FF2B5EF4-FFF2-40B4-BE49-F238E27FC236}">
                      <a16:creationId xmlns:a16="http://schemas.microsoft.com/office/drawing/2014/main" id="{F82D2BEB-9BE6-3AF9-9A5D-14803367B37A}"/>
                    </a:ext>
                  </a:extLst>
                </p:cNvPr>
                <p:cNvSpPr>
                  <a:spLocks/>
                </p:cNvSpPr>
                <p:nvPr/>
              </p:nvSpPr>
              <p:spPr bwMode="auto">
                <a:xfrm>
                  <a:off x="9007476" y="3140075"/>
                  <a:ext cx="331788" cy="517525"/>
                </a:xfrm>
                <a:custGeom>
                  <a:avLst/>
                  <a:gdLst>
                    <a:gd name="T0" fmla="*/ 82 w 111"/>
                    <a:gd name="T1" fmla="*/ 122 h 173"/>
                    <a:gd name="T2" fmla="*/ 28 w 111"/>
                    <a:gd name="T3" fmla="*/ 68 h 173"/>
                    <a:gd name="T4" fmla="*/ 26 w 111"/>
                    <a:gd name="T5" fmla="*/ 40 h 173"/>
                    <a:gd name="T6" fmla="*/ 19 w 111"/>
                    <a:gd name="T7" fmla="*/ 0 h 173"/>
                    <a:gd name="T8" fmla="*/ 17 w 111"/>
                    <a:gd name="T9" fmla="*/ 28 h 173"/>
                    <a:gd name="T10" fmla="*/ 7 w 111"/>
                    <a:gd name="T11" fmla="*/ 28 h 173"/>
                    <a:gd name="T12" fmla="*/ 0 w 111"/>
                    <a:gd name="T13" fmla="*/ 39 h 173"/>
                    <a:gd name="T14" fmla="*/ 12 w 111"/>
                    <a:gd name="T15" fmla="*/ 60 h 173"/>
                    <a:gd name="T16" fmla="*/ 20 w 111"/>
                    <a:gd name="T17" fmla="*/ 74 h 173"/>
                    <a:gd name="T18" fmla="*/ 90 w 111"/>
                    <a:gd name="T19" fmla="*/ 170 h 173"/>
                    <a:gd name="T20" fmla="*/ 82 w 111"/>
                    <a:gd name="T21" fmla="*/ 12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73">
                      <a:moveTo>
                        <a:pt x="82" y="122"/>
                      </a:moveTo>
                      <a:cubicBezTo>
                        <a:pt x="52" y="98"/>
                        <a:pt x="41" y="83"/>
                        <a:pt x="28" y="68"/>
                      </a:cubicBezTo>
                      <a:cubicBezTo>
                        <a:pt x="27" y="67"/>
                        <a:pt x="27" y="46"/>
                        <a:pt x="26" y="40"/>
                      </a:cubicBezTo>
                      <a:cubicBezTo>
                        <a:pt x="26" y="35"/>
                        <a:pt x="21" y="21"/>
                        <a:pt x="19" y="0"/>
                      </a:cubicBezTo>
                      <a:cubicBezTo>
                        <a:pt x="14" y="0"/>
                        <a:pt x="18" y="18"/>
                        <a:pt x="17" y="28"/>
                      </a:cubicBezTo>
                      <a:cubicBezTo>
                        <a:pt x="14" y="25"/>
                        <a:pt x="15" y="24"/>
                        <a:pt x="7" y="28"/>
                      </a:cubicBezTo>
                      <a:cubicBezTo>
                        <a:pt x="2" y="30"/>
                        <a:pt x="1" y="33"/>
                        <a:pt x="0" y="39"/>
                      </a:cubicBezTo>
                      <a:cubicBezTo>
                        <a:pt x="0" y="49"/>
                        <a:pt x="8" y="46"/>
                        <a:pt x="12" y="60"/>
                      </a:cubicBezTo>
                      <a:cubicBezTo>
                        <a:pt x="14" y="68"/>
                        <a:pt x="19" y="73"/>
                        <a:pt x="20" y="74"/>
                      </a:cubicBezTo>
                      <a:cubicBezTo>
                        <a:pt x="39" y="99"/>
                        <a:pt x="77" y="173"/>
                        <a:pt x="90" y="170"/>
                      </a:cubicBezTo>
                      <a:cubicBezTo>
                        <a:pt x="101" y="168"/>
                        <a:pt x="111" y="146"/>
                        <a:pt x="82" y="122"/>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92">
                  <a:extLst>
                    <a:ext uri="{FF2B5EF4-FFF2-40B4-BE49-F238E27FC236}">
                      <a16:creationId xmlns:a16="http://schemas.microsoft.com/office/drawing/2014/main" id="{0CE83C49-7892-2B52-3521-3CA9F744A504}"/>
                    </a:ext>
                  </a:extLst>
                </p:cNvPr>
                <p:cNvSpPr>
                  <a:spLocks/>
                </p:cNvSpPr>
                <p:nvPr/>
              </p:nvSpPr>
              <p:spPr bwMode="auto">
                <a:xfrm>
                  <a:off x="9007476" y="3248025"/>
                  <a:ext cx="274638" cy="401638"/>
                </a:xfrm>
                <a:custGeom>
                  <a:avLst/>
                  <a:gdLst>
                    <a:gd name="T0" fmla="*/ 1 w 92"/>
                    <a:gd name="T1" fmla="*/ 0 h 134"/>
                    <a:gd name="T2" fmla="*/ 0 w 92"/>
                    <a:gd name="T3" fmla="*/ 3 h 134"/>
                    <a:gd name="T4" fmla="*/ 12 w 92"/>
                    <a:gd name="T5" fmla="*/ 24 h 134"/>
                    <a:gd name="T6" fmla="*/ 20 w 92"/>
                    <a:gd name="T7" fmla="*/ 38 h 134"/>
                    <a:gd name="T8" fmla="*/ 89 w 92"/>
                    <a:gd name="T9" fmla="*/ 134 h 134"/>
                    <a:gd name="T10" fmla="*/ 90 w 92"/>
                    <a:gd name="T11" fmla="*/ 134 h 134"/>
                    <a:gd name="T12" fmla="*/ 92 w 92"/>
                    <a:gd name="T13" fmla="*/ 133 h 134"/>
                    <a:gd name="T14" fmla="*/ 90 w 92"/>
                    <a:gd name="T15" fmla="*/ 134 h 134"/>
                    <a:gd name="T16" fmla="*/ 89 w 92"/>
                    <a:gd name="T17" fmla="*/ 134 h 134"/>
                    <a:gd name="T18" fmla="*/ 20 w 92"/>
                    <a:gd name="T19" fmla="*/ 38 h 134"/>
                    <a:gd name="T20" fmla="*/ 12 w 92"/>
                    <a:gd name="T21" fmla="*/ 24 h 134"/>
                    <a:gd name="T22" fmla="*/ 0 w 92"/>
                    <a:gd name="T23" fmla="*/ 3 h 134"/>
                    <a:gd name="T24" fmla="*/ 1 w 92"/>
                    <a:gd name="T2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134">
                      <a:moveTo>
                        <a:pt x="1" y="0"/>
                      </a:moveTo>
                      <a:cubicBezTo>
                        <a:pt x="1" y="1"/>
                        <a:pt x="1" y="2"/>
                        <a:pt x="0" y="3"/>
                      </a:cubicBezTo>
                      <a:cubicBezTo>
                        <a:pt x="0" y="13"/>
                        <a:pt x="8" y="10"/>
                        <a:pt x="12" y="24"/>
                      </a:cubicBezTo>
                      <a:cubicBezTo>
                        <a:pt x="14" y="32"/>
                        <a:pt x="19" y="37"/>
                        <a:pt x="20" y="38"/>
                      </a:cubicBezTo>
                      <a:cubicBezTo>
                        <a:pt x="39" y="63"/>
                        <a:pt x="75" y="134"/>
                        <a:pt x="89" y="134"/>
                      </a:cubicBezTo>
                      <a:cubicBezTo>
                        <a:pt x="89" y="134"/>
                        <a:pt x="90" y="134"/>
                        <a:pt x="90" y="134"/>
                      </a:cubicBezTo>
                      <a:cubicBezTo>
                        <a:pt x="91" y="134"/>
                        <a:pt x="91" y="134"/>
                        <a:pt x="92" y="133"/>
                      </a:cubicBezTo>
                      <a:cubicBezTo>
                        <a:pt x="91" y="134"/>
                        <a:pt x="91" y="134"/>
                        <a:pt x="90" y="134"/>
                      </a:cubicBezTo>
                      <a:cubicBezTo>
                        <a:pt x="90" y="134"/>
                        <a:pt x="89" y="134"/>
                        <a:pt x="89" y="134"/>
                      </a:cubicBezTo>
                      <a:cubicBezTo>
                        <a:pt x="75" y="134"/>
                        <a:pt x="39" y="63"/>
                        <a:pt x="20" y="38"/>
                      </a:cubicBezTo>
                      <a:cubicBezTo>
                        <a:pt x="19" y="37"/>
                        <a:pt x="14" y="32"/>
                        <a:pt x="12" y="24"/>
                      </a:cubicBezTo>
                      <a:cubicBezTo>
                        <a:pt x="8" y="10"/>
                        <a:pt x="0" y="13"/>
                        <a:pt x="0" y="3"/>
                      </a:cubicBezTo>
                      <a:cubicBezTo>
                        <a:pt x="1" y="2"/>
                        <a:pt x="1" y="1"/>
                        <a:pt x="1"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3">
                  <a:extLst>
                    <a:ext uri="{FF2B5EF4-FFF2-40B4-BE49-F238E27FC236}">
                      <a16:creationId xmlns:a16="http://schemas.microsoft.com/office/drawing/2014/main" id="{C532AEB2-2BE7-AF01-304D-209BD3A75E90}"/>
                    </a:ext>
                  </a:extLst>
                </p:cNvPr>
                <p:cNvSpPr>
                  <a:spLocks/>
                </p:cNvSpPr>
                <p:nvPr/>
              </p:nvSpPr>
              <p:spPr bwMode="auto">
                <a:xfrm>
                  <a:off x="9282113" y="3471863"/>
                  <a:ext cx="115888" cy="174625"/>
                </a:xfrm>
                <a:custGeom>
                  <a:avLst/>
                  <a:gdLst>
                    <a:gd name="T0" fmla="*/ 36 w 39"/>
                    <a:gd name="T1" fmla="*/ 0 h 58"/>
                    <a:gd name="T2" fmla="*/ 35 w 39"/>
                    <a:gd name="T3" fmla="*/ 2 h 58"/>
                    <a:gd name="T4" fmla="*/ 9 w 39"/>
                    <a:gd name="T5" fmla="*/ 46 h 58"/>
                    <a:gd name="T6" fmla="*/ 0 w 39"/>
                    <a:gd name="T7" fmla="*/ 58 h 58"/>
                    <a:gd name="T8" fmla="*/ 39 w 39"/>
                    <a:gd name="T9" fmla="*/ 3 h 58"/>
                    <a:gd name="T10" fmla="*/ 36 w 39"/>
                    <a:gd name="T11" fmla="*/ 0 h 58"/>
                  </a:gdLst>
                  <a:ahLst/>
                  <a:cxnLst>
                    <a:cxn ang="0">
                      <a:pos x="T0" y="T1"/>
                    </a:cxn>
                    <a:cxn ang="0">
                      <a:pos x="T2" y="T3"/>
                    </a:cxn>
                    <a:cxn ang="0">
                      <a:pos x="T4" y="T5"/>
                    </a:cxn>
                    <a:cxn ang="0">
                      <a:pos x="T6" y="T7"/>
                    </a:cxn>
                    <a:cxn ang="0">
                      <a:pos x="T8" y="T9"/>
                    </a:cxn>
                    <a:cxn ang="0">
                      <a:pos x="T10" y="T11"/>
                    </a:cxn>
                  </a:cxnLst>
                  <a:rect l="0" t="0" r="r" b="b"/>
                  <a:pathLst>
                    <a:path w="39" h="58">
                      <a:moveTo>
                        <a:pt x="36" y="0"/>
                      </a:moveTo>
                      <a:cubicBezTo>
                        <a:pt x="36" y="0"/>
                        <a:pt x="36" y="1"/>
                        <a:pt x="35" y="2"/>
                      </a:cubicBezTo>
                      <a:cubicBezTo>
                        <a:pt x="27" y="20"/>
                        <a:pt x="18" y="38"/>
                        <a:pt x="9" y="46"/>
                      </a:cubicBezTo>
                      <a:cubicBezTo>
                        <a:pt x="8" y="52"/>
                        <a:pt x="4" y="56"/>
                        <a:pt x="0" y="58"/>
                      </a:cubicBezTo>
                      <a:cubicBezTo>
                        <a:pt x="16" y="57"/>
                        <a:pt x="26" y="29"/>
                        <a:pt x="39" y="3"/>
                      </a:cubicBezTo>
                      <a:cubicBezTo>
                        <a:pt x="38" y="2"/>
                        <a:pt x="37" y="1"/>
                        <a:pt x="36" y="0"/>
                      </a:cubicBezTo>
                    </a:path>
                  </a:pathLst>
                </a:custGeom>
                <a:solidFill>
                  <a:srgbClr val="FD3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94">
                  <a:extLst>
                    <a:ext uri="{FF2B5EF4-FFF2-40B4-BE49-F238E27FC236}">
                      <a16:creationId xmlns:a16="http://schemas.microsoft.com/office/drawing/2014/main" id="{0CB4A407-ACD9-1377-07BB-2385E8155E5B}"/>
                    </a:ext>
                  </a:extLst>
                </p:cNvPr>
                <p:cNvSpPr>
                  <a:spLocks/>
                </p:cNvSpPr>
                <p:nvPr/>
              </p:nvSpPr>
              <p:spPr bwMode="auto">
                <a:xfrm>
                  <a:off x="9007476" y="3244850"/>
                  <a:ext cx="301625" cy="404813"/>
                </a:xfrm>
                <a:custGeom>
                  <a:avLst/>
                  <a:gdLst>
                    <a:gd name="T0" fmla="*/ 1 w 101"/>
                    <a:gd name="T1" fmla="*/ 0 h 135"/>
                    <a:gd name="T2" fmla="*/ 1 w 101"/>
                    <a:gd name="T3" fmla="*/ 1 h 135"/>
                    <a:gd name="T4" fmla="*/ 0 w 101"/>
                    <a:gd name="T5" fmla="*/ 4 h 135"/>
                    <a:gd name="T6" fmla="*/ 12 w 101"/>
                    <a:gd name="T7" fmla="*/ 25 h 135"/>
                    <a:gd name="T8" fmla="*/ 20 w 101"/>
                    <a:gd name="T9" fmla="*/ 39 h 135"/>
                    <a:gd name="T10" fmla="*/ 89 w 101"/>
                    <a:gd name="T11" fmla="*/ 135 h 135"/>
                    <a:gd name="T12" fmla="*/ 90 w 101"/>
                    <a:gd name="T13" fmla="*/ 135 h 135"/>
                    <a:gd name="T14" fmla="*/ 92 w 101"/>
                    <a:gd name="T15" fmla="*/ 134 h 135"/>
                    <a:gd name="T16" fmla="*/ 92 w 101"/>
                    <a:gd name="T17" fmla="*/ 134 h 135"/>
                    <a:gd name="T18" fmla="*/ 92 w 101"/>
                    <a:gd name="T19" fmla="*/ 134 h 135"/>
                    <a:gd name="T20" fmla="*/ 101 w 101"/>
                    <a:gd name="T21" fmla="*/ 122 h 135"/>
                    <a:gd name="T22" fmla="*/ 92 w 101"/>
                    <a:gd name="T23" fmla="*/ 125 h 135"/>
                    <a:gd name="T24" fmla="*/ 90 w 101"/>
                    <a:gd name="T25" fmla="*/ 126 h 135"/>
                    <a:gd name="T26" fmla="*/ 89 w 101"/>
                    <a:gd name="T27" fmla="*/ 126 h 135"/>
                    <a:gd name="T28" fmla="*/ 21 w 101"/>
                    <a:gd name="T29" fmla="*/ 36 h 135"/>
                    <a:gd name="T30" fmla="*/ 12 w 101"/>
                    <a:gd name="T31" fmla="*/ 16 h 135"/>
                    <a:gd name="T32" fmla="*/ 1 w 101"/>
                    <a:gd name="T3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35">
                      <a:moveTo>
                        <a:pt x="1" y="0"/>
                      </a:moveTo>
                      <a:cubicBezTo>
                        <a:pt x="1" y="0"/>
                        <a:pt x="1" y="1"/>
                        <a:pt x="1" y="1"/>
                      </a:cubicBezTo>
                      <a:cubicBezTo>
                        <a:pt x="1" y="2"/>
                        <a:pt x="1" y="3"/>
                        <a:pt x="0" y="4"/>
                      </a:cubicBezTo>
                      <a:cubicBezTo>
                        <a:pt x="0" y="14"/>
                        <a:pt x="8" y="11"/>
                        <a:pt x="12" y="25"/>
                      </a:cubicBezTo>
                      <a:cubicBezTo>
                        <a:pt x="14" y="33"/>
                        <a:pt x="19" y="38"/>
                        <a:pt x="20" y="39"/>
                      </a:cubicBezTo>
                      <a:cubicBezTo>
                        <a:pt x="39" y="64"/>
                        <a:pt x="75" y="135"/>
                        <a:pt x="89" y="135"/>
                      </a:cubicBezTo>
                      <a:cubicBezTo>
                        <a:pt x="89" y="135"/>
                        <a:pt x="90" y="135"/>
                        <a:pt x="90" y="135"/>
                      </a:cubicBezTo>
                      <a:cubicBezTo>
                        <a:pt x="91" y="135"/>
                        <a:pt x="91" y="135"/>
                        <a:pt x="92" y="134"/>
                      </a:cubicBezTo>
                      <a:cubicBezTo>
                        <a:pt x="92" y="134"/>
                        <a:pt x="92" y="134"/>
                        <a:pt x="92" y="134"/>
                      </a:cubicBezTo>
                      <a:cubicBezTo>
                        <a:pt x="92" y="134"/>
                        <a:pt x="92" y="134"/>
                        <a:pt x="92" y="134"/>
                      </a:cubicBezTo>
                      <a:cubicBezTo>
                        <a:pt x="96" y="132"/>
                        <a:pt x="100" y="128"/>
                        <a:pt x="101" y="122"/>
                      </a:cubicBezTo>
                      <a:cubicBezTo>
                        <a:pt x="98" y="124"/>
                        <a:pt x="95" y="125"/>
                        <a:pt x="92" y="125"/>
                      </a:cubicBezTo>
                      <a:cubicBezTo>
                        <a:pt x="92" y="126"/>
                        <a:pt x="91" y="126"/>
                        <a:pt x="90" y="126"/>
                      </a:cubicBezTo>
                      <a:cubicBezTo>
                        <a:pt x="90" y="126"/>
                        <a:pt x="89" y="126"/>
                        <a:pt x="89" y="126"/>
                      </a:cubicBezTo>
                      <a:cubicBezTo>
                        <a:pt x="75" y="126"/>
                        <a:pt x="40" y="60"/>
                        <a:pt x="21" y="36"/>
                      </a:cubicBezTo>
                      <a:cubicBezTo>
                        <a:pt x="20" y="35"/>
                        <a:pt x="14" y="24"/>
                        <a:pt x="12" y="16"/>
                      </a:cubicBezTo>
                      <a:cubicBezTo>
                        <a:pt x="9" y="5"/>
                        <a:pt x="3" y="4"/>
                        <a:pt x="1" y="0"/>
                      </a:cubicBezTo>
                    </a:path>
                  </a:pathLst>
                </a:custGeom>
                <a:solidFill>
                  <a:srgbClr val="F9D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95">
                  <a:extLst>
                    <a:ext uri="{FF2B5EF4-FFF2-40B4-BE49-F238E27FC236}">
                      <a16:creationId xmlns:a16="http://schemas.microsoft.com/office/drawing/2014/main" id="{AB6FF03C-CA6F-8F3F-4933-F5A9819595AE}"/>
                    </a:ext>
                  </a:extLst>
                </p:cNvPr>
                <p:cNvSpPr>
                  <a:spLocks/>
                </p:cNvSpPr>
                <p:nvPr/>
              </p:nvSpPr>
              <p:spPr bwMode="auto">
                <a:xfrm>
                  <a:off x="9359901" y="3705225"/>
                  <a:ext cx="647700" cy="300038"/>
                </a:xfrm>
                <a:custGeom>
                  <a:avLst/>
                  <a:gdLst>
                    <a:gd name="T0" fmla="*/ 49 w 217"/>
                    <a:gd name="T1" fmla="*/ 36 h 100"/>
                    <a:gd name="T2" fmla="*/ 73 w 217"/>
                    <a:gd name="T3" fmla="*/ 99 h 100"/>
                    <a:gd name="T4" fmla="*/ 202 w 217"/>
                    <a:gd name="T5" fmla="*/ 18 h 100"/>
                    <a:gd name="T6" fmla="*/ 124 w 217"/>
                    <a:gd name="T7" fmla="*/ 27 h 100"/>
                    <a:gd name="T8" fmla="*/ 49 w 217"/>
                    <a:gd name="T9" fmla="*/ 36 h 100"/>
                  </a:gdLst>
                  <a:ahLst/>
                  <a:cxnLst>
                    <a:cxn ang="0">
                      <a:pos x="T0" y="T1"/>
                    </a:cxn>
                    <a:cxn ang="0">
                      <a:pos x="T2" y="T3"/>
                    </a:cxn>
                    <a:cxn ang="0">
                      <a:pos x="T4" y="T5"/>
                    </a:cxn>
                    <a:cxn ang="0">
                      <a:pos x="T6" y="T7"/>
                    </a:cxn>
                    <a:cxn ang="0">
                      <a:pos x="T8" y="T9"/>
                    </a:cxn>
                  </a:cxnLst>
                  <a:rect l="0" t="0" r="r" b="b"/>
                  <a:pathLst>
                    <a:path w="217" h="100">
                      <a:moveTo>
                        <a:pt x="49" y="36"/>
                      </a:moveTo>
                      <a:cubicBezTo>
                        <a:pt x="38" y="55"/>
                        <a:pt x="0" y="100"/>
                        <a:pt x="73" y="99"/>
                      </a:cubicBezTo>
                      <a:cubicBezTo>
                        <a:pt x="128" y="99"/>
                        <a:pt x="217" y="51"/>
                        <a:pt x="202" y="18"/>
                      </a:cubicBezTo>
                      <a:cubicBezTo>
                        <a:pt x="194" y="0"/>
                        <a:pt x="174" y="13"/>
                        <a:pt x="124" y="27"/>
                      </a:cubicBezTo>
                      <a:cubicBezTo>
                        <a:pt x="85" y="37"/>
                        <a:pt x="51" y="32"/>
                        <a:pt x="49" y="36"/>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96">
                  <a:extLst>
                    <a:ext uri="{FF2B5EF4-FFF2-40B4-BE49-F238E27FC236}">
                      <a16:creationId xmlns:a16="http://schemas.microsoft.com/office/drawing/2014/main" id="{0B7F09E8-1E92-8F46-8F2C-F2F751A15299}"/>
                    </a:ext>
                  </a:extLst>
                </p:cNvPr>
                <p:cNvSpPr>
                  <a:spLocks/>
                </p:cNvSpPr>
                <p:nvPr/>
              </p:nvSpPr>
              <p:spPr bwMode="auto">
                <a:xfrm>
                  <a:off x="8990013" y="3921125"/>
                  <a:ext cx="312738" cy="134938"/>
                </a:xfrm>
                <a:custGeom>
                  <a:avLst/>
                  <a:gdLst>
                    <a:gd name="T0" fmla="*/ 99 w 105"/>
                    <a:gd name="T1" fmla="*/ 17 h 45"/>
                    <a:gd name="T2" fmla="*/ 95 w 105"/>
                    <a:gd name="T3" fmla="*/ 18 h 45"/>
                    <a:gd name="T4" fmla="*/ 73 w 105"/>
                    <a:gd name="T5" fmla="*/ 16 h 45"/>
                    <a:gd name="T6" fmla="*/ 31 w 105"/>
                    <a:gd name="T7" fmla="*/ 12 h 45"/>
                    <a:gd name="T8" fmla="*/ 9 w 105"/>
                    <a:gd name="T9" fmla="*/ 40 h 45"/>
                    <a:gd name="T10" fmla="*/ 43 w 105"/>
                    <a:gd name="T11" fmla="*/ 44 h 45"/>
                    <a:gd name="T12" fmla="*/ 73 w 105"/>
                    <a:gd name="T13" fmla="*/ 40 h 45"/>
                    <a:gd name="T14" fmla="*/ 104 w 105"/>
                    <a:gd name="T15" fmla="*/ 33 h 45"/>
                    <a:gd name="T16" fmla="*/ 99 w 105"/>
                    <a:gd name="T17"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45">
                      <a:moveTo>
                        <a:pt x="99" y="17"/>
                      </a:moveTo>
                      <a:cubicBezTo>
                        <a:pt x="97" y="17"/>
                        <a:pt x="97" y="17"/>
                        <a:pt x="95" y="18"/>
                      </a:cubicBezTo>
                      <a:cubicBezTo>
                        <a:pt x="90" y="19"/>
                        <a:pt x="83" y="14"/>
                        <a:pt x="73" y="16"/>
                      </a:cubicBezTo>
                      <a:cubicBezTo>
                        <a:pt x="57" y="18"/>
                        <a:pt x="46" y="17"/>
                        <a:pt x="31" y="12"/>
                      </a:cubicBezTo>
                      <a:cubicBezTo>
                        <a:pt x="0" y="0"/>
                        <a:pt x="0" y="35"/>
                        <a:pt x="9" y="40"/>
                      </a:cubicBezTo>
                      <a:cubicBezTo>
                        <a:pt x="18" y="45"/>
                        <a:pt x="29" y="44"/>
                        <a:pt x="43" y="44"/>
                      </a:cubicBezTo>
                      <a:cubicBezTo>
                        <a:pt x="51" y="44"/>
                        <a:pt x="61" y="43"/>
                        <a:pt x="73" y="40"/>
                      </a:cubicBezTo>
                      <a:cubicBezTo>
                        <a:pt x="105" y="34"/>
                        <a:pt x="104" y="33"/>
                        <a:pt x="104" y="33"/>
                      </a:cubicBezTo>
                      <a:lnTo>
                        <a:pt x="99" y="17"/>
                      </a:lnTo>
                      <a:close/>
                    </a:path>
                  </a:pathLst>
                </a:custGeom>
                <a:solidFill>
                  <a:srgbClr val="C1BE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97">
                  <a:extLst>
                    <a:ext uri="{FF2B5EF4-FFF2-40B4-BE49-F238E27FC236}">
                      <a16:creationId xmlns:a16="http://schemas.microsoft.com/office/drawing/2014/main" id="{C18CE0AC-139B-5DF4-BC1D-E18CEBD84F78}"/>
                    </a:ext>
                  </a:extLst>
                </p:cNvPr>
                <p:cNvSpPr>
                  <a:spLocks/>
                </p:cNvSpPr>
                <p:nvPr/>
              </p:nvSpPr>
              <p:spPr bwMode="auto">
                <a:xfrm>
                  <a:off x="9544051" y="3975100"/>
                  <a:ext cx="317500" cy="114300"/>
                </a:xfrm>
                <a:custGeom>
                  <a:avLst/>
                  <a:gdLst>
                    <a:gd name="T0" fmla="*/ 1 w 106"/>
                    <a:gd name="T1" fmla="*/ 6 h 38"/>
                    <a:gd name="T2" fmla="*/ 1 w 106"/>
                    <a:gd name="T3" fmla="*/ 5 h 38"/>
                    <a:gd name="T4" fmla="*/ 15 w 106"/>
                    <a:gd name="T5" fmla="*/ 7 h 38"/>
                    <a:gd name="T6" fmla="*/ 37 w 106"/>
                    <a:gd name="T7" fmla="*/ 2 h 38"/>
                    <a:gd name="T8" fmla="*/ 63 w 106"/>
                    <a:gd name="T9" fmla="*/ 18 h 38"/>
                    <a:gd name="T10" fmla="*/ 106 w 106"/>
                    <a:gd name="T11" fmla="*/ 33 h 38"/>
                    <a:gd name="T12" fmla="*/ 85 w 106"/>
                    <a:gd name="T13" fmla="*/ 37 h 38"/>
                    <a:gd name="T14" fmla="*/ 78 w 106"/>
                    <a:gd name="T15" fmla="*/ 37 h 38"/>
                    <a:gd name="T16" fmla="*/ 34 w 106"/>
                    <a:gd name="T17" fmla="*/ 34 h 38"/>
                    <a:gd name="T18" fmla="*/ 0 w 106"/>
                    <a:gd name="T19" fmla="*/ 27 h 38"/>
                    <a:gd name="T20" fmla="*/ 1 w 106"/>
                    <a:gd name="T21"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 y="6"/>
                      </a:moveTo>
                      <a:cubicBezTo>
                        <a:pt x="1" y="5"/>
                        <a:pt x="1" y="5"/>
                        <a:pt x="1" y="5"/>
                      </a:cubicBezTo>
                      <a:cubicBezTo>
                        <a:pt x="6" y="7"/>
                        <a:pt x="8" y="8"/>
                        <a:pt x="15" y="7"/>
                      </a:cubicBezTo>
                      <a:cubicBezTo>
                        <a:pt x="21" y="6"/>
                        <a:pt x="25" y="0"/>
                        <a:pt x="37" y="2"/>
                      </a:cubicBezTo>
                      <a:cubicBezTo>
                        <a:pt x="51" y="4"/>
                        <a:pt x="55" y="17"/>
                        <a:pt x="63" y="18"/>
                      </a:cubicBezTo>
                      <a:cubicBezTo>
                        <a:pt x="87" y="19"/>
                        <a:pt x="106" y="24"/>
                        <a:pt x="106" y="33"/>
                      </a:cubicBezTo>
                      <a:cubicBezTo>
                        <a:pt x="106" y="37"/>
                        <a:pt x="102" y="37"/>
                        <a:pt x="85" y="37"/>
                      </a:cubicBezTo>
                      <a:cubicBezTo>
                        <a:pt x="83" y="37"/>
                        <a:pt x="81" y="37"/>
                        <a:pt x="78" y="37"/>
                      </a:cubicBezTo>
                      <a:cubicBezTo>
                        <a:pt x="68" y="38"/>
                        <a:pt x="53" y="38"/>
                        <a:pt x="34" y="34"/>
                      </a:cubicBezTo>
                      <a:cubicBezTo>
                        <a:pt x="7" y="29"/>
                        <a:pt x="2" y="28"/>
                        <a:pt x="0" y="27"/>
                      </a:cubicBezTo>
                      <a:cubicBezTo>
                        <a:pt x="1" y="6"/>
                        <a:pt x="1" y="6"/>
                        <a:pt x="1" y="6"/>
                      </a:cubicBezTo>
                    </a:path>
                  </a:pathLst>
                </a:custGeom>
                <a:solidFill>
                  <a:srgbClr val="C1BE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98">
                  <a:extLst>
                    <a:ext uri="{FF2B5EF4-FFF2-40B4-BE49-F238E27FC236}">
                      <a16:creationId xmlns:a16="http://schemas.microsoft.com/office/drawing/2014/main" id="{57FF1DCF-4055-2572-6293-CE053C0F6A45}"/>
                    </a:ext>
                  </a:extLst>
                </p:cNvPr>
                <p:cNvSpPr>
                  <a:spLocks/>
                </p:cNvSpPr>
                <p:nvPr/>
              </p:nvSpPr>
              <p:spPr bwMode="auto">
                <a:xfrm>
                  <a:off x="9613901" y="3211513"/>
                  <a:ext cx="276225" cy="455613"/>
                </a:xfrm>
                <a:custGeom>
                  <a:avLst/>
                  <a:gdLst>
                    <a:gd name="T0" fmla="*/ 17 w 93"/>
                    <a:gd name="T1" fmla="*/ 17 h 152"/>
                    <a:gd name="T2" fmla="*/ 13 w 93"/>
                    <a:gd name="T3" fmla="*/ 72 h 152"/>
                    <a:gd name="T4" fmla="*/ 73 w 93"/>
                    <a:gd name="T5" fmla="*/ 151 h 152"/>
                    <a:gd name="T6" fmla="*/ 68 w 93"/>
                    <a:gd name="T7" fmla="*/ 116 h 152"/>
                    <a:gd name="T8" fmla="*/ 17 w 93"/>
                    <a:gd name="T9" fmla="*/ 17 h 152"/>
                  </a:gdLst>
                  <a:ahLst/>
                  <a:cxnLst>
                    <a:cxn ang="0">
                      <a:pos x="T0" y="T1"/>
                    </a:cxn>
                    <a:cxn ang="0">
                      <a:pos x="T2" y="T3"/>
                    </a:cxn>
                    <a:cxn ang="0">
                      <a:pos x="T4" y="T5"/>
                    </a:cxn>
                    <a:cxn ang="0">
                      <a:pos x="T6" y="T7"/>
                    </a:cxn>
                    <a:cxn ang="0">
                      <a:pos x="T8" y="T9"/>
                    </a:cxn>
                  </a:cxnLst>
                  <a:rect l="0" t="0" r="r" b="b"/>
                  <a:pathLst>
                    <a:path w="93" h="152">
                      <a:moveTo>
                        <a:pt x="17" y="17"/>
                      </a:moveTo>
                      <a:cubicBezTo>
                        <a:pt x="6" y="32"/>
                        <a:pt x="0" y="41"/>
                        <a:pt x="13" y="72"/>
                      </a:cubicBezTo>
                      <a:cubicBezTo>
                        <a:pt x="26" y="103"/>
                        <a:pt x="52" y="152"/>
                        <a:pt x="73" y="151"/>
                      </a:cubicBezTo>
                      <a:cubicBezTo>
                        <a:pt x="93" y="151"/>
                        <a:pt x="72" y="124"/>
                        <a:pt x="68" y="116"/>
                      </a:cubicBezTo>
                      <a:cubicBezTo>
                        <a:pt x="62" y="104"/>
                        <a:pt x="28" y="0"/>
                        <a:pt x="17" y="17"/>
                      </a:cubicBezTo>
                    </a:path>
                  </a:pathLst>
                </a:custGeom>
                <a:solidFill>
                  <a:srgbClr val="FF5D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99">
                  <a:extLst>
                    <a:ext uri="{FF2B5EF4-FFF2-40B4-BE49-F238E27FC236}">
                      <a16:creationId xmlns:a16="http://schemas.microsoft.com/office/drawing/2014/main" id="{D9BE3B34-E278-F256-EBC9-F4225F705804}"/>
                    </a:ext>
                  </a:extLst>
                </p:cNvPr>
                <p:cNvSpPr>
                  <a:spLocks/>
                </p:cNvSpPr>
                <p:nvPr/>
              </p:nvSpPr>
              <p:spPr bwMode="auto">
                <a:xfrm>
                  <a:off x="8932863" y="3589338"/>
                  <a:ext cx="728663" cy="442913"/>
                </a:xfrm>
                <a:custGeom>
                  <a:avLst/>
                  <a:gdLst>
                    <a:gd name="T0" fmla="*/ 197 w 244"/>
                    <a:gd name="T1" fmla="*/ 84 h 148"/>
                    <a:gd name="T2" fmla="*/ 172 w 244"/>
                    <a:gd name="T3" fmla="*/ 137 h 148"/>
                    <a:gd name="T4" fmla="*/ 27 w 244"/>
                    <a:gd name="T5" fmla="*/ 1 h 148"/>
                    <a:gd name="T6" fmla="*/ 141 w 244"/>
                    <a:gd name="T7" fmla="*/ 58 h 148"/>
                    <a:gd name="T8" fmla="*/ 197 w 244"/>
                    <a:gd name="T9" fmla="*/ 84 h 148"/>
                  </a:gdLst>
                  <a:ahLst/>
                  <a:cxnLst>
                    <a:cxn ang="0">
                      <a:pos x="T0" y="T1"/>
                    </a:cxn>
                    <a:cxn ang="0">
                      <a:pos x="T2" y="T3"/>
                    </a:cxn>
                    <a:cxn ang="0">
                      <a:pos x="T4" y="T5"/>
                    </a:cxn>
                    <a:cxn ang="0">
                      <a:pos x="T6" y="T7"/>
                    </a:cxn>
                    <a:cxn ang="0">
                      <a:pos x="T8" y="T9"/>
                    </a:cxn>
                  </a:cxnLst>
                  <a:rect l="0" t="0" r="r" b="b"/>
                  <a:pathLst>
                    <a:path w="244" h="148">
                      <a:moveTo>
                        <a:pt x="197" y="84"/>
                      </a:moveTo>
                      <a:cubicBezTo>
                        <a:pt x="205" y="105"/>
                        <a:pt x="244" y="148"/>
                        <a:pt x="172" y="137"/>
                      </a:cubicBezTo>
                      <a:cubicBezTo>
                        <a:pt x="118" y="128"/>
                        <a:pt x="0" y="1"/>
                        <a:pt x="27" y="1"/>
                      </a:cubicBezTo>
                      <a:cubicBezTo>
                        <a:pt x="52" y="0"/>
                        <a:pt x="70" y="8"/>
                        <a:pt x="141" y="58"/>
                      </a:cubicBezTo>
                      <a:cubicBezTo>
                        <a:pt x="169" y="77"/>
                        <a:pt x="196" y="80"/>
                        <a:pt x="197" y="84"/>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00">
                  <a:extLst>
                    <a:ext uri="{FF2B5EF4-FFF2-40B4-BE49-F238E27FC236}">
                      <a16:creationId xmlns:a16="http://schemas.microsoft.com/office/drawing/2014/main" id="{8D4CA34F-C54B-8DF8-05D4-11554FB34533}"/>
                    </a:ext>
                  </a:extLst>
                </p:cNvPr>
                <p:cNvSpPr>
                  <a:spLocks/>
                </p:cNvSpPr>
                <p:nvPr/>
              </p:nvSpPr>
              <p:spPr bwMode="auto">
                <a:xfrm>
                  <a:off x="9326563" y="3224213"/>
                  <a:ext cx="433388" cy="658813"/>
                </a:xfrm>
                <a:custGeom>
                  <a:avLst/>
                  <a:gdLst>
                    <a:gd name="T0" fmla="*/ 28 w 145"/>
                    <a:gd name="T1" fmla="*/ 15 h 220"/>
                    <a:gd name="T2" fmla="*/ 20 w 145"/>
                    <a:gd name="T3" fmla="*/ 64 h 220"/>
                    <a:gd name="T4" fmla="*/ 32 w 145"/>
                    <a:gd name="T5" fmla="*/ 106 h 220"/>
                    <a:gd name="T6" fmla="*/ 9 w 145"/>
                    <a:gd name="T7" fmla="*/ 181 h 220"/>
                    <a:gd name="T8" fmla="*/ 131 w 145"/>
                    <a:gd name="T9" fmla="*/ 189 h 220"/>
                    <a:gd name="T10" fmla="*/ 110 w 145"/>
                    <a:gd name="T11" fmla="*/ 91 h 220"/>
                    <a:gd name="T12" fmla="*/ 117 w 145"/>
                    <a:gd name="T13" fmla="*/ 37 h 220"/>
                    <a:gd name="T14" fmla="*/ 102 w 145"/>
                    <a:gd name="T15" fmla="*/ 11 h 220"/>
                    <a:gd name="T16" fmla="*/ 68 w 145"/>
                    <a:gd name="T17" fmla="*/ 5 h 220"/>
                    <a:gd name="T18" fmla="*/ 28 w 145"/>
                    <a:gd name="T19" fmla="*/ 1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220">
                      <a:moveTo>
                        <a:pt x="28" y="15"/>
                      </a:moveTo>
                      <a:cubicBezTo>
                        <a:pt x="28" y="15"/>
                        <a:pt x="29" y="39"/>
                        <a:pt x="20" y="64"/>
                      </a:cubicBezTo>
                      <a:cubicBezTo>
                        <a:pt x="13" y="82"/>
                        <a:pt x="31" y="87"/>
                        <a:pt x="32" y="106"/>
                      </a:cubicBezTo>
                      <a:cubicBezTo>
                        <a:pt x="34" y="142"/>
                        <a:pt x="23" y="149"/>
                        <a:pt x="9" y="181"/>
                      </a:cubicBezTo>
                      <a:cubicBezTo>
                        <a:pt x="0" y="202"/>
                        <a:pt x="145" y="220"/>
                        <a:pt x="131" y="189"/>
                      </a:cubicBezTo>
                      <a:cubicBezTo>
                        <a:pt x="109" y="142"/>
                        <a:pt x="110" y="124"/>
                        <a:pt x="110" y="91"/>
                      </a:cubicBezTo>
                      <a:cubicBezTo>
                        <a:pt x="110" y="72"/>
                        <a:pt x="121" y="51"/>
                        <a:pt x="117" y="37"/>
                      </a:cubicBezTo>
                      <a:cubicBezTo>
                        <a:pt x="114" y="25"/>
                        <a:pt x="111" y="14"/>
                        <a:pt x="102" y="11"/>
                      </a:cubicBezTo>
                      <a:cubicBezTo>
                        <a:pt x="88" y="6"/>
                        <a:pt x="83" y="7"/>
                        <a:pt x="68" y="5"/>
                      </a:cubicBezTo>
                      <a:cubicBezTo>
                        <a:pt x="38" y="0"/>
                        <a:pt x="28" y="15"/>
                        <a:pt x="28" y="15"/>
                      </a:cubicBezTo>
                    </a:path>
                  </a:pathLst>
                </a:custGeom>
                <a:solidFill>
                  <a:srgbClr val="FF37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2" name="Picture 301">
                  <a:extLst>
                    <a:ext uri="{FF2B5EF4-FFF2-40B4-BE49-F238E27FC236}">
                      <a16:creationId xmlns:a16="http://schemas.microsoft.com/office/drawing/2014/main" id="{AF241A7C-EC70-ABA1-CE9E-F7DD875264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2451" y="3124200"/>
                  <a:ext cx="1714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Freeform 302">
                  <a:extLst>
                    <a:ext uri="{FF2B5EF4-FFF2-40B4-BE49-F238E27FC236}">
                      <a16:creationId xmlns:a16="http://schemas.microsoft.com/office/drawing/2014/main" id="{838B9D16-6FB2-AE54-C4D6-E1CF3AFF7D60}"/>
                    </a:ext>
                  </a:extLst>
                </p:cNvPr>
                <p:cNvSpPr>
                  <a:spLocks/>
                </p:cNvSpPr>
                <p:nvPr/>
              </p:nvSpPr>
              <p:spPr bwMode="auto">
                <a:xfrm>
                  <a:off x="9780588" y="3197225"/>
                  <a:ext cx="301625" cy="473075"/>
                </a:xfrm>
                <a:custGeom>
                  <a:avLst/>
                  <a:gdLst>
                    <a:gd name="T0" fmla="*/ 99 w 101"/>
                    <a:gd name="T1" fmla="*/ 12 h 158"/>
                    <a:gd name="T2" fmla="*/ 71 w 101"/>
                    <a:gd name="T3" fmla="*/ 16 h 158"/>
                    <a:gd name="T4" fmla="*/ 56 w 101"/>
                    <a:gd name="T5" fmla="*/ 21 h 158"/>
                    <a:gd name="T6" fmla="*/ 59 w 101"/>
                    <a:gd name="T7" fmla="*/ 14 h 158"/>
                    <a:gd name="T8" fmla="*/ 56 w 101"/>
                    <a:gd name="T9" fmla="*/ 5 h 158"/>
                    <a:gd name="T10" fmla="*/ 50 w 101"/>
                    <a:gd name="T11" fmla="*/ 16 h 158"/>
                    <a:gd name="T12" fmla="*/ 40 w 101"/>
                    <a:gd name="T13" fmla="*/ 28 h 158"/>
                    <a:gd name="T14" fmla="*/ 40 w 101"/>
                    <a:gd name="T15" fmla="*/ 43 h 158"/>
                    <a:gd name="T16" fmla="*/ 16 w 101"/>
                    <a:gd name="T17" fmla="*/ 109 h 158"/>
                    <a:gd name="T18" fmla="*/ 21 w 101"/>
                    <a:gd name="T19" fmla="*/ 158 h 158"/>
                    <a:gd name="T20" fmla="*/ 52 w 101"/>
                    <a:gd name="T21" fmla="*/ 44 h 158"/>
                    <a:gd name="T22" fmla="*/ 94 w 101"/>
                    <a:gd name="T23" fmla="*/ 22 h 158"/>
                    <a:gd name="T24" fmla="*/ 99 w 101"/>
                    <a:gd name="T25"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58">
                      <a:moveTo>
                        <a:pt x="99" y="12"/>
                      </a:moveTo>
                      <a:cubicBezTo>
                        <a:pt x="93" y="8"/>
                        <a:pt x="81" y="12"/>
                        <a:pt x="71" y="16"/>
                      </a:cubicBezTo>
                      <a:cubicBezTo>
                        <a:pt x="63" y="19"/>
                        <a:pt x="57" y="22"/>
                        <a:pt x="56" y="21"/>
                      </a:cubicBezTo>
                      <a:cubicBezTo>
                        <a:pt x="55" y="20"/>
                        <a:pt x="57" y="19"/>
                        <a:pt x="59" y="14"/>
                      </a:cubicBezTo>
                      <a:cubicBezTo>
                        <a:pt x="61" y="7"/>
                        <a:pt x="57" y="0"/>
                        <a:pt x="56" y="5"/>
                      </a:cubicBezTo>
                      <a:cubicBezTo>
                        <a:pt x="56" y="10"/>
                        <a:pt x="54" y="12"/>
                        <a:pt x="50" y="16"/>
                      </a:cubicBezTo>
                      <a:cubicBezTo>
                        <a:pt x="47" y="18"/>
                        <a:pt x="42" y="22"/>
                        <a:pt x="40" y="28"/>
                      </a:cubicBezTo>
                      <a:cubicBezTo>
                        <a:pt x="39" y="32"/>
                        <a:pt x="41" y="40"/>
                        <a:pt x="40" y="43"/>
                      </a:cubicBezTo>
                      <a:cubicBezTo>
                        <a:pt x="36" y="60"/>
                        <a:pt x="31" y="72"/>
                        <a:pt x="16" y="109"/>
                      </a:cubicBezTo>
                      <a:cubicBezTo>
                        <a:pt x="0" y="146"/>
                        <a:pt x="6" y="158"/>
                        <a:pt x="21" y="158"/>
                      </a:cubicBezTo>
                      <a:cubicBezTo>
                        <a:pt x="35" y="158"/>
                        <a:pt x="41" y="111"/>
                        <a:pt x="52" y="44"/>
                      </a:cubicBezTo>
                      <a:cubicBezTo>
                        <a:pt x="63" y="44"/>
                        <a:pt x="85" y="42"/>
                        <a:pt x="94" y="22"/>
                      </a:cubicBezTo>
                      <a:cubicBezTo>
                        <a:pt x="96" y="19"/>
                        <a:pt x="101" y="13"/>
                        <a:pt x="99" y="12"/>
                      </a:cubicBezTo>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3">
                  <a:extLst>
                    <a:ext uri="{FF2B5EF4-FFF2-40B4-BE49-F238E27FC236}">
                      <a16:creationId xmlns:a16="http://schemas.microsoft.com/office/drawing/2014/main" id="{E07C8C17-1E28-947E-6EF9-F7B1BD909B5B}"/>
                    </a:ext>
                  </a:extLst>
                </p:cNvPr>
                <p:cNvSpPr>
                  <a:spLocks/>
                </p:cNvSpPr>
                <p:nvPr/>
              </p:nvSpPr>
              <p:spPr bwMode="auto">
                <a:xfrm>
                  <a:off x="9842501" y="3230563"/>
                  <a:ext cx="239713" cy="439738"/>
                </a:xfrm>
                <a:custGeom>
                  <a:avLst/>
                  <a:gdLst>
                    <a:gd name="T0" fmla="*/ 77 w 80"/>
                    <a:gd name="T1" fmla="*/ 0 h 147"/>
                    <a:gd name="T2" fmla="*/ 78 w 80"/>
                    <a:gd name="T3" fmla="*/ 1 h 147"/>
                    <a:gd name="T4" fmla="*/ 73 w 80"/>
                    <a:gd name="T5" fmla="*/ 11 h 147"/>
                    <a:gd name="T6" fmla="*/ 31 w 80"/>
                    <a:gd name="T7" fmla="*/ 33 h 147"/>
                    <a:gd name="T8" fmla="*/ 0 w 80"/>
                    <a:gd name="T9" fmla="*/ 147 h 147"/>
                    <a:gd name="T10" fmla="*/ 0 w 80"/>
                    <a:gd name="T11" fmla="*/ 147 h 147"/>
                    <a:gd name="T12" fmla="*/ 31 w 80"/>
                    <a:gd name="T13" fmla="*/ 33 h 147"/>
                    <a:gd name="T14" fmla="*/ 73 w 80"/>
                    <a:gd name="T15" fmla="*/ 11 h 147"/>
                    <a:gd name="T16" fmla="*/ 78 w 80"/>
                    <a:gd name="T17" fmla="*/ 1 h 147"/>
                    <a:gd name="T18" fmla="*/ 77 w 80"/>
                    <a:gd name="T1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47">
                      <a:moveTo>
                        <a:pt x="77" y="0"/>
                      </a:moveTo>
                      <a:cubicBezTo>
                        <a:pt x="77" y="0"/>
                        <a:pt x="77" y="0"/>
                        <a:pt x="78" y="1"/>
                      </a:cubicBezTo>
                      <a:cubicBezTo>
                        <a:pt x="80" y="2"/>
                        <a:pt x="75" y="8"/>
                        <a:pt x="73" y="11"/>
                      </a:cubicBezTo>
                      <a:cubicBezTo>
                        <a:pt x="64" y="31"/>
                        <a:pt x="42" y="33"/>
                        <a:pt x="31" y="33"/>
                      </a:cubicBezTo>
                      <a:cubicBezTo>
                        <a:pt x="20" y="100"/>
                        <a:pt x="14" y="147"/>
                        <a:pt x="0" y="147"/>
                      </a:cubicBezTo>
                      <a:cubicBezTo>
                        <a:pt x="0" y="147"/>
                        <a:pt x="0" y="147"/>
                        <a:pt x="0" y="147"/>
                      </a:cubicBezTo>
                      <a:cubicBezTo>
                        <a:pt x="14" y="147"/>
                        <a:pt x="20" y="100"/>
                        <a:pt x="31" y="33"/>
                      </a:cubicBezTo>
                      <a:cubicBezTo>
                        <a:pt x="42" y="33"/>
                        <a:pt x="65" y="31"/>
                        <a:pt x="73" y="11"/>
                      </a:cubicBezTo>
                      <a:cubicBezTo>
                        <a:pt x="75" y="8"/>
                        <a:pt x="80" y="2"/>
                        <a:pt x="78" y="1"/>
                      </a:cubicBezTo>
                      <a:cubicBezTo>
                        <a:pt x="77" y="0"/>
                        <a:pt x="77" y="0"/>
                        <a:pt x="77"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04">
                  <a:extLst>
                    <a:ext uri="{FF2B5EF4-FFF2-40B4-BE49-F238E27FC236}">
                      <a16:creationId xmlns:a16="http://schemas.microsoft.com/office/drawing/2014/main" id="{B84BC870-2ADB-2648-3238-CA7B2F1AF165}"/>
                    </a:ext>
                  </a:extLst>
                </p:cNvPr>
                <p:cNvSpPr>
                  <a:spLocks/>
                </p:cNvSpPr>
                <p:nvPr/>
              </p:nvSpPr>
              <p:spPr bwMode="auto">
                <a:xfrm>
                  <a:off x="9661526" y="3440113"/>
                  <a:ext cx="153988" cy="223838"/>
                </a:xfrm>
                <a:custGeom>
                  <a:avLst/>
                  <a:gdLst>
                    <a:gd name="T0" fmla="*/ 1 w 52"/>
                    <a:gd name="T1" fmla="*/ 0 h 75"/>
                    <a:gd name="T2" fmla="*/ 0 w 52"/>
                    <a:gd name="T3" fmla="*/ 3 h 75"/>
                    <a:gd name="T4" fmla="*/ 52 w 52"/>
                    <a:gd name="T5" fmla="*/ 75 h 75"/>
                    <a:gd name="T6" fmla="*/ 47 w 52"/>
                    <a:gd name="T7" fmla="*/ 65 h 75"/>
                    <a:gd name="T8" fmla="*/ 1 w 52"/>
                    <a:gd name="T9" fmla="*/ 0 h 75"/>
                  </a:gdLst>
                  <a:ahLst/>
                  <a:cxnLst>
                    <a:cxn ang="0">
                      <a:pos x="T0" y="T1"/>
                    </a:cxn>
                    <a:cxn ang="0">
                      <a:pos x="T2" y="T3"/>
                    </a:cxn>
                    <a:cxn ang="0">
                      <a:pos x="T4" y="T5"/>
                    </a:cxn>
                    <a:cxn ang="0">
                      <a:pos x="T6" y="T7"/>
                    </a:cxn>
                    <a:cxn ang="0">
                      <a:pos x="T8" y="T9"/>
                    </a:cxn>
                  </a:cxnLst>
                  <a:rect l="0" t="0" r="r" b="b"/>
                  <a:pathLst>
                    <a:path w="52" h="75">
                      <a:moveTo>
                        <a:pt x="1" y="0"/>
                      </a:moveTo>
                      <a:cubicBezTo>
                        <a:pt x="1" y="1"/>
                        <a:pt x="0" y="2"/>
                        <a:pt x="0" y="3"/>
                      </a:cubicBezTo>
                      <a:cubicBezTo>
                        <a:pt x="13" y="32"/>
                        <a:pt x="34" y="68"/>
                        <a:pt x="52" y="75"/>
                      </a:cubicBezTo>
                      <a:cubicBezTo>
                        <a:pt x="49" y="73"/>
                        <a:pt x="47" y="69"/>
                        <a:pt x="47" y="65"/>
                      </a:cubicBezTo>
                      <a:cubicBezTo>
                        <a:pt x="31" y="56"/>
                        <a:pt x="13" y="26"/>
                        <a:pt x="1" y="0"/>
                      </a:cubicBezTo>
                    </a:path>
                  </a:pathLst>
                </a:custGeom>
                <a:solidFill>
                  <a:srgbClr val="FD55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05">
                  <a:extLst>
                    <a:ext uri="{FF2B5EF4-FFF2-40B4-BE49-F238E27FC236}">
                      <a16:creationId xmlns:a16="http://schemas.microsoft.com/office/drawing/2014/main" id="{7CF08C48-6D0C-5EC2-3E6F-2501BCDE3FA0}"/>
                    </a:ext>
                  </a:extLst>
                </p:cNvPr>
                <p:cNvSpPr>
                  <a:spLocks/>
                </p:cNvSpPr>
                <p:nvPr/>
              </p:nvSpPr>
              <p:spPr bwMode="auto">
                <a:xfrm>
                  <a:off x="9631363" y="3352800"/>
                  <a:ext cx="31750" cy="95250"/>
                </a:xfrm>
                <a:custGeom>
                  <a:avLst/>
                  <a:gdLst>
                    <a:gd name="T0" fmla="*/ 0 w 11"/>
                    <a:gd name="T1" fmla="*/ 0 h 32"/>
                    <a:gd name="T2" fmla="*/ 7 w 11"/>
                    <a:gd name="T3" fmla="*/ 25 h 32"/>
                    <a:gd name="T4" fmla="*/ 10 w 11"/>
                    <a:gd name="T5" fmla="*/ 32 h 32"/>
                    <a:gd name="T6" fmla="*/ 11 w 11"/>
                    <a:gd name="T7" fmla="*/ 29 h 32"/>
                    <a:gd name="T8" fmla="*/ 5 w 11"/>
                    <a:gd name="T9" fmla="*/ 17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cubicBezTo>
                        <a:pt x="0" y="7"/>
                        <a:pt x="2" y="14"/>
                        <a:pt x="7" y="25"/>
                      </a:cubicBezTo>
                      <a:cubicBezTo>
                        <a:pt x="8" y="27"/>
                        <a:pt x="9" y="30"/>
                        <a:pt x="10" y="32"/>
                      </a:cubicBezTo>
                      <a:cubicBezTo>
                        <a:pt x="10" y="31"/>
                        <a:pt x="11" y="30"/>
                        <a:pt x="11" y="29"/>
                      </a:cubicBezTo>
                      <a:cubicBezTo>
                        <a:pt x="9" y="25"/>
                        <a:pt x="7" y="21"/>
                        <a:pt x="5" y="17"/>
                      </a:cubicBezTo>
                      <a:cubicBezTo>
                        <a:pt x="3" y="10"/>
                        <a:pt x="1" y="5"/>
                        <a:pt x="0" y="0"/>
                      </a:cubicBezTo>
                    </a:path>
                  </a:pathLst>
                </a:custGeom>
                <a:solidFill>
                  <a:srgbClr val="FD55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06">
                  <a:extLst>
                    <a:ext uri="{FF2B5EF4-FFF2-40B4-BE49-F238E27FC236}">
                      <a16:creationId xmlns:a16="http://schemas.microsoft.com/office/drawing/2014/main" id="{37A5D0AA-4499-CC6F-652D-FDD603B0FB9C}"/>
                    </a:ext>
                  </a:extLst>
                </p:cNvPr>
                <p:cNvSpPr>
                  <a:spLocks/>
                </p:cNvSpPr>
                <p:nvPr/>
              </p:nvSpPr>
              <p:spPr bwMode="auto">
                <a:xfrm>
                  <a:off x="9801226" y="3227388"/>
                  <a:ext cx="280988" cy="442913"/>
                </a:xfrm>
                <a:custGeom>
                  <a:avLst/>
                  <a:gdLst>
                    <a:gd name="T0" fmla="*/ 88 w 94"/>
                    <a:gd name="T1" fmla="*/ 0 h 148"/>
                    <a:gd name="T2" fmla="*/ 42 w 94"/>
                    <a:gd name="T3" fmla="*/ 32 h 148"/>
                    <a:gd name="T4" fmla="*/ 12 w 94"/>
                    <a:gd name="T5" fmla="*/ 140 h 148"/>
                    <a:gd name="T6" fmla="*/ 12 w 94"/>
                    <a:gd name="T7" fmla="*/ 140 h 148"/>
                    <a:gd name="T8" fmla="*/ 3 w 94"/>
                    <a:gd name="T9" fmla="*/ 137 h 148"/>
                    <a:gd name="T10" fmla="*/ 0 w 94"/>
                    <a:gd name="T11" fmla="*/ 136 h 148"/>
                    <a:gd name="T12" fmla="*/ 5 w 94"/>
                    <a:gd name="T13" fmla="*/ 146 h 148"/>
                    <a:gd name="T14" fmla="*/ 5 w 94"/>
                    <a:gd name="T15" fmla="*/ 146 h 148"/>
                    <a:gd name="T16" fmla="*/ 14 w 94"/>
                    <a:gd name="T17" fmla="*/ 148 h 148"/>
                    <a:gd name="T18" fmla="*/ 14 w 94"/>
                    <a:gd name="T19" fmla="*/ 148 h 148"/>
                    <a:gd name="T20" fmla="*/ 45 w 94"/>
                    <a:gd name="T21" fmla="*/ 34 h 148"/>
                    <a:gd name="T22" fmla="*/ 87 w 94"/>
                    <a:gd name="T23" fmla="*/ 12 h 148"/>
                    <a:gd name="T24" fmla="*/ 92 w 94"/>
                    <a:gd name="T25" fmla="*/ 2 h 148"/>
                    <a:gd name="T26" fmla="*/ 91 w 94"/>
                    <a:gd name="T27" fmla="*/ 1 h 148"/>
                    <a:gd name="T28" fmla="*/ 88 w 94"/>
                    <a:gd name="T29"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48">
                      <a:moveTo>
                        <a:pt x="88" y="0"/>
                      </a:moveTo>
                      <a:cubicBezTo>
                        <a:pt x="86" y="20"/>
                        <a:pt x="53" y="31"/>
                        <a:pt x="42" y="32"/>
                      </a:cubicBezTo>
                      <a:cubicBezTo>
                        <a:pt x="32" y="99"/>
                        <a:pt x="26" y="140"/>
                        <a:pt x="12" y="140"/>
                      </a:cubicBezTo>
                      <a:cubicBezTo>
                        <a:pt x="12" y="140"/>
                        <a:pt x="12" y="140"/>
                        <a:pt x="12" y="140"/>
                      </a:cubicBezTo>
                      <a:cubicBezTo>
                        <a:pt x="9" y="140"/>
                        <a:pt x="6" y="139"/>
                        <a:pt x="3" y="137"/>
                      </a:cubicBezTo>
                      <a:cubicBezTo>
                        <a:pt x="2" y="137"/>
                        <a:pt x="1" y="136"/>
                        <a:pt x="0" y="136"/>
                      </a:cubicBezTo>
                      <a:cubicBezTo>
                        <a:pt x="0" y="140"/>
                        <a:pt x="2" y="144"/>
                        <a:pt x="5" y="146"/>
                      </a:cubicBezTo>
                      <a:cubicBezTo>
                        <a:pt x="5" y="146"/>
                        <a:pt x="5" y="146"/>
                        <a:pt x="5" y="146"/>
                      </a:cubicBezTo>
                      <a:cubicBezTo>
                        <a:pt x="7" y="147"/>
                        <a:pt x="10" y="148"/>
                        <a:pt x="14" y="148"/>
                      </a:cubicBezTo>
                      <a:cubicBezTo>
                        <a:pt x="14" y="148"/>
                        <a:pt x="14" y="148"/>
                        <a:pt x="14" y="148"/>
                      </a:cubicBezTo>
                      <a:cubicBezTo>
                        <a:pt x="28" y="148"/>
                        <a:pt x="34" y="101"/>
                        <a:pt x="45" y="34"/>
                      </a:cubicBezTo>
                      <a:cubicBezTo>
                        <a:pt x="56" y="34"/>
                        <a:pt x="78" y="32"/>
                        <a:pt x="87" y="12"/>
                      </a:cubicBezTo>
                      <a:cubicBezTo>
                        <a:pt x="89" y="9"/>
                        <a:pt x="94" y="3"/>
                        <a:pt x="92" y="2"/>
                      </a:cubicBezTo>
                      <a:cubicBezTo>
                        <a:pt x="91" y="1"/>
                        <a:pt x="91" y="1"/>
                        <a:pt x="91" y="1"/>
                      </a:cubicBezTo>
                      <a:cubicBezTo>
                        <a:pt x="90" y="1"/>
                        <a:pt x="89" y="0"/>
                        <a:pt x="88" y="0"/>
                      </a:cubicBezTo>
                    </a:path>
                  </a:pathLst>
                </a:custGeom>
                <a:solidFill>
                  <a:srgbClr val="F9D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07">
                  <a:extLst>
                    <a:ext uri="{FF2B5EF4-FFF2-40B4-BE49-F238E27FC236}">
                      <a16:creationId xmlns:a16="http://schemas.microsoft.com/office/drawing/2014/main" id="{8E3536E8-6185-71D8-9E5A-349D406B2D6B}"/>
                    </a:ext>
                  </a:extLst>
                </p:cNvPr>
                <p:cNvSpPr>
                  <a:spLocks/>
                </p:cNvSpPr>
                <p:nvPr/>
              </p:nvSpPr>
              <p:spPr bwMode="auto">
                <a:xfrm>
                  <a:off x="8966201" y="3562350"/>
                  <a:ext cx="604838" cy="493713"/>
                </a:xfrm>
                <a:custGeom>
                  <a:avLst/>
                  <a:gdLst>
                    <a:gd name="T0" fmla="*/ 4 w 203"/>
                    <a:gd name="T1" fmla="*/ 23 h 165"/>
                    <a:gd name="T2" fmla="*/ 83 w 203"/>
                    <a:gd name="T3" fmla="*/ 40 h 165"/>
                    <a:gd name="T4" fmla="*/ 203 w 203"/>
                    <a:gd name="T5" fmla="*/ 145 h 165"/>
                    <a:gd name="T6" fmla="*/ 194 w 203"/>
                    <a:gd name="T7" fmla="*/ 165 h 165"/>
                    <a:gd name="T8" fmla="*/ 67 w 203"/>
                    <a:gd name="T9" fmla="*/ 93 h 165"/>
                    <a:gd name="T10" fmla="*/ 4 w 203"/>
                    <a:gd name="T11" fmla="*/ 23 h 165"/>
                  </a:gdLst>
                  <a:ahLst/>
                  <a:cxnLst>
                    <a:cxn ang="0">
                      <a:pos x="T0" y="T1"/>
                    </a:cxn>
                    <a:cxn ang="0">
                      <a:pos x="T2" y="T3"/>
                    </a:cxn>
                    <a:cxn ang="0">
                      <a:pos x="T4" y="T5"/>
                    </a:cxn>
                    <a:cxn ang="0">
                      <a:pos x="T6" y="T7"/>
                    </a:cxn>
                    <a:cxn ang="0">
                      <a:pos x="T8" y="T9"/>
                    </a:cxn>
                    <a:cxn ang="0">
                      <a:pos x="T10" y="T11"/>
                    </a:cxn>
                  </a:cxnLst>
                  <a:rect l="0" t="0" r="r" b="b"/>
                  <a:pathLst>
                    <a:path w="203" h="165">
                      <a:moveTo>
                        <a:pt x="4" y="23"/>
                      </a:moveTo>
                      <a:cubicBezTo>
                        <a:pt x="0" y="0"/>
                        <a:pt x="37" y="6"/>
                        <a:pt x="83" y="40"/>
                      </a:cubicBezTo>
                      <a:cubicBezTo>
                        <a:pt x="127" y="72"/>
                        <a:pt x="135" y="94"/>
                        <a:pt x="203" y="145"/>
                      </a:cubicBezTo>
                      <a:cubicBezTo>
                        <a:pt x="200" y="148"/>
                        <a:pt x="195" y="158"/>
                        <a:pt x="194" y="165"/>
                      </a:cubicBezTo>
                      <a:cubicBezTo>
                        <a:pt x="124" y="138"/>
                        <a:pt x="92" y="110"/>
                        <a:pt x="67" y="93"/>
                      </a:cubicBezTo>
                      <a:cubicBezTo>
                        <a:pt x="49" y="80"/>
                        <a:pt x="8" y="50"/>
                        <a:pt x="4" y="23"/>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08">
                  <a:extLst>
                    <a:ext uri="{FF2B5EF4-FFF2-40B4-BE49-F238E27FC236}">
                      <a16:creationId xmlns:a16="http://schemas.microsoft.com/office/drawing/2014/main" id="{B7E8A59E-606A-C1B0-E36F-64809C3D6129}"/>
                    </a:ext>
                  </a:extLst>
                </p:cNvPr>
                <p:cNvSpPr>
                  <a:spLocks noEditPoints="1"/>
                </p:cNvSpPr>
                <p:nvPr/>
              </p:nvSpPr>
              <p:spPr bwMode="auto">
                <a:xfrm>
                  <a:off x="9645651" y="4075113"/>
                  <a:ext cx="215900" cy="11113"/>
                </a:xfrm>
                <a:custGeom>
                  <a:avLst/>
                  <a:gdLst>
                    <a:gd name="T0" fmla="*/ 37 w 72"/>
                    <a:gd name="T1" fmla="*/ 4 h 4"/>
                    <a:gd name="T2" fmla="*/ 37 w 72"/>
                    <a:gd name="T3" fmla="*/ 4 h 4"/>
                    <a:gd name="T4" fmla="*/ 37 w 72"/>
                    <a:gd name="T5" fmla="*/ 4 h 4"/>
                    <a:gd name="T6" fmla="*/ 37 w 72"/>
                    <a:gd name="T7" fmla="*/ 4 h 4"/>
                    <a:gd name="T8" fmla="*/ 42 w 72"/>
                    <a:gd name="T9" fmla="*/ 4 h 4"/>
                    <a:gd name="T10" fmla="*/ 37 w 72"/>
                    <a:gd name="T11" fmla="*/ 4 h 4"/>
                    <a:gd name="T12" fmla="*/ 42 w 72"/>
                    <a:gd name="T13" fmla="*/ 4 h 4"/>
                    <a:gd name="T14" fmla="*/ 55 w 72"/>
                    <a:gd name="T15" fmla="*/ 4 h 4"/>
                    <a:gd name="T16" fmla="*/ 55 w 72"/>
                    <a:gd name="T17" fmla="*/ 4 h 4"/>
                    <a:gd name="T18" fmla="*/ 55 w 72"/>
                    <a:gd name="T19" fmla="*/ 4 h 4"/>
                    <a:gd name="T20" fmla="*/ 55 w 72"/>
                    <a:gd name="T21" fmla="*/ 4 h 4"/>
                    <a:gd name="T22" fmla="*/ 50 w 72"/>
                    <a:gd name="T23" fmla="*/ 4 h 4"/>
                    <a:gd name="T24" fmla="*/ 51 w 72"/>
                    <a:gd name="T25" fmla="*/ 4 h 4"/>
                    <a:gd name="T26" fmla="*/ 50 w 72"/>
                    <a:gd name="T27" fmla="*/ 4 h 4"/>
                    <a:gd name="T28" fmla="*/ 50 w 72"/>
                    <a:gd name="T29" fmla="*/ 4 h 4"/>
                    <a:gd name="T30" fmla="*/ 45 w 72"/>
                    <a:gd name="T31" fmla="*/ 4 h 4"/>
                    <a:gd name="T32" fmla="*/ 50 w 72"/>
                    <a:gd name="T33" fmla="*/ 4 h 4"/>
                    <a:gd name="T34" fmla="*/ 50 w 72"/>
                    <a:gd name="T35" fmla="*/ 4 h 4"/>
                    <a:gd name="T36" fmla="*/ 50 w 72"/>
                    <a:gd name="T37" fmla="*/ 4 h 4"/>
                    <a:gd name="T38" fmla="*/ 50 w 72"/>
                    <a:gd name="T39" fmla="*/ 4 h 4"/>
                    <a:gd name="T40" fmla="*/ 50 w 72"/>
                    <a:gd name="T41" fmla="*/ 4 h 4"/>
                    <a:gd name="T42" fmla="*/ 1 w 72"/>
                    <a:gd name="T43" fmla="*/ 1 h 4"/>
                    <a:gd name="T44" fmla="*/ 2 w 72"/>
                    <a:gd name="T45" fmla="*/ 2 h 4"/>
                    <a:gd name="T46" fmla="*/ 1 w 72"/>
                    <a:gd name="T47" fmla="*/ 1 h 4"/>
                    <a:gd name="T48" fmla="*/ 0 w 72"/>
                    <a:gd name="T49" fmla="*/ 1 h 4"/>
                    <a:gd name="T50" fmla="*/ 1 w 72"/>
                    <a:gd name="T51" fmla="*/ 1 h 4"/>
                    <a:gd name="T52" fmla="*/ 0 w 72"/>
                    <a:gd name="T53" fmla="*/ 1 h 4"/>
                    <a:gd name="T54" fmla="*/ 72 w 72"/>
                    <a:gd name="T55" fmla="*/ 0 h 4"/>
                    <a:gd name="T56" fmla="*/ 55 w 72"/>
                    <a:gd name="T57" fmla="*/ 4 h 4"/>
                    <a:gd name="T58" fmla="*/ 72 w 72"/>
                    <a:gd name="T59" fmla="*/ 0 h 4"/>
                    <a:gd name="T60" fmla="*/ 72 w 72"/>
                    <a:gd name="T61" fmla="*/ 0 h 4"/>
                    <a:gd name="T62" fmla="*/ 72 w 72"/>
                    <a:gd name="T63" fmla="*/ 0 h 4"/>
                    <a:gd name="T64" fmla="*/ 72 w 72"/>
                    <a:gd name="T6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4">
                      <a:moveTo>
                        <a:pt x="37" y="4"/>
                      </a:moveTo>
                      <a:cubicBezTo>
                        <a:pt x="37" y="4"/>
                        <a:pt x="37" y="4"/>
                        <a:pt x="37" y="4"/>
                      </a:cubicBezTo>
                      <a:cubicBezTo>
                        <a:pt x="37" y="4"/>
                        <a:pt x="37" y="4"/>
                        <a:pt x="37" y="4"/>
                      </a:cubicBezTo>
                      <a:cubicBezTo>
                        <a:pt x="37" y="4"/>
                        <a:pt x="37" y="4"/>
                        <a:pt x="37" y="4"/>
                      </a:cubicBezTo>
                      <a:moveTo>
                        <a:pt x="42" y="4"/>
                      </a:moveTo>
                      <a:cubicBezTo>
                        <a:pt x="41" y="4"/>
                        <a:pt x="39" y="4"/>
                        <a:pt x="37" y="4"/>
                      </a:cubicBezTo>
                      <a:cubicBezTo>
                        <a:pt x="39" y="4"/>
                        <a:pt x="41" y="4"/>
                        <a:pt x="42" y="4"/>
                      </a:cubicBezTo>
                      <a:moveTo>
                        <a:pt x="55" y="4"/>
                      </a:moveTo>
                      <a:cubicBezTo>
                        <a:pt x="55" y="4"/>
                        <a:pt x="55" y="4"/>
                        <a:pt x="55" y="4"/>
                      </a:cubicBezTo>
                      <a:cubicBezTo>
                        <a:pt x="55" y="4"/>
                        <a:pt x="55" y="4"/>
                        <a:pt x="55" y="4"/>
                      </a:cubicBezTo>
                      <a:cubicBezTo>
                        <a:pt x="55" y="4"/>
                        <a:pt x="55" y="4"/>
                        <a:pt x="55" y="4"/>
                      </a:cubicBezTo>
                      <a:moveTo>
                        <a:pt x="50" y="4"/>
                      </a:moveTo>
                      <a:cubicBezTo>
                        <a:pt x="51" y="4"/>
                        <a:pt x="51" y="4"/>
                        <a:pt x="51" y="4"/>
                      </a:cubicBezTo>
                      <a:cubicBezTo>
                        <a:pt x="51" y="4"/>
                        <a:pt x="51" y="4"/>
                        <a:pt x="50" y="4"/>
                      </a:cubicBezTo>
                      <a:moveTo>
                        <a:pt x="50" y="4"/>
                      </a:moveTo>
                      <a:cubicBezTo>
                        <a:pt x="48" y="4"/>
                        <a:pt x="47" y="4"/>
                        <a:pt x="45" y="4"/>
                      </a:cubicBezTo>
                      <a:cubicBezTo>
                        <a:pt x="47" y="4"/>
                        <a:pt x="48" y="4"/>
                        <a:pt x="50" y="4"/>
                      </a:cubicBezTo>
                      <a:moveTo>
                        <a:pt x="50" y="4"/>
                      </a:moveTo>
                      <a:cubicBezTo>
                        <a:pt x="50" y="4"/>
                        <a:pt x="50" y="4"/>
                        <a:pt x="50" y="4"/>
                      </a:cubicBezTo>
                      <a:cubicBezTo>
                        <a:pt x="50" y="4"/>
                        <a:pt x="50" y="4"/>
                        <a:pt x="50" y="4"/>
                      </a:cubicBezTo>
                      <a:cubicBezTo>
                        <a:pt x="50" y="4"/>
                        <a:pt x="50" y="4"/>
                        <a:pt x="50" y="4"/>
                      </a:cubicBezTo>
                      <a:moveTo>
                        <a:pt x="1" y="1"/>
                      </a:moveTo>
                      <a:cubicBezTo>
                        <a:pt x="1" y="1"/>
                        <a:pt x="1" y="2"/>
                        <a:pt x="2" y="2"/>
                      </a:cubicBezTo>
                      <a:cubicBezTo>
                        <a:pt x="1" y="2"/>
                        <a:pt x="1" y="1"/>
                        <a:pt x="1" y="1"/>
                      </a:cubicBezTo>
                      <a:moveTo>
                        <a:pt x="0" y="1"/>
                      </a:moveTo>
                      <a:cubicBezTo>
                        <a:pt x="1" y="1"/>
                        <a:pt x="1" y="1"/>
                        <a:pt x="1" y="1"/>
                      </a:cubicBezTo>
                      <a:cubicBezTo>
                        <a:pt x="1" y="1"/>
                        <a:pt x="1" y="1"/>
                        <a:pt x="0" y="1"/>
                      </a:cubicBezTo>
                      <a:moveTo>
                        <a:pt x="72" y="0"/>
                      </a:moveTo>
                      <a:cubicBezTo>
                        <a:pt x="72" y="3"/>
                        <a:pt x="69" y="4"/>
                        <a:pt x="55" y="4"/>
                      </a:cubicBezTo>
                      <a:cubicBezTo>
                        <a:pt x="69" y="4"/>
                        <a:pt x="72" y="3"/>
                        <a:pt x="72" y="0"/>
                      </a:cubicBezTo>
                      <a:moveTo>
                        <a:pt x="72" y="0"/>
                      </a:moveTo>
                      <a:cubicBezTo>
                        <a:pt x="72" y="0"/>
                        <a:pt x="72" y="0"/>
                        <a:pt x="72" y="0"/>
                      </a:cubicBezTo>
                      <a:cubicBezTo>
                        <a:pt x="72" y="0"/>
                        <a:pt x="72" y="0"/>
                        <a:pt x="72"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09">
                  <a:extLst>
                    <a:ext uri="{FF2B5EF4-FFF2-40B4-BE49-F238E27FC236}">
                      <a16:creationId xmlns:a16="http://schemas.microsoft.com/office/drawing/2014/main" id="{AAE0C408-C3F1-D7C5-64C9-6E7DFBADCD58}"/>
                    </a:ext>
                  </a:extLst>
                </p:cNvPr>
                <p:cNvSpPr>
                  <a:spLocks/>
                </p:cNvSpPr>
                <p:nvPr/>
              </p:nvSpPr>
              <p:spPr bwMode="auto">
                <a:xfrm>
                  <a:off x="9544051" y="4041775"/>
                  <a:ext cx="317500" cy="44450"/>
                </a:xfrm>
                <a:custGeom>
                  <a:avLst/>
                  <a:gdLst>
                    <a:gd name="T0" fmla="*/ 2 w 106"/>
                    <a:gd name="T1" fmla="*/ 0 h 15"/>
                    <a:gd name="T2" fmla="*/ 0 w 106"/>
                    <a:gd name="T3" fmla="*/ 5 h 15"/>
                    <a:gd name="T4" fmla="*/ 34 w 106"/>
                    <a:gd name="T5" fmla="*/ 12 h 15"/>
                    <a:gd name="T6" fmla="*/ 34 w 106"/>
                    <a:gd name="T7" fmla="*/ 12 h 15"/>
                    <a:gd name="T8" fmla="*/ 35 w 106"/>
                    <a:gd name="T9" fmla="*/ 12 h 15"/>
                    <a:gd name="T10" fmla="*/ 35 w 106"/>
                    <a:gd name="T11" fmla="*/ 12 h 15"/>
                    <a:gd name="T12" fmla="*/ 36 w 106"/>
                    <a:gd name="T13" fmla="*/ 13 h 15"/>
                    <a:gd name="T14" fmla="*/ 71 w 106"/>
                    <a:gd name="T15" fmla="*/ 15 h 15"/>
                    <a:gd name="T16" fmla="*/ 71 w 106"/>
                    <a:gd name="T17" fmla="*/ 15 h 15"/>
                    <a:gd name="T18" fmla="*/ 71 w 106"/>
                    <a:gd name="T19" fmla="*/ 15 h 15"/>
                    <a:gd name="T20" fmla="*/ 76 w 106"/>
                    <a:gd name="T21" fmla="*/ 15 h 15"/>
                    <a:gd name="T22" fmla="*/ 78 w 106"/>
                    <a:gd name="T23" fmla="*/ 15 h 15"/>
                    <a:gd name="T24" fmla="*/ 79 w 106"/>
                    <a:gd name="T25" fmla="*/ 15 h 15"/>
                    <a:gd name="T26" fmla="*/ 84 w 106"/>
                    <a:gd name="T27" fmla="*/ 15 h 15"/>
                    <a:gd name="T28" fmla="*/ 84 w 106"/>
                    <a:gd name="T29" fmla="*/ 15 h 15"/>
                    <a:gd name="T30" fmla="*/ 84 w 106"/>
                    <a:gd name="T31" fmla="*/ 15 h 15"/>
                    <a:gd name="T32" fmla="*/ 84 w 106"/>
                    <a:gd name="T33" fmla="*/ 15 h 15"/>
                    <a:gd name="T34" fmla="*/ 84 w 106"/>
                    <a:gd name="T35" fmla="*/ 15 h 15"/>
                    <a:gd name="T36" fmla="*/ 84 w 106"/>
                    <a:gd name="T37" fmla="*/ 15 h 15"/>
                    <a:gd name="T38" fmla="*/ 85 w 106"/>
                    <a:gd name="T39" fmla="*/ 15 h 15"/>
                    <a:gd name="T40" fmla="*/ 85 w 106"/>
                    <a:gd name="T41" fmla="*/ 15 h 15"/>
                    <a:gd name="T42" fmla="*/ 89 w 106"/>
                    <a:gd name="T43" fmla="*/ 15 h 15"/>
                    <a:gd name="T44" fmla="*/ 89 w 106"/>
                    <a:gd name="T45" fmla="*/ 15 h 15"/>
                    <a:gd name="T46" fmla="*/ 89 w 106"/>
                    <a:gd name="T47" fmla="*/ 15 h 15"/>
                    <a:gd name="T48" fmla="*/ 106 w 106"/>
                    <a:gd name="T49" fmla="*/ 11 h 15"/>
                    <a:gd name="T50" fmla="*/ 106 w 106"/>
                    <a:gd name="T51" fmla="*/ 11 h 15"/>
                    <a:gd name="T52" fmla="*/ 106 w 106"/>
                    <a:gd name="T53" fmla="*/ 11 h 15"/>
                    <a:gd name="T54" fmla="*/ 106 w 106"/>
                    <a:gd name="T55" fmla="*/ 11 h 15"/>
                    <a:gd name="T56" fmla="*/ 106 w 106"/>
                    <a:gd name="T57" fmla="*/ 11 h 15"/>
                    <a:gd name="T58" fmla="*/ 106 w 106"/>
                    <a:gd name="T59" fmla="*/ 11 h 15"/>
                    <a:gd name="T60" fmla="*/ 106 w 106"/>
                    <a:gd name="T61" fmla="*/ 9 h 15"/>
                    <a:gd name="T62" fmla="*/ 91 w 106"/>
                    <a:gd name="T63" fmla="*/ 10 h 15"/>
                    <a:gd name="T64" fmla="*/ 87 w 106"/>
                    <a:gd name="T65" fmla="*/ 10 h 15"/>
                    <a:gd name="T66" fmla="*/ 86 w 106"/>
                    <a:gd name="T67" fmla="*/ 10 h 15"/>
                    <a:gd name="T68" fmla="*/ 81 w 106"/>
                    <a:gd name="T69" fmla="*/ 10 h 15"/>
                    <a:gd name="T70" fmla="*/ 74 w 106"/>
                    <a:gd name="T71" fmla="*/ 10 h 15"/>
                    <a:gd name="T72" fmla="*/ 37 w 106"/>
                    <a:gd name="T73" fmla="*/ 7 h 15"/>
                    <a:gd name="T74" fmla="*/ 3 w 106"/>
                    <a:gd name="T75" fmla="*/ 0 h 15"/>
                    <a:gd name="T76" fmla="*/ 2 w 106"/>
                    <a:gd name="T7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5">
                      <a:moveTo>
                        <a:pt x="2" y="0"/>
                      </a:moveTo>
                      <a:cubicBezTo>
                        <a:pt x="1" y="2"/>
                        <a:pt x="1" y="3"/>
                        <a:pt x="0" y="5"/>
                      </a:cubicBezTo>
                      <a:cubicBezTo>
                        <a:pt x="2" y="6"/>
                        <a:pt x="7" y="7"/>
                        <a:pt x="34" y="12"/>
                      </a:cubicBezTo>
                      <a:cubicBezTo>
                        <a:pt x="34" y="12"/>
                        <a:pt x="34" y="12"/>
                        <a:pt x="34" y="12"/>
                      </a:cubicBezTo>
                      <a:cubicBezTo>
                        <a:pt x="35" y="12"/>
                        <a:pt x="35" y="12"/>
                        <a:pt x="35" y="12"/>
                      </a:cubicBezTo>
                      <a:cubicBezTo>
                        <a:pt x="35" y="12"/>
                        <a:pt x="35" y="12"/>
                        <a:pt x="35" y="12"/>
                      </a:cubicBezTo>
                      <a:cubicBezTo>
                        <a:pt x="35" y="12"/>
                        <a:pt x="35" y="13"/>
                        <a:pt x="36" y="13"/>
                      </a:cubicBezTo>
                      <a:cubicBezTo>
                        <a:pt x="50" y="15"/>
                        <a:pt x="62" y="15"/>
                        <a:pt x="71" y="15"/>
                      </a:cubicBezTo>
                      <a:cubicBezTo>
                        <a:pt x="71" y="15"/>
                        <a:pt x="71" y="15"/>
                        <a:pt x="71" y="15"/>
                      </a:cubicBezTo>
                      <a:cubicBezTo>
                        <a:pt x="71" y="15"/>
                        <a:pt x="71" y="15"/>
                        <a:pt x="71" y="15"/>
                      </a:cubicBezTo>
                      <a:cubicBezTo>
                        <a:pt x="73" y="15"/>
                        <a:pt x="75" y="15"/>
                        <a:pt x="76" y="15"/>
                      </a:cubicBezTo>
                      <a:cubicBezTo>
                        <a:pt x="77" y="15"/>
                        <a:pt x="78" y="15"/>
                        <a:pt x="78" y="15"/>
                      </a:cubicBezTo>
                      <a:cubicBezTo>
                        <a:pt x="78" y="15"/>
                        <a:pt x="79" y="15"/>
                        <a:pt x="79" y="15"/>
                      </a:cubicBezTo>
                      <a:cubicBezTo>
                        <a:pt x="81" y="15"/>
                        <a:pt x="82" y="15"/>
                        <a:pt x="84" y="15"/>
                      </a:cubicBezTo>
                      <a:cubicBezTo>
                        <a:pt x="84" y="15"/>
                        <a:pt x="84" y="15"/>
                        <a:pt x="84" y="15"/>
                      </a:cubicBezTo>
                      <a:cubicBezTo>
                        <a:pt x="84" y="15"/>
                        <a:pt x="84" y="15"/>
                        <a:pt x="84" y="15"/>
                      </a:cubicBezTo>
                      <a:cubicBezTo>
                        <a:pt x="84" y="15"/>
                        <a:pt x="84" y="15"/>
                        <a:pt x="84" y="15"/>
                      </a:cubicBezTo>
                      <a:cubicBezTo>
                        <a:pt x="84" y="15"/>
                        <a:pt x="84" y="15"/>
                        <a:pt x="84" y="15"/>
                      </a:cubicBezTo>
                      <a:cubicBezTo>
                        <a:pt x="84" y="15"/>
                        <a:pt x="84" y="15"/>
                        <a:pt x="84" y="15"/>
                      </a:cubicBezTo>
                      <a:cubicBezTo>
                        <a:pt x="85" y="15"/>
                        <a:pt x="85" y="15"/>
                        <a:pt x="85" y="15"/>
                      </a:cubicBezTo>
                      <a:cubicBezTo>
                        <a:pt x="85" y="15"/>
                        <a:pt x="85" y="15"/>
                        <a:pt x="85" y="15"/>
                      </a:cubicBezTo>
                      <a:cubicBezTo>
                        <a:pt x="86" y="15"/>
                        <a:pt x="87" y="15"/>
                        <a:pt x="89" y="15"/>
                      </a:cubicBezTo>
                      <a:cubicBezTo>
                        <a:pt x="89" y="15"/>
                        <a:pt x="89" y="15"/>
                        <a:pt x="89" y="15"/>
                      </a:cubicBezTo>
                      <a:cubicBezTo>
                        <a:pt x="89" y="15"/>
                        <a:pt x="89" y="15"/>
                        <a:pt x="89" y="15"/>
                      </a:cubicBezTo>
                      <a:cubicBezTo>
                        <a:pt x="103" y="15"/>
                        <a:pt x="106" y="14"/>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0"/>
                        <a:pt x="106" y="10"/>
                        <a:pt x="106" y="9"/>
                      </a:cubicBezTo>
                      <a:cubicBezTo>
                        <a:pt x="103" y="10"/>
                        <a:pt x="99" y="10"/>
                        <a:pt x="91" y="10"/>
                      </a:cubicBezTo>
                      <a:cubicBezTo>
                        <a:pt x="90" y="10"/>
                        <a:pt x="89" y="10"/>
                        <a:pt x="87" y="10"/>
                      </a:cubicBezTo>
                      <a:cubicBezTo>
                        <a:pt x="87" y="10"/>
                        <a:pt x="87" y="10"/>
                        <a:pt x="86" y="10"/>
                      </a:cubicBezTo>
                      <a:cubicBezTo>
                        <a:pt x="85" y="10"/>
                        <a:pt x="83" y="10"/>
                        <a:pt x="81" y="10"/>
                      </a:cubicBezTo>
                      <a:cubicBezTo>
                        <a:pt x="78" y="10"/>
                        <a:pt x="76" y="10"/>
                        <a:pt x="74" y="10"/>
                      </a:cubicBezTo>
                      <a:cubicBezTo>
                        <a:pt x="64" y="10"/>
                        <a:pt x="52" y="10"/>
                        <a:pt x="37" y="7"/>
                      </a:cubicBezTo>
                      <a:cubicBezTo>
                        <a:pt x="9" y="2"/>
                        <a:pt x="5" y="1"/>
                        <a:pt x="3" y="0"/>
                      </a:cubicBezTo>
                      <a:cubicBezTo>
                        <a:pt x="3" y="0"/>
                        <a:pt x="2" y="0"/>
                        <a:pt x="2" y="0"/>
                      </a:cubicBezTo>
                    </a:path>
                  </a:pathLst>
                </a:custGeom>
                <a:solidFill>
                  <a:srgbClr val="BFA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10">
                  <a:extLst>
                    <a:ext uri="{FF2B5EF4-FFF2-40B4-BE49-F238E27FC236}">
                      <a16:creationId xmlns:a16="http://schemas.microsoft.com/office/drawing/2014/main" id="{C3146E10-A5BD-883D-D96B-2EC313F9D0DA}"/>
                    </a:ext>
                  </a:extLst>
                </p:cNvPr>
                <p:cNvSpPr>
                  <a:spLocks/>
                </p:cNvSpPr>
                <p:nvPr/>
              </p:nvSpPr>
              <p:spPr bwMode="auto">
                <a:xfrm>
                  <a:off x="8974138" y="3600450"/>
                  <a:ext cx="576263" cy="455613"/>
                </a:xfrm>
                <a:custGeom>
                  <a:avLst/>
                  <a:gdLst>
                    <a:gd name="T0" fmla="*/ 3 w 193"/>
                    <a:gd name="T1" fmla="*/ 0 h 152"/>
                    <a:gd name="T2" fmla="*/ 1 w 193"/>
                    <a:gd name="T3" fmla="*/ 10 h 152"/>
                    <a:gd name="T4" fmla="*/ 64 w 193"/>
                    <a:gd name="T5" fmla="*/ 80 h 152"/>
                    <a:gd name="T6" fmla="*/ 191 w 193"/>
                    <a:gd name="T7" fmla="*/ 152 h 152"/>
                    <a:gd name="T8" fmla="*/ 191 w 193"/>
                    <a:gd name="T9" fmla="*/ 152 h 152"/>
                    <a:gd name="T10" fmla="*/ 193 w 193"/>
                    <a:gd name="T11" fmla="*/ 147 h 152"/>
                    <a:gd name="T12" fmla="*/ 67 w 193"/>
                    <a:gd name="T13" fmla="*/ 75 h 152"/>
                    <a:gd name="T14" fmla="*/ 3 w 193"/>
                    <a:gd name="T15" fmla="*/ 5 h 152"/>
                    <a:gd name="T16" fmla="*/ 3 w 193"/>
                    <a:gd name="T1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52">
                      <a:moveTo>
                        <a:pt x="3" y="0"/>
                      </a:moveTo>
                      <a:cubicBezTo>
                        <a:pt x="1" y="2"/>
                        <a:pt x="0" y="5"/>
                        <a:pt x="1" y="10"/>
                      </a:cubicBezTo>
                      <a:cubicBezTo>
                        <a:pt x="5" y="37"/>
                        <a:pt x="46" y="67"/>
                        <a:pt x="64" y="80"/>
                      </a:cubicBezTo>
                      <a:cubicBezTo>
                        <a:pt x="89" y="97"/>
                        <a:pt x="121" y="125"/>
                        <a:pt x="191" y="152"/>
                      </a:cubicBezTo>
                      <a:cubicBezTo>
                        <a:pt x="191" y="152"/>
                        <a:pt x="191" y="152"/>
                        <a:pt x="191" y="152"/>
                      </a:cubicBezTo>
                      <a:cubicBezTo>
                        <a:pt x="192" y="150"/>
                        <a:pt x="192" y="149"/>
                        <a:pt x="193" y="147"/>
                      </a:cubicBezTo>
                      <a:cubicBezTo>
                        <a:pt x="123" y="119"/>
                        <a:pt x="91" y="92"/>
                        <a:pt x="67" y="75"/>
                      </a:cubicBezTo>
                      <a:cubicBezTo>
                        <a:pt x="48" y="61"/>
                        <a:pt x="8" y="32"/>
                        <a:pt x="3" y="5"/>
                      </a:cubicBezTo>
                      <a:cubicBezTo>
                        <a:pt x="3" y="3"/>
                        <a:pt x="3" y="1"/>
                        <a:pt x="3" y="0"/>
                      </a:cubicBezTo>
                    </a:path>
                  </a:pathLst>
                </a:custGeom>
                <a:solidFill>
                  <a:srgbClr val="B1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11">
                  <a:extLst>
                    <a:ext uri="{FF2B5EF4-FFF2-40B4-BE49-F238E27FC236}">
                      <a16:creationId xmlns:a16="http://schemas.microsoft.com/office/drawing/2014/main" id="{EF678E71-DB7D-11E5-6FFC-7F7A04CE8284}"/>
                    </a:ext>
                  </a:extLst>
                </p:cNvPr>
                <p:cNvSpPr>
                  <a:spLocks/>
                </p:cNvSpPr>
                <p:nvPr/>
              </p:nvSpPr>
              <p:spPr bwMode="auto">
                <a:xfrm>
                  <a:off x="9269413" y="3694113"/>
                  <a:ext cx="755650" cy="334963"/>
                </a:xfrm>
                <a:custGeom>
                  <a:avLst/>
                  <a:gdLst>
                    <a:gd name="T0" fmla="*/ 243 w 253"/>
                    <a:gd name="T1" fmla="*/ 33 h 112"/>
                    <a:gd name="T2" fmla="*/ 162 w 253"/>
                    <a:gd name="T3" fmla="*/ 26 h 112"/>
                    <a:gd name="T4" fmla="*/ 0 w 253"/>
                    <a:gd name="T5" fmla="*/ 94 h 112"/>
                    <a:gd name="T6" fmla="*/ 1 w 253"/>
                    <a:gd name="T7" fmla="*/ 112 h 112"/>
                    <a:gd name="T8" fmla="*/ 166 w 253"/>
                    <a:gd name="T9" fmla="*/ 84 h 112"/>
                    <a:gd name="T10" fmla="*/ 243 w 253"/>
                    <a:gd name="T11" fmla="*/ 33 h 112"/>
                  </a:gdLst>
                  <a:ahLst/>
                  <a:cxnLst>
                    <a:cxn ang="0">
                      <a:pos x="T0" y="T1"/>
                    </a:cxn>
                    <a:cxn ang="0">
                      <a:pos x="T2" y="T3"/>
                    </a:cxn>
                    <a:cxn ang="0">
                      <a:pos x="T4" y="T5"/>
                    </a:cxn>
                    <a:cxn ang="0">
                      <a:pos x="T6" y="T7"/>
                    </a:cxn>
                    <a:cxn ang="0">
                      <a:pos x="T8" y="T9"/>
                    </a:cxn>
                    <a:cxn ang="0">
                      <a:pos x="T10" y="T11"/>
                    </a:cxn>
                  </a:cxnLst>
                  <a:rect l="0" t="0" r="r" b="b"/>
                  <a:pathLst>
                    <a:path w="253" h="112">
                      <a:moveTo>
                        <a:pt x="243" y="33"/>
                      </a:moveTo>
                      <a:cubicBezTo>
                        <a:pt x="253" y="12"/>
                        <a:pt x="213" y="0"/>
                        <a:pt x="162" y="26"/>
                      </a:cubicBezTo>
                      <a:cubicBezTo>
                        <a:pt x="120" y="48"/>
                        <a:pt x="80" y="65"/>
                        <a:pt x="0" y="94"/>
                      </a:cubicBezTo>
                      <a:cubicBezTo>
                        <a:pt x="2" y="97"/>
                        <a:pt x="2" y="105"/>
                        <a:pt x="1" y="112"/>
                      </a:cubicBezTo>
                      <a:cubicBezTo>
                        <a:pt x="38" y="109"/>
                        <a:pt x="136" y="91"/>
                        <a:pt x="166" y="84"/>
                      </a:cubicBezTo>
                      <a:cubicBezTo>
                        <a:pt x="191" y="78"/>
                        <a:pt x="231" y="58"/>
                        <a:pt x="243" y="3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12">
                  <a:extLst>
                    <a:ext uri="{FF2B5EF4-FFF2-40B4-BE49-F238E27FC236}">
                      <a16:creationId xmlns:a16="http://schemas.microsoft.com/office/drawing/2014/main" id="{3840DA61-22BB-5FF1-0787-D8ECF92FAD48}"/>
                    </a:ext>
                  </a:extLst>
                </p:cNvPr>
                <p:cNvSpPr>
                  <a:spLocks/>
                </p:cNvSpPr>
                <p:nvPr/>
              </p:nvSpPr>
              <p:spPr bwMode="auto">
                <a:xfrm>
                  <a:off x="9001126" y="3768725"/>
                  <a:ext cx="1000125" cy="287338"/>
                </a:xfrm>
                <a:custGeom>
                  <a:avLst/>
                  <a:gdLst>
                    <a:gd name="T0" fmla="*/ 333 w 335"/>
                    <a:gd name="T1" fmla="*/ 3 h 96"/>
                    <a:gd name="T2" fmla="*/ 256 w 335"/>
                    <a:gd name="T3" fmla="*/ 54 h 96"/>
                    <a:gd name="T4" fmla="*/ 91 w 335"/>
                    <a:gd name="T5" fmla="*/ 82 h 96"/>
                    <a:gd name="T6" fmla="*/ 91 w 335"/>
                    <a:gd name="T7" fmla="*/ 82 h 96"/>
                    <a:gd name="T8" fmla="*/ 69 w 335"/>
                    <a:gd name="T9" fmla="*/ 87 h 96"/>
                    <a:gd name="T10" fmla="*/ 39 w 335"/>
                    <a:gd name="T11" fmla="*/ 91 h 96"/>
                    <a:gd name="T12" fmla="*/ 5 w 335"/>
                    <a:gd name="T13" fmla="*/ 87 h 96"/>
                    <a:gd name="T14" fmla="*/ 0 w 335"/>
                    <a:gd name="T15" fmla="*/ 76 h 96"/>
                    <a:gd name="T16" fmla="*/ 5 w 335"/>
                    <a:gd name="T17" fmla="*/ 91 h 96"/>
                    <a:gd name="T18" fmla="*/ 39 w 335"/>
                    <a:gd name="T19" fmla="*/ 95 h 96"/>
                    <a:gd name="T20" fmla="*/ 69 w 335"/>
                    <a:gd name="T21" fmla="*/ 91 h 96"/>
                    <a:gd name="T22" fmla="*/ 91 w 335"/>
                    <a:gd name="T23" fmla="*/ 87 h 96"/>
                    <a:gd name="T24" fmla="*/ 91 w 335"/>
                    <a:gd name="T25" fmla="*/ 87 h 96"/>
                    <a:gd name="T26" fmla="*/ 256 w 335"/>
                    <a:gd name="T27" fmla="*/ 59 h 96"/>
                    <a:gd name="T28" fmla="*/ 333 w 335"/>
                    <a:gd name="T29" fmla="*/ 8 h 96"/>
                    <a:gd name="T30" fmla="*/ 335 w 335"/>
                    <a:gd name="T31" fmla="*/ 0 h 96"/>
                    <a:gd name="T32" fmla="*/ 333 w 335"/>
                    <a:gd name="T33"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5" h="96">
                      <a:moveTo>
                        <a:pt x="333" y="3"/>
                      </a:moveTo>
                      <a:cubicBezTo>
                        <a:pt x="321" y="28"/>
                        <a:pt x="281" y="48"/>
                        <a:pt x="256" y="54"/>
                      </a:cubicBezTo>
                      <a:cubicBezTo>
                        <a:pt x="226" y="61"/>
                        <a:pt x="128" y="80"/>
                        <a:pt x="91" y="82"/>
                      </a:cubicBezTo>
                      <a:cubicBezTo>
                        <a:pt x="91" y="82"/>
                        <a:pt x="91" y="82"/>
                        <a:pt x="91" y="82"/>
                      </a:cubicBezTo>
                      <a:cubicBezTo>
                        <a:pt x="86" y="84"/>
                        <a:pt x="79" y="85"/>
                        <a:pt x="69" y="87"/>
                      </a:cubicBezTo>
                      <a:cubicBezTo>
                        <a:pt x="57" y="89"/>
                        <a:pt x="47" y="91"/>
                        <a:pt x="39" y="91"/>
                      </a:cubicBezTo>
                      <a:cubicBezTo>
                        <a:pt x="25" y="90"/>
                        <a:pt x="14" y="91"/>
                        <a:pt x="5" y="87"/>
                      </a:cubicBezTo>
                      <a:cubicBezTo>
                        <a:pt x="2" y="85"/>
                        <a:pt x="1" y="81"/>
                        <a:pt x="0" y="76"/>
                      </a:cubicBezTo>
                      <a:cubicBezTo>
                        <a:pt x="0" y="83"/>
                        <a:pt x="2" y="89"/>
                        <a:pt x="5" y="91"/>
                      </a:cubicBezTo>
                      <a:cubicBezTo>
                        <a:pt x="14" y="96"/>
                        <a:pt x="25" y="95"/>
                        <a:pt x="39" y="95"/>
                      </a:cubicBezTo>
                      <a:cubicBezTo>
                        <a:pt x="47" y="95"/>
                        <a:pt x="57" y="94"/>
                        <a:pt x="69" y="91"/>
                      </a:cubicBezTo>
                      <a:cubicBezTo>
                        <a:pt x="79" y="89"/>
                        <a:pt x="86" y="88"/>
                        <a:pt x="91" y="87"/>
                      </a:cubicBezTo>
                      <a:cubicBezTo>
                        <a:pt x="91" y="87"/>
                        <a:pt x="91" y="87"/>
                        <a:pt x="91" y="87"/>
                      </a:cubicBezTo>
                      <a:cubicBezTo>
                        <a:pt x="128" y="84"/>
                        <a:pt x="226" y="66"/>
                        <a:pt x="256" y="59"/>
                      </a:cubicBezTo>
                      <a:cubicBezTo>
                        <a:pt x="281" y="53"/>
                        <a:pt x="321" y="33"/>
                        <a:pt x="333" y="8"/>
                      </a:cubicBezTo>
                      <a:cubicBezTo>
                        <a:pt x="335" y="5"/>
                        <a:pt x="335" y="2"/>
                        <a:pt x="335" y="0"/>
                      </a:cubicBezTo>
                      <a:cubicBezTo>
                        <a:pt x="334" y="1"/>
                        <a:pt x="334" y="2"/>
                        <a:pt x="333" y="3"/>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3">
                  <a:extLst>
                    <a:ext uri="{FF2B5EF4-FFF2-40B4-BE49-F238E27FC236}">
                      <a16:creationId xmlns:a16="http://schemas.microsoft.com/office/drawing/2014/main" id="{49C051DB-07B5-4718-50B8-71FB41BEC40B}"/>
                    </a:ext>
                  </a:extLst>
                </p:cNvPr>
                <p:cNvSpPr>
                  <a:spLocks/>
                </p:cNvSpPr>
                <p:nvPr/>
              </p:nvSpPr>
              <p:spPr bwMode="auto">
                <a:xfrm>
                  <a:off x="9567863" y="3163888"/>
                  <a:ext cx="15875" cy="30163"/>
                </a:xfrm>
                <a:custGeom>
                  <a:avLst/>
                  <a:gdLst>
                    <a:gd name="T0" fmla="*/ 5 w 5"/>
                    <a:gd name="T1" fmla="*/ 0 h 10"/>
                    <a:gd name="T2" fmla="*/ 0 w 5"/>
                    <a:gd name="T3" fmla="*/ 3 h 10"/>
                    <a:gd name="T4" fmla="*/ 2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0" y="3"/>
                        <a:pt x="0" y="3"/>
                        <a:pt x="0" y="3"/>
                      </a:cubicBezTo>
                      <a:cubicBezTo>
                        <a:pt x="1" y="5"/>
                        <a:pt x="1" y="7"/>
                        <a:pt x="2" y="10"/>
                      </a:cubicBezTo>
                      <a:cubicBezTo>
                        <a:pt x="5" y="4"/>
                        <a:pt x="5" y="0"/>
                        <a:pt x="5" y="0"/>
                      </a:cubicBezTo>
                    </a:path>
                  </a:pathLst>
                </a:custGeom>
                <a:solidFill>
                  <a:srgbClr val="FD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14">
                  <a:extLst>
                    <a:ext uri="{FF2B5EF4-FFF2-40B4-BE49-F238E27FC236}">
                      <a16:creationId xmlns:a16="http://schemas.microsoft.com/office/drawing/2014/main" id="{9DB805F3-FE86-C798-42FA-CE05E4A6F82D}"/>
                    </a:ext>
                  </a:extLst>
                </p:cNvPr>
                <p:cNvSpPr>
                  <a:spLocks/>
                </p:cNvSpPr>
                <p:nvPr/>
              </p:nvSpPr>
              <p:spPr bwMode="auto">
                <a:xfrm>
                  <a:off x="9482138" y="32353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4E3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15">
                  <a:extLst>
                    <a:ext uri="{FF2B5EF4-FFF2-40B4-BE49-F238E27FC236}">
                      <a16:creationId xmlns:a16="http://schemas.microsoft.com/office/drawing/2014/main" id="{BBCBE64C-C1D5-9A32-89B5-4BA223484BF7}"/>
                    </a:ext>
                  </a:extLst>
                </p:cNvPr>
                <p:cNvSpPr>
                  <a:spLocks/>
                </p:cNvSpPr>
                <p:nvPr/>
              </p:nvSpPr>
              <p:spPr bwMode="auto">
                <a:xfrm>
                  <a:off x="9472613" y="3235325"/>
                  <a:ext cx="9525" cy="26988"/>
                </a:xfrm>
                <a:custGeom>
                  <a:avLst/>
                  <a:gdLst>
                    <a:gd name="T0" fmla="*/ 3 w 3"/>
                    <a:gd name="T1" fmla="*/ 0 h 9"/>
                    <a:gd name="T2" fmla="*/ 3 w 3"/>
                    <a:gd name="T3" fmla="*/ 0 h 9"/>
                    <a:gd name="T4" fmla="*/ 0 w 3"/>
                    <a:gd name="T5" fmla="*/ 9 h 9"/>
                    <a:gd name="T6" fmla="*/ 0 w 3"/>
                    <a:gd name="T7" fmla="*/ 9 h 9"/>
                    <a:gd name="T8" fmla="*/ 3 w 3"/>
                    <a:gd name="T9" fmla="*/ 0 h 9"/>
                  </a:gdLst>
                  <a:ahLst/>
                  <a:cxnLst>
                    <a:cxn ang="0">
                      <a:pos x="T0" y="T1"/>
                    </a:cxn>
                    <a:cxn ang="0">
                      <a:pos x="T2" y="T3"/>
                    </a:cxn>
                    <a:cxn ang="0">
                      <a:pos x="T4" y="T5"/>
                    </a:cxn>
                    <a:cxn ang="0">
                      <a:pos x="T6" y="T7"/>
                    </a:cxn>
                    <a:cxn ang="0">
                      <a:pos x="T8" y="T9"/>
                    </a:cxn>
                  </a:cxnLst>
                  <a:rect l="0" t="0" r="r" b="b"/>
                  <a:pathLst>
                    <a:path w="3" h="9">
                      <a:moveTo>
                        <a:pt x="3" y="0"/>
                      </a:moveTo>
                      <a:cubicBezTo>
                        <a:pt x="3" y="0"/>
                        <a:pt x="3" y="0"/>
                        <a:pt x="3" y="0"/>
                      </a:cubicBezTo>
                      <a:cubicBezTo>
                        <a:pt x="2" y="3"/>
                        <a:pt x="1" y="6"/>
                        <a:pt x="0" y="9"/>
                      </a:cubicBezTo>
                      <a:cubicBezTo>
                        <a:pt x="0" y="9"/>
                        <a:pt x="0" y="9"/>
                        <a:pt x="0" y="9"/>
                      </a:cubicBezTo>
                      <a:cubicBezTo>
                        <a:pt x="2" y="6"/>
                        <a:pt x="3" y="3"/>
                        <a:pt x="3" y="0"/>
                      </a:cubicBezTo>
                    </a:path>
                  </a:pathLst>
                </a:custGeom>
                <a:solidFill>
                  <a:srgbClr val="FD55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7" name="Picture 316">
                  <a:extLst>
                    <a:ext uri="{FF2B5EF4-FFF2-40B4-BE49-F238E27FC236}">
                      <a16:creationId xmlns:a16="http://schemas.microsoft.com/office/drawing/2014/main" id="{1EE6F83C-8419-FAD8-B28D-3E3E464466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1501" y="3154363"/>
                  <a:ext cx="125413"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317">
                  <a:extLst>
                    <a:ext uri="{FF2B5EF4-FFF2-40B4-BE49-F238E27FC236}">
                      <a16:creationId xmlns:a16="http://schemas.microsoft.com/office/drawing/2014/main" id="{015D6A3C-EA64-D180-B748-05F7BFDA76B7}"/>
                    </a:ext>
                  </a:extLst>
                </p:cNvPr>
                <p:cNvSpPr>
                  <a:spLocks/>
                </p:cNvSpPr>
                <p:nvPr/>
              </p:nvSpPr>
              <p:spPr bwMode="auto">
                <a:xfrm>
                  <a:off x="9336088" y="2900363"/>
                  <a:ext cx="268288" cy="341313"/>
                </a:xfrm>
                <a:custGeom>
                  <a:avLst/>
                  <a:gdLst>
                    <a:gd name="T0" fmla="*/ 6 w 90"/>
                    <a:gd name="T1" fmla="*/ 27 h 114"/>
                    <a:gd name="T2" fmla="*/ 52 w 90"/>
                    <a:gd name="T3" fmla="*/ 2 h 114"/>
                    <a:gd name="T4" fmla="*/ 88 w 90"/>
                    <a:gd name="T5" fmla="*/ 36 h 114"/>
                    <a:gd name="T6" fmla="*/ 84 w 90"/>
                    <a:gd name="T7" fmla="*/ 54 h 114"/>
                    <a:gd name="T8" fmla="*/ 74 w 90"/>
                    <a:gd name="T9" fmla="*/ 88 h 114"/>
                    <a:gd name="T10" fmla="*/ 57 w 90"/>
                    <a:gd name="T11" fmla="*/ 107 h 114"/>
                    <a:gd name="T12" fmla="*/ 34 w 90"/>
                    <a:gd name="T13" fmla="*/ 113 h 114"/>
                    <a:gd name="T14" fmla="*/ 18 w 90"/>
                    <a:gd name="T15" fmla="*/ 92 h 114"/>
                    <a:gd name="T16" fmla="*/ 9 w 90"/>
                    <a:gd name="T17" fmla="*/ 82 h 114"/>
                    <a:gd name="T18" fmla="*/ 11 w 90"/>
                    <a:gd name="T19" fmla="*/ 63 h 114"/>
                    <a:gd name="T20" fmla="*/ 6 w 90"/>
                    <a:gd name="T21" fmla="*/ 2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114">
                      <a:moveTo>
                        <a:pt x="6" y="27"/>
                      </a:moveTo>
                      <a:cubicBezTo>
                        <a:pt x="17" y="6"/>
                        <a:pt x="27" y="0"/>
                        <a:pt x="52" y="2"/>
                      </a:cubicBezTo>
                      <a:cubicBezTo>
                        <a:pt x="77" y="4"/>
                        <a:pt x="80" y="13"/>
                        <a:pt x="88" y="36"/>
                      </a:cubicBezTo>
                      <a:cubicBezTo>
                        <a:pt x="90" y="44"/>
                        <a:pt x="87" y="48"/>
                        <a:pt x="84" y="54"/>
                      </a:cubicBezTo>
                      <a:cubicBezTo>
                        <a:pt x="81" y="61"/>
                        <a:pt x="76" y="65"/>
                        <a:pt x="74" y="88"/>
                      </a:cubicBezTo>
                      <a:cubicBezTo>
                        <a:pt x="72" y="97"/>
                        <a:pt x="70" y="101"/>
                        <a:pt x="57" y="107"/>
                      </a:cubicBezTo>
                      <a:cubicBezTo>
                        <a:pt x="51" y="109"/>
                        <a:pt x="37" y="114"/>
                        <a:pt x="34" y="113"/>
                      </a:cubicBezTo>
                      <a:cubicBezTo>
                        <a:pt x="29" y="112"/>
                        <a:pt x="30" y="107"/>
                        <a:pt x="18" y="92"/>
                      </a:cubicBezTo>
                      <a:cubicBezTo>
                        <a:pt x="14" y="88"/>
                        <a:pt x="8" y="86"/>
                        <a:pt x="9" y="82"/>
                      </a:cubicBezTo>
                      <a:cubicBezTo>
                        <a:pt x="11" y="75"/>
                        <a:pt x="12" y="70"/>
                        <a:pt x="11" y="63"/>
                      </a:cubicBezTo>
                      <a:cubicBezTo>
                        <a:pt x="0" y="52"/>
                        <a:pt x="2" y="35"/>
                        <a:pt x="6" y="27"/>
                      </a:cubicBezTo>
                      <a:close/>
                    </a:path>
                  </a:pathLst>
                </a:custGeom>
                <a:solidFill>
                  <a:srgbClr val="FBE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18">
                  <a:extLst>
                    <a:ext uri="{FF2B5EF4-FFF2-40B4-BE49-F238E27FC236}">
                      <a16:creationId xmlns:a16="http://schemas.microsoft.com/office/drawing/2014/main" id="{659FCB21-4CE4-1AC1-1515-2BC1FE6D436A}"/>
                    </a:ext>
                  </a:extLst>
                </p:cNvPr>
                <p:cNvSpPr>
                  <a:spLocks/>
                </p:cNvSpPr>
                <p:nvPr/>
              </p:nvSpPr>
              <p:spPr bwMode="auto">
                <a:xfrm>
                  <a:off x="9329738" y="2822575"/>
                  <a:ext cx="411163" cy="688975"/>
                </a:xfrm>
                <a:custGeom>
                  <a:avLst/>
                  <a:gdLst>
                    <a:gd name="T0" fmla="*/ 3 w 138"/>
                    <a:gd name="T1" fmla="*/ 56 h 230"/>
                    <a:gd name="T2" fmla="*/ 82 w 138"/>
                    <a:gd name="T3" fmla="*/ 16 h 230"/>
                    <a:gd name="T4" fmla="*/ 109 w 138"/>
                    <a:gd name="T5" fmla="*/ 128 h 230"/>
                    <a:gd name="T6" fmla="*/ 70 w 138"/>
                    <a:gd name="T7" fmla="*/ 225 h 230"/>
                    <a:gd name="T8" fmla="*/ 69 w 138"/>
                    <a:gd name="T9" fmla="*/ 158 h 230"/>
                    <a:gd name="T10" fmla="*/ 66 w 138"/>
                    <a:gd name="T11" fmla="*/ 102 h 230"/>
                    <a:gd name="T12" fmla="*/ 29 w 138"/>
                    <a:gd name="T13" fmla="*/ 51 h 230"/>
                    <a:gd name="T14" fmla="*/ 3 w 138"/>
                    <a:gd name="T15" fmla="*/ 56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30">
                      <a:moveTo>
                        <a:pt x="3" y="56"/>
                      </a:moveTo>
                      <a:cubicBezTo>
                        <a:pt x="8" y="19"/>
                        <a:pt x="58" y="0"/>
                        <a:pt x="82" y="16"/>
                      </a:cubicBezTo>
                      <a:cubicBezTo>
                        <a:pt x="138" y="54"/>
                        <a:pt x="87" y="94"/>
                        <a:pt x="109" y="128"/>
                      </a:cubicBezTo>
                      <a:cubicBezTo>
                        <a:pt x="138" y="174"/>
                        <a:pt x="97" y="230"/>
                        <a:pt x="70" y="225"/>
                      </a:cubicBezTo>
                      <a:cubicBezTo>
                        <a:pt x="42" y="220"/>
                        <a:pt x="59" y="187"/>
                        <a:pt x="69" y="158"/>
                      </a:cubicBezTo>
                      <a:cubicBezTo>
                        <a:pt x="79" y="129"/>
                        <a:pt x="73" y="113"/>
                        <a:pt x="66" y="102"/>
                      </a:cubicBezTo>
                      <a:cubicBezTo>
                        <a:pt x="60" y="92"/>
                        <a:pt x="64" y="59"/>
                        <a:pt x="29" y="51"/>
                      </a:cubicBezTo>
                      <a:cubicBezTo>
                        <a:pt x="10" y="47"/>
                        <a:pt x="0" y="78"/>
                        <a:pt x="3" y="56"/>
                      </a:cubicBezTo>
                      <a:close/>
                    </a:path>
                  </a:pathLst>
                </a:custGeom>
                <a:solidFill>
                  <a:srgbClr val="4F3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0" name="Picture 319">
                  <a:extLst>
                    <a:ext uri="{FF2B5EF4-FFF2-40B4-BE49-F238E27FC236}">
                      <a16:creationId xmlns:a16="http://schemas.microsoft.com/office/drawing/2014/main" id="{4D0A016E-9EBB-5B92-15C3-B634FBD1FC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9126" y="3008313"/>
                  <a:ext cx="793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320">
                  <a:extLst>
                    <a:ext uri="{FF2B5EF4-FFF2-40B4-BE49-F238E27FC236}">
                      <a16:creationId xmlns:a16="http://schemas.microsoft.com/office/drawing/2014/main" id="{C8077661-3710-C127-8F31-18A372EEFFAA}"/>
                    </a:ext>
                  </a:extLst>
                </p:cNvPr>
                <p:cNvSpPr>
                  <a:spLocks noEditPoints="1"/>
                </p:cNvSpPr>
                <p:nvPr/>
              </p:nvSpPr>
              <p:spPr bwMode="auto">
                <a:xfrm>
                  <a:off x="9353551" y="3495675"/>
                  <a:ext cx="68263" cy="266700"/>
                </a:xfrm>
                <a:custGeom>
                  <a:avLst/>
                  <a:gdLst>
                    <a:gd name="T0" fmla="*/ 0 w 23"/>
                    <a:gd name="T1" fmla="*/ 89 h 89"/>
                    <a:gd name="T2" fmla="*/ 0 w 23"/>
                    <a:gd name="T3" fmla="*/ 89 h 89"/>
                    <a:gd name="T4" fmla="*/ 0 w 23"/>
                    <a:gd name="T5" fmla="*/ 89 h 89"/>
                    <a:gd name="T6" fmla="*/ 0 w 23"/>
                    <a:gd name="T7" fmla="*/ 89 h 89"/>
                    <a:gd name="T8" fmla="*/ 0 w 23"/>
                    <a:gd name="T9" fmla="*/ 89 h 89"/>
                    <a:gd name="T10" fmla="*/ 8 w 23"/>
                    <a:gd name="T11" fmla="*/ 73 h 89"/>
                    <a:gd name="T12" fmla="*/ 8 w 23"/>
                    <a:gd name="T13" fmla="*/ 73 h 89"/>
                    <a:gd name="T14" fmla="*/ 6 w 23"/>
                    <a:gd name="T15" fmla="*/ 77 h 89"/>
                    <a:gd name="T16" fmla="*/ 8 w 23"/>
                    <a:gd name="T17" fmla="*/ 73 h 89"/>
                    <a:gd name="T18" fmla="*/ 21 w 23"/>
                    <a:gd name="T19" fmla="*/ 40 h 89"/>
                    <a:gd name="T20" fmla="*/ 17 w 23"/>
                    <a:gd name="T21" fmla="*/ 55 h 89"/>
                    <a:gd name="T22" fmla="*/ 21 w 23"/>
                    <a:gd name="T23" fmla="*/ 40 h 89"/>
                    <a:gd name="T24" fmla="*/ 23 w 23"/>
                    <a:gd name="T25" fmla="*/ 16 h 89"/>
                    <a:gd name="T26" fmla="*/ 23 w 23"/>
                    <a:gd name="T27" fmla="*/ 19 h 89"/>
                    <a:gd name="T28" fmla="*/ 23 w 23"/>
                    <a:gd name="T29" fmla="*/ 16 h 89"/>
                    <a:gd name="T30" fmla="*/ 21 w 23"/>
                    <a:gd name="T31" fmla="*/ 7 h 89"/>
                    <a:gd name="T32" fmla="*/ 22 w 23"/>
                    <a:gd name="T33" fmla="*/ 11 h 89"/>
                    <a:gd name="T34" fmla="*/ 21 w 23"/>
                    <a:gd name="T35" fmla="*/ 7 h 89"/>
                    <a:gd name="T36" fmla="*/ 18 w 23"/>
                    <a:gd name="T37" fmla="*/ 0 h 89"/>
                    <a:gd name="T38" fmla="*/ 18 w 23"/>
                    <a:gd name="T39" fmla="*/ 0 h 89"/>
                    <a:gd name="T40" fmla="*/ 18 w 23"/>
                    <a:gd name="T41" fmla="*/ 0 h 89"/>
                    <a:gd name="T42" fmla="*/ 18 w 23"/>
                    <a:gd name="T4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89">
                      <a:moveTo>
                        <a:pt x="0" y="89"/>
                      </a:moveTo>
                      <a:cubicBezTo>
                        <a:pt x="0" y="89"/>
                        <a:pt x="0" y="89"/>
                        <a:pt x="0" y="89"/>
                      </a:cubicBezTo>
                      <a:cubicBezTo>
                        <a:pt x="0" y="89"/>
                        <a:pt x="0" y="89"/>
                        <a:pt x="0" y="89"/>
                      </a:cubicBezTo>
                      <a:cubicBezTo>
                        <a:pt x="0" y="89"/>
                        <a:pt x="0" y="89"/>
                        <a:pt x="0" y="89"/>
                      </a:cubicBezTo>
                      <a:cubicBezTo>
                        <a:pt x="0" y="89"/>
                        <a:pt x="0" y="89"/>
                        <a:pt x="0" y="89"/>
                      </a:cubicBezTo>
                      <a:moveTo>
                        <a:pt x="8" y="73"/>
                      </a:moveTo>
                      <a:cubicBezTo>
                        <a:pt x="8" y="73"/>
                        <a:pt x="8" y="73"/>
                        <a:pt x="8" y="73"/>
                      </a:cubicBezTo>
                      <a:cubicBezTo>
                        <a:pt x="7" y="74"/>
                        <a:pt x="7" y="75"/>
                        <a:pt x="6" y="77"/>
                      </a:cubicBezTo>
                      <a:cubicBezTo>
                        <a:pt x="7" y="76"/>
                        <a:pt x="7" y="74"/>
                        <a:pt x="8" y="73"/>
                      </a:cubicBezTo>
                      <a:moveTo>
                        <a:pt x="21" y="40"/>
                      </a:moveTo>
                      <a:cubicBezTo>
                        <a:pt x="20" y="44"/>
                        <a:pt x="19" y="49"/>
                        <a:pt x="17" y="55"/>
                      </a:cubicBezTo>
                      <a:cubicBezTo>
                        <a:pt x="19" y="50"/>
                        <a:pt x="20" y="45"/>
                        <a:pt x="21" y="40"/>
                      </a:cubicBezTo>
                      <a:moveTo>
                        <a:pt x="23" y="16"/>
                      </a:moveTo>
                      <a:cubicBezTo>
                        <a:pt x="23" y="17"/>
                        <a:pt x="23" y="18"/>
                        <a:pt x="23" y="19"/>
                      </a:cubicBezTo>
                      <a:cubicBezTo>
                        <a:pt x="23" y="18"/>
                        <a:pt x="23" y="17"/>
                        <a:pt x="23" y="16"/>
                      </a:cubicBezTo>
                      <a:moveTo>
                        <a:pt x="21" y="7"/>
                      </a:moveTo>
                      <a:cubicBezTo>
                        <a:pt x="22" y="8"/>
                        <a:pt x="22" y="10"/>
                        <a:pt x="22" y="11"/>
                      </a:cubicBezTo>
                      <a:cubicBezTo>
                        <a:pt x="22" y="10"/>
                        <a:pt x="22" y="8"/>
                        <a:pt x="21" y="7"/>
                      </a:cubicBezTo>
                      <a:moveTo>
                        <a:pt x="18" y="0"/>
                      </a:moveTo>
                      <a:cubicBezTo>
                        <a:pt x="18" y="0"/>
                        <a:pt x="18" y="0"/>
                        <a:pt x="18" y="0"/>
                      </a:cubicBezTo>
                      <a:cubicBezTo>
                        <a:pt x="18" y="0"/>
                        <a:pt x="18" y="0"/>
                        <a:pt x="18" y="0"/>
                      </a:cubicBezTo>
                      <a:cubicBezTo>
                        <a:pt x="18" y="0"/>
                        <a:pt x="18" y="0"/>
                        <a:pt x="18" y="0"/>
                      </a:cubicBezTo>
                    </a:path>
                  </a:pathLst>
                </a:custGeom>
                <a:solidFill>
                  <a:srgbClr val="FE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21">
                  <a:extLst>
                    <a:ext uri="{FF2B5EF4-FFF2-40B4-BE49-F238E27FC236}">
                      <a16:creationId xmlns:a16="http://schemas.microsoft.com/office/drawing/2014/main" id="{F944A35D-5D46-51F1-499D-BC144336E2BF}"/>
                    </a:ext>
                  </a:extLst>
                </p:cNvPr>
                <p:cNvSpPr>
                  <a:spLocks/>
                </p:cNvSpPr>
                <p:nvPr/>
              </p:nvSpPr>
              <p:spPr bwMode="auto">
                <a:xfrm>
                  <a:off x="9350376" y="3762375"/>
                  <a:ext cx="3175" cy="15875"/>
                </a:xfrm>
                <a:custGeom>
                  <a:avLst/>
                  <a:gdLst>
                    <a:gd name="T0" fmla="*/ 1 w 1"/>
                    <a:gd name="T1" fmla="*/ 0 h 5"/>
                    <a:gd name="T2" fmla="*/ 1 w 1"/>
                    <a:gd name="T3" fmla="*/ 5 h 5"/>
                    <a:gd name="T4" fmla="*/ 1 w 1"/>
                    <a:gd name="T5" fmla="*/ 1 h 5"/>
                    <a:gd name="T6" fmla="*/ 1 w 1"/>
                    <a:gd name="T7" fmla="*/ 0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cubicBezTo>
                        <a:pt x="1" y="1"/>
                        <a:pt x="0" y="3"/>
                        <a:pt x="1" y="5"/>
                      </a:cubicBezTo>
                      <a:cubicBezTo>
                        <a:pt x="1" y="4"/>
                        <a:pt x="0" y="2"/>
                        <a:pt x="1" y="1"/>
                      </a:cubicBezTo>
                      <a:cubicBezTo>
                        <a:pt x="1" y="1"/>
                        <a:pt x="1" y="0"/>
                        <a:pt x="1" y="0"/>
                      </a:cubicBezTo>
                      <a:cubicBezTo>
                        <a:pt x="1" y="0"/>
                        <a:pt x="1" y="0"/>
                        <a:pt x="1" y="0"/>
                      </a:cubicBezTo>
                    </a:path>
                  </a:pathLst>
                </a:custGeom>
                <a:solidFill>
                  <a:srgbClr val="938D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22">
                  <a:extLst>
                    <a:ext uri="{FF2B5EF4-FFF2-40B4-BE49-F238E27FC236}">
                      <a16:creationId xmlns:a16="http://schemas.microsoft.com/office/drawing/2014/main" id="{91570B56-C908-E862-9F12-95837A23A7BD}"/>
                    </a:ext>
                  </a:extLst>
                </p:cNvPr>
                <p:cNvSpPr>
                  <a:spLocks/>
                </p:cNvSpPr>
                <p:nvPr/>
              </p:nvSpPr>
              <p:spPr bwMode="auto">
                <a:xfrm>
                  <a:off x="9350376" y="3495675"/>
                  <a:ext cx="268288" cy="300038"/>
                </a:xfrm>
                <a:custGeom>
                  <a:avLst/>
                  <a:gdLst>
                    <a:gd name="T0" fmla="*/ 19 w 90"/>
                    <a:gd name="T1" fmla="*/ 0 h 100"/>
                    <a:gd name="T2" fmla="*/ 19 w 90"/>
                    <a:gd name="T3" fmla="*/ 0 h 100"/>
                    <a:gd name="T4" fmla="*/ 22 w 90"/>
                    <a:gd name="T5" fmla="*/ 7 h 100"/>
                    <a:gd name="T6" fmla="*/ 23 w 90"/>
                    <a:gd name="T7" fmla="*/ 11 h 100"/>
                    <a:gd name="T8" fmla="*/ 24 w 90"/>
                    <a:gd name="T9" fmla="*/ 16 h 100"/>
                    <a:gd name="T10" fmla="*/ 24 w 90"/>
                    <a:gd name="T11" fmla="*/ 16 h 100"/>
                    <a:gd name="T12" fmla="*/ 24 w 90"/>
                    <a:gd name="T13" fmla="*/ 19 h 100"/>
                    <a:gd name="T14" fmla="*/ 22 w 90"/>
                    <a:gd name="T15" fmla="*/ 40 h 100"/>
                    <a:gd name="T16" fmla="*/ 18 w 90"/>
                    <a:gd name="T17" fmla="*/ 55 h 100"/>
                    <a:gd name="T18" fmla="*/ 9 w 90"/>
                    <a:gd name="T19" fmla="*/ 73 h 100"/>
                    <a:gd name="T20" fmla="*/ 7 w 90"/>
                    <a:gd name="T21" fmla="*/ 77 h 100"/>
                    <a:gd name="T22" fmla="*/ 1 w 90"/>
                    <a:gd name="T23" fmla="*/ 89 h 100"/>
                    <a:gd name="T24" fmla="*/ 1 w 90"/>
                    <a:gd name="T25" fmla="*/ 89 h 100"/>
                    <a:gd name="T26" fmla="*/ 1 w 90"/>
                    <a:gd name="T27" fmla="*/ 90 h 100"/>
                    <a:gd name="T28" fmla="*/ 1 w 90"/>
                    <a:gd name="T29" fmla="*/ 94 h 100"/>
                    <a:gd name="T30" fmla="*/ 7 w 90"/>
                    <a:gd name="T31" fmla="*/ 99 h 100"/>
                    <a:gd name="T32" fmla="*/ 9 w 90"/>
                    <a:gd name="T33" fmla="*/ 100 h 100"/>
                    <a:gd name="T34" fmla="*/ 29 w 90"/>
                    <a:gd name="T35" fmla="*/ 59 h 100"/>
                    <a:gd name="T36" fmla="*/ 38 w 90"/>
                    <a:gd name="T37" fmla="*/ 17 h 100"/>
                    <a:gd name="T38" fmla="*/ 38 w 90"/>
                    <a:gd name="T39" fmla="*/ 17 h 100"/>
                    <a:gd name="T40" fmla="*/ 40 w 90"/>
                    <a:gd name="T41" fmla="*/ 17 h 100"/>
                    <a:gd name="T42" fmla="*/ 90 w 90"/>
                    <a:gd name="T43" fmla="*/ 3 h 100"/>
                    <a:gd name="T44" fmla="*/ 48 w 90"/>
                    <a:gd name="T45" fmla="*/ 10 h 100"/>
                    <a:gd name="T46" fmla="*/ 19 w 90"/>
                    <a:gd name="T4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00">
                      <a:moveTo>
                        <a:pt x="19" y="0"/>
                      </a:moveTo>
                      <a:cubicBezTo>
                        <a:pt x="19" y="0"/>
                        <a:pt x="19" y="0"/>
                        <a:pt x="19" y="0"/>
                      </a:cubicBezTo>
                      <a:cubicBezTo>
                        <a:pt x="19" y="1"/>
                        <a:pt x="21" y="3"/>
                        <a:pt x="22" y="7"/>
                      </a:cubicBezTo>
                      <a:cubicBezTo>
                        <a:pt x="23" y="8"/>
                        <a:pt x="23" y="10"/>
                        <a:pt x="23" y="11"/>
                      </a:cubicBezTo>
                      <a:cubicBezTo>
                        <a:pt x="24" y="13"/>
                        <a:pt x="24" y="14"/>
                        <a:pt x="24" y="16"/>
                      </a:cubicBezTo>
                      <a:cubicBezTo>
                        <a:pt x="24" y="16"/>
                        <a:pt x="24" y="16"/>
                        <a:pt x="24" y="16"/>
                      </a:cubicBezTo>
                      <a:cubicBezTo>
                        <a:pt x="24" y="17"/>
                        <a:pt x="24" y="18"/>
                        <a:pt x="24" y="19"/>
                      </a:cubicBezTo>
                      <a:cubicBezTo>
                        <a:pt x="24" y="24"/>
                        <a:pt x="24" y="30"/>
                        <a:pt x="22" y="40"/>
                      </a:cubicBezTo>
                      <a:cubicBezTo>
                        <a:pt x="21" y="45"/>
                        <a:pt x="20" y="50"/>
                        <a:pt x="18" y="55"/>
                      </a:cubicBezTo>
                      <a:cubicBezTo>
                        <a:pt x="16" y="60"/>
                        <a:pt x="13" y="66"/>
                        <a:pt x="9" y="73"/>
                      </a:cubicBezTo>
                      <a:cubicBezTo>
                        <a:pt x="8" y="74"/>
                        <a:pt x="8" y="76"/>
                        <a:pt x="7" y="77"/>
                      </a:cubicBezTo>
                      <a:cubicBezTo>
                        <a:pt x="5" y="81"/>
                        <a:pt x="4" y="85"/>
                        <a:pt x="1" y="89"/>
                      </a:cubicBezTo>
                      <a:cubicBezTo>
                        <a:pt x="1" y="89"/>
                        <a:pt x="1" y="89"/>
                        <a:pt x="1" y="89"/>
                      </a:cubicBezTo>
                      <a:cubicBezTo>
                        <a:pt x="1" y="89"/>
                        <a:pt x="1" y="90"/>
                        <a:pt x="1" y="90"/>
                      </a:cubicBezTo>
                      <a:cubicBezTo>
                        <a:pt x="0" y="91"/>
                        <a:pt x="1" y="93"/>
                        <a:pt x="1" y="94"/>
                      </a:cubicBezTo>
                      <a:cubicBezTo>
                        <a:pt x="2" y="95"/>
                        <a:pt x="4" y="97"/>
                        <a:pt x="7" y="99"/>
                      </a:cubicBezTo>
                      <a:cubicBezTo>
                        <a:pt x="7" y="100"/>
                        <a:pt x="8" y="100"/>
                        <a:pt x="9" y="100"/>
                      </a:cubicBezTo>
                      <a:cubicBezTo>
                        <a:pt x="17" y="100"/>
                        <a:pt x="24" y="79"/>
                        <a:pt x="29" y="59"/>
                      </a:cubicBezTo>
                      <a:cubicBezTo>
                        <a:pt x="34" y="38"/>
                        <a:pt x="37" y="17"/>
                        <a:pt x="38" y="17"/>
                      </a:cubicBezTo>
                      <a:cubicBezTo>
                        <a:pt x="38" y="17"/>
                        <a:pt x="38" y="17"/>
                        <a:pt x="38" y="17"/>
                      </a:cubicBezTo>
                      <a:cubicBezTo>
                        <a:pt x="38" y="17"/>
                        <a:pt x="39" y="17"/>
                        <a:pt x="40" y="17"/>
                      </a:cubicBezTo>
                      <a:cubicBezTo>
                        <a:pt x="62" y="17"/>
                        <a:pt x="82" y="10"/>
                        <a:pt x="90" y="3"/>
                      </a:cubicBezTo>
                      <a:cubicBezTo>
                        <a:pt x="71" y="8"/>
                        <a:pt x="58" y="10"/>
                        <a:pt x="48" y="10"/>
                      </a:cubicBezTo>
                      <a:cubicBezTo>
                        <a:pt x="36" y="10"/>
                        <a:pt x="28" y="6"/>
                        <a:pt x="19" y="0"/>
                      </a:cubicBezTo>
                    </a:path>
                  </a:pathLst>
                </a:custGeom>
                <a:solidFill>
                  <a:srgbClr val="FE59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1829129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1"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A954868-02DC-245D-761B-4E7C7F8D6E88}"/>
              </a:ext>
            </a:extLst>
          </p:cNvPr>
          <p:cNvSpPr>
            <a:spLocks noGrp="1"/>
          </p:cNvSpPr>
          <p:nvPr>
            <p:ph type="title"/>
          </p:nvPr>
        </p:nvSpPr>
        <p:spPr>
          <a:xfrm>
            <a:off x="7269686" y="795527"/>
            <a:ext cx="4123738" cy="1433323"/>
          </a:xfrm>
        </p:spPr>
        <p:txBody>
          <a:bodyPr>
            <a:normAutofit/>
          </a:bodyPr>
          <a:lstStyle/>
          <a:p>
            <a:pPr algn="l"/>
            <a:br>
              <a:rPr lang="en-US" sz="2500">
                <a:solidFill>
                  <a:schemeClr val="tx2"/>
                </a:solidFill>
              </a:rPr>
            </a:br>
            <a:r>
              <a:rPr lang="en-US" sz="2500">
                <a:solidFill>
                  <a:schemeClr val="tx2"/>
                </a:solidFill>
                <a:latin typeface="Calibri"/>
                <a:cs typeface="Calibri"/>
              </a:rPr>
              <a:t>Retrieving Data or Data Source</a:t>
            </a:r>
            <a:endParaRPr lang="en-US" sz="2500">
              <a:solidFill>
                <a:schemeClr val="tx2"/>
              </a:solidFill>
            </a:endParaRPr>
          </a:p>
          <a:p>
            <a:pPr algn="l"/>
            <a:endParaRPr lang="en-US" sz="2500">
              <a:solidFill>
                <a:schemeClr val="tx2"/>
              </a:solidFill>
            </a:endParaRPr>
          </a:p>
        </p:txBody>
      </p:sp>
      <p:sp>
        <p:nvSpPr>
          <p:cNvPr id="59" name="Rectangle 58">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3990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Numbers and symbols">
            <a:extLst>
              <a:ext uri="{FF2B5EF4-FFF2-40B4-BE49-F238E27FC236}">
                <a16:creationId xmlns:a16="http://schemas.microsoft.com/office/drawing/2014/main" id="{1D7263D3-AE0A-4CC8-2A3A-88A0B124FE54}"/>
              </a:ext>
            </a:extLst>
          </p:cNvPr>
          <p:cNvPicPr>
            <a:picLocks noChangeAspect="1"/>
          </p:cNvPicPr>
          <p:nvPr/>
        </p:nvPicPr>
        <p:blipFill>
          <a:blip r:embed="rId2"/>
          <a:srcRect l="11725" r="11724"/>
          <a:stretch/>
        </p:blipFill>
        <p:spPr>
          <a:xfrm>
            <a:off x="972115" y="960214"/>
            <a:ext cx="5641848" cy="4919472"/>
          </a:xfrm>
          <a:prstGeom prst="rect">
            <a:avLst/>
          </a:prstGeom>
          <a:ln w="12700">
            <a:noFill/>
          </a:ln>
        </p:spPr>
      </p:pic>
      <p:sp>
        <p:nvSpPr>
          <p:cNvPr id="29" name="Content Placeholder 2">
            <a:extLst>
              <a:ext uri="{FF2B5EF4-FFF2-40B4-BE49-F238E27FC236}">
                <a16:creationId xmlns:a16="http://schemas.microsoft.com/office/drawing/2014/main" id="{6EEE1586-450C-4B83-CAA2-4349BD65FE36}"/>
              </a:ext>
            </a:extLst>
          </p:cNvPr>
          <p:cNvSpPr>
            <a:spLocks noGrp="1"/>
          </p:cNvSpPr>
          <p:nvPr>
            <p:ph idx="1"/>
          </p:nvPr>
        </p:nvSpPr>
        <p:spPr>
          <a:xfrm>
            <a:off x="7293817" y="2338388"/>
            <a:ext cx="4099607" cy="3678237"/>
          </a:xfrm>
        </p:spPr>
        <p:txBody>
          <a:bodyPr vert="horz" lIns="0" tIns="45720" rIns="0" bIns="45720" rtlCol="0">
            <a:normAutofit fontScale="92500"/>
          </a:bodyPr>
          <a:lstStyle/>
          <a:p>
            <a:pPr marL="342900" lvl="0" indent="-342900">
              <a:lnSpc>
                <a:spcPct val="110000"/>
              </a:lnSpc>
              <a:buClr>
                <a:srgbClr val="F39908"/>
              </a:buClr>
              <a:buSzPts val="1000"/>
              <a:buFont typeface="Symbol" panose="05050102010706020507" pitchFamily="18" charset="2"/>
              <a:buChar char=""/>
              <a:tabLst>
                <a:tab pos="457200" algn="l"/>
              </a:tabLst>
            </a:pPr>
            <a:r>
              <a:rPr lang="en-IN" sz="1300" b="1" kern="100">
                <a:effectLst/>
                <a:latin typeface="Calibri" panose="020F0502020204030204" pitchFamily="34" charset="0"/>
                <a:ea typeface="Calibri" panose="020F0502020204030204" pitchFamily="34" charset="0"/>
                <a:cs typeface="Times New Roman" panose="02020603050405020304" pitchFamily="18" charset="0"/>
              </a:rPr>
              <a:t>Data Source</a:t>
            </a:r>
            <a:r>
              <a:rPr lang="en-IN" sz="1300" kern="100">
                <a:effectLst/>
                <a:latin typeface="Calibri" panose="020F0502020204030204" pitchFamily="34" charset="0"/>
                <a:ea typeface="Calibri" panose="020F0502020204030204" pitchFamily="34" charset="0"/>
                <a:cs typeface="Calibri" panose="020F0502020204030204" pitchFamily="34" charset="0"/>
              </a:rPr>
              <a:t>: The information was gathered via </a:t>
            </a:r>
            <a:r>
              <a:rPr lang="en-IN" sz="1300" u="sng" kern="100">
                <a:effectLst/>
                <a:latin typeface="Calibri" panose="020F0502020204030204" pitchFamily="34" charset="0"/>
                <a:ea typeface="Calibri" panose="020F0502020204030204" pitchFamily="34" charset="0"/>
                <a:cs typeface="Calibri" panose="020F0502020204030204" pitchFamily="34" charset="0"/>
                <a:hlinkClick r:id="rId3"/>
              </a:rPr>
              <a:t>Ontario’s open data portal</a:t>
            </a:r>
            <a:r>
              <a:rPr lang="en-IN" sz="1300" kern="100">
                <a:effectLst/>
                <a:latin typeface="Calibri" panose="020F0502020204030204" pitchFamily="34" charset="0"/>
                <a:ea typeface="Calibri" panose="020F0502020204030204" pitchFamily="34" charset="0"/>
                <a:cs typeface="Calibri" panose="020F0502020204030204" pitchFamily="34" charset="0"/>
              </a:rPr>
              <a:t>, which offers publicly accessible databases on several subjects, including childcare establishments.</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Clr>
                <a:srgbClr val="F39908"/>
              </a:buClr>
              <a:buSzPts val="1000"/>
              <a:buFont typeface="Symbol" panose="05050102010706020507" pitchFamily="18" charset="2"/>
              <a:buChar char=""/>
              <a:tabLst>
                <a:tab pos="457200" algn="l"/>
              </a:tabLst>
            </a:pPr>
            <a:r>
              <a:rPr lang="en-IN" sz="1300" b="1" kern="100">
                <a:effectLst/>
                <a:latin typeface="Calibri" panose="020F0502020204030204" pitchFamily="34" charset="0"/>
                <a:ea typeface="Calibri" panose="020F0502020204030204" pitchFamily="34" charset="0"/>
                <a:cs typeface="Times New Roman" panose="02020603050405020304" pitchFamily="18" charset="0"/>
              </a:rPr>
              <a:t>Metadata</a:t>
            </a:r>
            <a:r>
              <a:rPr lang="en-IN" sz="1300" kern="100">
                <a:effectLst/>
                <a:latin typeface="Calibri" panose="020F0502020204030204" pitchFamily="34" charset="0"/>
                <a:ea typeface="Calibri" panose="020F0502020204030204" pitchFamily="34" charset="0"/>
                <a:cs typeface="Calibri" panose="020F0502020204030204" pitchFamily="34" charset="0"/>
              </a:rPr>
              <a:t>: Detailed explanation of the key variables in the dataset, such as:</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0000"/>
              </a:lnSpc>
              <a:buClr>
                <a:srgbClr val="F39908"/>
              </a:buClr>
              <a:buSzPts val="1000"/>
              <a:buFont typeface="Courier New" panose="02070309020205020404" pitchFamily="49" charset="0"/>
              <a:buChar char="o"/>
              <a:tabLst>
                <a:tab pos="914400" algn="l"/>
              </a:tabLst>
            </a:pPr>
            <a:r>
              <a:rPr lang="en-IN" sz="1300" b="1" kern="100">
                <a:effectLst/>
                <a:latin typeface="Calibri" panose="020F0502020204030204" pitchFamily="34" charset="0"/>
                <a:ea typeface="Calibri" panose="020F0502020204030204" pitchFamily="34" charset="0"/>
                <a:cs typeface="Times New Roman" panose="02020603050405020304" pitchFamily="18" charset="0"/>
              </a:rPr>
              <a:t>Facility Name</a:t>
            </a:r>
            <a:r>
              <a:rPr lang="en-IN" sz="1300" kern="100">
                <a:effectLst/>
                <a:latin typeface="Calibri" panose="020F0502020204030204" pitchFamily="34" charset="0"/>
                <a:ea typeface="Calibri" panose="020F0502020204030204" pitchFamily="34" charset="0"/>
                <a:cs typeface="Calibri" panose="020F0502020204030204" pitchFamily="34" charset="0"/>
              </a:rPr>
              <a:t>: Name of the childcare facility.</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0000"/>
              </a:lnSpc>
              <a:buClr>
                <a:srgbClr val="F39908"/>
              </a:buClr>
              <a:buSzPts val="1000"/>
              <a:buFont typeface="Courier New" panose="02070309020205020404" pitchFamily="49" charset="0"/>
              <a:buChar char="o"/>
              <a:tabLst>
                <a:tab pos="914400" algn="l"/>
              </a:tabLst>
            </a:pPr>
            <a:r>
              <a:rPr lang="en-IN" sz="1300" b="1" kern="100">
                <a:effectLst/>
                <a:latin typeface="Calibri" panose="020F0502020204030204" pitchFamily="34" charset="0"/>
                <a:ea typeface="Calibri" panose="020F0502020204030204" pitchFamily="34" charset="0"/>
                <a:cs typeface="Times New Roman" panose="02020603050405020304" pitchFamily="18" charset="0"/>
              </a:rPr>
              <a:t>City</a:t>
            </a:r>
            <a:r>
              <a:rPr lang="en-IN" sz="1300" kern="100">
                <a:effectLst/>
                <a:latin typeface="Calibri" panose="020F0502020204030204" pitchFamily="34" charset="0"/>
                <a:ea typeface="Calibri" panose="020F0502020204030204" pitchFamily="34" charset="0"/>
                <a:cs typeface="Calibri" panose="020F0502020204030204" pitchFamily="34" charset="0"/>
              </a:rPr>
              <a:t>: The city where the facility is located.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0000"/>
              </a:lnSpc>
              <a:buClr>
                <a:srgbClr val="F39908"/>
              </a:buClr>
              <a:buSzPts val="1000"/>
              <a:buFont typeface="Courier New" panose="02070309020205020404" pitchFamily="49" charset="0"/>
              <a:buChar char="o"/>
              <a:tabLst>
                <a:tab pos="914400" algn="l"/>
              </a:tabLst>
            </a:pPr>
            <a:r>
              <a:rPr lang="en-IN" sz="1300" b="1" kern="100">
                <a:effectLst/>
                <a:latin typeface="Calibri" panose="020F0502020204030204" pitchFamily="34" charset="0"/>
                <a:ea typeface="Calibri" panose="020F0502020204030204" pitchFamily="34" charset="0"/>
                <a:cs typeface="Times New Roman" panose="02020603050405020304" pitchFamily="18" charset="0"/>
              </a:rPr>
              <a:t>Postal Code</a:t>
            </a:r>
            <a:r>
              <a:rPr lang="en-IN" sz="1300" kern="100">
                <a:effectLst/>
                <a:latin typeface="Calibri" panose="020F0502020204030204" pitchFamily="34" charset="0"/>
                <a:ea typeface="Calibri" panose="020F0502020204030204" pitchFamily="34" charset="0"/>
                <a:cs typeface="Calibri" panose="020F0502020204030204" pitchFamily="34" charset="0"/>
              </a:rPr>
              <a:t>: Postal code for location-based analysis.</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0000"/>
              </a:lnSpc>
              <a:buClr>
                <a:srgbClr val="F39908"/>
              </a:buClr>
              <a:buSzPts val="1000"/>
              <a:buFont typeface="Courier New" panose="02070309020205020404" pitchFamily="49" charset="0"/>
              <a:buChar char="o"/>
              <a:tabLst>
                <a:tab pos="914400" algn="l"/>
              </a:tabLst>
            </a:pPr>
            <a:r>
              <a:rPr lang="en-IN" sz="1300" b="1" kern="100">
                <a:effectLst/>
                <a:latin typeface="Calibri" panose="020F0502020204030204" pitchFamily="34" charset="0"/>
                <a:ea typeface="Calibri" panose="020F0502020204030204" pitchFamily="34" charset="0"/>
                <a:cs typeface="Times New Roman" panose="02020603050405020304" pitchFamily="18" charset="0"/>
              </a:rPr>
              <a:t>Status</a:t>
            </a:r>
            <a:r>
              <a:rPr lang="en-IN" sz="1300" kern="100">
                <a:effectLst/>
                <a:latin typeface="Calibri" panose="020F0502020204030204" pitchFamily="34" charset="0"/>
                <a:ea typeface="Calibri" panose="020F0502020204030204" pitchFamily="34" charset="0"/>
                <a:cs typeface="Calibri" panose="020F0502020204030204" pitchFamily="34" charset="0"/>
              </a:rPr>
              <a:t>: Operational status of the facility (open/closed).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0000"/>
              </a:lnSpc>
              <a:buClr>
                <a:srgbClr val="F39908"/>
              </a:buClr>
              <a:buSzPts val="1000"/>
              <a:buFont typeface="Courier New" panose="02070309020205020404" pitchFamily="49" charset="0"/>
              <a:buChar char="o"/>
              <a:tabLst>
                <a:tab pos="914400" algn="l"/>
              </a:tabLst>
            </a:pPr>
            <a:r>
              <a:rPr lang="en-IN" sz="1300" b="1" kern="100">
                <a:effectLst/>
                <a:latin typeface="Calibri" panose="020F0502020204030204" pitchFamily="34" charset="0"/>
                <a:ea typeface="Calibri" panose="020F0502020204030204" pitchFamily="34" charset="0"/>
                <a:cs typeface="Times New Roman" panose="02020603050405020304" pitchFamily="18" charset="0"/>
              </a:rPr>
              <a:t>Licensed Capacity</a:t>
            </a:r>
            <a:r>
              <a:rPr lang="en-IN" sz="1300" kern="100">
                <a:effectLst/>
                <a:latin typeface="Calibri" panose="020F0502020204030204" pitchFamily="34" charset="0"/>
                <a:ea typeface="Calibri" panose="020F0502020204030204" pitchFamily="34" charset="0"/>
                <a:cs typeface="Calibri" panose="020F0502020204030204" pitchFamily="34" charset="0"/>
              </a:rPr>
              <a:t>: The number of children the facility is licensed to accommodate.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0000"/>
              </a:lnSpc>
              <a:buClr>
                <a:srgbClr val="F39908"/>
              </a:buClr>
              <a:buSzPts val="1000"/>
              <a:buFont typeface="Courier New" panose="02070309020205020404" pitchFamily="49" charset="0"/>
              <a:buChar char="o"/>
              <a:tabLst>
                <a:tab pos="914400" algn="l"/>
              </a:tabLst>
            </a:pPr>
            <a:r>
              <a:rPr lang="en-IN" sz="1300" b="1" kern="100">
                <a:effectLst/>
                <a:latin typeface="Calibri" panose="020F0502020204030204" pitchFamily="34" charset="0"/>
                <a:ea typeface="Calibri" panose="020F0502020204030204" pitchFamily="34" charset="0"/>
                <a:cs typeface="Times New Roman" panose="02020603050405020304" pitchFamily="18" charset="0"/>
              </a:rPr>
              <a:t>Region</a:t>
            </a:r>
            <a:r>
              <a:rPr lang="en-IN" sz="1300" kern="100">
                <a:effectLst/>
                <a:latin typeface="Calibri" panose="020F0502020204030204" pitchFamily="34" charset="0"/>
                <a:ea typeface="Calibri" panose="020F0502020204030204" pitchFamily="34" charset="0"/>
                <a:cs typeface="Calibri" panose="020F0502020204030204" pitchFamily="34" charset="0"/>
              </a:rPr>
              <a:t>: Regional classification for broader geographical analysis.</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503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FE43D436-9D76-4479-B202-282AA3363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5ED5FDDF-28FB-4871-BAF5-BC352B7065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0"/>
            <a:ext cx="12584114" cy="6853238"/>
            <a:chOff x="-417513" y="0"/>
            <a:chExt cx="12584114" cy="6853238"/>
          </a:xfrm>
        </p:grpSpPr>
        <p:sp>
          <p:nvSpPr>
            <p:cNvPr id="64" name="Freeform 5">
              <a:extLst>
                <a:ext uri="{FF2B5EF4-FFF2-40B4-BE49-F238E27FC236}">
                  <a16:creationId xmlns:a16="http://schemas.microsoft.com/office/drawing/2014/main" id="{5B7D8589-9CA0-4BA7-B315-7BA600BCB7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
              <a:extLst>
                <a:ext uri="{FF2B5EF4-FFF2-40B4-BE49-F238E27FC236}">
                  <a16:creationId xmlns:a16="http://schemas.microsoft.com/office/drawing/2014/main" id="{D0C97FEA-5238-47DE-9956-42F382C26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7">
              <a:extLst>
                <a:ext uri="{FF2B5EF4-FFF2-40B4-BE49-F238E27FC236}">
                  <a16:creationId xmlns:a16="http://schemas.microsoft.com/office/drawing/2014/main" id="{8C4A9B43-E0C5-483B-B15C-4022ECA49C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95BF8B62-C636-43AF-894B-0457A9F268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9">
              <a:extLst>
                <a:ext uri="{FF2B5EF4-FFF2-40B4-BE49-F238E27FC236}">
                  <a16:creationId xmlns:a16="http://schemas.microsoft.com/office/drawing/2014/main" id="{669F993C-7340-4413-87F8-A281668607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0">
              <a:extLst>
                <a:ext uri="{FF2B5EF4-FFF2-40B4-BE49-F238E27FC236}">
                  <a16:creationId xmlns:a16="http://schemas.microsoft.com/office/drawing/2014/main" id="{6EB881D7-3E2B-4490-BB0A-16E777AD9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1">
              <a:extLst>
                <a:ext uri="{FF2B5EF4-FFF2-40B4-BE49-F238E27FC236}">
                  <a16:creationId xmlns:a16="http://schemas.microsoft.com/office/drawing/2014/main" id="{52CE5935-55CA-4EB9-9A3D-100B75145F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2">
              <a:extLst>
                <a:ext uri="{FF2B5EF4-FFF2-40B4-BE49-F238E27FC236}">
                  <a16:creationId xmlns:a16="http://schemas.microsoft.com/office/drawing/2014/main" id="{CC6D6F8B-79F9-4F06-8A2D-7BABF0529B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3">
              <a:extLst>
                <a:ext uri="{FF2B5EF4-FFF2-40B4-BE49-F238E27FC236}">
                  <a16:creationId xmlns:a16="http://schemas.microsoft.com/office/drawing/2014/main" id="{DEF715FE-2D51-4CC6-AD82-306DA627C3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4">
              <a:extLst>
                <a:ext uri="{FF2B5EF4-FFF2-40B4-BE49-F238E27FC236}">
                  <a16:creationId xmlns:a16="http://schemas.microsoft.com/office/drawing/2014/main" id="{60E354CF-EF82-4609-8F48-2EFB01C279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5">
              <a:extLst>
                <a:ext uri="{FF2B5EF4-FFF2-40B4-BE49-F238E27FC236}">
                  <a16:creationId xmlns:a16="http://schemas.microsoft.com/office/drawing/2014/main" id="{FB9D2ACB-DE65-4053-BB6A-2DD575E12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6">
              <a:extLst>
                <a:ext uri="{FF2B5EF4-FFF2-40B4-BE49-F238E27FC236}">
                  <a16:creationId xmlns:a16="http://schemas.microsoft.com/office/drawing/2014/main" id="{275F112D-24B3-48F4-B2DB-FAB9E57C7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7">
              <a:extLst>
                <a:ext uri="{FF2B5EF4-FFF2-40B4-BE49-F238E27FC236}">
                  <a16:creationId xmlns:a16="http://schemas.microsoft.com/office/drawing/2014/main" id="{4224785A-F9F5-4670-880A-D7C6FBAB9A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8">
              <a:extLst>
                <a:ext uri="{FF2B5EF4-FFF2-40B4-BE49-F238E27FC236}">
                  <a16:creationId xmlns:a16="http://schemas.microsoft.com/office/drawing/2014/main" id="{6767A8E2-1B21-4162-ACFD-4B70C14032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9">
              <a:extLst>
                <a:ext uri="{FF2B5EF4-FFF2-40B4-BE49-F238E27FC236}">
                  <a16:creationId xmlns:a16="http://schemas.microsoft.com/office/drawing/2014/main" id="{260829BA-C3E3-4388-B253-321C7F999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20">
              <a:extLst>
                <a:ext uri="{FF2B5EF4-FFF2-40B4-BE49-F238E27FC236}">
                  <a16:creationId xmlns:a16="http://schemas.microsoft.com/office/drawing/2014/main" id="{7F195E9B-F7B2-48EE-ADF4-0FCA5767B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21">
              <a:extLst>
                <a:ext uri="{FF2B5EF4-FFF2-40B4-BE49-F238E27FC236}">
                  <a16:creationId xmlns:a16="http://schemas.microsoft.com/office/drawing/2014/main" id="{BD0E493A-B71F-4BD3-B6BC-84DC52C14C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2">
              <a:extLst>
                <a:ext uri="{FF2B5EF4-FFF2-40B4-BE49-F238E27FC236}">
                  <a16:creationId xmlns:a16="http://schemas.microsoft.com/office/drawing/2014/main" id="{C82D4841-AB36-409F-AD31-FF0FE10B44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3">
              <a:extLst>
                <a:ext uri="{FF2B5EF4-FFF2-40B4-BE49-F238E27FC236}">
                  <a16:creationId xmlns:a16="http://schemas.microsoft.com/office/drawing/2014/main" id="{A025D47F-C545-4969-97D8-A41AE0B2E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24">
              <a:extLst>
                <a:ext uri="{FF2B5EF4-FFF2-40B4-BE49-F238E27FC236}">
                  <a16:creationId xmlns:a16="http://schemas.microsoft.com/office/drawing/2014/main" id="{CB1A3BE3-B4BA-4266-A08A-DC26E7CA6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5">
              <a:extLst>
                <a:ext uri="{FF2B5EF4-FFF2-40B4-BE49-F238E27FC236}">
                  <a16:creationId xmlns:a16="http://schemas.microsoft.com/office/drawing/2014/main" id="{CC5D0E10-479B-45F0-9A6D-F38F3240A6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4" name="Content Placeholder 2">
            <a:extLst>
              <a:ext uri="{FF2B5EF4-FFF2-40B4-BE49-F238E27FC236}">
                <a16:creationId xmlns:a16="http://schemas.microsoft.com/office/drawing/2014/main" id="{6868E5B3-646A-BF45-81E1-C92EF20A17DA}"/>
              </a:ext>
            </a:extLst>
          </p:cNvPr>
          <p:cNvGraphicFramePr>
            <a:graphicFrameLocks noGrp="1"/>
          </p:cNvGraphicFramePr>
          <p:nvPr>
            <p:ph idx="1"/>
            <p:extLst>
              <p:ext uri="{D42A27DB-BD31-4B8C-83A1-F6EECF244321}">
                <p14:modId xmlns:p14="http://schemas.microsoft.com/office/powerpoint/2010/main" val="2772075688"/>
              </p:ext>
            </p:extLst>
          </p:nvPr>
        </p:nvGraphicFramePr>
        <p:xfrm>
          <a:off x="804671" y="798444"/>
          <a:ext cx="6193027" cy="5257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482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15E7-F3A5-A4D8-7AC9-5B67D1C105A9}"/>
              </a:ext>
            </a:extLst>
          </p:cNvPr>
          <p:cNvSpPr>
            <a:spLocks noGrp="1"/>
          </p:cNvSpPr>
          <p:nvPr>
            <p:ph type="title"/>
          </p:nvPr>
        </p:nvSpPr>
        <p:spPr>
          <a:xfrm>
            <a:off x="435785" y="441752"/>
            <a:ext cx="5127171" cy="353960"/>
          </a:xfrm>
        </p:spPr>
        <p:txBody>
          <a:bodyPr>
            <a:noAutofit/>
          </a:bodyPr>
          <a:lstStyle/>
          <a:p>
            <a:r>
              <a:rPr lang="en-US" sz="2400"/>
              <a:t>Data Exploration</a:t>
            </a:r>
            <a:endParaRPr lang="en-US" sz="2400" dirty="0"/>
          </a:p>
        </p:txBody>
      </p:sp>
      <p:sp>
        <p:nvSpPr>
          <p:cNvPr id="3" name="Content Placeholder 2">
            <a:extLst>
              <a:ext uri="{FF2B5EF4-FFF2-40B4-BE49-F238E27FC236}">
                <a16:creationId xmlns:a16="http://schemas.microsoft.com/office/drawing/2014/main" id="{CCDFDF9F-F0A1-791D-0549-9EB95D96967B}"/>
              </a:ext>
            </a:extLst>
          </p:cNvPr>
          <p:cNvSpPr>
            <a:spLocks noGrp="1"/>
          </p:cNvSpPr>
          <p:nvPr>
            <p:ph idx="1"/>
          </p:nvPr>
        </p:nvSpPr>
        <p:spPr>
          <a:xfrm>
            <a:off x="3532414" y="372976"/>
            <a:ext cx="5127172" cy="491511"/>
          </a:xfrm>
        </p:spPr>
        <p:txBody>
          <a:bodyPr vert="horz" lIns="0" tIns="45720" rIns="0" bIns="45720" rtlCol="0">
            <a:normAutofit/>
          </a:bodyPr>
          <a:lstStyle/>
          <a:p>
            <a:r>
              <a:rPr lang="en-US" dirty="0">
                <a:ea typeface="+mn-lt"/>
                <a:cs typeface="+mn-lt"/>
              </a:rPr>
              <a:t>Total Child Care Centers by Region</a:t>
            </a:r>
          </a:p>
          <a:p>
            <a:endParaRPr lang="en-US" dirty="0"/>
          </a:p>
        </p:txBody>
      </p:sp>
      <p:pic>
        <p:nvPicPr>
          <p:cNvPr id="6" name="Content Placeholder 10" descr="A screenshot of a graph">
            <a:extLst>
              <a:ext uri="{FF2B5EF4-FFF2-40B4-BE49-F238E27FC236}">
                <a16:creationId xmlns:a16="http://schemas.microsoft.com/office/drawing/2014/main" id="{F97B64A1-CBA0-DC8A-7D2D-F0C03902C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72" y="1099913"/>
            <a:ext cx="10685439" cy="5683395"/>
          </a:xfrm>
          <a:prstGeom prst="rect">
            <a:avLst/>
          </a:prstGeom>
        </p:spPr>
      </p:pic>
      <p:sp>
        <p:nvSpPr>
          <p:cNvPr id="4" name="Title 1">
            <a:extLst>
              <a:ext uri="{FF2B5EF4-FFF2-40B4-BE49-F238E27FC236}">
                <a16:creationId xmlns:a16="http://schemas.microsoft.com/office/drawing/2014/main" id="{94AF5808-30EA-4CB3-56A8-C27026617C5C}"/>
              </a:ext>
            </a:extLst>
          </p:cNvPr>
          <p:cNvSpPr txBox="1">
            <a:spLocks/>
          </p:cNvSpPr>
          <p:nvPr/>
        </p:nvSpPr>
        <p:spPr>
          <a:xfrm>
            <a:off x="530272" y="-59909"/>
            <a:ext cx="3264533" cy="6896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a:solidFill>
                  <a:schemeClr val="tx1">
                    <a:lumMod val="85000"/>
                    <a:lumOff val="15000"/>
                  </a:schemeClr>
                </a:solidFill>
              </a:rPr>
              <a:t>Data Exploration</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45312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7EBFD-372D-9C8D-3FEE-E3EB5D6EC0C1}"/>
              </a:ext>
            </a:extLst>
          </p:cNvPr>
          <p:cNvSpPr>
            <a:spLocks noGrp="1"/>
          </p:cNvSpPr>
          <p:nvPr>
            <p:ph idx="1"/>
          </p:nvPr>
        </p:nvSpPr>
        <p:spPr>
          <a:xfrm>
            <a:off x="472507" y="349918"/>
            <a:ext cx="7830206" cy="689682"/>
          </a:xfrm>
        </p:spPr>
        <p:txBody>
          <a:bodyPr vert="horz" lIns="91440" tIns="45720" rIns="91440" bIns="45720" rtlCol="0">
            <a:normAutofit/>
          </a:bodyPr>
          <a:lstStyle/>
          <a:p>
            <a:pPr marL="0" indent="0">
              <a:lnSpc>
                <a:spcPct val="90000"/>
              </a:lnSpc>
              <a:buNone/>
            </a:pPr>
            <a:r>
              <a:rPr lang="en-US" cap="all" spc="200" dirty="0">
                <a:solidFill>
                  <a:schemeClr val="tx1">
                    <a:lumMod val="85000"/>
                    <a:lumOff val="15000"/>
                  </a:schemeClr>
                </a:solidFill>
              </a:rPr>
              <a:t>Number of Child Care Center with different Program Types and Program Option</a:t>
            </a:r>
          </a:p>
        </p:txBody>
      </p:sp>
      <p:sp>
        <p:nvSpPr>
          <p:cNvPr id="5" name="Title 4">
            <a:extLst>
              <a:ext uri="{FF2B5EF4-FFF2-40B4-BE49-F238E27FC236}">
                <a16:creationId xmlns:a16="http://schemas.microsoft.com/office/drawing/2014/main" id="{334957FB-DA10-B037-2B41-C6A72EB34590}"/>
              </a:ext>
            </a:extLst>
          </p:cNvPr>
          <p:cNvSpPr>
            <a:spLocks noGrp="1"/>
          </p:cNvSpPr>
          <p:nvPr>
            <p:ph type="title"/>
          </p:nvPr>
        </p:nvSpPr>
        <p:spPr>
          <a:xfrm>
            <a:off x="888631" y="2349925"/>
            <a:ext cx="3498979" cy="1907282"/>
          </a:xfrm>
        </p:spPr>
        <p:txBody>
          <a:bodyPr/>
          <a:lstStyle/>
          <a:p>
            <a:endParaRPr lang="en-US" dirty="0"/>
          </a:p>
        </p:txBody>
      </p:sp>
      <p:pic>
        <p:nvPicPr>
          <p:cNvPr id="8" name="Picture 7" descr="A screenshot of a computer&#10;&#10;Description automatically generated">
            <a:extLst>
              <a:ext uri="{FF2B5EF4-FFF2-40B4-BE49-F238E27FC236}">
                <a16:creationId xmlns:a16="http://schemas.microsoft.com/office/drawing/2014/main" id="{D8B7CF91-1483-BDC1-37A8-C47B50785153}"/>
              </a:ext>
            </a:extLst>
          </p:cNvPr>
          <p:cNvPicPr>
            <a:picLocks noChangeAspect="1"/>
          </p:cNvPicPr>
          <p:nvPr/>
        </p:nvPicPr>
        <p:blipFill>
          <a:blip r:embed="rId2"/>
          <a:stretch>
            <a:fillRect/>
          </a:stretch>
        </p:blipFill>
        <p:spPr>
          <a:xfrm>
            <a:off x="219843" y="1123950"/>
            <a:ext cx="11496675" cy="5734050"/>
          </a:xfrm>
          <a:prstGeom prst="rect">
            <a:avLst/>
          </a:prstGeom>
        </p:spPr>
      </p:pic>
    </p:spTree>
    <p:extLst>
      <p:ext uri="{BB962C8B-B14F-4D97-AF65-F5344CB8AC3E}">
        <p14:creationId xmlns:p14="http://schemas.microsoft.com/office/powerpoint/2010/main" val="24465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5D72-6E56-A334-EB33-92147CAED08B}"/>
              </a:ext>
            </a:extLst>
          </p:cNvPr>
          <p:cNvSpPr>
            <a:spLocks noGrp="1"/>
          </p:cNvSpPr>
          <p:nvPr>
            <p:ph type="title"/>
          </p:nvPr>
        </p:nvSpPr>
        <p:spPr>
          <a:xfrm>
            <a:off x="8141110" y="639098"/>
            <a:ext cx="3401961" cy="1160205"/>
          </a:xfrm>
        </p:spPr>
        <p:txBody>
          <a:bodyPr vert="horz" lIns="91440" tIns="45720" rIns="91440" bIns="45720" rtlCol="0" anchor="b">
            <a:normAutofit/>
          </a:bodyPr>
          <a:lstStyle/>
          <a:p>
            <a:r>
              <a:rPr lang="en-US" sz="2800" dirty="0">
                <a:solidFill>
                  <a:schemeClr val="tx1">
                    <a:lumMod val="85000"/>
                    <a:lumOff val="15000"/>
                  </a:schemeClr>
                </a:solidFill>
              </a:rPr>
              <a:t>Data Exploration</a:t>
            </a:r>
          </a:p>
        </p:txBody>
      </p:sp>
      <p:sp>
        <p:nvSpPr>
          <p:cNvPr id="3" name="Content Placeholder 2">
            <a:extLst>
              <a:ext uri="{FF2B5EF4-FFF2-40B4-BE49-F238E27FC236}">
                <a16:creationId xmlns:a16="http://schemas.microsoft.com/office/drawing/2014/main" id="{95EBB128-1D02-9FC8-7188-7E31674056EE}"/>
              </a:ext>
            </a:extLst>
          </p:cNvPr>
          <p:cNvSpPr>
            <a:spLocks noGrp="1"/>
          </p:cNvSpPr>
          <p:nvPr>
            <p:ph idx="1"/>
          </p:nvPr>
        </p:nvSpPr>
        <p:spPr>
          <a:xfrm>
            <a:off x="8209305" y="1922849"/>
            <a:ext cx="3417990" cy="1124179"/>
          </a:xfrm>
        </p:spPr>
        <p:txBody>
          <a:bodyPr vert="horz" lIns="91440" tIns="45720" rIns="91440" bIns="45720" rtlCol="0">
            <a:normAutofit/>
          </a:bodyPr>
          <a:lstStyle/>
          <a:p>
            <a:pPr marL="0" indent="0">
              <a:lnSpc>
                <a:spcPct val="100000"/>
              </a:lnSpc>
              <a:buNone/>
            </a:pPr>
            <a:r>
              <a:rPr lang="en-US" sz="2000" cap="all" spc="200" dirty="0">
                <a:solidFill>
                  <a:schemeClr val="tx1">
                    <a:lumMod val="85000"/>
                    <a:lumOff val="15000"/>
                  </a:schemeClr>
                </a:solidFill>
              </a:rPr>
              <a:t>License Status Distribution of Child Care Center</a:t>
            </a:r>
          </a:p>
        </p:txBody>
      </p:sp>
      <p:pic>
        <p:nvPicPr>
          <p:cNvPr id="8" name="Picture 7">
            <a:extLst>
              <a:ext uri="{FF2B5EF4-FFF2-40B4-BE49-F238E27FC236}">
                <a16:creationId xmlns:a16="http://schemas.microsoft.com/office/drawing/2014/main" id="{8AC52597-C563-D6B9-3B71-A417D562EA23}"/>
              </a:ext>
            </a:extLst>
          </p:cNvPr>
          <p:cNvPicPr>
            <a:picLocks noChangeAspect="1"/>
          </p:cNvPicPr>
          <p:nvPr/>
        </p:nvPicPr>
        <p:blipFill>
          <a:blip r:embed="rId2"/>
          <a:stretch>
            <a:fillRect/>
          </a:stretch>
        </p:blipFill>
        <p:spPr>
          <a:xfrm>
            <a:off x="233974" y="55474"/>
            <a:ext cx="7741357" cy="6289852"/>
          </a:xfrm>
          <a:prstGeom prst="rect">
            <a:avLst/>
          </a:prstGeom>
        </p:spPr>
      </p:pic>
    </p:spTree>
    <p:extLst>
      <p:ext uri="{BB962C8B-B14F-4D97-AF65-F5344CB8AC3E}">
        <p14:creationId xmlns:p14="http://schemas.microsoft.com/office/powerpoint/2010/main" val="133047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A3AB-9396-3758-7D9D-E9B5D88382E7}"/>
              </a:ext>
            </a:extLst>
          </p:cNvPr>
          <p:cNvSpPr>
            <a:spLocks noGrp="1"/>
          </p:cNvSpPr>
          <p:nvPr>
            <p:ph type="title"/>
          </p:nvPr>
        </p:nvSpPr>
        <p:spPr>
          <a:xfrm>
            <a:off x="8550429" y="417243"/>
            <a:ext cx="3401961" cy="1425676"/>
          </a:xfrm>
        </p:spPr>
        <p:txBody>
          <a:bodyPr vert="horz" lIns="91440" tIns="45720" rIns="91440" bIns="45720" rtlCol="0" anchor="b">
            <a:normAutofit/>
          </a:bodyPr>
          <a:lstStyle/>
          <a:p>
            <a:r>
              <a:rPr lang="en-US" sz="4200" dirty="0">
                <a:solidFill>
                  <a:schemeClr val="tx1">
                    <a:lumMod val="85000"/>
                    <a:lumOff val="15000"/>
                  </a:schemeClr>
                </a:solidFill>
              </a:rPr>
              <a:t>Data Exploration</a:t>
            </a:r>
          </a:p>
        </p:txBody>
      </p:sp>
      <p:sp>
        <p:nvSpPr>
          <p:cNvPr id="3" name="Content Placeholder 2">
            <a:extLst>
              <a:ext uri="{FF2B5EF4-FFF2-40B4-BE49-F238E27FC236}">
                <a16:creationId xmlns:a16="http://schemas.microsoft.com/office/drawing/2014/main" id="{764A4B08-E4B5-F18D-B1E4-B85CB5810F3B}"/>
              </a:ext>
            </a:extLst>
          </p:cNvPr>
          <p:cNvSpPr>
            <a:spLocks noGrp="1"/>
          </p:cNvSpPr>
          <p:nvPr>
            <p:ph idx="1"/>
          </p:nvPr>
        </p:nvSpPr>
        <p:spPr>
          <a:xfrm>
            <a:off x="8534400" y="2183103"/>
            <a:ext cx="3417990" cy="1238616"/>
          </a:xfrm>
        </p:spPr>
        <p:txBody>
          <a:bodyPr vert="horz" lIns="91440" tIns="45720" rIns="91440" bIns="45720" rtlCol="0">
            <a:normAutofit/>
          </a:bodyPr>
          <a:lstStyle/>
          <a:p>
            <a:pPr marL="0" indent="0">
              <a:lnSpc>
                <a:spcPct val="100000"/>
              </a:lnSpc>
              <a:buNone/>
            </a:pPr>
            <a:r>
              <a:rPr lang="en-US" sz="2000" cap="all" spc="200" dirty="0">
                <a:solidFill>
                  <a:schemeClr val="tx1">
                    <a:lumMod val="85000"/>
                    <a:lumOff val="15000"/>
                  </a:schemeClr>
                </a:solidFill>
              </a:rPr>
              <a:t>Number of Child Care Center Over Time</a:t>
            </a:r>
          </a:p>
        </p:txBody>
      </p:sp>
      <p:pic>
        <p:nvPicPr>
          <p:cNvPr id="6" name="Picture 5">
            <a:extLst>
              <a:ext uri="{FF2B5EF4-FFF2-40B4-BE49-F238E27FC236}">
                <a16:creationId xmlns:a16="http://schemas.microsoft.com/office/drawing/2014/main" id="{64A32318-3136-E36D-95D5-6C4094DD9993}"/>
              </a:ext>
            </a:extLst>
          </p:cNvPr>
          <p:cNvPicPr>
            <a:picLocks noChangeAspect="1"/>
          </p:cNvPicPr>
          <p:nvPr/>
        </p:nvPicPr>
        <p:blipFill>
          <a:blip r:embed="rId2"/>
          <a:srcRect l="1656" r="1649" b="-2"/>
          <a:stretch/>
        </p:blipFill>
        <p:spPr>
          <a:xfrm>
            <a:off x="-1" y="-157516"/>
            <a:ext cx="8141110" cy="6558316"/>
          </a:xfrm>
          <a:prstGeom prst="rect">
            <a:avLst/>
          </a:prstGeom>
        </p:spPr>
      </p:pic>
    </p:spTree>
    <p:extLst>
      <p:ext uri="{BB962C8B-B14F-4D97-AF65-F5344CB8AC3E}">
        <p14:creationId xmlns:p14="http://schemas.microsoft.com/office/powerpoint/2010/main" val="57622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0492C7-3D05-4252-9070-907F9CD94CF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EB45E-E4D2-4DCE-B9A6-76D2511C3B19}">
  <ds:schemaRefs>
    <ds:schemaRef ds:uri="http://schemas.microsoft.com/sharepoint/v3/contenttype/forms"/>
  </ds:schemaRefs>
</ds:datastoreItem>
</file>

<file path=customXml/itemProps3.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599</Words>
  <Application>Microsoft Office PowerPoint</Application>
  <PresentationFormat>Widescreen</PresentationFormat>
  <Paragraphs>50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Abadi</vt:lpstr>
      <vt:lpstr>Aptos</vt:lpstr>
      <vt:lpstr>Calibri</vt:lpstr>
      <vt:lpstr>Calibri Light</vt:lpstr>
      <vt:lpstr>Courier New</vt:lpstr>
      <vt:lpstr>Rockwell</vt:lpstr>
      <vt:lpstr>Symbol</vt:lpstr>
      <vt:lpstr>Wingdings</vt:lpstr>
      <vt:lpstr>Atlas</vt:lpstr>
      <vt:lpstr>PowerPoint Presentation</vt:lpstr>
      <vt:lpstr>Executive summary </vt:lpstr>
      <vt:lpstr>Problem Statement </vt:lpstr>
      <vt:lpstr> Retrieving Data or Data Source </vt:lpstr>
      <vt:lpstr>PowerPoint Presentation</vt:lpstr>
      <vt:lpstr>Data Exploration</vt:lpstr>
      <vt:lpstr>PowerPoint Presentation</vt:lpstr>
      <vt:lpstr>Data Exploration</vt:lpstr>
      <vt:lpstr>Data Exploration</vt:lpstr>
      <vt:lpstr>Data Exploration</vt:lpstr>
      <vt:lpstr>PowerPoint Presentation</vt:lpstr>
      <vt:lpstr>Appendix : Dashboard: https://public.tableau.com/app/profile/kaushal.parmar6141/viz/S24Group9Childcarefacilitiesincanada/Dashboard1?publish=yes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IpsumOntario’s Childcare Facility Distribution and Status Report</dc:title>
  <dc:creator/>
  <cp:lastModifiedBy/>
  <cp:revision>222</cp:revision>
  <dcterms:created xsi:type="dcterms:W3CDTF">2020-02-10T17:08:25Z</dcterms:created>
  <dcterms:modified xsi:type="dcterms:W3CDTF">2024-08-09T20:27:37Z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