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12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13" r:id="rId14"/>
    <p:sldId id="300" r:id="rId15"/>
    <p:sldId id="314" r:id="rId16"/>
    <p:sldId id="302" r:id="rId17"/>
    <p:sldId id="315" r:id="rId18"/>
    <p:sldId id="316" r:id="rId19"/>
    <p:sldId id="317" r:id="rId20"/>
    <p:sldId id="318" r:id="rId21"/>
    <p:sldId id="320" r:id="rId22"/>
    <p:sldId id="321" r:id="rId23"/>
    <p:sldId id="319" r:id="rId24"/>
    <p:sldId id="305" r:id="rId25"/>
    <p:sldId id="307" r:id="rId26"/>
    <p:sldId id="308" r:id="rId27"/>
    <p:sldId id="327" r:id="rId28"/>
    <p:sldId id="326" r:id="rId29"/>
    <p:sldId id="309" r:id="rId30"/>
    <p:sldId id="311" r:id="rId31"/>
    <p:sldId id="328" r:id="rId32"/>
    <p:sldId id="330" r:id="rId33"/>
    <p:sldId id="322" r:id="rId34"/>
    <p:sldId id="331" r:id="rId35"/>
    <p:sldId id="332" r:id="rId36"/>
    <p:sldId id="333" r:id="rId37"/>
    <p:sldId id="329" r:id="rId38"/>
    <p:sldId id="335" r:id="rId39"/>
    <p:sldId id="336" r:id="rId40"/>
    <p:sldId id="337" r:id="rId41"/>
    <p:sldId id="338" r:id="rId42"/>
    <p:sldId id="339" r:id="rId43"/>
    <p:sldId id="334" r:id="rId44"/>
    <p:sldId id="340" r:id="rId45"/>
    <p:sldId id="288" r:id="rId46"/>
    <p:sldId id="323" r:id="rId47"/>
    <p:sldId id="324" r:id="rId48"/>
    <p:sldId id="325" r:id="rId49"/>
    <p:sldId id="28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3" d="100"/>
          <a:sy n="93" d="100"/>
        </p:scale>
        <p:origin x="-72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1E17F-4F2A-463D-A0A2-7A350BBD833E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06EBC-AC50-434A-9D1B-89BD60E67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96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F69FA-8F2D-41D5-BC73-0469DBD37D74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ctionbarsherlock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republic.com/blog/app-builder/get-started-with-android-fragments/1050" TargetMode="External"/><Relationship Id="rId2" Type="http://schemas.openxmlformats.org/officeDocument/2006/relationships/hyperlink" Target="http://architects.dzone.com/articles/android-tutorial-us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components/fragments.html" TargetMode="External"/><Relationship Id="rId5" Type="http://schemas.openxmlformats.org/officeDocument/2006/relationships/hyperlink" Target="http://developer.android.com/training/basics/fragments/creating.html" TargetMode="External"/><Relationship Id="rId4" Type="http://schemas.openxmlformats.org/officeDocument/2006/relationships/hyperlink" Target="http://developer.android.com/training/animation/screen-slide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fragm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cosc</a:t>
            </a:r>
            <a:r>
              <a:rPr lang="en-US" smtClean="0"/>
              <a:t> 4730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Fragments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Displays a list of items that are managed by an adapter (such as a </a:t>
            </a:r>
            <a:r>
              <a:rPr lang="en-US" dirty="0" err="1"/>
              <a:t>SimpleCursorAdapter</a:t>
            </a:r>
            <a:r>
              <a:rPr lang="en-US" dirty="0"/>
              <a:t>), similar to </a:t>
            </a:r>
            <a:r>
              <a:rPr lang="en-US" dirty="0" err="1"/>
              <a:t>ListActivity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several methods for managing a list view, such as the </a:t>
            </a:r>
            <a:r>
              <a:rPr lang="en-US" dirty="0" err="1"/>
              <a:t>onListItemClick</a:t>
            </a:r>
            <a:r>
              <a:rPr lang="en-US" dirty="0"/>
              <a:t>() callback to handle click events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returns a </a:t>
            </a:r>
            <a:r>
              <a:rPr lang="en-US" dirty="0" err="1" smtClean="0"/>
              <a:t>ListView</a:t>
            </a:r>
            <a:r>
              <a:rPr lang="en-US" dirty="0" smtClean="0"/>
              <a:t>, instead of view and does not need to be implemented.  Instead it can be done in the </a:t>
            </a:r>
            <a:r>
              <a:rPr lang="en-US" dirty="0" err="1" smtClean="0"/>
              <a:t>OnActivityCreate</a:t>
            </a:r>
            <a:r>
              <a:rPr lang="en-US" dirty="0" smtClean="0"/>
              <a:t> with </a:t>
            </a:r>
            <a:r>
              <a:rPr lang="en-US" dirty="0" err="1" smtClean="0"/>
              <a:t>setListAdapter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38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ListFragment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Override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onActivityCreated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super.onActivityCreated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 smtClean="0"/>
              <a:t>ArrayAdapter</a:t>
            </a:r>
            <a:r>
              <a:rPr lang="en-US" dirty="0" smtClean="0"/>
              <a:t>&lt;String</a:t>
            </a:r>
            <a:r>
              <a:rPr lang="en-US" dirty="0"/>
              <a:t>&gt; adapter = new </a:t>
            </a:r>
            <a:r>
              <a:rPr lang="en-US" dirty="0" err="1"/>
              <a:t>ArrayAdapter</a:t>
            </a:r>
            <a:r>
              <a:rPr lang="en-US" dirty="0"/>
              <a:t>&lt;String&gt;(</a:t>
            </a:r>
            <a:r>
              <a:rPr lang="en-US" dirty="0" err="1"/>
              <a:t>getActivity</a:t>
            </a:r>
            <a:r>
              <a:rPr lang="en-US" dirty="0"/>
              <a:t>(), android.R.layout.simple_list_item_1, </a:t>
            </a:r>
            <a:r>
              <a:rPr lang="en-US" dirty="0" err="1"/>
              <a:t>Shakespeare.TITLES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setListAdapter</a:t>
            </a:r>
            <a:r>
              <a:rPr lang="en-US" dirty="0"/>
              <a:t>(adapter);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36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it all together</a:t>
            </a:r>
            <a:endParaRPr lang="en-US" dirty="0"/>
          </a:p>
        </p:txBody>
      </p:sp>
      <p:pic>
        <p:nvPicPr>
          <p:cNvPr id="4" name="Content Placeholder 3" descr="5554:honey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0367" y="1600200"/>
            <a:ext cx="6863266" cy="4525963"/>
          </a:xfrm>
        </p:spPr>
      </p:pic>
      <p:sp>
        <p:nvSpPr>
          <p:cNvPr id="5" name="TextBox 4"/>
          <p:cNvSpPr txBox="1"/>
          <p:nvPr/>
        </p:nvSpPr>
        <p:spPr>
          <a:xfrm>
            <a:off x="685800" y="6377096"/>
            <a:ext cx="233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Frag1demov11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76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multiple sizes.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easily support multiple size screen, with fragments and layouts.</a:t>
            </a:r>
          </a:p>
          <a:p>
            <a:pPr lvl="1"/>
            <a:r>
              <a:rPr lang="en-US" dirty="0" smtClean="0"/>
              <a:t>We are going to let the device do most of the work.</a:t>
            </a:r>
          </a:p>
          <a:p>
            <a:pPr lvl="2"/>
            <a:r>
              <a:rPr lang="en-US" dirty="0" smtClean="0"/>
              <a:t>We will need to create layouts for the different sizes, in this case, three layouts: two pane, and one for each A and B.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0402" y="4639959"/>
            <a:ext cx="55816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68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multiple </a:t>
            </a:r>
            <a:r>
              <a:rPr lang="en-US" dirty="0" smtClean="0"/>
              <a:t>sizes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already have the two pane layout from before (main.xml).</a:t>
            </a:r>
          </a:p>
          <a:p>
            <a:pPr lvl="1"/>
            <a:r>
              <a:rPr lang="en-US" dirty="0" smtClean="0"/>
              <a:t>We’ll need to move this to res/layout-large or res/layout-land or res/layout-sw600dp </a:t>
            </a:r>
          </a:p>
          <a:p>
            <a:pPr lvl="3"/>
            <a:r>
              <a:rPr lang="en-US" dirty="0" smtClean="0"/>
              <a:t>Really depends on when you want this layout to be used.</a:t>
            </a:r>
          </a:p>
          <a:p>
            <a:pPr lvl="3"/>
            <a:r>
              <a:rPr lang="en-US" dirty="0" smtClean="0"/>
              <a:t>I used layout-land, so I switch between landscape and portrait.</a:t>
            </a:r>
          </a:p>
          <a:p>
            <a:r>
              <a:rPr lang="en-US" dirty="0" smtClean="0"/>
              <a:t>Create a new main.xml in the res/layout directory for </a:t>
            </a:r>
            <a:r>
              <a:rPr lang="en-US" dirty="0" err="1" smtClean="0"/>
              <a:t>listfragment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Note they need to have the same name, that way the device picks the correct layout.</a:t>
            </a:r>
          </a:p>
          <a:p>
            <a:pPr lvl="1"/>
            <a:r>
              <a:rPr lang="en-US" dirty="0" smtClean="0"/>
              <a:t>We can also use resource aliases and kept all the layouts in the layout directory with different names</a:t>
            </a:r>
          </a:p>
          <a:p>
            <a:pPr lvl="2"/>
            <a:r>
              <a:rPr lang="en-US" dirty="0" smtClean="0"/>
              <a:t>This can be more confusing.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34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Res/layout/main.xml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&lt;fragment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frag_container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android:name</a:t>
            </a:r>
            <a:r>
              <a:rPr lang="en-US" dirty="0"/>
              <a:t>="edu.cs4730.frag2demo.titlefrag"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android:layout_marginLeft</a:t>
            </a:r>
            <a:r>
              <a:rPr lang="en-US" dirty="0"/>
              <a:t>="16dp"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android:layout_marginRight</a:t>
            </a:r>
            <a:r>
              <a:rPr lang="en-US" dirty="0"/>
              <a:t>="16dp"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tools:context</a:t>
            </a:r>
            <a:r>
              <a:rPr lang="en-US" dirty="0"/>
              <a:t>=".Fd2v11"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tools:layout</a:t>
            </a:r>
            <a:r>
              <a:rPr lang="en-US" dirty="0"/>
              <a:t>="@</a:t>
            </a:r>
            <a:r>
              <a:rPr lang="en-US" dirty="0" err="1"/>
              <a:t>android:layout</a:t>
            </a:r>
            <a:r>
              <a:rPr lang="en-US" dirty="0"/>
              <a:t>/</a:t>
            </a:r>
            <a:r>
              <a:rPr lang="en-US" dirty="0" err="1"/>
              <a:t>list_content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xmlns="" val="16553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first version, we had nothing in the activity and most the work in the fragments</a:t>
            </a:r>
          </a:p>
          <a:p>
            <a:pPr lvl="1"/>
            <a:r>
              <a:rPr lang="en-US" dirty="0" smtClean="0"/>
              <a:t>Since we knew they were both always on the screen. </a:t>
            </a:r>
          </a:p>
          <a:p>
            <a:r>
              <a:rPr lang="en-US" dirty="0" smtClean="0"/>
              <a:t>Now we are going to setup a callback for the </a:t>
            </a:r>
            <a:r>
              <a:rPr lang="en-US" dirty="0" err="1" smtClean="0"/>
              <a:t>ListFragment</a:t>
            </a:r>
            <a:r>
              <a:rPr lang="en-US" dirty="0" smtClean="0"/>
              <a:t> </a:t>
            </a:r>
            <a:r>
              <a:rPr lang="en-US" dirty="0" err="1" smtClean="0"/>
              <a:t>OnListItemClick</a:t>
            </a:r>
            <a:r>
              <a:rPr lang="en-US" dirty="0"/>
              <a:t> </a:t>
            </a:r>
            <a:r>
              <a:rPr lang="en-US" dirty="0" smtClean="0"/>
              <a:t>and the activity will communicate between the fragments.</a:t>
            </a:r>
          </a:p>
          <a:p>
            <a:pPr lvl="1"/>
            <a:r>
              <a:rPr lang="en-US" dirty="0" smtClean="0"/>
              <a:t>In portrait mode, it will launch the </a:t>
            </a:r>
            <a:r>
              <a:rPr lang="en-US" dirty="0" err="1" smtClean="0"/>
              <a:t>textfrag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4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itlefrag</a:t>
            </a:r>
            <a:r>
              <a:rPr lang="en-US" dirty="0" smtClean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code creates a public interface called Callbacks</a:t>
            </a:r>
          </a:p>
          <a:p>
            <a:pPr lvl="1"/>
            <a:r>
              <a:rPr lang="en-US" dirty="0" smtClean="0"/>
              <a:t>This is then implemented in the activity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OnListItemClick</a:t>
            </a:r>
            <a:r>
              <a:rPr lang="en-US" dirty="0" smtClean="0"/>
              <a:t>  calls the callbacks, which is then sent to the activity.</a:t>
            </a:r>
          </a:p>
          <a:p>
            <a:pPr lvl="1"/>
            <a:r>
              <a:rPr lang="en-US" dirty="0" smtClean="0"/>
              <a:t>Also use </a:t>
            </a:r>
            <a:r>
              <a:rPr lang="en-US" dirty="0" err="1" smtClean="0"/>
              <a:t>onAttach</a:t>
            </a:r>
            <a:r>
              <a:rPr lang="en-US" dirty="0" smtClean="0"/>
              <a:t> and </a:t>
            </a:r>
            <a:r>
              <a:rPr lang="en-US" dirty="0" err="1" smtClean="0"/>
              <a:t>onDetach</a:t>
            </a:r>
            <a:r>
              <a:rPr lang="en-US" dirty="0" smtClean="0"/>
              <a:t> method to ensure then when the fragment is not visible we don’t get any errors.</a:t>
            </a:r>
          </a:p>
          <a:p>
            <a:pPr lvl="1"/>
            <a:r>
              <a:rPr lang="en-US" dirty="0" smtClean="0"/>
              <a:t>See the code  fragdemo2v11 and fragdemo2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12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Fd2v11 extends </a:t>
            </a:r>
            <a:r>
              <a:rPr lang="en-US" dirty="0" err="1"/>
              <a:t>FragmentActivity</a:t>
            </a:r>
            <a:r>
              <a:rPr lang="en-US" dirty="0"/>
              <a:t> implements </a:t>
            </a:r>
            <a:r>
              <a:rPr lang="en-US" dirty="0" err="1" smtClean="0">
                <a:solidFill>
                  <a:srgbClr val="FF0000"/>
                </a:solidFill>
              </a:rPr>
              <a:t>titlefrag.Callbacks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onCreate</a:t>
            </a:r>
            <a:r>
              <a:rPr lang="en-US" dirty="0" smtClean="0"/>
              <a:t> sets the layout as main</a:t>
            </a:r>
          </a:p>
          <a:p>
            <a:r>
              <a:rPr lang="en-US" dirty="0" smtClean="0"/>
              <a:t>It then checks for the </a:t>
            </a:r>
            <a:r>
              <a:rPr lang="en-US" dirty="0" err="1" smtClean="0"/>
              <a:t>R.id.frag_container</a:t>
            </a:r>
            <a:endParaRPr lang="en-US" dirty="0" smtClean="0"/>
          </a:p>
          <a:p>
            <a:pPr lvl="1"/>
            <a:r>
              <a:rPr lang="en-US" dirty="0" smtClean="0"/>
              <a:t>If NULL, then the two fragment version of main.xml is in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44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change.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standard is when there is a single fragment showing, to use an activity.</a:t>
            </a:r>
          </a:p>
          <a:p>
            <a:pPr lvl="1"/>
            <a:r>
              <a:rPr lang="en-US" dirty="0" smtClean="0"/>
              <a:t>So a </a:t>
            </a:r>
            <a:r>
              <a:rPr lang="en-US" dirty="0" err="1" smtClean="0"/>
              <a:t>textActivity</a:t>
            </a:r>
            <a:r>
              <a:rPr lang="en-US" dirty="0" smtClean="0"/>
              <a:t> has been created with a separate layout as well</a:t>
            </a:r>
          </a:p>
          <a:p>
            <a:pPr lvl="2"/>
            <a:r>
              <a:rPr lang="en-US" dirty="0" smtClean="0"/>
              <a:t>It’s a </a:t>
            </a:r>
            <a:r>
              <a:rPr lang="en-US" dirty="0" err="1" smtClean="0"/>
              <a:t>framelayout</a:t>
            </a:r>
            <a:r>
              <a:rPr lang="en-US" dirty="0" smtClean="0"/>
              <a:t> and the </a:t>
            </a:r>
            <a:r>
              <a:rPr lang="en-US" dirty="0" err="1" smtClean="0"/>
              <a:t>textActivity</a:t>
            </a:r>
            <a:r>
              <a:rPr lang="en-US" dirty="0" smtClean="0"/>
              <a:t> then puts the fragment in the </a:t>
            </a:r>
            <a:r>
              <a:rPr lang="en-US" dirty="0" err="1" smtClean="0"/>
              <a:t>framelayout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17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 err="1" smtClean="0"/>
              <a:t>vs</a:t>
            </a:r>
            <a:r>
              <a:rPr lang="en-US" dirty="0" smtClean="0"/>
              <a:t>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only have one screen for an app</a:t>
            </a:r>
          </a:p>
          <a:p>
            <a:pPr lvl="1"/>
            <a:r>
              <a:rPr lang="en-US" dirty="0" smtClean="0"/>
              <a:t>You never need to launch another activity or even a dialog screen (other then some simple default ones).  Then you don’t need Fragments</a:t>
            </a:r>
          </a:p>
          <a:p>
            <a:r>
              <a:rPr lang="en-US" dirty="0" smtClean="0"/>
              <a:t>Once you need two or more screen or complex applications (say swipe to the left or right), then you need fragments.</a:t>
            </a:r>
          </a:p>
          <a:p>
            <a:r>
              <a:rPr lang="en-US" dirty="0" smtClean="0"/>
              <a:t>But you will always have at least one single activity.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4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portrait mode, in the </a:t>
            </a:r>
            <a:r>
              <a:rPr lang="en-US" dirty="0" err="1" smtClean="0"/>
              <a:t>textActivity</a:t>
            </a:r>
            <a:r>
              <a:rPr lang="en-US" dirty="0" smtClean="0"/>
              <a:t>, the back button will take back to the titles.</a:t>
            </a:r>
          </a:p>
          <a:p>
            <a:r>
              <a:rPr lang="en-US" dirty="0" smtClean="0"/>
              <a:t>We can also provide a navigation button as well via the menu/Action bar</a:t>
            </a:r>
          </a:p>
          <a:p>
            <a:r>
              <a:rPr lang="en-US" dirty="0" smtClean="0"/>
              <a:t>First turn it on in </a:t>
            </a:r>
            <a:r>
              <a:rPr lang="en-US" dirty="0" err="1" smtClean="0"/>
              <a:t>OnCreate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/>
              <a:t>getActionBar</a:t>
            </a:r>
            <a:r>
              <a:rPr lang="en-US" dirty="0"/>
              <a:t>().</a:t>
            </a:r>
            <a:r>
              <a:rPr lang="en-US" dirty="0" err="1"/>
              <a:t>setDisplayHomeAsUpEnabled</a:t>
            </a:r>
            <a:r>
              <a:rPr lang="en-US" dirty="0"/>
              <a:t>(true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Using the Support </a:t>
            </a:r>
            <a:r>
              <a:rPr lang="en-US" dirty="0" err="1" smtClean="0"/>
              <a:t>NavUtils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/>
              <a:t>onOptionsItemSelected</a:t>
            </a:r>
            <a:r>
              <a:rPr lang="en-US" dirty="0"/>
              <a:t>(</a:t>
            </a:r>
            <a:r>
              <a:rPr lang="en-US" dirty="0" err="1"/>
              <a:t>MenuItem</a:t>
            </a:r>
            <a:r>
              <a:rPr lang="en-US" dirty="0"/>
              <a:t> item)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352800"/>
            <a:ext cx="1695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491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Override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onOptionsItemSelected</a:t>
            </a:r>
            <a:r>
              <a:rPr lang="en-US" dirty="0"/>
              <a:t>(</a:t>
            </a:r>
            <a:r>
              <a:rPr lang="en-US" dirty="0" err="1"/>
              <a:t>MenuItem</a:t>
            </a:r>
            <a:r>
              <a:rPr lang="en-US" dirty="0"/>
              <a:t> item) {</a:t>
            </a:r>
          </a:p>
          <a:p>
            <a:pPr marL="0" indent="0">
              <a:buNone/>
            </a:pPr>
            <a:r>
              <a:rPr lang="en-US" dirty="0"/>
              <a:t>	switch (</a:t>
            </a:r>
            <a:r>
              <a:rPr lang="en-US" dirty="0" err="1"/>
              <a:t>item.getItemId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	 </a:t>
            </a:r>
          </a:p>
          <a:p>
            <a:pPr marL="0" indent="0">
              <a:buNone/>
            </a:pPr>
            <a:r>
              <a:rPr lang="en-US" dirty="0"/>
              <a:t>	case </a:t>
            </a:r>
            <a:r>
              <a:rPr lang="en-US" dirty="0" err="1"/>
              <a:t>android.R.id.home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 Intent </a:t>
            </a:r>
            <a:r>
              <a:rPr lang="en-US" dirty="0" err="1"/>
              <a:t>upIntent</a:t>
            </a:r>
            <a:r>
              <a:rPr lang="en-US" dirty="0"/>
              <a:t> = new Intent(this, </a:t>
            </a:r>
            <a:r>
              <a:rPr lang="en-US" dirty="0">
                <a:solidFill>
                  <a:srgbClr val="FF0000"/>
                </a:solidFill>
              </a:rPr>
              <a:t>Fd2v11</a:t>
            </a:r>
            <a:r>
              <a:rPr lang="en-US" dirty="0"/>
              <a:t>.class);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</a:t>
            </a:r>
            <a:r>
              <a:rPr lang="en-US" dirty="0"/>
              <a:t>This ID represents the Home or Up button. In the case of this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activity, the Up button is shown. Use </a:t>
            </a:r>
            <a:r>
              <a:rPr lang="en-US" dirty="0" err="1"/>
              <a:t>NavUtils</a:t>
            </a:r>
            <a:r>
              <a:rPr lang="en-US" dirty="0"/>
              <a:t> to allow users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to navigate up one level in the application structure. For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more details, see the Navigation pattern on Android Design: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http://developer.android.com/design/patterns/navigation.html#up-vs-back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NavUtils.navigateUpTo</a:t>
            </a:r>
            <a:r>
              <a:rPr lang="en-US" dirty="0" smtClean="0"/>
              <a:t>(</a:t>
            </a:r>
            <a:r>
              <a:rPr lang="en-US" dirty="0" err="1" smtClean="0"/>
              <a:t>this,upIntent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return </a:t>
            </a:r>
            <a:r>
              <a:rPr lang="en-US" dirty="0"/>
              <a:t>true;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super.onOptionsItemSelected</a:t>
            </a:r>
            <a:r>
              <a:rPr lang="en-US" dirty="0"/>
              <a:t>(item);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2057400"/>
            <a:ext cx="244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Parent Activity class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562600" y="2426732"/>
            <a:ext cx="228600" cy="316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75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also need to add this information into the AndroidManifest.xml</a:t>
            </a:r>
          </a:p>
          <a:p>
            <a:pPr marL="0" indent="0">
              <a:buNone/>
            </a:pPr>
            <a:r>
              <a:rPr lang="en-US" dirty="0"/>
              <a:t> &lt;activity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="edu.cs4730.frag2demo.textActivity"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android:parentActivityName</a:t>
            </a:r>
            <a:r>
              <a:rPr lang="en-US" dirty="0"/>
              <a:t>=".Fd2v11" &gt;</a:t>
            </a:r>
          </a:p>
          <a:p>
            <a:pPr marL="0" indent="0">
              <a:buNone/>
            </a:pPr>
            <a:r>
              <a:rPr lang="en-US" dirty="0"/>
              <a:t>            &lt;meta-data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android.support.PARENT_ACTIVITY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android:value</a:t>
            </a:r>
            <a:r>
              <a:rPr lang="en-US" dirty="0"/>
              <a:t>=".Fd2v11" /&gt;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&lt;/</a:t>
            </a:r>
            <a:r>
              <a:rPr lang="en-US" dirty="0"/>
              <a:t>activity&gt;</a:t>
            </a:r>
          </a:p>
        </p:txBody>
      </p:sp>
    </p:spTree>
    <p:extLst>
      <p:ext uri="{BB962C8B-B14F-4D97-AF65-F5344CB8AC3E}">
        <p14:creationId xmlns:p14="http://schemas.microsoft.com/office/powerpoint/2010/main" xmlns="" val="6263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 I’m doing this</a:t>
            </a:r>
          </a:p>
          <a:p>
            <a:pPr lvl="1"/>
            <a:r>
              <a:rPr lang="en-US" dirty="0" smtClean="0"/>
              <a:t>It switches between two fragments (landscape) and one fragment (portrait) layout</a:t>
            </a:r>
          </a:p>
          <a:p>
            <a:pPr lvl="1"/>
            <a:r>
              <a:rPr lang="en-US" dirty="0" smtClean="0"/>
              <a:t>But when the </a:t>
            </a:r>
            <a:r>
              <a:rPr lang="en-US" dirty="0" err="1" smtClean="0"/>
              <a:t>textActivity</a:t>
            </a:r>
            <a:r>
              <a:rPr lang="en-US" dirty="0" smtClean="0"/>
              <a:t> is showing and change from portrait to landscape mode, the </a:t>
            </a:r>
            <a:r>
              <a:rPr lang="en-US" dirty="0" err="1" smtClean="0"/>
              <a:t>textActivity</a:t>
            </a:r>
            <a:r>
              <a:rPr lang="en-US" dirty="0" smtClean="0"/>
              <a:t> stays.</a:t>
            </a:r>
          </a:p>
          <a:p>
            <a:pPr lvl="2"/>
            <a:r>
              <a:rPr lang="en-US" dirty="0" smtClean="0"/>
              <a:t>This is not a surprise, instead it is what you would expect.  But it is not the what I want.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95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Both devices.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53714"/>
            <a:ext cx="2726178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0870" y="1524000"/>
            <a:ext cx="28860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38955"/>
            <a:ext cx="5992568" cy="195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12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library for 2.X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1151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64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library for </a:t>
            </a:r>
            <a:r>
              <a:rPr lang="en-US" dirty="0" smtClean="0"/>
              <a:t>2.X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make sure that any you use fragment it is importing the correct fragment.</a:t>
            </a:r>
          </a:p>
          <a:p>
            <a:pPr marL="0" indent="0">
              <a:buNone/>
            </a:pPr>
            <a:r>
              <a:rPr lang="en-US" sz="2400" dirty="0"/>
              <a:t>import android.support.v4.app.Fragment;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import android.support.v4.app.FragmentManager;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smtClean="0"/>
              <a:t>android.support.v4.app.ListFragment</a:t>
            </a:r>
            <a:r>
              <a:rPr lang="en-US" sz="2400" dirty="0"/>
              <a:t>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...</a:t>
            </a:r>
          </a:p>
          <a:p>
            <a:pPr lvl="1"/>
            <a:r>
              <a:rPr lang="en-US" sz="2000" dirty="0" smtClean="0"/>
              <a:t>Instead of </a:t>
            </a:r>
            <a:r>
              <a:rPr lang="en-US" sz="2000" dirty="0" err="1" smtClean="0"/>
              <a:t>android.app.Fragment</a:t>
            </a:r>
            <a:endParaRPr lang="en-US" sz="2000" dirty="0" smtClean="0"/>
          </a:p>
          <a:p>
            <a:r>
              <a:rPr lang="en-US" dirty="0" smtClean="0"/>
              <a:t>Change the activity to a </a:t>
            </a:r>
            <a:r>
              <a:rPr lang="en-US" dirty="0" err="1" smtClean="0"/>
              <a:t>FragmentActivity</a:t>
            </a:r>
            <a:endParaRPr lang="en-US" dirty="0" smtClean="0"/>
          </a:p>
          <a:p>
            <a:r>
              <a:rPr lang="en-US" dirty="0"/>
              <a:t>And import android.support.v4.app.FragmentActivity;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32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library for 2.X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odd problem.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getSupportFragmentManger</a:t>
            </a:r>
            <a:r>
              <a:rPr lang="en-US" dirty="0" smtClean="0"/>
              <a:t>()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getFragmentManger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getSupportFragmentManger</a:t>
            </a:r>
            <a:r>
              <a:rPr lang="en-US" dirty="0" smtClean="0"/>
              <a:t>() in a </a:t>
            </a:r>
            <a:r>
              <a:rPr lang="en-US" dirty="0" err="1" smtClean="0"/>
              <a:t>FragmentActivity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getFragmentManager</a:t>
            </a:r>
            <a:r>
              <a:rPr lang="en-US" dirty="0" smtClean="0"/>
              <a:t>() in a fragment, even if it is </a:t>
            </a:r>
          </a:p>
          <a:p>
            <a:pPr lvl="2"/>
            <a:r>
              <a:rPr lang="en-US" dirty="0" smtClean="0"/>
              <a:t>import </a:t>
            </a:r>
            <a:r>
              <a:rPr lang="en-US" dirty="0"/>
              <a:t>android.support.v4.app.Fragment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Or others like a </a:t>
            </a:r>
            <a:r>
              <a:rPr lang="en-US" dirty="0" err="1" smtClean="0"/>
              <a:t>listFragment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58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the demo code.</a:t>
            </a:r>
          </a:p>
          <a:p>
            <a:pPr lvl="1"/>
            <a:r>
              <a:rPr lang="en-US" dirty="0" smtClean="0"/>
              <a:t>There is frag1demo and frag1demov11</a:t>
            </a:r>
          </a:p>
          <a:p>
            <a:pPr lvl="1"/>
            <a:r>
              <a:rPr lang="en-US" dirty="0"/>
              <a:t>There is </a:t>
            </a:r>
            <a:r>
              <a:rPr lang="en-US" dirty="0" smtClean="0"/>
              <a:t>frag2demo </a:t>
            </a:r>
            <a:r>
              <a:rPr lang="en-US" dirty="0"/>
              <a:t>and </a:t>
            </a:r>
            <a:r>
              <a:rPr lang="en-US" dirty="0" smtClean="0"/>
              <a:t>frag2demov11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v11 means it is NOT using the support library, in other words it works only </a:t>
            </a:r>
            <a:r>
              <a:rPr lang="en-US" dirty="0" err="1" smtClean="0"/>
              <a:t>api</a:t>
            </a:r>
            <a:r>
              <a:rPr lang="en-US" dirty="0" smtClean="0"/>
              <a:t> 11 onwards (honeycomb)</a:t>
            </a:r>
          </a:p>
          <a:p>
            <a:pPr lvl="1"/>
            <a:r>
              <a:rPr lang="en-US" dirty="0" smtClean="0"/>
              <a:t>Well the others should works on </a:t>
            </a:r>
            <a:r>
              <a:rPr lang="en-US" dirty="0" err="1" smtClean="0"/>
              <a:t>api</a:t>
            </a:r>
            <a:r>
              <a:rPr lang="en-US" dirty="0" smtClean="0"/>
              <a:t> 8+  (</a:t>
            </a:r>
            <a:r>
              <a:rPr lang="en-US" dirty="0" err="1" smtClean="0"/>
              <a:t>froyo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After the support explanation, all examples will use the support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94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library for 2.X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And now on a 2.3.3 we get</a:t>
            </a:r>
          </a:p>
          <a:p>
            <a:endParaRPr lang="en-US" dirty="0"/>
          </a:p>
          <a:p>
            <a:r>
              <a:rPr lang="en-US" dirty="0" smtClean="0"/>
              <a:t>uses frag1demov11 </a:t>
            </a:r>
            <a:r>
              <a:rPr lang="en-US" dirty="0"/>
              <a:t>as the base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frag1demo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06344"/>
            <a:ext cx="4038600" cy="411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819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think of a fragment as a modular section of an activity, which has its own lifecycle, receives its own input events, and which you can add or remove while the activity is running (sort of like a "sub activity" that you can reuse in different activities). </a:t>
            </a:r>
            <a:endParaRPr lang="en-US" dirty="0" smtClean="0"/>
          </a:p>
          <a:p>
            <a:r>
              <a:rPr lang="en-US" dirty="0" smtClean="0"/>
              <a:t>There is a the </a:t>
            </a:r>
            <a:r>
              <a:rPr lang="en-US" dirty="0"/>
              <a:t>Support Library so your app remains compatible with devices running system versions as old as Android 1.6.</a:t>
            </a:r>
          </a:p>
        </p:txBody>
      </p:sp>
    </p:spTree>
    <p:extLst>
      <p:ext uri="{BB962C8B-B14F-4D97-AF65-F5344CB8AC3E}">
        <p14:creationId xmlns:p14="http://schemas.microsoft.com/office/powerpoint/2010/main" xmlns="" val="31799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library for 2.X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371600" cy="4525963"/>
          </a:xfrm>
        </p:spPr>
        <p:txBody>
          <a:bodyPr/>
          <a:lstStyle/>
          <a:p>
            <a:r>
              <a:rPr lang="en-US" dirty="0" smtClean="0"/>
              <a:t>And we 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640080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Frag2demo.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0429" y="1624173"/>
            <a:ext cx="3283108" cy="413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3537" y="1639584"/>
            <a:ext cx="3701863" cy="31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851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navigation.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doesn’t work until Honeycomb (</a:t>
            </a:r>
            <a:r>
              <a:rPr lang="en-US" dirty="0" err="1" smtClean="0"/>
              <a:t>api</a:t>
            </a:r>
            <a:r>
              <a:rPr lang="en-US" dirty="0" smtClean="0"/>
              <a:t> 11+)</a:t>
            </a:r>
          </a:p>
          <a:p>
            <a:r>
              <a:rPr lang="en-US" dirty="0"/>
              <a:t> </a:t>
            </a:r>
            <a:r>
              <a:rPr lang="en-US" dirty="0" smtClean="0"/>
              <a:t> So in the code, 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(</a:t>
            </a:r>
            <a:r>
              <a:rPr lang="en-US" sz="2000" dirty="0" err="1"/>
              <a:t>Build.VERSION.SDK_INT</a:t>
            </a:r>
            <a:r>
              <a:rPr lang="en-US" sz="2000" dirty="0"/>
              <a:t>&gt;=</a:t>
            </a:r>
            <a:r>
              <a:rPr lang="en-US" sz="2000" dirty="0" err="1"/>
              <a:t>Build.VERSION_CODES.HONEYCOMB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/>
              <a:t>getActionBar</a:t>
            </a:r>
            <a:r>
              <a:rPr lang="en-US" sz="2000" dirty="0"/>
              <a:t>().</a:t>
            </a:r>
            <a:r>
              <a:rPr lang="en-US" sz="2000" dirty="0" err="1"/>
              <a:t>setHomeButtonEnabled</a:t>
            </a:r>
            <a:r>
              <a:rPr lang="en-US" sz="2000" dirty="0"/>
              <a:t>(true);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r>
              <a:rPr lang="en-US" dirty="0" smtClean="0"/>
              <a:t>There is a </a:t>
            </a:r>
            <a:r>
              <a:rPr lang="en-US" dirty="0" err="1" smtClean="0"/>
              <a:t>ActionBarCompat</a:t>
            </a:r>
            <a:r>
              <a:rPr lang="en-US" dirty="0" smtClean="0"/>
              <a:t>, which I can’t seem to make work.</a:t>
            </a:r>
          </a:p>
          <a:p>
            <a:pPr lvl="1"/>
            <a:r>
              <a:rPr lang="en-US" sz="2200" dirty="0" smtClean="0"/>
              <a:t>&lt;android </a:t>
            </a:r>
            <a:r>
              <a:rPr lang="en-US" sz="2200" dirty="0" err="1" smtClean="0"/>
              <a:t>sdk</a:t>
            </a:r>
            <a:r>
              <a:rPr lang="en-US" sz="2200" dirty="0" smtClean="0"/>
              <a:t> folder&gt;/samples/android-15/</a:t>
            </a:r>
            <a:r>
              <a:rPr lang="en-US" sz="2200" dirty="0" err="1" smtClean="0"/>
              <a:t>ActionBarCompat</a:t>
            </a:r>
            <a:r>
              <a:rPr lang="en-US" sz="2200" dirty="0" smtClean="0"/>
              <a:t>/</a:t>
            </a:r>
            <a:r>
              <a:rPr lang="en-US" sz="2200" dirty="0" err="1" smtClean="0"/>
              <a:t>src</a:t>
            </a:r>
            <a:r>
              <a:rPr lang="en-US" sz="2200" dirty="0" smtClean="0"/>
              <a:t>/com/example/android/</a:t>
            </a:r>
            <a:r>
              <a:rPr lang="en-US" sz="2200" dirty="0" err="1" smtClean="0"/>
              <a:t>actionbarcompat</a:t>
            </a:r>
            <a:r>
              <a:rPr lang="en-US" sz="2200" dirty="0" smtClean="0"/>
              <a:t>/</a:t>
            </a:r>
          </a:p>
          <a:p>
            <a:r>
              <a:rPr lang="en-US" dirty="0" smtClean="0"/>
              <a:t>Also see </a:t>
            </a:r>
            <a:r>
              <a:rPr lang="en-US" dirty="0">
                <a:hlinkClick r:id="rId2"/>
              </a:rPr>
              <a:t>http://actionbarsherlock.com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which is a library to do an </a:t>
            </a:r>
            <a:r>
              <a:rPr lang="en-US" dirty="0" err="1" smtClean="0"/>
              <a:t>Actionbar</a:t>
            </a:r>
            <a:r>
              <a:rPr lang="en-US" dirty="0" smtClean="0"/>
              <a:t> in all versions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7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both demo before, the layout specified the fragment to be displayed.</a:t>
            </a:r>
          </a:p>
          <a:p>
            <a:r>
              <a:rPr lang="en-US" dirty="0" smtClean="0"/>
              <a:t>We also have a layout called </a:t>
            </a:r>
            <a:r>
              <a:rPr lang="en-US" dirty="0" err="1" smtClean="0"/>
              <a:t>FrameLayout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It is a generic layout that we can use to display fragments in and we can decide at runtime.</a:t>
            </a:r>
          </a:p>
          <a:p>
            <a:pPr lvl="1"/>
            <a:r>
              <a:rPr lang="en-US" dirty="0" smtClean="0"/>
              <a:t>We think of this as a container.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Frag3demo uses a </a:t>
            </a:r>
            <a:r>
              <a:rPr lang="en-US" dirty="0" err="1" smtClean="0"/>
              <a:t>framelayout</a:t>
            </a:r>
            <a:r>
              <a:rPr lang="en-US" dirty="0" smtClean="0"/>
              <a:t> instead of a fragment for the portrait layout.</a:t>
            </a:r>
          </a:p>
          <a:p>
            <a:pPr lvl="2"/>
            <a:r>
              <a:rPr lang="en-US" dirty="0" smtClean="0"/>
              <a:t>Also removed the </a:t>
            </a:r>
            <a:r>
              <a:rPr lang="en-US" dirty="0" err="1" smtClean="0"/>
              <a:t>textActivity</a:t>
            </a:r>
            <a:r>
              <a:rPr lang="en-US" dirty="0" smtClean="0"/>
              <a:t>, since we won’t need it.</a:t>
            </a:r>
          </a:p>
          <a:p>
            <a:pPr lvl="2"/>
            <a:r>
              <a:rPr lang="en-US" dirty="0" smtClean="0"/>
              <a:t>The two fragments are unchanged from frag2demo.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3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res/layout/main.xml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FrameLayout</a:t>
            </a:r>
            <a:r>
              <a:rPr lang="en-US" dirty="0"/>
              <a:t> </a:t>
            </a:r>
            <a:r>
              <a:rPr lang="en-US" dirty="0" err="1" smtClean="0"/>
              <a:t>xmlns:android</a:t>
            </a:r>
            <a:r>
              <a:rPr lang="en-US" dirty="0" smtClean="0"/>
              <a:t>="http</a:t>
            </a:r>
            <a:r>
              <a:rPr lang="en-US" dirty="0"/>
              <a:t>://</a:t>
            </a:r>
            <a:r>
              <a:rPr lang="en-US" dirty="0" smtClean="0"/>
              <a:t>schemas.android.com/</a:t>
            </a:r>
            <a:r>
              <a:rPr lang="en-US" dirty="0" err="1" smtClean="0"/>
              <a:t>apk</a:t>
            </a:r>
            <a:r>
              <a:rPr lang="en-US" dirty="0" smtClean="0"/>
              <a:t>/res/android"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 smtClean="0"/>
              <a:t>match_parent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frag_container</a:t>
            </a:r>
            <a:r>
              <a:rPr lang="en-US" dirty="0" smtClean="0"/>
              <a:t>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FrameLayout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20095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code.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 still check for two or one pane in </a:t>
            </a:r>
            <a:r>
              <a:rPr lang="en-US" dirty="0" err="1" smtClean="0"/>
              <a:t>oncreate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frag_container</a:t>
            </a:r>
            <a:r>
              <a:rPr lang="en-US" dirty="0" smtClean="0"/>
              <a:t> exists, then one pane and we need to create and display the fragment.</a:t>
            </a:r>
          </a:p>
          <a:p>
            <a:pPr marL="0" indent="0">
              <a:buNone/>
            </a:pPr>
            <a:r>
              <a:rPr lang="en-US" sz="2000" dirty="0" err="1"/>
              <a:t>firstFragment</a:t>
            </a:r>
            <a:r>
              <a:rPr lang="en-US" sz="2000" dirty="0"/>
              <a:t> = new </a:t>
            </a:r>
            <a:r>
              <a:rPr lang="en-US" sz="2000" dirty="0" err="1"/>
              <a:t>titlefrag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err="1"/>
              <a:t>getSupportFragmentManager</a:t>
            </a:r>
            <a:r>
              <a:rPr lang="en-US" sz="2000" dirty="0" smtClean="0"/>
              <a:t>().</a:t>
            </a:r>
            <a:r>
              <a:rPr lang="en-US" sz="2000" dirty="0" err="1" smtClean="0"/>
              <a:t>beginTransaction</a:t>
            </a:r>
            <a:r>
              <a:rPr lang="en-US" sz="2000" dirty="0" smtClean="0"/>
              <a:t>().add(</a:t>
            </a:r>
            <a:r>
              <a:rPr lang="en-US" sz="2000" dirty="0" err="1" smtClean="0"/>
              <a:t>R.id.frag_container</a:t>
            </a:r>
            <a:r>
              <a:rPr lang="en-US" sz="2000" dirty="0"/>
              <a:t>, </a:t>
            </a:r>
            <a:r>
              <a:rPr lang="en-US" sz="2000" dirty="0" err="1" smtClean="0"/>
              <a:t>firstFragment</a:t>
            </a:r>
            <a:r>
              <a:rPr lang="en-US" sz="2000" dirty="0" smtClean="0"/>
              <a:t>).</a:t>
            </a:r>
            <a:r>
              <a:rPr lang="en-US" sz="2000" dirty="0"/>
              <a:t>commit</a:t>
            </a:r>
            <a:r>
              <a:rPr lang="en-US" sz="2000" dirty="0" smtClean="0"/>
              <a:t>();</a:t>
            </a:r>
          </a:p>
          <a:p>
            <a:pPr lvl="1"/>
            <a:r>
              <a:rPr lang="en-US" sz="1600" dirty="0" smtClean="0"/>
              <a:t>Where </a:t>
            </a:r>
            <a:r>
              <a:rPr lang="en-US" sz="1600" dirty="0" err="1" smtClean="0"/>
              <a:t>R.id.frag_container</a:t>
            </a:r>
            <a:r>
              <a:rPr lang="en-US" sz="1600" dirty="0" smtClean="0"/>
              <a:t> is the “view” or container where the fragment is to be displayed</a:t>
            </a:r>
          </a:p>
          <a:p>
            <a:pPr lvl="1"/>
            <a:r>
              <a:rPr lang="en-US" sz="1600" dirty="0" err="1" smtClean="0"/>
              <a:t>firstFragment</a:t>
            </a:r>
            <a:r>
              <a:rPr lang="en-US" sz="1600" dirty="0" smtClean="0"/>
              <a:t> is the fragment to display.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dirty="0" smtClean="0"/>
              <a:t>If that is skipped, then nothing we be displayed on the screen (</a:t>
            </a:r>
            <a:r>
              <a:rPr lang="en-US" dirty="0" err="1" smtClean="0"/>
              <a:t>ie</a:t>
            </a:r>
            <a:r>
              <a:rPr lang="en-US" dirty="0" smtClean="0"/>
              <a:t> a blank white screen).</a:t>
            </a:r>
          </a:p>
        </p:txBody>
      </p:sp>
    </p:spTree>
    <p:extLst>
      <p:ext uri="{BB962C8B-B14F-4D97-AF65-F5344CB8AC3E}">
        <p14:creationId xmlns:p14="http://schemas.microsoft.com/office/powerpoint/2010/main" xmlns="" val="33480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Second change is to the </a:t>
            </a:r>
            <a:r>
              <a:rPr lang="en-US" dirty="0" err="1" smtClean="0"/>
              <a:t>onItemSelected</a:t>
            </a:r>
            <a:endParaRPr lang="en-US" dirty="0" smtClean="0"/>
          </a:p>
          <a:p>
            <a:pPr lvl="1"/>
            <a:r>
              <a:rPr lang="en-US" dirty="0" smtClean="0"/>
              <a:t>We need to change to the text fragment to display the text.</a:t>
            </a:r>
          </a:p>
          <a:p>
            <a:pPr marL="457200" lvl="1" indent="0">
              <a:buNone/>
            </a:pPr>
            <a:r>
              <a:rPr lang="en-US" dirty="0" err="1"/>
              <a:t>secondFragment</a:t>
            </a:r>
            <a:r>
              <a:rPr lang="en-US" dirty="0"/>
              <a:t> = new </a:t>
            </a:r>
            <a:r>
              <a:rPr lang="en-US" dirty="0" err="1"/>
              <a:t>textFrag</a:t>
            </a:r>
            <a:r>
              <a:rPr lang="en-US" dirty="0"/>
              <a:t>();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Bundle </a:t>
            </a:r>
            <a:r>
              <a:rPr lang="en-US" dirty="0" err="1"/>
              <a:t>args</a:t>
            </a:r>
            <a:r>
              <a:rPr lang="en-US" dirty="0"/>
              <a:t> = new Bundle();</a:t>
            </a:r>
          </a:p>
          <a:p>
            <a:pPr marL="457200" lvl="1" indent="0">
              <a:buNone/>
            </a:pPr>
            <a:r>
              <a:rPr lang="en-US" dirty="0" err="1" smtClean="0"/>
              <a:t>args.putInt</a:t>
            </a:r>
            <a:r>
              <a:rPr lang="en-US" dirty="0"/>
              <a:t>("position",  id);</a:t>
            </a:r>
          </a:p>
          <a:p>
            <a:pPr marL="457200" lvl="1" indent="0">
              <a:buNone/>
            </a:pPr>
            <a:r>
              <a:rPr lang="en-US" dirty="0" err="1" smtClean="0"/>
              <a:t>secondFragment.setArguments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 smtClean="0"/>
              <a:t>FragmentTransaction</a:t>
            </a:r>
            <a:r>
              <a:rPr lang="en-US" dirty="0" smtClean="0"/>
              <a:t> </a:t>
            </a:r>
            <a:r>
              <a:rPr lang="en-US" dirty="0"/>
              <a:t>transaction = </a:t>
            </a:r>
            <a:r>
              <a:rPr lang="en-US" dirty="0" err="1"/>
              <a:t>getSupportFragmentManager</a:t>
            </a:r>
            <a:r>
              <a:rPr lang="en-US" dirty="0"/>
              <a:t>().</a:t>
            </a:r>
            <a:r>
              <a:rPr lang="en-US" dirty="0" err="1"/>
              <a:t>beginTransaction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// </a:t>
            </a:r>
            <a:r>
              <a:rPr lang="en-US" dirty="0"/>
              <a:t>Replace whatever is in the </a:t>
            </a:r>
            <a:r>
              <a:rPr lang="en-US" dirty="0" err="1"/>
              <a:t>fragment_container</a:t>
            </a:r>
            <a:r>
              <a:rPr lang="en-US" dirty="0"/>
              <a:t> view with this fragment,</a:t>
            </a:r>
          </a:p>
          <a:p>
            <a:pPr marL="457200" lvl="1" indent="0">
              <a:buNone/>
            </a:pPr>
            <a:r>
              <a:rPr lang="en-US" dirty="0" err="1" smtClean="0"/>
              <a:t>transaction.replace</a:t>
            </a:r>
            <a:r>
              <a:rPr lang="en-US" dirty="0" smtClean="0"/>
              <a:t>(</a:t>
            </a:r>
            <a:r>
              <a:rPr lang="en-US" dirty="0" err="1" smtClean="0"/>
              <a:t>R.id.frag_container</a:t>
            </a:r>
            <a:r>
              <a:rPr lang="en-US" dirty="0"/>
              <a:t>, </a:t>
            </a:r>
            <a:r>
              <a:rPr lang="en-US" dirty="0" err="1" smtClean="0"/>
              <a:t>secondFragment</a:t>
            </a:r>
            <a:r>
              <a:rPr lang="en-US" dirty="0" smtClean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// and add the transaction to the back stack so the user can navigate </a:t>
            </a:r>
            <a:r>
              <a:rPr lang="en-US" dirty="0" smtClean="0"/>
              <a:t>back</a:t>
            </a:r>
          </a:p>
          <a:p>
            <a:pPr marL="457200" lvl="1" indent="0">
              <a:buNone/>
            </a:pPr>
            <a:r>
              <a:rPr lang="en-US" dirty="0" smtClean="0"/>
              <a:t>//using the back button.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transaction.addToBackStack</a:t>
            </a:r>
            <a:r>
              <a:rPr lang="en-US" dirty="0" smtClean="0"/>
              <a:t>(null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// </a:t>
            </a:r>
            <a:r>
              <a:rPr lang="en-US" dirty="0"/>
              <a:t>Commit the transaction</a:t>
            </a:r>
          </a:p>
          <a:p>
            <a:pPr marL="457200" lvl="1" indent="0">
              <a:buNone/>
            </a:pPr>
            <a:r>
              <a:rPr lang="en-US" dirty="0" err="1" smtClean="0"/>
              <a:t>transaction.commit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9196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code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other changes in the code as well, but I’ll well look at the code.</a:t>
            </a:r>
          </a:p>
          <a:p>
            <a:endParaRPr lang="en-US" dirty="0"/>
          </a:p>
          <a:p>
            <a:r>
              <a:rPr lang="en-US" dirty="0" smtClean="0"/>
              <a:t>Now the nice effect of all this is there is no </a:t>
            </a:r>
            <a:r>
              <a:rPr lang="en-US" dirty="0" err="1" smtClean="0"/>
              <a:t>TextActivity</a:t>
            </a:r>
            <a:r>
              <a:rPr lang="en-US" dirty="0" smtClean="0"/>
              <a:t>, so an orientation change switches between the two layouts as I wanted.</a:t>
            </a:r>
          </a:p>
          <a:p>
            <a:pPr lvl="1"/>
            <a:r>
              <a:rPr lang="en-US" dirty="0" smtClean="0"/>
              <a:t>We can also change between many different fragments now as well.</a:t>
            </a:r>
            <a:endParaRPr lang="en-US" dirty="0"/>
          </a:p>
          <a:p>
            <a:r>
              <a:rPr lang="en-US" dirty="0" smtClean="0"/>
              <a:t>As note, this code may sometimes force close on exit (assuming I haven’t fixed it).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65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pagers.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easist</a:t>
            </a:r>
            <a:r>
              <a:rPr lang="en-US" dirty="0" smtClean="0"/>
              <a:t> way to do a screen slide is to use a </a:t>
            </a:r>
            <a:r>
              <a:rPr lang="en-US" dirty="0" err="1" smtClean="0"/>
              <a:t>ViewPager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You add fragments to the </a:t>
            </a:r>
            <a:r>
              <a:rPr lang="en-US" dirty="0" err="1" smtClean="0"/>
              <a:t>ViewPager</a:t>
            </a:r>
            <a:r>
              <a:rPr lang="en-US" dirty="0" smtClean="0"/>
              <a:t> (via an adapter) and then the user can swipe left or right to change pages.</a:t>
            </a:r>
          </a:p>
          <a:p>
            <a:pPr lvl="1"/>
            <a:r>
              <a:rPr lang="en-US" dirty="0" smtClean="0"/>
              <a:t>You can also add custom animations</a:t>
            </a:r>
          </a:p>
          <a:p>
            <a:pPr lvl="2"/>
            <a:r>
              <a:rPr lang="en-US" dirty="0" smtClean="0"/>
              <a:t>Not shown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52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ViewPager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viewpager</a:t>
            </a:r>
            <a:r>
              <a:rPr lang="en-US" dirty="0" smtClean="0"/>
              <a:t> is setup in the layout and can be the only view or included with other widgets.</a:t>
            </a:r>
          </a:p>
          <a:p>
            <a:pPr marL="0" indent="0">
              <a:buNone/>
            </a:pPr>
            <a:r>
              <a:rPr lang="en-US" sz="2400" dirty="0"/>
              <a:t>&lt;android.support.v4.view.ViewPager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xmlns:android</a:t>
            </a:r>
            <a:r>
              <a:rPr lang="en-US" sz="2400" dirty="0"/>
              <a:t>="http://schemas.android.com/</a:t>
            </a:r>
            <a:r>
              <a:rPr lang="en-US" sz="2400" dirty="0" err="1"/>
              <a:t>apk</a:t>
            </a:r>
            <a:r>
              <a:rPr lang="en-US" sz="2400" dirty="0"/>
              <a:t>/res/android"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android:id</a:t>
            </a:r>
            <a:r>
              <a:rPr lang="en-US" sz="2400" dirty="0"/>
              <a:t>="@+id/pager"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android:layout_width</a:t>
            </a:r>
            <a:r>
              <a:rPr lang="en-US" sz="2400" dirty="0"/>
              <a:t>="</a:t>
            </a:r>
            <a:r>
              <a:rPr lang="en-US" sz="2400" dirty="0" err="1"/>
              <a:t>match_parent</a:t>
            </a:r>
            <a:r>
              <a:rPr lang="en-US" sz="2400" dirty="0"/>
              <a:t>" </a:t>
            </a:r>
            <a:r>
              <a:rPr lang="en-US" sz="2400" dirty="0" smtClean="0"/>
              <a:t>	</a:t>
            </a:r>
            <a:r>
              <a:rPr lang="en-US" sz="2400" dirty="0" err="1" smtClean="0"/>
              <a:t>android:layout_height</a:t>
            </a:r>
            <a:r>
              <a:rPr lang="en-US" sz="2400" dirty="0"/>
              <a:t>="</a:t>
            </a:r>
            <a:r>
              <a:rPr lang="en-US" sz="2400" dirty="0" err="1"/>
              <a:t>match_parent</a:t>
            </a:r>
            <a:r>
              <a:rPr lang="en-US" sz="2400" dirty="0" smtClean="0"/>
              <a:t>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&lt;/android.support.v4.view.ViewPager&gt;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784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ViewPager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You can also include a tab strip to give the user reference and click those instead of swiping.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android.support.v4.view.ViewPager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android:id</a:t>
            </a:r>
            <a:r>
              <a:rPr lang="en-US" dirty="0"/>
              <a:t>="@+id/pager"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</a:t>
            </a:r>
            <a:r>
              <a:rPr lang="en-US" dirty="0" smtClean="0"/>
              <a:t>	</a:t>
            </a:r>
            <a:r>
              <a:rPr lang="en-US" dirty="0" err="1" smtClean="0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&lt;android.support.v4.view.PagerTabStrip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android:id</a:t>
            </a:r>
            <a:r>
              <a:rPr lang="en-US" dirty="0"/>
              <a:t>="@+</a:t>
            </a:r>
            <a:r>
              <a:rPr lang="en-US" dirty="0" smtClean="0"/>
              <a:t>id/</a:t>
            </a:r>
            <a:r>
              <a:rPr lang="en-US" dirty="0" err="1" smtClean="0"/>
              <a:t>pager_header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 smtClean="0"/>
              <a:t>"</a:t>
            </a:r>
            <a:r>
              <a:rPr lang="en-US" dirty="0"/>
              <a:t>	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 smtClean="0"/>
              <a:t>android:layout_gravity</a:t>
            </a:r>
            <a:r>
              <a:rPr lang="en-US" dirty="0"/>
              <a:t>="top"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android:background</a:t>
            </a:r>
            <a:r>
              <a:rPr lang="en-US" dirty="0"/>
              <a:t>="#000" </a:t>
            </a:r>
            <a:r>
              <a:rPr lang="en-US" dirty="0" err="1"/>
              <a:t>android:paddingBottom</a:t>
            </a:r>
            <a:r>
              <a:rPr lang="en-US" dirty="0"/>
              <a:t>="4dp"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android:paddingTop</a:t>
            </a:r>
            <a:r>
              <a:rPr lang="en-US" dirty="0"/>
              <a:t>="4dp" </a:t>
            </a:r>
            <a:r>
              <a:rPr lang="en-US" dirty="0" err="1"/>
              <a:t>android:textColor</a:t>
            </a:r>
            <a:r>
              <a:rPr lang="en-US" dirty="0"/>
              <a:t>="#</a:t>
            </a:r>
            <a:r>
              <a:rPr lang="en-US" dirty="0" err="1"/>
              <a:t>fff</a:t>
            </a:r>
            <a:r>
              <a:rPr lang="en-US" dirty="0"/>
              <a:t>" </a:t>
            </a:r>
            <a:r>
              <a:rPr lang="en-US" dirty="0" smtClean="0"/>
              <a:t>/&gt;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&lt;/android.support.v4.view.ViewPager&gt;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27486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We’ll start off very simple, using only a tablet size screen, so that our fragments will be shown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Second we move onto supporting smaller size screens, where the both fragments don’t show at the same time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0402" y="2514600"/>
            <a:ext cx="55816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205860"/>
            <a:ext cx="835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start with native API 11+ and then come back to supporting older android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40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FragmentPageAdapter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Basically, you add/put fragments in an adapter and then add the adapter to the </a:t>
            </a:r>
            <a:r>
              <a:rPr lang="en-US" dirty="0" err="1" smtClean="0"/>
              <a:t>viewpager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FragmentPagerAdatper</a:t>
            </a:r>
            <a:r>
              <a:rPr lang="en-US" dirty="0" smtClean="0"/>
              <a:t> requires an override of</a:t>
            </a:r>
          </a:p>
          <a:p>
            <a:pPr lvl="1"/>
            <a:r>
              <a:rPr lang="en-US" dirty="0" err="1" smtClean="0"/>
              <a:t>GetItem</a:t>
            </a:r>
            <a:r>
              <a:rPr lang="en-US" dirty="0"/>
              <a:t> </a:t>
            </a:r>
            <a:r>
              <a:rPr lang="en-US" dirty="0" smtClean="0"/>
              <a:t> which says which fragment to display</a:t>
            </a:r>
          </a:p>
          <a:p>
            <a:pPr lvl="1"/>
            <a:r>
              <a:rPr lang="en-US" dirty="0" err="1" smtClean="0"/>
              <a:t>getCount</a:t>
            </a:r>
            <a:r>
              <a:rPr lang="en-US" dirty="0" smtClean="0"/>
              <a:t> which says how many fragments/pages are there.</a:t>
            </a:r>
          </a:p>
          <a:p>
            <a:pPr lvl="1"/>
            <a:r>
              <a:rPr lang="en-US" dirty="0" smtClean="0"/>
              <a:t>You need a constructor as well.</a:t>
            </a:r>
          </a:p>
          <a:p>
            <a:pPr lvl="1"/>
            <a:r>
              <a:rPr lang="en-US" dirty="0"/>
              <a:t>For the </a:t>
            </a:r>
            <a:r>
              <a:rPr lang="en-US" dirty="0" err="1" smtClean="0"/>
              <a:t>PagerTabStrip</a:t>
            </a:r>
            <a:r>
              <a:rPr lang="en-US" dirty="0" smtClean="0"/>
              <a:t> to work, you also need to override </a:t>
            </a:r>
            <a:r>
              <a:rPr lang="en-US" dirty="0" err="1" smtClean="0"/>
              <a:t>getPageTile</a:t>
            </a:r>
            <a:r>
              <a:rPr lang="en-US" dirty="0" smtClean="0"/>
              <a:t>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77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FragmentPageAdapter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ThreeFragmentPagerAdapter</a:t>
            </a:r>
            <a:r>
              <a:rPr lang="en-US" dirty="0"/>
              <a:t> extends </a:t>
            </a:r>
            <a:r>
              <a:rPr lang="en-US" dirty="0" err="1"/>
              <a:t>FragmentPagerAdapter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/>
              <a:t>ThreeFragmentPagerAdapter</a:t>
            </a:r>
            <a:r>
              <a:rPr lang="en-US" dirty="0"/>
              <a:t>(</a:t>
            </a:r>
            <a:r>
              <a:rPr lang="en-US" dirty="0" err="1"/>
              <a:t>FragmentManager</a:t>
            </a:r>
            <a:r>
              <a:rPr lang="en-US" dirty="0"/>
              <a:t> </a:t>
            </a:r>
            <a:r>
              <a:rPr lang="en-US" dirty="0" err="1"/>
              <a:t>fm</a:t>
            </a:r>
            <a:r>
              <a:rPr lang="en-US" dirty="0"/>
              <a:t>) </a:t>
            </a:r>
            <a:r>
              <a:rPr lang="en-US" dirty="0" smtClean="0"/>
              <a:t>{   super(</a:t>
            </a:r>
            <a:r>
              <a:rPr lang="en-US" dirty="0" err="1" smtClean="0"/>
              <a:t>fm</a:t>
            </a:r>
            <a:r>
              <a:rPr lang="en-US" dirty="0" smtClean="0"/>
              <a:t>); 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@Override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getCount</a:t>
            </a:r>
            <a:r>
              <a:rPr lang="en-US" dirty="0"/>
              <a:t>() {   return 3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@Override</a:t>
            </a:r>
          </a:p>
          <a:p>
            <a:pPr marL="0" indent="0">
              <a:buNone/>
            </a:pPr>
            <a:r>
              <a:rPr lang="en-US" dirty="0"/>
              <a:t>	public Fragment </a:t>
            </a:r>
            <a:r>
              <a:rPr lang="en-US" dirty="0" err="1"/>
              <a:t>getItem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position) </a:t>
            </a:r>
            <a:r>
              <a:rPr lang="en-US" dirty="0" smtClean="0"/>
              <a:t>{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switch </a:t>
            </a:r>
            <a:r>
              <a:rPr lang="en-US" dirty="0"/>
              <a:t>(position)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/>
              <a:t>case 0: return </a:t>
            </a:r>
            <a:r>
              <a:rPr lang="en-US" dirty="0" err="1"/>
              <a:t>leftfrag</a:t>
            </a:r>
            <a:r>
              <a:rPr lang="en-US" dirty="0" smtClean="0"/>
              <a:t>;   //these are fragments.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 </a:t>
            </a:r>
            <a:r>
              <a:rPr lang="en-US" dirty="0"/>
              <a:t>case 1: return </a:t>
            </a:r>
            <a:r>
              <a:rPr lang="en-US" dirty="0" err="1"/>
              <a:t>midfrag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 </a:t>
            </a:r>
            <a:r>
              <a:rPr lang="en-US" dirty="0"/>
              <a:t>case 2: return </a:t>
            </a:r>
            <a:r>
              <a:rPr lang="en-US" dirty="0" err="1"/>
              <a:t>rightfrag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  </a:t>
            </a:r>
            <a:r>
              <a:rPr lang="en-US" dirty="0"/>
              <a:t>default: return null;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68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OnCreate</a:t>
            </a:r>
            <a:endParaRPr lang="en-US" dirty="0" smtClean="0"/>
          </a:p>
          <a:p>
            <a:r>
              <a:rPr lang="en-US" dirty="0" smtClean="0"/>
              <a:t>Get the </a:t>
            </a:r>
            <a:r>
              <a:rPr lang="en-US" dirty="0" err="1" smtClean="0"/>
              <a:t>ViewPager</a:t>
            </a:r>
            <a:r>
              <a:rPr lang="en-US" dirty="0" smtClean="0"/>
              <a:t> from the layout</a:t>
            </a:r>
          </a:p>
          <a:p>
            <a:pPr marL="0" indent="0">
              <a:buNone/>
            </a:pPr>
            <a:r>
              <a:rPr lang="en-US" sz="2000" dirty="0" err="1"/>
              <a:t>viewPager</a:t>
            </a:r>
            <a:r>
              <a:rPr lang="en-US" sz="2000" dirty="0"/>
              <a:t> = (</a:t>
            </a:r>
            <a:r>
              <a:rPr lang="en-US" sz="2000" dirty="0" err="1"/>
              <a:t>ViewPager</a:t>
            </a:r>
            <a:r>
              <a:rPr lang="en-US" sz="2000" dirty="0"/>
              <a:t>) </a:t>
            </a:r>
            <a:r>
              <a:rPr lang="en-US" sz="2000" dirty="0" err="1"/>
              <a:t>findViewById</a:t>
            </a:r>
            <a:r>
              <a:rPr lang="en-US" sz="2000" dirty="0"/>
              <a:t>(</a:t>
            </a:r>
            <a:r>
              <a:rPr lang="en-US" sz="2000" dirty="0" err="1"/>
              <a:t>R.id.pager</a:t>
            </a:r>
            <a:r>
              <a:rPr lang="en-US" sz="2000" dirty="0"/>
              <a:t>);</a:t>
            </a:r>
          </a:p>
          <a:p>
            <a:r>
              <a:rPr lang="en-US" dirty="0" smtClean="0"/>
              <a:t>Set the adapter.</a:t>
            </a:r>
            <a:endParaRPr lang="en-US" dirty="0"/>
          </a:p>
          <a:p>
            <a:pPr marL="0" indent="0">
              <a:buNone/>
            </a:pPr>
            <a:r>
              <a:rPr lang="en-US" sz="2400" dirty="0" err="1"/>
              <a:t>viewPager.setAdapter</a:t>
            </a:r>
            <a:r>
              <a:rPr lang="en-US" sz="2400" dirty="0"/>
              <a:t>(new </a:t>
            </a:r>
            <a:r>
              <a:rPr lang="en-US" sz="2400" dirty="0" err="1" smtClean="0"/>
              <a:t>ThreeFragmentPagerAdapter</a:t>
            </a:r>
            <a:r>
              <a:rPr lang="en-US" sz="2400" dirty="0" smtClean="0"/>
              <a:t>(</a:t>
            </a:r>
            <a:r>
              <a:rPr lang="en-US" sz="2400" dirty="0" err="1" smtClean="0"/>
              <a:t>fragmentManager</a:t>
            </a:r>
            <a:r>
              <a:rPr lang="en-US" sz="2400" dirty="0" smtClean="0"/>
              <a:t>));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That’s it, now the </a:t>
            </a:r>
            <a:r>
              <a:rPr lang="en-US" dirty="0" err="1" smtClean="0">
                <a:solidFill>
                  <a:prstClr val="black"/>
                </a:solidFill>
              </a:rPr>
              <a:t>veiwpager</a:t>
            </a:r>
            <a:r>
              <a:rPr lang="en-US" dirty="0" smtClean="0">
                <a:solidFill>
                  <a:prstClr val="black"/>
                </a:solidFill>
              </a:rPr>
              <a:t> handles everything else.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656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“Saving”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Frag6demo shows how to save the state of fragments between orientation changes</a:t>
            </a:r>
          </a:p>
          <a:p>
            <a:r>
              <a:rPr lang="en-US" dirty="0" smtClean="0"/>
              <a:t>Fragments are simply a screen and data encapsulated, so it can be “saved” like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69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frag7demo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demo is purely to show that you can have two </a:t>
            </a:r>
            <a:r>
              <a:rPr lang="en-US" dirty="0" err="1" smtClean="0"/>
              <a:t>viewpager</a:t>
            </a:r>
            <a:r>
              <a:rPr lang="en-US" dirty="0" smtClean="0"/>
              <a:t> on the same layout</a:t>
            </a:r>
          </a:p>
          <a:p>
            <a:r>
              <a:rPr lang="en-US" dirty="0" smtClean="0"/>
              <a:t>Plus it deals with landscape and </a:t>
            </a:r>
            <a:r>
              <a:rPr lang="en-US" dirty="0" err="1" smtClean="0"/>
              <a:t>protriat</a:t>
            </a:r>
            <a:r>
              <a:rPr lang="en-US" dirty="0" smtClean="0"/>
              <a:t> differences.</a:t>
            </a:r>
          </a:p>
          <a:p>
            <a:endParaRPr lang="en-US" dirty="0"/>
          </a:p>
          <a:p>
            <a:r>
              <a:rPr lang="en-US" dirty="0" smtClean="0"/>
              <a:t>We go </a:t>
            </a:r>
            <a:r>
              <a:rPr lang="en-US" smtClean="0"/>
              <a:t>through the code.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92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fragdemo.zip contains all the code covered in </a:t>
            </a:r>
            <a:r>
              <a:rPr lang="en-US" smtClean="0"/>
              <a:t>this lecture.</a:t>
            </a: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architects.dzone.com/articles/android-tutorial-using  </a:t>
            </a:r>
            <a:r>
              <a:rPr lang="en-US" dirty="0" smtClean="0">
                <a:hlinkClick r:id="rId3"/>
              </a:rPr>
              <a:t>(</a:t>
            </a:r>
            <a:r>
              <a:rPr lang="en-US" dirty="0" err="1" smtClean="0">
                <a:hlinkClick r:id="rId3"/>
              </a:rPr>
              <a:t>Viewpagers</a:t>
            </a:r>
            <a:r>
              <a:rPr lang="en-US" dirty="0" smtClean="0">
                <a:hlinkClick r:id="rId3"/>
              </a:rPr>
              <a:t>)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developer.android.com/training/animation/screen-slide.html 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www.techrepublic.com/blog/app-builder/get-started-with-android-fragments/1050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developer.android.com/training/basics/fragments/creating.html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developer.android.com/guide/components/fragments.html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 can not get working yet is two different layouts with fragments switching between landscape </a:t>
            </a:r>
            <a:r>
              <a:rPr lang="en-US" smtClean="0"/>
              <a:t>and portrait.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30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ListFragment</a:t>
            </a:r>
            <a:r>
              <a:rPr lang="en-US" dirty="0" smtClean="0"/>
              <a:t> (</a:t>
            </a:r>
            <a:r>
              <a:rPr lang="en-US" dirty="0" err="1" smtClean="0"/>
              <a:t>titlefrag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Now we need to put the text fragment on top when an item is clicked.  </a:t>
            </a:r>
          </a:p>
          <a:p>
            <a:pPr marL="0" indent="0">
              <a:buNone/>
            </a:pPr>
            <a:r>
              <a:rPr lang="en-US" dirty="0" err="1" smtClean="0"/>
              <a:t>textFrag</a:t>
            </a:r>
            <a:r>
              <a:rPr lang="en-US" dirty="0" smtClean="0"/>
              <a:t> </a:t>
            </a:r>
            <a:r>
              <a:rPr lang="en-US" dirty="0"/>
              <a:t>frag = (</a:t>
            </a:r>
            <a:r>
              <a:rPr lang="en-US" dirty="0" err="1"/>
              <a:t>textFrag</a:t>
            </a:r>
            <a:r>
              <a:rPr lang="en-US" dirty="0"/>
              <a:t>) </a:t>
            </a:r>
            <a:r>
              <a:rPr lang="en-US" dirty="0" err="1"/>
              <a:t>getFragmentManager</a:t>
            </a:r>
            <a:r>
              <a:rPr lang="en-US" dirty="0"/>
              <a:t>().</a:t>
            </a:r>
            <a:r>
              <a:rPr lang="en-US" dirty="0" err="1"/>
              <a:t>findFragmentById</a:t>
            </a:r>
            <a:r>
              <a:rPr lang="en-US" dirty="0"/>
              <a:t>(</a:t>
            </a:r>
            <a:r>
              <a:rPr lang="en-US" dirty="0" err="1"/>
              <a:t>R.id.frag_text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(frag != null &amp;&amp; </a:t>
            </a:r>
            <a:r>
              <a:rPr lang="en-US" dirty="0" err="1"/>
              <a:t>frag.isInLayout</a:t>
            </a:r>
            <a:r>
              <a:rPr lang="en-US" dirty="0"/>
              <a:t>()) </a:t>
            </a:r>
            <a:r>
              <a:rPr lang="en-US" dirty="0" smtClean="0"/>
              <a:t>{  //layout-large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frag.setText</a:t>
            </a:r>
            <a:r>
              <a:rPr lang="en-US" dirty="0" smtClean="0"/>
              <a:t>(position);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</a:t>
            </a:r>
            <a:r>
              <a:rPr lang="en-US" dirty="0" smtClean="0"/>
              <a:t>{ //smaller devices, it’s not showing, so we need to create it.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frag = new </a:t>
            </a:r>
            <a:r>
              <a:rPr lang="en-US" dirty="0" err="1"/>
              <a:t>textFrag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Bundle </a:t>
            </a:r>
            <a:r>
              <a:rPr lang="en-US" dirty="0" err="1"/>
              <a:t>args</a:t>
            </a:r>
            <a:r>
              <a:rPr lang="en-US" dirty="0"/>
              <a:t> = new Bundle();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/>
              <a:t>args.putInt</a:t>
            </a:r>
            <a:r>
              <a:rPr lang="en-US" dirty="0"/>
              <a:t>("position", position);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/>
              <a:t>frag.setArguments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Replace whatever is in the </a:t>
            </a:r>
            <a:r>
              <a:rPr lang="en-US" dirty="0" err="1"/>
              <a:t>fragment_container</a:t>
            </a:r>
            <a:r>
              <a:rPr lang="en-US" dirty="0"/>
              <a:t> view with this fragment,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and add the transaction to the back stack so the user can navigate back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FragmentTransaction</a:t>
            </a:r>
            <a:r>
              <a:rPr lang="en-US" dirty="0" smtClean="0"/>
              <a:t> </a:t>
            </a:r>
            <a:r>
              <a:rPr lang="en-US" dirty="0"/>
              <a:t>transaction = </a:t>
            </a:r>
            <a:r>
              <a:rPr lang="en-US" dirty="0" err="1"/>
              <a:t>getFragmentManager</a:t>
            </a:r>
            <a:r>
              <a:rPr lang="en-US" dirty="0"/>
              <a:t>().</a:t>
            </a:r>
            <a:r>
              <a:rPr lang="en-US" dirty="0" err="1"/>
              <a:t>beginTransaction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transaction.replace</a:t>
            </a:r>
            <a:r>
              <a:rPr lang="en-US" dirty="0" smtClean="0"/>
              <a:t>(</a:t>
            </a:r>
            <a:r>
              <a:rPr lang="en-US" dirty="0" err="1" smtClean="0"/>
              <a:t>R.id.frag_container</a:t>
            </a:r>
            <a:r>
              <a:rPr lang="en-US" dirty="0"/>
              <a:t>, frag 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transaction.addToBackStack</a:t>
            </a:r>
            <a:r>
              <a:rPr lang="en-US" dirty="0" smtClean="0"/>
              <a:t>(null);  //null is for the tag name, which we do not need.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// </a:t>
            </a:r>
            <a:r>
              <a:rPr lang="en-US" dirty="0"/>
              <a:t>Commit the transaction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transaction.commit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9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</a:t>
            </a:r>
            <a:r>
              <a:rPr lang="en-US" dirty="0" err="1" smtClean="0"/>
              <a:t>titlefrag</a:t>
            </a:r>
            <a:r>
              <a:rPr lang="en-US" dirty="0" smtClean="0"/>
              <a:t> has not been inflated yet, a bundle was sent to it with the position and in </a:t>
            </a:r>
            <a:r>
              <a:rPr lang="en-US" dirty="0" err="1" smtClean="0"/>
              <a:t>onCreate</a:t>
            </a:r>
            <a:r>
              <a:rPr lang="en-US" dirty="0" smtClean="0"/>
              <a:t>() for </a:t>
            </a:r>
            <a:r>
              <a:rPr lang="en-US" dirty="0" err="1" smtClean="0"/>
              <a:t>titlefrag</a:t>
            </a:r>
            <a:r>
              <a:rPr lang="en-US" dirty="0" smtClean="0"/>
              <a:t>, it loads the position out of the bundle to display text.</a:t>
            </a:r>
          </a:p>
          <a:p>
            <a:endParaRPr lang="en-US" dirty="0"/>
          </a:p>
          <a:p>
            <a:r>
              <a:rPr lang="en-US" dirty="0" smtClean="0"/>
              <a:t>See source code for other minor changes.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719388" y="1676400"/>
            <a:ext cx="1735137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b="1">
                <a:latin typeface="Tahoma" pitchFamily="34" charset="0"/>
              </a:rPr>
              <a:t>Q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530725" y="2044700"/>
            <a:ext cx="1735138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b="1">
                <a:latin typeface="Tahoma" pitchFamily="34" charset="0"/>
              </a:rPr>
              <a:t>A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810000" y="2679700"/>
            <a:ext cx="17351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0" b="1">
                <a:latin typeface="Tahoma" pitchFamily="34" charset="0"/>
              </a:rPr>
              <a:t>&amp;</a:t>
            </a:r>
            <a:endParaRPr lang="en-US" sz="15000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autoUpdateAnimBg="0"/>
      <p:bldP spid="7578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main activity is created as normal with a layout.  The code the main activity is reduced to the </a:t>
            </a:r>
            <a:r>
              <a:rPr lang="en-US" dirty="0" err="1" smtClean="0"/>
              <a:t>onCreate</a:t>
            </a:r>
            <a:r>
              <a:rPr lang="en-US" dirty="0" smtClean="0"/>
              <a:t>, menu, and fragments controls.</a:t>
            </a:r>
          </a:p>
          <a:p>
            <a:pPr lvl="1"/>
            <a:r>
              <a:rPr lang="en-US" dirty="0" smtClean="0"/>
              <a:t>Otherwise, everything else is handled in the fragments.</a:t>
            </a:r>
          </a:p>
          <a:p>
            <a:r>
              <a:rPr lang="en-US" dirty="0" smtClean="0"/>
              <a:t>Fragments come in a couple of varieties like activities</a:t>
            </a:r>
          </a:p>
          <a:p>
            <a:pPr lvl="1"/>
            <a:r>
              <a:rPr lang="en-US" dirty="0" smtClean="0"/>
              <a:t>Fragment, </a:t>
            </a:r>
            <a:r>
              <a:rPr lang="en-US" dirty="0" err="1" smtClean="0"/>
              <a:t>ListFragment</a:t>
            </a:r>
            <a:r>
              <a:rPr lang="en-US" dirty="0" smtClean="0"/>
              <a:t> (like a </a:t>
            </a:r>
            <a:r>
              <a:rPr lang="en-US" dirty="0" err="1" smtClean="0"/>
              <a:t>listView</a:t>
            </a:r>
            <a:r>
              <a:rPr lang="en-US" dirty="0" smtClean="0"/>
              <a:t>), </a:t>
            </a:r>
            <a:r>
              <a:rPr lang="en-US" dirty="0" err="1" smtClean="0"/>
              <a:t>DialogFragment</a:t>
            </a:r>
            <a:r>
              <a:rPr lang="en-US" dirty="0" smtClean="0"/>
              <a:t>, </a:t>
            </a:r>
            <a:r>
              <a:rPr lang="en-US" dirty="0" err="1" smtClean="0"/>
              <a:t>PreferenceFragment</a:t>
            </a:r>
            <a:r>
              <a:rPr lang="en-US" dirty="0" smtClean="0"/>
              <a:t>, and </a:t>
            </a:r>
            <a:r>
              <a:rPr lang="en-US" dirty="0" err="1" smtClean="0"/>
              <a:t>WebViewFragment</a:t>
            </a:r>
            <a:r>
              <a:rPr lang="en-US" dirty="0" smtClean="0"/>
              <a:t>, even a </a:t>
            </a:r>
            <a:r>
              <a:rPr lang="en-US" dirty="0" err="1" smtClean="0"/>
              <a:t>FragmentTabHost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16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the xml, we using fragment and associate each fragment with a java class of fragment</a:t>
            </a:r>
          </a:p>
          <a:p>
            <a:r>
              <a:rPr lang="en-US" dirty="0" smtClean="0"/>
              <a:t>Our example layout:</a:t>
            </a:r>
          </a:p>
          <a:p>
            <a:pPr marL="0" indent="0">
              <a:buNone/>
            </a:pPr>
            <a:r>
              <a:rPr lang="en-US" dirty="0"/>
              <a:t> &lt;fragment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</a:t>
            </a:r>
            <a:r>
              <a:rPr lang="en-US" i="1" dirty="0" smtClean="0"/>
              <a:t>id/</a:t>
            </a:r>
            <a:r>
              <a:rPr lang="en-US" i="1" dirty="0" err="1" smtClean="0"/>
              <a:t>frag_titles</a:t>
            </a:r>
            <a:r>
              <a:rPr lang="en-US" i="1" dirty="0"/>
              <a:t>"</a:t>
            </a:r>
            <a:r>
              <a:rPr lang="en-US" i="1" dirty="0" smtClean="0"/>
              <a:t>  </a:t>
            </a:r>
            <a:r>
              <a:rPr lang="en-US" dirty="0" err="1" smtClean="0"/>
              <a:t>android:layout_weight</a:t>
            </a:r>
            <a:r>
              <a:rPr lang="en-US" dirty="0"/>
              <a:t>=</a:t>
            </a:r>
            <a:r>
              <a:rPr lang="en-US" i="1" dirty="0"/>
              <a:t>"1</a:t>
            </a:r>
            <a:r>
              <a:rPr lang="en-US" i="1" dirty="0" smtClean="0"/>
              <a:t>"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smtClean="0"/>
              <a:t>0dp"</a:t>
            </a:r>
            <a:r>
              <a:rPr lang="en-US" dirty="0" smtClean="0"/>
              <a:t>  </a:t>
            </a:r>
            <a:r>
              <a:rPr lang="en-US" dirty="0" err="1" smtClean="0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match_parent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dirty="0" smtClean="0"/>
              <a:t>       class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smtClean="0"/>
              <a:t>edu.cs4730.frag1demo.titlefrag</a:t>
            </a:r>
            <a:r>
              <a:rPr lang="en-US" i="1" dirty="0"/>
              <a:t>" </a:t>
            </a:r>
            <a:r>
              <a:rPr lang="en-US" i="1" dirty="0" smtClean="0"/>
              <a:t>/&gt;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    &lt;fragment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</a:t>
            </a:r>
            <a:r>
              <a:rPr lang="en-US" i="1" dirty="0"/>
              <a:t>"@+</a:t>
            </a:r>
            <a:r>
              <a:rPr lang="en-US" i="1" dirty="0" smtClean="0"/>
              <a:t>id/</a:t>
            </a:r>
            <a:r>
              <a:rPr lang="en-US" i="1" dirty="0" err="1" smtClean="0"/>
              <a:t>frag_text</a:t>
            </a:r>
            <a:r>
              <a:rPr lang="en-US" i="1" dirty="0" smtClean="0"/>
              <a:t>" </a:t>
            </a:r>
            <a:r>
              <a:rPr lang="en-US" dirty="0" err="1" smtClean="0"/>
              <a:t>android:layout_weight</a:t>
            </a:r>
            <a:r>
              <a:rPr lang="en-US" dirty="0"/>
              <a:t>=</a:t>
            </a:r>
            <a:r>
              <a:rPr lang="en-US" i="1" dirty="0"/>
              <a:t>"2"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smtClean="0"/>
              <a:t>0dp"</a:t>
            </a:r>
            <a:r>
              <a:rPr lang="en-US" dirty="0" smtClean="0"/>
              <a:t> </a:t>
            </a:r>
            <a:r>
              <a:rPr lang="en-US" dirty="0" err="1"/>
              <a:t>android:layout_height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match_parent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dirty="0" smtClean="0"/>
              <a:t>        class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smtClean="0"/>
              <a:t>edu.cs4730.frag1demo.textFrag</a:t>
            </a:r>
            <a:r>
              <a:rPr lang="en-US" i="1" dirty="0"/>
              <a:t>" /&gt;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733800"/>
            <a:ext cx="335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rag_titles</a:t>
            </a:r>
            <a:r>
              <a:rPr lang="en-US" dirty="0" smtClean="0"/>
              <a:t> uses titlefrag.java class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81400" y="3048000"/>
            <a:ext cx="7620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266323" y="3606229"/>
            <a:ext cx="3048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854" y="6459021"/>
            <a:ext cx="801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Note, this layout will have two fragments, the </a:t>
            </a:r>
            <a:r>
              <a:rPr lang="en-US" dirty="0" err="1"/>
              <a:t>L</a:t>
            </a:r>
            <a:r>
              <a:rPr lang="en-US" dirty="0" err="1" smtClean="0"/>
              <a:t>inearLayout</a:t>
            </a:r>
            <a:r>
              <a:rPr lang="en-US" dirty="0" smtClean="0"/>
              <a:t> of was left off for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82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the Fragment, you have the same callback methods as an activity</a:t>
            </a:r>
          </a:p>
          <a:p>
            <a:pPr lvl="1"/>
            <a:r>
              <a:rPr lang="en-US" dirty="0" err="1" smtClean="0"/>
              <a:t>onCreate</a:t>
            </a:r>
            <a:r>
              <a:rPr lang="en-US" dirty="0" smtClean="0"/>
              <a:t>(), </a:t>
            </a:r>
            <a:r>
              <a:rPr lang="en-US" dirty="0" err="1" smtClean="0"/>
              <a:t>onStart</a:t>
            </a:r>
            <a:r>
              <a:rPr lang="en-US" dirty="0" smtClean="0"/>
              <a:t>(), </a:t>
            </a:r>
            <a:r>
              <a:rPr lang="en-US" dirty="0" err="1" smtClean="0"/>
              <a:t>onPause</a:t>
            </a:r>
            <a:r>
              <a:rPr lang="en-US" dirty="0" smtClean="0"/>
              <a:t>(), and </a:t>
            </a:r>
            <a:r>
              <a:rPr lang="en-US" dirty="0" err="1" smtClean="0"/>
              <a:t>onStop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OnCreateView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The system calls this when it's time for the fragment to draw its user interface for the first time. To draw a UI for your fragment, you must return a View from this method that is the root of your fragment's layout.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return null if the fragment does not provide a UI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OnAttach</a:t>
            </a:r>
            <a:r>
              <a:rPr lang="en-US" dirty="0" smtClean="0"/>
              <a:t>() and </a:t>
            </a:r>
            <a:r>
              <a:rPr lang="en-US" dirty="0" err="1" smtClean="0"/>
              <a:t>OnDetach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This is when a fragment becomes associated with an activity.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30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smtClean="0"/>
              <a:t>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should implement at least these three</a:t>
            </a:r>
          </a:p>
          <a:p>
            <a:r>
              <a:rPr lang="en-US" dirty="0" err="1" smtClean="0"/>
              <a:t>OnCreate</a:t>
            </a:r>
            <a:r>
              <a:rPr lang="en-US" dirty="0" smtClean="0"/>
              <a:t>(), </a:t>
            </a:r>
            <a:r>
              <a:rPr lang="en-US" dirty="0" err="1" smtClean="0"/>
              <a:t>onCreateView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onCreate</a:t>
            </a:r>
            <a:r>
              <a:rPr lang="en-US" dirty="0" smtClean="0"/>
              <a:t>() is for setup of variables</a:t>
            </a:r>
          </a:p>
          <a:p>
            <a:pPr lvl="1"/>
            <a:r>
              <a:rPr lang="en-US" dirty="0" err="1" smtClean="0"/>
              <a:t>OnCreateView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/>
              <a:t>Android also says the </a:t>
            </a:r>
            <a:r>
              <a:rPr lang="en-US" dirty="0" err="1" smtClean="0"/>
              <a:t>OnPause</a:t>
            </a:r>
            <a:r>
              <a:rPr lang="en-US" dirty="0" smtClean="0"/>
              <a:t>().</a:t>
            </a:r>
          </a:p>
          <a:p>
            <a:pPr lvl="2"/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developer.android.com/guide/components/fragments.html</a:t>
            </a:r>
            <a:r>
              <a:rPr lang="en-US" dirty="0" smtClean="0"/>
              <a:t> for the Fragment life cycle and the other callback methods.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92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OnCreateView</a:t>
            </a:r>
            <a:r>
              <a:rPr lang="en-US" dirty="0" smtClean="0"/>
              <a:t>()  returns a view and calls the layout associated with this fragment</a:t>
            </a:r>
          </a:p>
          <a:p>
            <a:pPr lvl="1"/>
            <a:r>
              <a:rPr lang="en-US" dirty="0" err="1" smtClean="0"/>
              <a:t>R.layout.text</a:t>
            </a:r>
            <a:r>
              <a:rPr lang="en-US" dirty="0" smtClean="0"/>
              <a:t> is the layout being used for this view.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Override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View </a:t>
            </a:r>
            <a:r>
              <a:rPr lang="en-US" dirty="0" err="1"/>
              <a:t>onCreateView</a:t>
            </a:r>
            <a:r>
              <a:rPr lang="en-US" dirty="0"/>
              <a:t>(</a:t>
            </a:r>
            <a:r>
              <a:rPr lang="en-US" dirty="0" err="1"/>
              <a:t>LayoutInflater</a:t>
            </a:r>
            <a:r>
              <a:rPr lang="en-US" dirty="0"/>
              <a:t> </a:t>
            </a:r>
            <a:r>
              <a:rPr lang="en-US" dirty="0" err="1"/>
              <a:t>inflater</a:t>
            </a:r>
            <a:r>
              <a:rPr lang="en-US" dirty="0"/>
              <a:t>, </a:t>
            </a:r>
            <a:r>
              <a:rPr lang="en-US" dirty="0" err="1"/>
              <a:t>ViewGroup</a:t>
            </a:r>
            <a:r>
              <a:rPr lang="en-US" dirty="0"/>
              <a:t> container, 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View </a:t>
            </a:r>
            <a:r>
              <a:rPr lang="en-US" dirty="0" err="1"/>
              <a:t>view</a:t>
            </a:r>
            <a:r>
              <a:rPr lang="en-US" dirty="0"/>
              <a:t> = </a:t>
            </a:r>
            <a:r>
              <a:rPr lang="en-US" dirty="0" err="1"/>
              <a:t>inflater.inflate</a:t>
            </a:r>
            <a:r>
              <a:rPr lang="en-US" dirty="0"/>
              <a:t>(</a:t>
            </a:r>
            <a:r>
              <a:rPr lang="en-US" dirty="0" err="1"/>
              <a:t>R.layout.text</a:t>
            </a:r>
            <a:r>
              <a:rPr lang="en-US" dirty="0"/>
              <a:t>, container, false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tv</a:t>
            </a:r>
            <a:r>
              <a:rPr lang="en-US" dirty="0" smtClean="0"/>
              <a:t> = (</a:t>
            </a:r>
            <a:r>
              <a:rPr lang="en-US" dirty="0" err="1" smtClean="0"/>
              <a:t>TextView</a:t>
            </a:r>
            <a:r>
              <a:rPr lang="en-US" dirty="0" smtClean="0"/>
              <a:t>) </a:t>
            </a:r>
            <a:r>
              <a:rPr lang="en-US" dirty="0" err="1" smtClean="0"/>
              <a:t>view.findViewById</a:t>
            </a:r>
            <a:r>
              <a:rPr lang="en-US" dirty="0" smtClean="0"/>
              <a:t>(</a:t>
            </a:r>
            <a:r>
              <a:rPr lang="en-US" dirty="0" err="1" smtClean="0"/>
              <a:t>R.id.text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tv.setText</a:t>
            </a:r>
            <a:r>
              <a:rPr lang="en-US" dirty="0" smtClean="0"/>
              <a:t>(“Hi”);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/>
              <a:t>view;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We can use </a:t>
            </a:r>
            <a:r>
              <a:rPr lang="en-US" dirty="0" err="1" smtClean="0"/>
              <a:t>getView</a:t>
            </a:r>
            <a:r>
              <a:rPr lang="en-US" dirty="0" smtClean="0"/>
              <a:t>() in other methods (in this fragment), so we can find and use the varying widgets into the layout.  Example:</a:t>
            </a:r>
          </a:p>
          <a:p>
            <a:pPr lvl="1"/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 smtClean="0"/>
              <a:t>tv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getView</a:t>
            </a:r>
            <a:r>
              <a:rPr lang="en-US" dirty="0"/>
              <a:t>().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i="1" dirty="0" err="1"/>
              <a:t>text</a:t>
            </a:r>
            <a:r>
              <a:rPr lang="en-US" i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13832</TotalTime>
  <Words>2361</Words>
  <Application>Microsoft Office PowerPoint</Application>
  <PresentationFormat>On-screen Show (4:3)</PresentationFormat>
  <Paragraphs>359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cosc 4730</vt:lpstr>
      <vt:lpstr>Activity vs Fragments</vt:lpstr>
      <vt:lpstr>Fragments</vt:lpstr>
      <vt:lpstr>Fragments (2)</vt:lpstr>
      <vt:lpstr>Basics</vt:lpstr>
      <vt:lpstr>XML layout</vt:lpstr>
      <vt:lpstr>Fragment code</vt:lpstr>
      <vt:lpstr>Fragment code (2)</vt:lpstr>
      <vt:lpstr>Fragment </vt:lpstr>
      <vt:lpstr>ListFragment</vt:lpstr>
      <vt:lpstr>ListFragment (2)</vt:lpstr>
      <vt:lpstr>Pulling it all together</vt:lpstr>
      <vt:lpstr>Supporting multiple sizes.</vt:lpstr>
      <vt:lpstr>Supporting multiple sizes (2)</vt:lpstr>
      <vt:lpstr>Res/layout/main.xml</vt:lpstr>
      <vt:lpstr>In the activity</vt:lpstr>
      <vt:lpstr>titlefrag changes</vt:lpstr>
      <vt:lpstr>Activity changes</vt:lpstr>
      <vt:lpstr>One more change.</vt:lpstr>
      <vt:lpstr>Navigation</vt:lpstr>
      <vt:lpstr>Navigation (2)</vt:lpstr>
      <vt:lpstr>Navigation (3)</vt:lpstr>
      <vt:lpstr>Issue.</vt:lpstr>
      <vt:lpstr>Both devices.</vt:lpstr>
      <vt:lpstr>Support library for 2.X</vt:lpstr>
      <vt:lpstr>Support library for 2.X (2)</vt:lpstr>
      <vt:lpstr>Support library for 2.X (3)</vt:lpstr>
      <vt:lpstr>A note</vt:lpstr>
      <vt:lpstr>Support library for 2.X (3)</vt:lpstr>
      <vt:lpstr>Support library for 2.X (4)</vt:lpstr>
      <vt:lpstr>A note on navigation.</vt:lpstr>
      <vt:lpstr>FrameLayouts</vt:lpstr>
      <vt:lpstr>res/layout/main.xml</vt:lpstr>
      <vt:lpstr>Activity code.</vt:lpstr>
      <vt:lpstr>Activity code (2)</vt:lpstr>
      <vt:lpstr>Activity code (3)</vt:lpstr>
      <vt:lpstr>View pagers.</vt:lpstr>
      <vt:lpstr>ViewPager</vt:lpstr>
      <vt:lpstr>ViewPager (2)</vt:lpstr>
      <vt:lpstr>FragmentPageAdapter</vt:lpstr>
      <vt:lpstr>FragmentPageAdapter example</vt:lpstr>
      <vt:lpstr>Activity</vt:lpstr>
      <vt:lpstr>“Saving” fragments</vt:lpstr>
      <vt:lpstr>frag7demo</vt:lpstr>
      <vt:lpstr>References</vt:lpstr>
      <vt:lpstr>Issues.</vt:lpstr>
      <vt:lpstr>ListFragment (titlefrag)</vt:lpstr>
      <vt:lpstr>Other changes.</vt:lpstr>
      <vt:lpstr>Slide 49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4755</dc:title>
  <dc:creator>James S. Ward</dc:creator>
  <cp:lastModifiedBy>lab1sys7</cp:lastModifiedBy>
  <cp:revision>115</cp:revision>
  <dcterms:created xsi:type="dcterms:W3CDTF">2006-08-16T00:00:00Z</dcterms:created>
  <dcterms:modified xsi:type="dcterms:W3CDTF">2008-01-01T08:47:37Z</dcterms:modified>
</cp:coreProperties>
</file>