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f511901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f511901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f511901c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f511901c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428751"/>
            <a:ext cx="7543800" cy="19454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85800" y="3429000"/>
            <a:ext cx="6461760" cy="8001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301752" y="4121458"/>
            <a:ext cx="7772400" cy="44597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p:nvPr>
            <p:ph idx="2" type="pic"/>
          </p:nvPr>
        </p:nvSpPr>
        <p:spPr>
          <a:xfrm>
            <a:off x="0" y="0"/>
            <a:ext cx="8458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301752" y="4572000"/>
            <a:ext cx="7772400" cy="459486"/>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1"/>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1"/>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457200" y="205979"/>
            <a:ext cx="76200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2466975" y="-809625"/>
            <a:ext cx="360045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2"/>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5311378" y="1524001"/>
            <a:ext cx="4388644"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3"/>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dk2"/>
              </a:buClr>
              <a:buSzPts val="2800"/>
              <a:buFont typeface="Cambria"/>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22" name="Google Shape;22;p3"/>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57200" y="205979"/>
            <a:ext cx="76200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4"/>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722314" y="4114800"/>
            <a:ext cx="7659687" cy="8763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722314" y="2889647"/>
            <a:ext cx="6135687" cy="1225154"/>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2" name="Google Shape;32;p5"/>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457200" y="205979"/>
            <a:ext cx="76200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457200" y="1152144"/>
            <a:ext cx="3657600" cy="344271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6"/>
          <p:cNvSpPr txBox="1"/>
          <p:nvPr>
            <p:ph idx="2" type="body"/>
          </p:nvPr>
        </p:nvSpPr>
        <p:spPr>
          <a:xfrm>
            <a:off x="4419600" y="1152144"/>
            <a:ext cx="3657600" cy="344271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6"/>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457200" y="205979"/>
            <a:ext cx="76200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457200" y="1151335"/>
            <a:ext cx="3657600" cy="47982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7"/>
          <p:cNvSpPr txBox="1"/>
          <p:nvPr>
            <p:ph idx="2" type="body"/>
          </p:nvPr>
        </p:nvSpPr>
        <p:spPr>
          <a:xfrm>
            <a:off x="457200" y="1631156"/>
            <a:ext cx="3657600"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7"/>
          <p:cNvSpPr txBox="1"/>
          <p:nvPr>
            <p:ph idx="3" type="body"/>
          </p:nvPr>
        </p:nvSpPr>
        <p:spPr>
          <a:xfrm>
            <a:off x="4419600" y="1151335"/>
            <a:ext cx="3657600" cy="47982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7"/>
          <p:cNvSpPr txBox="1"/>
          <p:nvPr>
            <p:ph idx="4" type="body"/>
          </p:nvPr>
        </p:nvSpPr>
        <p:spPr>
          <a:xfrm>
            <a:off x="4419600" y="1631156"/>
            <a:ext cx="3657600"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7"/>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205979"/>
            <a:ext cx="76200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9"/>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304801" y="4121658"/>
            <a:ext cx="7772400" cy="44577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304800" y="4572000"/>
            <a:ext cx="7772401" cy="4572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10"/>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r">
              <a:lnSpc>
                <a:spcPct val="100000"/>
              </a:lnSpc>
              <a:spcBef>
                <a:spcPts val="0"/>
              </a:spcBef>
              <a:spcAft>
                <a:spcPts val="0"/>
              </a:spcAft>
              <a:buSzPts val="1800"/>
              <a:buNone/>
              <a:defRPr/>
            </a:lvl1pPr>
            <a:lvl2pPr indent="0" lvl="1" marL="0" algn="r">
              <a:lnSpc>
                <a:spcPct val="100000"/>
              </a:lnSpc>
              <a:spcBef>
                <a:spcPts val="0"/>
              </a:spcBef>
              <a:spcAft>
                <a:spcPts val="0"/>
              </a:spcAft>
              <a:buSzPts val="1800"/>
              <a:buNone/>
              <a:defRPr/>
            </a:lvl2pPr>
            <a:lvl3pPr indent="0" lvl="2" marL="0" algn="r">
              <a:lnSpc>
                <a:spcPct val="100000"/>
              </a:lnSpc>
              <a:spcBef>
                <a:spcPts val="0"/>
              </a:spcBef>
              <a:spcAft>
                <a:spcPts val="0"/>
              </a:spcAft>
              <a:buSzPts val="1800"/>
              <a:buNone/>
              <a:defRPr/>
            </a:lvl3pPr>
            <a:lvl4pPr indent="0" lvl="3" marL="0" algn="r">
              <a:lnSpc>
                <a:spcPct val="100000"/>
              </a:lnSpc>
              <a:spcBef>
                <a:spcPts val="0"/>
              </a:spcBef>
              <a:spcAft>
                <a:spcPts val="0"/>
              </a:spcAft>
              <a:buSzPts val="1800"/>
              <a:buNone/>
              <a:defRPr/>
            </a:lvl4pPr>
            <a:lvl5pPr indent="0" lvl="4" marL="0" algn="r">
              <a:lnSpc>
                <a:spcPct val="100000"/>
              </a:lnSpc>
              <a:spcBef>
                <a:spcPts val="0"/>
              </a:spcBef>
              <a:spcAft>
                <a:spcPts val="0"/>
              </a:spcAft>
              <a:buSzPts val="1800"/>
              <a:buNone/>
              <a:defRPr/>
            </a:lvl5pPr>
            <a:lvl6pPr indent="0" lvl="5" marL="0" algn="r">
              <a:lnSpc>
                <a:spcPct val="100000"/>
              </a:lnSpc>
              <a:spcBef>
                <a:spcPts val="0"/>
              </a:spcBef>
              <a:spcAft>
                <a:spcPts val="0"/>
              </a:spcAft>
              <a:buSzPts val="1800"/>
              <a:buNone/>
              <a:defRPr/>
            </a:lvl6pPr>
            <a:lvl7pPr indent="0" lvl="6" marL="0" algn="r">
              <a:lnSpc>
                <a:spcPct val="100000"/>
              </a:lnSpc>
              <a:spcBef>
                <a:spcPts val="0"/>
              </a:spcBef>
              <a:spcAft>
                <a:spcPts val="0"/>
              </a:spcAft>
              <a:buSzPts val="1800"/>
              <a:buNone/>
              <a:defRPr/>
            </a:lvl7pPr>
            <a:lvl8pPr indent="0" lvl="7" marL="0" algn="r">
              <a:lnSpc>
                <a:spcPct val="100000"/>
              </a:lnSpc>
              <a:spcBef>
                <a:spcPts val="0"/>
              </a:spcBef>
              <a:spcAft>
                <a:spcPts val="0"/>
              </a:spcAft>
              <a:buSzPts val="1800"/>
              <a:buNone/>
              <a:defRPr/>
            </a:lvl8pPr>
            <a:lvl9pPr indent="0" lvl="8" marL="0" algn="r">
              <a:lnSpc>
                <a:spcPct val="100000"/>
              </a:lnSpc>
              <a:spcBef>
                <a:spcPts val="0"/>
              </a:spcBef>
              <a:spcAft>
                <a:spcPts val="0"/>
              </a:spcAft>
              <a:buSzPts val="180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0"/>
          <p:cNvSpPr txBox="1"/>
          <p:nvPr>
            <p:ph idx="2" type="body"/>
          </p:nvPr>
        </p:nvSpPr>
        <p:spPr>
          <a:xfrm>
            <a:off x="304800" y="285750"/>
            <a:ext cx="7772400" cy="370713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7620000"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8458200" y="4114800"/>
            <a:ext cx="68580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txBox="1"/>
          <p:nvPr>
            <p:ph idx="11" type="ftr"/>
          </p:nvPr>
        </p:nvSpPr>
        <p:spPr>
          <a:xfrm rot="-5400000">
            <a:off x="7882821" y="2990850"/>
            <a:ext cx="177546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rot="-5400000">
            <a:off x="7856152" y="1188720"/>
            <a:ext cx="18287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685800" y="1428751"/>
            <a:ext cx="7543800" cy="1945481"/>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00"/>
              <a:t>Feature Selection Method Based on Grey</a:t>
            </a:r>
            <a:endParaRPr b="1" sz="3000"/>
          </a:p>
          <a:p>
            <a:pPr indent="0" lvl="0" marL="0" rtl="0" algn="ctr">
              <a:spcBef>
                <a:spcPts val="0"/>
              </a:spcBef>
              <a:spcAft>
                <a:spcPts val="0"/>
              </a:spcAft>
              <a:buClr>
                <a:schemeClr val="dk1"/>
              </a:buClr>
              <a:buSzPts val="1100"/>
              <a:buFont typeface="Arial"/>
              <a:buNone/>
            </a:pPr>
            <a:r>
              <a:rPr b="1" lang="en" sz="3000"/>
              <a:t>Wolf Optimization for Coronary Artery</a:t>
            </a:r>
            <a:endParaRPr b="1" sz="3000"/>
          </a:p>
          <a:p>
            <a:pPr indent="0" lvl="0" marL="0" rtl="0" algn="ctr">
              <a:spcBef>
                <a:spcPts val="0"/>
              </a:spcBef>
              <a:spcAft>
                <a:spcPts val="0"/>
              </a:spcAft>
              <a:buClr>
                <a:schemeClr val="dk2"/>
              </a:buClr>
              <a:buSzPts val="3000"/>
              <a:buFont typeface="Cambria"/>
              <a:buNone/>
            </a:pPr>
            <a:r>
              <a:rPr b="1" lang="en" sz="3000"/>
              <a:t>Disease Classification</a:t>
            </a:r>
            <a:endParaRPr b="1" sz="3000"/>
          </a:p>
        </p:txBody>
      </p:sp>
      <p:sp>
        <p:nvSpPr>
          <p:cNvPr id="91" name="Google Shape;91;p14"/>
          <p:cNvSpPr txBox="1"/>
          <p:nvPr>
            <p:ph idx="1" type="subTitle"/>
          </p:nvPr>
        </p:nvSpPr>
        <p:spPr>
          <a:xfrm>
            <a:off x="685800" y="3429000"/>
            <a:ext cx="6461700" cy="10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000"/>
              <a:buNone/>
            </a:pPr>
            <a:r>
              <a:rPr b="1" lang="en"/>
              <a:t>MIT2018050 Rishu Raj</a:t>
            </a:r>
            <a:endParaRPr/>
          </a:p>
          <a:p>
            <a:pPr indent="0" lvl="0" marL="0" rtl="0" algn="ctr">
              <a:spcBef>
                <a:spcPts val="0"/>
              </a:spcBef>
              <a:spcAft>
                <a:spcPts val="0"/>
              </a:spcAft>
              <a:buSzPts val="2000"/>
              <a:buNone/>
            </a:pPr>
            <a:r>
              <a:rPr b="1" lang="en"/>
              <a:t>MIT2018061 shubham Patre</a:t>
            </a:r>
            <a:endParaRPr/>
          </a:p>
          <a:p>
            <a:pPr indent="0" lvl="0" marL="0" rtl="0" algn="ctr">
              <a:spcBef>
                <a:spcPts val="0"/>
              </a:spcBef>
              <a:spcAft>
                <a:spcPts val="0"/>
              </a:spcAft>
              <a:buSzPts val="2000"/>
              <a:buNone/>
            </a:pPr>
            <a:r>
              <a:rPr b="1" lang="en"/>
              <a:t>MIT2018072 Kaushal Sahu</a:t>
            </a:r>
            <a:endParaRPr b="1"/>
          </a:p>
        </p:txBody>
      </p:sp>
      <p:sp>
        <p:nvSpPr>
          <p:cNvPr id="92" name="Google Shape;92;p14"/>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26689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sz="3600"/>
              <a:t>Algorithm</a:t>
            </a:r>
            <a:endParaRPr b="1" sz="3600"/>
          </a:p>
        </p:txBody>
      </p:sp>
      <p:sp>
        <p:nvSpPr>
          <p:cNvPr id="163" name="Google Shape;16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t/>
            </a:r>
            <a:endParaRPr/>
          </a:p>
        </p:txBody>
      </p:sp>
      <p:pic>
        <p:nvPicPr>
          <p:cNvPr id="164" name="Google Shape;164;p23"/>
          <p:cNvPicPr preferRelativeResize="0"/>
          <p:nvPr/>
        </p:nvPicPr>
        <p:blipFill rotWithShape="1">
          <a:blip r:embed="rId3">
            <a:alphaModFix/>
          </a:blip>
          <a:srcRect b="0" l="0" r="0" t="0"/>
          <a:stretch/>
        </p:blipFill>
        <p:spPr>
          <a:xfrm>
            <a:off x="311700" y="1071825"/>
            <a:ext cx="8520600" cy="4000500"/>
          </a:xfrm>
          <a:prstGeom prst="rect">
            <a:avLst/>
          </a:prstGeom>
          <a:noFill/>
          <a:ln>
            <a:noFill/>
          </a:ln>
        </p:spPr>
      </p:pic>
      <p:sp>
        <p:nvSpPr>
          <p:cNvPr id="165" name="Google Shape;165;p23"/>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sz="3200"/>
              <a:t>Proposed Method</a:t>
            </a:r>
            <a:endParaRPr b="1" sz="3200"/>
          </a:p>
        </p:txBody>
      </p:sp>
      <p:sp>
        <p:nvSpPr>
          <p:cNvPr id="171" name="Google Shape;17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endParaRPr/>
          </a:p>
        </p:txBody>
      </p:sp>
      <p:sp>
        <p:nvSpPr>
          <p:cNvPr id="172" name="Google Shape;172;p24"/>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pic>
        <p:nvPicPr>
          <p:cNvPr id="173" name="Google Shape;173;p24"/>
          <p:cNvPicPr preferRelativeResize="0"/>
          <p:nvPr/>
        </p:nvPicPr>
        <p:blipFill rotWithShape="1">
          <a:blip r:embed="rId3">
            <a:alphaModFix/>
          </a:blip>
          <a:srcRect b="0" l="0" r="0" t="0"/>
          <a:stretch/>
        </p:blipFill>
        <p:spPr>
          <a:xfrm>
            <a:off x="0" y="0"/>
            <a:ext cx="852648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30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179" name="Google Shape;179;p25"/>
          <p:cNvSpPr txBox="1"/>
          <p:nvPr>
            <p:ph idx="1" type="body"/>
          </p:nvPr>
        </p:nvSpPr>
        <p:spPr>
          <a:xfrm>
            <a:off x="311700" y="1152475"/>
            <a:ext cx="78558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Wrapper feature selection based on GWO and SVM</a:t>
            </a:r>
            <a:endParaRPr/>
          </a:p>
          <a:p>
            <a:pPr indent="-342900" lvl="0" marL="457200" rtl="0" algn="l">
              <a:lnSpc>
                <a:spcPct val="115000"/>
              </a:lnSpc>
              <a:spcBef>
                <a:spcPts val="0"/>
              </a:spcBef>
              <a:spcAft>
                <a:spcPts val="0"/>
              </a:spcAft>
              <a:buSzPts val="1800"/>
              <a:buChar char="●"/>
            </a:pPr>
            <a:r>
              <a:rPr lang="en"/>
              <a:t>GWO-SVM has been used for the diagnosis of  heart diseases based on 13 features of patient</a:t>
            </a:r>
            <a:endParaRPr/>
          </a:p>
          <a:p>
            <a:pPr indent="-342900" lvl="0" marL="457200" rtl="0" algn="l">
              <a:lnSpc>
                <a:spcPct val="115000"/>
              </a:lnSpc>
              <a:spcBef>
                <a:spcPts val="0"/>
              </a:spcBef>
              <a:spcAft>
                <a:spcPts val="0"/>
              </a:spcAft>
              <a:buSzPts val="1800"/>
              <a:buChar char="●"/>
            </a:pPr>
            <a:r>
              <a:rPr lang="en"/>
              <a:t>It has two phases:</a:t>
            </a:r>
            <a:endParaRPr/>
          </a:p>
          <a:p>
            <a:pPr indent="-317500" lvl="1" marL="914400" rtl="0" algn="l">
              <a:lnSpc>
                <a:spcPct val="115000"/>
              </a:lnSpc>
              <a:spcBef>
                <a:spcPts val="0"/>
              </a:spcBef>
              <a:spcAft>
                <a:spcPts val="0"/>
              </a:spcAft>
              <a:buSzPts val="1400"/>
              <a:buChar char="○"/>
            </a:pPr>
            <a:r>
              <a:rPr lang="en"/>
              <a:t>Eliminate redundant and irrelevant features</a:t>
            </a:r>
            <a:endParaRPr/>
          </a:p>
          <a:p>
            <a:pPr indent="-317500" lvl="1" marL="914400" rtl="0" algn="l">
              <a:lnSpc>
                <a:spcPct val="115000"/>
              </a:lnSpc>
              <a:spcBef>
                <a:spcPts val="0"/>
              </a:spcBef>
              <a:spcAft>
                <a:spcPts val="0"/>
              </a:spcAft>
              <a:buSzPts val="1400"/>
              <a:buChar char="○"/>
            </a:pPr>
            <a:r>
              <a:rPr lang="en"/>
              <a:t>SVM is applied on the selected features by GWO</a:t>
            </a:r>
            <a:endParaRPr/>
          </a:p>
          <a:p>
            <a:pPr indent="-342900" lvl="0" marL="457200" rtl="0" algn="l">
              <a:lnSpc>
                <a:spcPct val="115000"/>
              </a:lnSpc>
              <a:spcBef>
                <a:spcPts val="0"/>
              </a:spcBef>
              <a:spcAft>
                <a:spcPts val="0"/>
              </a:spcAft>
              <a:buSzPts val="1800"/>
              <a:buChar char="●"/>
            </a:pPr>
            <a:r>
              <a:rPr lang="en"/>
              <a:t>Accuracy increases in case of GWO-SVM compared to SVM</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180" name="Google Shape;18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758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sz="3600"/>
              <a:t>Results</a:t>
            </a:r>
            <a:endParaRPr b="1" sz="3600"/>
          </a:p>
        </p:txBody>
      </p:sp>
      <p:sp>
        <p:nvSpPr>
          <p:cNvPr id="186" name="Google Shape;186;p26"/>
          <p:cNvSpPr txBox="1"/>
          <p:nvPr>
            <p:ph idx="1" type="body"/>
          </p:nvPr>
        </p:nvSpPr>
        <p:spPr>
          <a:xfrm>
            <a:off x="311700" y="1152475"/>
            <a:ext cx="8060400" cy="3402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2000"/>
              <a:t>A comparison was conducted between the proposed method and other competitive counterparts feature selection methods.</a:t>
            </a:r>
            <a:endParaRPr sz="2000"/>
          </a:p>
          <a:p>
            <a:pPr indent="0" lvl="0" marL="457200" rtl="0" algn="just">
              <a:spcBef>
                <a:spcPts val="0"/>
              </a:spcBef>
              <a:spcAft>
                <a:spcPts val="0"/>
              </a:spcAft>
              <a:buNone/>
            </a:pPr>
            <a:r>
              <a:rPr lang="en" sz="2000"/>
              <a:t> </a:t>
            </a:r>
            <a:endParaRPr sz="2000"/>
          </a:p>
          <a:p>
            <a:pPr indent="-342900" lvl="0" marL="457200" rtl="0" algn="just">
              <a:spcBef>
                <a:spcPts val="0"/>
              </a:spcBef>
              <a:spcAft>
                <a:spcPts val="0"/>
              </a:spcAft>
              <a:buSzPts val="1800"/>
              <a:buChar char="●"/>
            </a:pPr>
            <a:r>
              <a:rPr lang="en" sz="2000"/>
              <a:t>Experimented results demonstrated that the proposed method performed greatly in terms of accuracy and outperformed the state-of-art methods. </a:t>
            </a:r>
            <a:endParaRPr sz="2000"/>
          </a:p>
          <a:p>
            <a:pPr indent="0" lvl="0" marL="0" rtl="0" algn="just">
              <a:spcBef>
                <a:spcPts val="0"/>
              </a:spcBef>
              <a:spcAft>
                <a:spcPts val="0"/>
              </a:spcAft>
              <a:buNone/>
            </a:pPr>
            <a:r>
              <a:t/>
            </a:r>
            <a:endParaRPr sz="2000"/>
          </a:p>
          <a:p>
            <a:pPr indent="-355600" lvl="0" marL="457200" rtl="0" algn="just">
              <a:spcBef>
                <a:spcPts val="0"/>
              </a:spcBef>
              <a:spcAft>
                <a:spcPts val="0"/>
              </a:spcAft>
              <a:buSzPts val="2000"/>
              <a:buChar char="●"/>
            </a:pPr>
            <a:r>
              <a:rPr lang="en" sz="2000"/>
              <a:t>GWO-SVM: 61.4%</a:t>
            </a:r>
            <a:endParaRPr sz="2000"/>
          </a:p>
          <a:p>
            <a:pPr indent="-355600" lvl="0" marL="457200" rtl="0" algn="just">
              <a:spcBef>
                <a:spcPts val="0"/>
              </a:spcBef>
              <a:spcAft>
                <a:spcPts val="0"/>
              </a:spcAft>
              <a:buSzPts val="2000"/>
              <a:buChar char="●"/>
            </a:pPr>
            <a:r>
              <a:rPr lang="en" sz="2000"/>
              <a:t>SVM : 59.8%</a:t>
            </a:r>
            <a:endParaRPr sz="2000"/>
          </a:p>
        </p:txBody>
      </p:sp>
      <p:sp>
        <p:nvSpPr>
          <p:cNvPr id="187" name="Google Shape;187;p26"/>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changes:</a:t>
            </a:r>
            <a:endParaRPr/>
          </a:p>
        </p:txBody>
      </p:sp>
      <p:sp>
        <p:nvSpPr>
          <p:cNvPr id="193" name="Google Shape;193;p27"/>
          <p:cNvSpPr txBox="1"/>
          <p:nvPr>
            <p:ph idx="1" type="body"/>
          </p:nvPr>
        </p:nvSpPr>
        <p:spPr>
          <a:xfrm>
            <a:off x="198300" y="1449925"/>
            <a:ext cx="8274300" cy="2156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2000"/>
              <a:t>D</a:t>
            </a:r>
            <a:r>
              <a:rPr lang="en" sz="2000"/>
              <a:t>ifferent classifiers could be used with GWO to further enhance the results.</a:t>
            </a:r>
            <a:endParaRPr sz="2000"/>
          </a:p>
          <a:p>
            <a:pPr indent="-342900" lvl="0" marL="457200" rtl="0" algn="just">
              <a:spcBef>
                <a:spcPts val="0"/>
              </a:spcBef>
              <a:spcAft>
                <a:spcPts val="0"/>
              </a:spcAft>
              <a:buSzPts val="1800"/>
              <a:buChar char="●"/>
            </a:pPr>
            <a:r>
              <a:rPr lang="en" sz="2000"/>
              <a:t>Moreover, some other datasets can be applied in the future to further investigating the robustness of the proposed method.</a:t>
            </a:r>
            <a:endParaRPr sz="2000"/>
          </a:p>
          <a:p>
            <a:pPr indent="0" lvl="0" marL="0" rtl="0" algn="l">
              <a:spcBef>
                <a:spcPts val="0"/>
              </a:spcBef>
              <a:spcAft>
                <a:spcPts val="0"/>
              </a:spcAft>
              <a:buNone/>
            </a:pPr>
            <a:r>
              <a:t/>
            </a:r>
            <a:endParaRPr/>
          </a:p>
        </p:txBody>
      </p:sp>
      <p:sp>
        <p:nvSpPr>
          <p:cNvPr id="194" name="Google Shape;19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8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lang="en"/>
              <a:t>References</a:t>
            </a:r>
            <a:endParaRPr/>
          </a:p>
        </p:txBody>
      </p:sp>
      <p:sp>
        <p:nvSpPr>
          <p:cNvPr id="200" name="Google Shape;200;p28"/>
          <p:cNvSpPr txBox="1"/>
          <p:nvPr>
            <p:ph idx="1" type="body"/>
          </p:nvPr>
        </p:nvSpPr>
        <p:spPr>
          <a:xfrm>
            <a:off x="311700" y="1152475"/>
            <a:ext cx="85872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S. Mirjalili, S. M. Mirjalili, and A. Lewis, "Grey Wolf Optimizer," Advances in Engineering Software, vol. 69, pp. 46-61, 2014.</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Yan Wei, Ni Ni, Dayou Liu, et al., “An Improved Grey Wolf Optimization Strategy Enhanced SVM and Its Application in Predicting the Second Major,” Mathematical Problems in Engineering, vol. 2017, Article ID 9316713, 12 pages, 2017</a:t>
            </a:r>
            <a:r>
              <a:rPr b="1" lang="en" sz="1800">
                <a:solidFill>
                  <a:srgbClr val="000000"/>
                </a:solidFill>
                <a:highlight>
                  <a:srgbClr val="FFFFFF"/>
                </a:highlight>
                <a:latin typeface="Arial"/>
                <a:ea typeface="Arial"/>
                <a:cs typeface="Arial"/>
                <a:sym typeface="Arial"/>
              </a:rPr>
              <a:t>.</a:t>
            </a:r>
            <a:endParaRPr b="1" sz="18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800">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Char char="●"/>
            </a:pPr>
            <a:r>
              <a:rPr b="1" lang="en" sz="1800"/>
              <a:t>Al-Tashi, Qasem &amp; Rais, Helmi &amp; Jadid Abdulkadir, Said. (2018). “Feature Selection Method Based on Grey Wolf Optimization for Coronary Artery Disease Classification.” 257-266. 10.1007/978-3-319-99007-1_25.</a:t>
            </a:r>
            <a:r>
              <a:rPr b="1" lang="en" sz="1300">
                <a:solidFill>
                  <a:srgbClr val="000000"/>
                </a:solidFill>
                <a:highlight>
                  <a:srgbClr val="FFFFFF"/>
                </a:highlight>
                <a:latin typeface="Arial"/>
                <a:ea typeface="Arial"/>
                <a:cs typeface="Arial"/>
                <a:sym typeface="Arial"/>
              </a:rPr>
              <a:t> </a:t>
            </a:r>
            <a:endParaRPr b="1" sz="1300">
              <a:solidFill>
                <a:srgbClr val="000000"/>
              </a:solidFill>
              <a:highlight>
                <a:srgbClr val="FFFFFF"/>
              </a:highlight>
              <a:latin typeface="Arial"/>
              <a:ea typeface="Arial"/>
              <a:cs typeface="Arial"/>
              <a:sym typeface="Arial"/>
            </a:endParaRPr>
          </a:p>
        </p:txBody>
      </p:sp>
      <p:sp>
        <p:nvSpPr>
          <p:cNvPr id="201" name="Google Shape;201;p28"/>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a:t>Content</a:t>
            </a:r>
            <a:endParaRPr b="1"/>
          </a:p>
          <a:p>
            <a:pPr indent="0" lvl="0" marL="0" rtl="0" algn="l">
              <a:spcBef>
                <a:spcPts val="0"/>
              </a:spcBef>
              <a:spcAft>
                <a:spcPts val="0"/>
              </a:spcAft>
              <a:buClr>
                <a:schemeClr val="dk2"/>
              </a:buClr>
              <a:buSzPts val="2800"/>
              <a:buFont typeface="Cambria"/>
              <a:buNone/>
            </a:pPr>
            <a:r>
              <a:t/>
            </a:r>
            <a:endParaRPr b="1"/>
          </a:p>
        </p:txBody>
      </p:sp>
      <p:sp>
        <p:nvSpPr>
          <p:cNvPr id="98" name="Google Shape;98;p1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is Grey wolf optimizer(GWO)</a:t>
            </a:r>
            <a:endParaRPr/>
          </a:p>
          <a:p>
            <a:pPr indent="-342900" lvl="0" marL="457200" rtl="0" algn="l">
              <a:lnSpc>
                <a:spcPct val="115000"/>
              </a:lnSpc>
              <a:spcBef>
                <a:spcPts val="0"/>
              </a:spcBef>
              <a:spcAft>
                <a:spcPts val="0"/>
              </a:spcAft>
              <a:buSzPts val="1800"/>
              <a:buChar char="●"/>
            </a:pPr>
            <a:r>
              <a:rPr lang="en"/>
              <a:t>Social hierarchy of GWO</a:t>
            </a:r>
            <a:endParaRPr/>
          </a:p>
          <a:p>
            <a:pPr indent="-342900" lvl="0" marL="457200" rtl="0" algn="l">
              <a:lnSpc>
                <a:spcPct val="115000"/>
              </a:lnSpc>
              <a:spcBef>
                <a:spcPts val="0"/>
              </a:spcBef>
              <a:spcAft>
                <a:spcPts val="0"/>
              </a:spcAft>
              <a:buSzPts val="1800"/>
              <a:buChar char="●"/>
            </a:pPr>
            <a:r>
              <a:rPr lang="en"/>
              <a:t>Grey wolf encircling prey</a:t>
            </a:r>
            <a:endParaRPr/>
          </a:p>
          <a:p>
            <a:pPr indent="-342900" lvl="0" marL="457200" rtl="0" algn="l">
              <a:lnSpc>
                <a:spcPct val="115000"/>
              </a:lnSpc>
              <a:spcBef>
                <a:spcPts val="0"/>
              </a:spcBef>
              <a:spcAft>
                <a:spcPts val="0"/>
              </a:spcAft>
              <a:buSzPts val="1800"/>
              <a:buChar char="●"/>
            </a:pPr>
            <a:r>
              <a:rPr lang="en"/>
              <a:t>Grey wolf hunting</a:t>
            </a:r>
            <a:endParaRPr/>
          </a:p>
          <a:p>
            <a:pPr indent="-342900" lvl="0" marL="457200" rtl="0" algn="l">
              <a:lnSpc>
                <a:spcPct val="115000"/>
              </a:lnSpc>
              <a:spcBef>
                <a:spcPts val="0"/>
              </a:spcBef>
              <a:spcAft>
                <a:spcPts val="0"/>
              </a:spcAft>
              <a:buSzPts val="1800"/>
              <a:buChar char="●"/>
            </a:pPr>
            <a:r>
              <a:rPr lang="en"/>
              <a:t>Attacking prey (exploitation)</a:t>
            </a:r>
            <a:endParaRPr/>
          </a:p>
          <a:p>
            <a:pPr indent="-342900" lvl="0" marL="457200" rtl="0" algn="l">
              <a:lnSpc>
                <a:spcPct val="115000"/>
              </a:lnSpc>
              <a:spcBef>
                <a:spcPts val="0"/>
              </a:spcBef>
              <a:spcAft>
                <a:spcPts val="0"/>
              </a:spcAft>
              <a:buSzPts val="1800"/>
              <a:buChar char="●"/>
            </a:pPr>
            <a:r>
              <a:rPr lang="en"/>
              <a:t>Search for prey (exploration)</a:t>
            </a:r>
            <a:endParaRPr/>
          </a:p>
          <a:p>
            <a:pPr indent="-342900" lvl="0" marL="457200" rtl="0" algn="l">
              <a:lnSpc>
                <a:spcPct val="115000"/>
              </a:lnSpc>
              <a:spcBef>
                <a:spcPts val="0"/>
              </a:spcBef>
              <a:spcAft>
                <a:spcPts val="0"/>
              </a:spcAft>
              <a:buSzPts val="1800"/>
              <a:buChar char="●"/>
            </a:pPr>
            <a:r>
              <a:rPr lang="en"/>
              <a:t>GWO algorithm</a:t>
            </a:r>
            <a:endParaRPr/>
          </a:p>
          <a:p>
            <a:pPr indent="-342900" lvl="0" marL="457200" rtl="0" algn="l">
              <a:lnSpc>
                <a:spcPct val="115000"/>
              </a:lnSpc>
              <a:spcBef>
                <a:spcPts val="0"/>
              </a:spcBef>
              <a:spcAft>
                <a:spcPts val="0"/>
              </a:spcAft>
              <a:buSzPts val="1800"/>
              <a:buChar char="●"/>
            </a:pPr>
            <a:r>
              <a:rPr lang="en"/>
              <a:t>Proposed method</a:t>
            </a:r>
            <a:endParaRPr/>
          </a:p>
          <a:p>
            <a:pPr indent="-342900" lvl="0" marL="457200" rtl="0" algn="l">
              <a:lnSpc>
                <a:spcPct val="115000"/>
              </a:lnSpc>
              <a:spcBef>
                <a:spcPts val="0"/>
              </a:spcBef>
              <a:spcAft>
                <a:spcPts val="0"/>
              </a:spcAft>
              <a:buSzPts val="1800"/>
              <a:buChar char="●"/>
            </a:pPr>
            <a:r>
              <a:rPr lang="en"/>
              <a:t>Result</a:t>
            </a:r>
            <a:endParaRPr/>
          </a:p>
        </p:txBody>
      </p:sp>
      <p:sp>
        <p:nvSpPr>
          <p:cNvPr id="99" name="Google Shape;99;p15"/>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2800"/>
              <a:buFont typeface="Cambria"/>
              <a:buNone/>
            </a:pPr>
            <a:r>
              <a:rPr b="1" lang="en" sz="3200">
                <a:solidFill>
                  <a:schemeClr val="dk2"/>
                </a:solidFill>
              </a:rPr>
              <a:t>What is Grey wolf optimizer(GWO)</a:t>
            </a:r>
            <a:endParaRPr b="1" sz="3200">
              <a:solidFill>
                <a:schemeClr val="dk2"/>
              </a:solidFill>
            </a:endParaRPr>
          </a:p>
          <a:p>
            <a:pPr indent="0" lvl="0" marL="0" rtl="0" algn="l">
              <a:spcBef>
                <a:spcPts val="1600"/>
              </a:spcBef>
              <a:spcAft>
                <a:spcPts val="0"/>
              </a:spcAft>
              <a:buClr>
                <a:schemeClr val="dk2"/>
              </a:buClr>
              <a:buSzPts val="2800"/>
              <a:buFont typeface="Cambria"/>
              <a:buNone/>
            </a:pPr>
            <a:r>
              <a:t/>
            </a:r>
            <a:endParaRPr b="1" sz="3200"/>
          </a:p>
        </p:txBody>
      </p:sp>
      <p:sp>
        <p:nvSpPr>
          <p:cNvPr id="105" name="Google Shape;105;p16"/>
          <p:cNvSpPr txBox="1"/>
          <p:nvPr>
            <p:ph idx="1" type="body"/>
          </p:nvPr>
        </p:nvSpPr>
        <p:spPr>
          <a:xfrm>
            <a:off x="311700" y="1152475"/>
            <a:ext cx="8012903" cy="34164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Char char="●"/>
            </a:pPr>
            <a:r>
              <a:rPr lang="en" sz="1800"/>
              <a:t>Grey wolf optimizer (GWO) is a recently proposed swarm intelligence optimization method inspired by hunting behavior of grey wolves. </a:t>
            </a:r>
            <a:endParaRPr sz="1800"/>
          </a:p>
          <a:p>
            <a:pPr indent="-228600" lvl="0" marL="457200" rtl="0" algn="just">
              <a:lnSpc>
                <a:spcPct val="100000"/>
              </a:lnSpc>
              <a:spcBef>
                <a:spcPts val="0"/>
              </a:spcBef>
              <a:spcAft>
                <a:spcPts val="0"/>
              </a:spcAft>
              <a:buSzPts val="1400"/>
              <a:buNone/>
            </a:pPr>
            <a:r>
              <a:t/>
            </a:r>
            <a:endParaRPr sz="1800"/>
          </a:p>
          <a:p>
            <a:pPr indent="-317500" lvl="0" marL="457200" rtl="0" algn="just">
              <a:lnSpc>
                <a:spcPct val="100000"/>
              </a:lnSpc>
              <a:spcBef>
                <a:spcPts val="0"/>
              </a:spcBef>
              <a:spcAft>
                <a:spcPts val="0"/>
              </a:spcAft>
              <a:buSzPts val="1400"/>
              <a:buChar char="●"/>
            </a:pPr>
            <a:r>
              <a:rPr lang="en" sz="1800"/>
              <a:t>It is a population based metaheuristics algorithm that simulates the leadership hierarchy and hunting mechanism of gray wolves in nature proposed by Mirjalili  in 2014.</a:t>
            </a:r>
            <a:endParaRPr sz="1800"/>
          </a:p>
          <a:p>
            <a:pPr indent="-228600" lvl="0" marL="457200" rtl="0" algn="just">
              <a:lnSpc>
                <a:spcPct val="100000"/>
              </a:lnSpc>
              <a:spcBef>
                <a:spcPts val="0"/>
              </a:spcBef>
              <a:spcAft>
                <a:spcPts val="0"/>
              </a:spcAft>
              <a:buSzPts val="1400"/>
              <a:buNone/>
            </a:pPr>
            <a:r>
              <a:t/>
            </a:r>
            <a:endParaRPr sz="1800"/>
          </a:p>
          <a:p>
            <a:pPr indent="-317500" lvl="0" marL="457200" rtl="0" algn="just">
              <a:lnSpc>
                <a:spcPct val="100000"/>
              </a:lnSpc>
              <a:spcBef>
                <a:spcPts val="0"/>
              </a:spcBef>
              <a:spcAft>
                <a:spcPts val="0"/>
              </a:spcAft>
              <a:buSzPts val="1400"/>
              <a:buChar char="●"/>
            </a:pPr>
            <a:r>
              <a:rPr lang="en" sz="1800"/>
              <a:t>Grey wolves prefer to live in a groups (packs), each group contains 5-12 members on average</a:t>
            </a:r>
            <a:endParaRPr sz="1800"/>
          </a:p>
        </p:txBody>
      </p:sp>
      <p:sp>
        <p:nvSpPr>
          <p:cNvPr id="106" name="Google Shape;106;p16"/>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2"/>
              </a:buClr>
              <a:buSzPts val="1800"/>
              <a:buFont typeface="Cambria"/>
              <a:buNone/>
            </a:pPr>
            <a:r>
              <a:rPr b="1" lang="en" sz="3200">
                <a:solidFill>
                  <a:schemeClr val="dk2"/>
                </a:solidFill>
              </a:rPr>
              <a:t>Social hierarchy of GWO</a:t>
            </a:r>
            <a:endParaRPr b="1" sz="3200">
              <a:solidFill>
                <a:schemeClr val="dk2"/>
              </a:solidFill>
            </a:endParaRPr>
          </a:p>
          <a:p>
            <a:pPr indent="0" lvl="0" marL="0" rtl="0" algn="l">
              <a:spcBef>
                <a:spcPts val="1600"/>
              </a:spcBef>
              <a:spcAft>
                <a:spcPts val="0"/>
              </a:spcAft>
              <a:buClr>
                <a:schemeClr val="dk2"/>
              </a:buClr>
              <a:buSzPts val="2800"/>
              <a:buFont typeface="Cambria"/>
              <a:buNone/>
            </a:pPr>
            <a:r>
              <a:t/>
            </a:r>
            <a:endParaRPr b="1" sz="6600"/>
          </a:p>
        </p:txBody>
      </p:sp>
      <p:sp>
        <p:nvSpPr>
          <p:cNvPr id="112" name="Google Shape;112;p17"/>
          <p:cNvSpPr txBox="1"/>
          <p:nvPr>
            <p:ph idx="1" type="body"/>
          </p:nvPr>
        </p:nvSpPr>
        <p:spPr>
          <a:xfrm>
            <a:off x="311700" y="1119875"/>
            <a:ext cx="6257100" cy="341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800"/>
              <a:buNone/>
            </a:pPr>
            <a:r>
              <a:rPr lang="en"/>
              <a:t>The social hierarchy consists of four levels as follow.</a:t>
            </a:r>
            <a:endParaRPr/>
          </a:p>
          <a:p>
            <a:pPr indent="-342900" lvl="0" marL="457200" rtl="0" algn="just">
              <a:spcBef>
                <a:spcPts val="1600"/>
              </a:spcBef>
              <a:spcAft>
                <a:spcPts val="0"/>
              </a:spcAft>
              <a:buSzPts val="1800"/>
              <a:buChar char="●"/>
            </a:pPr>
            <a:r>
              <a:rPr lang="en"/>
              <a:t>The first level is called Alpha (𝛼). The alpha wolves are the leaders of the pack.</a:t>
            </a:r>
            <a:endParaRPr/>
          </a:p>
          <a:p>
            <a:pPr indent="-342900" lvl="0" marL="457200" rtl="0" algn="just">
              <a:spcBef>
                <a:spcPts val="1600"/>
              </a:spcBef>
              <a:spcAft>
                <a:spcPts val="0"/>
              </a:spcAft>
              <a:buSzPts val="1800"/>
              <a:buChar char="●"/>
            </a:pPr>
            <a:r>
              <a:rPr lang="en"/>
              <a:t>The second level is Beta, which acts as a substitute for alpha wolves.</a:t>
            </a:r>
            <a:endParaRPr/>
          </a:p>
          <a:p>
            <a:pPr indent="-342900" lvl="0" marL="457200" rtl="0" algn="just">
              <a:spcBef>
                <a:spcPts val="1600"/>
              </a:spcBef>
              <a:spcAft>
                <a:spcPts val="0"/>
              </a:spcAft>
              <a:buSzPts val="1800"/>
              <a:buChar char="●"/>
            </a:pPr>
            <a:r>
              <a:rPr lang="en"/>
              <a:t>The third level is Delta, which consists of scouts, hunters caretakers etc.</a:t>
            </a:r>
            <a:endParaRPr/>
          </a:p>
          <a:p>
            <a:pPr indent="-342900" lvl="0" marL="457200" rtl="0" algn="just">
              <a:spcBef>
                <a:spcPts val="1600"/>
              </a:spcBef>
              <a:spcAft>
                <a:spcPts val="0"/>
              </a:spcAft>
              <a:buSzPts val="1800"/>
              <a:buChar char="●"/>
            </a:pPr>
            <a:r>
              <a:rPr lang="en"/>
              <a:t>The last one is Omega, which is weakest of all and follow other wolves.</a:t>
            </a:r>
            <a:endParaRPr/>
          </a:p>
        </p:txBody>
      </p:sp>
      <p:pic>
        <p:nvPicPr>
          <p:cNvPr id="113" name="Google Shape;113;p17"/>
          <p:cNvPicPr preferRelativeResize="0"/>
          <p:nvPr/>
        </p:nvPicPr>
        <p:blipFill rotWithShape="1">
          <a:blip r:embed="rId3">
            <a:alphaModFix/>
          </a:blip>
          <a:srcRect b="0" l="0" r="0" t="0"/>
          <a:stretch/>
        </p:blipFill>
        <p:spPr>
          <a:xfrm>
            <a:off x="6630371" y="1490666"/>
            <a:ext cx="2390775" cy="2162175"/>
          </a:xfrm>
          <a:prstGeom prst="rect">
            <a:avLst/>
          </a:prstGeom>
          <a:noFill/>
          <a:ln>
            <a:noFill/>
          </a:ln>
        </p:spPr>
      </p:pic>
      <p:sp>
        <p:nvSpPr>
          <p:cNvPr id="114" name="Google Shape;114;p17"/>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sz="3200"/>
              <a:t>Grey wolf encircling prey</a:t>
            </a:r>
            <a:endParaRPr b="1" sz="3200"/>
          </a:p>
        </p:txBody>
      </p:sp>
      <p:sp>
        <p:nvSpPr>
          <p:cNvPr id="120" name="Google Shape;120;p18"/>
          <p:cNvSpPr txBox="1"/>
          <p:nvPr>
            <p:ph idx="1" type="body"/>
          </p:nvPr>
        </p:nvSpPr>
        <p:spPr>
          <a:xfrm>
            <a:off x="311700" y="1152475"/>
            <a:ext cx="81078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During the hunting, the grey wolves encircle prey.</a:t>
            </a:r>
            <a:endParaRPr/>
          </a:p>
          <a:p>
            <a:pPr indent="-342900" lvl="0" marL="457200" rtl="0" algn="l">
              <a:spcBef>
                <a:spcPts val="0"/>
              </a:spcBef>
              <a:spcAft>
                <a:spcPts val="0"/>
              </a:spcAft>
              <a:buSzPts val="1800"/>
              <a:buChar char="●"/>
            </a:pPr>
            <a:r>
              <a:rPr lang="en"/>
              <a:t>The mathematical model of the encircling behavior is presented in the following equations.</a:t>
            </a:r>
            <a:endParaRPr/>
          </a:p>
          <a:p>
            <a:pPr indent="0" lvl="0" marL="457200" rtl="0" algn="l">
              <a:spcBef>
                <a:spcPts val="1600"/>
              </a:spcBef>
              <a:spcAft>
                <a:spcPts val="0"/>
              </a:spcAft>
              <a:buSzPts val="1800"/>
              <a:buNone/>
            </a:pPr>
            <a:r>
              <a:rPr lang="en"/>
              <a:t>     </a:t>
            </a:r>
            <a:endParaRPr/>
          </a:p>
          <a:p>
            <a:pPr indent="0" lvl="0" marL="0" rtl="0" algn="l">
              <a:spcBef>
                <a:spcPts val="1600"/>
              </a:spcBef>
              <a:spcAft>
                <a:spcPts val="0"/>
              </a:spcAft>
              <a:buSzPts val="1800"/>
              <a:buNone/>
            </a:pPr>
            <a:r>
              <a:t/>
            </a:r>
            <a:endParaRPr/>
          </a:p>
          <a:p>
            <a:pPr indent="-342900" lvl="0" marL="457200" rtl="0" algn="l">
              <a:spcBef>
                <a:spcPts val="1600"/>
              </a:spcBef>
              <a:spcAft>
                <a:spcPts val="0"/>
              </a:spcAft>
              <a:buSzPts val="1800"/>
              <a:buChar char="●"/>
            </a:pPr>
            <a:r>
              <a:rPr lang="en"/>
              <a:t>The vectors A and C are calculated as follows</a:t>
            </a:r>
            <a:endParaRPr/>
          </a:p>
          <a:p>
            <a:pPr indent="0" lvl="0" marL="0" rtl="0" algn="l">
              <a:spcBef>
                <a:spcPts val="1600"/>
              </a:spcBef>
              <a:spcAft>
                <a:spcPts val="1600"/>
              </a:spcAft>
              <a:buSzPts val="1800"/>
              <a:buNone/>
            </a:pPr>
            <a:r>
              <a:rPr lang="en"/>
              <a:t>                                                                                          </a:t>
            </a:r>
            <a:endParaRPr/>
          </a:p>
        </p:txBody>
      </p:sp>
      <p:pic>
        <p:nvPicPr>
          <p:cNvPr id="121" name="Google Shape;121;p18"/>
          <p:cNvPicPr preferRelativeResize="0"/>
          <p:nvPr/>
        </p:nvPicPr>
        <p:blipFill rotWithShape="1">
          <a:blip r:embed="rId3">
            <a:alphaModFix/>
          </a:blip>
          <a:srcRect b="0" l="0" r="0" t="0"/>
          <a:stretch/>
        </p:blipFill>
        <p:spPr>
          <a:xfrm>
            <a:off x="1795875" y="2874550"/>
            <a:ext cx="3047425" cy="572700"/>
          </a:xfrm>
          <a:prstGeom prst="rect">
            <a:avLst/>
          </a:prstGeom>
          <a:noFill/>
          <a:ln>
            <a:noFill/>
          </a:ln>
        </p:spPr>
      </p:pic>
      <p:pic>
        <p:nvPicPr>
          <p:cNvPr id="122" name="Google Shape;122;p18"/>
          <p:cNvPicPr preferRelativeResize="0"/>
          <p:nvPr/>
        </p:nvPicPr>
        <p:blipFill rotWithShape="1">
          <a:blip r:embed="rId4">
            <a:alphaModFix/>
          </a:blip>
          <a:srcRect b="0" l="0" r="0" t="0"/>
          <a:stretch/>
        </p:blipFill>
        <p:spPr>
          <a:xfrm>
            <a:off x="1795875" y="2446150"/>
            <a:ext cx="2797250" cy="428408"/>
          </a:xfrm>
          <a:prstGeom prst="rect">
            <a:avLst/>
          </a:prstGeom>
          <a:noFill/>
          <a:ln>
            <a:noFill/>
          </a:ln>
        </p:spPr>
      </p:pic>
      <p:sp>
        <p:nvSpPr>
          <p:cNvPr id="123" name="Google Shape;123;p18"/>
          <p:cNvSpPr txBox="1"/>
          <p:nvPr/>
        </p:nvSpPr>
        <p:spPr>
          <a:xfrm>
            <a:off x="5103600" y="2285400"/>
            <a:ext cx="3316005" cy="930600"/>
          </a:xfrm>
          <a:prstGeom prst="rect">
            <a:avLst/>
          </a:prstGeom>
          <a:noFill/>
          <a:ln>
            <a:noFill/>
          </a:ln>
        </p:spPr>
        <p:txBody>
          <a:bodyPr anchorCtr="0" anchor="t" bIns="91425" lIns="91425" spcFirstLastPara="1" rIns="91425" wrap="square" tIns="91425">
            <a:noAutofit/>
          </a:bodyPr>
          <a:lstStyle/>
          <a:p>
            <a:pPr indent="-304800" lvl="0" marL="457200" marR="0" rtl="0" algn="just">
              <a:lnSpc>
                <a:spcPct val="100000"/>
              </a:lnSpc>
              <a:spcBef>
                <a:spcPts val="0"/>
              </a:spcBef>
              <a:spcAft>
                <a:spcPts val="0"/>
              </a:spcAft>
              <a:buClr>
                <a:srgbClr val="000000"/>
              </a:buClr>
              <a:buSzPts val="1200"/>
              <a:buFont typeface="Arial"/>
              <a:buChar char="➢"/>
            </a:pPr>
            <a:r>
              <a:rPr lang="en" sz="1200"/>
              <a:t>t</a:t>
            </a:r>
            <a:r>
              <a:rPr b="0" i="0" lang="en" sz="1200" u="none" cap="none" strike="noStrike">
                <a:solidFill>
                  <a:srgbClr val="000000"/>
                </a:solidFill>
                <a:latin typeface="Arial"/>
                <a:ea typeface="Arial"/>
                <a:cs typeface="Arial"/>
                <a:sym typeface="Arial"/>
              </a:rPr>
              <a:t> is current iteration</a:t>
            </a:r>
            <a:endParaRPr b="0" i="0" sz="1200" u="none" cap="none" strike="noStrike">
              <a:solidFill>
                <a:srgbClr val="000000"/>
              </a:solidFill>
              <a:latin typeface="Arial"/>
              <a:ea typeface="Arial"/>
              <a:cs typeface="Arial"/>
              <a:sym typeface="Arial"/>
            </a:endParaRPr>
          </a:p>
          <a:p>
            <a:pPr indent="-304800" lvl="0" marL="457200" marR="0" rtl="0" algn="just">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A and C are coefficient vectors</a:t>
            </a:r>
            <a:endParaRPr b="0" i="0" sz="1200" u="none" cap="none" strike="noStrike">
              <a:solidFill>
                <a:srgbClr val="000000"/>
              </a:solidFill>
              <a:latin typeface="Arial"/>
              <a:ea typeface="Arial"/>
              <a:cs typeface="Arial"/>
              <a:sym typeface="Arial"/>
            </a:endParaRPr>
          </a:p>
          <a:p>
            <a:pPr indent="-304800" lvl="0" marL="457200" marR="0" rtl="0" algn="just">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Xp is the position vector of the prey</a:t>
            </a:r>
            <a:endParaRPr b="0" i="0" sz="1200" u="none" cap="none" strike="noStrike">
              <a:solidFill>
                <a:srgbClr val="000000"/>
              </a:solidFill>
              <a:latin typeface="Arial"/>
              <a:ea typeface="Arial"/>
              <a:cs typeface="Arial"/>
              <a:sym typeface="Arial"/>
            </a:endParaRPr>
          </a:p>
          <a:p>
            <a:pPr indent="-304800" lvl="0" marL="457200" marR="0" rtl="0" algn="just">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X indicates the position vector of a grey wolf.</a:t>
            </a:r>
            <a:endParaRPr b="0" i="0" sz="1200" u="none" cap="none" strike="noStrike">
              <a:solidFill>
                <a:srgbClr val="000000"/>
              </a:solidFill>
              <a:latin typeface="Arial"/>
              <a:ea typeface="Arial"/>
              <a:cs typeface="Arial"/>
              <a:sym typeface="Arial"/>
            </a:endParaRPr>
          </a:p>
        </p:txBody>
      </p:sp>
      <p:pic>
        <p:nvPicPr>
          <p:cNvPr id="124" name="Google Shape;124;p18"/>
          <p:cNvPicPr preferRelativeResize="0"/>
          <p:nvPr/>
        </p:nvPicPr>
        <p:blipFill rotWithShape="1">
          <a:blip r:embed="rId5">
            <a:alphaModFix/>
          </a:blip>
          <a:srcRect b="0" l="0" r="0" t="0"/>
          <a:stretch/>
        </p:blipFill>
        <p:spPr>
          <a:xfrm>
            <a:off x="4433000" y="3930750"/>
            <a:ext cx="1330925" cy="428400"/>
          </a:xfrm>
          <a:prstGeom prst="rect">
            <a:avLst/>
          </a:prstGeom>
          <a:noFill/>
          <a:ln>
            <a:noFill/>
          </a:ln>
        </p:spPr>
      </p:pic>
      <p:sp>
        <p:nvSpPr>
          <p:cNvPr id="125" name="Google Shape;125;p18"/>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pic>
        <p:nvPicPr>
          <p:cNvPr id="126" name="Google Shape;126;p18"/>
          <p:cNvPicPr preferRelativeResize="0"/>
          <p:nvPr/>
        </p:nvPicPr>
        <p:blipFill>
          <a:blip r:embed="rId6">
            <a:alphaModFix/>
          </a:blip>
          <a:stretch>
            <a:fillRect/>
          </a:stretch>
        </p:blipFill>
        <p:spPr>
          <a:xfrm>
            <a:off x="2452813" y="3849675"/>
            <a:ext cx="1733550" cy="59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sz="3200"/>
              <a:t>Grey wolf Hunting</a:t>
            </a:r>
            <a:endParaRPr b="1" sz="3200"/>
          </a:p>
        </p:txBody>
      </p:sp>
      <p:sp>
        <p:nvSpPr>
          <p:cNvPr id="132" name="Google Shape;132;p19"/>
          <p:cNvSpPr txBox="1"/>
          <p:nvPr>
            <p:ph idx="1" type="body"/>
          </p:nvPr>
        </p:nvSpPr>
        <p:spPr>
          <a:xfrm>
            <a:off x="311700" y="1152475"/>
            <a:ext cx="8107905" cy="3416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The hunting operation is usually guided by the alpha. The beta and delta might participate in hunting occasionally. </a:t>
            </a:r>
            <a:endParaRPr/>
          </a:p>
          <a:p>
            <a:pPr indent="-228600" lvl="0" marL="457200" rtl="0" algn="just">
              <a:spcBef>
                <a:spcPts val="0"/>
              </a:spcBef>
              <a:spcAft>
                <a:spcPts val="0"/>
              </a:spcAft>
              <a:buSzPts val="1800"/>
              <a:buNone/>
            </a:pPr>
            <a:r>
              <a:t/>
            </a:r>
            <a:endParaRPr/>
          </a:p>
          <a:p>
            <a:pPr indent="-342900" lvl="0" marL="457200" rtl="0" algn="just">
              <a:spcBef>
                <a:spcPts val="0"/>
              </a:spcBef>
              <a:spcAft>
                <a:spcPts val="0"/>
              </a:spcAft>
              <a:buSzPts val="1800"/>
              <a:buChar char="●"/>
            </a:pPr>
            <a:r>
              <a:rPr lang="en"/>
              <a:t>In the mathematical model of hunting behavior of grey wolves, we assumed the alpha , beta and delta have better knowledge about the potential location of prey. </a:t>
            </a:r>
            <a:endParaRPr/>
          </a:p>
          <a:p>
            <a:pPr indent="-228600" lvl="0" marL="457200" rtl="0" algn="just">
              <a:spcBef>
                <a:spcPts val="0"/>
              </a:spcBef>
              <a:spcAft>
                <a:spcPts val="0"/>
              </a:spcAft>
              <a:buSzPts val="1800"/>
              <a:buNone/>
            </a:pPr>
            <a:r>
              <a:t/>
            </a:r>
            <a:endParaRPr/>
          </a:p>
          <a:p>
            <a:pPr indent="-342900" lvl="0" marL="457200" rtl="0" algn="just">
              <a:spcBef>
                <a:spcPts val="0"/>
              </a:spcBef>
              <a:spcAft>
                <a:spcPts val="0"/>
              </a:spcAft>
              <a:buSzPts val="1800"/>
              <a:buChar char="●"/>
            </a:pPr>
            <a:r>
              <a:rPr lang="en"/>
              <a:t>The first three best solutions are saved and the other agent are obliged to update their positions according to the position of the best search agents as shown in the following equations.</a:t>
            </a:r>
            <a:endParaRPr/>
          </a:p>
        </p:txBody>
      </p:sp>
      <p:sp>
        <p:nvSpPr>
          <p:cNvPr id="133" name="Google Shape;133;p19"/>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lang="en" sz="100"/>
              <a:t>.</a:t>
            </a:r>
            <a:endParaRPr sz="100"/>
          </a:p>
        </p:txBody>
      </p:sp>
      <p:sp>
        <p:nvSpPr>
          <p:cNvPr id="139" name="Google Shape;139;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rPr lang="en"/>
              <a:t>.</a:t>
            </a:r>
            <a:endParaRPr/>
          </a:p>
        </p:txBody>
      </p:sp>
      <p:pic>
        <p:nvPicPr>
          <p:cNvPr id="140" name="Google Shape;140;p20"/>
          <p:cNvPicPr preferRelativeResize="0"/>
          <p:nvPr/>
        </p:nvPicPr>
        <p:blipFill rotWithShape="1">
          <a:blip r:embed="rId3">
            <a:alphaModFix/>
          </a:blip>
          <a:srcRect b="0" l="0" r="0" t="0"/>
          <a:stretch/>
        </p:blipFill>
        <p:spPr>
          <a:xfrm>
            <a:off x="311700" y="1152475"/>
            <a:ext cx="2609850" cy="3416400"/>
          </a:xfrm>
          <a:prstGeom prst="rect">
            <a:avLst/>
          </a:prstGeom>
          <a:noFill/>
          <a:ln>
            <a:noFill/>
          </a:ln>
        </p:spPr>
      </p:pic>
      <p:pic>
        <p:nvPicPr>
          <p:cNvPr id="141" name="Google Shape;141;p20"/>
          <p:cNvPicPr preferRelativeResize="0"/>
          <p:nvPr/>
        </p:nvPicPr>
        <p:blipFill rotWithShape="1">
          <a:blip r:embed="rId4">
            <a:alphaModFix/>
          </a:blip>
          <a:srcRect b="0" l="0" r="0" t="0"/>
          <a:stretch/>
        </p:blipFill>
        <p:spPr>
          <a:xfrm>
            <a:off x="3792599" y="123075"/>
            <a:ext cx="5204650" cy="4760250"/>
          </a:xfrm>
          <a:prstGeom prst="rect">
            <a:avLst/>
          </a:prstGeom>
          <a:noFill/>
          <a:ln>
            <a:noFill/>
          </a:ln>
        </p:spPr>
      </p:pic>
      <p:sp>
        <p:nvSpPr>
          <p:cNvPr id="142" name="Google Shape;142;p20"/>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sz="3200"/>
              <a:t>Search for prey (exploration)</a:t>
            </a:r>
            <a:endParaRPr b="1" sz="3200"/>
          </a:p>
        </p:txBody>
      </p:sp>
      <p:sp>
        <p:nvSpPr>
          <p:cNvPr id="148" name="Google Shape;148;p21"/>
          <p:cNvSpPr txBox="1"/>
          <p:nvPr>
            <p:ph idx="1" type="body"/>
          </p:nvPr>
        </p:nvSpPr>
        <p:spPr>
          <a:xfrm>
            <a:off x="311700" y="1152475"/>
            <a:ext cx="8143531"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exploration process in GWO is applied according to the position , and , that diverge from each other to search for prey and converge to attack prey.</a:t>
            </a:r>
            <a:endParaRPr/>
          </a:p>
          <a:p>
            <a:pPr indent="-342900" lvl="0" marL="457200" rtl="0" algn="l">
              <a:spcBef>
                <a:spcPts val="0"/>
              </a:spcBef>
              <a:spcAft>
                <a:spcPts val="0"/>
              </a:spcAft>
              <a:buSzPts val="1800"/>
              <a:buChar char="●"/>
            </a:pPr>
            <a:r>
              <a:rPr lang="en"/>
              <a:t>The exploration process modeled mathematically by utilizing A with random values greater than 1 or less than -1 to oblige the search agent to diverge from the prey.</a:t>
            </a:r>
            <a:endParaRPr/>
          </a:p>
          <a:p>
            <a:pPr indent="-342900" lvl="0" marL="457200" rtl="0" algn="l">
              <a:spcBef>
                <a:spcPts val="0"/>
              </a:spcBef>
              <a:spcAft>
                <a:spcPts val="0"/>
              </a:spcAft>
              <a:buSzPts val="1800"/>
              <a:buChar char="●"/>
            </a:pPr>
            <a:r>
              <a:rPr lang="en"/>
              <a:t>When |A| &gt; 1, the wolves are forced to diverge from the prey to find a fitter prey.</a:t>
            </a:r>
            <a:endParaRPr/>
          </a:p>
        </p:txBody>
      </p:sp>
      <p:sp>
        <p:nvSpPr>
          <p:cNvPr id="149" name="Google Shape;149;p21"/>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3210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800"/>
              <a:buFont typeface="Cambria"/>
              <a:buNone/>
            </a:pPr>
            <a:r>
              <a:rPr b="1" lang="en" sz="3200"/>
              <a:t>Attacking prey (exploitation)</a:t>
            </a:r>
            <a:endParaRPr b="1" sz="3200"/>
          </a:p>
        </p:txBody>
      </p:sp>
      <p:sp>
        <p:nvSpPr>
          <p:cNvPr id="155" name="Google Shape;155;p22"/>
          <p:cNvSpPr txBox="1"/>
          <p:nvPr>
            <p:ph idx="1" type="body"/>
          </p:nvPr>
        </p:nvSpPr>
        <p:spPr>
          <a:xfrm>
            <a:off x="311700" y="966575"/>
            <a:ext cx="7980000" cy="34164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1100"/>
              <a:buChar char="●"/>
            </a:pPr>
            <a:r>
              <a:rPr lang="en"/>
              <a:t>The grey wolf finish the hunt by attacking the prey when it stop moving.</a:t>
            </a:r>
            <a:endParaRPr/>
          </a:p>
          <a:p>
            <a:pPr indent="-342900" lvl="0" marL="342900" rtl="0" algn="l">
              <a:spcBef>
                <a:spcPts val="1600"/>
              </a:spcBef>
              <a:spcAft>
                <a:spcPts val="0"/>
              </a:spcAft>
              <a:buClr>
                <a:schemeClr val="dk1"/>
              </a:buClr>
              <a:buSzPts val="1100"/>
              <a:buChar char="●"/>
            </a:pPr>
            <a:r>
              <a:rPr lang="en"/>
              <a:t>The vector A is a random value in interval [-2a, 2a], where a is decreased from 2 to 0 over the course of iterations.</a:t>
            </a:r>
            <a:endParaRPr/>
          </a:p>
          <a:p>
            <a:pPr indent="-342900" lvl="0" marL="342900" rtl="0" algn="l">
              <a:spcBef>
                <a:spcPts val="1600"/>
              </a:spcBef>
              <a:spcAft>
                <a:spcPts val="1600"/>
              </a:spcAft>
              <a:buSzPts val="1800"/>
              <a:buChar char="●"/>
            </a:pPr>
            <a:r>
              <a:rPr lang="en"/>
              <a:t>When |A| &lt; 1, the wolves attack towards the prey, which represents an exploitation process.</a:t>
            </a:r>
            <a:endParaRPr/>
          </a:p>
        </p:txBody>
      </p:sp>
      <p:pic>
        <p:nvPicPr>
          <p:cNvPr id="156" name="Google Shape;156;p22"/>
          <p:cNvPicPr preferRelativeResize="0"/>
          <p:nvPr/>
        </p:nvPicPr>
        <p:blipFill rotWithShape="1">
          <a:blip r:embed="rId3">
            <a:alphaModFix/>
          </a:blip>
          <a:srcRect b="0" l="0" r="0" t="0"/>
          <a:stretch/>
        </p:blipFill>
        <p:spPr>
          <a:xfrm>
            <a:off x="3538845" y="3569719"/>
            <a:ext cx="2280063" cy="1466903"/>
          </a:xfrm>
          <a:prstGeom prst="rect">
            <a:avLst/>
          </a:prstGeom>
          <a:noFill/>
          <a:ln>
            <a:noFill/>
          </a:ln>
        </p:spPr>
      </p:pic>
      <p:sp>
        <p:nvSpPr>
          <p:cNvPr id="157" name="Google Shape;157;p22"/>
          <p:cNvSpPr txBox="1"/>
          <p:nvPr>
            <p:ph idx="12" type="sldNum"/>
          </p:nvPr>
        </p:nvSpPr>
        <p:spPr>
          <a:xfrm>
            <a:off x="8472458" y="4663217"/>
            <a:ext cx="548700" cy="393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