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76" r:id="rId5"/>
    <p:sldId id="277" r:id="rId6"/>
    <p:sldId id="27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71" r:id="rId32"/>
    <p:sldId id="272" r:id="rId33"/>
    <p:sldId id="273" r:id="rId34"/>
    <p:sldId id="269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FB69"/>
    <a:srgbClr val="7BF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EFD-5D6B-46A1-8AB6-B036B5AB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CF45C-F2FC-455A-BF93-FFD11F4D4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6FA0-3570-4AA6-8FC5-DF596C6C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9C3DA-E0F1-46B4-A49F-1D69BE67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0107-0223-41E3-B20A-53684E57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2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4BF9-E16D-4AF1-96F1-3FAFE09A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933C9-9099-41B8-92A5-D0BBA40F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C5AC-96E3-474D-BB72-D41DEACB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3A2D-79E8-4490-8C54-2EC52C7A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C5B8-FB9F-45FD-B494-6BD4C18D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77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8483F-2DDA-4E80-8A41-7CC4B2CAE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2B0DD-7057-43AA-BCC9-499DB379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4C01-1FA6-42DB-9901-88FEE348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D225-196C-491E-9A00-918DBE5E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0277-7D8A-4AE4-9051-AA8D861A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0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8709-8EBF-44E1-854B-00806DE5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9E80-9753-4452-ADB6-5E44CC90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A7E1-DA98-4350-AF98-D09CE14E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91F3-955E-487D-810C-F62DE2A7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BCE9-4E07-4D78-B3C8-5CCF8050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2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0B49-9D55-4AC5-BD03-327B6570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EFDF-D221-4BDB-AA62-DD4587E4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341E-C576-49FA-9A7C-58D4DFC1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AA41-6617-4A0C-BE15-7A742188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FAD9-43AA-427F-BFC0-FF1B7531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80C1-88F9-40E8-8285-3B6DCC5B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54B0-90CA-459B-8D3D-3BA15D8C3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A3E7-5890-4E1D-A284-5567FB268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39FF-307A-46BA-AC2F-2B30928C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68974-BAB9-459C-BB03-5D7BC7B4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8AFE1-67F9-45E3-950B-81E42BA7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C484-4858-44DC-A0D0-83439986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E2C5-FF3A-4B0B-A2CB-ED96B1CE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0DE56-3DC8-46D1-8CA7-F44E6FE4A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B8C9A-D8BD-427B-AAB7-AF60928A0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91CAB-D25E-4130-BE39-29E0EC6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A6A07-B68A-4384-88B6-FA42AB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0E0A7-D5AD-441A-B597-769B0023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6BE93-BAAD-45C3-9E28-4C519C11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6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B250-FC49-488B-A2F1-4FF570CA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F6B9-C4EB-4E0A-AB3E-9C595A6F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9CED1-8268-4FCA-BF7B-67D6C421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9CA57-8A6D-4582-89D8-DF90D7E6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83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7874A-58EE-4FBA-BF68-0B13A232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A4B6-0D38-4E0A-B855-4DC9C5C4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0624F-0029-46C8-B839-13CBA9A4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6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AE3C-8CBE-4574-A067-3734A729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1FBD-31A1-4368-BF43-22220498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B6B8F-B2B3-4845-B67E-1DB9319CE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D2D14-64C0-4151-A40D-A46911CE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8B219-75FC-46FB-97D4-3EA76193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F7F9B-F1D2-4B87-A99B-EC94E4CA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8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6863-491E-4BE1-914A-A0A154C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A5DA1-3BDC-495D-9D6D-058B324D0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9C4F-4089-4BCD-AFA3-839FDDF23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AB7E5-FF4F-4E5D-9825-DCC118F7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73D50-8BDA-4489-9326-A5694516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0F277-44D0-4407-90C8-866B222A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4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11C33-7EE7-4AEB-BBE5-DCFB3326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A781A-EED3-4733-BA67-1916DC2CC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A88F-F271-4FF2-8CFC-BAADC2998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2BAD-7961-47E2-82BD-EDEC924A93D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EFB12-6CE4-41D5-A2E5-27DBF45AB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6EB1-36A6-462A-8D01-90CAA87BF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6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F7EB-3D77-40BC-81B9-0B01FA60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0"/>
            <a:ext cx="9144000" cy="2081695"/>
          </a:xfrm>
        </p:spPr>
        <p:txBody>
          <a:bodyPr>
            <a:normAutofit/>
          </a:bodyPr>
          <a:lstStyle/>
          <a:p>
            <a:r>
              <a:rPr lang="en-IN" sz="2000" dirty="0"/>
              <a:t>Systems Engineering</a:t>
            </a:r>
            <a:r>
              <a:rPr lang="en-IN" sz="2400" dirty="0"/>
              <a:t>: </a:t>
            </a:r>
            <a:r>
              <a:rPr lang="en-IN" sz="2000" dirty="0"/>
              <a:t>Assignment Review</a:t>
            </a:r>
            <a:br>
              <a:rPr lang="en-IN" sz="2800" dirty="0"/>
            </a:br>
            <a:r>
              <a:rPr lang="en-US" sz="3200" b="1" dirty="0">
                <a:solidFill>
                  <a:schemeClr val="accent1"/>
                </a:solidFill>
              </a:rPr>
              <a:t>Comparison of Data-driven Fault Detection and Identification Methods for the Tennessee Eastman Process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F2F27-20C2-4E53-A217-F07D866F9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/>
              <a:t>Presented by:</a:t>
            </a:r>
          </a:p>
          <a:p>
            <a:r>
              <a:rPr lang="en-IN" dirty="0"/>
              <a:t>Avadhoot Adawale (10062927),</a:t>
            </a:r>
          </a:p>
          <a:p>
            <a:r>
              <a:rPr lang="en-IN" dirty="0"/>
              <a:t>Kaushal Tare (10062903)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074D9-10B4-4433-9E2E-09523BBB0FE0}"/>
              </a:ext>
            </a:extLst>
          </p:cNvPr>
          <p:cNvSpPr txBox="1"/>
          <p:nvPr/>
        </p:nvSpPr>
        <p:spPr>
          <a:xfrm>
            <a:off x="0" y="6488668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February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7C1F3-86CF-4B0B-91F1-5730FA6D6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15" y="811888"/>
            <a:ext cx="296071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3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6607-E300-4D82-BCDE-D931B772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Performance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1F4B6-4247-4E08-8CFD-5193E269B801}"/>
              </a:ext>
            </a:extLst>
          </p:cNvPr>
          <p:cNvSpPr txBox="1"/>
          <p:nvPr/>
        </p:nvSpPr>
        <p:spPr>
          <a:xfrm>
            <a:off x="978568" y="1782930"/>
            <a:ext cx="7153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Confusion matrix and Accuracy on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92DF0-0492-4B0E-9ED3-26BAA193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439903"/>
            <a:ext cx="6781800" cy="302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5CCF1-671D-4750-8442-013CB18B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49" y="2440238"/>
            <a:ext cx="7475701" cy="2036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691A1C-0850-4C22-8F1B-C957C315C348}"/>
              </a:ext>
            </a:extLst>
          </p:cNvPr>
          <p:cNvSpPr txBox="1"/>
          <p:nvPr/>
        </p:nvSpPr>
        <p:spPr>
          <a:xfrm>
            <a:off x="978568" y="2601856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K-fold cross 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50EF3-F521-430D-B2E3-9BCC89A6D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0" y="3499851"/>
            <a:ext cx="8039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74AB-67E4-4F60-BBBD-256F3404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SVM Results for Fault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B5599-0943-4B5B-8563-0E5AA30D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7" y="2082215"/>
            <a:ext cx="5686103" cy="314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2B656-3555-491B-BCD0-0D6B890FC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03" y="2082215"/>
            <a:ext cx="5693039" cy="3147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58AAF9-DA59-42BC-9F69-7D15F15D2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1625600"/>
            <a:ext cx="84201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5FE1AE-5619-4527-A77B-E282223E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852487"/>
            <a:ext cx="8562975" cy="515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210ADE-352F-4B17-920A-436EF818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447675"/>
            <a:ext cx="8543925" cy="5962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8990A-B689-406A-9B62-9D3D7FEBC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7" y="581025"/>
            <a:ext cx="8543925" cy="569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02B9B-3EAB-4C92-A997-3E1468FAE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275" y="1309687"/>
            <a:ext cx="8553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C0FF-9006-4603-82A2-DF379F67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8BE92-A00E-48FA-9E09-AD2800AF4780}"/>
              </a:ext>
            </a:extLst>
          </p:cNvPr>
          <p:cNvSpPr txBox="1"/>
          <p:nvPr/>
        </p:nvSpPr>
        <p:spPr>
          <a:xfrm>
            <a:off x="838200" y="1599248"/>
            <a:ext cx="4940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model uses if-then-else rules to interpret the value of target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478BA-150E-4E59-9CF9-5DA2574CB226}"/>
              </a:ext>
            </a:extLst>
          </p:cNvPr>
          <p:cNvSpPr txBox="1"/>
          <p:nvPr/>
        </p:nvSpPr>
        <p:spPr>
          <a:xfrm>
            <a:off x="838200" y="3081880"/>
            <a:ext cx="494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Most important attribute is placed at root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1CE11-2A97-4E22-A9B3-97B4BD29C0A1}"/>
              </a:ext>
            </a:extLst>
          </p:cNvPr>
          <p:cNvSpPr txBox="1"/>
          <p:nvPr/>
        </p:nvSpPr>
        <p:spPr>
          <a:xfrm>
            <a:off x="838200" y="4133624"/>
            <a:ext cx="5101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Data is split into subsets to get homogeneous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EC117-B86D-40EE-BF31-7D07B9AAF8EC}"/>
              </a:ext>
            </a:extLst>
          </p:cNvPr>
          <p:cNvSpPr txBox="1"/>
          <p:nvPr/>
        </p:nvSpPr>
        <p:spPr>
          <a:xfrm>
            <a:off x="838200" y="5185368"/>
            <a:ext cx="51013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Final data attribute which cannot be classified further is known as leaf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EB92E-7B77-4B73-BCC6-637F781D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79" y="1904824"/>
            <a:ext cx="5965709" cy="28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6053-88AE-46FF-9668-40E702A9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Decision Trees – Splitting, Pruning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8B81C-CDA8-4550-9CF9-84AD91C014FD}"/>
              </a:ext>
            </a:extLst>
          </p:cNvPr>
          <p:cNvSpPr txBox="1"/>
          <p:nvPr/>
        </p:nvSpPr>
        <p:spPr>
          <a:xfrm>
            <a:off x="838200" y="1713643"/>
            <a:ext cx="10601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Splitting is done based on-</a:t>
            </a:r>
          </a:p>
          <a:p>
            <a:r>
              <a:rPr lang="en-IN" sz="2800" dirty="0"/>
              <a:t>	Information Gain:  Difference in entropies</a:t>
            </a:r>
          </a:p>
          <a:p>
            <a:r>
              <a:rPr lang="en-IN" sz="2800" dirty="0"/>
              <a:t>	Gini Index: Quantifying amount of uncertainty (impurity) in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0F54-DA25-4EAA-BED8-CCC1D7383D17}"/>
              </a:ext>
            </a:extLst>
          </p:cNvPr>
          <p:cNvSpPr txBox="1"/>
          <p:nvPr/>
        </p:nvSpPr>
        <p:spPr>
          <a:xfrm>
            <a:off x="838200" y="3244829"/>
            <a:ext cx="925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Prone to overfitting due to excessive splitting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8DA96-F77C-4248-A0EA-58004EB74746}"/>
              </a:ext>
            </a:extLst>
          </p:cNvPr>
          <p:cNvSpPr txBox="1"/>
          <p:nvPr/>
        </p:nvSpPr>
        <p:spPr>
          <a:xfrm>
            <a:off x="838200" y="3909507"/>
            <a:ext cx="1037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Pruning makes model simpler, generalized and avoids overfitting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856EE-82D8-4E60-A4B9-F96578DC9078}"/>
              </a:ext>
            </a:extLst>
          </p:cNvPr>
          <p:cNvSpPr txBox="1"/>
          <p:nvPr/>
        </p:nvSpPr>
        <p:spPr>
          <a:xfrm>
            <a:off x="838200" y="4574185"/>
            <a:ext cx="10234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Pruning done by reducing depth of tree by replacing bad branches (subtrees) by leaves</a:t>
            </a:r>
          </a:p>
        </p:txBody>
      </p:sp>
    </p:spTree>
    <p:extLst>
      <p:ext uri="{BB962C8B-B14F-4D97-AF65-F5344CB8AC3E}">
        <p14:creationId xmlns:p14="http://schemas.microsoft.com/office/powerpoint/2010/main" val="27184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624C-A160-4DC0-BE59-08E3CDE4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Implementation of Decision Trees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59FC6-F1B0-4449-AF5A-DF11254ACE90}"/>
              </a:ext>
            </a:extLst>
          </p:cNvPr>
          <p:cNvSpPr txBox="1"/>
          <p:nvPr/>
        </p:nvSpPr>
        <p:spPr>
          <a:xfrm>
            <a:off x="838200" y="1690688"/>
            <a:ext cx="607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Importing the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0F278-B36D-425E-AE2B-9178E5160B64}"/>
              </a:ext>
            </a:extLst>
          </p:cNvPr>
          <p:cNvSpPr txBox="1"/>
          <p:nvPr/>
        </p:nvSpPr>
        <p:spPr>
          <a:xfrm>
            <a:off x="838200" y="2423640"/>
            <a:ext cx="506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Importing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C9322-BE69-4975-B19C-C5A314C200FC}"/>
              </a:ext>
            </a:extLst>
          </p:cNvPr>
          <p:cNvSpPr txBox="1"/>
          <p:nvPr/>
        </p:nvSpPr>
        <p:spPr>
          <a:xfrm>
            <a:off x="842211" y="3156592"/>
            <a:ext cx="383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Feature Scaling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A6DD3-B727-4A5A-8535-50431FA8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5037224"/>
            <a:ext cx="10220325" cy="1114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612487-6C69-453E-A9C5-F5ED4FCAA744}"/>
              </a:ext>
            </a:extLst>
          </p:cNvPr>
          <p:cNvSpPr txBox="1"/>
          <p:nvPr/>
        </p:nvSpPr>
        <p:spPr>
          <a:xfrm>
            <a:off x="838200" y="3889544"/>
            <a:ext cx="439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Building the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BE613-5304-487E-AB5A-4B6257927F90}"/>
              </a:ext>
            </a:extLst>
          </p:cNvPr>
          <p:cNvSpPr txBox="1"/>
          <p:nvPr/>
        </p:nvSpPr>
        <p:spPr>
          <a:xfrm>
            <a:off x="838200" y="4529216"/>
            <a:ext cx="576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Improving the model performance (Tuning the Hyperparameters)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332EA-045A-4439-972F-BC20922FCEE5}"/>
              </a:ext>
            </a:extLst>
          </p:cNvPr>
          <p:cNvSpPr txBox="1"/>
          <p:nvPr/>
        </p:nvSpPr>
        <p:spPr>
          <a:xfrm>
            <a:off x="6497053" y="1761891"/>
            <a:ext cx="3834063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3500" dirty="0"/>
              <a:t>Criterion</a:t>
            </a:r>
          </a:p>
          <a:p>
            <a:pPr algn="ctr">
              <a:lnSpc>
                <a:spcPct val="200000"/>
              </a:lnSpc>
            </a:pPr>
            <a:r>
              <a:rPr lang="en-IN" sz="3500" dirty="0" err="1"/>
              <a:t>Max_depth</a:t>
            </a:r>
            <a:endParaRPr lang="en-IN" sz="3500" dirty="0"/>
          </a:p>
          <a:p>
            <a:pPr algn="ctr">
              <a:lnSpc>
                <a:spcPct val="200000"/>
              </a:lnSpc>
            </a:pPr>
            <a:r>
              <a:rPr lang="en-IN" sz="3500" dirty="0" err="1"/>
              <a:t>Min_samples_leaf</a:t>
            </a:r>
            <a:endParaRPr lang="en-IN" sz="3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C4661-7A02-45D7-B429-3DB90CD120D1}"/>
              </a:ext>
            </a:extLst>
          </p:cNvPr>
          <p:cNvSpPr txBox="1"/>
          <p:nvPr/>
        </p:nvSpPr>
        <p:spPr>
          <a:xfrm>
            <a:off x="838200" y="5573055"/>
            <a:ext cx="469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Predicting the test results</a:t>
            </a:r>
          </a:p>
        </p:txBody>
      </p:sp>
    </p:spTree>
    <p:extLst>
      <p:ext uri="{BB962C8B-B14F-4D97-AF65-F5344CB8AC3E}">
        <p14:creationId xmlns:p14="http://schemas.microsoft.com/office/powerpoint/2010/main" val="22347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44BA-D049-4A8D-A882-4702834C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Performance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D45BE-995F-40C6-A3D3-A4E79F82F6A2}"/>
              </a:ext>
            </a:extLst>
          </p:cNvPr>
          <p:cNvSpPr txBox="1"/>
          <p:nvPr/>
        </p:nvSpPr>
        <p:spPr>
          <a:xfrm>
            <a:off x="838201" y="1733743"/>
            <a:ext cx="5452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Confusion matrix and Accuracy on test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15D40-84D3-44F1-8CF6-35C8D953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90" y="1462421"/>
            <a:ext cx="4902899" cy="5030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445D9-BEE4-491E-9C89-B5D2C92176EF}"/>
              </a:ext>
            </a:extLst>
          </p:cNvPr>
          <p:cNvSpPr txBox="1"/>
          <p:nvPr/>
        </p:nvSpPr>
        <p:spPr>
          <a:xfrm>
            <a:off x="838200" y="2730905"/>
            <a:ext cx="385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K-fold cross 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919D2-BC99-4ED5-8423-03D1980D5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10" y="3429000"/>
            <a:ext cx="8355180" cy="16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4D43-1CF8-45B0-A4D2-EAB72370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Decision Trees Results for Fault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D55E6-A200-4CE4-8A42-A1F6D4B5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9" y="2114299"/>
            <a:ext cx="5883054" cy="3051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EB199-C787-46EC-9D9C-19DD2C15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4299"/>
            <a:ext cx="5788315" cy="3051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D6456-8743-4A58-BC17-8DB8477E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868" y="1510714"/>
            <a:ext cx="8665996" cy="47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9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750BA-9872-47B9-B91F-CE113335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71" y="602247"/>
            <a:ext cx="8480258" cy="5653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41B99-1D74-4B02-A1B9-D3003DDF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0" y="903349"/>
            <a:ext cx="9002400" cy="5051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DAB87-3D07-45B3-8409-E100482B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885" y="1230457"/>
            <a:ext cx="9612229" cy="43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4BFA-0CD7-4DE7-AEA8-819A41B4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Neural Networks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Brain</a:t>
            </a:r>
          </a:p>
        </p:txBody>
      </p:sp>
      <p:pic>
        <p:nvPicPr>
          <p:cNvPr id="12" name="Picture 11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DAC2A136-B2CC-462D-9AFD-52B76F4CF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08" y="2067245"/>
            <a:ext cx="7796784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6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4BFA-0CD7-4DE7-AEA8-819A41B4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Fault Detection &amp; Identification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227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Faults within process lead to deviation from normal behavior of plant and lower the performance of overall system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Fault Detection: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Discovers abnormalities in process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Data Driven FD: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of Data analysis tools on evaluation of production data for process monitoring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0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Artificial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9CC33-BE0B-4AE9-82C8-BAC42F6A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247900"/>
            <a:ext cx="6381750" cy="4191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52BCE5-E346-4930-8789-F549F8E6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1966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Working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60963-ACC1-4625-A5A7-8BDE8DCDD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08274"/>
            <a:ext cx="8229600" cy="41148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7DB3523-ED70-40ED-85FD-9A67201E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78671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Learning: W and </a:t>
            </a:r>
            <a:r>
              <a:rPr lang="el-GR" dirty="0"/>
              <a:t>θ</a:t>
            </a:r>
            <a:r>
              <a:rPr lang="en-US" dirty="0"/>
              <a:t> are adjusted, to minimize the error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358AD-52FD-4213-9370-0F23C606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929031"/>
            <a:ext cx="5514975" cy="1143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BEA96DF-580D-4932-9484-59D854427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36" y="2939467"/>
            <a:ext cx="5534751" cy="3657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DE79896-1C44-4A05-9E29-A2E8C6BF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3272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Backpropagation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BD2C0-B5BF-4591-AE1D-8678B8D7F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23"/>
          <a:stretch/>
        </p:blipFill>
        <p:spPr>
          <a:xfrm>
            <a:off x="2073812" y="2103929"/>
            <a:ext cx="4079386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1B56A3-21F4-46A4-8003-1F10C15A9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2"/>
          <a:stretch/>
        </p:blipFill>
        <p:spPr>
          <a:xfrm>
            <a:off x="6277953" y="1964419"/>
            <a:ext cx="4078224" cy="29291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238BC7-604A-4B3C-AF80-64395D9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3109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1616673"/>
            <a:ext cx="8251874" cy="75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1. Importing the libraries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009243-8E3E-46E7-8CF1-2327106581E0}"/>
              </a:ext>
            </a:extLst>
          </p:cNvPr>
          <p:cNvSpPr txBox="1">
            <a:spLocks/>
          </p:cNvSpPr>
          <p:nvPr/>
        </p:nvSpPr>
        <p:spPr>
          <a:xfrm>
            <a:off x="1075007" y="2315661"/>
            <a:ext cx="8251874" cy="83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2. Importing the dataset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647765-66C9-4B3F-AE4B-3B36F89F7749}"/>
              </a:ext>
            </a:extLst>
          </p:cNvPr>
          <p:cNvSpPr txBox="1">
            <a:spLocks/>
          </p:cNvSpPr>
          <p:nvPr/>
        </p:nvSpPr>
        <p:spPr>
          <a:xfrm>
            <a:off x="1075007" y="3019287"/>
            <a:ext cx="8251874" cy="87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3. Feature Scaling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0FC994-786C-4508-993F-EC58B8B4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</p:spTree>
    <p:extLst>
      <p:ext uri="{BB962C8B-B14F-4D97-AF65-F5344CB8AC3E}">
        <p14:creationId xmlns:p14="http://schemas.microsoft.com/office/powerpoint/2010/main" val="3401096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4. Fitting DNN to training set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C699F-6278-43D0-BD92-A4637907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33" y="2757482"/>
            <a:ext cx="8971353" cy="36576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75E50B4-1050-4B01-8D58-568452C3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</p:spTree>
    <p:extLst>
      <p:ext uri="{BB962C8B-B14F-4D97-AF65-F5344CB8AC3E}">
        <p14:creationId xmlns:p14="http://schemas.microsoft.com/office/powerpoint/2010/main" val="194960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2E5646-4E3D-4DD6-B225-47CDE1B7B1EC}"/>
              </a:ext>
            </a:extLst>
          </p:cNvPr>
          <p:cNvSpPr txBox="1">
            <a:spLocks/>
          </p:cNvSpPr>
          <p:nvPr/>
        </p:nvSpPr>
        <p:spPr>
          <a:xfrm>
            <a:off x="1075007" y="2536757"/>
            <a:ext cx="8251874" cy="71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- Classifier: Sequential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03FCFA-D144-4332-8ADE-398106C03142}"/>
              </a:ext>
            </a:extLst>
          </p:cNvPr>
          <p:cNvSpPr txBox="1">
            <a:spLocks/>
          </p:cNvSpPr>
          <p:nvPr/>
        </p:nvSpPr>
        <p:spPr>
          <a:xfrm>
            <a:off x="1075007" y="3083979"/>
            <a:ext cx="8251874" cy="30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Layer: Dense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1. Output Dimension = 26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2. Init = Uniform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3. Activation = </a:t>
            </a:r>
            <a:r>
              <a:rPr lang="en-US" sz="2200" dirty="0" err="1"/>
              <a:t>ReLu</a:t>
            </a:r>
            <a:r>
              <a:rPr lang="en-US" sz="2200" dirty="0"/>
              <a:t> (for Hidden Layers) &amp; Sigmoid (for Output Layer)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1301CD-6F4E-4CE0-8925-0A5133F7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9CA058-00FB-4D3A-B8E2-AAD3BAF27E40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4. Fitting DNN to training set </a:t>
            </a:r>
          </a:p>
        </p:txBody>
      </p:sp>
    </p:spTree>
    <p:extLst>
      <p:ext uri="{BB962C8B-B14F-4D97-AF65-F5344CB8AC3E}">
        <p14:creationId xmlns:p14="http://schemas.microsoft.com/office/powerpoint/2010/main" val="737003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2E5646-4E3D-4DD6-B225-47CDE1B7B1EC}"/>
              </a:ext>
            </a:extLst>
          </p:cNvPr>
          <p:cNvSpPr txBox="1">
            <a:spLocks/>
          </p:cNvSpPr>
          <p:nvPr/>
        </p:nvSpPr>
        <p:spPr>
          <a:xfrm>
            <a:off x="1075007" y="2593954"/>
            <a:ext cx="8251874" cy="416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Compiling the ANN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1. Optimizer = adam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2. Loss = Binary </a:t>
            </a:r>
            <a:r>
              <a:rPr lang="en-US" sz="2200" dirty="0" err="1"/>
              <a:t>Crossentropy</a:t>
            </a: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3. Activation = </a:t>
            </a:r>
            <a:r>
              <a:rPr lang="en-US" sz="2200" dirty="0" err="1"/>
              <a:t>ReLu</a:t>
            </a:r>
            <a:r>
              <a:rPr lang="en-US" sz="2200" dirty="0"/>
              <a:t> (for Hidden Layers) &amp; Sigmoid (for Output Layer)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B75A88-F8BD-488C-952E-07E222D902E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4. Fitting DNN to training set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172932-EDBF-45F1-8B51-74EC621A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</p:spTree>
    <p:extLst>
      <p:ext uri="{BB962C8B-B14F-4D97-AF65-F5344CB8AC3E}">
        <p14:creationId xmlns:p14="http://schemas.microsoft.com/office/powerpoint/2010/main" val="520344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4. Fitting DNN to training set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2E5646-4E3D-4DD6-B225-47CDE1B7B1EC}"/>
              </a:ext>
            </a:extLst>
          </p:cNvPr>
          <p:cNvSpPr txBox="1">
            <a:spLocks/>
          </p:cNvSpPr>
          <p:nvPr/>
        </p:nvSpPr>
        <p:spPr>
          <a:xfrm>
            <a:off x="1075007" y="2593954"/>
            <a:ext cx="8251874" cy="324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Fitting the ANN to the training set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1. Batch Size = 10, 40, 100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2. Epoch = 100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FDF1E0-2E00-47BB-877A-1FDEAFDC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</p:spTree>
    <p:extLst>
      <p:ext uri="{BB962C8B-B14F-4D97-AF65-F5344CB8AC3E}">
        <p14:creationId xmlns:p14="http://schemas.microsoft.com/office/powerpoint/2010/main" val="3751121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5. Predicting test results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8DCE5-6EE8-487E-A1C2-6142C6B0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64" y="2936937"/>
            <a:ext cx="5810308" cy="7315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1DBF153-1192-434D-B487-A8E021C2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</p:spTree>
    <p:extLst>
      <p:ext uri="{BB962C8B-B14F-4D97-AF65-F5344CB8AC3E}">
        <p14:creationId xmlns:p14="http://schemas.microsoft.com/office/powerpoint/2010/main" val="41634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4BFA-0CD7-4DE7-AEA8-819A41B4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Fault Detection &amp; Identification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22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Benefits of Fault Detection and Identification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Prediction about expected maintenance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Improves plant efficiency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Avoids unnecessary shutdowns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Ensures safety and reliability of process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31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Confusion Matrix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45213-A5D0-41CC-B10E-9CC0D19C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84" y="2593954"/>
            <a:ext cx="2967632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B0E40-4DC3-4085-9844-B43A9F2C8970}"/>
              </a:ext>
            </a:extLst>
          </p:cNvPr>
          <p:cNvSpPr txBox="1"/>
          <p:nvPr/>
        </p:nvSpPr>
        <p:spPr>
          <a:xfrm>
            <a:off x="4612184" y="3508354"/>
            <a:ext cx="296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 Fault 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F46BA2-898C-446B-9E37-2DBCBE1E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14" y="4020665"/>
            <a:ext cx="7335985" cy="5486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0F2DDE5-F547-46AB-9276-B50AB3E2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metrics to measure performance of DNN </a:t>
            </a:r>
          </a:p>
        </p:txBody>
      </p:sp>
    </p:spTree>
    <p:extLst>
      <p:ext uri="{BB962C8B-B14F-4D97-AF65-F5344CB8AC3E}">
        <p14:creationId xmlns:p14="http://schemas.microsoft.com/office/powerpoint/2010/main" val="2677225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Fault 1,4,5,7,11 (Combined) (for Batch Size 10)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303C0-E64A-4110-B48F-5C20BDD0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90" y="2625628"/>
            <a:ext cx="7894619" cy="237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7D388-6A04-4FC2-8A96-9EBB4B01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90" y="5426759"/>
            <a:ext cx="7918065" cy="5486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EC8E511-7F59-4FC3-A167-E909DECF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Test and Validation Results for Fault Cases </a:t>
            </a:r>
          </a:p>
        </p:txBody>
      </p:sp>
    </p:spTree>
    <p:extLst>
      <p:ext uri="{BB962C8B-B14F-4D97-AF65-F5344CB8AC3E}">
        <p14:creationId xmlns:p14="http://schemas.microsoft.com/office/powerpoint/2010/main" val="349154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Fault 1, 2, 4 (Combined) (for Batch Size 10)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D8B9-717B-4C3A-8D51-081C366F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79" y="2625628"/>
            <a:ext cx="8052776" cy="2377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04014-825A-4D50-B2B8-B9718A70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79" y="5501787"/>
            <a:ext cx="8200845" cy="5486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708606A-D018-46CE-8DD0-7BDA8560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Test and Validation Results for Fault Cases </a:t>
            </a:r>
          </a:p>
        </p:txBody>
      </p:sp>
    </p:spTree>
    <p:extLst>
      <p:ext uri="{BB962C8B-B14F-4D97-AF65-F5344CB8AC3E}">
        <p14:creationId xmlns:p14="http://schemas.microsoft.com/office/powerpoint/2010/main" val="3187639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2419F-2081-4581-8C20-A93ED9D2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41" y="1844038"/>
            <a:ext cx="3163660" cy="45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E324CD-DBC5-4B64-8AF5-EAB69216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15" y="1844038"/>
            <a:ext cx="3149600" cy="49377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C9CD7A2-C144-4B93-BC4F-76A6724C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Test and Validation Results for Fault Cases </a:t>
            </a:r>
          </a:p>
        </p:txBody>
      </p:sp>
    </p:spTree>
    <p:extLst>
      <p:ext uri="{BB962C8B-B14F-4D97-AF65-F5344CB8AC3E}">
        <p14:creationId xmlns:p14="http://schemas.microsoft.com/office/powerpoint/2010/main" val="2272420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CB89-3BE4-4993-A1F4-44E5AC43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Detailed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DE58D-D5FA-42C1-82CC-7A05A4AB2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917"/>
          <a:stretch/>
        </p:blipFill>
        <p:spPr>
          <a:xfrm>
            <a:off x="2907095" y="1581620"/>
            <a:ext cx="6377810" cy="593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B413A-44E5-4EA5-82FF-1684685B8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2"/>
          <a:stretch/>
        </p:blipFill>
        <p:spPr>
          <a:xfrm>
            <a:off x="2907095" y="2173550"/>
            <a:ext cx="6377810" cy="431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9F35F-45F8-4DA6-9D65-687F500C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4" y="2185356"/>
            <a:ext cx="6359491" cy="260858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B8F832-8014-4E02-8BDF-A36F6431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61801"/>
              </p:ext>
            </p:extLst>
          </p:nvPr>
        </p:nvGraphicFramePr>
        <p:xfrm>
          <a:off x="2032000" y="2669697"/>
          <a:ext cx="8127999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40520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715892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3336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Decision Trees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Deep Neural Network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4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Not biased by outliers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Kernel SVM has high performance on non-linear problem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need of feature scaling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Works on both - linear and non-linear cases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Different algorithms can be used for training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Not the best choice for large number of features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Poor results on too small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Prone to Overfitting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Require large dataset and computational power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2731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EBE424D-08E0-46A9-9670-7B66688D77CF}"/>
              </a:ext>
            </a:extLst>
          </p:cNvPr>
          <p:cNvSpPr txBox="1"/>
          <p:nvPr/>
        </p:nvSpPr>
        <p:spPr>
          <a:xfrm>
            <a:off x="2032986" y="2015231"/>
            <a:ext cx="2556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In General:</a:t>
            </a:r>
          </a:p>
        </p:txBody>
      </p:sp>
    </p:spTree>
    <p:extLst>
      <p:ext uri="{BB962C8B-B14F-4D97-AF65-F5344CB8AC3E}">
        <p14:creationId xmlns:p14="http://schemas.microsoft.com/office/powerpoint/2010/main" val="351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FA61-BFB8-4572-9E83-113B4E72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82D73-8D80-461D-86C9-0232B24D0D11}"/>
              </a:ext>
            </a:extLst>
          </p:cNvPr>
          <p:cNvSpPr txBox="1"/>
          <p:nvPr/>
        </p:nvSpPr>
        <p:spPr>
          <a:xfrm>
            <a:off x="838200" y="1704976"/>
            <a:ext cx="9127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performance of all three classifiers is above the baseline accuracy in all fault cases except 3, 9, 11 and 15.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08C51-B56E-4CB8-966D-860B4C388DA4}"/>
              </a:ext>
            </a:extLst>
          </p:cNvPr>
          <p:cNvSpPr txBox="1"/>
          <p:nvPr/>
        </p:nvSpPr>
        <p:spPr>
          <a:xfrm>
            <a:off x="838200" y="3795354"/>
            <a:ext cx="8876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 comparing the performance, it can be concluded that Deep Neural Network model gives the best accuracy in most cases followed by the SVM and Decision Tree respectively.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9D064-B037-4A6E-8E61-5C9A581B95A4}"/>
              </a:ext>
            </a:extLst>
          </p:cNvPr>
          <p:cNvSpPr txBox="1"/>
          <p:nvPr/>
        </p:nvSpPr>
        <p:spPr>
          <a:xfrm>
            <a:off x="838200" y="2750165"/>
            <a:ext cx="8539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accuracy of classifiers decreases with increase in number of class labels.</a:t>
            </a:r>
          </a:p>
        </p:txBody>
      </p:sp>
    </p:spTree>
    <p:extLst>
      <p:ext uri="{BB962C8B-B14F-4D97-AF65-F5344CB8AC3E}">
        <p14:creationId xmlns:p14="http://schemas.microsoft.com/office/powerpoint/2010/main" val="3618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4BFA-0CD7-4DE7-AEA8-819A41B4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Tennessee Eastman Process ( TEP )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A4F51-908F-4A33-AB26-8CE53E8F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60" y="1371600"/>
            <a:ext cx="878447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3"/>
            <a:ext cx="10515600" cy="504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Major Unit Operations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Reactor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Product Condenser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Vapor Liquid Separator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Recycle Compressor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Product Stripper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1FCC26-8B0F-4F55-A0F8-7F5286DA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Tennessee Eastman Process ( TEP )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5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05D6-66A5-45BC-942F-6196EDC02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58400" cy="4682816"/>
          </a:xfrm>
        </p:spPr>
        <p:txBody>
          <a:bodyPr>
            <a:normAutofit/>
          </a:bodyPr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21 Pre-programmed </a:t>
            </a:r>
            <a:r>
              <a:rPr lang="en-IN" sz="2400" dirty="0"/>
              <a:t>F</a:t>
            </a:r>
            <a:r>
              <a:rPr lang="en-IN" sz="2400" dirty="0">
                <a:solidFill>
                  <a:schemeClr val="tx1"/>
                </a:solidFill>
              </a:rPr>
              <a:t>aults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52 Variables</a:t>
            </a:r>
          </a:p>
          <a:p>
            <a:pPr lvl="1" indent="-274320"/>
            <a:r>
              <a:rPr lang="en-IN" sz="2000" dirty="0"/>
              <a:t>22 Process Measurement Variables, 19 Composition Measurement Variables, 11 Manipulated Variables</a:t>
            </a:r>
            <a:endParaRPr lang="en-IN" sz="2000" dirty="0">
              <a:solidFill>
                <a:schemeClr val="tx1"/>
              </a:solidFill>
            </a:endParaRP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Generate simulated data at an interval of 3 minutes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Normal-</a:t>
            </a:r>
            <a:r>
              <a:rPr lang="de-DE" sz="2400" dirty="0"/>
              <a:t>T</a:t>
            </a:r>
            <a:r>
              <a:rPr lang="de-DE" sz="2400" dirty="0">
                <a:solidFill>
                  <a:schemeClr val="tx1"/>
                </a:solidFill>
              </a:rPr>
              <a:t>rain </a:t>
            </a:r>
            <a:r>
              <a:rPr lang="de-DE" sz="2400" dirty="0"/>
              <a:t>D</a:t>
            </a:r>
            <a:r>
              <a:rPr lang="de-DE" sz="2400" dirty="0">
                <a:solidFill>
                  <a:schemeClr val="tx1"/>
                </a:solidFill>
              </a:rPr>
              <a:t>ata: 500 Samples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Normal-</a:t>
            </a:r>
            <a:r>
              <a:rPr lang="de-DE" sz="2400" dirty="0"/>
              <a:t>T</a:t>
            </a:r>
            <a:r>
              <a:rPr lang="de-DE" sz="2400" dirty="0">
                <a:solidFill>
                  <a:schemeClr val="tx1"/>
                </a:solidFill>
              </a:rPr>
              <a:t>est </a:t>
            </a:r>
            <a:r>
              <a:rPr lang="de-DE" sz="2400" dirty="0"/>
              <a:t>D</a:t>
            </a:r>
            <a:r>
              <a:rPr lang="de-DE" sz="2400" dirty="0">
                <a:solidFill>
                  <a:schemeClr val="tx1"/>
                </a:solidFill>
              </a:rPr>
              <a:t>ata: 960 </a:t>
            </a:r>
            <a:r>
              <a:rPr lang="de-DE" sz="2400" dirty="0"/>
              <a:t>S</a:t>
            </a:r>
            <a:r>
              <a:rPr lang="de-DE" sz="2400" dirty="0">
                <a:solidFill>
                  <a:schemeClr val="tx1"/>
                </a:solidFill>
              </a:rPr>
              <a:t>amples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Fault-Train </a:t>
            </a:r>
            <a:r>
              <a:rPr lang="de-DE" sz="2400" dirty="0"/>
              <a:t>D</a:t>
            </a:r>
            <a:r>
              <a:rPr lang="de-DE" sz="2400" dirty="0">
                <a:solidFill>
                  <a:schemeClr val="tx1"/>
                </a:solidFill>
              </a:rPr>
              <a:t>ata: 480 </a:t>
            </a:r>
            <a:r>
              <a:rPr lang="de-DE" sz="2400" dirty="0"/>
              <a:t>S</a:t>
            </a:r>
            <a:r>
              <a:rPr lang="de-DE" sz="2400" dirty="0">
                <a:solidFill>
                  <a:schemeClr val="tx1"/>
                </a:solidFill>
              </a:rPr>
              <a:t>amples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Fault-Test </a:t>
            </a:r>
            <a:r>
              <a:rPr lang="de-DE" sz="2400" dirty="0"/>
              <a:t>D</a:t>
            </a:r>
            <a:r>
              <a:rPr lang="de-DE" sz="2400" dirty="0">
                <a:solidFill>
                  <a:schemeClr val="tx1"/>
                </a:solidFill>
              </a:rPr>
              <a:t>ata: 960 </a:t>
            </a:r>
            <a:r>
              <a:rPr lang="de-DE" sz="2400" dirty="0"/>
              <a:t>S</a:t>
            </a:r>
            <a:r>
              <a:rPr lang="de-DE" sz="2400" dirty="0">
                <a:solidFill>
                  <a:schemeClr val="tx1"/>
                </a:solidFill>
              </a:rPr>
              <a:t>amples</a:t>
            </a:r>
          </a:p>
          <a:p>
            <a:pPr lvl="1" indent="-274320"/>
            <a:r>
              <a:rPr lang="de-DE" sz="2000" dirty="0"/>
              <a:t>T</a:t>
            </a:r>
            <a:r>
              <a:rPr lang="de-DE" sz="2000" dirty="0">
                <a:solidFill>
                  <a:schemeClr val="tx1"/>
                </a:solidFill>
              </a:rPr>
              <a:t>he first 160 samples of fault-test data are normal conditions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512DC3-44BB-4468-8EC0-293675B7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Tennessee Eastman Process ( TEP )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F878-68E9-4C0D-AA1C-2BAC441B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1A19C-3ED6-4823-B41C-33426124F1DC}"/>
              </a:ext>
            </a:extLst>
          </p:cNvPr>
          <p:cNvSpPr txBox="1"/>
          <p:nvPr/>
        </p:nvSpPr>
        <p:spPr>
          <a:xfrm>
            <a:off x="789575" y="1518133"/>
            <a:ext cx="4998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Finding the best decision boundary that will help separate the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44AA1-5C61-41FB-8211-C4AF851D7436}"/>
              </a:ext>
            </a:extLst>
          </p:cNvPr>
          <p:cNvSpPr txBox="1"/>
          <p:nvPr/>
        </p:nvSpPr>
        <p:spPr>
          <a:xfrm>
            <a:off x="789575" y="2974071"/>
            <a:ext cx="4714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Optimum decision boundary has maximum distance from closest points in each class </a:t>
            </a:r>
            <a:r>
              <a:rPr lang="en-IN" sz="2800" dirty="0" err="1"/>
              <a:t>i.e</a:t>
            </a:r>
            <a:r>
              <a:rPr lang="en-IN" sz="2800" dirty="0"/>
              <a:t> highest 2</a:t>
            </a:r>
            <a:r>
              <a:rPr lang="en-IN" sz="2800" b="1" dirty="0"/>
              <a:t>𝛿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24EE8-E636-489A-80BB-A51104732FB6}"/>
              </a:ext>
            </a:extLst>
          </p:cNvPr>
          <p:cNvSpPr txBox="1"/>
          <p:nvPr/>
        </p:nvSpPr>
        <p:spPr>
          <a:xfrm>
            <a:off x="789575" y="4862813"/>
            <a:ext cx="4998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closest points are known as support vectors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8752A-0E35-4F77-855B-4D84AB3D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99" y="1927413"/>
            <a:ext cx="4483237" cy="3673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862A3-E385-4EBF-BFA0-546FF3058874}"/>
              </a:ext>
            </a:extLst>
          </p:cNvPr>
          <p:cNvSpPr txBox="1"/>
          <p:nvPr/>
        </p:nvSpPr>
        <p:spPr>
          <a:xfrm rot="19172892">
            <a:off x="9058131" y="1932150"/>
            <a:ext cx="26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hyperplane: &lt;</a:t>
            </a:r>
            <a:r>
              <a:rPr lang="en-IN" dirty="0" err="1"/>
              <a:t>w,x</a:t>
            </a:r>
            <a:r>
              <a:rPr lang="en-IN" dirty="0"/>
              <a:t>&gt; + b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69991-32F6-48C7-90C4-32C4247025CC}"/>
              </a:ext>
            </a:extLst>
          </p:cNvPr>
          <p:cNvSpPr txBox="1"/>
          <p:nvPr/>
        </p:nvSpPr>
        <p:spPr>
          <a:xfrm rot="18897474">
            <a:off x="9848944" y="2669154"/>
            <a:ext cx="44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𝛿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FFFBB-B685-4977-A3CE-6AB193F0A0DB}"/>
              </a:ext>
            </a:extLst>
          </p:cNvPr>
          <p:cNvCxnSpPr>
            <a:cxnSpLocks/>
          </p:cNvCxnSpPr>
          <p:nvPr/>
        </p:nvCxnSpPr>
        <p:spPr>
          <a:xfrm>
            <a:off x="6533965" y="4807709"/>
            <a:ext cx="790113" cy="87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E0121D-2246-46F2-901E-9A119176F775}"/>
              </a:ext>
            </a:extLst>
          </p:cNvPr>
          <p:cNvSpPr txBox="1"/>
          <p:nvPr/>
        </p:nvSpPr>
        <p:spPr>
          <a:xfrm rot="18897474">
            <a:off x="6599519" y="5209509"/>
            <a:ext cx="44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2𝛿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4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A102-F64A-4C69-94B9-B563F0A1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SVM – Kernel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38EBF-8B8D-4DFC-A864-3F45C54CEB38}"/>
              </a:ext>
            </a:extLst>
          </p:cNvPr>
          <p:cNvSpPr txBox="1"/>
          <p:nvPr/>
        </p:nvSpPr>
        <p:spPr>
          <a:xfrm>
            <a:off x="806156" y="1558588"/>
            <a:ext cx="5505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If data is not linearly separable then linear classifier is not suitable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74AAD-5B26-4249-834C-D636D8E34D18}"/>
              </a:ext>
            </a:extLst>
          </p:cNvPr>
          <p:cNvSpPr txBox="1"/>
          <p:nvPr/>
        </p:nvSpPr>
        <p:spPr>
          <a:xfrm>
            <a:off x="838200" y="2661520"/>
            <a:ext cx="5505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Project the data to higher dimension where it can be linearly classified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CD40B-C0F6-44C0-B525-4450A315CD4D}"/>
              </a:ext>
            </a:extLst>
          </p:cNvPr>
          <p:cNvSpPr txBox="1"/>
          <p:nvPr/>
        </p:nvSpPr>
        <p:spPr>
          <a:xfrm>
            <a:off x="806156" y="4153281"/>
            <a:ext cx="5882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Kernel function allows computation in more efficient way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EE2FC-A6D2-4986-8C62-DFCA861C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23" y="727833"/>
            <a:ext cx="2656465" cy="2416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11F8D7-4EE2-49BC-9A7B-3059880A3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588" y="1870594"/>
            <a:ext cx="3203888" cy="2841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7F97B-4F8E-4771-9F41-D1CA41146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256" y="4229413"/>
            <a:ext cx="2832525" cy="2580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330A4-C2EE-48FE-8D20-0AFE99F78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930" y="5377674"/>
            <a:ext cx="1414046" cy="304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80F1CC-7480-4AAE-BA9F-2059A961CC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930" y="5757162"/>
            <a:ext cx="3090269" cy="306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B18F8-3F48-47B8-847F-82172EBF8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6713" y="6170401"/>
            <a:ext cx="2832525" cy="264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610AD6-0200-4F65-AF6F-C51C8B5992A0}"/>
              </a:ext>
            </a:extLst>
          </p:cNvPr>
          <p:cNvSpPr txBox="1"/>
          <p:nvPr/>
        </p:nvSpPr>
        <p:spPr>
          <a:xfrm>
            <a:off x="1704219" y="5281064"/>
            <a:ext cx="174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AF84A-D323-4974-A365-ABAE9A9B2D26}"/>
              </a:ext>
            </a:extLst>
          </p:cNvPr>
          <p:cNvSpPr txBox="1"/>
          <p:nvPr/>
        </p:nvSpPr>
        <p:spPr>
          <a:xfrm>
            <a:off x="1928674" y="5710650"/>
            <a:ext cx="1447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Rbf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DDB7D-BEB7-4F8C-BEFB-BF49119A7848}"/>
              </a:ext>
            </a:extLst>
          </p:cNvPr>
          <p:cNvSpPr txBox="1"/>
          <p:nvPr/>
        </p:nvSpPr>
        <p:spPr>
          <a:xfrm>
            <a:off x="1283311" y="6088878"/>
            <a:ext cx="161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Polynomial</a:t>
            </a:r>
          </a:p>
        </p:txBody>
      </p:sp>
    </p:spTree>
    <p:extLst>
      <p:ext uri="{BB962C8B-B14F-4D97-AF65-F5344CB8AC3E}">
        <p14:creationId xmlns:p14="http://schemas.microsoft.com/office/powerpoint/2010/main" val="35980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B6F2-3A21-4A00-BD5F-4C67A9A9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Implementation of SVM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2506E-4B0C-4A71-90FE-4950A0F0FEDA}"/>
              </a:ext>
            </a:extLst>
          </p:cNvPr>
          <p:cNvSpPr txBox="1"/>
          <p:nvPr/>
        </p:nvSpPr>
        <p:spPr>
          <a:xfrm>
            <a:off x="838200" y="1645013"/>
            <a:ext cx="607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Importing the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9528D-6C64-44A5-A10D-3018B63C2D57}"/>
              </a:ext>
            </a:extLst>
          </p:cNvPr>
          <p:cNvSpPr txBox="1"/>
          <p:nvPr/>
        </p:nvSpPr>
        <p:spPr>
          <a:xfrm>
            <a:off x="827458" y="2336830"/>
            <a:ext cx="506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Importing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779D7-9FB4-4F9C-9D3C-44C666519F8F}"/>
              </a:ext>
            </a:extLst>
          </p:cNvPr>
          <p:cNvSpPr txBox="1"/>
          <p:nvPr/>
        </p:nvSpPr>
        <p:spPr>
          <a:xfrm>
            <a:off x="841545" y="2998283"/>
            <a:ext cx="383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Feature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EA5DB-DEBC-4D64-9444-AA3DF41F0941}"/>
              </a:ext>
            </a:extLst>
          </p:cNvPr>
          <p:cNvSpPr txBox="1"/>
          <p:nvPr/>
        </p:nvSpPr>
        <p:spPr>
          <a:xfrm>
            <a:off x="831262" y="3618964"/>
            <a:ext cx="409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Building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A00C4-379E-4BCD-9DBF-F5107997BA44}"/>
              </a:ext>
            </a:extLst>
          </p:cNvPr>
          <p:cNvSpPr txBox="1"/>
          <p:nvPr/>
        </p:nvSpPr>
        <p:spPr>
          <a:xfrm>
            <a:off x="838200" y="4257564"/>
            <a:ext cx="5443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Improving the model performance (Tuning the Hyperparameters)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4AB9B-FA6C-4B32-B438-785C19B76164}"/>
              </a:ext>
            </a:extLst>
          </p:cNvPr>
          <p:cNvSpPr txBox="1"/>
          <p:nvPr/>
        </p:nvSpPr>
        <p:spPr>
          <a:xfrm>
            <a:off x="838200" y="5717148"/>
            <a:ext cx="491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Predicting the test set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09C7F5-4643-4917-A2B3-02C1145F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88" y="1690688"/>
            <a:ext cx="4325576" cy="1254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89876-90CA-4263-AEEC-6E1203E19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6" y="1910184"/>
            <a:ext cx="5501808" cy="2701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AFAE2-610C-43D8-BCC9-30801D79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104" y="3304662"/>
            <a:ext cx="9728844" cy="2792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8B0915-C9BF-45A4-8096-8C9CC819D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174" y="2091658"/>
            <a:ext cx="5479818" cy="13128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8D1950-9D7B-4866-9E96-88C5E6776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455" y="3987037"/>
            <a:ext cx="10092493" cy="2690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A6D995-B969-4C74-AA36-6E0C8811D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8704" y="2776771"/>
            <a:ext cx="6287250" cy="1262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7FEF11-1498-4AA2-89D7-F1ED4154F7FC}"/>
              </a:ext>
            </a:extLst>
          </p:cNvPr>
          <p:cNvSpPr txBox="1"/>
          <p:nvPr/>
        </p:nvSpPr>
        <p:spPr>
          <a:xfrm>
            <a:off x="5754591" y="2581412"/>
            <a:ext cx="54437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C</a:t>
            </a:r>
          </a:p>
          <a:p>
            <a:pPr algn="ctr"/>
            <a:r>
              <a:rPr lang="en-IN" sz="3500" dirty="0"/>
              <a:t>Kernel </a:t>
            </a:r>
          </a:p>
          <a:p>
            <a:pPr algn="ctr"/>
            <a:r>
              <a:rPr lang="en-IN" sz="3500" dirty="0"/>
              <a:t>Degree</a:t>
            </a:r>
          </a:p>
          <a:p>
            <a:pPr algn="ctr"/>
            <a:r>
              <a:rPr lang="en-IN" sz="3500" dirty="0"/>
              <a:t>Gamma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959401-E725-4109-AEC8-86D9A05E62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527" y="3131166"/>
            <a:ext cx="5255365" cy="8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2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7" grpId="0"/>
      <p:bldP spid="1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861</Words>
  <Application>Microsoft Office PowerPoint</Application>
  <PresentationFormat>Widescreen</PresentationFormat>
  <Paragraphs>156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Systems Engineering: Assignment Review Comparison of Data-driven Fault Detection and Identification Methods for the Tennessee Eastman Process</vt:lpstr>
      <vt:lpstr>Fault Detection &amp; Identification</vt:lpstr>
      <vt:lpstr>Fault Detection &amp; Identification</vt:lpstr>
      <vt:lpstr>Tennessee Eastman Process ( TEP )</vt:lpstr>
      <vt:lpstr>Tennessee Eastman Process ( TEP )</vt:lpstr>
      <vt:lpstr>Tennessee Eastman Process ( TEP )</vt:lpstr>
      <vt:lpstr>SVM</vt:lpstr>
      <vt:lpstr>SVM – Kernel </vt:lpstr>
      <vt:lpstr>Implementation of SVM in Python</vt:lpstr>
      <vt:lpstr>Performance Metrics</vt:lpstr>
      <vt:lpstr>SVM Results for Fault Cases</vt:lpstr>
      <vt:lpstr>PowerPoint Presentation</vt:lpstr>
      <vt:lpstr>Decision Trees</vt:lpstr>
      <vt:lpstr>Decision Trees – Splitting, Pruning</vt:lpstr>
      <vt:lpstr>Implementation of Decision Trees in Python</vt:lpstr>
      <vt:lpstr>Performance Metrics</vt:lpstr>
      <vt:lpstr>Decision Trees Results for Fault Cases</vt:lpstr>
      <vt:lpstr>PowerPoint Presentation</vt:lpstr>
      <vt:lpstr>Neural Networks</vt:lpstr>
      <vt:lpstr>Neural Networks</vt:lpstr>
      <vt:lpstr>Neural Networks</vt:lpstr>
      <vt:lpstr>Neural Networks</vt:lpstr>
      <vt:lpstr>Neural Networks</vt:lpstr>
      <vt:lpstr>Implementation of NN in Python </vt:lpstr>
      <vt:lpstr>Implementation of NN in Python </vt:lpstr>
      <vt:lpstr>Implementation of NN in Python </vt:lpstr>
      <vt:lpstr>Implementation of NN in Python </vt:lpstr>
      <vt:lpstr>Implementation of NN in Python </vt:lpstr>
      <vt:lpstr>Implementation of NN in Python </vt:lpstr>
      <vt:lpstr>Implementation of metrics to measure performance of DNN </vt:lpstr>
      <vt:lpstr>Test and Validation Results for Fault Cases </vt:lpstr>
      <vt:lpstr>Test and Validation Results for Fault Cases </vt:lpstr>
      <vt:lpstr>Test and Validation Results for Fault Cases </vt:lpstr>
      <vt:lpstr>Detailed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kaushal tare</dc:creator>
  <cp:lastModifiedBy>prudhvinath reddymalla</cp:lastModifiedBy>
  <cp:revision>46</cp:revision>
  <dcterms:created xsi:type="dcterms:W3CDTF">2019-02-04T21:43:28Z</dcterms:created>
  <dcterms:modified xsi:type="dcterms:W3CDTF">2019-02-05T07:18:25Z</dcterms:modified>
</cp:coreProperties>
</file>