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DD32-C67B-4A2D-9DF4-F9B3B269E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D68D0-1382-42DF-AE8A-08A996E53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99E3-3D66-4620-BE6E-A3CAFDB1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B25-860B-46A0-92ED-9E1C617D3439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4F2D-074F-47EA-AB90-8E6584D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271EA-37BD-48D8-B153-D2C9720F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1A7-0BB6-45E4-949E-E23327F23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1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28B0-CA76-47B7-A8AA-7C79E658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D4A54-0F16-43A0-A9AC-5810BB773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7686-95AE-4F6D-86B1-02A517A3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B25-860B-46A0-92ED-9E1C617D3439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F9B9-CAFE-4954-81B6-9776A416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961C-605E-4EE2-8ED4-50B8468E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1A7-0BB6-45E4-949E-E23327F23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6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32188-27EE-420D-85EC-928D51B6E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BD48E-4DAB-4322-AC46-9BC7EE0F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8852-6AAA-432B-96FF-2813A6FE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B25-860B-46A0-92ED-9E1C617D3439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FA8C-5BF0-4B7E-8D88-A2D16CD4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F396A-FBEF-4465-89A4-191E60E8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1A7-0BB6-45E4-949E-E23327F23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9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176C-0DDB-4BEA-9BBE-D52FFA40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83A9-7511-44C5-9234-9523CEDA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D0D5-2A87-47A1-A100-81E125CF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B25-860B-46A0-92ED-9E1C617D3439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2ED9-E1D6-420A-9129-DBD34930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02AEF-0E81-4F69-A0DE-35E5F5C0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1A7-0BB6-45E4-949E-E23327F23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9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8CC3-90A9-42C3-934A-48874B38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29D0B-2C92-4008-8A5C-B5645C63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4935-926C-49B6-8281-A5032463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B25-860B-46A0-92ED-9E1C617D3439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CAAF-B421-4F6A-82D0-8620CCFE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C5FB1-58DC-45EC-BBD7-2F3B91F9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1A7-0BB6-45E4-949E-E23327F23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4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0188-9CE8-4038-9F76-EF930039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618C-0622-426C-94A0-019D267A4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385F5-B766-4A99-94AD-8F56CDF8D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C0DA8-FF68-4033-B168-E3ACAD8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B25-860B-46A0-92ED-9E1C617D3439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E9323-03F4-4E51-B06E-7D60AA3C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5CB71-0801-4E9E-8BAE-8785EDBB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1A7-0BB6-45E4-949E-E23327F23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3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9ABD-1F58-4173-9B00-7CEC3B5F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94A7A-CA17-4203-9FBB-C10BF196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893AB-DE21-47C7-B60E-286C50BA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0C302-D0CA-4A70-BCB8-CE7749FA7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57985-AA1B-45F2-983A-18E709EAA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7633F-05BC-4097-85C2-25E69B93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B25-860B-46A0-92ED-9E1C617D3439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F51F0-DEB7-4A08-A586-32D752EB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8594E-67C9-469C-929D-A0EB24C4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1A7-0BB6-45E4-949E-E23327F23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5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E6DF-FF7C-46D2-BE71-CB555039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1A662-CA15-4A3F-9ACE-7704E5D9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B25-860B-46A0-92ED-9E1C617D3439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D50CA-77B3-413C-8EFC-DCF71673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97E07-52F7-47BE-8D06-AA166310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1A7-0BB6-45E4-949E-E23327F23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81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60146-76B2-4047-BA8D-60C07088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B25-860B-46A0-92ED-9E1C617D3439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3F68C-0869-4B50-8600-843EEAFC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AF0AC-AE65-4A3D-9270-7B2B1B7C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1A7-0BB6-45E4-949E-E23327F23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D676-5624-4BAB-BACB-196693A2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4F3B-40E9-4688-B618-E1A02601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CD0A9-8A11-4501-B34B-CA6CF111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55421-BE88-46B2-BFFB-8E145825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B25-860B-46A0-92ED-9E1C617D3439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1271F-08CA-4946-AE17-025246EF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BFDDA-722D-4A8D-9931-72F7BFC5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1A7-0BB6-45E4-949E-E23327F23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71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E1FE-2EA1-4705-9CE6-972FE282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BED89-8C1D-48B3-A363-951511E1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39185-F287-4527-A3B6-F7B0019CA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096F8-47BC-40FA-88D6-DE79A48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B25-860B-46A0-92ED-9E1C617D3439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62662-803C-41E1-9258-DD862374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A3F53-AC39-4CAF-A36C-BE2E9414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1A7-0BB6-45E4-949E-E23327F23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29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1ED1C-1D6C-46F1-A17F-CAB707C4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5D637-299C-420B-BE18-5F43D6E50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2B9B2-79DB-4C58-BB48-D13BDC4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A6B25-860B-46A0-92ED-9E1C617D3439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4F83-9136-4932-A3E4-209B57206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C3752-EEBC-45B6-999E-40E32CA54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CA1A7-0BB6-45E4-949E-E23327F23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0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B756D-D633-4F61-AA6B-0AC1BFF2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3603573"/>
            <a:ext cx="3812886" cy="2057202"/>
          </a:xfrm>
          <a:noFill/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80808"/>
                </a:solidFill>
              </a:rPr>
              <a:t>Validation Controls</a:t>
            </a:r>
            <a:endParaRPr lang="en-IN" sz="48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C1507-2B90-4F7E-81B3-E7BAB0672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869" y="1931725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CH-2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4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7D8B-7FB9-4F88-ACE6-9F0C4B19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033"/>
          </a:xfrm>
        </p:spPr>
        <p:txBody>
          <a:bodyPr/>
          <a:lstStyle/>
          <a:p>
            <a:r>
              <a:rPr lang="en-US" dirty="0" err="1"/>
              <a:t>CompareValidator</a:t>
            </a:r>
            <a:r>
              <a:rPr lang="en-US" dirty="0"/>
              <a:t> Control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5981-6F31-46AE-8341-2595AC612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158"/>
            <a:ext cx="10515600" cy="4953805"/>
          </a:xfrm>
        </p:spPr>
        <p:txBody>
          <a:bodyPr/>
          <a:lstStyle/>
          <a:p>
            <a:r>
              <a:rPr lang="en-US" u="sng" dirty="0"/>
              <a:t>Important Properties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88978-D7A4-4E4B-8286-FD86BAC16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47205"/>
              </p:ext>
            </p:extLst>
          </p:nvPr>
        </p:nvGraphicFramePr>
        <p:xfrm>
          <a:off x="1160813" y="1852551"/>
          <a:ext cx="8267700" cy="34973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643571251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620098103"/>
                    </a:ext>
                  </a:extLst>
                </a:gridCol>
              </a:tblGrid>
              <a:tr h="367091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Property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01635458"/>
                  </a:ext>
                </a:extLst>
              </a:tr>
              <a:tr h="377087">
                <a:tc>
                  <a:txBody>
                    <a:bodyPr/>
                    <a:lstStyle>
                      <a:defPPr/>
                    </a:lstStyle>
                    <a:p>
                      <a:pPr marL="0" algn="just" defTabSz="914400" rtl="0" eaLnBrk="1" latinLnBrk="0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algn="just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data type of the values being compared.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8098151"/>
                  </a:ext>
                </a:extLst>
              </a:tr>
              <a:tr h="642409">
                <a:tc>
                  <a:txBody>
                    <a:bodyPr/>
                    <a:lstStyle>
                      <a:defPPr/>
                    </a:lstStyle>
                    <a:p>
                      <a:pPr algn="just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algn="just"/>
                      <a:r>
                        <a:rPr lang="en-US"/>
                        <a:t>The Operator property allows you to specify the type of comparison to perform, such as greater than, equal to, and so on.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01204892"/>
                  </a:ext>
                </a:extLst>
              </a:tr>
              <a:tr h="1193045">
                <a:tc>
                  <a:txBody>
                    <a:bodyPr/>
                    <a:lstStyle>
                      <a:defPPr/>
                    </a:lstStyle>
                    <a:p>
                      <a:pPr algn="just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ValueToCompare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algn="just"/>
                      <a:r>
                        <a:rPr lang="en-US" dirty="0"/>
                        <a:t>Instead of comparing the values of two input controls, you can compare the value of an input control to a constant value. </a:t>
                      </a:r>
                    </a:p>
                    <a:p>
                      <a:pPr algn="just"/>
                      <a:r>
                        <a:rPr lang="en-US" dirty="0"/>
                        <a:t>Specify the constant value to compare with by setting the </a:t>
                      </a:r>
                      <a:r>
                        <a:rPr lang="en-US" b="1" dirty="0" err="1"/>
                        <a:t>ValueToCompare</a:t>
                      </a:r>
                      <a:r>
                        <a:rPr lang="en-US" dirty="0"/>
                        <a:t> property.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39975661"/>
                  </a:ext>
                </a:extLst>
              </a:tr>
              <a:tr h="917727">
                <a:tc>
                  <a:txBody>
                    <a:bodyPr/>
                    <a:lstStyle>
                      <a:defPPr/>
                    </a:lstStyle>
                    <a:p>
                      <a:pPr algn="just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ControlToCompare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algn="just"/>
                      <a:r>
                        <a:rPr lang="en-US" dirty="0"/>
                        <a:t>If you want to compare a specific input control with another input control, set the </a:t>
                      </a:r>
                      <a:r>
                        <a:rPr lang="en-US" b="1" dirty="0" err="1"/>
                        <a:t>ControlToCompare</a:t>
                      </a:r>
                      <a:r>
                        <a:rPr lang="en-US" dirty="0"/>
                        <a:t> property with the name of the control to compare.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16078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08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DAD0-CD0C-4EB0-B25E-DBCF4A27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09"/>
          </a:xfrm>
        </p:spPr>
        <p:txBody>
          <a:bodyPr/>
          <a:lstStyle/>
          <a:p>
            <a:r>
              <a:rPr lang="en-US" dirty="0" err="1"/>
              <a:t>RangeValidator</a:t>
            </a:r>
            <a:r>
              <a:rPr lang="en-US" dirty="0"/>
              <a:t>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B20A6-EE14-46BB-B723-0F8B95D9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34"/>
            <a:ext cx="10515600" cy="4941929"/>
          </a:xfrm>
        </p:spPr>
        <p:txBody>
          <a:bodyPr/>
          <a:lstStyle/>
          <a:p>
            <a:pPr marL="457200" algn="just"/>
            <a:r>
              <a:rPr lang="en-US" dirty="0"/>
              <a:t>The </a:t>
            </a:r>
            <a:r>
              <a:rPr lang="en-US" dirty="0" err="1"/>
              <a:t>RangeValidator</a:t>
            </a:r>
            <a:r>
              <a:rPr lang="en-US" dirty="0"/>
              <a:t> Server Control is another validator control, which checks to see if a control value is within a valid range. </a:t>
            </a:r>
          </a:p>
          <a:p>
            <a:pPr marL="457200" algn="just"/>
            <a:r>
              <a:rPr lang="en-US" dirty="0"/>
              <a:t>The attributes that are necessary to this control are: </a:t>
            </a:r>
            <a:r>
              <a:rPr lang="en-US" dirty="0" err="1"/>
              <a:t>MaximumValue</a:t>
            </a:r>
            <a:r>
              <a:rPr lang="en-US" dirty="0"/>
              <a:t>, </a:t>
            </a:r>
            <a:r>
              <a:rPr lang="en-US" dirty="0" err="1"/>
              <a:t>MinimumValue</a:t>
            </a:r>
            <a:r>
              <a:rPr lang="en-US" dirty="0"/>
              <a:t>, and Type.</a:t>
            </a:r>
          </a:p>
          <a:p>
            <a:pPr marL="457200" algn="just"/>
            <a:r>
              <a:rPr lang="en-US" u="sng" dirty="0"/>
              <a:t>Example</a:t>
            </a:r>
          </a:p>
          <a:p>
            <a:pPr marL="457200" algn="just"/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u="sng" dirty="0"/>
              <a:t>Output: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278F87-88B3-4049-A42C-DCD695E379CA}"/>
              </a:ext>
            </a:extLst>
          </p:cNvPr>
          <p:cNvSpPr txBox="1"/>
          <p:nvPr/>
        </p:nvSpPr>
        <p:spPr>
          <a:xfrm>
            <a:off x="2935183" y="3044042"/>
            <a:ext cx="8191501" cy="160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defPPr/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RangeValidator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rngCPI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="CPI Must Be In 0 to 10"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ForeColor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="Red"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ControlToValidate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txtCPI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MaximumValue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MinimumValue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="0"&gt;&lt;/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RangeValidator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5F045-A410-4F99-B208-BD1D59B17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82" y="5104260"/>
            <a:ext cx="8299311" cy="6077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743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9A01-B903-4E8E-8125-0651683A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033"/>
          </a:xfrm>
        </p:spPr>
        <p:txBody>
          <a:bodyPr/>
          <a:lstStyle/>
          <a:p>
            <a:r>
              <a:rPr lang="en-US" dirty="0" err="1"/>
              <a:t>RegularExpressionValidator</a:t>
            </a:r>
            <a:r>
              <a:rPr lang="en-US" dirty="0"/>
              <a:t>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80D5-CB25-4626-BF3F-93AA42A3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158"/>
            <a:ext cx="10515600" cy="4953805"/>
          </a:xfrm>
        </p:spPr>
        <p:txBody>
          <a:bodyPr/>
          <a:lstStyle/>
          <a:p>
            <a:pPr marL="457200" algn="just"/>
            <a:r>
              <a:rPr lang="en-US" dirty="0"/>
              <a:t>A regular expression is a powerful pattern matching language that can be used to identify simple and complex characters sequence that would otherwise require writing code to perform.</a:t>
            </a:r>
          </a:p>
          <a:p>
            <a:pPr marL="457200" algn="just"/>
            <a:r>
              <a:rPr lang="en-US" dirty="0"/>
              <a:t>Using </a:t>
            </a:r>
            <a:r>
              <a:rPr lang="en-US" dirty="0" err="1"/>
              <a:t>RegularExpressionValidator</a:t>
            </a:r>
            <a:r>
              <a:rPr lang="en-US" dirty="0"/>
              <a:t> server control, you can check a user's input based on a pattern that you define using a regular expression.</a:t>
            </a:r>
          </a:p>
          <a:p>
            <a:pPr marL="457200" algn="just"/>
            <a:r>
              <a:rPr lang="en-US" dirty="0"/>
              <a:t>If you don't find your desired regular expression, you can create your custom 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09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4ADF-0BF5-4D1C-8782-B2B8018D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RegularExpressionValidator</a:t>
            </a:r>
            <a:r>
              <a:rPr lang="en-US" dirty="0"/>
              <a:t>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E3F4-5FB2-4903-B872-511E12AA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682"/>
            <a:ext cx="10515600" cy="5120059"/>
          </a:xfrm>
        </p:spPr>
        <p:txBody>
          <a:bodyPr/>
          <a:lstStyle/>
          <a:p>
            <a:r>
              <a:rPr lang="en-US" u="sng" dirty="0"/>
              <a:t>Example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r>
              <a:rPr lang="en-US" u="sng" dirty="0"/>
              <a:t>Output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C13935-2E35-4EBE-A257-7F15B09515D4}"/>
              </a:ext>
            </a:extLst>
          </p:cNvPr>
          <p:cNvSpPr txBox="1"/>
          <p:nvPr/>
        </p:nvSpPr>
        <p:spPr>
          <a:xfrm>
            <a:off x="2638300" y="1216633"/>
            <a:ext cx="8191501" cy="240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defPPr/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RegularExpressionValidator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rgeEmail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="server"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="Enter Proper Email"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ForeColor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="Red"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ControlToValidate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txtEmail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ValidationExpression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="\w+([-+.']\w+)*@\w+([-.]\w+)*\.\w+([-.]\w+)*"&gt;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RegularExpressionValidator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B392D-C0EF-409D-BD9C-AE88BA81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300" y="3927711"/>
            <a:ext cx="7918864" cy="4830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455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9AAC-D951-4CF4-BBCA-DA25BCC0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35"/>
          </a:xfrm>
        </p:spPr>
        <p:txBody>
          <a:bodyPr/>
          <a:lstStyle/>
          <a:p>
            <a:r>
              <a:rPr lang="en-US"/>
              <a:t>CustomValidator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12943-9CDC-4FBF-A0F1-A600DE15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275"/>
            <a:ext cx="10515600" cy="5119688"/>
          </a:xfrm>
        </p:spPr>
        <p:txBody>
          <a:bodyPr/>
          <a:lstStyle/>
          <a:p>
            <a:pPr marL="457200" algn="just"/>
            <a:r>
              <a:rPr lang="en-US" dirty="0"/>
              <a:t>You can solve your purpose with ASP.NET validation controls. But if you still don't find solution you can create your own custom validator control.</a:t>
            </a:r>
          </a:p>
          <a:p>
            <a:pPr marL="457200" algn="just"/>
            <a:r>
              <a:rPr lang="en-US" dirty="0"/>
              <a:t>The </a:t>
            </a:r>
            <a:r>
              <a:rPr lang="en-US" dirty="0" err="1"/>
              <a:t>CustomValidator</a:t>
            </a:r>
            <a:r>
              <a:rPr lang="en-US" dirty="0"/>
              <a:t> Control can be used on client side and server side. JavaScript is used to do client validation and you can use any .NET language to do server side validation.</a:t>
            </a:r>
          </a:p>
          <a:p>
            <a:pPr marL="457200" algn="just"/>
            <a:r>
              <a:rPr lang="en-US" u="sng" dirty="0"/>
              <a:t>Example </a:t>
            </a:r>
          </a:p>
          <a:p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6484F2-406F-4AFE-90A0-82B1355DD169}"/>
              </a:ext>
            </a:extLst>
          </p:cNvPr>
          <p:cNvSpPr txBox="1"/>
          <p:nvPr/>
        </p:nvSpPr>
        <p:spPr>
          <a:xfrm>
            <a:off x="1626921" y="4135905"/>
            <a:ext cx="8254340" cy="15272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defPPr/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CustomValidator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cvTerms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="Sorry ! You must accept our terms &amp; condition"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ClientValidationFunction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ValidateCheckBox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ForeColor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="Red"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9900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F3CB-1480-4A22-B426-A7189D87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Example – Validation Control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FF88BB-76B2-401E-9581-E504D3CA2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" r="1" b="176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01900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C0F6-0BA3-4A06-9886-86E682E6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283"/>
          </a:xfrm>
        </p:spPr>
        <p:txBody>
          <a:bodyPr/>
          <a:lstStyle/>
          <a:p>
            <a:r>
              <a:rPr lang="en-US" dirty="0" err="1"/>
              <a:t>ValidationSummary</a:t>
            </a:r>
            <a:r>
              <a:rPr lang="en-US" dirty="0"/>
              <a:t>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5CDD-6FC4-453E-9846-475B05CE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535"/>
            <a:ext cx="10515600" cy="4894428"/>
          </a:xfrm>
        </p:spPr>
        <p:txBody>
          <a:bodyPr/>
          <a:lstStyle/>
          <a:p>
            <a:pPr marL="457200" algn="just"/>
            <a:r>
              <a:rPr lang="en-US" dirty="0"/>
              <a:t>The </a:t>
            </a:r>
            <a:r>
              <a:rPr lang="en-US" dirty="0" err="1"/>
              <a:t>ValidationSummary</a:t>
            </a:r>
            <a:r>
              <a:rPr lang="en-US" dirty="0"/>
              <a:t> control is reporting control, which is used by the other validation controls on a page. </a:t>
            </a:r>
          </a:p>
          <a:p>
            <a:pPr marL="457200" algn="just"/>
            <a:r>
              <a:rPr lang="en-US" dirty="0"/>
              <a:t>You can use this validation control to consolidate errors reporting for all the validation errors that occur on a page instead of leaving this up to each and every individual validation control.</a:t>
            </a:r>
          </a:p>
          <a:p>
            <a:pPr marL="457200" algn="just"/>
            <a:r>
              <a:rPr lang="en-US" dirty="0"/>
              <a:t>The validation summary control will collect all the error messages of all the non-valid controls and put them in a list.</a:t>
            </a:r>
          </a:p>
          <a:p>
            <a:pPr marL="457200" algn="just"/>
            <a:r>
              <a:rPr lang="en-US" u="sng" dirty="0"/>
              <a:t>Example</a:t>
            </a:r>
          </a:p>
          <a:p>
            <a:pPr marL="457200" algn="just"/>
            <a:endParaRPr lang="en-US" u="sng" dirty="0"/>
          </a:p>
          <a:p>
            <a:pPr marL="457200" algn="just"/>
            <a:endParaRPr lang="en-US" u="sng" dirty="0"/>
          </a:p>
          <a:p>
            <a:pPr marL="457200" algn="just"/>
            <a:endParaRPr lang="en-US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1F881F-9D6A-43DB-B355-9D56D5BAA7F8}"/>
              </a:ext>
            </a:extLst>
          </p:cNvPr>
          <p:cNvSpPr txBox="1"/>
          <p:nvPr/>
        </p:nvSpPr>
        <p:spPr>
          <a:xfrm>
            <a:off x="1700150" y="5017167"/>
            <a:ext cx="8191501" cy="9023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defPPr/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ValidationSummary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valSummary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ValidationGroup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="Save"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ForeColor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="Red"/&gt;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7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A9D9FD-26D1-4457-93CD-0108DB2CE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9" b="1473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1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A54F-48CE-45FA-AF6F-4EB9FF10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Validation Controls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039F-111B-4879-B253-47B7188B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algn="just"/>
            <a:r>
              <a:rPr lang="en-US" dirty="0"/>
              <a:t>Validation is important part of any web application. User's input must always be validated before sending across different layers of the application.</a:t>
            </a:r>
          </a:p>
          <a:p>
            <a:pPr marL="457200" algn="just"/>
            <a:r>
              <a:rPr lang="en-US" b="1" dirty="0"/>
              <a:t>Validation controls are used to:</a:t>
            </a:r>
          </a:p>
          <a:p>
            <a:pPr marL="857250" lvl="1" algn="just"/>
            <a:r>
              <a:rPr lang="en-US" dirty="0"/>
              <a:t>To validate user input data.</a:t>
            </a:r>
          </a:p>
          <a:p>
            <a:pPr marL="857250" lvl="1" algn="just"/>
            <a:r>
              <a:rPr lang="en-US" dirty="0"/>
              <a:t>Data format, data type and data range is used for validation.</a:t>
            </a:r>
          </a:p>
          <a:p>
            <a:pPr marL="514350" algn="just"/>
            <a:r>
              <a:rPr lang="en-US" b="1" dirty="0"/>
              <a:t>Validation is of two types:</a:t>
            </a:r>
            <a:endParaRPr lang="en-US" dirty="0"/>
          </a:p>
          <a:p>
            <a:pPr marL="914400" lvl="1" algn="just"/>
            <a:r>
              <a:rPr lang="en-US" dirty="0"/>
              <a:t>    Client Side</a:t>
            </a:r>
          </a:p>
          <a:p>
            <a:pPr marL="914400" lvl="1" algn="just"/>
            <a:r>
              <a:rPr lang="en-US" dirty="0"/>
              <a:t>    Server Side</a:t>
            </a:r>
          </a:p>
          <a:p>
            <a:pPr marL="114300" indent="0" algn="just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10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F3C8-0CA9-4A18-B52F-F8C81C1D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84FA-5F01-4670-B241-1829C3D05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pPr marL="457200" algn="just"/>
            <a:r>
              <a:rPr lang="en-US" dirty="0"/>
              <a:t>Client side validation is good but we have to be dependent on browser and scripting language support.</a:t>
            </a:r>
          </a:p>
          <a:p>
            <a:pPr marL="457200" algn="just"/>
            <a:r>
              <a:rPr lang="en-US" dirty="0"/>
              <a:t>Client side validation is considered convenient for users as they get instant feedback. </a:t>
            </a:r>
          </a:p>
          <a:p>
            <a:pPr marL="457200" algn="just"/>
            <a:r>
              <a:rPr lang="en-US" dirty="0"/>
              <a:t>The main advantage is that it prevents a page from being </a:t>
            </a:r>
            <a:r>
              <a:rPr lang="en-US" dirty="0" err="1"/>
              <a:t>postback</a:t>
            </a:r>
            <a:r>
              <a:rPr lang="en-US" dirty="0"/>
              <a:t> to the server until the client validation is executed successfully.</a:t>
            </a:r>
          </a:p>
          <a:p>
            <a:pPr marL="457200" algn="just"/>
            <a:r>
              <a:rPr lang="en-US" dirty="0"/>
              <a:t>For developers point of view server side is preferable because it is not dependent on browser and scripting language.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99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E9AC-907F-4A20-9467-D0B76344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Contiue</a:t>
            </a:r>
            <a:r>
              <a:rPr lang="en-US" dirty="0"/>
              <a:t>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9739-E9CA-47DF-8268-F71D51E0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algn="just"/>
            <a:r>
              <a:rPr lang="en-US" dirty="0"/>
              <a:t>There are different validation controls for specific types of validation in ASP.NET, such as range checking, pattern matching etc. </a:t>
            </a:r>
          </a:p>
          <a:p>
            <a:pPr marL="457200" algn="just"/>
            <a:r>
              <a:rPr lang="en-US" dirty="0"/>
              <a:t>With client-side validation, any errors are detected on the client end when the form is submitted to the server.</a:t>
            </a:r>
          </a:p>
          <a:p>
            <a:pPr marL="457200" algn="just"/>
            <a:r>
              <a:rPr lang="en-US" dirty="0"/>
              <a:t>If any of the validators are found to be in error, the submission of the form to the server is cancelled and the validator's </a:t>
            </a:r>
            <a:r>
              <a:rPr lang="en-US" b="1" dirty="0" err="1"/>
              <a:t>ErrorMessage</a:t>
            </a:r>
            <a:r>
              <a:rPr lang="en-US" dirty="0"/>
              <a:t> property is displayed.</a:t>
            </a:r>
          </a:p>
          <a:p>
            <a:pPr marL="457200" algn="just"/>
            <a:r>
              <a:rPr lang="en-US" dirty="0"/>
              <a:t>This permits the user to correct the input before submitting the form to the server.</a:t>
            </a:r>
          </a:p>
          <a:p>
            <a:pPr marL="457200" algn="just"/>
            <a:endParaRPr lang="en-US" dirty="0"/>
          </a:p>
          <a:p>
            <a:pPr marL="457200" algn="just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03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B655-CE9B-49E6-BD96-D567781B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dirty="0"/>
              <a:t>ASP.NET Validation Controls Cont..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74237B-190D-4B1D-95F0-601D33629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5400"/>
            <a:ext cx="10582275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2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859D-8F4F-4214-BA2B-8232AB19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dirty="0"/>
              <a:t>Common Properties : Validation Controls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2F51E2-EB8F-463A-A9DE-7C9D16CBD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209675"/>
            <a:ext cx="9934575" cy="49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5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EC52-9A0C-4F1E-9FB7-4D8C7532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/>
          <a:lstStyle/>
          <a:p>
            <a:r>
              <a:rPr lang="en-US" dirty="0"/>
              <a:t>Common Properties : Validation Controls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EBC6C4-3DC0-43B2-B7A1-C67C1F8F1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1066800"/>
            <a:ext cx="9210674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2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8783-11BC-4671-BE8E-CFB59293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/>
          <a:lstStyle/>
          <a:p>
            <a:r>
              <a:rPr lang="en-US" dirty="0" err="1"/>
              <a:t>RequiredFieldValidation</a:t>
            </a:r>
            <a:r>
              <a:rPr lang="en-US" dirty="0"/>
              <a:t>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DC7D-8F6C-4A2F-945C-B4010D0C7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26"/>
            <a:ext cx="10515600" cy="4910137"/>
          </a:xfrm>
        </p:spPr>
        <p:txBody>
          <a:bodyPr/>
          <a:lstStyle/>
          <a:p>
            <a:pPr marL="457200" algn="just"/>
            <a:r>
              <a:rPr lang="en-US" dirty="0"/>
              <a:t>The </a:t>
            </a:r>
            <a:r>
              <a:rPr lang="en-US" dirty="0" err="1"/>
              <a:t>RequiredFieldValidator</a:t>
            </a:r>
            <a:r>
              <a:rPr lang="en-US" dirty="0"/>
              <a:t> control is simple validation control, which checks to see if the data is entered for the input control or not.</a:t>
            </a:r>
          </a:p>
          <a:p>
            <a:pPr marL="457200" algn="just"/>
            <a:r>
              <a:rPr lang="en-US" dirty="0"/>
              <a:t>You can have a </a:t>
            </a:r>
            <a:r>
              <a:rPr lang="en-US" dirty="0" err="1"/>
              <a:t>RequiredFieldValidator</a:t>
            </a:r>
            <a:r>
              <a:rPr lang="en-US" dirty="0"/>
              <a:t> control for each form element on which you wish to enforce mandatory Field rule.</a:t>
            </a:r>
          </a:p>
          <a:p>
            <a:pPr marL="457200" algn="just"/>
            <a:r>
              <a:rPr lang="en-US" u="sng" dirty="0"/>
              <a:t>Example</a:t>
            </a:r>
          </a:p>
          <a:p>
            <a:pPr marL="457200" algn="just"/>
            <a:endParaRPr lang="en-US" u="sng" dirty="0"/>
          </a:p>
          <a:p>
            <a:pPr marL="514350" lvl="1" indent="0">
              <a:buNone/>
            </a:pPr>
            <a:endParaRPr lang="en-US" dirty="0"/>
          </a:p>
          <a:p>
            <a:pPr marL="514350" lvl="1" indent="0">
              <a:buNone/>
            </a:pPr>
            <a:endParaRPr lang="en-US" dirty="0"/>
          </a:p>
          <a:p>
            <a:pPr marL="457200" algn="just"/>
            <a:r>
              <a:rPr lang="en-US" u="sng" dirty="0"/>
              <a:t>Output</a:t>
            </a:r>
          </a:p>
          <a:p>
            <a:pPr indent="0" algn="just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16B15E-A20E-4278-8414-2DB2AB2E572B}"/>
              </a:ext>
            </a:extLst>
          </p:cNvPr>
          <p:cNvSpPr txBox="1"/>
          <p:nvPr/>
        </p:nvSpPr>
        <p:spPr>
          <a:xfrm>
            <a:off x="2692991" y="3495675"/>
            <a:ext cx="8191501" cy="1638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defPPr/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RequiredFieldValidator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rfvPassword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="Password Required"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ControlToValidate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txtPassword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RequiredFieldValidator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9C273-217C-4A6F-9A42-BECF5717B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91" y="5267322"/>
            <a:ext cx="8191500" cy="1143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05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9B1A-799A-48C9-88B1-EC39C2F3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r>
              <a:rPr lang="en-US" dirty="0" err="1"/>
              <a:t>CompareValidator</a:t>
            </a:r>
            <a:r>
              <a:rPr lang="en-US" dirty="0"/>
              <a:t>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6D1D-9BBD-4A00-B76C-2F500EDF2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/>
          <a:lstStyle/>
          <a:p>
            <a:pPr marL="457200" algn="just"/>
            <a:r>
              <a:rPr lang="en-US" dirty="0"/>
              <a:t>The </a:t>
            </a:r>
            <a:r>
              <a:rPr lang="en-US" dirty="0" err="1"/>
              <a:t>CompareValidator</a:t>
            </a:r>
            <a:r>
              <a:rPr lang="en-US" dirty="0"/>
              <a:t> control allows you to make comparison to compare data entered in an input control with a constant value or a value in a different control.</a:t>
            </a:r>
          </a:p>
          <a:p>
            <a:pPr marL="457200" algn="just"/>
            <a:r>
              <a:rPr lang="en-US" dirty="0"/>
              <a:t>It can most commonly be used when you need to confirm password entered by the user at the registration time. The data is always case sensitive. </a:t>
            </a:r>
          </a:p>
          <a:p>
            <a:pPr marL="457200" algn="just"/>
            <a:r>
              <a:rPr lang="en-US" u="sng" dirty="0"/>
              <a:t>Example </a:t>
            </a:r>
          </a:p>
          <a:p>
            <a:pPr marL="457200" algn="just"/>
            <a:endParaRPr lang="en-US" dirty="0"/>
          </a:p>
          <a:p>
            <a:pPr marL="457200" algn="just"/>
            <a:endParaRPr lang="en-US" u="sng" dirty="0"/>
          </a:p>
          <a:p>
            <a:r>
              <a:rPr lang="en-US" u="sng" dirty="0"/>
              <a:t>Output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45E8AE-FC7E-49ED-8F81-419C73B89EBB}"/>
              </a:ext>
            </a:extLst>
          </p:cNvPr>
          <p:cNvSpPr txBox="1"/>
          <p:nvPr/>
        </p:nvSpPr>
        <p:spPr>
          <a:xfrm>
            <a:off x="2781299" y="3731419"/>
            <a:ext cx="8191501" cy="160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defPPr/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/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CompareValidator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cmpComfirmPassword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="Password Mismatch"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ForeColor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="Red"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ControlToValidate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txtConfirmPassword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ControlToCompare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txtPassword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CompareValidator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E600C-F0A5-4AA5-81EE-767111067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99" y="5567362"/>
            <a:ext cx="8191501" cy="9989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653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F86F5CDE211B4DAEBEECDFE333CCCD" ma:contentTypeVersion="11" ma:contentTypeDescription="Create a new document." ma:contentTypeScope="" ma:versionID="36fcf95d1b700204d1e6aa391f58477f">
  <xsd:schema xmlns:xsd="http://www.w3.org/2001/XMLSchema" xmlns:xs="http://www.w3.org/2001/XMLSchema" xmlns:p="http://schemas.microsoft.com/office/2006/metadata/properties" xmlns:ns2="2c9e4378-27e2-4829-8a39-64d10009307d" xmlns:ns3="38ee9195-713f-4cf7-8164-64a0e2965200" targetNamespace="http://schemas.microsoft.com/office/2006/metadata/properties" ma:root="true" ma:fieldsID="9b4fc07811d382ed6ba7361c11834235" ns2:_="" ns3:_="">
    <xsd:import namespace="2c9e4378-27e2-4829-8a39-64d10009307d"/>
    <xsd:import namespace="38ee9195-713f-4cf7-8164-64a0e29652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9e4378-27e2-4829-8a39-64d100093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e9195-713f-4cf7-8164-64a0e296520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CD74A0-C0B1-4193-9847-7008E0FCA88A}"/>
</file>

<file path=customXml/itemProps2.xml><?xml version="1.0" encoding="utf-8"?>
<ds:datastoreItem xmlns:ds="http://schemas.openxmlformats.org/officeDocument/2006/customXml" ds:itemID="{D3E00B08-F2B1-4C14-B216-BBEBA2BC12E8}"/>
</file>

<file path=customXml/itemProps3.xml><?xml version="1.0" encoding="utf-8"?>
<ds:datastoreItem xmlns:ds="http://schemas.openxmlformats.org/officeDocument/2006/customXml" ds:itemID="{D1E70C92-3F5A-4A13-8582-30946D80EE70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943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Consolas</vt:lpstr>
      <vt:lpstr>Wingdings</vt:lpstr>
      <vt:lpstr>Office Theme</vt:lpstr>
      <vt:lpstr>CH-2</vt:lpstr>
      <vt:lpstr>ASP.NET Validation Controls</vt:lpstr>
      <vt:lpstr>Continue….</vt:lpstr>
      <vt:lpstr>Contiue….</vt:lpstr>
      <vt:lpstr>ASP.NET Validation Controls Cont..</vt:lpstr>
      <vt:lpstr>Common Properties : Validation Controls</vt:lpstr>
      <vt:lpstr>Common Properties : Validation Controls</vt:lpstr>
      <vt:lpstr>RequiredFieldValidation Control</vt:lpstr>
      <vt:lpstr>CompareValidator Control</vt:lpstr>
      <vt:lpstr>CompareValidator Control Cont..</vt:lpstr>
      <vt:lpstr>RangeValidator Control</vt:lpstr>
      <vt:lpstr>RegularExpressionValidator Control</vt:lpstr>
      <vt:lpstr>RegularExpressionValidator Cont..</vt:lpstr>
      <vt:lpstr>CustomValidator Control</vt:lpstr>
      <vt:lpstr>Example – Validation Control</vt:lpstr>
      <vt:lpstr>ValidationSummary Control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CH-2</dc:title>
  <dc:creator>vidhi seta</dc:creator>
  <cp:lastModifiedBy>vidhi seta</cp:lastModifiedBy>
  <cp:revision>2</cp:revision>
  <dcterms:created xsi:type="dcterms:W3CDTF">2020-08-23T07:53:46Z</dcterms:created>
  <dcterms:modified xsi:type="dcterms:W3CDTF">2020-08-23T07:58:48Z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0x01010038F86F5CDE211B4DAEBEECDFE333CCCD</vt:lpwstr>
  </property>
</Properties>
</file>