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8"/>
  </p:notesMasterIdLst>
  <p:sldIdLst>
    <p:sldId id="258" r:id="rId2"/>
    <p:sldId id="259" r:id="rId3"/>
    <p:sldId id="331" r:id="rId4"/>
    <p:sldId id="330" r:id="rId5"/>
    <p:sldId id="351" r:id="rId6"/>
    <p:sldId id="347" r:id="rId7"/>
    <p:sldId id="348" r:id="rId8"/>
    <p:sldId id="350" r:id="rId9"/>
    <p:sldId id="260" r:id="rId10"/>
    <p:sldId id="321" r:id="rId11"/>
    <p:sldId id="315" r:id="rId12"/>
    <p:sldId id="266" r:id="rId13"/>
    <p:sldId id="322" r:id="rId14"/>
    <p:sldId id="268" r:id="rId15"/>
    <p:sldId id="323" r:id="rId16"/>
    <p:sldId id="324" r:id="rId17"/>
    <p:sldId id="325" r:id="rId18"/>
    <p:sldId id="326" r:id="rId19"/>
    <p:sldId id="329" r:id="rId20"/>
    <p:sldId id="327" r:id="rId21"/>
    <p:sldId id="328"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28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p:scale>
          <a:sx n="96" d="100"/>
          <a:sy n="96" d="100"/>
        </p:scale>
        <p:origin x="-666" y="1062"/>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795A8A-BABF-460E-99B3-9CD96CFB12F3}" type="datetimeFigureOut">
              <a:rPr lang="en-US" smtClean="0"/>
              <a:t>7/22/2015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395C2-AE50-456D-A428-B6A8D13EAA8E}" type="slidenum">
              <a:rPr lang="en-US" smtClean="0"/>
              <a:t>‹#›</a:t>
            </a:fld>
            <a:endParaRPr lang="en-US"/>
          </a:p>
        </p:txBody>
      </p:sp>
    </p:spTree>
    <p:extLst>
      <p:ext uri="{BB962C8B-B14F-4D97-AF65-F5344CB8AC3E}">
        <p14:creationId xmlns:p14="http://schemas.microsoft.com/office/powerpoint/2010/main" val="387270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97F628F-A42B-4157-A8A6-8033BE658C70}" type="datetimeFigureOut">
              <a:rPr lang="en-US" smtClean="0"/>
              <a:pPr/>
              <a:t>7/22/2015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BCF9B4E-F487-4A0A-9F45-183E43532E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97F628F-A42B-4157-A8A6-8033BE658C70}" type="datetimeFigureOut">
              <a:rPr lang="en-US" smtClean="0"/>
              <a:pPr/>
              <a:t>7/22/2015</a:t>
            </a:fld>
            <a:endParaRPr lang="en-US"/>
          </a:p>
        </p:txBody>
      </p:sp>
      <p:sp>
        <p:nvSpPr>
          <p:cNvPr id="9" name="Slide Number Placeholder 8"/>
          <p:cNvSpPr>
            <a:spLocks noGrp="1"/>
          </p:cNvSpPr>
          <p:nvPr>
            <p:ph type="sldNum" sz="quarter" idx="15"/>
          </p:nvPr>
        </p:nvSpPr>
        <p:spPr/>
        <p:txBody>
          <a:bodyPr rtlCol="0"/>
          <a:lstStyle/>
          <a:p>
            <a:fld id="{5BCF9B4E-F487-4A0A-9F45-183E43532E3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97F628F-A42B-4157-A8A6-8033BE658C70}" type="datetimeFigureOut">
              <a:rPr lang="en-US" smtClean="0"/>
              <a:pPr/>
              <a:t>7/22/2015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BCF9B4E-F487-4A0A-9F45-183E43532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97F628F-A42B-4157-A8A6-8033BE658C70}" type="datetimeFigureOut">
              <a:rPr lang="en-US" smtClean="0"/>
              <a:pPr/>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F9B4E-F487-4A0A-9F45-183E43532E3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97F628F-A42B-4157-A8A6-8033BE658C70}" type="datetimeFigureOut">
              <a:rPr lang="en-US" smtClean="0"/>
              <a:pPr/>
              <a:t>7/22/2015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F9B4E-F487-4A0A-9F45-183E43532E3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97F628F-A42B-4157-A8A6-8033BE658C70}" type="datetimeFigureOut">
              <a:rPr lang="en-US" smtClean="0"/>
              <a:pPr/>
              <a:t>7/22/2015</a:t>
            </a:fld>
            <a:endParaRPr lang="en-US"/>
          </a:p>
        </p:txBody>
      </p:sp>
      <p:sp>
        <p:nvSpPr>
          <p:cNvPr id="7" name="Slide Number Placeholder 6"/>
          <p:cNvSpPr>
            <a:spLocks noGrp="1"/>
          </p:cNvSpPr>
          <p:nvPr>
            <p:ph type="sldNum" sz="quarter" idx="11"/>
          </p:nvPr>
        </p:nvSpPr>
        <p:spPr/>
        <p:txBody>
          <a:bodyPr rtlCol="0"/>
          <a:lstStyle/>
          <a:p>
            <a:fld id="{5BCF9B4E-F487-4A0A-9F45-183E43532E3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F628F-A42B-4157-A8A6-8033BE658C70}" type="datetimeFigureOut">
              <a:rPr lang="en-US" smtClean="0"/>
              <a:pPr/>
              <a:t>7/22/2015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97F628F-A42B-4157-A8A6-8033BE658C70}" type="datetimeFigureOut">
              <a:rPr lang="en-US" smtClean="0"/>
              <a:pPr/>
              <a:t>7/22/2015</a:t>
            </a:fld>
            <a:endParaRPr lang="en-US"/>
          </a:p>
        </p:txBody>
      </p:sp>
      <p:sp>
        <p:nvSpPr>
          <p:cNvPr id="22" name="Slide Number Placeholder 21"/>
          <p:cNvSpPr>
            <a:spLocks noGrp="1"/>
          </p:cNvSpPr>
          <p:nvPr>
            <p:ph type="sldNum" sz="quarter" idx="15"/>
          </p:nvPr>
        </p:nvSpPr>
        <p:spPr/>
        <p:txBody>
          <a:bodyPr rtlCol="0"/>
          <a:lstStyle/>
          <a:p>
            <a:fld id="{5BCF9B4E-F487-4A0A-9F45-183E43532E3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7F628F-A42B-4157-A8A6-8033BE658C70}" type="datetimeFigureOut">
              <a:rPr lang="en-US" smtClean="0"/>
              <a:pPr/>
              <a:t>7/22/2015</a:t>
            </a:fld>
            <a:endParaRPr lang="en-US"/>
          </a:p>
        </p:txBody>
      </p:sp>
      <p:sp>
        <p:nvSpPr>
          <p:cNvPr id="18" name="Slide Number Placeholder 17"/>
          <p:cNvSpPr>
            <a:spLocks noGrp="1"/>
          </p:cNvSpPr>
          <p:nvPr>
            <p:ph type="sldNum" sz="quarter" idx="11"/>
          </p:nvPr>
        </p:nvSpPr>
        <p:spPr/>
        <p:txBody>
          <a:bodyPr rtlCol="0"/>
          <a:lstStyle/>
          <a:p>
            <a:fld id="{5BCF9B4E-F487-4A0A-9F45-183E43532E3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97F628F-A42B-4157-A8A6-8033BE658C70}" type="datetimeFigureOut">
              <a:rPr lang="en-US" smtClean="0"/>
              <a:pPr/>
              <a:t>7/22/2015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CF9B4E-F487-4A0A-9F45-183E43532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omputerhope.com/jargon/p/program.htm" TargetMode="External"/><Relationship Id="rId7" Type="http://schemas.openxmlformats.org/officeDocument/2006/relationships/hyperlink" Target="http://www.webopedia.com/TERM/K/keyword.html" TargetMode="External"/><Relationship Id="rId2" Type="http://schemas.openxmlformats.org/officeDocument/2006/relationships/hyperlink" Target="http://www.computerhope.com/jargon/s/software.htm" TargetMode="External"/><Relationship Id="rId1" Type="http://schemas.openxmlformats.org/officeDocument/2006/relationships/slideLayout" Target="../slideLayouts/slideLayout2.xml"/><Relationship Id="rId6" Type="http://schemas.openxmlformats.org/officeDocument/2006/relationships/hyperlink" Target="http://www.webopedia.com/TERM/P/program.html" TargetMode="External"/><Relationship Id="rId5" Type="http://schemas.openxmlformats.org/officeDocument/2006/relationships/hyperlink" Target="http://www.computerhope.com/jargon/i/internet.htm" TargetMode="External"/><Relationship Id="rId4" Type="http://schemas.openxmlformats.org/officeDocument/2006/relationships/hyperlink" Target="http://www.computerhope.com/jargon/s/script.ht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computerhope.com/jargon/f/ftp.htm" TargetMode="External"/><Relationship Id="rId2" Type="http://schemas.openxmlformats.org/officeDocument/2006/relationships/hyperlink" Target="http://www.computerhope.com/jargon/a/archie.htm" TargetMode="External"/><Relationship Id="rId1" Type="http://schemas.openxmlformats.org/officeDocument/2006/relationships/slideLayout" Target="../slideLayouts/slideLayout2.xml"/><Relationship Id="rId4" Type="http://schemas.openxmlformats.org/officeDocument/2006/relationships/hyperlink" Target="http://www.computerhope.com/jargon/v/veronica.ht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ebopedia.com/TERM/W/web_site.html"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hyperlink" Target="http://www.webopedia.com/TERM/S/SERP.html" TargetMode="External"/><Relationship Id="rId4" Type="http://schemas.openxmlformats.org/officeDocument/2006/relationships/hyperlink" Target="http://www.webopedia.com/TERM/S/search_engin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4400"/>
            <a:ext cx="6777318" cy="1371600"/>
          </a:xfrm>
        </p:spPr>
        <p:txBody>
          <a:bodyPr>
            <a:normAutofit fontScale="90000"/>
          </a:bodyPr>
          <a:lstStyle/>
          <a:p>
            <a:r>
              <a:rPr lang="en-US" sz="4400" dirty="0" smtClean="0"/>
              <a:t>Search engine optimization</a:t>
            </a:r>
            <a:br>
              <a:rPr lang="en-US" sz="4400" dirty="0" smtClean="0"/>
            </a:br>
            <a:endParaRPr lang="en-US" sz="4400" dirty="0"/>
          </a:p>
        </p:txBody>
      </p:sp>
      <p:sp>
        <p:nvSpPr>
          <p:cNvPr id="4" name="TextBox 3"/>
          <p:cNvSpPr txBox="1"/>
          <p:nvPr/>
        </p:nvSpPr>
        <p:spPr>
          <a:xfrm>
            <a:off x="1143000" y="3810000"/>
            <a:ext cx="2895600" cy="400110"/>
          </a:xfrm>
          <a:prstGeom prst="rect">
            <a:avLst/>
          </a:prstGeom>
          <a:noFill/>
        </p:spPr>
        <p:txBody>
          <a:bodyPr wrap="square" rtlCol="0">
            <a:spAutoFit/>
          </a:bodyPr>
          <a:lstStyle/>
          <a:p>
            <a:endParaRPr lang="en-US" sz="2000" b="1" u="sng" dirty="0" smtClean="0"/>
          </a:p>
        </p:txBody>
      </p:sp>
      <p:sp>
        <p:nvSpPr>
          <p:cNvPr id="5" name="TextBox 4"/>
          <p:cNvSpPr txBox="1"/>
          <p:nvPr/>
        </p:nvSpPr>
        <p:spPr>
          <a:xfrm>
            <a:off x="1143000" y="5029200"/>
            <a:ext cx="2895600" cy="369332"/>
          </a:xfrm>
          <a:prstGeom prst="rect">
            <a:avLst/>
          </a:prstGeom>
          <a:noFill/>
        </p:spPr>
        <p:txBody>
          <a:bodyPr wrap="square" rtlCol="0">
            <a:spAutoFit/>
          </a:bodyPr>
          <a:lstStyle/>
          <a:p>
            <a:endParaRPr lang="en-US" b="1" dirty="0" smtClean="0"/>
          </a:p>
        </p:txBody>
      </p:sp>
      <p:sp>
        <p:nvSpPr>
          <p:cNvPr id="6" name="TextBox 5"/>
          <p:cNvSpPr txBox="1"/>
          <p:nvPr/>
        </p:nvSpPr>
        <p:spPr>
          <a:xfrm>
            <a:off x="5257800" y="3798094"/>
            <a:ext cx="3200400" cy="1231106"/>
          </a:xfrm>
          <a:prstGeom prst="rect">
            <a:avLst/>
          </a:prstGeom>
          <a:noFill/>
        </p:spPr>
        <p:txBody>
          <a:bodyPr wrap="square" rtlCol="0">
            <a:spAutoFit/>
          </a:bodyPr>
          <a:lstStyle/>
          <a:p>
            <a:r>
              <a:rPr lang="en-US" sz="2000" b="1" u="sng" dirty="0" smtClean="0"/>
              <a:t>Developed By :</a:t>
            </a:r>
          </a:p>
          <a:p>
            <a:r>
              <a:rPr lang="en-US" b="1" dirty="0" smtClean="0"/>
              <a:t>Seta  Vidhi</a:t>
            </a:r>
          </a:p>
          <a:p>
            <a:endParaRPr lang="en-US" b="1" dirty="0" smtClean="0"/>
          </a:p>
          <a:p>
            <a:endParaRPr lang="en-US" b="1" dirty="0" smtClean="0"/>
          </a:p>
        </p:txBody>
      </p:sp>
    </p:spTree>
    <p:extLst>
      <p:ext uri="{BB962C8B-B14F-4D97-AF65-F5344CB8AC3E}">
        <p14:creationId xmlns:p14="http://schemas.microsoft.com/office/powerpoint/2010/main" val="424872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dirty="0" smtClean="0">
                <a:effectLst>
                  <a:outerShdw blurRad="38100" dist="38100" dir="2700000" algn="tl">
                    <a:srgbClr val="000000">
                      <a:alpha val="43137"/>
                    </a:srgbClr>
                  </a:outerShdw>
                </a:effectLst>
              </a:rPr>
              <a:t>Continue..</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nSpc>
                <a:spcPct val="150000"/>
              </a:lnSpc>
              <a:buFont typeface="Wingdings" pitchFamily="2" charset="2"/>
              <a:buChar char="v"/>
            </a:pPr>
            <a:r>
              <a:rPr lang="en-IN" sz="2000" dirty="0">
                <a:latin typeface="Times New Roman" pitchFamily="18" charset="0"/>
                <a:cs typeface="Times New Roman" pitchFamily="18" charset="0"/>
              </a:rPr>
              <a:t>This includes performing extensive studies of user responses to their search results, comparing their results against those of other search engines</a:t>
            </a:r>
            <a:r>
              <a:rPr lang="en-IN" sz="2000" dirty="0" smtClean="0">
                <a:latin typeface="Times New Roman" pitchFamily="18" charset="0"/>
                <a:cs typeface="Times New Roman" pitchFamily="18" charset="0"/>
              </a:rPr>
              <a:t>.</a:t>
            </a:r>
          </a:p>
          <a:p>
            <a:pPr>
              <a:lnSpc>
                <a:spcPct val="150000"/>
              </a:lnSpc>
              <a:buFont typeface="Wingdings" pitchFamily="2" charset="2"/>
              <a:buChar char="v"/>
            </a:pPr>
            <a:r>
              <a:rPr lang="en-US" sz="2000" dirty="0" smtClean="0">
                <a:latin typeface="Times New Roman" pitchFamily="18" charset="0"/>
                <a:cs typeface="Times New Roman" pitchFamily="18" charset="0"/>
              </a:rPr>
              <a:t>At last, mission of the search engines is to quickly and efficiently provide you, the user, with relevant and spam-free results through the organic &amp; sponsored listing.</a:t>
            </a:r>
          </a:p>
          <a:p>
            <a:pPr>
              <a:lnSpc>
                <a:spcPct val="150000"/>
              </a:lnSpc>
              <a:buFont typeface="Wingdings" pitchFamily="2" charset="2"/>
              <a:buChar char="v"/>
            </a:pPr>
            <a:r>
              <a:rPr lang="en-US" sz="2000" dirty="0" smtClean="0">
                <a:latin typeface="Times New Roman" pitchFamily="18" charset="0"/>
                <a:cs typeface="Times New Roman" pitchFamily="18" charset="0"/>
              </a:rPr>
              <a:t>A search engine meets human goals where it can provide enough information</a:t>
            </a:r>
          </a:p>
          <a:p>
            <a:pPr>
              <a:lnSpc>
                <a:spcPct val="150000"/>
              </a:lnSpc>
              <a:buFont typeface="Wingdings" pitchFamily="2" charset="2"/>
              <a:buChar char="v"/>
            </a:pPr>
            <a:r>
              <a:rPr lang="en-US" sz="2000" dirty="0" smtClean="0">
                <a:latin typeface="Times New Roman" pitchFamily="18" charset="0"/>
                <a:cs typeface="Times New Roman" pitchFamily="18" charset="0"/>
              </a:rPr>
              <a:t>In a SERP to get users to click through and find what they intended within a matter of seconds.</a:t>
            </a:r>
            <a:endParaRPr lang="en-IN" sz="2000" dirty="0">
              <a:latin typeface="Times New Roman" pitchFamily="18" charset="0"/>
              <a:cs typeface="Times New Roman" pitchFamily="18" charset="0"/>
            </a:endParaRPr>
          </a:p>
          <a:p>
            <a:pPr>
              <a:lnSpc>
                <a:spcPct val="150000"/>
              </a:lnSpc>
              <a:buFont typeface="Wingdings" pitchFamily="2" charset="2"/>
              <a:buChar char="v"/>
            </a:pPr>
            <a:endParaRPr lang="en-IN" sz="2000" dirty="0"/>
          </a:p>
        </p:txBody>
      </p:sp>
    </p:spTree>
    <p:extLst>
      <p:ext uri="{BB962C8B-B14F-4D97-AF65-F5344CB8AC3E}">
        <p14:creationId xmlns:p14="http://schemas.microsoft.com/office/powerpoint/2010/main" val="75405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accent1"/>
                </a:solidFill>
                <a:effectLst>
                  <a:outerShdw blurRad="38100" dist="38100" dir="2700000" algn="tl">
                    <a:srgbClr val="000000">
                      <a:alpha val="43137"/>
                    </a:srgbClr>
                  </a:outerShdw>
                </a:effectLst>
              </a:rPr>
              <a:t>Market Share..</a:t>
            </a:r>
            <a:endParaRPr lang="en-IN" dirty="0"/>
          </a:p>
        </p:txBody>
      </p:sp>
      <p:sp>
        <p:nvSpPr>
          <p:cNvPr id="3" name="Content Placeholder 2"/>
          <p:cNvSpPr>
            <a:spLocks noGrp="1"/>
          </p:cNvSpPr>
          <p:nvPr>
            <p:ph sz="quarter" idx="1"/>
          </p:nvPr>
        </p:nvSpPr>
        <p:spPr/>
        <p:txBody>
          <a:bodyPr>
            <a:noAutofit/>
          </a:bodyPr>
          <a:lstStyle/>
          <a:p>
            <a:pPr>
              <a:lnSpc>
                <a:spcPct val="150000"/>
              </a:lnSpc>
              <a:buFont typeface="Wingdings" pitchFamily="2" charset="2"/>
              <a:buChar char="v"/>
            </a:pPr>
            <a:r>
              <a:rPr lang="en-IN" sz="2000" dirty="0">
                <a:latin typeface="Times New Roman" pitchFamily="18" charset="0"/>
                <a:cs typeface="Times New Roman" pitchFamily="18" charset="0"/>
              </a:rPr>
              <a:t>Market share refers to the percentage of the overall volume of business in a given market that is controlled by one company in relation to its </a:t>
            </a:r>
            <a:r>
              <a:rPr lang="en-IN" sz="2000" dirty="0" smtClean="0">
                <a:latin typeface="Times New Roman" pitchFamily="18" charset="0"/>
                <a:cs typeface="Times New Roman" pitchFamily="18" charset="0"/>
              </a:rPr>
              <a:t>competitors.</a:t>
            </a:r>
            <a:endParaRPr lang="en-IN" sz="2000" dirty="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example, if the total sales of a certain product in a market </a:t>
            </a:r>
            <a:r>
              <a:rPr lang="en-IN" sz="2000">
                <a:latin typeface="Times New Roman" pitchFamily="18" charset="0"/>
                <a:cs typeface="Times New Roman" pitchFamily="18" charset="0"/>
              </a:rPr>
              <a:t>is </a:t>
            </a:r>
            <a:r>
              <a:rPr lang="en-IN" sz="2000" smtClean="0">
                <a:latin typeface="Times New Roman" pitchFamily="18" charset="0"/>
                <a:cs typeface="Times New Roman" pitchFamily="18" charset="0"/>
              </a:rPr>
              <a:t>100</a:t>
            </a:r>
            <a:r>
              <a:rPr lang="en-IN" sz="2000" dirty="0">
                <a:latin typeface="Times New Roman" pitchFamily="18" charset="0"/>
                <a:cs typeface="Times New Roman" pitchFamily="18" charset="0"/>
              </a:rPr>
              <a:t>, 000, and the company in question </a:t>
            </a:r>
            <a:r>
              <a:rPr lang="en-IN" sz="2000">
                <a:latin typeface="Times New Roman" pitchFamily="18" charset="0"/>
                <a:cs typeface="Times New Roman" pitchFamily="18" charset="0"/>
              </a:rPr>
              <a:t>sold </a:t>
            </a:r>
            <a:r>
              <a:rPr lang="en-IN" sz="2000" smtClean="0">
                <a:latin typeface="Times New Roman" pitchFamily="18" charset="0"/>
                <a:cs typeface="Times New Roman" pitchFamily="18" charset="0"/>
              </a:rPr>
              <a:t>20</a:t>
            </a:r>
            <a:r>
              <a:rPr lang="en-IN" sz="2000" dirty="0">
                <a:latin typeface="Times New Roman" pitchFamily="18" charset="0"/>
                <a:cs typeface="Times New Roman" pitchFamily="18" charset="0"/>
              </a:rPr>
              <a:t>, 000 worth of that product, then the company had 20 </a:t>
            </a:r>
            <a:r>
              <a:rPr lang="en-IN" sz="2000" dirty="0" err="1" smtClean="0">
                <a:latin typeface="Times New Roman" pitchFamily="18" charset="0"/>
                <a:cs typeface="Times New Roman" pitchFamily="18" charset="0"/>
              </a:rPr>
              <a:t>percent</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market </a:t>
            </a:r>
            <a:r>
              <a:rPr lang="en-IN" sz="2000" dirty="0" smtClean="0">
                <a:latin typeface="Times New Roman" pitchFamily="18" charset="0"/>
                <a:cs typeface="Times New Roman" pitchFamily="18" charset="0"/>
              </a:rPr>
              <a:t>share.</a:t>
            </a:r>
          </a:p>
          <a:p>
            <a:pPr>
              <a:lnSpc>
                <a:spcPct val="150000"/>
              </a:lnSpc>
              <a:buFont typeface="Wingdings" pitchFamily="2" charset="2"/>
              <a:buChar char="v"/>
            </a:pPr>
            <a:r>
              <a:rPr lang="en-IN" sz="2000" dirty="0">
                <a:latin typeface="Times New Roman" pitchFamily="18" charset="0"/>
                <a:cs typeface="Times New Roman" pitchFamily="18" charset="0"/>
              </a:rPr>
              <a:t>Market share is most meaningful in a relative sense; that is, when a company compares the market share it commands to the percentage held by its largest </a:t>
            </a:r>
            <a:r>
              <a:rPr lang="en-IN" sz="2000" dirty="0" smtClean="0">
                <a:latin typeface="Times New Roman" pitchFamily="18" charset="0"/>
                <a:cs typeface="Times New Roman" pitchFamily="18" charset="0"/>
              </a:rPr>
              <a:t>competitors.</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a:p>
            <a:pPr>
              <a:lnSpc>
                <a:spcPct val="150000"/>
              </a:lnSpc>
              <a:buFont typeface="Wingdings" pitchFamily="2" charset="2"/>
              <a:buChar char="v"/>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14800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algn="just">
              <a:lnSpc>
                <a:spcPct val="160000"/>
              </a:lnSpc>
              <a:buFont typeface="Wingdings" pitchFamily="2" charset="2"/>
              <a:buChar char="v"/>
            </a:pPr>
            <a:r>
              <a:rPr lang="en-IN" sz="2000" dirty="0">
                <a:latin typeface="Times New Roman" pitchFamily="18" charset="0"/>
                <a:cs typeface="Times New Roman" pitchFamily="18" charset="0"/>
              </a:rPr>
              <a:t>To calculate market share, a small business owner first needs to determine the total sales of a product in a target market over </a:t>
            </a: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determine the total sales of a product in a target market over </a:t>
            </a:r>
            <a:r>
              <a:rPr lang="en-IN" sz="2000" dirty="0" smtClean="0">
                <a:latin typeface="Times New Roman" pitchFamily="18" charset="0"/>
                <a:cs typeface="Times New Roman" pitchFamily="18" charset="0"/>
              </a:rPr>
              <a:t>specific </a:t>
            </a:r>
            <a:r>
              <a:rPr lang="en-IN" sz="2000" dirty="0">
                <a:latin typeface="Times New Roman" pitchFamily="18" charset="0"/>
                <a:cs typeface="Times New Roman" pitchFamily="18" charset="0"/>
              </a:rPr>
              <a:t>time period, usually one </a:t>
            </a:r>
            <a:r>
              <a:rPr lang="en-IN" sz="2000" dirty="0" smtClean="0">
                <a:latin typeface="Times New Roman" pitchFamily="18" charset="0"/>
                <a:cs typeface="Times New Roman" pitchFamily="18" charset="0"/>
              </a:rPr>
              <a:t>year.</a:t>
            </a:r>
          </a:p>
          <a:p>
            <a:pPr algn="just">
              <a:lnSpc>
                <a:spcPct val="160000"/>
              </a:lnSpc>
              <a:buFont typeface="Wingdings" pitchFamily="2" charset="2"/>
              <a:buChar char="v"/>
            </a:pPr>
            <a:r>
              <a:rPr lang="en-IN" sz="2000" dirty="0" smtClean="0">
                <a:latin typeface="Times New Roman" pitchFamily="18" charset="0"/>
                <a:cs typeface="Times New Roman" pitchFamily="18" charset="0"/>
              </a:rPr>
              <a:t>It </a:t>
            </a:r>
            <a:r>
              <a:rPr lang="en-IN" sz="2000" dirty="0">
                <a:latin typeface="Times New Roman" pitchFamily="18" charset="0"/>
                <a:cs typeface="Times New Roman" pitchFamily="18" charset="0"/>
              </a:rPr>
              <a:t>may also be useful to find out the sales level achieved by the company's largest competitors and then use that </a:t>
            </a:r>
            <a:r>
              <a:rPr lang="en-IN" sz="2000" dirty="0" smtClean="0">
                <a:latin typeface="Times New Roman" pitchFamily="18" charset="0"/>
                <a:cs typeface="Times New Roman" pitchFamily="18" charset="0"/>
              </a:rPr>
              <a:t>information to compute relative market share.        </a:t>
            </a:r>
          </a:p>
          <a:p>
            <a:pPr algn="just">
              <a:lnSpc>
                <a:spcPct val="160000"/>
              </a:lnSpc>
              <a:buFont typeface="Wingdings" pitchFamily="2" charset="2"/>
              <a:buChar char="v"/>
            </a:pPr>
            <a:endParaRPr lang="en-IN" sz="2000" dirty="0">
              <a:latin typeface="Times New Roman" pitchFamily="18" charset="0"/>
              <a:cs typeface="Times New Roman" pitchFamily="18" charset="0"/>
            </a:endParaRPr>
          </a:p>
          <a:p>
            <a:pPr algn="just">
              <a:lnSpc>
                <a:spcPct val="160000"/>
              </a:lnSpc>
              <a:buFont typeface="Wingdings" pitchFamily="2" charset="2"/>
              <a:buChar char="v"/>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a:p>
            <a:pPr algn="just">
              <a:lnSpc>
                <a:spcPct val="160000"/>
              </a:lnSpc>
              <a:buFont typeface="Wingdings"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9164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pic>
        <p:nvPicPr>
          <p:cNvPr id="5" name="Picture 3" descr="C:\Users\Vidhi\Desktop\getfile.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5001" y="1828800"/>
            <a:ext cx="5105400" cy="365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80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pic>
        <p:nvPicPr>
          <p:cNvPr id="1026" name="Picture 2" descr="C:\Users\Vidhi\Desktop\images5.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601979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859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Human goal of searching</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a:latin typeface="Times New Roman" pitchFamily="18" charset="0"/>
                <a:cs typeface="Times New Roman" pitchFamily="18" charset="0"/>
              </a:rPr>
              <a:t>The basic goal of a human searcher is to obtain information relevant to an inquiry</a:t>
            </a:r>
            <a:r>
              <a:rPr lang="en-IN" sz="2000" dirty="0" smtClean="0">
                <a:latin typeface="Times New Roman" pitchFamily="18" charset="0"/>
                <a:cs typeface="Times New Roman" pitchFamily="18" charset="0"/>
              </a:rPr>
              <a:t>.</a:t>
            </a:r>
          </a:p>
          <a:p>
            <a:pPr marL="0" indent="0">
              <a:lnSpc>
                <a:spcPct val="150000"/>
              </a:lnSpc>
              <a:buNone/>
            </a:pPr>
            <a:r>
              <a:rPr lang="en-US" sz="2000" dirty="0" smtClean="0">
                <a:latin typeface="Times New Roman" pitchFamily="18" charset="0"/>
                <a:cs typeface="Times New Roman" pitchFamily="18" charset="0"/>
              </a:rPr>
              <a:t>1)The need for an answer, solution or piece of information.</a:t>
            </a:r>
          </a:p>
          <a:p>
            <a:pPr marL="0" indent="0">
              <a:lnSpc>
                <a:spcPct val="150000"/>
              </a:lnSpc>
              <a:buNone/>
            </a:pPr>
            <a:r>
              <a:rPr lang="en-US" sz="2000" dirty="0" smtClean="0">
                <a:latin typeface="Times New Roman" pitchFamily="18" charset="0"/>
                <a:cs typeface="Times New Roman" pitchFamily="18" charset="0"/>
              </a:rPr>
              <a:t>2)Formulate that need in a string of words, and phrases(the query)</a:t>
            </a:r>
          </a:p>
          <a:p>
            <a:pPr marL="0" indent="0">
              <a:lnSpc>
                <a:spcPct val="150000"/>
              </a:lnSpc>
              <a:buNone/>
            </a:pPr>
            <a:r>
              <a:rPr lang="en-US" sz="2000" dirty="0" smtClean="0">
                <a:latin typeface="Times New Roman" pitchFamily="18" charset="0"/>
                <a:cs typeface="Times New Roman" pitchFamily="18" charset="0"/>
              </a:rPr>
              <a:t>Generally this query consists of one or two words.</a:t>
            </a:r>
          </a:p>
          <a:p>
            <a:pPr marL="0" indent="0">
              <a:lnSpc>
                <a:spcPct val="150000"/>
              </a:lnSpc>
              <a:buNone/>
            </a:pPr>
            <a:r>
              <a:rPr lang="en-US" sz="2000" dirty="0" smtClean="0">
                <a:latin typeface="Times New Roman" pitchFamily="18" charset="0"/>
                <a:cs typeface="Times New Roman" pitchFamily="18" charset="0"/>
              </a:rPr>
              <a:t>Average query length is 2.9 according to </a:t>
            </a:r>
            <a:r>
              <a:rPr lang="en-US" sz="2000" dirty="0" err="1" smtClean="0">
                <a:latin typeface="Times New Roman" pitchFamily="18" charset="0"/>
                <a:cs typeface="Times New Roman" pitchFamily="18" charset="0"/>
              </a:rPr>
              <a:t>comscore</a:t>
            </a:r>
            <a:r>
              <a:rPr lang="en-US" sz="2000" dirty="0" smtClean="0">
                <a:latin typeface="Times New Roman" pitchFamily="18" charset="0"/>
                <a:cs typeface="Times New Roman" pitchFamily="18" charset="0"/>
              </a:rPr>
              <a:t> in 2009.</a:t>
            </a:r>
          </a:p>
          <a:p>
            <a:pPr marL="0" indent="0">
              <a:lnSpc>
                <a:spcPct val="150000"/>
              </a:lnSpc>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08202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Determining Search intent:</a:t>
            </a:r>
            <a:endParaRPr lang="en-IN" dirty="0"/>
          </a:p>
        </p:txBody>
      </p:sp>
      <p:sp>
        <p:nvSpPr>
          <p:cNvPr id="3" name="Content Placeholder 2"/>
          <p:cNvSpPr>
            <a:spLocks noGrp="1"/>
          </p:cNvSpPr>
          <p:nvPr>
            <p:ph sz="quarter" idx="1"/>
          </p:nvPr>
        </p:nvSpPr>
        <p:spPr/>
        <p:txBody>
          <a:bodyPr>
            <a:normAutofit fontScale="92500"/>
          </a:bodyPr>
          <a:lstStyle/>
          <a:p>
            <a:pPr>
              <a:lnSpc>
                <a:spcPct val="170000"/>
              </a:lnSpc>
              <a:buFont typeface="Wingdings" pitchFamily="2" charset="2"/>
              <a:buChar char="v"/>
            </a:pPr>
            <a:r>
              <a:rPr lang="en-IN" dirty="0">
                <a:latin typeface="Times New Roman" pitchFamily="18" charset="0"/>
                <a:cs typeface="Times New Roman" pitchFamily="18" charset="0"/>
              </a:rPr>
              <a:t>Good marketers are empathetic. Smart SEO practitioners and the search engines have a common goal of providing searchers with results that are relevant to their queries. Therefore, a crucial element to </a:t>
            </a:r>
            <a:r>
              <a:rPr lang="en-IN" sz="2200" dirty="0">
                <a:latin typeface="Times New Roman" pitchFamily="18" charset="0"/>
                <a:cs typeface="Times New Roman" pitchFamily="18" charset="0"/>
              </a:rPr>
              <a:t>building</a:t>
            </a:r>
            <a:r>
              <a:rPr lang="en-IN" dirty="0">
                <a:latin typeface="Times New Roman" pitchFamily="18" charset="0"/>
                <a:cs typeface="Times New Roman" pitchFamily="18" charset="0"/>
              </a:rPr>
              <a:t> an online marketing strategy around SEO and search rankings is understanding your audience. Once you grasp how your target market searches for your service, product, or resource, you can more effectively reach and keep those users.</a:t>
            </a:r>
          </a:p>
          <a:p>
            <a:pPr>
              <a:lnSpc>
                <a:spcPct val="170000"/>
              </a:lnSpc>
              <a:buFont typeface="Wingdings" pitchFamily="2" charset="2"/>
              <a:buChar char="v"/>
            </a:pPr>
            <a:endParaRPr lang="en-IN" dirty="0">
              <a:latin typeface="Times New Roman" pitchFamily="18" charset="0"/>
              <a:cs typeface="Times New Roman" pitchFamily="18" charset="0"/>
            </a:endParaRPr>
          </a:p>
          <a:p>
            <a:pPr>
              <a:lnSpc>
                <a:spcPct val="170000"/>
              </a:lnSpc>
              <a:buFont typeface="Wingdings" pitchFamily="2" charset="2"/>
              <a:buChar char="v"/>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52686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r>
              <a:rPr lang="en-US" b="1" u="sng" dirty="0" smtClean="0">
                <a:solidFill>
                  <a:schemeClr val="accent1"/>
                </a:solidFill>
                <a:effectLst>
                  <a:outerShdw blurRad="38100" dist="38100" dir="2700000" algn="tl">
                    <a:srgbClr val="000000">
                      <a:alpha val="43137"/>
                    </a:srgbClr>
                  </a:outerShdw>
                </a:effectLst>
              </a:rPr>
              <a:t>..</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a:latin typeface="Times New Roman" pitchFamily="18" charset="0"/>
                <a:cs typeface="Times New Roman" pitchFamily="18" charset="0"/>
              </a:rPr>
              <a:t>Search engine marketers need to be aware that search engines are </a:t>
            </a:r>
            <a:r>
              <a:rPr lang="en-IN" sz="2000" i="1" dirty="0">
                <a:latin typeface="Times New Roman" pitchFamily="18" charset="0"/>
                <a:cs typeface="Times New Roman" pitchFamily="18" charset="0"/>
              </a:rPr>
              <a:t>tools</a:t>
            </a:r>
            <a:r>
              <a:rPr lang="en-IN" sz="2000" dirty="0">
                <a:latin typeface="Times New Roman" pitchFamily="18" charset="0"/>
                <a:cs typeface="Times New Roman" pitchFamily="18" charset="0"/>
              </a:rPr>
              <a:t>—resources driven by intent. Using the search box is fundamentally different from entering a URL into the browser’s address bar, clicking on a bookmark, or picking a link on your start page to go to a </a:t>
            </a:r>
            <a:r>
              <a:rPr lang="en-IN" sz="2000" dirty="0" smtClean="0">
                <a:latin typeface="Times New Roman" pitchFamily="18" charset="0"/>
                <a:cs typeface="Times New Roman" pitchFamily="18" charset="0"/>
              </a:rPr>
              <a:t>website.</a:t>
            </a:r>
          </a:p>
          <a:p>
            <a:pPr>
              <a:lnSpc>
                <a:spcPct val="150000"/>
              </a:lnSpc>
              <a:buFont typeface="Wingdings" pitchFamily="2" charset="2"/>
              <a:buChar char="v"/>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Searches are performed with </a:t>
            </a:r>
            <a:r>
              <a:rPr lang="en-IN" sz="2000" i="1" dirty="0">
                <a:latin typeface="Times New Roman" pitchFamily="18" charset="0"/>
                <a:cs typeface="Times New Roman" pitchFamily="18" charset="0"/>
              </a:rPr>
              <a:t>intent</a:t>
            </a:r>
            <a:r>
              <a:rPr lang="en-IN" sz="2000" dirty="0">
                <a:latin typeface="Times New Roman" pitchFamily="18" charset="0"/>
                <a:cs typeface="Times New Roman" pitchFamily="18" charset="0"/>
              </a:rPr>
              <a:t>; the user wants to find something in particular, rather than just land on it by happenstance.</a:t>
            </a:r>
          </a:p>
          <a:p>
            <a:pPr>
              <a:lnSpc>
                <a:spcPct val="150000"/>
              </a:lnSpc>
              <a:buFont typeface="Wingdings" pitchFamily="2" charset="2"/>
              <a:buChar char="v"/>
            </a:pPr>
            <a:endParaRPr lang="en-IN" sz="2000" dirty="0"/>
          </a:p>
        </p:txBody>
      </p:sp>
    </p:spTree>
    <p:extLst>
      <p:ext uri="{BB962C8B-B14F-4D97-AF65-F5344CB8AC3E}">
        <p14:creationId xmlns:p14="http://schemas.microsoft.com/office/powerpoint/2010/main" val="2449909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H</a:t>
            </a:r>
            <a:r>
              <a:rPr lang="en-US" b="1" u="sng" dirty="0" smtClean="0">
                <a:solidFill>
                  <a:schemeClr val="accent1"/>
                </a:solidFill>
                <a:effectLst>
                  <a:outerShdw blurRad="38100" dist="38100" dir="2700000" algn="tl">
                    <a:srgbClr val="000000">
                      <a:alpha val="43137"/>
                    </a:srgbClr>
                  </a:outerShdw>
                </a:effectLst>
              </a:rPr>
              <a:t>ow people search?</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smtClean="0">
                <a:latin typeface="Times New Roman" pitchFamily="18" charset="0"/>
                <a:cs typeface="Times New Roman" pitchFamily="18" charset="0"/>
              </a:rPr>
              <a:t>Search engines invest significant resources into understanding how people use search, enabling them to produce better  search engine results. </a:t>
            </a:r>
          </a:p>
          <a:p>
            <a:pPr>
              <a:lnSpc>
                <a:spcPct val="150000"/>
              </a:lnSpc>
              <a:buFont typeface="Wingdings" pitchFamily="2" charset="2"/>
              <a:buChar char="v"/>
            </a:pPr>
            <a:r>
              <a:rPr lang="en-IN" sz="2000" dirty="0" smtClean="0">
                <a:latin typeface="Times New Roman" pitchFamily="18" charset="0"/>
                <a:cs typeface="Times New Roman" pitchFamily="18" charset="0"/>
              </a:rPr>
              <a:t>For website publishers, the information regarding how people use search can be used to help improve the usability of a site as well as search engine compatibility.</a:t>
            </a:r>
          </a:p>
          <a:p>
            <a:pPr>
              <a:lnSpc>
                <a:spcPct val="150000"/>
              </a:lnSpc>
              <a:buFont typeface="Wingdings" pitchFamily="2" charset="2"/>
              <a:buChar char="v"/>
            </a:pPr>
            <a:endParaRPr lang="en-IN" sz="2000" dirty="0" smtClean="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78729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724150" y="1295400"/>
            <a:ext cx="2933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181600"/>
            <a:ext cx="2895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168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effectLst>
                  <a:outerShdw blurRad="38100" dist="38100" dir="2700000" algn="tl">
                    <a:srgbClr val="000000">
                      <a:alpha val="43137"/>
                    </a:srgbClr>
                  </a:outerShdw>
                </a:effectLst>
              </a:rPr>
              <a:t>Content</a:t>
            </a:r>
            <a:endParaRPr lang="en-US" u="sng" dirty="0">
              <a:effectLst>
                <a:outerShdw blurRad="38100" dist="38100" dir="2700000" algn="tl">
                  <a:srgbClr val="000000">
                    <a:alpha val="43137"/>
                  </a:srgbClr>
                </a:outerShdw>
              </a:effectLst>
            </a:endParaRPr>
          </a:p>
        </p:txBody>
      </p:sp>
      <p:sp>
        <p:nvSpPr>
          <p:cNvPr id="4" name="TextBox 3"/>
          <p:cNvSpPr txBox="1"/>
          <p:nvPr/>
        </p:nvSpPr>
        <p:spPr>
          <a:xfrm>
            <a:off x="725557" y="1676400"/>
            <a:ext cx="7162800" cy="5940088"/>
          </a:xfrm>
          <a:prstGeom prst="rect">
            <a:avLst/>
          </a:prstGeom>
          <a:noFill/>
        </p:spPr>
        <p:txBody>
          <a:bodyPr wrap="square" rtlCol="0">
            <a:spAutoFit/>
          </a:bodyPr>
          <a:lstStyle/>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The Mission of  Search Engine</a:t>
            </a:r>
            <a:endParaRPr lang="en-US" sz="2000" b="1" dirty="0">
              <a:solidFill>
                <a:schemeClr val="tx2"/>
              </a:solidFill>
              <a:latin typeface="Times New Roman" pitchFamily="18" charset="0"/>
              <a:cs typeface="Times New Roman" pitchFamily="18" charset="0"/>
            </a:endParaRP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The Market Share of Search Engines</a:t>
            </a:r>
            <a:endParaRPr lang="en-US" sz="2000" b="1" dirty="0">
              <a:latin typeface="Times New Roman" pitchFamily="18" charset="0"/>
              <a:cs typeface="Times New Roman" pitchFamily="18" charset="0"/>
            </a:endParaRP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The Human Goals of Searching</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Determining Searcher Intent: A challenge for Both Marketers and Search Engines</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How People Search?</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How search engine drive commerce on the web?</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Eye tracking</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Click tracking</a:t>
            </a:r>
          </a:p>
          <a:p>
            <a:pPr>
              <a:lnSpc>
                <a:spcPct val="150000"/>
              </a:lnSpc>
            </a:pPr>
            <a:endParaRPr lang="en-US" sz="2000" b="1" dirty="0" smtClean="0">
              <a:latin typeface="Times New Roman" pitchFamily="18" charset="0"/>
              <a:cs typeface="Times New Roman" pitchFamily="18" charset="0"/>
            </a:endParaRPr>
          </a:p>
          <a:p>
            <a:pPr marL="342900" indent="-342900">
              <a:lnSpc>
                <a:spcPct val="150000"/>
              </a:lnSpc>
              <a:buFont typeface="Courier New" pitchFamily="49" charset="0"/>
              <a:buChar char="o"/>
            </a:pPr>
            <a:endParaRPr lang="en-US" sz="2000" b="1" dirty="0"/>
          </a:p>
          <a:p>
            <a:pPr marL="342900" indent="-342900">
              <a:lnSpc>
                <a:spcPct val="150000"/>
              </a:lnSpc>
              <a:buFont typeface="Courier New" pitchFamily="49" charset="0"/>
              <a:buChar char="o"/>
            </a:pPr>
            <a:endParaRPr lang="en-US" sz="2000" b="1" dirty="0" smtClean="0"/>
          </a:p>
          <a:p>
            <a:pPr marL="342900" indent="-342900"/>
            <a:endParaRPr lang="en-US" sz="2000" b="1" dirty="0" smtClean="0"/>
          </a:p>
        </p:txBody>
      </p:sp>
    </p:spTree>
    <p:extLst>
      <p:ext uri="{BB962C8B-B14F-4D97-AF65-F5344CB8AC3E}">
        <p14:creationId xmlns:p14="http://schemas.microsoft.com/office/powerpoint/2010/main" val="1079516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937775"/>
            <a:ext cx="7467600" cy="419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08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pic>
        <p:nvPicPr>
          <p:cNvPr id="4" name="Content Placeholder 3"/>
          <p:cNvPicPr>
            <a:picLocks noGrp="1"/>
          </p:cNvPicPr>
          <p:nvPr>
            <p:ph sz="quarter" idx="1"/>
          </p:nvPr>
        </p:nvPicPr>
        <p:blipFill>
          <a:blip r:embed="rId2"/>
          <a:stretch>
            <a:fillRect/>
          </a:stretch>
        </p:blipFill>
        <p:spPr>
          <a:xfrm>
            <a:off x="457200" y="1937774"/>
            <a:ext cx="7467600" cy="4463025"/>
          </a:xfrm>
          <a:prstGeom prst="rect">
            <a:avLst/>
          </a:prstGeom>
        </p:spPr>
      </p:pic>
    </p:spTree>
    <p:extLst>
      <p:ext uri="{BB962C8B-B14F-4D97-AF65-F5344CB8AC3E}">
        <p14:creationId xmlns:p14="http://schemas.microsoft.com/office/powerpoint/2010/main" val="42375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914400"/>
          </a:xfrm>
        </p:spPr>
        <p:txBody>
          <a:bodyPr>
            <a:normAutofit fontScale="90000"/>
          </a:bodyPr>
          <a:lstStyle/>
          <a:p>
            <a:r>
              <a:rPr lang="en-US" b="1" u="sng" dirty="0" smtClean="0">
                <a:effectLst>
                  <a:outerShdw blurRad="38100" dist="38100" dir="2700000" algn="tl">
                    <a:srgbClr val="000000">
                      <a:alpha val="43137"/>
                    </a:srgbClr>
                  </a:outerShdw>
                </a:effectLst>
              </a:rPr>
              <a:t>How Search Engine Drive Commerce on the web..</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gn="just">
              <a:lnSpc>
                <a:spcPct val="150000"/>
              </a:lnSpc>
              <a:buFont typeface="Wingdings" pitchFamily="2" charset="2"/>
              <a:buChar char="v"/>
            </a:pPr>
            <a:r>
              <a:rPr lang="en-IN" sz="2000" dirty="0">
                <a:latin typeface="Times New Roman" pitchFamily="18" charset="0"/>
                <a:cs typeface="Times New Roman" pitchFamily="18" charset="0"/>
              </a:rPr>
              <a:t>People make use of search engines for a wide variety of purposes, with some of the most popular being to research, locate, and buy products</a:t>
            </a:r>
            <a:r>
              <a:rPr lang="en-IN" sz="2000" dirty="0" smtClean="0">
                <a:latin typeface="Times New Roman" pitchFamily="18" charset="0"/>
                <a:cs typeface="Times New Roman" pitchFamily="18" charset="0"/>
              </a:rPr>
              <a:t>.</a:t>
            </a:r>
          </a:p>
          <a:p>
            <a:pPr algn="just">
              <a:lnSpc>
                <a:spcPct val="150000"/>
              </a:lnSpc>
              <a:buFont typeface="Wingdings" pitchFamily="2" charset="2"/>
              <a:buChar char="v"/>
            </a:pPr>
            <a:r>
              <a:rPr lang="en-IN" sz="2000" dirty="0"/>
              <a:t>Increasing your website visibility on the Internet helps drive more traffic to your business, prompts more inquiries for your goods and services, increases leads, and potentially generates more sales</a:t>
            </a:r>
            <a:r>
              <a:rPr lang="en-IN" sz="2000" dirty="0" smtClean="0"/>
              <a:t>.</a:t>
            </a:r>
          </a:p>
          <a:p>
            <a:pPr algn="just">
              <a:lnSpc>
                <a:spcPct val="150000"/>
              </a:lnSpc>
              <a:buFont typeface="Wingdings" pitchFamily="2" charset="2"/>
              <a:buChar char="v"/>
            </a:pPr>
            <a:r>
              <a:rPr lang="en-US" sz="2000" dirty="0" smtClean="0">
                <a:latin typeface="Times New Roman" pitchFamily="18" charset="0"/>
                <a:cs typeface="Times New Roman" pitchFamily="18" charset="0"/>
              </a:rPr>
              <a:t>To understand  how we can increase poductivity,first we understand the term  Search Engine Marketing.</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67083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467600" cy="914400"/>
          </a:xfrm>
        </p:spPr>
        <p:txBody>
          <a:bodyPr>
            <a:normAutofit fontScale="90000"/>
          </a:bodyPr>
          <a:lstStyle/>
          <a:p>
            <a:r>
              <a:rPr lang="en-US" b="1" u="sng" dirty="0" smtClean="0">
                <a:effectLst>
                  <a:outerShdw blurRad="38100" dist="38100" dir="2700000" algn="tl">
                    <a:srgbClr val="000000">
                      <a:alpha val="43137"/>
                    </a:srgbClr>
                  </a:outerShdw>
                </a:effectLst>
              </a:rPr>
              <a:t>How Search Engine Drive Commerce on the web..</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gn="just">
              <a:lnSpc>
                <a:spcPct val="150000"/>
              </a:lnSpc>
              <a:buFont typeface="Wingdings" pitchFamily="2" charset="2"/>
              <a:buChar char="v"/>
            </a:pPr>
            <a:r>
              <a:rPr lang="en-IN" sz="2000" dirty="0">
                <a:latin typeface="Times New Roman" pitchFamily="18" charset="0"/>
                <a:cs typeface="Times New Roman" pitchFamily="18" charset="0"/>
              </a:rPr>
              <a:t>The goal of search marketing is to attract targeted traffic to a website. Consumers conduct searches by entering a search word or phrase (referred to as a keyword) into a search engine such as Google® or Yahoo</a:t>
            </a:r>
            <a:r>
              <a:rPr lang="en-IN" sz="2000" dirty="0" smtClean="0">
                <a:latin typeface="Times New Roman" pitchFamily="18" charset="0"/>
                <a:cs typeface="Times New Roman" pitchFamily="18" charset="0"/>
              </a:rPr>
              <a:t>!</a:t>
            </a:r>
          </a:p>
          <a:p>
            <a:pPr algn="just">
              <a:lnSpc>
                <a:spcPct val="150000"/>
              </a:lnSpc>
              <a:buFont typeface="Wingdings" pitchFamily="2" charset="2"/>
              <a:buChar char="v"/>
            </a:pPr>
            <a:r>
              <a:rPr lang="en-IN" sz="2000" dirty="0">
                <a:latin typeface="Times New Roman" pitchFamily="18" charset="0"/>
                <a:cs typeface="Times New Roman" pitchFamily="18" charset="0"/>
              </a:rPr>
              <a:t>Two types of results are then generated -- free "organic" search results appear and paid, or "sponsored" results</a:t>
            </a:r>
            <a:r>
              <a:rPr lang="en-IN" sz="2000" dirty="0" smtClean="0">
                <a:latin typeface="Times New Roman" pitchFamily="18" charset="0"/>
                <a:cs typeface="Times New Roman" pitchFamily="18" charset="0"/>
              </a:rPr>
              <a:t>.</a:t>
            </a:r>
          </a:p>
          <a:p>
            <a:pPr algn="just">
              <a:lnSpc>
                <a:spcPct val="150000"/>
              </a:lnSpc>
              <a:buFont typeface="Wingdings" pitchFamily="2" charset="2"/>
              <a:buChar char="v"/>
            </a:pPr>
            <a:r>
              <a:rPr lang="en-IN" sz="2000" dirty="0">
                <a:latin typeface="Times New Roman" pitchFamily="18" charset="0"/>
                <a:cs typeface="Times New Roman" pitchFamily="18" charset="0"/>
              </a:rPr>
              <a:t>Search Engine Optimization (SEO) refers to the efforts to generate free organic listings high on the results page, while search engine marketing, also known as Pay Per Click advertising (PPC) involves paid listing placement.</a:t>
            </a:r>
            <a:endParaRPr lang="en-US" sz="2000" dirty="0">
              <a:latin typeface="Times New Roman" pitchFamily="18" charset="0"/>
              <a:cs typeface="Times New Roman" pitchFamily="18" charset="0"/>
            </a:endParaRPr>
          </a:p>
          <a:p>
            <a:pPr algn="just">
              <a:lnSpc>
                <a:spcPct val="150000"/>
              </a:lnSpc>
              <a:buFont typeface="Wingdings" pitchFamily="2" charset="2"/>
              <a:buChar char="v"/>
            </a:pPr>
            <a:endParaRPr lang="en-IN" sz="2000" dirty="0" smtClean="0">
              <a:latin typeface="Times New Roman" pitchFamily="18" charset="0"/>
              <a:cs typeface="Times New Roman" pitchFamily="18" charset="0"/>
            </a:endParaRPr>
          </a:p>
          <a:p>
            <a:pPr algn="just">
              <a:lnSpc>
                <a:spcPct val="150000"/>
              </a:lnSpc>
              <a:buFont typeface="Wingdings" pitchFamily="2" charset="2"/>
              <a:buChar char="v"/>
            </a:pPr>
            <a:endParaRPr lang="en-IN" sz="2000" dirty="0" smtClean="0">
              <a:latin typeface="Times New Roman" pitchFamily="18" charset="0"/>
              <a:cs typeface="Times New Roman" pitchFamily="18" charset="0"/>
            </a:endParaRPr>
          </a:p>
          <a:p>
            <a:pPr algn="just">
              <a:lnSpc>
                <a:spcPct val="150000"/>
              </a:lnSpc>
              <a:buFont typeface="Wingdings"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73594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accent1"/>
                </a:solidFill>
                <a:effectLst>
                  <a:outerShdw blurRad="38100" dist="38100" dir="2700000" algn="tl">
                    <a:srgbClr val="000000">
                      <a:alpha val="43137"/>
                    </a:srgbClr>
                  </a:outerShdw>
                </a:effectLst>
              </a:rPr>
              <a:t>Eye Tracking</a:t>
            </a:r>
            <a:endParaRPr lang="en-IN" dirty="0"/>
          </a:p>
        </p:txBody>
      </p:sp>
      <p:sp>
        <p:nvSpPr>
          <p:cNvPr id="3" name="Content Placeholder 2"/>
          <p:cNvSpPr>
            <a:spLocks noGrp="1"/>
          </p:cNvSpPr>
          <p:nvPr>
            <p:ph sz="quarter" idx="1"/>
          </p:nvPr>
        </p:nvSpPr>
        <p:spPr/>
        <p:txBody>
          <a:bodyPr>
            <a:noAutofit/>
          </a:bodyPr>
          <a:lstStyle/>
          <a:p>
            <a:pPr>
              <a:lnSpc>
                <a:spcPct val="150000"/>
              </a:lnSpc>
              <a:buFont typeface="Wingdings" pitchFamily="2" charset="2"/>
              <a:buChar char="v"/>
            </a:pPr>
            <a:r>
              <a:rPr lang="en-IN" sz="2000" b="1" dirty="0"/>
              <a:t>Eye-tracking</a:t>
            </a:r>
            <a:r>
              <a:rPr lang="en-IN" sz="2000" dirty="0"/>
              <a:t> involves the </a:t>
            </a:r>
            <a:r>
              <a:rPr lang="en-IN" sz="2000" u="sng" dirty="0"/>
              <a:t>"</a:t>
            </a:r>
            <a:r>
              <a:rPr lang="en-IN" sz="2000" b="1" u="sng" dirty="0"/>
              <a:t>tracking of eye movements"</a:t>
            </a:r>
            <a:r>
              <a:rPr lang="en-IN" sz="2000" dirty="0"/>
              <a:t>. It is a method where the </a:t>
            </a:r>
            <a:r>
              <a:rPr lang="en-IN" sz="2000" dirty="0" smtClean="0"/>
              <a:t>scan path </a:t>
            </a:r>
            <a:r>
              <a:rPr lang="en-IN" sz="2000" dirty="0"/>
              <a:t>of a person's gaze, while looking over a picture, is traced and recorded.</a:t>
            </a:r>
          </a:p>
          <a:p>
            <a:pPr>
              <a:lnSpc>
                <a:spcPct val="150000"/>
              </a:lnSpc>
              <a:buFont typeface="Wingdings" pitchFamily="2" charset="2"/>
              <a:buChar char="v"/>
            </a:pPr>
            <a:r>
              <a:rPr lang="en-IN" sz="2000" dirty="0" smtClean="0"/>
              <a:t>Determining </a:t>
            </a:r>
            <a:r>
              <a:rPr lang="en-IN" sz="2000" dirty="0"/>
              <a:t>what a user looks </a:t>
            </a:r>
            <a:r>
              <a:rPr lang="en-IN" sz="2000" dirty="0" smtClean="0"/>
              <a:t>at.</a:t>
            </a:r>
          </a:p>
          <a:p>
            <a:pPr>
              <a:lnSpc>
                <a:spcPct val="150000"/>
              </a:lnSpc>
              <a:buFont typeface="Wingdings" pitchFamily="2" charset="2"/>
              <a:buChar char="v"/>
            </a:pPr>
            <a:r>
              <a:rPr lang="en-IN" sz="2000" dirty="0" smtClean="0"/>
              <a:t>Eye-tracking </a:t>
            </a:r>
            <a:r>
              <a:rPr lang="en-IN" sz="2000" dirty="0"/>
              <a:t>analysis documents precisely what people notice - and what not. </a:t>
            </a:r>
            <a:endParaRPr lang="en-IN" sz="2000" dirty="0" smtClean="0"/>
          </a:p>
          <a:p>
            <a:pPr>
              <a:lnSpc>
                <a:spcPct val="150000"/>
              </a:lnSpc>
              <a:buFont typeface="Wingdings" pitchFamily="2" charset="2"/>
              <a:buChar char="v"/>
            </a:pPr>
            <a:r>
              <a:rPr lang="en-IN" sz="2000" dirty="0"/>
              <a:t>This is possible in many areas: during shopping, while reading an advertisement, looking over a catalogue, or surfing the net.</a:t>
            </a:r>
          </a:p>
          <a:p>
            <a:pPr>
              <a:lnSpc>
                <a:spcPct val="150000"/>
              </a:lnSpc>
              <a:buFont typeface="Wingdings" pitchFamily="2" charset="2"/>
              <a:buChar char="v"/>
            </a:pPr>
            <a:endParaRPr lang="en-IN" sz="2000" dirty="0" smtClean="0"/>
          </a:p>
          <a:p>
            <a:pPr marL="0" indent="0">
              <a:lnSpc>
                <a:spcPct val="150000"/>
              </a:lnSpc>
              <a:buNone/>
            </a:pPr>
            <a:endParaRPr lang="en-IN" sz="2000" dirty="0" smtClean="0"/>
          </a:p>
        </p:txBody>
      </p:sp>
    </p:spTree>
    <p:extLst>
      <p:ext uri="{BB962C8B-B14F-4D97-AF65-F5344CB8AC3E}">
        <p14:creationId xmlns:p14="http://schemas.microsoft.com/office/powerpoint/2010/main" val="333992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algn="just">
              <a:lnSpc>
                <a:spcPct val="150000"/>
              </a:lnSpc>
              <a:buFont typeface="Wingdings" pitchFamily="2" charset="2"/>
              <a:buChar char="v"/>
            </a:pPr>
            <a:r>
              <a:rPr lang="en-IN" sz="2000" dirty="0"/>
              <a:t>This is possible in many areas: during shopping, while reading an advertisement, looking over a catalogue, or surfing the net</a:t>
            </a:r>
            <a:r>
              <a:rPr lang="en-IN" sz="2000" dirty="0" smtClean="0"/>
              <a:t>.</a:t>
            </a:r>
            <a:endParaRPr lang="en-IN" sz="2000" dirty="0"/>
          </a:p>
          <a:p>
            <a:pPr algn="just">
              <a:lnSpc>
                <a:spcPct val="150000"/>
              </a:lnSpc>
              <a:buFont typeface="Wingdings" pitchFamily="2" charset="2"/>
              <a:buChar char="v"/>
            </a:pPr>
            <a:r>
              <a:rPr lang="en-IN" sz="2000" dirty="0" smtClean="0"/>
              <a:t>This </a:t>
            </a:r>
            <a:r>
              <a:rPr lang="en-IN" sz="2000" dirty="0"/>
              <a:t>type of technology will have a big impact in computing. </a:t>
            </a:r>
            <a:endParaRPr lang="en-IN" sz="2000" dirty="0" smtClean="0"/>
          </a:p>
          <a:p>
            <a:pPr algn="just">
              <a:lnSpc>
                <a:spcPct val="150000"/>
              </a:lnSpc>
              <a:buFont typeface="Wingdings" pitchFamily="2" charset="2"/>
              <a:buChar char="v"/>
            </a:pPr>
            <a:r>
              <a:rPr lang="en-IN" sz="2000" dirty="0" smtClean="0"/>
              <a:t>The </a:t>
            </a:r>
            <a:r>
              <a:rPr lang="en-IN" sz="2000" dirty="0"/>
              <a:t>research above will allow users to effectively research on </a:t>
            </a:r>
            <a:r>
              <a:rPr lang="en-IN" sz="2000" b="1" dirty="0"/>
              <a:t>what areas people focus. </a:t>
            </a:r>
            <a:r>
              <a:rPr lang="en-IN" sz="2000" dirty="0"/>
              <a:t>This can help when developing websites or displaying information.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17004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pic>
        <p:nvPicPr>
          <p:cNvPr id="2050" name="Picture 2" descr="C:\Users\Vidhi\Desktop\global.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56388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114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pic>
        <p:nvPicPr>
          <p:cNvPr id="3075" name="Picture 3" descr="C:\Users\Vidhi\Desktop\blickverlauf.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019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94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a:t>The lines trace the path that the eye travelled across the test media</a:t>
            </a:r>
            <a:r>
              <a:rPr lang="en-IN" sz="2000" dirty="0" smtClean="0"/>
              <a:t>.</a:t>
            </a:r>
          </a:p>
          <a:p>
            <a:pPr>
              <a:lnSpc>
                <a:spcPct val="150000"/>
              </a:lnSpc>
              <a:buFont typeface="Wingdings" pitchFamily="2" charset="2"/>
              <a:buChar char="v"/>
            </a:pPr>
            <a:r>
              <a:rPr lang="en-IN" sz="2000" dirty="0" smtClean="0"/>
              <a:t> </a:t>
            </a:r>
            <a:r>
              <a:rPr lang="en-IN" sz="2000" dirty="0"/>
              <a:t>Fixed points are represented in the form of circles. The larger the point, the longer the subject fixed onto the corresponding point, indicating that the test subject showed greater interest in this area.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33222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4724399"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042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search engine..??</a:t>
            </a:r>
            <a:endParaRPr lang="en-IN" dirty="0"/>
          </a:p>
        </p:txBody>
      </p:sp>
      <p:sp>
        <p:nvSpPr>
          <p:cNvPr id="3" name="Content Placeholder 2"/>
          <p:cNvSpPr>
            <a:spLocks noGrp="1"/>
          </p:cNvSpPr>
          <p:nvPr>
            <p:ph sz="quarter" idx="1"/>
          </p:nvPr>
        </p:nvSpPr>
        <p:spPr/>
        <p:txBody>
          <a:bodyPr>
            <a:normAutofit/>
          </a:bodyPr>
          <a:lstStyle/>
          <a:p>
            <a:r>
              <a:rPr lang="en-IN" dirty="0"/>
              <a:t>A </a:t>
            </a:r>
            <a:r>
              <a:rPr lang="en-IN" b="1" dirty="0"/>
              <a:t>search engine</a:t>
            </a:r>
            <a:r>
              <a:rPr lang="en-IN" dirty="0"/>
              <a:t> is a </a:t>
            </a:r>
            <a:r>
              <a:rPr lang="en-IN" dirty="0">
                <a:hlinkClick r:id="rId2"/>
              </a:rPr>
              <a:t>software</a:t>
            </a:r>
            <a:r>
              <a:rPr lang="en-IN" dirty="0"/>
              <a:t> </a:t>
            </a:r>
            <a:r>
              <a:rPr lang="en-IN" dirty="0">
                <a:hlinkClick r:id="rId3"/>
              </a:rPr>
              <a:t>program</a:t>
            </a:r>
            <a:r>
              <a:rPr lang="en-IN" dirty="0"/>
              <a:t> or </a:t>
            </a:r>
            <a:r>
              <a:rPr lang="en-IN" dirty="0">
                <a:hlinkClick r:id="rId4"/>
              </a:rPr>
              <a:t>script</a:t>
            </a:r>
            <a:r>
              <a:rPr lang="en-IN" dirty="0"/>
              <a:t> available through the </a:t>
            </a:r>
            <a:r>
              <a:rPr lang="en-IN" dirty="0">
                <a:hlinkClick r:id="rId5"/>
              </a:rPr>
              <a:t>Internet</a:t>
            </a:r>
            <a:r>
              <a:rPr lang="en-IN" dirty="0"/>
              <a:t> that searches documents and files for keywords and returns the results of any files containing those keywords. </a:t>
            </a:r>
            <a:endParaRPr lang="en-IN" dirty="0" smtClean="0"/>
          </a:p>
          <a:p>
            <a:r>
              <a:rPr lang="en-IN" dirty="0"/>
              <a:t>Search engines are </a:t>
            </a:r>
            <a:r>
              <a:rPr lang="en-IN" dirty="0">
                <a:hlinkClick r:id="rId6"/>
              </a:rPr>
              <a:t>programs</a:t>
            </a:r>
            <a:r>
              <a:rPr lang="en-IN" dirty="0"/>
              <a:t> that search documents for specified </a:t>
            </a:r>
            <a:r>
              <a:rPr lang="en-IN" dirty="0">
                <a:hlinkClick r:id="rId7"/>
              </a:rPr>
              <a:t>keywords</a:t>
            </a:r>
            <a:r>
              <a:rPr lang="en-IN" dirty="0"/>
              <a:t> and returns a list of the documents where the keywords were found</a:t>
            </a:r>
            <a:endParaRPr lang="en-IN" dirty="0" smtClean="0"/>
          </a:p>
          <a:p>
            <a:r>
              <a:rPr lang="en-IN" dirty="0" smtClean="0"/>
              <a:t>Today</a:t>
            </a:r>
            <a:r>
              <a:rPr lang="en-IN" dirty="0"/>
              <a:t>, there are thousands of different search engines available on the Internet, each with their own abilities and features. </a:t>
            </a:r>
            <a:endParaRPr lang="en-IN" dirty="0" smtClean="0"/>
          </a:p>
        </p:txBody>
      </p:sp>
    </p:spTree>
    <p:extLst>
      <p:ext uri="{BB962C8B-B14F-4D97-AF65-F5344CB8AC3E}">
        <p14:creationId xmlns:p14="http://schemas.microsoft.com/office/powerpoint/2010/main" val="34025460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a:latin typeface="Times New Roman" pitchFamily="18" charset="0"/>
                <a:cs typeface="Times New Roman" pitchFamily="18" charset="0"/>
              </a:rPr>
              <a:t>Click tracking is a technique used to determine and record what computer users are clicking with their mouse while browsing the Web</a:t>
            </a:r>
            <a:r>
              <a:rPr lang="en-IN" sz="2000" dirty="0" smtClean="0"/>
              <a:t>.</a:t>
            </a:r>
          </a:p>
          <a:p>
            <a:pPr>
              <a:lnSpc>
                <a:spcPct val="150000"/>
              </a:lnSpc>
              <a:buFont typeface="Wingdings" pitchFamily="2" charset="2"/>
              <a:buChar char="v"/>
            </a:pPr>
            <a:r>
              <a:rPr lang="en-IN" sz="2000" dirty="0"/>
              <a:t>The clicking action is then sent and logged by the client, Web browser or server while the computer user continues to explore and click around the ad application or Web page. </a:t>
            </a:r>
            <a:endParaRPr lang="en-IN" sz="2000" dirty="0" smtClean="0"/>
          </a:p>
          <a:p>
            <a:pPr>
              <a:lnSpc>
                <a:spcPct val="150000"/>
              </a:lnSpc>
              <a:buFont typeface="Wingdings" pitchFamily="2" charset="2"/>
              <a:buChar char="v"/>
            </a:pPr>
            <a:r>
              <a:rPr lang="en-IN" sz="2000" dirty="0"/>
              <a:t>This method is quite useful for determining the effectiveness and productivity of market research and software testing, among other things.</a:t>
            </a:r>
          </a:p>
        </p:txBody>
      </p:sp>
      <p:sp>
        <p:nvSpPr>
          <p:cNvPr id="4" name="Title 3"/>
          <p:cNvSpPr>
            <a:spLocks noGrp="1"/>
          </p:cNvSpPr>
          <p:nvPr>
            <p:ph type="title"/>
          </p:nvPr>
        </p:nvSpPr>
        <p:spPr/>
        <p:txBody>
          <a:bodyPr/>
          <a:lstStyle/>
          <a:p>
            <a:r>
              <a:rPr lang="en-US" b="1" u="sng" smtClean="0">
                <a:solidFill>
                  <a:schemeClr val="accent1"/>
                </a:solidFill>
                <a:effectLst>
                  <a:outerShdw blurRad="38100" dist="38100" dir="2700000" algn="tl">
                    <a:srgbClr val="000000">
                      <a:alpha val="43137"/>
                    </a:srgbClr>
                  </a:outerShdw>
                </a:effectLst>
              </a:rPr>
              <a:t>Click tracking:</a:t>
            </a:r>
            <a:endParaRPr lang="en-IN"/>
          </a:p>
        </p:txBody>
      </p:sp>
    </p:spTree>
    <p:extLst>
      <p:ext uri="{BB962C8B-B14F-4D97-AF65-F5344CB8AC3E}">
        <p14:creationId xmlns:p14="http://schemas.microsoft.com/office/powerpoint/2010/main" val="2256627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lnSpc>
                <a:spcPct val="150000"/>
              </a:lnSpc>
              <a:buFont typeface="Wingdings" pitchFamily="2" charset="2"/>
              <a:buChar char="v"/>
            </a:pPr>
            <a:r>
              <a:rPr lang="en-US" sz="2000" dirty="0" smtClean="0">
                <a:latin typeface="Times New Roman" pitchFamily="18" charset="0"/>
                <a:cs typeface="Times New Roman" pitchFamily="18" charset="0"/>
              </a:rPr>
              <a:t>There are two methods of click tracking:</a:t>
            </a:r>
          </a:p>
          <a:p>
            <a:pPr marL="0" indent="0">
              <a:lnSpc>
                <a:spcPct val="15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1)Natural Click</a:t>
            </a:r>
          </a:p>
          <a:p>
            <a:pPr marL="0" indent="0">
              <a:lnSpc>
                <a:spcPct val="150000"/>
              </a:lnSpc>
              <a:buNone/>
            </a:pPr>
            <a:r>
              <a:rPr lang="en-US" sz="2000" dirty="0" smtClean="0">
                <a:latin typeface="Times New Roman" pitchFamily="18" charset="0"/>
                <a:cs typeface="Times New Roman" pitchFamily="18" charset="0"/>
              </a:rPr>
              <a:t>     2)Pay Per Click</a:t>
            </a:r>
          </a:p>
          <a:p>
            <a:pPr>
              <a:lnSpc>
                <a:spcPct val="150000"/>
              </a:lnSpc>
              <a:buFont typeface="Wingdings" pitchFamily="2" charset="2"/>
              <a:buChar char="v"/>
            </a:pPr>
            <a:r>
              <a:rPr lang="en-IN" sz="2000" dirty="0" smtClean="0">
                <a:latin typeface="Times New Roman" pitchFamily="18" charset="0"/>
                <a:cs typeface="Times New Roman" pitchFamily="18" charset="0"/>
              </a:rPr>
              <a:t>Organic  search results </a:t>
            </a:r>
            <a:r>
              <a:rPr lang="en-IN" sz="2000" dirty="0">
                <a:latin typeface="Times New Roman" pitchFamily="18" charset="0"/>
                <a:cs typeface="Times New Roman" pitchFamily="18" charset="0"/>
              </a:rPr>
              <a:t>are the Web page listings that most closely match the user’s search </a:t>
            </a:r>
            <a:r>
              <a:rPr lang="en-IN" sz="2000" dirty="0" smtClean="0">
                <a:latin typeface="Times New Roman" pitchFamily="18" charset="0"/>
                <a:cs typeface="Times New Roman" pitchFamily="18" charset="0"/>
              </a:rPr>
              <a:t>query based </a:t>
            </a:r>
            <a:r>
              <a:rPr lang="en-IN" sz="2000" dirty="0">
                <a:latin typeface="Times New Roman" pitchFamily="18" charset="0"/>
                <a:cs typeface="Times New Roman" pitchFamily="18" charset="0"/>
              </a:rPr>
              <a:t>on relevance. Also called “natural” search results, ranking high in the organic results is what </a:t>
            </a:r>
            <a:r>
              <a:rPr lang="en-IN" sz="2000" dirty="0" smtClean="0">
                <a:latin typeface="Times New Roman" pitchFamily="18" charset="0"/>
                <a:cs typeface="Times New Roman" pitchFamily="18" charset="0"/>
              </a:rPr>
              <a:t>SEO is </a:t>
            </a:r>
            <a:r>
              <a:rPr lang="en-IN" sz="2000" dirty="0">
                <a:latin typeface="Times New Roman" pitchFamily="18" charset="0"/>
                <a:cs typeface="Times New Roman" pitchFamily="18" charset="0"/>
              </a:rPr>
              <a:t>all about.</a:t>
            </a:r>
          </a:p>
          <a:p>
            <a:pPr>
              <a:lnSpc>
                <a:spcPct val="150000"/>
              </a:lnSpc>
              <a:buFont typeface="Wingdings" pitchFamily="2" charset="2"/>
              <a:buChar char="v"/>
            </a:pPr>
            <a:r>
              <a:rPr lang="en-IN" sz="2000" dirty="0" smtClean="0">
                <a:latin typeface="Times New Roman" pitchFamily="18" charset="0"/>
                <a:cs typeface="Times New Roman" pitchFamily="18" charset="0"/>
              </a:rPr>
              <a:t>Free listing </a:t>
            </a:r>
            <a:r>
              <a:rPr lang="en-IN" sz="2000" dirty="0">
                <a:latin typeface="Times New Roman" pitchFamily="18" charset="0"/>
                <a:cs typeface="Times New Roman" pitchFamily="18" charset="0"/>
              </a:rPr>
              <a:t>are displayed on the main area of the results page. Most search engine pages display 10 results per page; but there can be thousands of listings and hundreds of pages.</a:t>
            </a:r>
            <a:endParaRPr lang="en-US" sz="2000" dirty="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u="sng" smtClean="0">
                <a:solidFill>
                  <a:schemeClr val="accent1"/>
                </a:solidFill>
                <a:effectLst>
                  <a:outerShdw blurRad="38100" dist="38100" dir="2700000" algn="tl">
                    <a:srgbClr val="000000">
                      <a:alpha val="43137"/>
                    </a:srgbClr>
                  </a:outerShdw>
                </a:effectLst>
              </a:rPr>
              <a:t>Click tracking:</a:t>
            </a:r>
            <a:endParaRPr lang="en-IN"/>
          </a:p>
        </p:txBody>
      </p:sp>
    </p:spTree>
    <p:extLst>
      <p:ext uri="{BB962C8B-B14F-4D97-AF65-F5344CB8AC3E}">
        <p14:creationId xmlns:p14="http://schemas.microsoft.com/office/powerpoint/2010/main" val="1117235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smtClean="0">
                <a:latin typeface="Times New Roman" pitchFamily="18" charset="0"/>
                <a:cs typeface="Times New Roman" pitchFamily="18" charset="0"/>
              </a:rPr>
              <a:t>Paid </a:t>
            </a:r>
            <a:r>
              <a:rPr lang="en-IN" sz="2000" dirty="0">
                <a:latin typeface="Times New Roman" pitchFamily="18" charset="0"/>
                <a:cs typeface="Times New Roman" pitchFamily="18" charset="0"/>
              </a:rPr>
              <a:t>results are basically advertisements — the Web site owners have </a:t>
            </a:r>
            <a:r>
              <a:rPr lang="en-IN" sz="2000" dirty="0" smtClean="0">
                <a:latin typeface="Times New Roman" pitchFamily="18" charset="0"/>
                <a:cs typeface="Times New Roman" pitchFamily="18" charset="0"/>
              </a:rPr>
              <a:t>paid something for it.</a:t>
            </a:r>
          </a:p>
          <a:p>
            <a:pPr>
              <a:lnSpc>
                <a:spcPct val="150000"/>
              </a:lnSpc>
              <a:buFont typeface="Wingdings" pitchFamily="2" charset="2"/>
              <a:buChar char="v"/>
            </a:pPr>
            <a:r>
              <a:rPr lang="en-IN" sz="2000" dirty="0" smtClean="0">
                <a:latin typeface="Times New Roman" pitchFamily="18" charset="0"/>
                <a:cs typeface="Times New Roman" pitchFamily="18" charset="0"/>
              </a:rPr>
              <a:t> Pay </a:t>
            </a:r>
            <a:r>
              <a:rPr lang="en-IN" sz="2000" dirty="0">
                <a:latin typeface="Times New Roman" pitchFamily="18" charset="0"/>
                <a:cs typeface="Times New Roman" pitchFamily="18" charset="0"/>
              </a:rPr>
              <a:t>per click (PPC) is an online advertising model in which revenue is earned via qualifying sponsored click-through advertisements. PPC is a search advertising component where advertisers bid on relevant keywords.</a:t>
            </a:r>
          </a:p>
          <a:p>
            <a:pPr>
              <a:lnSpc>
                <a:spcPct val="150000"/>
              </a:lnSpc>
              <a:buFont typeface="Wingdings" pitchFamily="2" charset="2"/>
              <a:buChar char="v"/>
            </a:pPr>
            <a:r>
              <a:rPr lang="en-IN" sz="2000" dirty="0">
                <a:latin typeface="Times New Roman" pitchFamily="18" charset="0"/>
                <a:cs typeface="Times New Roman" pitchFamily="18" charset="0"/>
              </a:rPr>
              <a:t>PPC is a type of sponsored online advertising that is used on a wide range of websites, including search engines, where the advertiser only pays if a web user clicks on their ad. Hence the title, ‘pay per click.’</a:t>
            </a:r>
          </a:p>
          <a:p>
            <a:pPr algn="just">
              <a:lnSpc>
                <a:spcPct val="150000"/>
              </a:lnSpc>
              <a:buFont typeface="Wingdings" pitchFamily="2" charset="2"/>
              <a:buChar char="v"/>
            </a:pPr>
            <a:endParaRPr lang="en-US" sz="2000" dirty="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u="sng" smtClean="0">
                <a:solidFill>
                  <a:schemeClr val="accent1"/>
                </a:solidFill>
                <a:effectLst>
                  <a:outerShdw blurRad="38100" dist="38100" dir="2700000" algn="tl">
                    <a:srgbClr val="000000">
                      <a:alpha val="43137"/>
                    </a:srgbClr>
                  </a:outerShdw>
                </a:effectLst>
              </a:rPr>
              <a:t>Click tracking:</a:t>
            </a:r>
            <a:endParaRPr lang="en-IN"/>
          </a:p>
        </p:txBody>
      </p:sp>
    </p:spTree>
    <p:extLst>
      <p:ext uri="{BB962C8B-B14F-4D97-AF65-F5344CB8AC3E}">
        <p14:creationId xmlns:p14="http://schemas.microsoft.com/office/powerpoint/2010/main" val="1466728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a:t>On a search results page, you can tell paid results from organic ones because search engines set apart the paid listings, putting them above or to the right of the organic results, or giving them a shaded background, border lines, or other visual clues. </a:t>
            </a:r>
            <a:endParaRPr lang="en-IN" sz="2000" dirty="0" smtClean="0"/>
          </a:p>
          <a:p>
            <a:pPr>
              <a:lnSpc>
                <a:spcPct val="150000"/>
              </a:lnSpc>
              <a:buFont typeface="Wingdings" pitchFamily="2" charset="2"/>
              <a:buChar char="v"/>
            </a:pPr>
            <a:r>
              <a:rPr lang="en-IN" sz="2000" dirty="0" smtClean="0"/>
              <a:t>The </a:t>
            </a:r>
            <a:r>
              <a:rPr lang="en-IN" sz="2000" dirty="0"/>
              <a:t>following figure shows the difference between paid listings and organic results.</a:t>
            </a:r>
            <a:endParaRPr lang="en-IN" sz="20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u="sng" smtClean="0">
                <a:solidFill>
                  <a:schemeClr val="accent1"/>
                </a:solidFill>
                <a:effectLst>
                  <a:outerShdw blurRad="38100" dist="38100" dir="2700000" algn="tl">
                    <a:srgbClr val="000000">
                      <a:alpha val="43137"/>
                    </a:srgbClr>
                  </a:outerShdw>
                </a:effectLst>
              </a:rPr>
              <a:t>Click tracking:</a:t>
            </a:r>
            <a:endParaRPr lang="en-IN"/>
          </a:p>
        </p:txBody>
      </p:sp>
    </p:spTree>
    <p:extLst>
      <p:ext uri="{BB962C8B-B14F-4D97-AF65-F5344CB8AC3E}">
        <p14:creationId xmlns:p14="http://schemas.microsoft.com/office/powerpoint/2010/main" val="1718877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smtClean="0">
                <a:solidFill>
                  <a:schemeClr val="accent1"/>
                </a:solidFill>
                <a:effectLst>
                  <a:outerShdw blurRad="38100" dist="38100" dir="2700000" algn="tl">
                    <a:srgbClr val="000000">
                      <a:alpha val="43137"/>
                    </a:srgbClr>
                  </a:outerShdw>
                </a:effectLst>
              </a:rPr>
              <a:t>Click tracking:</a:t>
            </a:r>
            <a:endParaRPr lang="en-IN"/>
          </a:p>
        </p:txBody>
      </p:sp>
      <p:pic>
        <p:nvPicPr>
          <p:cNvPr id="3074" name="Picture 2" descr="C:\Users\Vidhi\Desktop\232812.image0.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6781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433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096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879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6529" y="2590799"/>
            <a:ext cx="5666937" cy="923330"/>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 . .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219815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The first search engine ever developed is considered </a:t>
            </a:r>
            <a:r>
              <a:rPr lang="en-IN" dirty="0">
                <a:hlinkClick r:id="rId2"/>
              </a:rPr>
              <a:t>Archie</a:t>
            </a:r>
            <a:r>
              <a:rPr lang="en-IN" dirty="0"/>
              <a:t>, which was used to search for </a:t>
            </a:r>
            <a:r>
              <a:rPr lang="en-IN" dirty="0">
                <a:hlinkClick r:id="rId3"/>
              </a:rPr>
              <a:t>FTP</a:t>
            </a:r>
            <a:r>
              <a:rPr lang="en-IN" dirty="0"/>
              <a:t> files and the first text-based search engine is considered </a:t>
            </a:r>
            <a:r>
              <a:rPr lang="en-IN" dirty="0">
                <a:hlinkClick r:id="rId4"/>
              </a:rPr>
              <a:t>Veronica</a:t>
            </a:r>
            <a:r>
              <a:rPr lang="en-IN" dirty="0"/>
              <a:t>. </a:t>
            </a:r>
          </a:p>
          <a:p>
            <a:r>
              <a:rPr lang="en-IN" dirty="0"/>
              <a:t>Today, the most popular and well known search engine is Google.</a:t>
            </a:r>
          </a:p>
          <a:p>
            <a:endParaRPr lang="en-IN" dirty="0"/>
          </a:p>
        </p:txBody>
      </p:sp>
    </p:spTree>
    <p:extLst>
      <p:ext uri="{BB962C8B-B14F-4D97-AF65-F5344CB8AC3E}">
        <p14:creationId xmlns:p14="http://schemas.microsoft.com/office/powerpoint/2010/main" val="1615928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Examples of popular search engines</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rmAutofit/>
          </a:bodyPr>
          <a:lstStyle/>
          <a:p>
            <a:pPr marL="0" indent="0" algn="just">
              <a:lnSpc>
                <a:spcPct val="160000"/>
              </a:lnSpc>
              <a:buNone/>
            </a:pPr>
            <a:endParaRPr lang="en-US" spc="-100" dirty="0" smtClean="0">
              <a:latin typeface="Calibri" pitchFamily="34" charset="0"/>
            </a:endParaRPr>
          </a:p>
          <a:p>
            <a:endParaRPr lang="en-US" spc="-100" dirty="0" smtClean="0"/>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58888" y="1676400"/>
            <a:ext cx="6557962" cy="4190999"/>
          </a:xfrm>
          <a:prstGeom prst="rect">
            <a:avLst/>
          </a:prstGeom>
          <a:noFill/>
          <a:ln/>
        </p:spPr>
      </p:pic>
    </p:spTree>
    <p:extLst>
      <p:ext uri="{BB962C8B-B14F-4D97-AF65-F5344CB8AC3E}">
        <p14:creationId xmlns:p14="http://schemas.microsoft.com/office/powerpoint/2010/main" val="417838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fontScale="90000"/>
          </a:bodyPr>
          <a:lstStyle/>
          <a:p>
            <a:r>
              <a:rPr lang="en-US" b="1" u="sng" dirty="0" smtClean="0">
                <a:effectLst>
                  <a:outerShdw blurRad="38100" dist="38100" dir="2700000" algn="tl">
                    <a:srgbClr val="000000">
                      <a:alpha val="43137"/>
                    </a:srgbClr>
                  </a:outerShdw>
                </a:effectLst>
              </a:rPr>
              <a:t>What is search engine optimization?</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nSpc>
                <a:spcPct val="150000"/>
              </a:lnSpc>
              <a:buFont typeface="Wingdings" pitchFamily="2" charset="2"/>
              <a:buChar char="v"/>
            </a:pPr>
            <a:r>
              <a:rPr lang="en-IN" sz="2000" dirty="0" smtClean="0">
                <a:latin typeface="Times New Roman" pitchFamily="18" charset="0"/>
                <a:cs typeface="Times New Roman" pitchFamily="18" charset="0"/>
              </a:rPr>
              <a:t>Whenever </a:t>
            </a:r>
            <a:r>
              <a:rPr lang="en-IN" sz="2000" dirty="0">
                <a:latin typeface="Times New Roman" pitchFamily="18" charset="0"/>
                <a:cs typeface="Times New Roman" pitchFamily="18" charset="0"/>
              </a:rPr>
              <a:t>you enter a query in a search engine and hit 'enter' you get a list of web results that contain that query term. Users normally tend to visit websites that are at the top of this list as they perceive those to be more relevant to the query. If you have ever wondered why some of these websites rank better than the others then you must know that it is because of a powerful web marketing technique called </a:t>
            </a:r>
            <a:r>
              <a:rPr lang="en-IN" sz="2000" b="1" dirty="0">
                <a:latin typeface="Times New Roman" pitchFamily="18" charset="0"/>
                <a:cs typeface="Times New Roman" pitchFamily="18" charset="0"/>
              </a:rPr>
              <a:t>Search Engine Optimization (SEO</a:t>
            </a: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a:t>
            </a:r>
          </a:p>
          <a:p>
            <a:pPr>
              <a:lnSpc>
                <a:spcPct val="150000"/>
              </a:lnSpc>
              <a:buFont typeface="Wingdings" pitchFamily="2" charset="2"/>
              <a:buChar char="v"/>
            </a:pPr>
            <a:r>
              <a:rPr lang="en-IN" sz="2000" dirty="0"/>
              <a:t>Search engine optimization is a methodology of strategies, techniques and tactics used to increase the amount of visitors to a </a:t>
            </a:r>
            <a:r>
              <a:rPr lang="en-IN" sz="2000" dirty="0">
                <a:hlinkClick r:id="rId3"/>
              </a:rPr>
              <a:t>website</a:t>
            </a:r>
            <a:r>
              <a:rPr lang="en-IN" sz="2000" dirty="0"/>
              <a:t> by obtaining a high-ranking placement in the search results page of a </a:t>
            </a:r>
            <a:r>
              <a:rPr lang="en-IN" sz="2000" dirty="0">
                <a:hlinkClick r:id="rId4"/>
              </a:rPr>
              <a:t>search engine</a:t>
            </a:r>
            <a:r>
              <a:rPr lang="en-IN" sz="2000" dirty="0"/>
              <a:t> (</a:t>
            </a:r>
            <a:r>
              <a:rPr lang="en-IN" sz="2000" dirty="0">
                <a:hlinkClick r:id="rId5"/>
              </a:rPr>
              <a:t>SERP</a:t>
            </a:r>
            <a:r>
              <a:rPr lang="en-IN" sz="2000" dirty="0"/>
              <a:t>) -- including Google, Bing, Yahoo and other search engines.</a:t>
            </a:r>
          </a:p>
          <a:p>
            <a:pPr>
              <a:lnSpc>
                <a:spcPct val="150000"/>
              </a:lnSpc>
              <a:buFont typeface="Wingdings" pitchFamily="2" charset="2"/>
              <a:buChar char="v"/>
            </a:pPr>
            <a:endParaRPr lang="en-US" sz="2000" kern="1100" spc="-100" dirty="0" smtClean="0">
              <a:latin typeface="Times New Roman" pitchFamily="18" charset="0"/>
              <a:cs typeface="Times New Roman" pitchFamily="18" charset="0"/>
            </a:endParaRPr>
          </a:p>
          <a:p>
            <a:pPr algn="just">
              <a:lnSpc>
                <a:spcPct val="16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18828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fontScale="90000"/>
          </a:bodyPr>
          <a:lstStyle/>
          <a:p>
            <a:r>
              <a:rPr lang="en-US" b="1" u="sng" dirty="0" smtClean="0">
                <a:effectLst>
                  <a:outerShdw blurRad="38100" dist="38100" dir="2700000" algn="tl">
                    <a:srgbClr val="000000">
                      <a:alpha val="43137"/>
                    </a:srgbClr>
                  </a:outerShdw>
                </a:effectLst>
              </a:rPr>
              <a:t>What is search engine optimization?</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nSpc>
                <a:spcPct val="150000"/>
              </a:lnSpc>
              <a:buFont typeface="Wingdings" pitchFamily="2" charset="2"/>
              <a:buChar char="v"/>
            </a:pPr>
            <a:r>
              <a:rPr lang="en-IN" sz="2000" dirty="0">
                <a:latin typeface="Times New Roman" pitchFamily="18" charset="0"/>
                <a:cs typeface="Times New Roman" pitchFamily="18" charset="0"/>
              </a:rPr>
              <a:t>SEO is a technique which helps search engines find and rank your site higher than the millions of other sites in response to a search query. SEO thus helps you get traffic from search engines. </a:t>
            </a: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SEO is all about optimizing a web site for Search Engines. </a:t>
            </a:r>
          </a:p>
          <a:p>
            <a:pPr>
              <a:lnSpc>
                <a:spcPct val="150000"/>
              </a:lnSpc>
              <a:buFont typeface="Wingdings" pitchFamily="2" charset="2"/>
              <a:buChar char="v"/>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SEO is the process of designing and developing a web site to rank well in search engine results. </a:t>
            </a:r>
          </a:p>
          <a:p>
            <a:pPr>
              <a:lnSpc>
                <a:spcPct val="150000"/>
              </a:lnSpc>
              <a:buFont typeface="Wingdings" pitchFamily="2" charset="2"/>
              <a:buChar char="v"/>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SEO is to improve the volume and quality of traffic to a web site from search engines. </a:t>
            </a:r>
          </a:p>
          <a:p>
            <a:pPr>
              <a:lnSpc>
                <a:spcPct val="150000"/>
              </a:lnSpc>
              <a:buFont typeface="Wingdings" pitchFamily="2" charset="2"/>
              <a:buChar char="v"/>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SEO is a subset of search engine marketing. </a:t>
            </a:r>
          </a:p>
          <a:p>
            <a:pPr>
              <a:lnSpc>
                <a:spcPct val="150000"/>
              </a:lnSpc>
              <a:buFont typeface="Wingdings" pitchFamily="2" charset="2"/>
              <a:buChar char="v"/>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SEO is marketing by understanding how search algorithms work and what human visitors might search.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US" sz="2000" dirty="0"/>
              <a:t>So, we can say that SEO is the cost effective method of increasing traffic &amp; popularity of the website.</a:t>
            </a:r>
            <a:endParaRPr lang="en-IN" sz="2000" dirty="0"/>
          </a:p>
          <a:p>
            <a:pPr>
              <a:lnSpc>
                <a:spcPct val="150000"/>
              </a:lnSpc>
              <a:buFont typeface="Wingdings" pitchFamily="2" charset="2"/>
              <a:buChar char="v"/>
            </a:pPr>
            <a:endParaRPr lang="en-IN" sz="2000" dirty="0">
              <a:latin typeface="Times New Roman" pitchFamily="18" charset="0"/>
              <a:cs typeface="Times New Roman" pitchFamily="18" charset="0"/>
            </a:endParaRPr>
          </a:p>
          <a:p>
            <a:pPr algn="just">
              <a:lnSpc>
                <a:spcPct val="150000"/>
              </a:lnSpc>
              <a:buFont typeface="Wingdings"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60006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latin typeface="Times New Roman" pitchFamily="18" charset="0"/>
                <a:cs typeface="Times New Roman" pitchFamily="18" charset="0"/>
              </a:rPr>
              <a:t>Search </a:t>
            </a:r>
            <a:r>
              <a:rPr lang="en-US" sz="3200" b="1" u="sng" dirty="0">
                <a:latin typeface="Times New Roman" pitchFamily="18" charset="0"/>
                <a:cs typeface="Times New Roman" pitchFamily="18" charset="0"/>
              </a:rPr>
              <a:t>Engines statistics</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IN" dirty="0"/>
          </a:p>
        </p:txBody>
      </p:sp>
      <p:sp>
        <p:nvSpPr>
          <p:cNvPr id="3" name="Content Placeholder 2"/>
          <p:cNvSpPr>
            <a:spLocks noGrp="1"/>
          </p:cNvSpPr>
          <p:nvPr>
            <p:ph sz="quarter" idx="1"/>
          </p:nvPr>
        </p:nvSpPr>
        <p:spPr/>
        <p:txBody>
          <a:bodyPr/>
          <a:lstStyle/>
          <a:p>
            <a:pPr marL="0" indent="0">
              <a:spcBef>
                <a:spcPct val="50000"/>
              </a:spcBef>
              <a:buNone/>
            </a:pPr>
            <a:r>
              <a:rPr lang="en-US" b="1" dirty="0" smtClean="0">
                <a:latin typeface="Arial" charset="0"/>
              </a:rPr>
              <a:t>1.Google </a:t>
            </a:r>
            <a:r>
              <a:rPr lang="en-US" b="1" dirty="0">
                <a:latin typeface="Arial" charset="0"/>
              </a:rPr>
              <a:t>– </a:t>
            </a:r>
            <a:r>
              <a:rPr lang="en-US" b="1" dirty="0" smtClean="0">
                <a:latin typeface="Arial" charset="0"/>
              </a:rPr>
              <a:t>41.6%</a:t>
            </a:r>
          </a:p>
          <a:p>
            <a:pPr marL="0" indent="0">
              <a:spcBef>
                <a:spcPct val="50000"/>
              </a:spcBef>
              <a:buNone/>
            </a:pPr>
            <a:r>
              <a:rPr lang="en-US" b="1" dirty="0" smtClean="0">
                <a:latin typeface="Arial" charset="0"/>
              </a:rPr>
              <a:t>2.Yahoo </a:t>
            </a:r>
            <a:r>
              <a:rPr lang="en-US" b="1" dirty="0">
                <a:latin typeface="Arial" charset="0"/>
              </a:rPr>
              <a:t>– 31.5%</a:t>
            </a:r>
          </a:p>
          <a:p>
            <a:pPr marL="0" indent="0">
              <a:spcBef>
                <a:spcPct val="50000"/>
              </a:spcBef>
              <a:buNone/>
            </a:pPr>
            <a:r>
              <a:rPr lang="en-US" b="1" dirty="0" smtClean="0">
                <a:latin typeface="Arial" charset="0"/>
              </a:rPr>
              <a:t>3.MSN </a:t>
            </a:r>
            <a:r>
              <a:rPr lang="en-US" b="1" dirty="0">
                <a:latin typeface="Arial" charset="0"/>
              </a:rPr>
              <a:t>– 27.4%</a:t>
            </a:r>
          </a:p>
          <a:p>
            <a:pPr marL="0" indent="0">
              <a:spcBef>
                <a:spcPct val="50000"/>
              </a:spcBef>
              <a:buNone/>
            </a:pPr>
            <a:r>
              <a:rPr lang="en-US" b="1" dirty="0" smtClean="0">
                <a:latin typeface="Arial" charset="0"/>
              </a:rPr>
              <a:t>4.AOL </a:t>
            </a:r>
            <a:r>
              <a:rPr lang="en-US" b="1" dirty="0">
                <a:latin typeface="Arial" charset="0"/>
              </a:rPr>
              <a:t>– 13.6%</a:t>
            </a:r>
          </a:p>
          <a:p>
            <a:pPr marL="0" indent="0">
              <a:spcBef>
                <a:spcPct val="50000"/>
              </a:spcBef>
              <a:buNone/>
            </a:pPr>
            <a:r>
              <a:rPr lang="en-US" b="1" dirty="0" smtClean="0">
                <a:latin typeface="Arial" charset="0"/>
              </a:rPr>
              <a:t>5.Ask </a:t>
            </a:r>
            <a:r>
              <a:rPr lang="en-US" b="1" dirty="0">
                <a:latin typeface="Arial" charset="0"/>
              </a:rPr>
              <a:t>Jeeves – 7.0%</a:t>
            </a:r>
          </a:p>
          <a:p>
            <a:endParaRPr lang="en-IN" dirty="0"/>
          </a:p>
        </p:txBody>
      </p:sp>
    </p:spTree>
    <p:extLst>
      <p:ext uri="{BB962C8B-B14F-4D97-AF65-F5344CB8AC3E}">
        <p14:creationId xmlns:p14="http://schemas.microsoft.com/office/powerpoint/2010/main" val="1034848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dirty="0" smtClean="0">
                <a:effectLst>
                  <a:outerShdw blurRad="38100" dist="38100" dir="2700000" algn="tl">
                    <a:srgbClr val="000000">
                      <a:alpha val="43137"/>
                    </a:srgbClr>
                  </a:outerShdw>
                </a:effectLst>
              </a:rPr>
              <a:t>mission Of Search Engine:</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nSpc>
                <a:spcPct val="150000"/>
              </a:lnSpc>
              <a:buFont typeface="Wingdings" pitchFamily="2" charset="2"/>
              <a:buChar char="v"/>
            </a:pPr>
            <a:r>
              <a:rPr lang="en-IN" sz="2000" dirty="0">
                <a:latin typeface="Times New Roman" pitchFamily="18" charset="0"/>
                <a:cs typeface="Times New Roman" pitchFamily="18" charset="0"/>
              </a:rPr>
              <a:t>Since web searchers are free to use any of the many available search engines on the Web to find what they are seeking, the burden is on the search engines to develop a relevant, fast, and fresh search experience.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the most part, search engines accomplish this by being </a:t>
            </a:r>
            <a:r>
              <a:rPr lang="en-IN" sz="2000" i="1" dirty="0">
                <a:latin typeface="Times New Roman" pitchFamily="18" charset="0"/>
                <a:cs typeface="Times New Roman" pitchFamily="18" charset="0"/>
              </a:rPr>
              <a:t>perceived</a:t>
            </a:r>
            <a:r>
              <a:rPr lang="en-IN" sz="2000" dirty="0">
                <a:latin typeface="Times New Roman" pitchFamily="18" charset="0"/>
                <a:cs typeface="Times New Roman" pitchFamily="18" charset="0"/>
              </a:rPr>
              <a:t> as having the most relevant results and delivering them the fastest, as users will go to the search engine they think will get them the answers they want in the least amount of time.</a:t>
            </a:r>
          </a:p>
          <a:p>
            <a:pPr>
              <a:lnSpc>
                <a:spcPct val="150000"/>
              </a:lnSpc>
              <a:buFont typeface="Wingdings" pitchFamily="2" charset="2"/>
              <a:buChar char="v"/>
            </a:pPr>
            <a:r>
              <a:rPr lang="en-IN" sz="2000" dirty="0">
                <a:latin typeface="Times New Roman" pitchFamily="18" charset="0"/>
                <a:cs typeface="Times New Roman" pitchFamily="18" charset="0"/>
              </a:rPr>
              <a:t>As a result, search engines invest a tremendous amount of time, energy, and capital in improving their relevance. This includes performing extensive studies of user responses to their search results, comparing their results against those of other search </a:t>
            </a:r>
            <a:r>
              <a:rPr lang="en-IN" sz="2000" dirty="0" smtClean="0">
                <a:latin typeface="Times New Roman" pitchFamily="18" charset="0"/>
                <a:cs typeface="Times New Roman" pitchFamily="18" charset="0"/>
              </a:rPr>
              <a:t>engines</a:t>
            </a:r>
            <a:r>
              <a:rPr lang="en-IN" sz="2000" dirty="0">
                <a:latin typeface="Times New Roman" pitchFamily="18" charset="0"/>
                <a:cs typeface="Times New Roman" pitchFamily="18" charset="0"/>
              </a:rPr>
              <a:t>.</a:t>
            </a:r>
          </a:p>
          <a:p>
            <a:pPr algn="just">
              <a:lnSpc>
                <a:spcPct val="150000"/>
              </a:lnSpc>
              <a:buFont typeface="Wingdings"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70161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86F5CDE211B4DAEBEECDFE333CCCD" ma:contentTypeVersion="11" ma:contentTypeDescription="Create a new document." ma:contentTypeScope="" ma:versionID="36fcf95d1b700204d1e6aa391f58477f">
  <xsd:schema xmlns:xsd="http://www.w3.org/2001/XMLSchema" xmlns:xs="http://www.w3.org/2001/XMLSchema" xmlns:p="http://schemas.microsoft.com/office/2006/metadata/properties" xmlns:ns2="2c9e4378-27e2-4829-8a39-64d10009307d" xmlns:ns3="38ee9195-713f-4cf7-8164-64a0e2965200" targetNamespace="http://schemas.microsoft.com/office/2006/metadata/properties" ma:root="true" ma:fieldsID="9b4fc07811d382ed6ba7361c11834235" ns2:_="" ns3:_="">
    <xsd:import namespace="2c9e4378-27e2-4829-8a39-64d10009307d"/>
    <xsd:import namespace="38ee9195-713f-4cf7-8164-64a0e29652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4378-27e2-4829-8a39-64d100093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ee9195-713f-4cf7-8164-64a0e296520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FC284F-33C9-4C2E-BF1E-B3D1FD38FE71}"/>
</file>

<file path=customXml/itemProps2.xml><?xml version="1.0" encoding="utf-8"?>
<ds:datastoreItem xmlns:ds="http://schemas.openxmlformats.org/officeDocument/2006/customXml" ds:itemID="{E996C698-4CDF-4EBD-ACBD-E8B0DC5E16AD}"/>
</file>

<file path=customXml/itemProps3.xml><?xml version="1.0" encoding="utf-8"?>
<ds:datastoreItem xmlns:ds="http://schemas.openxmlformats.org/officeDocument/2006/customXml" ds:itemID="{2D144522-D55B-4841-89B3-B839D59D2A4D}"/>
</file>

<file path=docProps/app.xml><?xml version="1.0" encoding="utf-8"?>
<Properties xmlns="http://schemas.openxmlformats.org/officeDocument/2006/extended-properties" xmlns:vt="http://schemas.openxmlformats.org/officeDocument/2006/docPropsVTypes">
  <Template>Oriel</Template>
  <TotalTime>1476</TotalTime>
  <Words>1946</Words>
  <Application>Microsoft Office PowerPoint</Application>
  <PresentationFormat>On-screen Show (4:3)</PresentationFormat>
  <Paragraphs>127</Paragraphs>
  <Slides>36</Slides>
  <Notes>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Oriel</vt:lpstr>
      <vt:lpstr>Search engine optimization </vt:lpstr>
      <vt:lpstr>Content</vt:lpstr>
      <vt:lpstr>What is search engine..??</vt:lpstr>
      <vt:lpstr>PowerPoint Presentation</vt:lpstr>
      <vt:lpstr>Examples of popular search engines</vt:lpstr>
      <vt:lpstr>What is search engine optimization?</vt:lpstr>
      <vt:lpstr>What is search engine optimization?</vt:lpstr>
      <vt:lpstr>Search Engines statistics </vt:lpstr>
      <vt:lpstr>mission Of Search Engine:</vt:lpstr>
      <vt:lpstr>Continue..</vt:lpstr>
      <vt:lpstr>Market Share..</vt:lpstr>
      <vt:lpstr>Continue..</vt:lpstr>
      <vt:lpstr>Continue..</vt:lpstr>
      <vt:lpstr>Continue..</vt:lpstr>
      <vt:lpstr>Human goal of searching</vt:lpstr>
      <vt:lpstr> Determining Search intent:</vt:lpstr>
      <vt:lpstr>Continue..</vt:lpstr>
      <vt:lpstr>How people search?</vt:lpstr>
      <vt:lpstr>PowerPoint Presentation</vt:lpstr>
      <vt:lpstr>Continue..</vt:lpstr>
      <vt:lpstr>Continue..</vt:lpstr>
      <vt:lpstr>How Search Engine Drive Commerce on the web..</vt:lpstr>
      <vt:lpstr>How Search Engine Drive Commerce on the web..</vt:lpstr>
      <vt:lpstr>Eye Tracking</vt:lpstr>
      <vt:lpstr>Continue..</vt:lpstr>
      <vt:lpstr>Continue..</vt:lpstr>
      <vt:lpstr>Continue..</vt:lpstr>
      <vt:lpstr>Continue..</vt:lpstr>
      <vt:lpstr>Continue..</vt:lpstr>
      <vt:lpstr>Click tracking:</vt:lpstr>
      <vt:lpstr>Click tracking:</vt:lpstr>
      <vt:lpstr>Click tracking:</vt:lpstr>
      <vt:lpstr>Click tracking:</vt:lpstr>
      <vt:lpstr>Click tracking:</vt:lpstr>
      <vt:lpstr>Continue..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Correspondence Management System</dc:title>
  <dc:creator>Maulik</dc:creator>
  <cp:lastModifiedBy>Vidhi</cp:lastModifiedBy>
  <cp:revision>306</cp:revision>
  <dcterms:created xsi:type="dcterms:W3CDTF">2013-12-22T05:12:17Z</dcterms:created>
  <dcterms:modified xsi:type="dcterms:W3CDTF">2015-07-22T03:37:53Z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0x01010038F86F5CDE211B4DAEBEECDFE333CCCD</vt:lpwstr>
  </property>
</Properties>
</file>