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8" r:id="rId31"/>
    <p:sldId id="289" r:id="rId32"/>
    <p:sldId id="290" r:id="rId33"/>
    <p:sldId id="285" r:id="rId34"/>
    <p:sldId id="286" r:id="rId35"/>
    <p:sldId id="287" r:id="rId36"/>
    <p:sldId id="291" r:id="rId37"/>
    <p:sldId id="292" r:id="rId38"/>
    <p:sldId id="293" r:id="rId39"/>
    <p:sldId id="294" r:id="rId40"/>
    <p:sldId id="298" r:id="rId41"/>
    <p:sldId id="299" r:id="rId42"/>
    <p:sldId id="300" r:id="rId43"/>
    <p:sldId id="301" r:id="rId44"/>
    <p:sldId id="295" r:id="rId45"/>
    <p:sldId id="296" r:id="rId46"/>
    <p:sldId id="297"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3" d="100"/>
          <a:sy n="63" d="100"/>
        </p:scale>
        <p:origin x="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F26E-BE27-4E1C-A505-A7E9A8CF3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3C12B2-91AC-462B-870C-57242F434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35971C-EE79-451C-958D-98D28A2D17C9}"/>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5" name="Footer Placeholder 4">
            <a:extLst>
              <a:ext uri="{FF2B5EF4-FFF2-40B4-BE49-F238E27FC236}">
                <a16:creationId xmlns:a16="http://schemas.microsoft.com/office/drawing/2014/main" id="{3E128D78-5F0D-4E66-AE44-793F7F495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26345-4A84-4590-BC7B-DE8A99B04F63}"/>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422860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62B2-C2AD-410B-A246-C9C41DB8C8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33D44B-4BFA-454A-B7C8-49DB99EDDD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542BA-80B3-4758-8D67-02709765E663}"/>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5" name="Footer Placeholder 4">
            <a:extLst>
              <a:ext uri="{FF2B5EF4-FFF2-40B4-BE49-F238E27FC236}">
                <a16:creationId xmlns:a16="http://schemas.microsoft.com/office/drawing/2014/main" id="{727A34C7-A34D-4F3C-AA09-E255B0284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474E9-7297-487F-8E18-8781049DA635}"/>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23096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6F9C8-BC5E-4123-9C43-A50E8EDC2B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1C25FC-0A0B-4F9E-A77F-310D6A73F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D21D3-4EA3-406F-8DD8-FACAF966E49E}"/>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5" name="Footer Placeholder 4">
            <a:extLst>
              <a:ext uri="{FF2B5EF4-FFF2-40B4-BE49-F238E27FC236}">
                <a16:creationId xmlns:a16="http://schemas.microsoft.com/office/drawing/2014/main" id="{45B23477-DDB4-470D-82D5-8656CEB84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3688F-EDD1-4ACA-B334-875EE1C53F5C}"/>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376592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D098-A85B-4387-B2C9-630CD29B6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F23AF-C5F4-401B-8EC5-945EF06C7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78763-D9E1-4AE3-BC5D-6D41841DEB49}"/>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5" name="Footer Placeholder 4">
            <a:extLst>
              <a:ext uri="{FF2B5EF4-FFF2-40B4-BE49-F238E27FC236}">
                <a16:creationId xmlns:a16="http://schemas.microsoft.com/office/drawing/2014/main" id="{84DF07A2-F692-4F1E-AB18-4B8259D77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BF6BF-E8C5-4A55-B295-8967F49F1F1D}"/>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111657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8861-572F-4B20-A909-DE30F1F81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43F300-7806-4BC1-8076-63F06B6E6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87B1B7-8A58-407A-9CE4-0E3528C4A627}"/>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5" name="Footer Placeholder 4">
            <a:extLst>
              <a:ext uri="{FF2B5EF4-FFF2-40B4-BE49-F238E27FC236}">
                <a16:creationId xmlns:a16="http://schemas.microsoft.com/office/drawing/2014/main" id="{45881982-9BF0-449F-86FF-01973C8900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D757C-DC83-459D-AAD7-D1FEC1DAD1CB}"/>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10625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7EBC-0A63-4F9C-9BBA-3FEB4F10BF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ED56C5-AB9F-4767-839A-F75EA3DB7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7E54AC-C10F-49CE-912C-04AF1B9ED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FE9EE3-ADF5-4005-94C3-43E3E8AA6F3D}"/>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6" name="Footer Placeholder 5">
            <a:extLst>
              <a:ext uri="{FF2B5EF4-FFF2-40B4-BE49-F238E27FC236}">
                <a16:creationId xmlns:a16="http://schemas.microsoft.com/office/drawing/2014/main" id="{CA8E0727-2717-4397-9ACE-3458AFB44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597D6-30E7-4420-9DAA-4A744F975DE6}"/>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331434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836E-D597-4C11-94BA-CC09674B92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FA87A8-A174-4BF5-A1D0-DB23F1A79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B0564-4C96-47C7-ACC5-7038F6EB9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F2D652-F29D-41F3-B5A1-B3B0BA886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DC0E85-A50B-47B9-88E8-64D75F4E8A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2BA965-ACE6-441D-8A7A-9D682DC14CC4}"/>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8" name="Footer Placeholder 7">
            <a:extLst>
              <a:ext uri="{FF2B5EF4-FFF2-40B4-BE49-F238E27FC236}">
                <a16:creationId xmlns:a16="http://schemas.microsoft.com/office/drawing/2014/main" id="{72E9616B-C736-4512-97FB-68F6C6712A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8DC0FF-DBDF-4A68-B97F-6BCF010DEE57}"/>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80097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BB10-2178-4428-AAC1-BE4642C8F5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42A74E-2402-40A1-8A79-86E4F27A39D4}"/>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4" name="Footer Placeholder 3">
            <a:extLst>
              <a:ext uri="{FF2B5EF4-FFF2-40B4-BE49-F238E27FC236}">
                <a16:creationId xmlns:a16="http://schemas.microsoft.com/office/drawing/2014/main" id="{50009B23-E207-41C9-9E87-EC3E647F85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9A9877-E402-4AEA-8D36-C32BC5774603}"/>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109047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31B37-9F6C-49A3-9A41-37B549F1F9E7}"/>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3" name="Footer Placeholder 2">
            <a:extLst>
              <a:ext uri="{FF2B5EF4-FFF2-40B4-BE49-F238E27FC236}">
                <a16:creationId xmlns:a16="http://schemas.microsoft.com/office/drawing/2014/main" id="{5DAB30A5-A3B0-4F14-A8F1-5D8D7598A9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5889A6-B0F0-4F41-887F-4B43E12B06A7}"/>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381506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0BBF-237A-4E20-9A8D-80D0F8F94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BC0B6E-08A6-4DE9-850B-EFB25EF63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1D564A-72FD-485E-9C46-CCB70EC68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C087A-81C3-4FEE-B225-E22D41A317BE}"/>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6" name="Footer Placeholder 5">
            <a:extLst>
              <a:ext uri="{FF2B5EF4-FFF2-40B4-BE49-F238E27FC236}">
                <a16:creationId xmlns:a16="http://schemas.microsoft.com/office/drawing/2014/main" id="{CB8FEE62-B50A-4E08-8B37-9823E7C24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F9848-9517-4C5C-9641-E7D396509C60}"/>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310343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1F52-69FC-4E9E-9C30-D98F748EC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D134C7-F6A1-4BE0-9F10-00E1F6C61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F17194-12BB-4E74-8B5D-36F86D1D0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BB8D1-C3BF-41B9-9176-3B73C538D60B}"/>
              </a:ext>
            </a:extLst>
          </p:cNvPr>
          <p:cNvSpPr>
            <a:spLocks noGrp="1"/>
          </p:cNvSpPr>
          <p:nvPr>
            <p:ph type="dt" sz="half" idx="10"/>
          </p:nvPr>
        </p:nvSpPr>
        <p:spPr/>
        <p:txBody>
          <a:bodyPr/>
          <a:lstStyle/>
          <a:p>
            <a:fld id="{192B7EB9-F4B7-4302-A409-56855E9C1336}" type="datetimeFigureOut">
              <a:rPr lang="en-IN" smtClean="0"/>
              <a:t>21-08-2021</a:t>
            </a:fld>
            <a:endParaRPr lang="en-IN"/>
          </a:p>
        </p:txBody>
      </p:sp>
      <p:sp>
        <p:nvSpPr>
          <p:cNvPr id="6" name="Footer Placeholder 5">
            <a:extLst>
              <a:ext uri="{FF2B5EF4-FFF2-40B4-BE49-F238E27FC236}">
                <a16:creationId xmlns:a16="http://schemas.microsoft.com/office/drawing/2014/main" id="{BD9A3F8B-A6FF-4CDC-A4A2-3684863FF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891AD-887D-41E9-B09D-CD801F702290}"/>
              </a:ext>
            </a:extLst>
          </p:cNvPr>
          <p:cNvSpPr>
            <a:spLocks noGrp="1"/>
          </p:cNvSpPr>
          <p:nvPr>
            <p:ph type="sldNum" sz="quarter" idx="12"/>
          </p:nvPr>
        </p:nvSpPr>
        <p:spPr/>
        <p:txBody>
          <a:bodyPr/>
          <a:lstStyle/>
          <a:p>
            <a:fld id="{E04C8601-257B-47E0-81D0-374941124DFB}" type="slidenum">
              <a:rPr lang="en-IN" smtClean="0"/>
              <a:t>‹#›</a:t>
            </a:fld>
            <a:endParaRPr lang="en-IN"/>
          </a:p>
        </p:txBody>
      </p:sp>
    </p:spTree>
    <p:extLst>
      <p:ext uri="{BB962C8B-B14F-4D97-AF65-F5344CB8AC3E}">
        <p14:creationId xmlns:p14="http://schemas.microsoft.com/office/powerpoint/2010/main" val="387440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B690E-51C8-4094-8C52-CE8F64D6F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C52BE-B0E4-4872-B416-42ED7D3B8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0C1FE-C209-48B7-881B-0D98FDA8E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B7EB9-F4B7-4302-A409-56855E9C1336}" type="datetimeFigureOut">
              <a:rPr lang="en-IN" smtClean="0"/>
              <a:t>21-08-2021</a:t>
            </a:fld>
            <a:endParaRPr lang="en-IN"/>
          </a:p>
        </p:txBody>
      </p:sp>
      <p:sp>
        <p:nvSpPr>
          <p:cNvPr id="5" name="Footer Placeholder 4">
            <a:extLst>
              <a:ext uri="{FF2B5EF4-FFF2-40B4-BE49-F238E27FC236}">
                <a16:creationId xmlns:a16="http://schemas.microsoft.com/office/drawing/2014/main" id="{C61C879F-26D3-4FA2-BF9D-C26C13CC1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C5ADB3-429C-4436-A9CA-851A795E5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C8601-257B-47E0-81D0-374941124DFB}" type="slidenum">
              <a:rPr lang="en-IN" smtClean="0"/>
              <a:t>‹#›</a:t>
            </a:fld>
            <a:endParaRPr lang="en-IN"/>
          </a:p>
        </p:txBody>
      </p:sp>
    </p:spTree>
    <p:extLst>
      <p:ext uri="{BB962C8B-B14F-4D97-AF65-F5344CB8AC3E}">
        <p14:creationId xmlns:p14="http://schemas.microsoft.com/office/powerpoint/2010/main" val="31431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020A-46D8-4E94-9D12-AAE66129AE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5264A1F-4D84-4AFA-A933-51347F5304D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92334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5C5C-6F26-4B7A-8EA2-F5DE48AAF399}"/>
              </a:ext>
            </a:extLst>
          </p:cNvPr>
          <p:cNvSpPr>
            <a:spLocks noGrp="1"/>
          </p:cNvSpPr>
          <p:nvPr>
            <p:ph type="title"/>
          </p:nvPr>
        </p:nvSpPr>
        <p:spPr>
          <a:xfrm>
            <a:off x="838200" y="365125"/>
            <a:ext cx="10515600" cy="762635"/>
          </a:xfrm>
        </p:spPr>
        <p:txBody>
          <a:bodyPr/>
          <a:lstStyle/>
          <a:p>
            <a:r>
              <a:rPr lang="en-US" b="1" dirty="0"/>
              <a:t>Defining Your Site’s Information Architecture</a:t>
            </a:r>
            <a:endParaRPr lang="en-IN" b="1" dirty="0"/>
          </a:p>
        </p:txBody>
      </p:sp>
      <p:sp>
        <p:nvSpPr>
          <p:cNvPr id="3" name="Content Placeholder 2">
            <a:extLst>
              <a:ext uri="{FF2B5EF4-FFF2-40B4-BE49-F238E27FC236}">
                <a16:creationId xmlns:a16="http://schemas.microsoft.com/office/drawing/2014/main" id="{39A2F122-B30F-4523-AFA2-00E0BB36F495}"/>
              </a:ext>
            </a:extLst>
          </p:cNvPr>
          <p:cNvSpPr>
            <a:spLocks noGrp="1"/>
          </p:cNvSpPr>
          <p:nvPr>
            <p:ph idx="1"/>
          </p:nvPr>
        </p:nvSpPr>
        <p:spPr>
          <a:xfrm>
            <a:off x="838200" y="1493520"/>
            <a:ext cx="10515600" cy="4683443"/>
          </a:xfrm>
        </p:spPr>
        <p:txBody>
          <a:bodyPr>
            <a:normAutofit fontScale="85000" lnSpcReduction="20000"/>
          </a:bodyPr>
          <a:lstStyle/>
          <a:p>
            <a:r>
              <a:rPr lang="en-US" dirty="0"/>
              <a:t>Whether you’re working with an established website or not, you should plan to research the desired site architecture (from an SEO perspective) at the start of your SEO project. </a:t>
            </a:r>
          </a:p>
          <a:p>
            <a:r>
              <a:rPr lang="en-US" dirty="0"/>
              <a:t>This task can be divided into two major components: </a:t>
            </a:r>
          </a:p>
          <a:p>
            <a:r>
              <a:rPr lang="en-US" dirty="0"/>
              <a:t>➢ Technology decisions </a:t>
            </a:r>
          </a:p>
          <a:p>
            <a:r>
              <a:rPr lang="en-US" dirty="0"/>
              <a:t>➢ Structural decisions</a:t>
            </a:r>
          </a:p>
          <a:p>
            <a:r>
              <a:rPr lang="en-US" b="1" dirty="0"/>
              <a:t>Technology decisions </a:t>
            </a:r>
            <a:br>
              <a:rPr lang="en-US" b="1" dirty="0"/>
            </a:br>
            <a:endParaRPr lang="en-US" b="1" dirty="0"/>
          </a:p>
          <a:p>
            <a:r>
              <a:rPr lang="en-US" dirty="0"/>
              <a:t>Our Technology choices can have a major impact on your </a:t>
            </a:r>
            <a:r>
              <a:rPr lang="en-US" dirty="0" err="1"/>
              <a:t>SEOresults</a:t>
            </a:r>
            <a:r>
              <a:rPr lang="en-US" dirty="0"/>
              <a:t> which are as follows:</a:t>
            </a:r>
          </a:p>
          <a:p>
            <a:r>
              <a:rPr lang="en-US" b="1" dirty="0"/>
              <a:t>Dynamic URLS</a:t>
            </a:r>
          </a:p>
          <a:p>
            <a:r>
              <a:rPr lang="en-US" b="1" dirty="0"/>
              <a:t>Session IDs or user IDs in the URL</a:t>
            </a:r>
          </a:p>
          <a:p>
            <a:r>
              <a:rPr lang="en-US" b="1" dirty="0"/>
              <a:t>Superfluous flags in the URL</a:t>
            </a:r>
          </a:p>
          <a:p>
            <a:endParaRPr lang="en-IN" dirty="0"/>
          </a:p>
        </p:txBody>
      </p:sp>
    </p:spTree>
    <p:extLst>
      <p:ext uri="{BB962C8B-B14F-4D97-AF65-F5344CB8AC3E}">
        <p14:creationId xmlns:p14="http://schemas.microsoft.com/office/powerpoint/2010/main" val="217828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324C-A413-4EF6-82E1-30D32F25EC7E}"/>
              </a:ext>
            </a:extLst>
          </p:cNvPr>
          <p:cNvSpPr>
            <a:spLocks noGrp="1"/>
          </p:cNvSpPr>
          <p:nvPr>
            <p:ph type="title"/>
          </p:nvPr>
        </p:nvSpPr>
        <p:spPr>
          <a:xfrm>
            <a:off x="838200" y="365126"/>
            <a:ext cx="10515600" cy="315912"/>
          </a:xfrm>
        </p:spPr>
        <p:txBody>
          <a:bodyPr>
            <a:normAutofit fontScale="90000"/>
          </a:bodyPr>
          <a:lstStyle/>
          <a:p>
            <a:r>
              <a:rPr lang="en-US" b="1" dirty="0"/>
              <a:t>Continue…</a:t>
            </a:r>
            <a:endParaRPr lang="en-IN" b="1" dirty="0"/>
          </a:p>
        </p:txBody>
      </p:sp>
      <p:sp>
        <p:nvSpPr>
          <p:cNvPr id="3" name="Content Placeholder 2">
            <a:extLst>
              <a:ext uri="{FF2B5EF4-FFF2-40B4-BE49-F238E27FC236}">
                <a16:creationId xmlns:a16="http://schemas.microsoft.com/office/drawing/2014/main" id="{37E35DFA-5C84-4C8F-B0A8-B05BAAE8DC14}"/>
              </a:ext>
            </a:extLst>
          </p:cNvPr>
          <p:cNvSpPr>
            <a:spLocks noGrp="1"/>
          </p:cNvSpPr>
          <p:nvPr>
            <p:ph idx="1"/>
          </p:nvPr>
        </p:nvSpPr>
        <p:spPr>
          <a:xfrm>
            <a:off x="838200" y="965200"/>
            <a:ext cx="10515600" cy="5211763"/>
          </a:xfrm>
        </p:spPr>
        <p:txBody>
          <a:bodyPr>
            <a:normAutofit/>
          </a:bodyPr>
          <a:lstStyle/>
          <a:p>
            <a:r>
              <a:rPr lang="en-US" b="1" dirty="0"/>
              <a:t>Links or content based in JavaScript, Java, or Flash</a:t>
            </a:r>
          </a:p>
          <a:p>
            <a:r>
              <a:rPr lang="en-US" b="1" dirty="0"/>
              <a:t>Content behind forms (including pull-down lists) </a:t>
            </a:r>
          </a:p>
          <a:p>
            <a:r>
              <a:rPr lang="en-IN" b="1" dirty="0"/>
              <a:t>Temporary (302) redirects </a:t>
            </a:r>
          </a:p>
          <a:p>
            <a:pPr>
              <a:buFont typeface="Wingdings" panose="05000000000000000000" pitchFamily="2" charset="2"/>
              <a:buChar char="v"/>
            </a:pPr>
            <a:r>
              <a:rPr lang="en-US" b="1" dirty="0"/>
              <a:t> Dynamic URLS</a:t>
            </a:r>
          </a:p>
          <a:p>
            <a:r>
              <a:rPr lang="en-US" dirty="0"/>
              <a:t>Although Google now states that dynamic URLs are not a problem for the company, this is not entirely true, nor is it the case for the other search engines. </a:t>
            </a:r>
          </a:p>
          <a:p>
            <a:r>
              <a:rPr lang="en-US" dirty="0"/>
              <a:t>Make sure your CMS does not end up rendering your pages on URLs with many convoluted parameters in them</a:t>
            </a:r>
            <a:endParaRPr lang="en-US" b="1" dirty="0"/>
          </a:p>
          <a:p>
            <a:pPr>
              <a:buFont typeface="Wingdings" panose="05000000000000000000" pitchFamily="2" charset="2"/>
              <a:buChar char="v"/>
            </a:pPr>
            <a:endParaRPr lang="en-US" b="1" dirty="0"/>
          </a:p>
          <a:p>
            <a:endParaRPr lang="en-IN" b="1" dirty="0"/>
          </a:p>
        </p:txBody>
      </p:sp>
    </p:spTree>
    <p:extLst>
      <p:ext uri="{BB962C8B-B14F-4D97-AF65-F5344CB8AC3E}">
        <p14:creationId xmlns:p14="http://schemas.microsoft.com/office/powerpoint/2010/main" val="331930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CF98-6C0B-4CAB-9AE7-0ACEF0B551FD}"/>
              </a:ext>
            </a:extLst>
          </p:cNvPr>
          <p:cNvSpPr>
            <a:spLocks noGrp="1"/>
          </p:cNvSpPr>
          <p:nvPr>
            <p:ph type="title"/>
          </p:nvPr>
        </p:nvSpPr>
        <p:spPr>
          <a:xfrm>
            <a:off x="838200" y="365125"/>
            <a:ext cx="10515600" cy="53911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C9B51BDE-EC1B-4025-9CB6-F847AE89A695}"/>
              </a:ext>
            </a:extLst>
          </p:cNvPr>
          <p:cNvSpPr>
            <a:spLocks noGrp="1"/>
          </p:cNvSpPr>
          <p:nvPr>
            <p:ph idx="1"/>
          </p:nvPr>
        </p:nvSpPr>
        <p:spPr>
          <a:xfrm>
            <a:off x="838200" y="1046480"/>
            <a:ext cx="10515600" cy="5130483"/>
          </a:xfrm>
        </p:spPr>
        <p:txBody>
          <a:bodyPr>
            <a:normAutofit lnSpcReduction="10000"/>
          </a:bodyPr>
          <a:lstStyle/>
          <a:p>
            <a:pPr>
              <a:buFont typeface="Wingdings" panose="05000000000000000000" pitchFamily="2" charset="2"/>
              <a:buChar char="v"/>
            </a:pPr>
            <a:r>
              <a:rPr lang="en-US" b="1" dirty="0"/>
              <a:t>Session IDs or user IDs in the URL </a:t>
            </a:r>
          </a:p>
          <a:p>
            <a:r>
              <a:rPr lang="en-US" dirty="0"/>
              <a:t>It used to be very common for CMSs to track individual users surfing a site by adding a tracking code to the end of the URL. </a:t>
            </a:r>
          </a:p>
          <a:p>
            <a:r>
              <a:rPr lang="en-US" dirty="0"/>
              <a:t>Although this worked well for this purpose, it was not good for search engines, because they saw each URL as a different page rather than variants of the same page. </a:t>
            </a:r>
          </a:p>
          <a:p>
            <a:r>
              <a:rPr lang="en-US" dirty="0"/>
              <a:t>Make sure your CMS does not ever serve up session ID.</a:t>
            </a:r>
          </a:p>
          <a:p>
            <a:r>
              <a:rPr lang="en-US" b="1" dirty="0"/>
              <a:t>Superfluous flags in the URL</a:t>
            </a:r>
          </a:p>
          <a:p>
            <a:r>
              <a:rPr lang="en-US" dirty="0"/>
              <a:t> Related to the preceding two items is the notion of extra junk being present in the URL. This probably does not bother Google, but it may bother the other search engines, and it interferes with the user experience for your site. </a:t>
            </a:r>
          </a:p>
          <a:p>
            <a:endParaRPr lang="en-IN" dirty="0"/>
          </a:p>
        </p:txBody>
      </p:sp>
    </p:spTree>
    <p:extLst>
      <p:ext uri="{BB962C8B-B14F-4D97-AF65-F5344CB8AC3E}">
        <p14:creationId xmlns:p14="http://schemas.microsoft.com/office/powerpoint/2010/main" val="85295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1D7B-A164-43A0-BB2C-79E8B1A61D49}"/>
              </a:ext>
            </a:extLst>
          </p:cNvPr>
          <p:cNvSpPr>
            <a:spLocks noGrp="1"/>
          </p:cNvSpPr>
          <p:nvPr>
            <p:ph type="title"/>
          </p:nvPr>
        </p:nvSpPr>
        <p:spPr>
          <a:xfrm>
            <a:off x="838200" y="365125"/>
            <a:ext cx="10515600" cy="884555"/>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C205C3A4-173D-4EFC-AEF9-9CECAFDB1B30}"/>
              </a:ext>
            </a:extLst>
          </p:cNvPr>
          <p:cNvSpPr>
            <a:spLocks noGrp="1"/>
          </p:cNvSpPr>
          <p:nvPr>
            <p:ph idx="1"/>
          </p:nvPr>
        </p:nvSpPr>
        <p:spPr>
          <a:xfrm>
            <a:off x="838200" y="1442720"/>
            <a:ext cx="10515600" cy="4734243"/>
          </a:xfrm>
        </p:spPr>
        <p:txBody>
          <a:bodyPr>
            <a:normAutofit lnSpcReduction="10000"/>
          </a:bodyPr>
          <a:lstStyle/>
          <a:p>
            <a:r>
              <a:rPr lang="en-US" b="1" dirty="0"/>
              <a:t>Links or content based in JavaScript, Java, or Flash </a:t>
            </a:r>
          </a:p>
          <a:p>
            <a:r>
              <a:rPr lang="en-US" dirty="0"/>
              <a:t>Search engines often cannot see links and content implemented using these technologies. </a:t>
            </a:r>
          </a:p>
          <a:p>
            <a:r>
              <a:rPr lang="en-US" dirty="0"/>
              <a:t>Make sure the plan is to expose your links and content in simple HTML text. </a:t>
            </a:r>
          </a:p>
          <a:p>
            <a:r>
              <a:rPr lang="en-US" b="1" dirty="0"/>
              <a:t>Content behind forms (including pull-down lists)</a:t>
            </a:r>
          </a:p>
          <a:p>
            <a:r>
              <a:rPr lang="en-US" dirty="0"/>
              <a:t> Making content accessible only after the user has completed a form (such as a login) or made a selection from an improperly implemented pull-down list is a great way to hide content from the search engines. Do not use these techniques unless you want to hide your content</a:t>
            </a:r>
          </a:p>
          <a:p>
            <a:endParaRPr lang="en-IN" dirty="0"/>
          </a:p>
        </p:txBody>
      </p:sp>
    </p:spTree>
    <p:extLst>
      <p:ext uri="{BB962C8B-B14F-4D97-AF65-F5344CB8AC3E}">
        <p14:creationId xmlns:p14="http://schemas.microsoft.com/office/powerpoint/2010/main" val="187576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C6DF-CCB0-4D65-A03E-9A524E3D7452}"/>
              </a:ext>
            </a:extLst>
          </p:cNvPr>
          <p:cNvSpPr>
            <a:spLocks noGrp="1"/>
          </p:cNvSpPr>
          <p:nvPr>
            <p:ph type="title"/>
          </p:nvPr>
        </p:nvSpPr>
        <p:spPr>
          <a:xfrm>
            <a:off x="838200" y="365125"/>
            <a:ext cx="10515600" cy="60007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650416F0-F3B7-419B-B8C6-87710F591F35}"/>
              </a:ext>
            </a:extLst>
          </p:cNvPr>
          <p:cNvSpPr>
            <a:spLocks noGrp="1"/>
          </p:cNvSpPr>
          <p:nvPr>
            <p:ph idx="1"/>
          </p:nvPr>
        </p:nvSpPr>
        <p:spPr>
          <a:xfrm>
            <a:off x="838200" y="1107440"/>
            <a:ext cx="10515600" cy="5069523"/>
          </a:xfrm>
        </p:spPr>
        <p:txBody>
          <a:bodyPr>
            <a:normAutofit lnSpcReduction="10000"/>
          </a:bodyPr>
          <a:lstStyle/>
          <a:p>
            <a:r>
              <a:rPr lang="en-US" b="1" dirty="0"/>
              <a:t>Temporary (302) redirects </a:t>
            </a:r>
          </a:p>
          <a:p>
            <a:r>
              <a:rPr lang="en-US" dirty="0"/>
              <a:t>This is also a common problem in web server platforms and CMSs. The 302 redirect blocks a search engine from recognizing that you have permanently moved the content, and it can be very problematic for SEO as 302 redirects block the passing of Page Rank. </a:t>
            </a:r>
          </a:p>
          <a:p>
            <a:r>
              <a:rPr lang="en-US" b="1" dirty="0"/>
              <a:t>Structural Decisions </a:t>
            </a:r>
          </a:p>
          <a:p>
            <a:r>
              <a:rPr lang="en-US" dirty="0"/>
              <a:t>One of the most basic decisions to make about a website concerns internal linking and navigational structures, </a:t>
            </a:r>
          </a:p>
          <a:p>
            <a:r>
              <a:rPr lang="en-US" dirty="0"/>
              <a:t>which are generally mapped out in a site architecture document. </a:t>
            </a:r>
          </a:p>
          <a:p>
            <a:r>
              <a:rPr lang="en-US" dirty="0"/>
              <a:t>What pages are linked to from the home page?</a:t>
            </a:r>
          </a:p>
          <a:p>
            <a:r>
              <a:rPr lang="en-US" dirty="0"/>
              <a:t> What pages are used as top-level categories that then lead site visitors to other related pages?</a:t>
            </a:r>
            <a:endParaRPr lang="en-IN" dirty="0"/>
          </a:p>
        </p:txBody>
      </p:sp>
    </p:spTree>
    <p:extLst>
      <p:ext uri="{BB962C8B-B14F-4D97-AF65-F5344CB8AC3E}">
        <p14:creationId xmlns:p14="http://schemas.microsoft.com/office/powerpoint/2010/main" val="2409979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910C-19BB-417E-A711-60CDA01F3B66}"/>
              </a:ext>
            </a:extLst>
          </p:cNvPr>
          <p:cNvSpPr>
            <a:spLocks noGrp="1"/>
          </p:cNvSpPr>
          <p:nvPr>
            <p:ph type="title"/>
          </p:nvPr>
        </p:nvSpPr>
        <p:spPr>
          <a:xfrm>
            <a:off x="838200" y="365126"/>
            <a:ext cx="10515600" cy="315912"/>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F3405966-269B-4F18-B77D-E09C45A6369C}"/>
              </a:ext>
            </a:extLst>
          </p:cNvPr>
          <p:cNvSpPr>
            <a:spLocks noGrp="1"/>
          </p:cNvSpPr>
          <p:nvPr>
            <p:ph idx="1"/>
          </p:nvPr>
        </p:nvSpPr>
        <p:spPr>
          <a:xfrm>
            <a:off x="838200" y="812800"/>
            <a:ext cx="10515600" cy="5364163"/>
          </a:xfrm>
        </p:spPr>
        <p:txBody>
          <a:bodyPr/>
          <a:lstStyle/>
          <a:p>
            <a:r>
              <a:rPr lang="en-US" b="1" dirty="0"/>
              <a:t>Target keywords </a:t>
            </a:r>
          </a:p>
          <a:p>
            <a:r>
              <a:rPr lang="en-US" dirty="0"/>
              <a:t>Keyword research is a critical component of SEO. </a:t>
            </a:r>
          </a:p>
          <a:p>
            <a:r>
              <a:rPr lang="en-US" dirty="0"/>
              <a:t>What search terms do people use when searching for products or services similar to yours? </a:t>
            </a:r>
          </a:p>
          <a:p>
            <a:r>
              <a:rPr lang="en-US" dirty="0"/>
              <a:t>How do those terms match up with your site hierarchy? </a:t>
            </a:r>
          </a:p>
          <a:p>
            <a:r>
              <a:rPr lang="en-US" b="1" dirty="0"/>
              <a:t>Use anchor text </a:t>
            </a:r>
          </a:p>
          <a:p>
            <a:r>
              <a:rPr lang="en-US" dirty="0"/>
              <a:t>Anchor text is one of the golden opportunities of internal linking. </a:t>
            </a:r>
          </a:p>
          <a:p>
            <a:r>
              <a:rPr lang="en-US" dirty="0"/>
              <a:t>As an SEO practitioner, you need to have in your plan from the very beginning a way to use keyword-rich anchor text in your internal links. </a:t>
            </a:r>
          </a:p>
          <a:p>
            <a:r>
              <a:rPr lang="en-US" dirty="0"/>
              <a:t>Avoid using text such as “</a:t>
            </a:r>
            <a:r>
              <a:rPr lang="en-US" b="1" dirty="0"/>
              <a:t>More” or “Click here,” </a:t>
            </a:r>
            <a:r>
              <a:rPr lang="en-US" dirty="0"/>
              <a:t>and make sure the technical and creative teams understand this</a:t>
            </a:r>
            <a:endParaRPr lang="en-IN" dirty="0"/>
          </a:p>
        </p:txBody>
      </p:sp>
    </p:spTree>
    <p:extLst>
      <p:ext uri="{BB962C8B-B14F-4D97-AF65-F5344CB8AC3E}">
        <p14:creationId xmlns:p14="http://schemas.microsoft.com/office/powerpoint/2010/main" val="33371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1A69-251F-4827-AD70-0FAE65C8894F}"/>
              </a:ext>
            </a:extLst>
          </p:cNvPr>
          <p:cNvSpPr>
            <a:spLocks noGrp="1"/>
          </p:cNvSpPr>
          <p:nvPr>
            <p:ph type="title"/>
          </p:nvPr>
        </p:nvSpPr>
        <p:spPr>
          <a:xfrm>
            <a:off x="838200" y="365125"/>
            <a:ext cx="10515600" cy="48831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BCCB8210-B3C1-4059-AAE1-037DA56CCAB7}"/>
              </a:ext>
            </a:extLst>
          </p:cNvPr>
          <p:cNvSpPr>
            <a:spLocks noGrp="1"/>
          </p:cNvSpPr>
          <p:nvPr>
            <p:ph idx="1"/>
          </p:nvPr>
        </p:nvSpPr>
        <p:spPr>
          <a:xfrm>
            <a:off x="838200" y="934720"/>
            <a:ext cx="10515600" cy="5242243"/>
          </a:xfrm>
        </p:spPr>
        <p:txBody>
          <a:bodyPr/>
          <a:lstStyle/>
          <a:p>
            <a:r>
              <a:rPr lang="en-US" b="1" dirty="0"/>
              <a:t>Use breadcrumb navigation </a:t>
            </a:r>
          </a:p>
          <a:p>
            <a:r>
              <a:rPr lang="en-US" dirty="0"/>
              <a:t>Breadcrumb navigation is a way to show the user where he is in the navigation hierarchy. </a:t>
            </a:r>
          </a:p>
          <a:p>
            <a:r>
              <a:rPr lang="en-US" b="1" dirty="0"/>
              <a:t>Minimize link depth </a:t>
            </a:r>
          </a:p>
          <a:p>
            <a:r>
              <a:rPr lang="en-US" dirty="0"/>
              <a:t>Search engines (and users) look to the site architecture for clues as to what pages are most important. </a:t>
            </a:r>
          </a:p>
          <a:p>
            <a:r>
              <a:rPr lang="en-US" dirty="0"/>
              <a:t>A key factor is how many clicks from the home page it takes to reach a page. A page that is only one click from the home page is clearly important. </a:t>
            </a:r>
          </a:p>
          <a:p>
            <a:r>
              <a:rPr lang="en-US" dirty="0"/>
              <a:t>Standard SEO advice is to keep the site architecture as flat as possible, to minimize clicks from the home page to important content.</a:t>
            </a:r>
            <a:endParaRPr lang="en-IN" dirty="0"/>
          </a:p>
        </p:txBody>
      </p:sp>
    </p:spTree>
    <p:extLst>
      <p:ext uri="{BB962C8B-B14F-4D97-AF65-F5344CB8AC3E}">
        <p14:creationId xmlns:p14="http://schemas.microsoft.com/office/powerpoint/2010/main" val="316999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ABE6-193F-4EC6-935E-36D399F590C8}"/>
              </a:ext>
            </a:extLst>
          </p:cNvPr>
          <p:cNvSpPr>
            <a:spLocks noGrp="1"/>
          </p:cNvSpPr>
          <p:nvPr>
            <p:ph type="title"/>
          </p:nvPr>
        </p:nvSpPr>
        <p:spPr>
          <a:xfrm>
            <a:off x="838200" y="365125"/>
            <a:ext cx="10515600" cy="721995"/>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0169D218-25DB-4A38-832E-1C218CA920A1}"/>
              </a:ext>
            </a:extLst>
          </p:cNvPr>
          <p:cNvSpPr>
            <a:spLocks noGrp="1"/>
          </p:cNvSpPr>
          <p:nvPr>
            <p:ph idx="1"/>
          </p:nvPr>
        </p:nvSpPr>
        <p:spPr>
          <a:xfrm>
            <a:off x="838200" y="1087120"/>
            <a:ext cx="10515600" cy="5089843"/>
          </a:xfrm>
        </p:spPr>
        <p:txBody>
          <a:bodyPr/>
          <a:lstStyle/>
          <a:p>
            <a:r>
              <a:rPr lang="en-US" b="1" dirty="0"/>
              <a:t>Cross-link relevant content </a:t>
            </a:r>
          </a:p>
          <a:p>
            <a:r>
              <a:rPr lang="en-US" dirty="0"/>
              <a:t>Linking between articles that cover related material can be very powerful. It helps the Search engine ascertain with greater confidence how relevant a web page is to a particular topic. </a:t>
            </a:r>
          </a:p>
          <a:p>
            <a:r>
              <a:rPr lang="en-US" dirty="0"/>
              <a:t>The “Frequently Bought Together” and “What Do Customers Ultimately Buy after Viewing This Item?” sections are brilliant ways to group products into categories that establish the relevance of the page to certain topic areas, as well as to create links between relevant pages.</a:t>
            </a:r>
            <a:endParaRPr lang="en-IN" dirty="0"/>
          </a:p>
        </p:txBody>
      </p:sp>
    </p:spTree>
    <p:extLst>
      <p:ext uri="{BB962C8B-B14F-4D97-AF65-F5344CB8AC3E}">
        <p14:creationId xmlns:p14="http://schemas.microsoft.com/office/powerpoint/2010/main" val="150228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A1D7-870E-4634-8ECA-32D0EA412775}"/>
              </a:ext>
            </a:extLst>
          </p:cNvPr>
          <p:cNvSpPr>
            <a:spLocks noGrp="1"/>
          </p:cNvSpPr>
          <p:nvPr>
            <p:ph type="title"/>
          </p:nvPr>
        </p:nvSpPr>
        <p:spPr>
          <a:xfrm>
            <a:off x="838200" y="365125"/>
            <a:ext cx="10515600" cy="579755"/>
          </a:xfrm>
        </p:spPr>
        <p:txBody>
          <a:bodyPr>
            <a:normAutofit fontScale="90000"/>
          </a:bodyPr>
          <a:lstStyle/>
          <a:p>
            <a:r>
              <a:rPr lang="en-US" b="1" dirty="0"/>
              <a:t>Auditing an Existing Site to Identify SEO Problems </a:t>
            </a:r>
            <a:br>
              <a:rPr lang="en-US" b="1" dirty="0"/>
            </a:br>
            <a:endParaRPr lang="en-IN" b="1" dirty="0"/>
          </a:p>
        </p:txBody>
      </p:sp>
      <p:sp>
        <p:nvSpPr>
          <p:cNvPr id="3" name="Content Placeholder 2">
            <a:extLst>
              <a:ext uri="{FF2B5EF4-FFF2-40B4-BE49-F238E27FC236}">
                <a16:creationId xmlns:a16="http://schemas.microsoft.com/office/drawing/2014/main" id="{9523DBE6-8CB2-4CF1-87E4-89BB742F19B3}"/>
              </a:ext>
            </a:extLst>
          </p:cNvPr>
          <p:cNvSpPr>
            <a:spLocks noGrp="1"/>
          </p:cNvSpPr>
          <p:nvPr>
            <p:ph idx="1"/>
          </p:nvPr>
        </p:nvSpPr>
        <p:spPr>
          <a:xfrm>
            <a:off x="838200" y="1076960"/>
            <a:ext cx="10515600" cy="5100003"/>
          </a:xfrm>
        </p:spPr>
        <p:txBody>
          <a:bodyPr>
            <a:normAutofit fontScale="92500" lnSpcReduction="20000"/>
          </a:bodyPr>
          <a:lstStyle/>
          <a:p>
            <a:r>
              <a:rPr lang="en-US" b="1" dirty="0"/>
              <a:t>Auditing an Existing Site to Identify SEO Problems </a:t>
            </a:r>
          </a:p>
          <a:p>
            <a:r>
              <a:rPr lang="en-US" dirty="0"/>
              <a:t>Auditing an existing site is one of the most important tasks that SEO professionals encounter. SEO is still a relatively new field, and many of the limitations of search engine crawlers are nonintuitive. In addition, many web developers, unfortunately, are not well versed in SEO</a:t>
            </a:r>
          </a:p>
          <a:p>
            <a:r>
              <a:rPr lang="en-US" b="1" dirty="0"/>
              <a:t>Elements of an Audit </a:t>
            </a:r>
          </a:p>
          <a:p>
            <a:r>
              <a:rPr lang="en-US" dirty="0"/>
              <a:t>The following sections identify what you should look for when performing a site audit. </a:t>
            </a:r>
          </a:p>
          <a:p>
            <a:r>
              <a:rPr lang="en-US" b="1" dirty="0"/>
              <a:t>Usability </a:t>
            </a:r>
          </a:p>
          <a:p>
            <a:r>
              <a:rPr lang="en-US" dirty="0"/>
              <a:t>Although this may not be seen as a direct SEO issue, it is a very good place to start. Usability affects many factors, including conversion rate as well as the propensity of people to link to a site. </a:t>
            </a:r>
          </a:p>
          <a:p>
            <a:r>
              <a:rPr lang="en-US" dirty="0"/>
              <a:t> </a:t>
            </a:r>
            <a:r>
              <a:rPr lang="en-US" b="1" dirty="0"/>
              <a:t>Accessibility/spider ability: </a:t>
            </a:r>
            <a:r>
              <a:rPr lang="en-US" dirty="0"/>
              <a:t>Make sure the site is friendly to search engine spiders. We will discuss this letter. </a:t>
            </a:r>
            <a:endParaRPr lang="en-IN" dirty="0"/>
          </a:p>
        </p:txBody>
      </p:sp>
    </p:spTree>
    <p:extLst>
      <p:ext uri="{BB962C8B-B14F-4D97-AF65-F5344CB8AC3E}">
        <p14:creationId xmlns:p14="http://schemas.microsoft.com/office/powerpoint/2010/main" val="176847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89A1-609F-43B4-9F8E-F544B4B3534C}"/>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226DFBC6-93EA-415F-B8F3-12557E7CEB20}"/>
              </a:ext>
            </a:extLst>
          </p:cNvPr>
          <p:cNvSpPr>
            <a:spLocks noGrp="1"/>
          </p:cNvSpPr>
          <p:nvPr>
            <p:ph idx="1"/>
          </p:nvPr>
        </p:nvSpPr>
        <p:spPr/>
        <p:txBody>
          <a:bodyPr/>
          <a:lstStyle/>
          <a:p>
            <a:r>
              <a:rPr lang="en-US" b="1" dirty="0"/>
              <a:t>Search engine health check: </a:t>
            </a:r>
          </a:p>
          <a:p>
            <a:r>
              <a:rPr lang="en-US" b="1" dirty="0"/>
              <a:t>Perform a site: yourdomain.com </a:t>
            </a:r>
            <a:r>
              <a:rPr lang="en-US" dirty="0"/>
              <a:t>search in the search engines to check how many of your pages appear to be in the index. </a:t>
            </a:r>
          </a:p>
          <a:p>
            <a:r>
              <a:rPr lang="en-US" dirty="0"/>
              <a:t>Compare this to the number of unique pages you believe you have on your site. Test a search on your brand terms to make sure you are ranking for them (if not, you may be suffering from a penalty). </a:t>
            </a:r>
          </a:p>
          <a:p>
            <a:r>
              <a:rPr lang="en-US" dirty="0"/>
              <a:t>Check the Google cache to make sure the cached versions of your pages look the same as the live versions of your pages.</a:t>
            </a:r>
            <a:endParaRPr lang="en-IN" dirty="0"/>
          </a:p>
        </p:txBody>
      </p:sp>
    </p:spTree>
    <p:extLst>
      <p:ext uri="{BB962C8B-B14F-4D97-AF65-F5344CB8AC3E}">
        <p14:creationId xmlns:p14="http://schemas.microsoft.com/office/powerpoint/2010/main" val="185781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7D95-01D5-4D19-AC8F-D6B7505B2593}"/>
              </a:ext>
            </a:extLst>
          </p:cNvPr>
          <p:cNvSpPr>
            <a:spLocks noGrp="1"/>
          </p:cNvSpPr>
          <p:nvPr>
            <p:ph type="title"/>
          </p:nvPr>
        </p:nvSpPr>
        <p:spPr/>
        <p:txBody>
          <a:bodyPr/>
          <a:lstStyle/>
          <a:p>
            <a:r>
              <a:rPr lang="en-US" dirty="0"/>
              <a:t>Ch – 4 First Stages Of SEO</a:t>
            </a:r>
            <a:endParaRPr lang="en-IN" dirty="0"/>
          </a:p>
        </p:txBody>
      </p:sp>
      <p:sp>
        <p:nvSpPr>
          <p:cNvPr id="3" name="Content Placeholder 2">
            <a:extLst>
              <a:ext uri="{FF2B5EF4-FFF2-40B4-BE49-F238E27FC236}">
                <a16:creationId xmlns:a16="http://schemas.microsoft.com/office/drawing/2014/main" id="{2EAB8871-96E5-4E2E-992A-D972DE703383}"/>
              </a:ext>
            </a:extLst>
          </p:cNvPr>
          <p:cNvSpPr>
            <a:spLocks noGrp="1"/>
          </p:cNvSpPr>
          <p:nvPr>
            <p:ph idx="1"/>
          </p:nvPr>
        </p:nvSpPr>
        <p:spPr/>
        <p:txBody>
          <a:bodyPr>
            <a:normAutofit fontScale="92500" lnSpcReduction="20000"/>
          </a:bodyPr>
          <a:lstStyle/>
          <a:p>
            <a:r>
              <a:rPr lang="en-US" dirty="0"/>
              <a:t>SEO projects require forethought and planning to obtain the best results, and SEO needs to be considered during, and incorporated into, all stages of a website development or redevelopment project. </a:t>
            </a:r>
          </a:p>
          <a:p>
            <a:r>
              <a:rPr lang="en-US" dirty="0"/>
              <a:t>For example, the site architecture (including the selection of a content management system, or CMS), the marketing plan (including branding concepts), and much more are affected. </a:t>
            </a:r>
          </a:p>
          <a:p>
            <a:r>
              <a:rPr lang="en-US" b="1" dirty="0"/>
              <a:t>In this chapter, we will discuss several aspects of how SEO projects start, including:</a:t>
            </a:r>
          </a:p>
          <a:p>
            <a:pPr marL="0" indent="0">
              <a:buNone/>
            </a:pPr>
            <a:r>
              <a:rPr lang="en-US" dirty="0"/>
              <a:t> • Putting together an SEO plan </a:t>
            </a:r>
          </a:p>
          <a:p>
            <a:pPr marL="0" indent="0">
              <a:buNone/>
            </a:pPr>
            <a:r>
              <a:rPr lang="en-US" dirty="0"/>
              <a:t>• Performing a technical SEO audit of a site </a:t>
            </a:r>
          </a:p>
          <a:p>
            <a:pPr marL="0" indent="0">
              <a:buNone/>
            </a:pPr>
            <a:r>
              <a:rPr lang="en-US" dirty="0"/>
              <a:t>• Setting a baseline for measuring results and progress These are the things you want to do at the very beginning of your SEO efforts for any website</a:t>
            </a:r>
            <a:endParaRPr lang="en-IN" dirty="0"/>
          </a:p>
        </p:txBody>
      </p:sp>
    </p:spTree>
    <p:extLst>
      <p:ext uri="{BB962C8B-B14F-4D97-AF65-F5344CB8AC3E}">
        <p14:creationId xmlns:p14="http://schemas.microsoft.com/office/powerpoint/2010/main" val="2585824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CC4B-529E-4FA2-80FA-46A9C4D5707E}"/>
              </a:ext>
            </a:extLst>
          </p:cNvPr>
          <p:cNvSpPr>
            <a:spLocks noGrp="1"/>
          </p:cNvSpPr>
          <p:nvPr>
            <p:ph type="title"/>
          </p:nvPr>
        </p:nvSpPr>
        <p:spPr/>
        <p:txBody>
          <a:bodyPr/>
          <a:lstStyle/>
          <a:p>
            <a:r>
              <a:rPr lang="en-US" dirty="0"/>
              <a:t>Keyword Health Check</a:t>
            </a:r>
            <a:endParaRPr lang="en-IN" dirty="0"/>
          </a:p>
        </p:txBody>
      </p:sp>
      <p:sp>
        <p:nvSpPr>
          <p:cNvPr id="3" name="Content Placeholder 2">
            <a:extLst>
              <a:ext uri="{FF2B5EF4-FFF2-40B4-BE49-F238E27FC236}">
                <a16:creationId xmlns:a16="http://schemas.microsoft.com/office/drawing/2014/main" id="{630B62B8-0047-4834-BB2F-33BF2FDDFC57}"/>
              </a:ext>
            </a:extLst>
          </p:cNvPr>
          <p:cNvSpPr>
            <a:spLocks noGrp="1"/>
          </p:cNvSpPr>
          <p:nvPr>
            <p:ph idx="1"/>
          </p:nvPr>
        </p:nvSpPr>
        <p:spPr>
          <a:xfrm>
            <a:off x="838200" y="1442720"/>
            <a:ext cx="10515600" cy="4734243"/>
          </a:xfrm>
        </p:spPr>
        <p:txBody>
          <a:bodyPr>
            <a:normAutofit fontScale="92500" lnSpcReduction="20000"/>
          </a:bodyPr>
          <a:lstStyle/>
          <a:p>
            <a:r>
              <a:rPr lang="en-US" b="1" dirty="0"/>
              <a:t>Keyword health checks: </a:t>
            </a:r>
          </a:p>
          <a:p>
            <a:r>
              <a:rPr lang="en-US" dirty="0"/>
              <a:t>Are the right keywords being targeted? Does the site architecture logically flow from the way users search on related keywords? </a:t>
            </a:r>
          </a:p>
          <a:p>
            <a:r>
              <a:rPr lang="en-US" dirty="0"/>
              <a:t>Does more than one page target the same exact keyword (a.k.a. keyword cannibalization)? We will discuss these items in “Keyword Targeting” </a:t>
            </a:r>
          </a:p>
          <a:p>
            <a:r>
              <a:rPr lang="en-US" b="1" dirty="0"/>
              <a:t>Duplicate content checks </a:t>
            </a:r>
          </a:p>
          <a:p>
            <a:r>
              <a:rPr lang="en-US" dirty="0"/>
              <a:t>The first thing you should do is to make sure the non-www versions of your pages (i.e., http:// yourdomain.com) 301-redirect to the www versions of your pages (i.e., http://www.yourdomain .com), or vice versa (this is often called the canonical redirect). </a:t>
            </a:r>
          </a:p>
          <a:p>
            <a:r>
              <a:rPr lang="en-US" dirty="0"/>
              <a:t>If your site is monstrously large and this is too big a task, make sure you check the most important pages, and have a process for reviewing new content before it goes live on the site. You can also use commands such as </a:t>
            </a:r>
            <a:r>
              <a:rPr lang="en-US" dirty="0" err="1"/>
              <a:t>inurl</a:t>
            </a:r>
            <a:r>
              <a:rPr lang="en-US" dirty="0"/>
              <a:t>: and intitle: (see Table 2-1) to check for duplicate content. </a:t>
            </a:r>
            <a:endParaRPr lang="en-IN" dirty="0"/>
          </a:p>
        </p:txBody>
      </p:sp>
    </p:spTree>
    <p:extLst>
      <p:ext uri="{BB962C8B-B14F-4D97-AF65-F5344CB8AC3E}">
        <p14:creationId xmlns:p14="http://schemas.microsoft.com/office/powerpoint/2010/main" val="183987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45B9-9D53-4AA9-BACE-ADF69A3DDC94}"/>
              </a:ext>
            </a:extLst>
          </p:cNvPr>
          <p:cNvSpPr>
            <a:spLocks noGrp="1"/>
          </p:cNvSpPr>
          <p:nvPr>
            <p:ph type="title"/>
          </p:nvPr>
        </p:nvSpPr>
        <p:spPr>
          <a:xfrm>
            <a:off x="838200" y="365125"/>
            <a:ext cx="10515600" cy="67119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1916C057-6BC7-4AE5-9C3A-F388873C8241}"/>
              </a:ext>
            </a:extLst>
          </p:cNvPr>
          <p:cNvSpPr>
            <a:spLocks noGrp="1"/>
          </p:cNvSpPr>
          <p:nvPr>
            <p:ph idx="1"/>
          </p:nvPr>
        </p:nvSpPr>
        <p:spPr>
          <a:xfrm>
            <a:off x="838200" y="1036320"/>
            <a:ext cx="10515600" cy="5140643"/>
          </a:xfrm>
        </p:spPr>
        <p:txBody>
          <a:bodyPr>
            <a:normAutofit fontScale="92500" lnSpcReduction="20000"/>
          </a:bodyPr>
          <a:lstStyle/>
          <a:p>
            <a:r>
              <a:rPr lang="en-US" b="1" dirty="0"/>
              <a:t>URL check </a:t>
            </a:r>
          </a:p>
          <a:p>
            <a:r>
              <a:rPr lang="en-US" dirty="0"/>
              <a:t>Make sure you have clean, short, descriptive URLs. Descriptive means keyword-rich but not keyword-stuffed. </a:t>
            </a:r>
          </a:p>
          <a:p>
            <a:r>
              <a:rPr lang="en-US" b="1" dirty="0"/>
              <a:t>Title tag review </a:t>
            </a:r>
          </a:p>
          <a:p>
            <a:r>
              <a:rPr lang="en-US" dirty="0"/>
              <a:t>Make sure the title tag on each page of the site is unique and descriptive. If you want to include your company brand name in the title, consider putting it at the end of the title tag, not at the beginning, as placement of keywords at the front of a URL brings ranking benefits. Also check to make sure the title tag is fewer than 70 characters long. </a:t>
            </a:r>
          </a:p>
          <a:p>
            <a:r>
              <a:rPr lang="en-US" b="1" dirty="0"/>
              <a:t>Content review </a:t>
            </a:r>
          </a:p>
          <a:p>
            <a:r>
              <a:rPr lang="en-US" dirty="0"/>
              <a:t>Do the main pages of the site have enough content? Do these pages all make use of header tags? Meta tag review Check for a meta robots tag on the pages of the site. If you find one, you may have already spotted trouble.</a:t>
            </a:r>
            <a:endParaRPr lang="en-IN" dirty="0"/>
          </a:p>
        </p:txBody>
      </p:sp>
    </p:spTree>
    <p:extLst>
      <p:ext uri="{BB962C8B-B14F-4D97-AF65-F5344CB8AC3E}">
        <p14:creationId xmlns:p14="http://schemas.microsoft.com/office/powerpoint/2010/main" val="216374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8CA2-310F-421A-B7FA-5CD7D44FDD99}"/>
              </a:ext>
            </a:extLst>
          </p:cNvPr>
          <p:cNvSpPr>
            <a:spLocks noGrp="1"/>
          </p:cNvSpPr>
          <p:nvPr>
            <p:ph type="title"/>
          </p:nvPr>
        </p:nvSpPr>
        <p:spPr>
          <a:xfrm>
            <a:off x="838200" y="365125"/>
            <a:ext cx="10515600" cy="48831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6D94A60D-812E-4672-967E-5A600346FA98}"/>
              </a:ext>
            </a:extLst>
          </p:cNvPr>
          <p:cNvSpPr>
            <a:spLocks noGrp="1"/>
          </p:cNvSpPr>
          <p:nvPr>
            <p:ph idx="1"/>
          </p:nvPr>
        </p:nvSpPr>
        <p:spPr>
          <a:xfrm>
            <a:off x="838200" y="985520"/>
            <a:ext cx="10515600" cy="5191443"/>
          </a:xfrm>
        </p:spPr>
        <p:txBody>
          <a:bodyPr>
            <a:normAutofit lnSpcReduction="10000"/>
          </a:bodyPr>
          <a:lstStyle/>
          <a:p>
            <a:r>
              <a:rPr lang="en-US" dirty="0"/>
              <a:t>Also make sure every page has a unique meta description. If for some reason that is not possible, consider removing the meta description altogether. </a:t>
            </a:r>
          </a:p>
          <a:p>
            <a:r>
              <a:rPr lang="en-US" b="1" dirty="0"/>
              <a:t>Sitemaps file and robots.txt file verification: </a:t>
            </a:r>
          </a:p>
          <a:p>
            <a:r>
              <a:rPr lang="en-US" dirty="0"/>
              <a:t>Use the Google Webmaster Tools “Test robots.txt” verification tool to check your robots.txt file. Also verify that your Sitemaps file is identifying all of your (canonical) pages. </a:t>
            </a:r>
          </a:p>
          <a:p>
            <a:r>
              <a:rPr lang="en-US" b="1" dirty="0"/>
              <a:t>Redirect checks:</a:t>
            </a:r>
          </a:p>
          <a:p>
            <a:r>
              <a:rPr lang="en-US" dirty="0"/>
              <a:t> Use a server header checker such as Live HTTP Headers (http://livehttpheaders.mozdev.org) to check that all the redirects used on the site return a 301 HTTP status code. Check all redirects this way to make sure the right thing is happening. This includes checking that the canonical redirect is properly implemented</a:t>
            </a:r>
            <a:endParaRPr lang="en-IN" dirty="0"/>
          </a:p>
        </p:txBody>
      </p:sp>
    </p:spTree>
    <p:extLst>
      <p:ext uri="{BB962C8B-B14F-4D97-AF65-F5344CB8AC3E}">
        <p14:creationId xmlns:p14="http://schemas.microsoft.com/office/powerpoint/2010/main" val="183677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514D-D5CA-4C9A-876A-59A0E356F64B}"/>
              </a:ext>
            </a:extLst>
          </p:cNvPr>
          <p:cNvSpPr>
            <a:spLocks noGrp="1"/>
          </p:cNvSpPr>
          <p:nvPr>
            <p:ph type="title"/>
          </p:nvPr>
        </p:nvSpPr>
        <p:spPr>
          <a:xfrm>
            <a:off x="838200" y="365125"/>
            <a:ext cx="10515600" cy="52895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1E12333B-3928-4726-9477-CAFCE1EFF0AF}"/>
              </a:ext>
            </a:extLst>
          </p:cNvPr>
          <p:cNvSpPr>
            <a:spLocks noGrp="1"/>
          </p:cNvSpPr>
          <p:nvPr>
            <p:ph idx="1"/>
          </p:nvPr>
        </p:nvSpPr>
        <p:spPr>
          <a:xfrm>
            <a:off x="838200" y="894080"/>
            <a:ext cx="10515600" cy="5282883"/>
          </a:xfrm>
        </p:spPr>
        <p:txBody>
          <a:bodyPr>
            <a:normAutofit fontScale="85000" lnSpcReduction="20000"/>
          </a:bodyPr>
          <a:lstStyle/>
          <a:p>
            <a:r>
              <a:rPr lang="en-US" b="1" dirty="0"/>
              <a:t>Internal linking checks</a:t>
            </a:r>
          </a:p>
          <a:p>
            <a:r>
              <a:rPr lang="en-US" dirty="0"/>
              <a:t> Look for pages that have excessive links. Google advises 100 per page as a maximum, although it is OK to increase that on more important and heavily linked-to pages. </a:t>
            </a:r>
          </a:p>
          <a:p>
            <a:r>
              <a:rPr lang="en-US" dirty="0"/>
              <a:t>Make sure the site makes good use of anchor text in its internal links. Avoidance of unnecessary sub domains The engines may not apply the entirety of a domain’s trust and link juice weight to sub domains.</a:t>
            </a:r>
          </a:p>
          <a:p>
            <a:r>
              <a:rPr lang="en-US" b="1" dirty="0"/>
              <a:t>Geolocation </a:t>
            </a:r>
          </a:p>
          <a:p>
            <a:r>
              <a:rPr lang="en-US" dirty="0"/>
              <a:t>If the domain is targeting a specific country, make sure the guidelines for country retargeting outlined in “Best Practices for Multilanguage/Country Targeting” in Chapter 6 are being followed. </a:t>
            </a:r>
          </a:p>
          <a:p>
            <a:r>
              <a:rPr lang="en-US" b="1" dirty="0"/>
              <a:t>External linking</a:t>
            </a:r>
          </a:p>
          <a:p>
            <a:r>
              <a:rPr lang="en-US" dirty="0"/>
              <a:t> Check the inbound links to the site. Use a back linking tool such as Open Site Explorer (http:// www.opensiteexplorer.org) or Majestic SEO (http://www.majesticseo.com) to collect data about your links. Look for bad patterns in the anchor text, such as 87% of the links having the critical keyword for the site in them</a:t>
            </a:r>
            <a:endParaRPr lang="en-IN" dirty="0"/>
          </a:p>
        </p:txBody>
      </p:sp>
    </p:spTree>
    <p:extLst>
      <p:ext uri="{BB962C8B-B14F-4D97-AF65-F5344CB8AC3E}">
        <p14:creationId xmlns:p14="http://schemas.microsoft.com/office/powerpoint/2010/main" val="2533463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B2E4-87DE-4F64-9D17-8D12DFA4660B}"/>
              </a:ext>
            </a:extLst>
          </p:cNvPr>
          <p:cNvSpPr>
            <a:spLocks noGrp="1"/>
          </p:cNvSpPr>
          <p:nvPr>
            <p:ph type="title"/>
          </p:nvPr>
        </p:nvSpPr>
        <p:spPr>
          <a:xfrm>
            <a:off x="838200" y="365125"/>
            <a:ext cx="10515600" cy="57975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F7228B43-6388-423E-BDBD-302DB3DAF8D6}"/>
              </a:ext>
            </a:extLst>
          </p:cNvPr>
          <p:cNvSpPr>
            <a:spLocks noGrp="1"/>
          </p:cNvSpPr>
          <p:nvPr>
            <p:ph idx="1"/>
          </p:nvPr>
        </p:nvSpPr>
        <p:spPr>
          <a:xfrm>
            <a:off x="838200" y="944880"/>
            <a:ext cx="10515600" cy="5232083"/>
          </a:xfrm>
        </p:spPr>
        <p:txBody>
          <a:bodyPr>
            <a:normAutofit lnSpcReduction="10000"/>
          </a:bodyPr>
          <a:lstStyle/>
          <a:p>
            <a:r>
              <a:rPr lang="en-US" b="1" dirty="0"/>
              <a:t>Avoidance of unnecessary sub domains</a:t>
            </a:r>
          </a:p>
          <a:p>
            <a:r>
              <a:rPr lang="en-US" dirty="0"/>
              <a:t> The engines may not apply the entirety of a domain’s trust and link juice weight to sub domains.</a:t>
            </a:r>
          </a:p>
          <a:p>
            <a:r>
              <a:rPr lang="en-US" b="1" dirty="0"/>
              <a:t>Page load time </a:t>
            </a:r>
          </a:p>
          <a:p>
            <a:r>
              <a:rPr lang="en-US" dirty="0"/>
              <a:t>Is the page load time excessive? Too long a load time may slow down crawling and indexing of the site. However, to be a factor, this really does need to be excessive—certainly longer than five seconds, and perhaps even longer than that. </a:t>
            </a:r>
          </a:p>
          <a:p>
            <a:r>
              <a:rPr lang="en-US" b="1" dirty="0"/>
              <a:t>Image alt tags </a:t>
            </a:r>
          </a:p>
          <a:p>
            <a:r>
              <a:rPr lang="en-US" dirty="0"/>
              <a:t>Do all the images have relevant, keyword-rich image alt attribute text and filenames? Search engines can’t easily tell what is inside an image, and the best way to provide them with some clues is with the alt attribute and the filename of the image. </a:t>
            </a:r>
            <a:endParaRPr lang="en-IN" dirty="0"/>
          </a:p>
        </p:txBody>
      </p:sp>
    </p:spTree>
    <p:extLst>
      <p:ext uri="{BB962C8B-B14F-4D97-AF65-F5344CB8AC3E}">
        <p14:creationId xmlns:p14="http://schemas.microsoft.com/office/powerpoint/2010/main" val="3629238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7B46-1FF0-4784-85B9-AAFF7BDF787F}"/>
              </a:ext>
            </a:extLst>
          </p:cNvPr>
          <p:cNvSpPr>
            <a:spLocks noGrp="1"/>
          </p:cNvSpPr>
          <p:nvPr>
            <p:ph type="title"/>
          </p:nvPr>
        </p:nvSpPr>
        <p:spPr>
          <a:xfrm>
            <a:off x="838200" y="365125"/>
            <a:ext cx="10515600" cy="600075"/>
          </a:xfrm>
        </p:spPr>
        <p:txBody>
          <a:bodyPr>
            <a:normAutofit fontScale="90000"/>
          </a:bodyPr>
          <a:lstStyle/>
          <a:p>
            <a:r>
              <a:rPr lang="en-US" dirty="0"/>
              <a:t>The Importance of Keyword Reviews </a:t>
            </a:r>
            <a:br>
              <a:rPr lang="en-US" dirty="0"/>
            </a:br>
            <a:endParaRPr lang="en-IN" dirty="0"/>
          </a:p>
        </p:txBody>
      </p:sp>
      <p:sp>
        <p:nvSpPr>
          <p:cNvPr id="3" name="Content Placeholder 2">
            <a:extLst>
              <a:ext uri="{FF2B5EF4-FFF2-40B4-BE49-F238E27FC236}">
                <a16:creationId xmlns:a16="http://schemas.microsoft.com/office/drawing/2014/main" id="{4A2DC2BD-72FD-4A93-866C-8F9209B56C7F}"/>
              </a:ext>
            </a:extLst>
          </p:cNvPr>
          <p:cNvSpPr>
            <a:spLocks noGrp="1"/>
          </p:cNvSpPr>
          <p:nvPr>
            <p:ph idx="1"/>
          </p:nvPr>
        </p:nvSpPr>
        <p:spPr>
          <a:xfrm>
            <a:off x="838200" y="965200"/>
            <a:ext cx="10515600" cy="5211763"/>
          </a:xfrm>
        </p:spPr>
        <p:txBody>
          <a:bodyPr/>
          <a:lstStyle/>
          <a:p>
            <a:r>
              <a:rPr lang="en-US" dirty="0"/>
              <a:t>Another critical component of an architecture audit is a keyword review. Basically, this involves the following steps.</a:t>
            </a:r>
          </a:p>
          <a:p>
            <a:r>
              <a:rPr lang="en-US" b="1" dirty="0"/>
              <a:t>Step 1: Keyword research </a:t>
            </a:r>
          </a:p>
          <a:p>
            <a:r>
              <a:rPr lang="en-US" dirty="0"/>
              <a:t>It is vital to get this done as early as possible in any SEO process. Keywords drive </a:t>
            </a:r>
            <a:r>
              <a:rPr lang="en-US" dirty="0" err="1"/>
              <a:t>onpage</a:t>
            </a:r>
            <a:r>
              <a:rPr lang="en-US" dirty="0"/>
              <a:t> SEO, so you want to know which ones to target. </a:t>
            </a:r>
          </a:p>
          <a:p>
            <a:r>
              <a:rPr lang="en-US" b="1" dirty="0"/>
              <a:t>Step 2: Site architecture </a:t>
            </a:r>
          </a:p>
          <a:p>
            <a:r>
              <a:rPr lang="en-US" dirty="0"/>
              <a:t>Coming up with a site architecture can be very tricky. At this stage, you need to look at your keyword research and the existing site (to make as few changes as possible). You can think of this in terms of your site map.</a:t>
            </a:r>
            <a:endParaRPr lang="en-IN" dirty="0"/>
          </a:p>
        </p:txBody>
      </p:sp>
    </p:spTree>
    <p:extLst>
      <p:ext uri="{BB962C8B-B14F-4D97-AF65-F5344CB8AC3E}">
        <p14:creationId xmlns:p14="http://schemas.microsoft.com/office/powerpoint/2010/main" val="331642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EF18-75E4-4C90-A343-899271E69C4E}"/>
              </a:ext>
            </a:extLst>
          </p:cNvPr>
          <p:cNvSpPr>
            <a:spLocks noGrp="1"/>
          </p:cNvSpPr>
          <p:nvPr>
            <p:ph type="title"/>
          </p:nvPr>
        </p:nvSpPr>
        <p:spPr>
          <a:xfrm>
            <a:off x="838200" y="365125"/>
            <a:ext cx="10515600" cy="61023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B3E827AF-25A0-4940-8600-ACC5066D435E}"/>
              </a:ext>
            </a:extLst>
          </p:cNvPr>
          <p:cNvSpPr>
            <a:spLocks noGrp="1"/>
          </p:cNvSpPr>
          <p:nvPr>
            <p:ph idx="1"/>
          </p:nvPr>
        </p:nvSpPr>
        <p:spPr>
          <a:xfrm>
            <a:off x="838200" y="975360"/>
            <a:ext cx="10515600" cy="5201603"/>
          </a:xfrm>
        </p:spPr>
        <p:txBody>
          <a:bodyPr>
            <a:normAutofit fontScale="92500" lnSpcReduction="10000"/>
          </a:bodyPr>
          <a:lstStyle/>
          <a:p>
            <a:r>
              <a:rPr lang="en-US" b="1" dirty="0"/>
              <a:t>Step 3: Keyword mapping </a:t>
            </a:r>
          </a:p>
          <a:p>
            <a:r>
              <a:rPr lang="en-US" dirty="0"/>
              <a:t>Once you have a list of keywords and a good sense of the overall architecture, start mapping the major relevant keywords to URLs (not the other way around). </a:t>
            </a:r>
          </a:p>
          <a:p>
            <a:r>
              <a:rPr lang="en-US" dirty="0"/>
              <a:t>When you do this, it is a very easy job to spot pages that you were considering creating that aren’t targeting a keyword (perhaps you might skip creating these), and, more importantly, keywords that don’t have a page. </a:t>
            </a:r>
          </a:p>
          <a:p>
            <a:r>
              <a:rPr lang="en-US" b="1" dirty="0"/>
              <a:t>Step 4: Site review </a:t>
            </a:r>
          </a:p>
          <a:p>
            <a:r>
              <a:rPr lang="en-US" dirty="0"/>
              <a:t>Once you are armed with your keyword mapping, the rest of the site review becomes a lot easier. </a:t>
            </a:r>
          </a:p>
          <a:p>
            <a:r>
              <a:rPr lang="en-US" dirty="0"/>
              <a:t>Now when you are looking at title tags and headings, you can refer back to your keyword mapping and see not only see whether the heading is in an </a:t>
            </a:r>
            <a:r>
              <a:rPr lang="en-US" b="1" dirty="0"/>
              <a:t>tag, but also whether it includes the right keywords</a:t>
            </a:r>
            <a:endParaRPr lang="en-IN" dirty="0"/>
          </a:p>
        </p:txBody>
      </p:sp>
    </p:spTree>
    <p:extLst>
      <p:ext uri="{BB962C8B-B14F-4D97-AF65-F5344CB8AC3E}">
        <p14:creationId xmlns:p14="http://schemas.microsoft.com/office/powerpoint/2010/main" val="11260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3AD4-DD59-421D-BF7E-BEDED106B91E}"/>
              </a:ext>
            </a:extLst>
          </p:cNvPr>
          <p:cNvSpPr>
            <a:spLocks noGrp="1"/>
          </p:cNvSpPr>
          <p:nvPr>
            <p:ph type="title"/>
          </p:nvPr>
        </p:nvSpPr>
        <p:spPr>
          <a:xfrm>
            <a:off x="838200" y="365125"/>
            <a:ext cx="10515600" cy="650875"/>
          </a:xfrm>
        </p:spPr>
        <p:txBody>
          <a:bodyPr>
            <a:normAutofit fontScale="90000"/>
          </a:bodyPr>
          <a:lstStyle/>
          <a:p>
            <a:r>
              <a:rPr lang="en-US" b="1" dirty="0"/>
              <a:t>Keyword Cannibalization</a:t>
            </a:r>
            <a:endParaRPr lang="en-IN" b="1" dirty="0"/>
          </a:p>
        </p:txBody>
      </p:sp>
      <p:sp>
        <p:nvSpPr>
          <p:cNvPr id="3" name="Content Placeholder 2">
            <a:extLst>
              <a:ext uri="{FF2B5EF4-FFF2-40B4-BE49-F238E27FC236}">
                <a16:creationId xmlns:a16="http://schemas.microsoft.com/office/drawing/2014/main" id="{52A69C9F-4427-4CF1-8E55-68429BBF307E}"/>
              </a:ext>
            </a:extLst>
          </p:cNvPr>
          <p:cNvSpPr>
            <a:spLocks noGrp="1"/>
          </p:cNvSpPr>
          <p:nvPr>
            <p:ph idx="1"/>
          </p:nvPr>
        </p:nvSpPr>
        <p:spPr>
          <a:xfrm>
            <a:off x="838200" y="1117600"/>
            <a:ext cx="10515600" cy="5059363"/>
          </a:xfrm>
        </p:spPr>
        <p:txBody>
          <a:bodyPr/>
          <a:lstStyle/>
          <a:p>
            <a:r>
              <a:rPr lang="en-US" dirty="0"/>
              <a:t>Keyword cannibalization typically starts when a website’s information architecture calls for the </a:t>
            </a:r>
            <a:r>
              <a:rPr lang="en-US" b="1" dirty="0"/>
              <a:t>targeting of a single term or phrase on multiple pages of the site. </a:t>
            </a:r>
          </a:p>
          <a:p>
            <a:r>
              <a:rPr lang="en-US" dirty="0"/>
              <a:t>This is often done unintentionally, but it can result in several or even dozens of pages that have the same keyword target in the title and header tags.</a:t>
            </a:r>
          </a:p>
          <a:p>
            <a:r>
              <a:rPr lang="en-US" dirty="0"/>
              <a:t>Figure 4-5 shows the problem. </a:t>
            </a:r>
          </a:p>
          <a:p>
            <a:endParaRPr lang="en-IN" dirty="0"/>
          </a:p>
        </p:txBody>
      </p:sp>
    </p:spTree>
    <p:extLst>
      <p:ext uri="{BB962C8B-B14F-4D97-AF65-F5344CB8AC3E}">
        <p14:creationId xmlns:p14="http://schemas.microsoft.com/office/powerpoint/2010/main" val="3286754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D8EE-4B92-4929-8AC8-2486F9D5A555}"/>
              </a:ext>
            </a:extLst>
          </p:cNvPr>
          <p:cNvSpPr>
            <a:spLocks noGrp="1"/>
          </p:cNvSpPr>
          <p:nvPr>
            <p:ph type="title"/>
          </p:nvPr>
        </p:nvSpPr>
        <p:spPr/>
        <p:txBody>
          <a:bodyPr/>
          <a:lstStyle/>
          <a:p>
            <a:r>
              <a:rPr lang="en-US" dirty="0"/>
              <a:t>Continue….</a:t>
            </a:r>
            <a:endParaRPr lang="en-IN" dirty="0"/>
          </a:p>
        </p:txBody>
      </p:sp>
      <p:pic>
        <p:nvPicPr>
          <p:cNvPr id="4" name="Content Placeholder 3">
            <a:extLst>
              <a:ext uri="{FF2B5EF4-FFF2-40B4-BE49-F238E27FC236}">
                <a16:creationId xmlns:a16="http://schemas.microsoft.com/office/drawing/2014/main" id="{0C015C42-D3D2-419B-95E1-2DC7322B0D17}"/>
              </a:ext>
            </a:extLst>
          </p:cNvPr>
          <p:cNvPicPr>
            <a:picLocks noGrp="1" noChangeAspect="1"/>
          </p:cNvPicPr>
          <p:nvPr>
            <p:ph idx="1"/>
          </p:nvPr>
        </p:nvPicPr>
        <p:blipFill>
          <a:blip r:embed="rId2"/>
          <a:stretch>
            <a:fillRect/>
          </a:stretch>
        </p:blipFill>
        <p:spPr>
          <a:xfrm>
            <a:off x="1738312" y="2015331"/>
            <a:ext cx="8715375" cy="4334669"/>
          </a:xfrm>
          <a:prstGeom prst="rect">
            <a:avLst/>
          </a:prstGeom>
        </p:spPr>
      </p:pic>
    </p:spTree>
    <p:extLst>
      <p:ext uri="{BB962C8B-B14F-4D97-AF65-F5344CB8AC3E}">
        <p14:creationId xmlns:p14="http://schemas.microsoft.com/office/powerpoint/2010/main" val="1902463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2AE2-00F5-4218-9D71-5DF0A8681071}"/>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6DF9E109-3F64-4841-BA9D-2B3713EDE991}"/>
              </a:ext>
            </a:extLst>
          </p:cNvPr>
          <p:cNvSpPr>
            <a:spLocks noGrp="1"/>
          </p:cNvSpPr>
          <p:nvPr>
            <p:ph idx="1"/>
          </p:nvPr>
        </p:nvSpPr>
        <p:spPr/>
        <p:txBody>
          <a:bodyPr/>
          <a:lstStyle/>
          <a:p>
            <a:r>
              <a:rPr lang="en-US" dirty="0"/>
              <a:t>The difference in this example is that instead of every page targeting the single term snowboards, the pages are focused on unique, valuable variations and all of them link back to an original, canonical source for the single term</a:t>
            </a:r>
            <a:endParaRPr lang="en-IN" dirty="0"/>
          </a:p>
        </p:txBody>
      </p:sp>
    </p:spTree>
    <p:extLst>
      <p:ext uri="{BB962C8B-B14F-4D97-AF65-F5344CB8AC3E}">
        <p14:creationId xmlns:p14="http://schemas.microsoft.com/office/powerpoint/2010/main" val="114127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0DB-8666-4CD7-B682-FFFE9FABAAA9}"/>
              </a:ext>
            </a:extLst>
          </p:cNvPr>
          <p:cNvSpPr>
            <a:spLocks noGrp="1"/>
          </p:cNvSpPr>
          <p:nvPr>
            <p:ph type="title"/>
          </p:nvPr>
        </p:nvSpPr>
        <p:spPr>
          <a:xfrm>
            <a:off x="838200" y="365125"/>
            <a:ext cx="10515600" cy="681355"/>
          </a:xfrm>
        </p:spPr>
        <p:txBody>
          <a:bodyPr>
            <a:normAutofit fontScale="90000"/>
          </a:bodyPr>
          <a:lstStyle/>
          <a:p>
            <a:r>
              <a:rPr lang="en-US" b="1" dirty="0"/>
              <a:t>The Major Elements of Planning </a:t>
            </a:r>
            <a:br>
              <a:rPr lang="en-US" b="1" dirty="0"/>
            </a:br>
            <a:endParaRPr lang="en-IN" dirty="0"/>
          </a:p>
        </p:txBody>
      </p:sp>
      <p:sp>
        <p:nvSpPr>
          <p:cNvPr id="3" name="Content Placeholder 2">
            <a:extLst>
              <a:ext uri="{FF2B5EF4-FFF2-40B4-BE49-F238E27FC236}">
                <a16:creationId xmlns:a16="http://schemas.microsoft.com/office/drawing/2014/main" id="{68EABB0A-1EE3-424E-BE1B-63EFE6FF1B33}"/>
              </a:ext>
            </a:extLst>
          </p:cNvPr>
          <p:cNvSpPr>
            <a:spLocks noGrp="1"/>
          </p:cNvSpPr>
          <p:nvPr>
            <p:ph idx="1"/>
          </p:nvPr>
        </p:nvSpPr>
        <p:spPr>
          <a:xfrm>
            <a:off x="838200" y="1046480"/>
            <a:ext cx="10515600" cy="5130483"/>
          </a:xfrm>
        </p:spPr>
        <p:txBody>
          <a:bodyPr>
            <a:normAutofit fontScale="85000" lnSpcReduction="10000"/>
          </a:bodyPr>
          <a:lstStyle/>
          <a:p>
            <a:r>
              <a:rPr lang="en-US" dirty="0"/>
              <a:t>As any experienced SEO consultant will tell you, you should incorporate your SEO strategy into the site planning process long before your site goes live.</a:t>
            </a:r>
          </a:p>
          <a:p>
            <a:r>
              <a:rPr lang="en-US" dirty="0"/>
              <a:t> Your strategy should be well outlined before you make even the most basic technology choices, such as the hosting platform and your CMS. </a:t>
            </a:r>
          </a:p>
          <a:p>
            <a:r>
              <a:rPr lang="en-US" dirty="0"/>
              <a:t>➢ </a:t>
            </a:r>
            <a:r>
              <a:rPr lang="en-US" b="1" dirty="0"/>
              <a:t>Technology Choices </a:t>
            </a:r>
          </a:p>
          <a:p>
            <a:r>
              <a:rPr lang="en-US" dirty="0"/>
              <a:t>As we already suggested, SEO is a technical process, and as such, it impacts major technology choices.</a:t>
            </a:r>
          </a:p>
          <a:p>
            <a:r>
              <a:rPr lang="en-US" dirty="0"/>
              <a:t>For example, a CMS can facilitate—or, possibly, undermine—your SEO strategy. </a:t>
            </a:r>
          </a:p>
          <a:p>
            <a:r>
              <a:rPr lang="en-US" dirty="0"/>
              <a:t>Some platforms do not allow you to have titles and meta descriptions that vary from one web page to the next, create hundreds (or thousands) of pages of duplicate content, or make a 302 (temporary) redirect the default redirect. This problem also exists with web servers. For example, if you use Internet Information Services (IIS), the default redirect choice is a 302 (as we will explain in Chapter 6 a 301 [permanent] redirect is essential for most redirect applications).</a:t>
            </a:r>
            <a:endParaRPr lang="en-IN" dirty="0"/>
          </a:p>
        </p:txBody>
      </p:sp>
    </p:spTree>
    <p:extLst>
      <p:ext uri="{BB962C8B-B14F-4D97-AF65-F5344CB8AC3E}">
        <p14:creationId xmlns:p14="http://schemas.microsoft.com/office/powerpoint/2010/main" val="672764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F1FC-AAF4-4570-8E4E-FA2EB110C9AC}"/>
              </a:ext>
            </a:extLst>
          </p:cNvPr>
          <p:cNvSpPr>
            <a:spLocks noGrp="1"/>
          </p:cNvSpPr>
          <p:nvPr>
            <p:ph type="title"/>
          </p:nvPr>
        </p:nvSpPr>
        <p:spPr>
          <a:xfrm>
            <a:off x="838200" y="365125"/>
            <a:ext cx="10515600" cy="823595"/>
          </a:xfrm>
        </p:spPr>
        <p:txBody>
          <a:bodyPr/>
          <a:lstStyle/>
          <a:p>
            <a:r>
              <a:rPr lang="en-US" dirty="0"/>
              <a:t>Server and Hosting Issues</a:t>
            </a:r>
            <a:endParaRPr lang="en-IN" dirty="0"/>
          </a:p>
        </p:txBody>
      </p:sp>
      <p:sp>
        <p:nvSpPr>
          <p:cNvPr id="3" name="Content Placeholder 2">
            <a:extLst>
              <a:ext uri="{FF2B5EF4-FFF2-40B4-BE49-F238E27FC236}">
                <a16:creationId xmlns:a16="http://schemas.microsoft.com/office/drawing/2014/main" id="{523DB0F4-9D26-4D13-9AB3-E3FC86BB420D}"/>
              </a:ext>
            </a:extLst>
          </p:cNvPr>
          <p:cNvSpPr>
            <a:spLocks noGrp="1"/>
          </p:cNvSpPr>
          <p:nvPr>
            <p:ph idx="1"/>
          </p:nvPr>
        </p:nvSpPr>
        <p:spPr>
          <a:xfrm>
            <a:off x="838200" y="1188720"/>
            <a:ext cx="10515600" cy="4988243"/>
          </a:xfrm>
        </p:spPr>
        <p:txBody>
          <a:bodyPr>
            <a:normAutofit fontScale="92500"/>
          </a:bodyPr>
          <a:lstStyle/>
          <a:p>
            <a:r>
              <a:rPr lang="en-US" dirty="0"/>
              <a:t>The following are some server and hosting issues that can negatively impact search engine rankings: </a:t>
            </a:r>
          </a:p>
          <a:p>
            <a:r>
              <a:rPr lang="en-US" b="1" dirty="0"/>
              <a:t>Server timeouts</a:t>
            </a:r>
          </a:p>
          <a:p>
            <a:r>
              <a:rPr lang="en-US" dirty="0"/>
              <a:t> If a search engine makes a page request that isn’t served within the bot’s time limit (</a:t>
            </a:r>
            <a:r>
              <a:rPr lang="en-US" dirty="0" err="1"/>
              <a:t>orthat</a:t>
            </a:r>
            <a:r>
              <a:rPr lang="en-US" dirty="0"/>
              <a:t> produces a server timeout response), your pages may not make it into the index at all, and will almost certainly rank very poorly (as no indexable text content has been found). </a:t>
            </a:r>
          </a:p>
          <a:p>
            <a:r>
              <a:rPr lang="en-US" b="1" dirty="0"/>
              <a:t>Slow response times </a:t>
            </a:r>
          </a:p>
          <a:p>
            <a:r>
              <a:rPr lang="en-US" dirty="0"/>
              <a:t>Although this is not as damaging as server timeouts, it still presents a potential issue. Not only will crawlers be less likely to wait for your pages to load, but surfers and potential linkers may choose to visit and link to other resources because accessing your site is problematic.</a:t>
            </a:r>
          </a:p>
        </p:txBody>
      </p:sp>
    </p:spTree>
    <p:extLst>
      <p:ext uri="{BB962C8B-B14F-4D97-AF65-F5344CB8AC3E}">
        <p14:creationId xmlns:p14="http://schemas.microsoft.com/office/powerpoint/2010/main" val="407395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1E74-1CC7-4F84-8DC5-3FE4123D04C9}"/>
              </a:ext>
            </a:extLst>
          </p:cNvPr>
          <p:cNvSpPr>
            <a:spLocks noGrp="1"/>
          </p:cNvSpPr>
          <p:nvPr>
            <p:ph type="title"/>
          </p:nvPr>
        </p:nvSpPr>
        <p:spPr>
          <a:xfrm>
            <a:off x="838200" y="365125"/>
            <a:ext cx="10515600" cy="50863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3DA9A2D1-C88B-4047-A52D-3CA403A813EA}"/>
              </a:ext>
            </a:extLst>
          </p:cNvPr>
          <p:cNvSpPr>
            <a:spLocks noGrp="1"/>
          </p:cNvSpPr>
          <p:nvPr>
            <p:ph idx="1"/>
          </p:nvPr>
        </p:nvSpPr>
        <p:spPr>
          <a:xfrm>
            <a:off x="838200" y="1066800"/>
            <a:ext cx="10515600" cy="5110163"/>
          </a:xfrm>
        </p:spPr>
        <p:txBody>
          <a:bodyPr>
            <a:normAutofit/>
          </a:bodyPr>
          <a:lstStyle/>
          <a:p>
            <a:r>
              <a:rPr lang="en-US" dirty="0"/>
              <a:t> </a:t>
            </a:r>
            <a:r>
              <a:rPr lang="en-US" b="1" dirty="0"/>
              <a:t>Shared IP addresses</a:t>
            </a:r>
          </a:p>
          <a:p>
            <a:r>
              <a:rPr lang="en-US" dirty="0"/>
              <a:t> Basic concerns include speed, the potential for having spammy or untrusted neighbors sharing your IP address, and potential concerns about receiving the full benefit of links to your IP address </a:t>
            </a:r>
          </a:p>
          <a:p>
            <a:r>
              <a:rPr lang="en-US" b="1" dirty="0"/>
              <a:t>Blocked IP addresses </a:t>
            </a:r>
          </a:p>
          <a:p>
            <a:r>
              <a:rPr lang="en-US" dirty="0"/>
              <a:t>As search engines crawl the Web, they frequently find entire blocks of IP addresses filled with nothing but egregious web spam. </a:t>
            </a:r>
          </a:p>
          <a:p>
            <a:r>
              <a:rPr lang="en-US" b="1" dirty="0"/>
              <a:t>Bandwidth and transfer limitations </a:t>
            </a:r>
          </a:p>
          <a:p>
            <a:r>
              <a:rPr lang="en-US" dirty="0"/>
              <a:t>Many servers have set limitations on the amount of traffic that can run through to the site. </a:t>
            </a:r>
          </a:p>
          <a:p>
            <a:endParaRPr lang="en-US" dirty="0"/>
          </a:p>
          <a:p>
            <a:pPr marL="0" indent="0">
              <a:buNone/>
            </a:pPr>
            <a:endParaRPr lang="en-IN" dirty="0"/>
          </a:p>
        </p:txBody>
      </p:sp>
    </p:spTree>
    <p:extLst>
      <p:ext uri="{BB962C8B-B14F-4D97-AF65-F5344CB8AC3E}">
        <p14:creationId xmlns:p14="http://schemas.microsoft.com/office/powerpoint/2010/main" val="2099574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0B52-405D-459E-8321-7E005C39F149}"/>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F784F4A3-16D8-45DF-BA3A-834B91799A02}"/>
              </a:ext>
            </a:extLst>
          </p:cNvPr>
          <p:cNvSpPr>
            <a:spLocks noGrp="1"/>
          </p:cNvSpPr>
          <p:nvPr>
            <p:ph idx="1"/>
          </p:nvPr>
        </p:nvSpPr>
        <p:spPr/>
        <p:txBody>
          <a:bodyPr/>
          <a:lstStyle/>
          <a:p>
            <a:r>
              <a:rPr lang="en-US" b="1" dirty="0"/>
              <a:t>Server geography</a:t>
            </a:r>
          </a:p>
          <a:p>
            <a:r>
              <a:rPr lang="en-US" b="1" dirty="0"/>
              <a:t> </a:t>
            </a:r>
            <a:r>
              <a:rPr lang="en-US" dirty="0"/>
              <a:t>This isn’t necessarily a problem, but it is good to be aware that search engines do use the location of the web server when determining where a site’s content is relevant from a local search perspective.</a:t>
            </a:r>
            <a:endParaRPr lang="en-IN" b="1" dirty="0"/>
          </a:p>
          <a:p>
            <a:endParaRPr lang="en-IN" dirty="0"/>
          </a:p>
        </p:txBody>
      </p:sp>
    </p:spTree>
    <p:extLst>
      <p:ext uri="{BB962C8B-B14F-4D97-AF65-F5344CB8AC3E}">
        <p14:creationId xmlns:p14="http://schemas.microsoft.com/office/powerpoint/2010/main" val="379935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F438-5F32-47E1-BC6B-B1C78EE88353}"/>
              </a:ext>
            </a:extLst>
          </p:cNvPr>
          <p:cNvSpPr>
            <a:spLocks noGrp="1"/>
          </p:cNvSpPr>
          <p:nvPr>
            <p:ph type="title"/>
          </p:nvPr>
        </p:nvSpPr>
        <p:spPr/>
        <p:txBody>
          <a:bodyPr/>
          <a:lstStyle/>
          <a:p>
            <a:r>
              <a:rPr lang="en-US" b="1" dirty="0"/>
              <a:t>Identifying Current Server Statistics Software and Gaining Access</a:t>
            </a:r>
            <a:endParaRPr lang="en-IN" b="1" dirty="0"/>
          </a:p>
        </p:txBody>
      </p:sp>
      <p:sp>
        <p:nvSpPr>
          <p:cNvPr id="3" name="Content Placeholder 2">
            <a:extLst>
              <a:ext uri="{FF2B5EF4-FFF2-40B4-BE49-F238E27FC236}">
                <a16:creationId xmlns:a16="http://schemas.microsoft.com/office/drawing/2014/main" id="{D37B7951-9600-41C0-857E-ABE02DEB0FDC}"/>
              </a:ext>
            </a:extLst>
          </p:cNvPr>
          <p:cNvSpPr>
            <a:spLocks noGrp="1"/>
          </p:cNvSpPr>
          <p:nvPr>
            <p:ph idx="1"/>
          </p:nvPr>
        </p:nvSpPr>
        <p:spPr>
          <a:xfrm>
            <a:off x="838200" y="1690688"/>
            <a:ext cx="10515600" cy="4802187"/>
          </a:xfrm>
        </p:spPr>
        <p:txBody>
          <a:bodyPr>
            <a:normAutofit fontScale="85000" lnSpcReduction="20000"/>
          </a:bodyPr>
          <a:lstStyle/>
          <a:p>
            <a:r>
              <a:rPr lang="en-US" dirty="0"/>
              <a:t>In next chapter we will discuss in detail the methods for tracking results and measuring success, and we will also delve into how to set a baseline of measurements for your SEO projects. </a:t>
            </a:r>
          </a:p>
          <a:p>
            <a:r>
              <a:rPr lang="en-US" dirty="0"/>
              <a:t>But before we do that, and before you can accomplish these tasks, you need to have the right measurement systems in place.</a:t>
            </a:r>
          </a:p>
          <a:p>
            <a:r>
              <a:rPr lang="en-US" dirty="0"/>
              <a:t> Web Analytics </a:t>
            </a:r>
            <a:r>
              <a:rPr lang="en-US" dirty="0" err="1"/>
              <a:t>Analytics</a:t>
            </a:r>
            <a:r>
              <a:rPr lang="en-US" dirty="0"/>
              <a:t> software can provide you with a rich array of valuable data about what is taking place on your site.</a:t>
            </a:r>
          </a:p>
          <a:p>
            <a:r>
              <a:rPr lang="en-US" dirty="0"/>
              <a:t> </a:t>
            </a:r>
            <a:r>
              <a:rPr lang="en-US" b="1" dirty="0"/>
              <a:t>It can answer questions such as: </a:t>
            </a:r>
          </a:p>
          <a:p>
            <a:pPr marL="0" indent="0">
              <a:buNone/>
            </a:pPr>
            <a:r>
              <a:rPr lang="en-US" b="1" dirty="0"/>
              <a:t>• How many unique visitors did you receive yesterday? </a:t>
            </a:r>
          </a:p>
          <a:p>
            <a:pPr marL="0" indent="0">
              <a:buNone/>
            </a:pPr>
            <a:r>
              <a:rPr lang="en-US" b="1" dirty="0"/>
              <a:t>• Is traffic trending up or down?</a:t>
            </a:r>
          </a:p>
          <a:p>
            <a:r>
              <a:rPr lang="en-US" b="1" dirty="0"/>
              <a:t>What are the most popular search terms with which people find you? </a:t>
            </a:r>
          </a:p>
          <a:p>
            <a:pPr marL="0" indent="0">
              <a:buNone/>
            </a:pPr>
            <a:r>
              <a:rPr lang="en-US" b="1" dirty="0"/>
              <a:t>• What are the most popular pages on your site? </a:t>
            </a:r>
          </a:p>
          <a:p>
            <a:pPr marL="0" indent="0">
              <a:buNone/>
            </a:pPr>
            <a:r>
              <a:rPr lang="en-US" b="1" dirty="0"/>
              <a:t>• What are the best-converting pages on the site? High-quality, free analytics tools are available, such as Yahoo! Web Analytics and Google Analytics.</a:t>
            </a:r>
            <a:endParaRPr lang="en-IN" b="1" dirty="0"/>
          </a:p>
        </p:txBody>
      </p:sp>
    </p:spTree>
    <p:extLst>
      <p:ext uri="{BB962C8B-B14F-4D97-AF65-F5344CB8AC3E}">
        <p14:creationId xmlns:p14="http://schemas.microsoft.com/office/powerpoint/2010/main" val="3093056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5844-D856-4E40-97C0-C00247A06EF2}"/>
              </a:ext>
            </a:extLst>
          </p:cNvPr>
          <p:cNvSpPr>
            <a:spLocks noGrp="1"/>
          </p:cNvSpPr>
          <p:nvPr>
            <p:ph type="title"/>
          </p:nvPr>
        </p:nvSpPr>
        <p:spPr>
          <a:xfrm>
            <a:off x="838200" y="365125"/>
            <a:ext cx="10515600" cy="54927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6D56F3E2-458F-4F76-92C1-9BFA358E4584}"/>
              </a:ext>
            </a:extLst>
          </p:cNvPr>
          <p:cNvSpPr>
            <a:spLocks noGrp="1"/>
          </p:cNvSpPr>
          <p:nvPr>
            <p:ph idx="1"/>
          </p:nvPr>
        </p:nvSpPr>
        <p:spPr>
          <a:xfrm>
            <a:off x="838200" y="914400"/>
            <a:ext cx="10515600" cy="5262563"/>
          </a:xfrm>
        </p:spPr>
        <p:txBody>
          <a:bodyPr/>
          <a:lstStyle/>
          <a:p>
            <a:r>
              <a:rPr lang="en-US" b="1" dirty="0"/>
              <a:t>Log files Tracking </a:t>
            </a:r>
          </a:p>
          <a:p>
            <a:r>
              <a:rPr lang="en-US" dirty="0"/>
              <a:t>Log files contain a detailed click-by-click history of all requests to your web server. Make sure you have access to the log files and some method for analyzing them. </a:t>
            </a:r>
          </a:p>
          <a:p>
            <a:r>
              <a:rPr lang="en-US" dirty="0"/>
              <a:t>If you use a third-party hosting company for your site, chances are it provides some sort of free log file analyzer, such as </a:t>
            </a:r>
            <a:r>
              <a:rPr lang="en-US" dirty="0" err="1"/>
              <a:t>AWStats</a:t>
            </a:r>
            <a:r>
              <a:rPr lang="en-US" dirty="0"/>
              <a:t>, </a:t>
            </a:r>
            <a:r>
              <a:rPr lang="en-US" dirty="0" err="1"/>
              <a:t>Webalizer</a:t>
            </a:r>
            <a:r>
              <a:rPr lang="en-US" dirty="0"/>
              <a:t>, or something similar. </a:t>
            </a:r>
          </a:p>
          <a:p>
            <a:r>
              <a:rPr lang="en-US" dirty="0"/>
              <a:t>Obtain access to whatever tool is in use as soon as you can. </a:t>
            </a:r>
            <a:endParaRPr lang="en-IN" dirty="0"/>
          </a:p>
        </p:txBody>
      </p:sp>
    </p:spTree>
    <p:extLst>
      <p:ext uri="{BB962C8B-B14F-4D97-AF65-F5344CB8AC3E}">
        <p14:creationId xmlns:p14="http://schemas.microsoft.com/office/powerpoint/2010/main" val="752888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C279-55E0-455F-BAC7-E7F009A03D9A}"/>
              </a:ext>
            </a:extLst>
          </p:cNvPr>
          <p:cNvSpPr>
            <a:spLocks noGrp="1"/>
          </p:cNvSpPr>
          <p:nvPr>
            <p:ph type="title"/>
          </p:nvPr>
        </p:nvSpPr>
        <p:spPr/>
        <p:txBody>
          <a:bodyPr/>
          <a:lstStyle/>
          <a:p>
            <a:r>
              <a:rPr lang="en-US"/>
              <a:t>Continue…</a:t>
            </a:r>
            <a:endParaRPr lang="en-IN"/>
          </a:p>
        </p:txBody>
      </p:sp>
      <p:sp>
        <p:nvSpPr>
          <p:cNvPr id="3" name="Content Placeholder 2">
            <a:extLst>
              <a:ext uri="{FF2B5EF4-FFF2-40B4-BE49-F238E27FC236}">
                <a16:creationId xmlns:a16="http://schemas.microsoft.com/office/drawing/2014/main" id="{5D8337FE-3576-4B93-BC8A-B5049038862C}"/>
              </a:ext>
            </a:extLst>
          </p:cNvPr>
          <p:cNvSpPr>
            <a:spLocks noGrp="1"/>
          </p:cNvSpPr>
          <p:nvPr>
            <p:ph idx="1"/>
          </p:nvPr>
        </p:nvSpPr>
        <p:spPr/>
        <p:txBody>
          <a:bodyPr/>
          <a:lstStyle/>
          <a:p>
            <a:r>
              <a:rPr lang="en-US" b="1" dirty="0"/>
              <a:t>Google and Bing Webmaster Tools </a:t>
            </a:r>
          </a:p>
          <a:p>
            <a:r>
              <a:rPr lang="en-US" dirty="0"/>
              <a:t>As mentioned earlier, other valuable sources of data include Google Webmaster Tools and Bing Webmaster Tools. </a:t>
            </a:r>
          </a:p>
          <a:p>
            <a:r>
              <a:rPr lang="en-US" b="1" dirty="0"/>
              <a:t>Search Analytics </a:t>
            </a:r>
          </a:p>
          <a:p>
            <a:r>
              <a:rPr lang="en-US" dirty="0"/>
              <a:t>Search analytics is a new and emerging category of tools. Search analytics tools specifically monitor how your website interacts with the search engines. Compete (http://www.compete.com) offers search-specific analytic tools, as do many smaller vendors.</a:t>
            </a:r>
            <a:endParaRPr lang="en-IN" dirty="0"/>
          </a:p>
        </p:txBody>
      </p:sp>
    </p:spTree>
    <p:extLst>
      <p:ext uri="{BB962C8B-B14F-4D97-AF65-F5344CB8AC3E}">
        <p14:creationId xmlns:p14="http://schemas.microsoft.com/office/powerpoint/2010/main" val="3492975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0F67-5CE8-43D0-BE8C-BE6E95DFB66E}"/>
              </a:ext>
            </a:extLst>
          </p:cNvPr>
          <p:cNvSpPr>
            <a:spLocks noGrp="1"/>
          </p:cNvSpPr>
          <p:nvPr>
            <p:ph type="title"/>
          </p:nvPr>
        </p:nvSpPr>
        <p:spPr>
          <a:xfrm>
            <a:off x="838200" y="365125"/>
            <a:ext cx="10515600" cy="549275"/>
          </a:xfrm>
        </p:spPr>
        <p:txBody>
          <a:bodyPr>
            <a:normAutofit fontScale="90000"/>
          </a:bodyPr>
          <a:lstStyle/>
          <a:p>
            <a:r>
              <a:rPr lang="en-US" b="1" dirty="0"/>
              <a:t>Determining Top Competitors</a:t>
            </a:r>
            <a:endParaRPr lang="en-IN" b="1" dirty="0"/>
          </a:p>
        </p:txBody>
      </p:sp>
      <p:sp>
        <p:nvSpPr>
          <p:cNvPr id="3" name="Content Placeholder 2">
            <a:extLst>
              <a:ext uri="{FF2B5EF4-FFF2-40B4-BE49-F238E27FC236}">
                <a16:creationId xmlns:a16="http://schemas.microsoft.com/office/drawing/2014/main" id="{3536A120-4D95-4B2D-A552-7EAF80A44EA0}"/>
              </a:ext>
            </a:extLst>
          </p:cNvPr>
          <p:cNvSpPr>
            <a:spLocks noGrp="1"/>
          </p:cNvSpPr>
          <p:nvPr>
            <p:ph idx="1"/>
          </p:nvPr>
        </p:nvSpPr>
        <p:spPr>
          <a:xfrm>
            <a:off x="838200" y="1168400"/>
            <a:ext cx="10515600" cy="5324475"/>
          </a:xfrm>
        </p:spPr>
        <p:txBody>
          <a:bodyPr>
            <a:normAutofit fontScale="92500" lnSpcReduction="10000"/>
          </a:bodyPr>
          <a:lstStyle/>
          <a:p>
            <a:r>
              <a:rPr lang="en-US" b="1" dirty="0"/>
              <a:t>Understanding the competition should be a key component of planning your SEO strategy. </a:t>
            </a:r>
          </a:p>
          <a:p>
            <a:r>
              <a:rPr lang="en-US" dirty="0"/>
              <a:t>The first step is to </a:t>
            </a:r>
            <a:r>
              <a:rPr lang="en-US" b="1" dirty="0"/>
              <a:t>understand who your competitors </a:t>
            </a:r>
            <a:r>
              <a:rPr lang="en-US" dirty="0"/>
              <a:t>in the search results really are. It can often be small players who give you a run for your money.</a:t>
            </a:r>
            <a:endParaRPr lang="en-US" b="1" dirty="0"/>
          </a:p>
          <a:p>
            <a:r>
              <a:rPr lang="en-IN" b="1" dirty="0"/>
              <a:t>Seeking the Best</a:t>
            </a:r>
          </a:p>
          <a:p>
            <a:r>
              <a:rPr lang="en-US" dirty="0"/>
              <a:t>Look for competitors whose efforts you would like to emulate usually a website that consistently dominates the upper half of the first page of search results in the search engines.</a:t>
            </a:r>
          </a:p>
          <a:p>
            <a:r>
              <a:rPr lang="en-US" b="1" dirty="0"/>
              <a:t>To assess competitors’ competence at SEO, you need to answer the following questions: </a:t>
            </a:r>
          </a:p>
          <a:p>
            <a:r>
              <a:rPr lang="en-US" dirty="0"/>
              <a:t>• Are their websites fully indexed by Google and Yahoo!? In other words, are all their web pages, including product pages, making it into the search engines’ databases? You can go to each search engine and type in </a:t>
            </a:r>
            <a:r>
              <a:rPr lang="en-US" b="1" dirty="0"/>
              <a:t>site: theirdomain.com to find out. </a:t>
            </a:r>
          </a:p>
          <a:p>
            <a:pPr marL="0" indent="0">
              <a:buNone/>
            </a:pPr>
            <a:endParaRPr lang="en-US" dirty="0"/>
          </a:p>
        </p:txBody>
      </p:sp>
    </p:spTree>
    <p:extLst>
      <p:ext uri="{BB962C8B-B14F-4D97-AF65-F5344CB8AC3E}">
        <p14:creationId xmlns:p14="http://schemas.microsoft.com/office/powerpoint/2010/main" val="459590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3442-07F9-4F6A-BF99-57611F951138}"/>
              </a:ext>
            </a:extLst>
          </p:cNvPr>
          <p:cNvSpPr>
            <a:spLocks noGrp="1"/>
          </p:cNvSpPr>
          <p:nvPr>
            <p:ph type="title"/>
          </p:nvPr>
        </p:nvSpPr>
        <p:spPr>
          <a:xfrm>
            <a:off x="838200" y="365125"/>
            <a:ext cx="10515600" cy="57975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3C6BE984-80FA-4103-944D-ED71D7AAA0C3}"/>
              </a:ext>
            </a:extLst>
          </p:cNvPr>
          <p:cNvSpPr>
            <a:spLocks noGrp="1"/>
          </p:cNvSpPr>
          <p:nvPr>
            <p:ph idx="1"/>
          </p:nvPr>
        </p:nvSpPr>
        <p:spPr>
          <a:xfrm>
            <a:off x="838200" y="944880"/>
            <a:ext cx="10515600" cy="5232083"/>
          </a:xfrm>
        </p:spPr>
        <p:txBody>
          <a:bodyPr>
            <a:normAutofit lnSpcReduction="10000"/>
          </a:bodyPr>
          <a:lstStyle/>
          <a:p>
            <a:pPr marL="0" indent="0">
              <a:buNone/>
            </a:pPr>
            <a:r>
              <a:rPr lang="en-US" dirty="0"/>
              <a:t>• Do their product and category pages have keyword-rich page titles (title tags) that are unique to each page? </a:t>
            </a:r>
          </a:p>
          <a:p>
            <a:pPr marL="0" indent="0">
              <a:buNone/>
            </a:pPr>
            <a:r>
              <a:rPr lang="en-US" dirty="0"/>
              <a:t>Do their product and category pages have reasonably high Page Rank scores? </a:t>
            </a:r>
          </a:p>
          <a:p>
            <a:pPr marL="0" indent="0">
              <a:buNone/>
            </a:pPr>
            <a:r>
              <a:rPr lang="en-US" dirty="0"/>
              <a:t>• Is anchor text across the site, particularly in the navigation, keyword-rich? </a:t>
            </a:r>
          </a:p>
          <a:p>
            <a:pPr marL="0" indent="0">
              <a:buNone/>
            </a:pPr>
            <a:r>
              <a:rPr lang="en-US" dirty="0"/>
              <a:t>• Are the websites getting penalized? You can overdo SEO. Too much keyword repetition or too many suspiciously well-optimized text links can yield a penalty for overoptimization. </a:t>
            </a:r>
          </a:p>
          <a:p>
            <a:pPr marL="0" indent="0">
              <a:buNone/>
            </a:pPr>
            <a:r>
              <a:rPr lang="en-US" dirty="0"/>
              <a:t>• Are they spamming the search engines with “doorway pages”? According to Google:</a:t>
            </a:r>
          </a:p>
          <a:p>
            <a:pPr marL="0" indent="0">
              <a:buNone/>
            </a:pPr>
            <a:r>
              <a:rPr lang="en-US" dirty="0"/>
              <a:t>• “Doorway pages are typically large sets of poor-quality pages where each page is optimized for a specific keyword or phrase</a:t>
            </a:r>
            <a:endParaRPr lang="en-IN" b="1" dirty="0"/>
          </a:p>
          <a:p>
            <a:endParaRPr lang="en-IN" dirty="0"/>
          </a:p>
        </p:txBody>
      </p:sp>
    </p:spTree>
    <p:extLst>
      <p:ext uri="{BB962C8B-B14F-4D97-AF65-F5344CB8AC3E}">
        <p14:creationId xmlns:p14="http://schemas.microsoft.com/office/powerpoint/2010/main" val="2848517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C4E4-FF8D-4CE4-BC09-BDE2CB84D22A}"/>
              </a:ext>
            </a:extLst>
          </p:cNvPr>
          <p:cNvSpPr>
            <a:spLocks noGrp="1"/>
          </p:cNvSpPr>
          <p:nvPr>
            <p:ph type="title"/>
          </p:nvPr>
        </p:nvSpPr>
        <p:spPr>
          <a:xfrm>
            <a:off x="838200" y="365125"/>
            <a:ext cx="10515600" cy="39687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9AE3FB83-8D69-4DEA-A562-E7ED8DCFBEC2}"/>
              </a:ext>
            </a:extLst>
          </p:cNvPr>
          <p:cNvSpPr>
            <a:spLocks noGrp="1"/>
          </p:cNvSpPr>
          <p:nvPr>
            <p:ph idx="1"/>
          </p:nvPr>
        </p:nvSpPr>
        <p:spPr>
          <a:xfrm>
            <a:off x="838200" y="762000"/>
            <a:ext cx="10515600" cy="5414963"/>
          </a:xfrm>
        </p:spPr>
        <p:txBody>
          <a:bodyPr>
            <a:normAutofit/>
          </a:bodyPr>
          <a:lstStyle/>
          <a:p>
            <a:r>
              <a:rPr lang="en-US" b="1" dirty="0"/>
              <a:t>Uncovering Their Secrets</a:t>
            </a:r>
          </a:p>
          <a:p>
            <a:pPr marL="0" indent="0">
              <a:buNone/>
            </a:pPr>
            <a:r>
              <a:rPr lang="en-US" dirty="0"/>
              <a:t>• What keywords are </a:t>
            </a:r>
            <a:r>
              <a:rPr lang="en-US" b="1" dirty="0"/>
              <a:t>they targeting</a:t>
            </a:r>
            <a:r>
              <a:rPr lang="en-US" dirty="0"/>
              <a:t>? You can determine this by looking at the page titles. </a:t>
            </a:r>
          </a:p>
          <a:p>
            <a:pPr marL="0" indent="0">
              <a:buNone/>
            </a:pPr>
            <a:r>
              <a:rPr lang="en-US" dirty="0"/>
              <a:t>• Who’s </a:t>
            </a:r>
            <a:r>
              <a:rPr lang="en-US" b="1" dirty="0"/>
              <a:t>linking to their home page, or to their top-selling product pages and category pages</a:t>
            </a:r>
            <a:r>
              <a:rPr lang="en-US" dirty="0"/>
              <a:t>? A link popularity checker can be quite helpful in analyzing this. </a:t>
            </a:r>
          </a:p>
          <a:p>
            <a:pPr marL="0" indent="0">
              <a:buNone/>
            </a:pPr>
            <a:r>
              <a:rPr lang="en-US" dirty="0"/>
              <a:t>• If it is a database-driven site, what technology tricks are they using to get search engine spiders such as Googlebot to cope with the site being dynamic?</a:t>
            </a:r>
          </a:p>
          <a:p>
            <a:pPr marL="0" indent="0">
              <a:buNone/>
            </a:pPr>
            <a:r>
              <a:rPr lang="en-US" dirty="0"/>
              <a:t>• Simply go to Compete.com, Quantcast.com, or Alexa.com and search on the competitor’s domain.</a:t>
            </a:r>
          </a:p>
          <a:p>
            <a:pPr marL="0" indent="0">
              <a:buNone/>
            </a:pPr>
            <a:r>
              <a:rPr lang="en-US" dirty="0"/>
              <a:t> </a:t>
            </a:r>
            <a:endParaRPr lang="en-IN" dirty="0"/>
          </a:p>
        </p:txBody>
      </p:sp>
    </p:spTree>
    <p:extLst>
      <p:ext uri="{BB962C8B-B14F-4D97-AF65-F5344CB8AC3E}">
        <p14:creationId xmlns:p14="http://schemas.microsoft.com/office/powerpoint/2010/main" val="459562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6B91-48A4-40ED-A815-EE4AA27F1B6C}"/>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E057DB01-2EEC-4149-B52B-37D15535AB04}"/>
              </a:ext>
            </a:extLst>
          </p:cNvPr>
          <p:cNvSpPr>
            <a:spLocks noGrp="1"/>
          </p:cNvSpPr>
          <p:nvPr>
            <p:ph idx="1"/>
          </p:nvPr>
        </p:nvSpPr>
        <p:spPr/>
        <p:txBody>
          <a:bodyPr/>
          <a:lstStyle/>
          <a:p>
            <a:r>
              <a:rPr lang="en-US" dirty="0"/>
              <a:t>If you have the budget for higher-end competitive intelligence tools, </a:t>
            </a:r>
            <a:r>
              <a:rPr lang="en-US" b="1" dirty="0"/>
              <a:t>you can use comScore.com or Hitwise.com. </a:t>
            </a:r>
          </a:p>
          <a:p>
            <a:r>
              <a:rPr lang="en-US" dirty="0"/>
              <a:t>The data these tools can provide is limited in its accuracy, but still very useful in giving you a general assessment of where your competitors are. </a:t>
            </a:r>
          </a:p>
          <a:p>
            <a:r>
              <a:rPr lang="en-US" dirty="0"/>
              <a:t>The tools are most useful when making relative comparisons between sites in the same market space.</a:t>
            </a:r>
            <a:endParaRPr lang="en-IN" dirty="0"/>
          </a:p>
        </p:txBody>
      </p:sp>
    </p:spTree>
    <p:extLst>
      <p:ext uri="{BB962C8B-B14F-4D97-AF65-F5344CB8AC3E}">
        <p14:creationId xmlns:p14="http://schemas.microsoft.com/office/powerpoint/2010/main" val="135352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8CEA-7D3B-4AFD-94D5-000FD47AE8C3}"/>
              </a:ext>
            </a:extLst>
          </p:cNvPr>
          <p:cNvSpPr>
            <a:spLocks noGrp="1"/>
          </p:cNvSpPr>
          <p:nvPr>
            <p:ph type="title"/>
          </p:nvPr>
        </p:nvSpPr>
        <p:spPr>
          <a:xfrm>
            <a:off x="838200" y="365125"/>
            <a:ext cx="10515600" cy="762635"/>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786AC29A-3DC7-4DF4-9DBB-137824C489ED}"/>
              </a:ext>
            </a:extLst>
          </p:cNvPr>
          <p:cNvSpPr>
            <a:spLocks noGrp="1"/>
          </p:cNvSpPr>
          <p:nvPr>
            <p:ph idx="1"/>
          </p:nvPr>
        </p:nvSpPr>
        <p:spPr>
          <a:xfrm>
            <a:off x="838200" y="1127760"/>
            <a:ext cx="10515600" cy="5049203"/>
          </a:xfrm>
        </p:spPr>
        <p:txBody>
          <a:bodyPr/>
          <a:lstStyle/>
          <a:p>
            <a:r>
              <a:rPr lang="en-US" b="1" dirty="0"/>
              <a:t>Market Segmentation: </a:t>
            </a:r>
          </a:p>
          <a:p>
            <a:r>
              <a:rPr lang="en-US" dirty="0"/>
              <a:t>Another critical factor to understand is the nature of the market in which you are competing. </a:t>
            </a:r>
          </a:p>
          <a:p>
            <a:r>
              <a:rPr lang="en-US" dirty="0"/>
              <a:t>This tells you how competitive the environment is in general, and augmented with additional research, you can use this information to tell how competitive the SEO environment is. </a:t>
            </a:r>
          </a:p>
          <a:p>
            <a:r>
              <a:rPr lang="en-US" dirty="0"/>
              <a:t>In some markets, natural search is intensively competitive. Method you can use to get a very quick read on competitiveness is using a keyword tool such as the Google Traffic Estimator</a:t>
            </a:r>
            <a:endParaRPr lang="en-IN" dirty="0"/>
          </a:p>
        </p:txBody>
      </p:sp>
    </p:spTree>
    <p:extLst>
      <p:ext uri="{BB962C8B-B14F-4D97-AF65-F5344CB8AC3E}">
        <p14:creationId xmlns:p14="http://schemas.microsoft.com/office/powerpoint/2010/main" val="1409042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0E41-418B-43DB-9D1B-BE2ED4BA6AA4}"/>
              </a:ext>
            </a:extLst>
          </p:cNvPr>
          <p:cNvSpPr>
            <a:spLocks noGrp="1"/>
          </p:cNvSpPr>
          <p:nvPr>
            <p:ph type="title"/>
          </p:nvPr>
        </p:nvSpPr>
        <p:spPr/>
        <p:txBody>
          <a:bodyPr/>
          <a:lstStyle/>
          <a:p>
            <a:r>
              <a:rPr lang="en-US" b="1" dirty="0"/>
              <a:t>Assessing Historical Progress</a:t>
            </a:r>
            <a:endParaRPr lang="en-IN" b="1" dirty="0"/>
          </a:p>
        </p:txBody>
      </p:sp>
      <p:sp>
        <p:nvSpPr>
          <p:cNvPr id="3" name="Content Placeholder 2">
            <a:extLst>
              <a:ext uri="{FF2B5EF4-FFF2-40B4-BE49-F238E27FC236}">
                <a16:creationId xmlns:a16="http://schemas.microsoft.com/office/drawing/2014/main" id="{9CEC836D-3E84-46BD-882C-88CC6F5F6E2C}"/>
              </a:ext>
            </a:extLst>
          </p:cNvPr>
          <p:cNvSpPr>
            <a:spLocks noGrp="1"/>
          </p:cNvSpPr>
          <p:nvPr>
            <p:ph idx="1"/>
          </p:nvPr>
        </p:nvSpPr>
        <p:spPr>
          <a:xfrm>
            <a:off x="838200" y="1432560"/>
            <a:ext cx="10515600" cy="4744403"/>
          </a:xfrm>
        </p:spPr>
        <p:txBody>
          <a:bodyPr>
            <a:normAutofit lnSpcReduction="10000"/>
          </a:bodyPr>
          <a:lstStyle/>
          <a:p>
            <a:r>
              <a:rPr lang="en-US" dirty="0"/>
              <a:t>Measuring the </a:t>
            </a:r>
            <a:r>
              <a:rPr lang="en-US" b="1" dirty="0"/>
              <a:t>results of SEO changes can be challenging, </a:t>
            </a:r>
            <a:r>
              <a:rPr lang="en-US" dirty="0"/>
              <a:t>partly because there are so many moving parts and partly because months can elapse between when changes are made to a site and when results are seen in search rankings and traffic.</a:t>
            </a:r>
          </a:p>
          <a:p>
            <a:r>
              <a:rPr lang="en-US" b="1" dirty="0"/>
              <a:t>Maintain a Timeline of Site Changes</a:t>
            </a:r>
          </a:p>
          <a:p>
            <a:r>
              <a:rPr lang="en-US" dirty="0"/>
              <a:t> Keeping a </a:t>
            </a:r>
            <a:r>
              <a:rPr lang="en-US" b="1" dirty="0"/>
              <a:t>log of changes to your site </a:t>
            </a:r>
            <a:r>
              <a:rPr lang="en-US" dirty="0"/>
              <a:t>is absolutely recommended. </a:t>
            </a:r>
          </a:p>
          <a:p>
            <a:r>
              <a:rPr lang="en-US" dirty="0"/>
              <a:t>If you’re not keeping a timeline, you will have a harder time executing your SEO plan and managing the overall SEO process.</a:t>
            </a:r>
          </a:p>
          <a:p>
            <a:r>
              <a:rPr lang="en-US" dirty="0"/>
              <a:t>Also analyze how </a:t>
            </a:r>
            <a:r>
              <a:rPr lang="en-US" b="1" dirty="0"/>
              <a:t>technical modifications to the website might have altered the course of search traffic, whether positively or negatively, is determined.</a:t>
            </a:r>
          </a:p>
          <a:p>
            <a:endParaRPr lang="en-IN" dirty="0"/>
          </a:p>
        </p:txBody>
      </p:sp>
    </p:spTree>
    <p:extLst>
      <p:ext uri="{BB962C8B-B14F-4D97-AF65-F5344CB8AC3E}">
        <p14:creationId xmlns:p14="http://schemas.microsoft.com/office/powerpoint/2010/main" val="3401902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4B14-C28D-4BF4-BD7A-B972960B3812}"/>
              </a:ext>
            </a:extLst>
          </p:cNvPr>
          <p:cNvSpPr>
            <a:spLocks noGrp="1"/>
          </p:cNvSpPr>
          <p:nvPr>
            <p:ph type="title"/>
          </p:nvPr>
        </p:nvSpPr>
        <p:spPr>
          <a:xfrm>
            <a:off x="838200" y="365125"/>
            <a:ext cx="10515600" cy="53911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E72BD242-645B-4EF6-82A9-F7EE5E36D2C9}"/>
              </a:ext>
            </a:extLst>
          </p:cNvPr>
          <p:cNvSpPr>
            <a:spLocks noGrp="1"/>
          </p:cNvSpPr>
          <p:nvPr>
            <p:ph idx="1"/>
          </p:nvPr>
        </p:nvSpPr>
        <p:spPr>
          <a:xfrm>
            <a:off x="838200" y="1117600"/>
            <a:ext cx="10515600" cy="5740400"/>
          </a:xfrm>
        </p:spPr>
        <p:txBody>
          <a:bodyPr>
            <a:normAutofit lnSpcReduction="10000"/>
          </a:bodyPr>
          <a:lstStyle/>
          <a:p>
            <a:r>
              <a:rPr lang="en-US" dirty="0"/>
              <a:t>There are many scenarios in which you will want to try to establish </a:t>
            </a:r>
            <a:r>
              <a:rPr lang="en-US" b="1" dirty="0"/>
              <a:t>cause and effect, </a:t>
            </a:r>
            <a:r>
              <a:rPr lang="en-US" dirty="0"/>
              <a:t>such as:</a:t>
            </a:r>
          </a:p>
          <a:p>
            <a:r>
              <a:rPr lang="en-US" dirty="0"/>
              <a:t>You will not able to </a:t>
            </a:r>
            <a:r>
              <a:rPr lang="en-US" b="1" dirty="0"/>
              <a:t>measure search traffic rise or fall</a:t>
            </a:r>
            <a:r>
              <a:rPr lang="en-US" dirty="0"/>
              <a:t>.</a:t>
            </a:r>
          </a:p>
          <a:p>
            <a:r>
              <a:rPr lang="en-US" dirty="0"/>
              <a:t>You will not able to </a:t>
            </a:r>
            <a:r>
              <a:rPr lang="en-US" b="1" dirty="0"/>
              <a:t>measure change in the search traffic</a:t>
            </a:r>
            <a:r>
              <a:rPr lang="en-US" dirty="0"/>
              <a:t>.</a:t>
            </a:r>
          </a:p>
          <a:p>
            <a:r>
              <a:rPr lang="en-US" dirty="0"/>
              <a:t>SEO Track and report does no able to maintained.</a:t>
            </a:r>
          </a:p>
          <a:p>
            <a:r>
              <a:rPr lang="en-US" b="1" dirty="0"/>
              <a:t>Types of Site Changes </a:t>
            </a:r>
          </a:p>
          <a:p>
            <a:r>
              <a:rPr lang="en-US" dirty="0"/>
              <a:t>That Can Affect SEO Your log should track all changes to the website, not just those that were made with SEO in mind. Organizations make many changes that they do not think will affect SEO, but that have a big impact on it. </a:t>
            </a:r>
            <a:r>
              <a:rPr lang="en-US" b="1" dirty="0"/>
              <a:t>Here are some examples: </a:t>
            </a:r>
          </a:p>
          <a:p>
            <a:pPr marL="0" indent="0">
              <a:buNone/>
            </a:pPr>
            <a:r>
              <a:rPr lang="en-US" dirty="0"/>
              <a:t>• Adding content areas/features/options to the site (this could be anything from a new blog to a new categorization system). </a:t>
            </a:r>
          </a:p>
          <a:p>
            <a:pPr marL="0" indent="0">
              <a:buNone/>
            </a:pPr>
            <a:r>
              <a:rPr lang="en-US" dirty="0"/>
              <a:t>• Changing the domain of the site.</a:t>
            </a:r>
            <a:endParaRPr lang="en-IN" dirty="0"/>
          </a:p>
        </p:txBody>
      </p:sp>
    </p:spTree>
    <p:extLst>
      <p:ext uri="{BB962C8B-B14F-4D97-AF65-F5344CB8AC3E}">
        <p14:creationId xmlns:p14="http://schemas.microsoft.com/office/powerpoint/2010/main" val="2081793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7716-DBDE-464F-B0B2-55AD4B2D52D5}"/>
              </a:ext>
            </a:extLst>
          </p:cNvPr>
          <p:cNvSpPr>
            <a:spLocks noGrp="1"/>
          </p:cNvSpPr>
          <p:nvPr>
            <p:ph type="title"/>
          </p:nvPr>
        </p:nvSpPr>
        <p:spPr>
          <a:xfrm>
            <a:off x="838200" y="365125"/>
            <a:ext cx="10515600" cy="68135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B276C2E3-479F-432A-A0B9-2D9041EFD2D5}"/>
              </a:ext>
            </a:extLst>
          </p:cNvPr>
          <p:cNvSpPr>
            <a:spLocks noGrp="1"/>
          </p:cNvSpPr>
          <p:nvPr>
            <p:ph idx="1"/>
          </p:nvPr>
        </p:nvSpPr>
        <p:spPr>
          <a:xfrm>
            <a:off x="838200" y="1046480"/>
            <a:ext cx="10515600" cy="5130483"/>
          </a:xfrm>
        </p:spPr>
        <p:txBody>
          <a:bodyPr>
            <a:normAutofit lnSpcReduction="10000"/>
          </a:bodyPr>
          <a:lstStyle/>
          <a:p>
            <a:r>
              <a:rPr lang="en-US" b="1" dirty="0"/>
              <a:t>Modifying URL structures</a:t>
            </a:r>
            <a:r>
              <a:rPr lang="en-US" dirty="0"/>
              <a:t>. Changes to URLs on your site will likely impact your rankings, so record any and all changes. </a:t>
            </a:r>
          </a:p>
          <a:p>
            <a:pPr marL="0" indent="0">
              <a:buNone/>
            </a:pPr>
            <a:r>
              <a:rPr lang="en-US" dirty="0"/>
              <a:t>• </a:t>
            </a:r>
            <a:r>
              <a:rPr lang="en-US" b="1" dirty="0"/>
              <a:t>Implementing a new CMS</a:t>
            </a:r>
            <a:r>
              <a:rPr lang="en-US" dirty="0"/>
              <a:t>. This is a big one, with a very big impact. </a:t>
            </a:r>
          </a:p>
          <a:p>
            <a:pPr marL="0" indent="0">
              <a:buNone/>
            </a:pPr>
            <a:r>
              <a:rPr lang="en-US" dirty="0"/>
              <a:t>• </a:t>
            </a:r>
            <a:r>
              <a:rPr lang="en-US" b="1" dirty="0"/>
              <a:t>Establishing new partnerships </a:t>
            </a:r>
            <a:r>
              <a:rPr lang="en-US" dirty="0"/>
              <a:t>that either send links or require them (meaning your site is earning new links or linking out to new places). </a:t>
            </a:r>
          </a:p>
          <a:p>
            <a:pPr marL="0" indent="0">
              <a:buNone/>
            </a:pPr>
            <a:r>
              <a:rPr lang="en-US" dirty="0"/>
              <a:t>• </a:t>
            </a:r>
            <a:r>
              <a:rPr lang="en-US" b="1" dirty="0"/>
              <a:t>Acquiring new links to pages </a:t>
            </a:r>
            <a:r>
              <a:rPr lang="en-US" dirty="0"/>
              <a:t>on the site other than the home page (referred to as “deep links”). </a:t>
            </a:r>
          </a:p>
          <a:p>
            <a:pPr marL="0" indent="0">
              <a:buNone/>
            </a:pPr>
            <a:r>
              <a:rPr lang="en-US" dirty="0"/>
              <a:t>• Making </a:t>
            </a:r>
            <a:r>
              <a:rPr lang="en-US" b="1" dirty="0"/>
              <a:t>changes to navigation/menu systems </a:t>
            </a:r>
            <a:r>
              <a:rPr lang="en-US" dirty="0"/>
              <a:t>(moving links around on pages, creating new link systems, etc.). </a:t>
            </a:r>
          </a:p>
          <a:p>
            <a:pPr marL="0" indent="0">
              <a:buNone/>
            </a:pPr>
            <a:r>
              <a:rPr lang="en-US" dirty="0"/>
              <a:t>• Implementing </a:t>
            </a:r>
            <a:r>
              <a:rPr lang="en-US" b="1" dirty="0"/>
              <a:t>redirects either to or from the site</a:t>
            </a:r>
            <a:r>
              <a:rPr lang="en-US" dirty="0"/>
              <a:t>. When you track these items, you can create an accurate storyline to help correlate causes with effects.</a:t>
            </a:r>
            <a:endParaRPr lang="en-IN" dirty="0"/>
          </a:p>
        </p:txBody>
      </p:sp>
    </p:spTree>
    <p:extLst>
      <p:ext uri="{BB962C8B-B14F-4D97-AF65-F5344CB8AC3E}">
        <p14:creationId xmlns:p14="http://schemas.microsoft.com/office/powerpoint/2010/main" val="459479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FEB2-BF36-4667-8BDE-2A076BDB3404}"/>
              </a:ext>
            </a:extLst>
          </p:cNvPr>
          <p:cNvSpPr>
            <a:spLocks noGrp="1"/>
          </p:cNvSpPr>
          <p:nvPr>
            <p:ph type="title"/>
          </p:nvPr>
        </p:nvSpPr>
        <p:spPr>
          <a:xfrm>
            <a:off x="838200" y="365125"/>
            <a:ext cx="10515600" cy="427355"/>
          </a:xfrm>
        </p:spPr>
        <p:txBody>
          <a:bodyPr>
            <a:normAutofit fontScale="90000"/>
          </a:bodyPr>
          <a:lstStyle/>
          <a:p>
            <a:r>
              <a:rPr lang="en-US" b="1" dirty="0"/>
              <a:t>Previous SEO Work</a:t>
            </a:r>
            <a:endParaRPr lang="en-IN" b="1" dirty="0"/>
          </a:p>
        </p:txBody>
      </p:sp>
      <p:sp>
        <p:nvSpPr>
          <p:cNvPr id="3" name="Content Placeholder 2">
            <a:extLst>
              <a:ext uri="{FF2B5EF4-FFF2-40B4-BE49-F238E27FC236}">
                <a16:creationId xmlns:a16="http://schemas.microsoft.com/office/drawing/2014/main" id="{806E4428-960A-4E3A-AB74-5B8CA988A36D}"/>
              </a:ext>
            </a:extLst>
          </p:cNvPr>
          <p:cNvSpPr>
            <a:spLocks noGrp="1"/>
          </p:cNvSpPr>
          <p:nvPr>
            <p:ph idx="1"/>
          </p:nvPr>
        </p:nvSpPr>
        <p:spPr>
          <a:xfrm>
            <a:off x="838200" y="873760"/>
            <a:ext cx="10515600" cy="5303203"/>
          </a:xfrm>
        </p:spPr>
        <p:txBody>
          <a:bodyPr/>
          <a:lstStyle/>
          <a:p>
            <a:r>
              <a:rPr lang="en-US" dirty="0"/>
              <a:t>When you are brought on to handle the SEO for a particular website, one of the first things you need to </a:t>
            </a:r>
            <a:r>
              <a:rPr lang="en-US" b="1" dirty="0"/>
              <a:t>find out is which SEO activities have previously been attempted. </a:t>
            </a:r>
          </a:p>
          <a:p>
            <a:r>
              <a:rPr lang="en-US" dirty="0"/>
              <a:t>There may be valuable data there, such as a log of changes that you can match up with analytics data to gauge impact.</a:t>
            </a:r>
          </a:p>
          <a:p>
            <a:r>
              <a:rPr lang="en-US" dirty="0"/>
              <a:t>If no such log exists, you can always check the </a:t>
            </a:r>
            <a:r>
              <a:rPr lang="en-US" dirty="0" err="1"/>
              <a:t>Wayback</a:t>
            </a:r>
            <a:r>
              <a:rPr lang="en-US" dirty="0"/>
              <a:t> Machine (http://www.archive.org) to see whether it has historical logs for your website. </a:t>
            </a:r>
          </a:p>
          <a:p>
            <a:r>
              <a:rPr lang="en-US" dirty="0"/>
              <a:t>This offers snapshots of what the site looked like at various points in time. Even if a log was not kept, spend some time building a timeline of when any of the types of changes that affect SEO (as discussed in the previous section) took place.</a:t>
            </a:r>
            <a:endParaRPr lang="en-IN" dirty="0"/>
          </a:p>
        </p:txBody>
      </p:sp>
    </p:spTree>
    <p:extLst>
      <p:ext uri="{BB962C8B-B14F-4D97-AF65-F5344CB8AC3E}">
        <p14:creationId xmlns:p14="http://schemas.microsoft.com/office/powerpoint/2010/main" val="2614278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4C48-3EBF-4BEE-BBB2-D63AE46F218B}"/>
              </a:ext>
            </a:extLst>
          </p:cNvPr>
          <p:cNvSpPr>
            <a:spLocks noGrp="1"/>
          </p:cNvSpPr>
          <p:nvPr>
            <p:ph type="title"/>
          </p:nvPr>
        </p:nvSpPr>
        <p:spPr>
          <a:xfrm>
            <a:off x="838200" y="365125"/>
            <a:ext cx="10515600" cy="528955"/>
          </a:xfrm>
        </p:spPr>
        <p:txBody>
          <a:bodyPr>
            <a:normAutofit fontScale="90000"/>
          </a:bodyPr>
          <a:lstStyle/>
          <a:p>
            <a:r>
              <a:rPr lang="en-US" b="1" dirty="0"/>
              <a:t>Benchmarking Current Indexing Status</a:t>
            </a:r>
            <a:endParaRPr lang="en-IN" b="1" dirty="0"/>
          </a:p>
        </p:txBody>
      </p:sp>
      <p:sp>
        <p:nvSpPr>
          <p:cNvPr id="3" name="Content Placeholder 2">
            <a:extLst>
              <a:ext uri="{FF2B5EF4-FFF2-40B4-BE49-F238E27FC236}">
                <a16:creationId xmlns:a16="http://schemas.microsoft.com/office/drawing/2014/main" id="{4400AE29-C525-4920-B456-19C9DDC0FC06}"/>
              </a:ext>
            </a:extLst>
          </p:cNvPr>
          <p:cNvSpPr>
            <a:spLocks noGrp="1"/>
          </p:cNvSpPr>
          <p:nvPr>
            <p:ph idx="1"/>
          </p:nvPr>
        </p:nvSpPr>
        <p:spPr>
          <a:xfrm>
            <a:off x="838200" y="965200"/>
            <a:ext cx="10515600" cy="5211763"/>
          </a:xfrm>
        </p:spPr>
        <p:txBody>
          <a:bodyPr>
            <a:normAutofit fontScale="85000" lnSpcReduction="20000"/>
          </a:bodyPr>
          <a:lstStyle/>
          <a:p>
            <a:r>
              <a:rPr lang="en-US" dirty="0"/>
              <a:t>The search engines have an enormous task: that of indexing the world’s online content—well, more or less. </a:t>
            </a:r>
          </a:p>
          <a:p>
            <a:r>
              <a:rPr lang="en-US" dirty="0"/>
              <a:t>The reality is that they try hard to discover all of it, but they do not choose to include all of it in their indexes. </a:t>
            </a:r>
          </a:p>
          <a:p>
            <a:r>
              <a:rPr lang="en-US" dirty="0"/>
              <a:t>There can be a variety of reasons for this, such as the page being inaccessible to the spider, being penalized, or not having enough link juice to merit inclusion. </a:t>
            </a:r>
          </a:p>
          <a:p>
            <a:r>
              <a:rPr lang="en-US" dirty="0"/>
              <a:t>When you launch a new site or add new sections to an existing site, or if you are dealing with a very large </a:t>
            </a:r>
            <a:r>
              <a:rPr lang="en-US" dirty="0" err="1"/>
              <a:t>ite</a:t>
            </a:r>
            <a:r>
              <a:rPr lang="en-US" dirty="0"/>
              <a:t>, not every page will necessarily make it into the index. </a:t>
            </a:r>
          </a:p>
          <a:p>
            <a:r>
              <a:rPr lang="en-US" dirty="0"/>
              <a:t>To get a handle on this you will want to actively track the indexing level of your site. </a:t>
            </a:r>
          </a:p>
          <a:p>
            <a:r>
              <a:rPr lang="en-US" dirty="0"/>
              <a:t>If your </a:t>
            </a:r>
            <a:r>
              <a:rPr lang="en-US" b="1" dirty="0"/>
              <a:t>site is not fully indexed, it could be a sign of a problem </a:t>
            </a:r>
            <a:r>
              <a:rPr lang="en-US" dirty="0"/>
              <a:t>(not enough links, poor site structure, etc.). </a:t>
            </a:r>
          </a:p>
          <a:p>
            <a:r>
              <a:rPr lang="en-US" b="1" dirty="0"/>
              <a:t>All three major search engines support the same basic syntax for that: site: yourdomain.com.</a:t>
            </a:r>
            <a:endParaRPr lang="en-IN" b="1" dirty="0"/>
          </a:p>
        </p:txBody>
      </p:sp>
    </p:spTree>
    <p:extLst>
      <p:ext uri="{BB962C8B-B14F-4D97-AF65-F5344CB8AC3E}">
        <p14:creationId xmlns:p14="http://schemas.microsoft.com/office/powerpoint/2010/main" val="3463889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6F6B-AB9C-481E-9225-DB732AAC7BD6}"/>
              </a:ext>
            </a:extLst>
          </p:cNvPr>
          <p:cNvSpPr>
            <a:spLocks noGrp="1"/>
          </p:cNvSpPr>
          <p:nvPr>
            <p:ph type="title"/>
          </p:nvPr>
        </p:nvSpPr>
        <p:spPr>
          <a:xfrm>
            <a:off x="838200" y="365125"/>
            <a:ext cx="10515600" cy="407035"/>
          </a:xfrm>
        </p:spPr>
        <p:txBody>
          <a:bodyPr>
            <a:normAutofit fontScale="90000"/>
          </a:bodyPr>
          <a:lstStyle/>
          <a:p>
            <a:r>
              <a:rPr lang="en-US" b="1" dirty="0"/>
              <a:t>Benchmarking Current Rankings</a:t>
            </a:r>
            <a:endParaRPr lang="en-IN" b="1" dirty="0"/>
          </a:p>
        </p:txBody>
      </p:sp>
      <p:sp>
        <p:nvSpPr>
          <p:cNvPr id="3" name="Content Placeholder 2">
            <a:extLst>
              <a:ext uri="{FF2B5EF4-FFF2-40B4-BE49-F238E27FC236}">
                <a16:creationId xmlns:a16="http://schemas.microsoft.com/office/drawing/2014/main" id="{3BED6B32-8490-49CC-AF04-2613E1888800}"/>
              </a:ext>
            </a:extLst>
          </p:cNvPr>
          <p:cNvSpPr>
            <a:spLocks noGrp="1"/>
          </p:cNvSpPr>
          <p:nvPr>
            <p:ph idx="1"/>
          </p:nvPr>
        </p:nvSpPr>
        <p:spPr>
          <a:xfrm>
            <a:off x="838200" y="1087120"/>
            <a:ext cx="10515600" cy="5089843"/>
          </a:xfrm>
        </p:spPr>
        <p:txBody>
          <a:bodyPr>
            <a:normAutofit fontScale="77500" lnSpcReduction="20000"/>
          </a:bodyPr>
          <a:lstStyle/>
          <a:p>
            <a:r>
              <a:rPr lang="en-US" dirty="0"/>
              <a:t>People really love to check their search rankings. </a:t>
            </a:r>
          </a:p>
          <a:p>
            <a:r>
              <a:rPr lang="en-US" dirty="0"/>
              <a:t>Many companies want to use this as a measurement of SEO progress over time, but it is a bit problematic, for a variety of reasons. </a:t>
            </a:r>
          </a:p>
          <a:p>
            <a:r>
              <a:rPr lang="en-US" dirty="0"/>
              <a:t>Here is a summary of </a:t>
            </a:r>
            <a:r>
              <a:rPr lang="en-US" b="1" dirty="0"/>
              <a:t>the major problems with rank checking: </a:t>
            </a:r>
          </a:p>
          <a:p>
            <a:r>
              <a:rPr lang="en-US" dirty="0"/>
              <a:t>• Google results are not consistent: </a:t>
            </a:r>
          </a:p>
          <a:p>
            <a:r>
              <a:rPr lang="en-US" dirty="0"/>
              <a:t>—Different geographies (even in different cities within the United States) often give different results. </a:t>
            </a:r>
          </a:p>
          <a:p>
            <a:r>
              <a:rPr lang="en-US" dirty="0"/>
              <a:t>—Different data centers give different results (and you can hit multiple data centers from a single location at different times). </a:t>
            </a:r>
          </a:p>
          <a:p>
            <a:r>
              <a:rPr lang="en-US" dirty="0"/>
              <a:t>—Results are personalized for logged-in users based on their search histories.</a:t>
            </a:r>
          </a:p>
          <a:p>
            <a:r>
              <a:rPr lang="en-US" dirty="0"/>
              <a:t> —No rank checker can monitor and report all of these inconsistencies (at least, not without scraping Google hundreds of times from all over the world with every possible The Google API rarely matches up to what anyone sees in the search results: </a:t>
            </a:r>
          </a:p>
          <a:p>
            <a:r>
              <a:rPr lang="en-US" dirty="0"/>
              <a:t>— It appears to match up only on very heavily trafficked, consistent search results; anything mid-tail or long tail is invariably inaccurate</a:t>
            </a:r>
            <a:endParaRPr lang="en-IN" dirty="0"/>
          </a:p>
        </p:txBody>
      </p:sp>
    </p:spTree>
    <p:extLst>
      <p:ext uri="{BB962C8B-B14F-4D97-AF65-F5344CB8AC3E}">
        <p14:creationId xmlns:p14="http://schemas.microsoft.com/office/powerpoint/2010/main" val="4166137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58EB-208B-4DDE-A6B5-710E44CD2301}"/>
              </a:ext>
            </a:extLst>
          </p:cNvPr>
          <p:cNvSpPr>
            <a:spLocks noGrp="1"/>
          </p:cNvSpPr>
          <p:nvPr>
            <p:ph type="title"/>
          </p:nvPr>
        </p:nvSpPr>
        <p:spPr>
          <a:xfrm>
            <a:off x="838200" y="365125"/>
            <a:ext cx="10515600" cy="671195"/>
          </a:xfrm>
        </p:spPr>
        <p:txBody>
          <a:bodyPr>
            <a:normAutofit fontScale="90000"/>
          </a:bodyPr>
          <a:lstStyle/>
          <a:p>
            <a:r>
              <a:rPr lang="en-US" b="1" dirty="0"/>
              <a:t>Benchmarking Current Traffic Sources And Volume</a:t>
            </a:r>
            <a:endParaRPr lang="en-IN" b="1" dirty="0"/>
          </a:p>
        </p:txBody>
      </p:sp>
      <p:sp>
        <p:nvSpPr>
          <p:cNvPr id="3" name="Content Placeholder 2">
            <a:extLst>
              <a:ext uri="{FF2B5EF4-FFF2-40B4-BE49-F238E27FC236}">
                <a16:creationId xmlns:a16="http://schemas.microsoft.com/office/drawing/2014/main" id="{B5F977C7-2286-438B-A776-328C106D6AC6}"/>
              </a:ext>
            </a:extLst>
          </p:cNvPr>
          <p:cNvSpPr>
            <a:spLocks noGrp="1"/>
          </p:cNvSpPr>
          <p:nvPr>
            <p:ph idx="1"/>
          </p:nvPr>
        </p:nvSpPr>
        <p:spPr>
          <a:xfrm>
            <a:off x="838200" y="1330960"/>
            <a:ext cx="10515600" cy="4846003"/>
          </a:xfrm>
        </p:spPr>
        <p:txBody>
          <a:bodyPr/>
          <a:lstStyle/>
          <a:p>
            <a:r>
              <a:rPr lang="en-US" dirty="0"/>
              <a:t>The most fundamental objective of any SEO project should be to drive the bottom line. </a:t>
            </a:r>
          </a:p>
          <a:p>
            <a:r>
              <a:rPr lang="en-US" dirty="0"/>
              <a:t>For a business, this means delivering more revenue with favorable ROI. </a:t>
            </a:r>
          </a:p>
          <a:p>
            <a:r>
              <a:rPr lang="en-US" dirty="0"/>
              <a:t>As a precursor to determining the level of ROI impact, the SEO practitioner must focus on increasing the volume of relevant traffic to the site.</a:t>
            </a:r>
          </a:p>
          <a:p>
            <a:r>
              <a:rPr lang="en-US" dirty="0"/>
              <a:t> As an SEO practitioner, it will be natural to want to delve into more detail— specifically, break down the search engine traffic and understand that better as well.</a:t>
            </a:r>
            <a:endParaRPr lang="en-IN" dirty="0"/>
          </a:p>
        </p:txBody>
      </p:sp>
    </p:spTree>
    <p:extLst>
      <p:ext uri="{BB962C8B-B14F-4D97-AF65-F5344CB8AC3E}">
        <p14:creationId xmlns:p14="http://schemas.microsoft.com/office/powerpoint/2010/main" val="1001601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2A0F-416F-4E14-9FE3-77A821866E4E}"/>
              </a:ext>
            </a:extLst>
          </p:cNvPr>
          <p:cNvSpPr>
            <a:spLocks noGrp="1"/>
          </p:cNvSpPr>
          <p:nvPr>
            <p:ph type="title"/>
          </p:nvPr>
        </p:nvSpPr>
        <p:spPr>
          <a:xfrm>
            <a:off x="838200" y="365125"/>
            <a:ext cx="10515600" cy="854075"/>
          </a:xfrm>
        </p:spPr>
        <p:txBody>
          <a:bodyPr/>
          <a:lstStyle/>
          <a:p>
            <a:r>
              <a:rPr lang="en-IN" b="1" dirty="0"/>
              <a:t>Leveraging Business Assets for SEO</a:t>
            </a:r>
          </a:p>
        </p:txBody>
      </p:sp>
      <p:sp>
        <p:nvSpPr>
          <p:cNvPr id="3" name="Content Placeholder 2">
            <a:extLst>
              <a:ext uri="{FF2B5EF4-FFF2-40B4-BE49-F238E27FC236}">
                <a16:creationId xmlns:a16="http://schemas.microsoft.com/office/drawing/2014/main" id="{44223126-EC93-4596-A5D9-28DE8B46BF41}"/>
              </a:ext>
            </a:extLst>
          </p:cNvPr>
          <p:cNvSpPr>
            <a:spLocks noGrp="1"/>
          </p:cNvSpPr>
          <p:nvPr>
            <p:ph idx="1"/>
          </p:nvPr>
        </p:nvSpPr>
        <p:spPr>
          <a:xfrm>
            <a:off x="838200" y="1137920"/>
            <a:ext cx="10515600" cy="5039043"/>
          </a:xfrm>
        </p:spPr>
        <p:txBody>
          <a:bodyPr/>
          <a:lstStyle/>
          <a:p>
            <a:r>
              <a:rPr lang="en-US" dirty="0"/>
              <a:t>Chances are your company/organization has a lot of valuable commodities beyond the website that can be put to </a:t>
            </a:r>
            <a:r>
              <a:rPr lang="en-US" b="1" dirty="0"/>
              <a:t>good use to improve the quality and quantity of traffic </a:t>
            </a:r>
            <a:r>
              <a:rPr lang="en-US" dirty="0"/>
              <a:t>you receive through search engine optimization efforts. </a:t>
            </a:r>
          </a:p>
          <a:p>
            <a:r>
              <a:rPr lang="en-US" dirty="0"/>
              <a:t>We discuss some of these things in the subsections that follow.</a:t>
            </a:r>
          </a:p>
          <a:p>
            <a:r>
              <a:rPr lang="en-US" b="1" dirty="0"/>
              <a:t>Customers Who Have Had a Positive Experience </a:t>
            </a:r>
          </a:p>
          <a:p>
            <a:r>
              <a:rPr lang="en-US" dirty="0"/>
              <a:t>Customers are a </a:t>
            </a:r>
            <a:r>
              <a:rPr lang="en-US" b="1" dirty="0"/>
              <a:t>terrific resource </a:t>
            </a:r>
            <a:r>
              <a:rPr lang="en-US" dirty="0"/>
              <a:t>for earning links, but did you also know they can write? </a:t>
            </a:r>
          </a:p>
          <a:p>
            <a:r>
              <a:rPr lang="en-US" dirty="0"/>
              <a:t>Customers and website visitors can contribute all kinds of content. Seriously, if you have user-generated content (UGC) options available to you and you see value in the content your users produce.</a:t>
            </a:r>
            <a:endParaRPr lang="en-IN" dirty="0"/>
          </a:p>
        </p:txBody>
      </p:sp>
    </p:spTree>
    <p:extLst>
      <p:ext uri="{BB962C8B-B14F-4D97-AF65-F5344CB8AC3E}">
        <p14:creationId xmlns:p14="http://schemas.microsoft.com/office/powerpoint/2010/main" val="1541617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4626-9BDC-444C-967D-02F3A3CBC421}"/>
              </a:ext>
            </a:extLst>
          </p:cNvPr>
          <p:cNvSpPr>
            <a:spLocks noGrp="1"/>
          </p:cNvSpPr>
          <p:nvPr>
            <p:ph type="title"/>
          </p:nvPr>
        </p:nvSpPr>
        <p:spPr>
          <a:xfrm>
            <a:off x="838200" y="365125"/>
            <a:ext cx="10515600" cy="61023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FEC3DC3D-028C-4DEA-A7D0-BEFC60C8F7F2}"/>
              </a:ext>
            </a:extLst>
          </p:cNvPr>
          <p:cNvSpPr>
            <a:spLocks noGrp="1"/>
          </p:cNvSpPr>
          <p:nvPr>
            <p:ph idx="1"/>
          </p:nvPr>
        </p:nvSpPr>
        <p:spPr>
          <a:xfrm>
            <a:off x="838200" y="975360"/>
            <a:ext cx="10515600" cy="5201603"/>
          </a:xfrm>
        </p:spPr>
        <p:txBody>
          <a:bodyPr/>
          <a:lstStyle/>
          <a:p>
            <a:r>
              <a:rPr lang="en-US" b="1" dirty="0"/>
              <a:t>You’re Fans </a:t>
            </a:r>
          </a:p>
          <a:p>
            <a:r>
              <a:rPr lang="en-US" dirty="0"/>
              <a:t>This principle applies equally to generic enthusiasts of your work. there are people out there who’ve used your products or services and </a:t>
            </a:r>
            <a:r>
              <a:rPr lang="en-US" b="1" dirty="0"/>
              <a:t>would love to share their experiences. </a:t>
            </a:r>
          </a:p>
          <a:p>
            <a:r>
              <a:rPr lang="en-US" dirty="0"/>
              <a:t>Do you make video games? Reach out to your raving fans. </a:t>
            </a:r>
          </a:p>
          <a:p>
            <a:r>
              <a:rPr lang="en-US" b="1" dirty="0"/>
              <a:t>Written a book? </a:t>
            </a:r>
            <a:r>
              <a:rPr lang="en-US" dirty="0"/>
              <a:t>Mobilize your literary customers on the Web. </a:t>
            </a:r>
          </a:p>
          <a:p>
            <a:r>
              <a:rPr lang="en-US" dirty="0"/>
              <a:t>Organize events? Like customers, fans are terrific resources for link acquisition, content creation, positive testimonials, and social media marketing (to help spread the word).</a:t>
            </a:r>
            <a:endParaRPr lang="en-IN" dirty="0"/>
          </a:p>
        </p:txBody>
      </p:sp>
    </p:spTree>
    <p:extLst>
      <p:ext uri="{BB962C8B-B14F-4D97-AF65-F5344CB8AC3E}">
        <p14:creationId xmlns:p14="http://schemas.microsoft.com/office/powerpoint/2010/main" val="1858171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23E4-FB82-4A17-8260-10297776C735}"/>
              </a:ext>
            </a:extLst>
          </p:cNvPr>
          <p:cNvSpPr>
            <a:spLocks noGrp="1"/>
          </p:cNvSpPr>
          <p:nvPr>
            <p:ph type="title"/>
          </p:nvPr>
        </p:nvSpPr>
        <p:spPr>
          <a:xfrm>
            <a:off x="838200" y="365125"/>
            <a:ext cx="10515600" cy="40703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7E86819F-D1E0-47DA-BD8E-C599198EDA5D}"/>
              </a:ext>
            </a:extLst>
          </p:cNvPr>
          <p:cNvSpPr>
            <a:spLocks noGrp="1"/>
          </p:cNvSpPr>
          <p:nvPr>
            <p:ph idx="1"/>
          </p:nvPr>
        </p:nvSpPr>
        <p:spPr>
          <a:xfrm>
            <a:off x="838200" y="772160"/>
            <a:ext cx="10515600" cy="5404803"/>
          </a:xfrm>
        </p:spPr>
        <p:txBody>
          <a:bodyPr>
            <a:normAutofit/>
          </a:bodyPr>
          <a:lstStyle/>
          <a:p>
            <a:r>
              <a:rPr lang="en-US" b="1" dirty="0"/>
              <a:t>Content or Data You’ve Never Put Online </a:t>
            </a:r>
          </a:p>
          <a:p>
            <a:r>
              <a:rPr lang="en-US" dirty="0"/>
              <a:t>Chances are that you have content that you have never published on your website. </a:t>
            </a:r>
          </a:p>
          <a:p>
            <a:r>
              <a:rPr lang="en-US" dirty="0"/>
              <a:t>This content can be immensely valuable to your SEO efforts. Those hundreds of lengthy articles you published when you were shipping a print publication via the mail are a great fit for your website archives.</a:t>
            </a:r>
          </a:p>
          <a:p>
            <a:r>
              <a:rPr lang="en-US" b="1" dirty="0"/>
              <a:t>Partnerships On and Off the Web </a:t>
            </a:r>
          </a:p>
          <a:p>
            <a:r>
              <a:rPr lang="en-US" dirty="0"/>
              <a:t>Partnerships can be leveraged in similar ways, particularly on the link-building front. </a:t>
            </a:r>
          </a:p>
          <a:p>
            <a:r>
              <a:rPr lang="en-US" dirty="0"/>
              <a:t>If you have business partners that you supply or otherwise work with—or from whom you receive service—chances are good that you can implement link strategies between their sites and yours. </a:t>
            </a:r>
            <a:endParaRPr lang="en-IN" dirty="0"/>
          </a:p>
        </p:txBody>
      </p:sp>
    </p:spTree>
    <p:extLst>
      <p:ext uri="{BB962C8B-B14F-4D97-AF65-F5344CB8AC3E}">
        <p14:creationId xmlns:p14="http://schemas.microsoft.com/office/powerpoint/2010/main" val="303202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F813-772F-471F-BB34-C018183EF78B}"/>
              </a:ext>
            </a:extLst>
          </p:cNvPr>
          <p:cNvSpPr>
            <a:spLocks noGrp="1"/>
          </p:cNvSpPr>
          <p:nvPr>
            <p:ph type="title"/>
          </p:nvPr>
        </p:nvSpPr>
        <p:spPr/>
        <p:txBody>
          <a:bodyPr/>
          <a:lstStyle/>
          <a:p>
            <a:r>
              <a:rPr lang="en-US" b="1" dirty="0"/>
              <a:t>Where You Can Find Great Links </a:t>
            </a:r>
            <a:endParaRPr lang="en-IN" b="1" dirty="0"/>
          </a:p>
        </p:txBody>
      </p:sp>
      <p:sp>
        <p:nvSpPr>
          <p:cNvPr id="3" name="Content Placeholder 2">
            <a:extLst>
              <a:ext uri="{FF2B5EF4-FFF2-40B4-BE49-F238E27FC236}">
                <a16:creationId xmlns:a16="http://schemas.microsoft.com/office/drawing/2014/main" id="{0F2A994D-5E69-455A-9545-AE4584EE28D2}"/>
              </a:ext>
            </a:extLst>
          </p:cNvPr>
          <p:cNvSpPr>
            <a:spLocks noGrp="1"/>
          </p:cNvSpPr>
          <p:nvPr>
            <p:ph idx="1"/>
          </p:nvPr>
        </p:nvSpPr>
        <p:spPr>
          <a:xfrm>
            <a:off x="838200" y="1381760"/>
            <a:ext cx="10515600" cy="4795203"/>
          </a:xfrm>
        </p:spPr>
        <p:txBody>
          <a:bodyPr>
            <a:normAutofit/>
          </a:bodyPr>
          <a:lstStyle/>
          <a:p>
            <a:r>
              <a:rPr lang="en-US" dirty="0"/>
              <a:t>Getting third parties to link their websites to yours is a critical part of SEO. </a:t>
            </a:r>
          </a:p>
          <a:p>
            <a:r>
              <a:rPr lang="en-US" dirty="0"/>
              <a:t>Without inbound links, there is little to no chance of ranking for competitive terms in search engines such as Google, whose algorithm relies heavily on link measuring and weighting criteria. </a:t>
            </a:r>
          </a:p>
          <a:p>
            <a:r>
              <a:rPr lang="en-US" dirty="0"/>
              <a:t>An early part of the SEO brainstorming process is identifying the great places to get links, as well as the types of content you might want to develop to encourage linking from other quality websites. </a:t>
            </a:r>
          </a:p>
          <a:p>
            <a:r>
              <a:rPr lang="en-US" b="1" dirty="0"/>
              <a:t>Content Resources </a:t>
            </a:r>
          </a:p>
          <a:p>
            <a:r>
              <a:rPr lang="en-US" dirty="0"/>
              <a:t>Content is a king. </a:t>
            </a:r>
          </a:p>
        </p:txBody>
      </p:sp>
    </p:spTree>
    <p:extLst>
      <p:ext uri="{BB962C8B-B14F-4D97-AF65-F5344CB8AC3E}">
        <p14:creationId xmlns:p14="http://schemas.microsoft.com/office/powerpoint/2010/main" val="2754831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DF6B-C8A6-4F04-A572-EBEB7500C69A}"/>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918E1036-FC14-489B-96C5-AD6FC0083A2A}"/>
              </a:ext>
            </a:extLst>
          </p:cNvPr>
          <p:cNvSpPr>
            <a:spLocks noGrp="1"/>
          </p:cNvSpPr>
          <p:nvPr>
            <p:ph idx="1"/>
          </p:nvPr>
        </p:nvSpPr>
        <p:spPr/>
        <p:txBody>
          <a:bodyPr/>
          <a:lstStyle/>
          <a:p>
            <a:r>
              <a:rPr lang="en-US" b="1" dirty="0"/>
              <a:t>Other Domains You Own/Control </a:t>
            </a:r>
          </a:p>
          <a:p>
            <a:r>
              <a:rPr lang="en-US" dirty="0"/>
              <a:t>If you have multiple domains, the major items to think about are: </a:t>
            </a:r>
          </a:p>
          <a:p>
            <a:pPr marL="0" indent="0">
              <a:buNone/>
            </a:pPr>
            <a:r>
              <a:rPr lang="en-US" dirty="0"/>
              <a:t>• Can you 301-redirect some of those domains back to your main domain or to a subfolder on the site for additional benefit? </a:t>
            </a:r>
          </a:p>
          <a:p>
            <a:pPr marL="0" indent="0">
              <a:buNone/>
            </a:pPr>
            <a:r>
              <a:rPr lang="en-US" dirty="0"/>
              <a:t>• Do you own exact keyword match domain names that would make for effective Micro sites? </a:t>
            </a:r>
          </a:p>
          <a:p>
            <a:pPr marL="0" indent="0">
              <a:buNone/>
            </a:pPr>
            <a:r>
              <a:rPr lang="en-US" dirty="0"/>
              <a:t>• If you’re maintaining those domains as separate sites, are you linking between them? Intelligently?</a:t>
            </a:r>
            <a:endParaRPr lang="en-IN" dirty="0"/>
          </a:p>
        </p:txBody>
      </p:sp>
    </p:spTree>
    <p:extLst>
      <p:ext uri="{BB962C8B-B14F-4D97-AF65-F5344CB8AC3E}">
        <p14:creationId xmlns:p14="http://schemas.microsoft.com/office/powerpoint/2010/main" val="13522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65F9-F532-4242-80EC-CD507FBC38D3}"/>
              </a:ext>
            </a:extLst>
          </p:cNvPr>
          <p:cNvSpPr>
            <a:spLocks noGrp="1"/>
          </p:cNvSpPr>
          <p:nvPr>
            <p:ph type="title"/>
          </p:nvPr>
        </p:nvSpPr>
        <p:spPr>
          <a:xfrm>
            <a:off x="838200" y="365125"/>
            <a:ext cx="10515600" cy="671195"/>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291CB607-EFD1-4D0B-A339-704A99B4DFD1}"/>
              </a:ext>
            </a:extLst>
          </p:cNvPr>
          <p:cNvSpPr>
            <a:spLocks noGrp="1"/>
          </p:cNvSpPr>
          <p:nvPr>
            <p:ph idx="1"/>
          </p:nvPr>
        </p:nvSpPr>
        <p:spPr>
          <a:xfrm>
            <a:off x="838200" y="1198880"/>
            <a:ext cx="10515600" cy="4978083"/>
          </a:xfrm>
        </p:spPr>
        <p:txBody>
          <a:bodyPr>
            <a:normAutofit/>
          </a:bodyPr>
          <a:lstStyle/>
          <a:p>
            <a:r>
              <a:rPr lang="en-US" dirty="0"/>
              <a:t>The driver of any heavy-duty link campaign is the quality and volume of your content. If your content is of average quality and covers the same information dozens of other sites have covered, it will not attract many links.</a:t>
            </a:r>
          </a:p>
          <a:p>
            <a:r>
              <a:rPr lang="en-US" b="1" dirty="0"/>
              <a:t>Branding Considerations </a:t>
            </a:r>
          </a:p>
          <a:p>
            <a:r>
              <a:rPr lang="en-US" dirty="0"/>
              <a:t>Of course, most companies have branding concerns as well. </a:t>
            </a:r>
          </a:p>
          <a:p>
            <a:r>
              <a:rPr lang="en-US" dirty="0"/>
              <a:t>The list of situations where the brand can limit the strategy is quite long, and the opposite can happen too, Where the nature of the brand makes a particular SEO strategy pretty compelling. </a:t>
            </a:r>
          </a:p>
          <a:p>
            <a:r>
              <a:rPr lang="en-US" dirty="0"/>
              <a:t>Ultimately, your goal is too detail SEO efforts with branding as seamlessly as possible. </a:t>
            </a:r>
            <a:endParaRPr lang="en-IN" dirty="0"/>
          </a:p>
        </p:txBody>
      </p:sp>
    </p:spTree>
    <p:extLst>
      <p:ext uri="{BB962C8B-B14F-4D97-AF65-F5344CB8AC3E}">
        <p14:creationId xmlns:p14="http://schemas.microsoft.com/office/powerpoint/2010/main" val="22799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DCEF-ED8B-47E6-BF31-7DDF1A23F07D}"/>
              </a:ext>
            </a:extLst>
          </p:cNvPr>
          <p:cNvSpPr>
            <a:spLocks noGrp="1"/>
          </p:cNvSpPr>
          <p:nvPr>
            <p:ph type="title"/>
          </p:nvPr>
        </p:nvSpPr>
        <p:spPr>
          <a:xfrm>
            <a:off x="838200" y="365125"/>
            <a:ext cx="10515600" cy="1362075"/>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CBFAC3C1-EE33-4193-BE2F-6A42ECA92C72}"/>
              </a:ext>
            </a:extLst>
          </p:cNvPr>
          <p:cNvSpPr>
            <a:spLocks noGrp="1"/>
          </p:cNvSpPr>
          <p:nvPr>
            <p:ph idx="1"/>
          </p:nvPr>
        </p:nvSpPr>
        <p:spPr>
          <a:xfrm>
            <a:off x="838200" y="1432560"/>
            <a:ext cx="10515600" cy="4744403"/>
          </a:xfrm>
        </p:spPr>
        <p:txBody>
          <a:bodyPr>
            <a:normAutofit/>
          </a:bodyPr>
          <a:lstStyle/>
          <a:p>
            <a:r>
              <a:rPr lang="en-US" b="1" dirty="0"/>
              <a:t>➢ Competition </a:t>
            </a:r>
          </a:p>
          <a:p>
            <a:pPr marL="0" indent="0">
              <a:buNone/>
            </a:pPr>
            <a:r>
              <a:rPr lang="en-US" dirty="0"/>
              <a:t>• The competitor discovers a unique, highly converting set of keywords. </a:t>
            </a:r>
          </a:p>
          <a:p>
            <a:pPr marL="0" indent="0">
              <a:buNone/>
            </a:pPr>
            <a:r>
              <a:rPr lang="en-US" dirty="0"/>
              <a:t>• The competitor discovers a targeted, high-value link.</a:t>
            </a:r>
          </a:p>
          <a:p>
            <a:pPr marL="0" indent="0">
              <a:buNone/>
            </a:pPr>
            <a:r>
              <a:rPr lang="en-US" dirty="0"/>
              <a:t>• The competitor saturates a market segment, justifying your focus elsewhere. </a:t>
            </a:r>
          </a:p>
          <a:p>
            <a:pPr marL="0" indent="0">
              <a:buNone/>
            </a:pPr>
            <a:r>
              <a:rPr lang="en-US" dirty="0"/>
              <a:t>• Weaknesses appear in the competitor’s strategy, which provide opportunities For Exploitation.</a:t>
            </a:r>
            <a:endParaRPr lang="en-IN" dirty="0"/>
          </a:p>
          <a:p>
            <a:r>
              <a:rPr lang="en-US" dirty="0"/>
              <a:t>Understanding the strengths and weaknesses of your competition from an SEO perspective isa significant part of devising your own SEO strategy</a:t>
            </a:r>
            <a:endParaRPr lang="en-IN" dirty="0"/>
          </a:p>
        </p:txBody>
      </p:sp>
    </p:spTree>
    <p:extLst>
      <p:ext uri="{BB962C8B-B14F-4D97-AF65-F5344CB8AC3E}">
        <p14:creationId xmlns:p14="http://schemas.microsoft.com/office/powerpoint/2010/main" val="90385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BC2E-5D4F-4C05-82DE-C31746631AEB}"/>
              </a:ext>
            </a:extLst>
          </p:cNvPr>
          <p:cNvSpPr>
            <a:spLocks noGrp="1"/>
          </p:cNvSpPr>
          <p:nvPr>
            <p:ph type="title"/>
          </p:nvPr>
        </p:nvSpPr>
        <p:spPr/>
        <p:txBody>
          <a:bodyPr/>
          <a:lstStyle/>
          <a:p>
            <a:r>
              <a:rPr lang="en-US" b="1" dirty="0"/>
              <a:t>Identifying the Site Development Process and Players:</a:t>
            </a:r>
            <a:endParaRPr lang="en-IN" b="1" dirty="0"/>
          </a:p>
        </p:txBody>
      </p:sp>
      <p:sp>
        <p:nvSpPr>
          <p:cNvPr id="3" name="Content Placeholder 2">
            <a:extLst>
              <a:ext uri="{FF2B5EF4-FFF2-40B4-BE49-F238E27FC236}">
                <a16:creationId xmlns:a16="http://schemas.microsoft.com/office/drawing/2014/main" id="{8C1ADA15-4D81-4CED-88A8-8DAABB827E6A}"/>
              </a:ext>
            </a:extLst>
          </p:cNvPr>
          <p:cNvSpPr>
            <a:spLocks noGrp="1"/>
          </p:cNvSpPr>
          <p:nvPr>
            <p:ph idx="1"/>
          </p:nvPr>
        </p:nvSpPr>
        <p:spPr/>
        <p:txBody>
          <a:bodyPr/>
          <a:lstStyle/>
          <a:p>
            <a:r>
              <a:rPr lang="en-US" dirty="0"/>
              <a:t>Before you start the SEO process, it is imperative to identify</a:t>
            </a:r>
          </a:p>
          <a:p>
            <a:r>
              <a:rPr lang="en-US" dirty="0"/>
              <a:t> </a:t>
            </a:r>
            <a:r>
              <a:rPr lang="en-US" b="1" dirty="0"/>
              <a:t>who your target audience is, </a:t>
            </a:r>
          </a:p>
          <a:p>
            <a:r>
              <a:rPr lang="en-US" b="1" dirty="0"/>
              <a:t>what your message is, and </a:t>
            </a:r>
          </a:p>
          <a:p>
            <a:r>
              <a:rPr lang="en-US" b="1" dirty="0"/>
              <a:t>how your message is relevant. </a:t>
            </a:r>
          </a:p>
          <a:p>
            <a:r>
              <a:rPr lang="en-US" dirty="0"/>
              <a:t>There are no web design tools or programming languages that tell you these things. </a:t>
            </a:r>
          </a:p>
          <a:p>
            <a:r>
              <a:rPr lang="en-US" dirty="0"/>
              <a:t>Your company’s marketing, advertising, and PR teams have to set the objectives before you can implement them—successful SEO requires a team effort. </a:t>
            </a:r>
            <a:endParaRPr lang="en-IN" dirty="0"/>
          </a:p>
        </p:txBody>
      </p:sp>
    </p:spTree>
    <p:extLst>
      <p:ext uri="{BB962C8B-B14F-4D97-AF65-F5344CB8AC3E}">
        <p14:creationId xmlns:p14="http://schemas.microsoft.com/office/powerpoint/2010/main" val="49324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CC9-FDE9-4F23-B5FB-C2D7D5C713E1}"/>
              </a:ext>
            </a:extLst>
          </p:cNvPr>
          <p:cNvSpPr>
            <a:spLocks noGrp="1"/>
          </p:cNvSpPr>
          <p:nvPr>
            <p:ph type="title"/>
          </p:nvPr>
        </p:nvSpPr>
        <p:spPr>
          <a:xfrm>
            <a:off x="838200" y="365125"/>
            <a:ext cx="10515600" cy="762635"/>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F1E5C4F8-3337-4255-8643-38BFF79D11BC}"/>
              </a:ext>
            </a:extLst>
          </p:cNvPr>
          <p:cNvSpPr>
            <a:spLocks noGrp="1"/>
          </p:cNvSpPr>
          <p:nvPr>
            <p:ph idx="1"/>
          </p:nvPr>
        </p:nvSpPr>
        <p:spPr>
          <a:xfrm>
            <a:off x="838200" y="1127760"/>
            <a:ext cx="10515600" cy="5049203"/>
          </a:xfrm>
        </p:spPr>
        <p:txBody>
          <a:bodyPr/>
          <a:lstStyle/>
          <a:p>
            <a:r>
              <a:rPr lang="en-US" b="1" dirty="0"/>
              <a:t>Your SEO team should be</a:t>
            </a:r>
          </a:p>
          <a:p>
            <a:endParaRPr lang="en-IN" dirty="0"/>
          </a:p>
        </p:txBody>
      </p:sp>
      <p:sp>
        <p:nvSpPr>
          <p:cNvPr id="4" name="Rectangle 3">
            <a:extLst>
              <a:ext uri="{FF2B5EF4-FFF2-40B4-BE49-F238E27FC236}">
                <a16:creationId xmlns:a16="http://schemas.microsoft.com/office/drawing/2014/main" id="{51F801C1-3881-4D26-80E1-F91ABC1AC9B8}"/>
              </a:ext>
            </a:extLst>
          </p:cNvPr>
          <p:cNvSpPr/>
          <p:nvPr/>
        </p:nvSpPr>
        <p:spPr>
          <a:xfrm>
            <a:off x="955040" y="1615757"/>
            <a:ext cx="10109200" cy="2112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a:t>Cross-functional and multidisciplinary </a:t>
            </a:r>
          </a:p>
          <a:p>
            <a:pPr marL="342900" indent="-342900">
              <a:buFont typeface="Arial" panose="020B0604020202020204" pitchFamily="34" charset="0"/>
              <a:buChar char="•"/>
            </a:pPr>
            <a:r>
              <a:rPr lang="en-US" sz="2400" dirty="0"/>
              <a:t>Consisting of the team manager </a:t>
            </a:r>
          </a:p>
          <a:p>
            <a:pPr marL="342900" indent="-342900">
              <a:buFont typeface="Arial" panose="020B0604020202020204" pitchFamily="34" charset="0"/>
              <a:buChar char="•"/>
            </a:pPr>
            <a:r>
              <a:rPr lang="en-US" sz="2400" dirty="0"/>
              <a:t>The technical team </a:t>
            </a:r>
          </a:p>
          <a:p>
            <a:pPr marL="342900" indent="-342900">
              <a:buFont typeface="Arial" panose="020B0604020202020204" pitchFamily="34" charset="0"/>
              <a:buChar char="•"/>
            </a:pPr>
            <a:r>
              <a:rPr lang="en-US" sz="2400" dirty="0"/>
              <a:t>The creative team </a:t>
            </a:r>
          </a:p>
          <a:p>
            <a:pPr marL="342900" indent="-342900">
              <a:buFont typeface="Arial" panose="020B0604020202020204" pitchFamily="34" charset="0"/>
              <a:buChar char="•"/>
            </a:pPr>
            <a:r>
              <a:rPr lang="en-US" sz="2400" dirty="0"/>
              <a:t>The data and analytics team (if you have one) </a:t>
            </a:r>
          </a:p>
          <a:p>
            <a:pPr marL="342900" indent="-342900">
              <a:buFont typeface="Arial" panose="020B0604020202020204" pitchFamily="34" charset="0"/>
              <a:buChar char="•"/>
            </a:pPr>
            <a:r>
              <a:rPr lang="en-US" sz="2400" dirty="0"/>
              <a:t>The major stakeholders from marketing Advertising and PR</a:t>
            </a:r>
            <a:endParaRPr lang="en-IN" sz="2400" dirty="0"/>
          </a:p>
        </p:txBody>
      </p:sp>
    </p:spTree>
    <p:extLst>
      <p:ext uri="{BB962C8B-B14F-4D97-AF65-F5344CB8AC3E}">
        <p14:creationId xmlns:p14="http://schemas.microsoft.com/office/powerpoint/2010/main" val="44246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DB0978-A979-4068-BEAE-BAEE359FD996}"/>
</file>

<file path=customXml/itemProps2.xml><?xml version="1.0" encoding="utf-8"?>
<ds:datastoreItem xmlns:ds="http://schemas.openxmlformats.org/officeDocument/2006/customXml" ds:itemID="{EF413423-E329-4AC0-9AAE-CDE53172C120}"/>
</file>

<file path=customXml/itemProps3.xml><?xml version="1.0" encoding="utf-8"?>
<ds:datastoreItem xmlns:ds="http://schemas.openxmlformats.org/officeDocument/2006/customXml" ds:itemID="{A1D6BC76-A44D-4AA4-B3E4-72CFFF9EAF39}"/>
</file>

<file path=docProps/app.xml><?xml version="1.0" encoding="utf-8"?>
<Properties xmlns="http://schemas.openxmlformats.org/officeDocument/2006/extended-properties" xmlns:vt="http://schemas.openxmlformats.org/officeDocument/2006/docPropsVTypes">
  <TotalTime>837</TotalTime>
  <Words>5500</Words>
  <Application>Microsoft Office PowerPoint</Application>
  <PresentationFormat>Widescreen</PresentationFormat>
  <Paragraphs>315</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PowerPoint Presentation</vt:lpstr>
      <vt:lpstr>Ch – 4 First Stages Of SEO</vt:lpstr>
      <vt:lpstr>The Major Elements of Planning  </vt:lpstr>
      <vt:lpstr>Continue…</vt:lpstr>
      <vt:lpstr>Where You Can Find Great Links </vt:lpstr>
      <vt:lpstr>Continue…</vt:lpstr>
      <vt:lpstr>Continue….</vt:lpstr>
      <vt:lpstr>Identifying the Site Development Process and Players:</vt:lpstr>
      <vt:lpstr>Continue…</vt:lpstr>
      <vt:lpstr>Defining Your Site’s Information Architecture</vt:lpstr>
      <vt:lpstr>Continue…</vt:lpstr>
      <vt:lpstr>Continue….</vt:lpstr>
      <vt:lpstr>Continue…</vt:lpstr>
      <vt:lpstr>Continue…</vt:lpstr>
      <vt:lpstr>Continue…</vt:lpstr>
      <vt:lpstr>Continue…</vt:lpstr>
      <vt:lpstr>Continue…</vt:lpstr>
      <vt:lpstr>Auditing an Existing Site to Identify SEO Problems  </vt:lpstr>
      <vt:lpstr>Continue…</vt:lpstr>
      <vt:lpstr>Keyword Health Check</vt:lpstr>
      <vt:lpstr>Continue…</vt:lpstr>
      <vt:lpstr>Continue…</vt:lpstr>
      <vt:lpstr>Continue…</vt:lpstr>
      <vt:lpstr>Continue…</vt:lpstr>
      <vt:lpstr>The Importance of Keyword Reviews  </vt:lpstr>
      <vt:lpstr>Continue…</vt:lpstr>
      <vt:lpstr>Keyword Cannibalization</vt:lpstr>
      <vt:lpstr>Continue….</vt:lpstr>
      <vt:lpstr>Continue…</vt:lpstr>
      <vt:lpstr>Server and Hosting Issues</vt:lpstr>
      <vt:lpstr>Continue…</vt:lpstr>
      <vt:lpstr>Continue…</vt:lpstr>
      <vt:lpstr>Identifying Current Server Statistics Software and Gaining Access</vt:lpstr>
      <vt:lpstr>Continue…</vt:lpstr>
      <vt:lpstr>Continue…</vt:lpstr>
      <vt:lpstr>Determining Top Competitors</vt:lpstr>
      <vt:lpstr>Continue…</vt:lpstr>
      <vt:lpstr>Continue…</vt:lpstr>
      <vt:lpstr>Continue….</vt:lpstr>
      <vt:lpstr>Assessing Historical Progress</vt:lpstr>
      <vt:lpstr>Continue…</vt:lpstr>
      <vt:lpstr>Continue…</vt:lpstr>
      <vt:lpstr>Previous SEO Work</vt:lpstr>
      <vt:lpstr>Benchmarking Current Indexing Status</vt:lpstr>
      <vt:lpstr>Benchmarking Current Rankings</vt:lpstr>
      <vt:lpstr>Benchmarking Current Traffic Sources And Volume</vt:lpstr>
      <vt:lpstr>Leveraging Business Assets for SEO</vt:lpstr>
      <vt:lpstr>Continue…</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VIDHI SETA</dc:creator>
  <cp:lastModifiedBy>VIDHI SETA</cp:lastModifiedBy>
  <cp:revision>23</cp:revision>
  <dcterms:created xsi:type="dcterms:W3CDTF">2021-08-14T06:11:35Z</dcterms:created>
  <dcterms:modified xsi:type="dcterms:W3CDTF">2021-08-21T08:50:58Z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