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5"/>
  </p:notesMasterIdLst>
  <p:sldIdLst>
    <p:sldId id="258" r:id="rId2"/>
    <p:sldId id="431" r:id="rId3"/>
    <p:sldId id="334" r:id="rId4"/>
    <p:sldId id="335" r:id="rId5"/>
    <p:sldId id="329" r:id="rId6"/>
    <p:sldId id="429" r:id="rId7"/>
    <p:sldId id="331" r:id="rId8"/>
    <p:sldId id="330" r:id="rId9"/>
    <p:sldId id="321" r:id="rId10"/>
    <p:sldId id="318" r:id="rId11"/>
    <p:sldId id="315" r:id="rId12"/>
    <p:sldId id="338" r:id="rId13"/>
    <p:sldId id="336" r:id="rId14"/>
    <p:sldId id="339" r:id="rId15"/>
    <p:sldId id="342" r:id="rId16"/>
    <p:sldId id="432" r:id="rId17"/>
    <p:sldId id="433" r:id="rId18"/>
    <p:sldId id="434" r:id="rId19"/>
    <p:sldId id="435" r:id="rId20"/>
    <p:sldId id="436" r:id="rId21"/>
    <p:sldId id="438" r:id="rId22"/>
    <p:sldId id="439" r:id="rId23"/>
    <p:sldId id="440" r:id="rId24"/>
    <p:sldId id="442" r:id="rId25"/>
    <p:sldId id="441" r:id="rId26"/>
    <p:sldId id="443" r:id="rId27"/>
    <p:sldId id="444" r:id="rId28"/>
    <p:sldId id="457" r:id="rId29"/>
    <p:sldId id="456" r:id="rId30"/>
    <p:sldId id="455" r:id="rId31"/>
    <p:sldId id="460" r:id="rId32"/>
    <p:sldId id="445" r:id="rId33"/>
    <p:sldId id="446" r:id="rId34"/>
    <p:sldId id="448" r:id="rId35"/>
    <p:sldId id="447" r:id="rId36"/>
    <p:sldId id="449" r:id="rId37"/>
    <p:sldId id="450" r:id="rId38"/>
    <p:sldId id="451" r:id="rId39"/>
    <p:sldId id="454" r:id="rId40"/>
    <p:sldId id="453" r:id="rId41"/>
    <p:sldId id="458" r:id="rId42"/>
    <p:sldId id="459" r:id="rId43"/>
    <p:sldId id="462" r:id="rId44"/>
    <p:sldId id="461" r:id="rId45"/>
    <p:sldId id="463" r:id="rId46"/>
    <p:sldId id="464" r:id="rId47"/>
    <p:sldId id="465" r:id="rId48"/>
    <p:sldId id="467" r:id="rId49"/>
    <p:sldId id="466" r:id="rId50"/>
    <p:sldId id="468" r:id="rId51"/>
    <p:sldId id="469" r:id="rId52"/>
    <p:sldId id="473" r:id="rId53"/>
    <p:sldId id="472" r:id="rId54"/>
    <p:sldId id="474" r:id="rId55"/>
    <p:sldId id="471" r:id="rId56"/>
    <p:sldId id="475" r:id="rId57"/>
    <p:sldId id="476" r:id="rId58"/>
    <p:sldId id="478" r:id="rId59"/>
    <p:sldId id="479" r:id="rId60"/>
    <p:sldId id="477" r:id="rId61"/>
    <p:sldId id="480" r:id="rId62"/>
    <p:sldId id="482" r:id="rId63"/>
    <p:sldId id="481"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5" autoAdjust="0"/>
    <p:restoredTop sz="94660"/>
  </p:normalViewPr>
  <p:slideViewPr>
    <p:cSldViewPr>
      <p:cViewPr varScale="1">
        <p:scale>
          <a:sx n="63" d="100"/>
          <a:sy n="63" d="100"/>
        </p:scale>
        <p:origin x="1432" y="52"/>
      </p:cViewPr>
      <p:guideLst>
        <p:guide orient="horz" pos="2160"/>
        <p:guide pos="2880"/>
      </p:guideLst>
    </p:cSldViewPr>
  </p:slideViewPr>
  <p:notesTextViewPr>
    <p:cViewPr>
      <p:scale>
        <a:sx n="1" d="1"/>
        <a:sy n="1" d="1"/>
      </p:scale>
      <p:origin x="0" y="0"/>
    </p:cViewPr>
  </p:notesText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795A8A-BABF-460E-99B3-9CD96CFB12F3}" type="datetimeFigureOut">
              <a:rPr lang="en-US" smtClean="0"/>
              <a:t>9/3/2020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6395C2-AE50-456D-A428-B6A8D13EAA8E}" type="slidenum">
              <a:rPr lang="en-US" smtClean="0"/>
              <a:t>‹#›</a:t>
            </a:fld>
            <a:endParaRPr lang="en-US"/>
          </a:p>
        </p:txBody>
      </p:sp>
    </p:spTree>
    <p:extLst>
      <p:ext uri="{BB962C8B-B14F-4D97-AF65-F5344CB8AC3E}">
        <p14:creationId xmlns:p14="http://schemas.microsoft.com/office/powerpoint/2010/main" val="387270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97F628F-A42B-4157-A8A6-8033BE658C70}" type="datetimeFigureOut">
              <a:rPr lang="en-US" smtClean="0"/>
              <a:pPr/>
              <a:t>9/3/2020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BCF9B4E-F487-4A0A-9F45-183E43532E3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7F628F-A42B-4157-A8A6-8033BE658C70}"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7F628F-A42B-4157-A8A6-8033BE658C70}"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97F628F-A42B-4157-A8A6-8033BE658C70}" type="datetimeFigureOut">
              <a:rPr lang="en-US" smtClean="0"/>
              <a:pPr/>
              <a:t>9/3/2020</a:t>
            </a:fld>
            <a:endParaRPr lang="en-US"/>
          </a:p>
        </p:txBody>
      </p:sp>
      <p:sp>
        <p:nvSpPr>
          <p:cNvPr id="9" name="Slide Number Placeholder 8"/>
          <p:cNvSpPr>
            <a:spLocks noGrp="1"/>
          </p:cNvSpPr>
          <p:nvPr>
            <p:ph type="sldNum" sz="quarter" idx="15"/>
          </p:nvPr>
        </p:nvSpPr>
        <p:spPr/>
        <p:txBody>
          <a:bodyPr rtlCol="0"/>
          <a:lstStyle/>
          <a:p>
            <a:fld id="{5BCF9B4E-F487-4A0A-9F45-183E43532E3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97F628F-A42B-4157-A8A6-8033BE658C70}" type="datetimeFigureOut">
              <a:rPr lang="en-US" smtClean="0"/>
              <a:pPr/>
              <a:t>9/3/2020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BCF9B4E-F487-4A0A-9F45-183E43532E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97F628F-A42B-4157-A8A6-8033BE658C70}" type="datetimeFigureOut">
              <a:rPr lang="en-US" smtClean="0"/>
              <a:pPr/>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F9B4E-F487-4A0A-9F45-183E43532E3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97F628F-A42B-4157-A8A6-8033BE658C70}" type="datetimeFigureOut">
              <a:rPr lang="en-US" smtClean="0"/>
              <a:pPr/>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F9B4E-F487-4A0A-9F45-183E43532E3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97F628F-A42B-4157-A8A6-8033BE658C70}" type="datetimeFigureOut">
              <a:rPr lang="en-US" smtClean="0"/>
              <a:pPr/>
              <a:t>9/3/2020</a:t>
            </a:fld>
            <a:endParaRPr lang="en-US"/>
          </a:p>
        </p:txBody>
      </p:sp>
      <p:sp>
        <p:nvSpPr>
          <p:cNvPr id="7" name="Slide Number Placeholder 6"/>
          <p:cNvSpPr>
            <a:spLocks noGrp="1"/>
          </p:cNvSpPr>
          <p:nvPr>
            <p:ph type="sldNum" sz="quarter" idx="11"/>
          </p:nvPr>
        </p:nvSpPr>
        <p:spPr/>
        <p:txBody>
          <a:bodyPr rtlCol="0"/>
          <a:lstStyle/>
          <a:p>
            <a:fld id="{5BCF9B4E-F487-4A0A-9F45-183E43532E3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F628F-A42B-4157-A8A6-8033BE658C70}" type="datetimeFigureOut">
              <a:rPr lang="en-US" smtClean="0"/>
              <a:pPr/>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97F628F-A42B-4157-A8A6-8033BE658C70}" type="datetimeFigureOut">
              <a:rPr lang="en-US" smtClean="0"/>
              <a:pPr/>
              <a:t>9/3/2020</a:t>
            </a:fld>
            <a:endParaRPr lang="en-US"/>
          </a:p>
        </p:txBody>
      </p:sp>
      <p:sp>
        <p:nvSpPr>
          <p:cNvPr id="22" name="Slide Number Placeholder 21"/>
          <p:cNvSpPr>
            <a:spLocks noGrp="1"/>
          </p:cNvSpPr>
          <p:nvPr>
            <p:ph type="sldNum" sz="quarter" idx="15"/>
          </p:nvPr>
        </p:nvSpPr>
        <p:spPr/>
        <p:txBody>
          <a:bodyPr rtlCol="0"/>
          <a:lstStyle/>
          <a:p>
            <a:fld id="{5BCF9B4E-F487-4A0A-9F45-183E43532E3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97F628F-A42B-4157-A8A6-8033BE658C70}" type="datetimeFigureOut">
              <a:rPr lang="en-US" smtClean="0"/>
              <a:pPr/>
              <a:t>9/3/2020</a:t>
            </a:fld>
            <a:endParaRPr lang="en-US"/>
          </a:p>
        </p:txBody>
      </p:sp>
      <p:sp>
        <p:nvSpPr>
          <p:cNvPr id="18" name="Slide Number Placeholder 17"/>
          <p:cNvSpPr>
            <a:spLocks noGrp="1"/>
          </p:cNvSpPr>
          <p:nvPr>
            <p:ph type="sldNum" sz="quarter" idx="11"/>
          </p:nvPr>
        </p:nvSpPr>
        <p:spPr/>
        <p:txBody>
          <a:bodyPr rtlCol="0"/>
          <a:lstStyle/>
          <a:p>
            <a:fld id="{5BCF9B4E-F487-4A0A-9F45-183E43532E3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97F628F-A42B-4157-A8A6-8033BE658C70}" type="datetimeFigureOut">
              <a:rPr lang="en-US" smtClean="0"/>
              <a:pPr/>
              <a:t>9/3/2020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BCF9B4E-F487-4A0A-9F45-183E43532E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14400"/>
            <a:ext cx="6777318" cy="1371600"/>
          </a:xfrm>
        </p:spPr>
        <p:txBody>
          <a:bodyPr>
            <a:normAutofit fontScale="90000"/>
          </a:bodyPr>
          <a:lstStyle/>
          <a:p>
            <a:r>
              <a:rPr lang="en-US" sz="4400" dirty="0"/>
              <a:t>Search engine optimization</a:t>
            </a:r>
            <a:br>
              <a:rPr lang="en-US" sz="4400" dirty="0"/>
            </a:br>
            <a:endParaRPr lang="en-US" sz="4400" dirty="0"/>
          </a:p>
        </p:txBody>
      </p:sp>
      <p:sp>
        <p:nvSpPr>
          <p:cNvPr id="4" name="TextBox 3"/>
          <p:cNvSpPr txBox="1"/>
          <p:nvPr/>
        </p:nvSpPr>
        <p:spPr>
          <a:xfrm>
            <a:off x="1143000" y="3810000"/>
            <a:ext cx="2895600" cy="400110"/>
          </a:xfrm>
          <a:prstGeom prst="rect">
            <a:avLst/>
          </a:prstGeom>
          <a:noFill/>
        </p:spPr>
        <p:txBody>
          <a:bodyPr wrap="square" rtlCol="0">
            <a:spAutoFit/>
          </a:bodyPr>
          <a:lstStyle/>
          <a:p>
            <a:endParaRPr lang="en-US" sz="2000" b="1" u="sng" dirty="0"/>
          </a:p>
        </p:txBody>
      </p:sp>
      <p:sp>
        <p:nvSpPr>
          <p:cNvPr id="5" name="TextBox 4"/>
          <p:cNvSpPr txBox="1"/>
          <p:nvPr/>
        </p:nvSpPr>
        <p:spPr>
          <a:xfrm>
            <a:off x="1143000" y="5029200"/>
            <a:ext cx="2895600" cy="369332"/>
          </a:xfrm>
          <a:prstGeom prst="rect">
            <a:avLst/>
          </a:prstGeom>
          <a:noFill/>
        </p:spPr>
        <p:txBody>
          <a:bodyPr wrap="square" rtlCol="0">
            <a:spAutoFit/>
          </a:bodyPr>
          <a:lstStyle/>
          <a:p>
            <a:endParaRPr lang="en-US" b="1" dirty="0"/>
          </a:p>
        </p:txBody>
      </p:sp>
      <p:sp>
        <p:nvSpPr>
          <p:cNvPr id="6" name="TextBox 5"/>
          <p:cNvSpPr txBox="1"/>
          <p:nvPr/>
        </p:nvSpPr>
        <p:spPr>
          <a:xfrm>
            <a:off x="5257800" y="3798094"/>
            <a:ext cx="3200400" cy="1231106"/>
          </a:xfrm>
          <a:prstGeom prst="rect">
            <a:avLst/>
          </a:prstGeom>
          <a:noFill/>
        </p:spPr>
        <p:txBody>
          <a:bodyPr wrap="square" rtlCol="0">
            <a:spAutoFit/>
          </a:bodyPr>
          <a:lstStyle/>
          <a:p>
            <a:r>
              <a:rPr lang="en-US" sz="2000" b="1" u="sng" dirty="0"/>
              <a:t>Developed By :</a:t>
            </a:r>
          </a:p>
          <a:p>
            <a:r>
              <a:rPr lang="en-US" b="1" dirty="0"/>
              <a:t>Seta  Vidhi</a:t>
            </a:r>
          </a:p>
          <a:p>
            <a:endParaRPr lang="en-US" b="1" dirty="0"/>
          </a:p>
          <a:p>
            <a:endParaRPr lang="en-US" b="1" dirty="0"/>
          </a:p>
        </p:txBody>
      </p:sp>
    </p:spTree>
    <p:extLst>
      <p:ext uri="{BB962C8B-B14F-4D97-AF65-F5344CB8AC3E}">
        <p14:creationId xmlns:p14="http://schemas.microsoft.com/office/powerpoint/2010/main" val="42487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295400"/>
          </a:xfrm>
        </p:spPr>
        <p:txBody>
          <a:bodyPr>
            <a:normAutofit/>
          </a:bodyPr>
          <a:lstStyle/>
          <a:p>
            <a:r>
              <a:rPr lang="en-US" sz="3200" b="1" u="sng" dirty="0">
                <a:latin typeface="Times New Roman" pitchFamily="18" charset="0"/>
                <a:cs typeface="Times New Roman" pitchFamily="18" charset="0"/>
              </a:rPr>
              <a:t>Theory behind keyword research</a:t>
            </a:r>
            <a:br>
              <a:rPr lang="en-IN" sz="3200" dirty="0"/>
            </a:br>
            <a:endParaRPr lang="en-IN" dirty="0"/>
          </a:p>
        </p:txBody>
      </p:sp>
      <p:sp>
        <p:nvSpPr>
          <p:cNvPr id="3" name="Content Placeholder 2"/>
          <p:cNvSpPr>
            <a:spLocks noGrp="1"/>
          </p:cNvSpPr>
          <p:nvPr>
            <p:ph sz="quarter" idx="1"/>
          </p:nvPr>
        </p:nvSpPr>
        <p:spPr>
          <a:xfrm>
            <a:off x="457200" y="1295400"/>
            <a:ext cx="7467600" cy="5178552"/>
          </a:xfrm>
        </p:spPr>
        <p:txBody>
          <a:bodyPr>
            <a:normAutofit/>
          </a:bodyPr>
          <a:lstStyle/>
          <a:p>
            <a:pPr>
              <a:lnSpc>
                <a:spcPct val="150000"/>
              </a:lnSpc>
              <a:buFont typeface="Wingdings" pitchFamily="2" charset="2"/>
              <a:buChar char="v"/>
            </a:pPr>
            <a:r>
              <a:rPr lang="en-US" sz="2200" dirty="0">
                <a:latin typeface="Times New Roman" pitchFamily="18" charset="0"/>
                <a:cs typeface="Times New Roman" pitchFamily="18" charset="0"/>
              </a:rPr>
              <a:t>Keyword research is one of the most important, valuable and high return activities in the search engine marketing field.</a:t>
            </a:r>
          </a:p>
          <a:p>
            <a:pPr>
              <a:lnSpc>
                <a:spcPct val="150000"/>
              </a:lnSpc>
              <a:buFont typeface="Wingdings" pitchFamily="2" charset="2"/>
              <a:buChar char="v"/>
            </a:pPr>
            <a:r>
              <a:rPr lang="en-US" sz="2200" dirty="0">
                <a:latin typeface="Times New Roman" pitchFamily="18" charset="0"/>
                <a:cs typeface="Times New Roman" pitchFamily="18" charset="0"/>
              </a:rPr>
              <a:t>We can say that it is good to deal with keywords that have 5000 searches per day, or even 500 searches per day, but in reality these “popular” search terms actually comprise less than 30% of the overall searches performed on the web.</a:t>
            </a:r>
          </a:p>
          <a:p>
            <a:pPr>
              <a:lnSpc>
                <a:spcPct val="150000"/>
              </a:lnSpc>
              <a:buFont typeface="Wingdings" pitchFamily="2" charset="2"/>
              <a:buChar char="v"/>
            </a:pPr>
            <a:r>
              <a:rPr lang="en-US" sz="2200" dirty="0">
                <a:latin typeface="Times New Roman" pitchFamily="18" charset="0"/>
                <a:cs typeface="Times New Roman" pitchFamily="18" charset="0"/>
              </a:rPr>
              <a:t>The remaining 70% lie in what’s commonly called the “long tail” of search.</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23284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sz="3200" b="1" u="sng" dirty="0">
                <a:solidFill>
                  <a:schemeClr val="accent1"/>
                </a:solidFill>
                <a:effectLst>
                  <a:outerShdw blurRad="38100" dist="38100" dir="2700000" algn="tl">
                    <a:srgbClr val="000000">
                      <a:alpha val="43137"/>
                    </a:srgbClr>
                  </a:outerShdw>
                </a:effectLst>
              </a:rPr>
              <a:t>Continue..</a:t>
            </a:r>
            <a:endParaRPr lang="en-IN" dirty="0"/>
          </a:p>
        </p:txBody>
      </p:sp>
      <p:pic>
        <p:nvPicPr>
          <p:cNvPr id="2050" name="Picture 2" descr="H:\mithilesh.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54386" y="1066800"/>
            <a:ext cx="6673227" cy="540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80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pic>
        <p:nvPicPr>
          <p:cNvPr id="4" name="Picture 2" descr="H:\images4.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65532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881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keyword research</a:t>
            </a:r>
            <a:endParaRPr lang="en-IN"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7010400"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44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324600"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043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lstStyle/>
          <a:p>
            <a:r>
              <a:rPr lang="en-US" dirty="0"/>
              <a:t>Continue..</a:t>
            </a:r>
            <a:endParaRPr lang="en-IN" dirty="0"/>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6705600"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6456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approaches</a:t>
            </a:r>
            <a:endParaRPr lang="en-IN" dirty="0"/>
          </a:p>
        </p:txBody>
      </p:sp>
      <p:sp>
        <p:nvSpPr>
          <p:cNvPr id="3" name="Content Placeholder 2"/>
          <p:cNvSpPr>
            <a:spLocks noGrp="1"/>
          </p:cNvSpPr>
          <p:nvPr>
            <p:ph sz="quarter" idx="1"/>
          </p:nvPr>
        </p:nvSpPr>
        <p:spPr/>
        <p:txBody>
          <a:bodyPr>
            <a:normAutofit/>
          </a:bodyPr>
          <a:lstStyle/>
          <a:p>
            <a:pPr>
              <a:buFont typeface="Wingdings" pitchFamily="2" charset="2"/>
              <a:buChar char="v"/>
            </a:pPr>
            <a:r>
              <a:rPr lang="en-IN" dirty="0">
                <a:latin typeface="Times New Roman" pitchFamily="18" charset="0"/>
                <a:cs typeface="Times New Roman" pitchFamily="18" charset="0"/>
              </a:rPr>
              <a:t>One of the smartest things you can do when initially conducting keyword research is to use automated tools to brainstorm original ideas with the participants in the business. This can be surprisingly effective for coming up with numerous critical keywords.</a:t>
            </a:r>
          </a:p>
          <a:p>
            <a:pPr>
              <a:buFont typeface="Wingdings" pitchFamily="2" charset="2"/>
              <a:buChar char="v"/>
            </a:pPr>
            <a:r>
              <a:rPr lang="en-IN" dirty="0">
                <a:latin typeface="Times New Roman" pitchFamily="18" charset="0"/>
                <a:cs typeface="Times New Roman" pitchFamily="18" charset="0"/>
              </a:rPr>
              <a:t>Start by generating a list of terms and phrases that are relevant to your industry and pertain to what your site or business offers.</a:t>
            </a:r>
          </a:p>
          <a:p>
            <a:pPr>
              <a:buFont typeface="Wingdings" pitchFamily="2" charset="2"/>
              <a:buChar char="v"/>
            </a:pPr>
            <a:r>
              <a:rPr lang="en-IN" dirty="0">
                <a:latin typeface="Times New Roman" pitchFamily="18" charset="0"/>
                <a:cs typeface="Times New Roman" pitchFamily="18" charset="0"/>
              </a:rPr>
              <a:t> The brainstorming phase should ideally result in a list of several dozen to several hundred or more keyword searches that will bring relevant, qualified visitors to your site.</a:t>
            </a:r>
          </a:p>
          <a:p>
            <a:pPr>
              <a:buFont typeface="Wingdings" pitchFamily="2" charset="2"/>
              <a:buChar char="v"/>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2460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US" dirty="0"/>
              <a:t>1)Produce a list of key one to three word phrase that describe your product, services.</a:t>
            </a:r>
          </a:p>
          <a:p>
            <a:r>
              <a:rPr lang="en-US" dirty="0"/>
              <a:t>2)Spend some time coming up with synonyms that your potential customers might use for those products.</a:t>
            </a:r>
          </a:p>
          <a:p>
            <a:r>
              <a:rPr lang="en-US" dirty="0"/>
              <a:t>3)Create a </a:t>
            </a:r>
            <a:r>
              <a:rPr lang="en-US" dirty="0" err="1"/>
              <a:t>texonomy</a:t>
            </a:r>
            <a:r>
              <a:rPr lang="en-US" dirty="0"/>
              <a:t> of all areas of focus in your industry.</a:t>
            </a:r>
          </a:p>
          <a:p>
            <a:r>
              <a:rPr lang="en-US" dirty="0"/>
              <a:t>4)Broaden your list by thinking of higher-level terms of which your products or services are subset.</a:t>
            </a:r>
          </a:p>
          <a:p>
            <a:r>
              <a:rPr lang="en-US" dirty="0"/>
              <a:t>5)Review your existing </a:t>
            </a:r>
            <a:r>
              <a:rPr lang="en-US" dirty="0" err="1"/>
              <a:t>site,and</a:t>
            </a:r>
            <a:r>
              <a:rPr lang="en-US" dirty="0"/>
              <a:t> extract what appear to be </a:t>
            </a:r>
            <a:r>
              <a:rPr lang="en-US" dirty="0" err="1"/>
              <a:t>keyphrase</a:t>
            </a:r>
            <a:r>
              <a:rPr lang="en-US" dirty="0"/>
              <a:t> from your site.</a:t>
            </a:r>
          </a:p>
          <a:p>
            <a:endParaRPr lang="en-IN" dirty="0"/>
          </a:p>
        </p:txBody>
      </p:sp>
    </p:spTree>
    <p:extLst>
      <p:ext uri="{BB962C8B-B14F-4D97-AF65-F5344CB8AC3E}">
        <p14:creationId xmlns:p14="http://schemas.microsoft.com/office/powerpoint/2010/main" val="1571231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6)Review industry association and/or media sites to see what phrases they use to discuss your topic area.</a:t>
            </a:r>
          </a:p>
          <a:p>
            <a:r>
              <a:rPr lang="en-US" dirty="0"/>
              <a:t>7)List all your various brand name.</a:t>
            </a:r>
          </a:p>
          <a:p>
            <a:r>
              <a:rPr lang="en-US" dirty="0"/>
              <a:t>8)List all your products. If your site has a large(massive) </a:t>
            </a:r>
            <a:r>
              <a:rPr lang="en-US" dirty="0" err="1"/>
              <a:t>no.of</a:t>
            </a:r>
            <a:r>
              <a:rPr lang="en-US" dirty="0"/>
              <a:t> products, consider it.</a:t>
            </a:r>
          </a:p>
          <a:p>
            <a:r>
              <a:rPr lang="en-US" dirty="0"/>
              <a:t>9)Have your team step back and imagine they are potential customer, and ask them what they would type into search engine if they were looking for something similar to product or services.</a:t>
            </a:r>
            <a:endParaRPr lang="en-IN" dirty="0"/>
          </a:p>
        </p:txBody>
      </p:sp>
    </p:spTree>
    <p:extLst>
      <p:ext uri="{BB962C8B-B14F-4D97-AF65-F5344CB8AC3E}">
        <p14:creationId xmlns:p14="http://schemas.microsoft.com/office/powerpoint/2010/main" val="1604995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10)Supplement this by asking some people outside your business what they would search for.</a:t>
            </a:r>
          </a:p>
          <a:p>
            <a:r>
              <a:rPr lang="en-US" dirty="0"/>
              <a:t>11)</a:t>
            </a:r>
            <a:r>
              <a:rPr lang="en-IN" dirty="0"/>
              <a:t> Use your web analytic tool to see what terms people are already using to come to your site.</a:t>
            </a:r>
            <a:endParaRPr lang="en-US" dirty="0"/>
          </a:p>
        </p:txBody>
      </p:sp>
    </p:spTree>
    <p:extLst>
      <p:ext uri="{BB962C8B-B14F-4D97-AF65-F5344CB8AC3E}">
        <p14:creationId xmlns:p14="http://schemas.microsoft.com/office/powerpoint/2010/main" val="144254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research</a:t>
            </a:r>
            <a:endParaRPr lang="en-IN" dirty="0"/>
          </a:p>
        </p:txBody>
      </p:sp>
      <p:pic>
        <p:nvPicPr>
          <p:cNvPr id="1026" name="Picture 2" descr="H:\images.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7239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058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Competitive analysis</a:t>
            </a:r>
            <a:endParaRPr lang="en-IN" dirty="0"/>
          </a:p>
        </p:txBody>
      </p:sp>
      <p:sp>
        <p:nvSpPr>
          <p:cNvPr id="3" name="Content Placeholder 2"/>
          <p:cNvSpPr>
            <a:spLocks noGrp="1"/>
          </p:cNvSpPr>
          <p:nvPr>
            <p:ph sz="quarter" idx="1"/>
          </p:nvPr>
        </p:nvSpPr>
        <p:spPr/>
        <p:txBody>
          <a:bodyPr/>
          <a:lstStyle/>
          <a:p>
            <a:r>
              <a:rPr lang="en-US" dirty="0"/>
              <a:t>Review your competitor's website and see what key phrases they use for their products and services that compete with yours.</a:t>
            </a:r>
          </a:p>
          <a:p>
            <a:r>
              <a:rPr lang="en-US" dirty="0"/>
              <a:t>Record what non brand terms they use for their business.</a:t>
            </a:r>
          </a:p>
          <a:p>
            <a:r>
              <a:rPr lang="en-US" dirty="0"/>
              <a:t>Read any articles they have written that are published on sites other than own.</a:t>
            </a:r>
          </a:p>
          <a:p>
            <a:r>
              <a:rPr lang="en-US" dirty="0"/>
              <a:t>Observe what the media may have had to say about them.</a:t>
            </a:r>
          </a:p>
        </p:txBody>
      </p:sp>
    </p:spTree>
    <p:extLst>
      <p:ext uri="{BB962C8B-B14F-4D97-AF65-F5344CB8AC3E}">
        <p14:creationId xmlns:p14="http://schemas.microsoft.com/office/powerpoint/2010/main" val="2657309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research tools</a:t>
            </a:r>
            <a:endParaRPr lang="en-IN" dirty="0"/>
          </a:p>
        </p:txBody>
      </p:sp>
      <p:sp>
        <p:nvSpPr>
          <p:cNvPr id="3" name="Content Placeholder 2"/>
          <p:cNvSpPr>
            <a:spLocks noGrp="1"/>
          </p:cNvSpPr>
          <p:nvPr>
            <p:ph sz="quarter" idx="1"/>
          </p:nvPr>
        </p:nvSpPr>
        <p:spPr/>
        <p:txBody>
          <a:bodyPr>
            <a:noAutofit/>
          </a:bodyPr>
          <a:lstStyle/>
          <a:p>
            <a:pPr>
              <a:buFont typeface="Wingdings" pitchFamily="2" charset="2"/>
              <a:buChar char="v"/>
            </a:pPr>
            <a:r>
              <a:rPr lang="en-US" dirty="0">
                <a:latin typeface="+mj-lt"/>
                <a:cs typeface="Times New Roman" pitchFamily="18" charset="0"/>
              </a:rPr>
              <a:t>A wide variety of options are available for performing keyword research, including tools provided by the search engines, tools developed by the third party, and tools for complex keyword analysis of terms choosing during research.</a:t>
            </a:r>
          </a:p>
        </p:txBody>
      </p:sp>
    </p:spTree>
    <p:extLst>
      <p:ext uri="{BB962C8B-B14F-4D97-AF65-F5344CB8AC3E}">
        <p14:creationId xmlns:p14="http://schemas.microsoft.com/office/powerpoint/2010/main" val="1937299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pPr>
              <a:buFont typeface="Wingdings" pitchFamily="2" charset="2"/>
              <a:buChar char="v"/>
            </a:pPr>
            <a:r>
              <a:rPr lang="en-US" b="1" dirty="0">
                <a:cs typeface="Times New Roman" pitchFamily="18" charset="0"/>
              </a:rPr>
              <a:t>Keyword research data from the Engines:</a:t>
            </a:r>
          </a:p>
          <a:p>
            <a:pPr>
              <a:buFont typeface="Wingdings" pitchFamily="2" charset="2"/>
              <a:buChar char="v"/>
            </a:pPr>
            <a:r>
              <a:rPr lang="en-US" dirty="0">
                <a:cs typeface="Times New Roman" pitchFamily="18" charset="0"/>
              </a:rPr>
              <a:t>The search engines provide a </a:t>
            </a:r>
            <a:r>
              <a:rPr lang="en-US" dirty="0" err="1">
                <a:cs typeface="Times New Roman" pitchFamily="18" charset="0"/>
              </a:rPr>
              <a:t>no.of</a:t>
            </a:r>
            <a:r>
              <a:rPr lang="en-US" dirty="0">
                <a:cs typeface="Times New Roman" pitchFamily="18" charset="0"/>
              </a:rPr>
              <a:t> tools that can help you with keyword research.</a:t>
            </a:r>
          </a:p>
          <a:p>
            <a:pPr>
              <a:buFont typeface="Wingdings" pitchFamily="2" charset="2"/>
              <a:buChar char="v"/>
            </a:pPr>
            <a:r>
              <a:rPr lang="en-US" dirty="0">
                <a:cs typeface="Times New Roman" pitchFamily="18" charset="0"/>
              </a:rPr>
              <a:t>Many of these are not designed specifically for that purpose, but they can be used to obtain interesting keyword research information if they are used in the right manner.</a:t>
            </a:r>
            <a:endParaRPr lang="en-IN" dirty="0">
              <a:cs typeface="Times New Roman" pitchFamily="18" charset="0"/>
            </a:endParaRPr>
          </a:p>
          <a:p>
            <a:endParaRPr lang="en-IN" dirty="0"/>
          </a:p>
        </p:txBody>
      </p:sp>
    </p:spTree>
    <p:extLst>
      <p:ext uri="{BB962C8B-B14F-4D97-AF65-F5344CB8AC3E}">
        <p14:creationId xmlns:p14="http://schemas.microsoft.com/office/powerpoint/2010/main" val="1117621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Blog search counts..</a:t>
            </a:r>
            <a:endParaRPr lang="en-IN" dirty="0"/>
          </a:p>
        </p:txBody>
      </p:sp>
      <p:sp>
        <p:nvSpPr>
          <p:cNvPr id="3" name="Content Placeholder 2"/>
          <p:cNvSpPr>
            <a:spLocks noGrp="1"/>
          </p:cNvSpPr>
          <p:nvPr>
            <p:ph sz="quarter" idx="1"/>
          </p:nvPr>
        </p:nvSpPr>
        <p:spPr/>
        <p:txBody>
          <a:bodyPr/>
          <a:lstStyle/>
          <a:p>
            <a:pPr>
              <a:buFont typeface="Wingdings" pitchFamily="2" charset="2"/>
              <a:buChar char="v"/>
            </a:pPr>
            <a:r>
              <a:rPr lang="en-US" dirty="0"/>
              <a:t>Blog search data is terrific for picking out hot topics or keyword in the blogosphere and the realm of social media.</a:t>
            </a:r>
          </a:p>
          <a:p>
            <a:pPr>
              <a:buFont typeface="Wingdings" pitchFamily="2" charset="2"/>
              <a:buChar char="v"/>
            </a:pPr>
            <a:r>
              <a:rPr lang="en-US" dirty="0"/>
              <a:t>Since blog search often incorporates forums and other social media properties(anyone with feed, really),it is a great way to see how a term/phrase is looking in the social space.</a:t>
            </a:r>
            <a:endParaRPr lang="en-IN" dirty="0"/>
          </a:p>
        </p:txBody>
      </p:sp>
    </p:spTree>
    <p:extLst>
      <p:ext uri="{BB962C8B-B14F-4D97-AF65-F5344CB8AC3E}">
        <p14:creationId xmlns:p14="http://schemas.microsoft.com/office/powerpoint/2010/main" val="552121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terms..</a:t>
            </a:r>
            <a:endParaRPr lang="en-IN" dirty="0"/>
          </a:p>
        </p:txBody>
      </p:sp>
      <p:sp>
        <p:nvSpPr>
          <p:cNvPr id="3" name="Content Placeholder 2"/>
          <p:cNvSpPr>
            <a:spLocks noGrp="1"/>
          </p:cNvSpPr>
          <p:nvPr>
            <p:ph sz="quarter" idx="1"/>
          </p:nvPr>
        </p:nvSpPr>
        <p:spPr/>
        <p:txBody>
          <a:bodyPr/>
          <a:lstStyle/>
          <a:p>
            <a:r>
              <a:rPr lang="en-IN" dirty="0"/>
              <a:t>Did you ever notice that when you scroll to the bottom of Google’s search results there’s a section called, “Searches related to…”?</a:t>
            </a:r>
          </a:p>
          <a:p>
            <a:r>
              <a:rPr lang="en-IN" dirty="0"/>
              <a:t>It looks like this:</a:t>
            </a:r>
          </a:p>
          <a:p>
            <a:endParaRPr lang="en-IN" dirty="0"/>
          </a:p>
        </p:txBody>
      </p:sp>
      <p:pic>
        <p:nvPicPr>
          <p:cNvPr id="5" name="Picture 2" descr="C:\Users\Vidhi\Desktop\block03_img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33800"/>
            <a:ext cx="71628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452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usage and phrase combination</a:t>
            </a:r>
            <a:endParaRPr lang="en-IN" dirty="0"/>
          </a:p>
        </p:txBody>
      </p:sp>
      <p:sp>
        <p:nvSpPr>
          <p:cNvPr id="3" name="Content Placeholder 2"/>
          <p:cNvSpPr>
            <a:spLocks noGrp="1"/>
          </p:cNvSpPr>
          <p:nvPr>
            <p:ph sz="quarter" idx="1"/>
          </p:nvPr>
        </p:nvSpPr>
        <p:spPr/>
        <p:txBody>
          <a:bodyPr/>
          <a:lstStyle/>
          <a:p>
            <a:r>
              <a:rPr lang="en-US" dirty="0"/>
              <a:t>Using a search with the * character can give you a good idea of what terms/phrase commonly precede or follow a given term/phrase.</a:t>
            </a:r>
          </a:p>
          <a:p>
            <a:r>
              <a:rPr lang="en-US" dirty="0"/>
              <a:t>For ex. using * ringtones can show you phrase that are commonly associated with the term ringtones.</a:t>
            </a:r>
            <a:endParaRPr lang="en-IN" dirty="0"/>
          </a:p>
        </p:txBody>
      </p:sp>
    </p:spTree>
    <p:extLst>
      <p:ext uri="{BB962C8B-B14F-4D97-AF65-F5344CB8AC3E}">
        <p14:creationId xmlns:p14="http://schemas.microsoft.com/office/powerpoint/2010/main" val="299581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of recent usage..</a:t>
            </a:r>
            <a:endParaRPr lang="en-IN" dirty="0"/>
          </a:p>
        </p:txBody>
      </p:sp>
      <p:sp>
        <p:nvSpPr>
          <p:cNvPr id="3" name="Content Placeholder 2"/>
          <p:cNvSpPr>
            <a:spLocks noGrp="1"/>
          </p:cNvSpPr>
          <p:nvPr>
            <p:ph sz="quarter" idx="1"/>
          </p:nvPr>
        </p:nvSpPr>
        <p:spPr/>
        <p:txBody>
          <a:bodyPr/>
          <a:lstStyle/>
          <a:p>
            <a:r>
              <a:rPr lang="en-US" dirty="0"/>
              <a:t>Using the very cool </a:t>
            </a:r>
            <a:r>
              <a:rPr lang="en-US" dirty="0" err="1"/>
              <a:t>google</a:t>
            </a:r>
            <a:r>
              <a:rPr lang="en-US" dirty="0"/>
              <a:t> date range </a:t>
            </a:r>
            <a:r>
              <a:rPr lang="en-US" dirty="0" err="1"/>
              <a:t>operator,you</a:t>
            </a:r>
            <a:r>
              <a:rPr lang="en-US" dirty="0"/>
              <a:t> can determine how many in the past </a:t>
            </a:r>
            <a:r>
              <a:rPr lang="en-US" dirty="0" err="1"/>
              <a:t>day,week,month,or</a:t>
            </a:r>
            <a:r>
              <a:rPr lang="en-US" dirty="0"/>
              <a:t> year your term has appeared.</a:t>
            </a:r>
          </a:p>
          <a:p>
            <a:endParaRPr lang="en-IN" dirty="0"/>
          </a:p>
        </p:txBody>
      </p:sp>
    </p:spTree>
    <p:extLst>
      <p:ext uri="{BB962C8B-B14F-4D97-AF65-F5344CB8AC3E}">
        <p14:creationId xmlns:p14="http://schemas.microsoft.com/office/powerpoint/2010/main" val="1478939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research tools</a:t>
            </a:r>
            <a:endParaRPr lang="en-IN" dirty="0"/>
          </a:p>
        </p:txBody>
      </p:sp>
      <p:sp>
        <p:nvSpPr>
          <p:cNvPr id="3" name="Content Placeholder 2"/>
          <p:cNvSpPr>
            <a:spLocks noGrp="1"/>
          </p:cNvSpPr>
          <p:nvPr>
            <p:ph sz="quarter" idx="1"/>
          </p:nvPr>
        </p:nvSpPr>
        <p:spPr/>
        <p:txBody>
          <a:bodyPr/>
          <a:lstStyle/>
          <a:p>
            <a:r>
              <a:rPr lang="en-US" dirty="0"/>
              <a:t>It is important to keep in mind when you are using the various research tools to </a:t>
            </a:r>
            <a:r>
              <a:rPr lang="en-US" dirty="0" err="1"/>
              <a:t>brainstrom</a:t>
            </a:r>
            <a:r>
              <a:rPr lang="en-US" dirty="0"/>
              <a:t> keywords that they are all based on relatively limited data.</a:t>
            </a:r>
          </a:p>
          <a:p>
            <a:r>
              <a:rPr lang="en-US" dirty="0"/>
              <a:t>In addition each tool will provide different search counts rather than the others.</a:t>
            </a:r>
          </a:p>
          <a:p>
            <a:r>
              <a:rPr lang="en-US" dirty="0"/>
              <a:t>Rather than focusing on the exact search counts of various terms, you should think of each tool as a good way to get a general </a:t>
            </a:r>
            <a:r>
              <a:rPr lang="en-US" dirty="0" err="1"/>
              <a:t>comperison</a:t>
            </a:r>
            <a:r>
              <a:rPr lang="en-US" dirty="0"/>
              <a:t> of two search terms.</a:t>
            </a:r>
          </a:p>
          <a:p>
            <a:r>
              <a:rPr lang="en-US" dirty="0"/>
              <a:t>However ,we consider that the search counts as only estimate.</a:t>
            </a:r>
          </a:p>
          <a:p>
            <a:endParaRPr lang="en-IN" dirty="0"/>
          </a:p>
        </p:txBody>
      </p:sp>
    </p:spTree>
    <p:extLst>
      <p:ext uri="{BB962C8B-B14F-4D97-AF65-F5344CB8AC3E}">
        <p14:creationId xmlns:p14="http://schemas.microsoft.com/office/powerpoint/2010/main" val="2578468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Google’s </a:t>
            </a:r>
            <a:r>
              <a:rPr lang="en-US" dirty="0" err="1"/>
              <a:t>adword</a:t>
            </a:r>
            <a:r>
              <a:rPr lang="en-US" dirty="0"/>
              <a:t> keyword tool</a:t>
            </a:r>
            <a:endParaRPr lang="en-IN" dirty="0"/>
          </a:p>
        </p:txBody>
      </p:sp>
      <p:sp>
        <p:nvSpPr>
          <p:cNvPr id="3" name="Content Placeholder 2"/>
          <p:cNvSpPr>
            <a:spLocks noGrp="1"/>
          </p:cNvSpPr>
          <p:nvPr>
            <p:ph sz="quarter" idx="1"/>
          </p:nvPr>
        </p:nvSpPr>
        <p:spPr/>
        <p:txBody>
          <a:bodyPr/>
          <a:lstStyle/>
          <a:p>
            <a:r>
              <a:rPr lang="en-US" dirty="0"/>
              <a:t>Google’s </a:t>
            </a:r>
            <a:r>
              <a:rPr lang="en-US" dirty="0" err="1"/>
              <a:t>adword</a:t>
            </a:r>
            <a:r>
              <a:rPr lang="en-US" dirty="0"/>
              <a:t> keyword tool provide related </a:t>
            </a:r>
            <a:r>
              <a:rPr lang="en-US" dirty="0" err="1"/>
              <a:t>terms,search</a:t>
            </a:r>
            <a:r>
              <a:rPr lang="en-US" dirty="0"/>
              <a:t> volume </a:t>
            </a:r>
            <a:r>
              <a:rPr lang="en-US" dirty="0" err="1"/>
              <a:t>estimates,search</a:t>
            </a:r>
            <a:r>
              <a:rPr lang="en-US" dirty="0"/>
              <a:t> </a:t>
            </a:r>
            <a:r>
              <a:rPr lang="en-US" dirty="0" err="1"/>
              <a:t>trends,and</a:t>
            </a:r>
            <a:r>
              <a:rPr lang="en-US" dirty="0"/>
              <a:t> ad cost estimates for any keyword or </a:t>
            </a:r>
            <a:r>
              <a:rPr lang="en-US" dirty="0" err="1"/>
              <a:t>url</a:t>
            </a:r>
            <a:r>
              <a:rPr lang="en-US" dirty="0"/>
              <a:t>.</a:t>
            </a:r>
          </a:p>
          <a:p>
            <a:r>
              <a:rPr lang="en-US" dirty="0"/>
              <a:t>This tool provide two ways to search: based on words/phrase or based on website.</a:t>
            </a:r>
          </a:p>
          <a:p>
            <a:r>
              <a:rPr lang="en-US" b="1" dirty="0"/>
              <a:t>Keyword search volume:</a:t>
            </a:r>
          </a:p>
          <a:p>
            <a:r>
              <a:rPr lang="en-US" dirty="0"/>
              <a:t>Display the keywords, related terms, search volume from the past month, advertiser competition, and match type.</a:t>
            </a:r>
          </a:p>
          <a:p>
            <a:r>
              <a:rPr lang="en-US" b="1" dirty="0"/>
              <a:t>Cost and ad position estimates:</a:t>
            </a:r>
          </a:p>
          <a:p>
            <a:r>
              <a:rPr lang="en-US" dirty="0"/>
              <a:t>Displays each keyword’s estimated average cost per click and estimated ad position.</a:t>
            </a:r>
            <a:endParaRPr lang="en-IN" dirty="0"/>
          </a:p>
        </p:txBody>
      </p:sp>
    </p:spTree>
    <p:extLst>
      <p:ext uri="{BB962C8B-B14F-4D97-AF65-F5344CB8AC3E}">
        <p14:creationId xmlns:p14="http://schemas.microsoft.com/office/powerpoint/2010/main" val="917320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pPr marL="0" indent="0">
              <a:buNone/>
            </a:pPr>
            <a:r>
              <a:rPr lang="en-US" b="1" dirty="0"/>
              <a:t>Search volume trends:</a:t>
            </a:r>
          </a:p>
          <a:p>
            <a:pPr>
              <a:buFont typeface="Wingdings" pitchFamily="2" charset="2"/>
              <a:buChar char="v"/>
            </a:pPr>
            <a:r>
              <a:rPr lang="en-US" dirty="0"/>
              <a:t>Displays each keyword’s average search volume, search volume trends over the course of one year, and in which month the highest search volume occurred.</a:t>
            </a:r>
          </a:p>
          <a:p>
            <a:pPr marL="0" indent="0">
              <a:buNone/>
            </a:pPr>
            <a:r>
              <a:rPr lang="en-US" b="1" dirty="0"/>
              <a:t>Possible negative keywords:</a:t>
            </a:r>
          </a:p>
          <a:p>
            <a:pPr>
              <a:buFont typeface="Wingdings" pitchFamily="2" charset="2"/>
              <a:buChar char="v"/>
            </a:pPr>
            <a:r>
              <a:rPr lang="en-US" dirty="0"/>
              <a:t>Allows you to add a negative keyword for any keyword phrase that does not pertain to your business.</a:t>
            </a:r>
          </a:p>
          <a:p>
            <a:endParaRPr lang="en-IN" dirty="0"/>
          </a:p>
        </p:txBody>
      </p:sp>
    </p:spTree>
    <p:extLst>
      <p:ext uri="{BB962C8B-B14F-4D97-AF65-F5344CB8AC3E}">
        <p14:creationId xmlns:p14="http://schemas.microsoft.com/office/powerpoint/2010/main" val="368444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838200"/>
          </a:xfrm>
        </p:spPr>
        <p:txBody>
          <a:bodyPr>
            <a:normAutofit fontScale="90000"/>
          </a:bodyPr>
          <a:lstStyle/>
          <a:p>
            <a:r>
              <a:rPr lang="en-US" dirty="0"/>
              <a:t>What is keyword research??</a:t>
            </a:r>
            <a:br>
              <a:rPr lang="en-US" dirty="0"/>
            </a:br>
            <a:endParaRPr lang="en-IN" dirty="0"/>
          </a:p>
        </p:txBody>
      </p:sp>
      <p:sp>
        <p:nvSpPr>
          <p:cNvPr id="3" name="Content Placeholder 2"/>
          <p:cNvSpPr>
            <a:spLocks noGrp="1"/>
          </p:cNvSpPr>
          <p:nvPr>
            <p:ph sz="quarter" idx="1"/>
          </p:nvPr>
        </p:nvSpPr>
        <p:spPr>
          <a:xfrm>
            <a:off x="457200" y="838200"/>
            <a:ext cx="7467600" cy="5635752"/>
          </a:xfrm>
        </p:spPr>
        <p:txBody>
          <a:bodyPr>
            <a:normAutofit/>
          </a:bodyPr>
          <a:lstStyle/>
          <a:p>
            <a:pPr>
              <a:lnSpc>
                <a:spcPct val="110000"/>
              </a:lnSpc>
              <a:buFont typeface="Wingdings" pitchFamily="2" charset="2"/>
              <a:buChar char="v"/>
            </a:pPr>
            <a:r>
              <a:rPr lang="en-IN" b="1" dirty="0">
                <a:latin typeface="Times New Roman" pitchFamily="18" charset="0"/>
                <a:cs typeface="Times New Roman" pitchFamily="18" charset="0"/>
              </a:rPr>
              <a:t>Keyword research</a:t>
            </a:r>
            <a:r>
              <a:rPr lang="en-IN" dirty="0">
                <a:latin typeface="Times New Roman" pitchFamily="18" charset="0"/>
                <a:cs typeface="Times New Roman" pitchFamily="18" charset="0"/>
              </a:rPr>
              <a:t>' is a practice used by </a:t>
            </a:r>
            <a:r>
              <a:rPr lang="en-IN" b="1" dirty="0">
                <a:latin typeface="Times New Roman" pitchFamily="18" charset="0"/>
                <a:cs typeface="Times New Roman" pitchFamily="18" charset="0"/>
              </a:rPr>
              <a:t>search</a:t>
            </a:r>
            <a:r>
              <a:rPr lang="en-IN" dirty="0">
                <a:latin typeface="Times New Roman" pitchFamily="18" charset="0"/>
                <a:cs typeface="Times New Roman" pitchFamily="18" charset="0"/>
              </a:rPr>
              <a:t> engine optimization professionals to find and </a:t>
            </a:r>
            <a:r>
              <a:rPr lang="en-IN" b="1" dirty="0">
                <a:latin typeface="Times New Roman" pitchFamily="18" charset="0"/>
                <a:cs typeface="Times New Roman" pitchFamily="18" charset="0"/>
              </a:rPr>
              <a:t>research</a:t>
            </a:r>
            <a:r>
              <a:rPr lang="en-IN" dirty="0">
                <a:latin typeface="Times New Roman" pitchFamily="18" charset="0"/>
                <a:cs typeface="Times New Roman" pitchFamily="18" charset="0"/>
              </a:rPr>
              <a:t> actual </a:t>
            </a:r>
            <a:r>
              <a:rPr lang="en-IN" b="1" dirty="0">
                <a:latin typeface="Times New Roman" pitchFamily="18" charset="0"/>
                <a:cs typeface="Times New Roman" pitchFamily="18" charset="0"/>
              </a:rPr>
              <a:t>search</a:t>
            </a:r>
            <a:r>
              <a:rPr lang="en-IN" dirty="0">
                <a:latin typeface="Times New Roman" pitchFamily="18" charset="0"/>
                <a:cs typeface="Times New Roman" pitchFamily="18" charset="0"/>
              </a:rPr>
              <a:t> terms people enter into the </a:t>
            </a:r>
            <a:r>
              <a:rPr lang="en-IN" b="1" dirty="0">
                <a:latin typeface="Times New Roman" pitchFamily="18" charset="0"/>
                <a:cs typeface="Times New Roman" pitchFamily="18" charset="0"/>
              </a:rPr>
              <a:t>search</a:t>
            </a:r>
            <a:r>
              <a:rPr lang="en-IN" dirty="0">
                <a:latin typeface="Times New Roman" pitchFamily="18" charset="0"/>
                <a:cs typeface="Times New Roman" pitchFamily="18" charset="0"/>
              </a:rPr>
              <a:t> engines when conducting a </a:t>
            </a:r>
            <a:r>
              <a:rPr lang="en-IN" b="1" dirty="0">
                <a:latin typeface="Times New Roman" pitchFamily="18" charset="0"/>
                <a:cs typeface="Times New Roman" pitchFamily="18" charset="0"/>
              </a:rPr>
              <a:t>search</a:t>
            </a:r>
            <a:r>
              <a:rPr lang="en-IN" dirty="0">
                <a:latin typeface="Times New Roman" pitchFamily="18" charset="0"/>
                <a:cs typeface="Times New Roman" pitchFamily="18" charset="0"/>
              </a:rPr>
              <a:t>. </a:t>
            </a:r>
          </a:p>
          <a:p>
            <a:pPr>
              <a:lnSpc>
                <a:spcPct val="110000"/>
              </a:lnSpc>
              <a:buFont typeface="Wingdings" pitchFamily="2" charset="2"/>
              <a:buChar char="v"/>
            </a:pPr>
            <a:r>
              <a:rPr lang="en-US" dirty="0">
                <a:latin typeface="Times New Roman" pitchFamily="18" charset="0"/>
                <a:cs typeface="Times New Roman" pitchFamily="18" charset="0"/>
              </a:rPr>
              <a:t>Keyword research is the process of finding popular search terms and subsequently using them to perform SEO for a website.</a:t>
            </a:r>
            <a:endParaRPr lang="en-IN" dirty="0">
              <a:latin typeface="Times New Roman" pitchFamily="18" charset="0"/>
              <a:cs typeface="Times New Roman" pitchFamily="18" charset="0"/>
            </a:endParaRPr>
          </a:p>
          <a:p>
            <a:pPr>
              <a:lnSpc>
                <a:spcPct val="110000"/>
              </a:lnSpc>
              <a:buFont typeface="Wingdings" pitchFamily="2" charset="2"/>
              <a:buChar char="v"/>
            </a:pPr>
            <a:r>
              <a:rPr lang="en-IN" b="1" dirty="0">
                <a:latin typeface="Times New Roman" pitchFamily="18" charset="0"/>
                <a:cs typeface="Times New Roman" pitchFamily="18" charset="0"/>
              </a:rPr>
              <a:t>Search</a:t>
            </a:r>
            <a:r>
              <a:rPr lang="en-IN" dirty="0">
                <a:latin typeface="Times New Roman" pitchFamily="18" charset="0"/>
                <a:cs typeface="Times New Roman" pitchFamily="18" charset="0"/>
              </a:rPr>
              <a:t> engine optimization professionals </a:t>
            </a:r>
            <a:r>
              <a:rPr lang="en-IN" b="1" dirty="0">
                <a:latin typeface="Times New Roman" pitchFamily="18" charset="0"/>
                <a:cs typeface="Times New Roman" pitchFamily="18" charset="0"/>
              </a:rPr>
              <a:t>research</a:t>
            </a:r>
            <a:r>
              <a:rPr lang="en-IN" dirty="0">
                <a:latin typeface="Times New Roman" pitchFamily="18" charset="0"/>
                <a:cs typeface="Times New Roman" pitchFamily="18" charset="0"/>
              </a:rPr>
              <a:t> keywords in order to achieve better rankings in </a:t>
            </a:r>
            <a:r>
              <a:rPr lang="en-IN" b="1" dirty="0">
                <a:latin typeface="Times New Roman" pitchFamily="18" charset="0"/>
                <a:cs typeface="Times New Roman" pitchFamily="18" charset="0"/>
              </a:rPr>
              <a:t>search</a:t>
            </a:r>
            <a:r>
              <a:rPr lang="en-IN" dirty="0">
                <a:latin typeface="Times New Roman" pitchFamily="18" charset="0"/>
                <a:cs typeface="Times New Roman" pitchFamily="18" charset="0"/>
              </a:rPr>
              <a:t> engines.</a:t>
            </a:r>
          </a:p>
          <a:p>
            <a:pPr>
              <a:lnSpc>
                <a:spcPct val="110000"/>
              </a:lnSpc>
              <a:buFont typeface="Wingdings" pitchFamily="2" charset="2"/>
              <a:buChar char="v"/>
            </a:pPr>
            <a:r>
              <a:rPr lang="en-US" dirty="0">
                <a:latin typeface="Times New Roman" pitchFamily="18" charset="0"/>
                <a:cs typeface="Times New Roman" pitchFamily="18" charset="0"/>
              </a:rPr>
              <a:t>Keyword research is one of the most important, valuable and high return activities in the search marketing field.</a:t>
            </a:r>
          </a:p>
          <a:p>
            <a:pPr>
              <a:lnSpc>
                <a:spcPct val="110000"/>
              </a:lnSpc>
              <a:buFont typeface="Wingdings" pitchFamily="2" charset="2"/>
              <a:buChar char="v"/>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60288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Estimator</a:t>
            </a:r>
            <a:endParaRPr lang="en-IN" dirty="0"/>
          </a:p>
        </p:txBody>
      </p:sp>
      <p:sp>
        <p:nvSpPr>
          <p:cNvPr id="3" name="Content Placeholder 2"/>
          <p:cNvSpPr>
            <a:spLocks noGrp="1"/>
          </p:cNvSpPr>
          <p:nvPr>
            <p:ph sz="quarter" idx="1"/>
          </p:nvPr>
        </p:nvSpPr>
        <p:spPr/>
        <p:txBody>
          <a:bodyPr>
            <a:normAutofit fontScale="92500"/>
          </a:bodyPr>
          <a:lstStyle/>
          <a:p>
            <a:pPr>
              <a:buFont typeface="Wingdings" pitchFamily="2" charset="2"/>
              <a:buChar char="v"/>
            </a:pPr>
            <a:r>
              <a:rPr lang="en-US" dirty="0"/>
              <a:t>Within Google </a:t>
            </a:r>
            <a:r>
              <a:rPr lang="en-US" dirty="0" err="1"/>
              <a:t>adword</a:t>
            </a:r>
            <a:r>
              <a:rPr lang="en-US" dirty="0"/>
              <a:t> is a tool called the traffic estimator that allows you to get estimates of traffic on different keywords.</a:t>
            </a:r>
          </a:p>
          <a:p>
            <a:pPr>
              <a:buFont typeface="Wingdings" pitchFamily="2" charset="2"/>
              <a:buChar char="v"/>
            </a:pPr>
            <a:r>
              <a:rPr lang="en-US" dirty="0"/>
              <a:t>When you enter one or more keyword in this tool, this will return estimates of the search volume for each term, their average cost per click, their ad position, the </a:t>
            </a:r>
            <a:r>
              <a:rPr lang="en-US" dirty="0" err="1"/>
              <a:t>no.of</a:t>
            </a:r>
            <a:r>
              <a:rPr lang="en-US" dirty="0"/>
              <a:t> click per days, the cost per day.</a:t>
            </a:r>
          </a:p>
          <a:p>
            <a:pPr>
              <a:buFont typeface="Wingdings" pitchFamily="2" charset="2"/>
              <a:buChar char="v"/>
            </a:pPr>
            <a:r>
              <a:rPr lang="en-US" dirty="0"/>
              <a:t>You can enter your keyword in the following ways:</a:t>
            </a:r>
          </a:p>
          <a:p>
            <a:pPr marL="0" indent="0">
              <a:buNone/>
            </a:pPr>
            <a:r>
              <a:rPr lang="en-US" dirty="0"/>
              <a:t>1)Broad match</a:t>
            </a:r>
          </a:p>
          <a:p>
            <a:pPr marL="0" indent="0">
              <a:buNone/>
            </a:pPr>
            <a:r>
              <a:rPr lang="en-US" dirty="0"/>
              <a:t>2)Exact match</a:t>
            </a:r>
          </a:p>
          <a:p>
            <a:pPr marL="0" indent="0">
              <a:buNone/>
            </a:pPr>
            <a:r>
              <a:rPr lang="en-US" dirty="0"/>
              <a:t>3)Phrase match</a:t>
            </a:r>
          </a:p>
          <a:p>
            <a:pPr marL="0" indent="0">
              <a:buNone/>
            </a:pPr>
            <a:r>
              <a:rPr lang="en-US" dirty="0"/>
              <a:t>4)Negative match</a:t>
            </a:r>
            <a:endParaRPr lang="en-IN" dirty="0"/>
          </a:p>
        </p:txBody>
      </p:sp>
    </p:spTree>
    <p:extLst>
      <p:ext uri="{BB962C8B-B14F-4D97-AF65-F5344CB8AC3E}">
        <p14:creationId xmlns:p14="http://schemas.microsoft.com/office/powerpoint/2010/main" val="416692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pPr marL="0" indent="0">
              <a:buNone/>
            </a:pPr>
            <a:r>
              <a:rPr lang="en-US" b="1" dirty="0"/>
              <a:t>Where the tools get their data:</a:t>
            </a:r>
          </a:p>
          <a:p>
            <a:pPr>
              <a:buFont typeface="Wingdings" pitchFamily="2" charset="2"/>
              <a:buChar char="v"/>
            </a:pPr>
            <a:r>
              <a:rPr lang="en-US" dirty="0"/>
              <a:t>Both of these tool get their data from Google's search query database.</a:t>
            </a:r>
          </a:p>
          <a:p>
            <a:pPr marL="0" indent="0">
              <a:buNone/>
            </a:pPr>
            <a:r>
              <a:rPr lang="en-US" b="1" dirty="0"/>
              <a:t>Cost:</a:t>
            </a:r>
          </a:p>
          <a:p>
            <a:pPr>
              <a:buFont typeface="Wingdings" pitchFamily="2" charset="2"/>
              <a:buChar char="v"/>
            </a:pPr>
            <a:r>
              <a:rPr lang="en-US" dirty="0"/>
              <a:t>Both are free to use.</a:t>
            </a:r>
            <a:endParaRPr lang="en-IN" dirty="0"/>
          </a:p>
        </p:txBody>
      </p:sp>
    </p:spTree>
    <p:extLst>
      <p:ext uri="{BB962C8B-B14F-4D97-AF65-F5344CB8AC3E}">
        <p14:creationId xmlns:p14="http://schemas.microsoft.com/office/powerpoint/2010/main" val="3588665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Microsoft's ad center keyword generation tool</a:t>
            </a:r>
            <a:endParaRPr lang="en-IN" dirty="0"/>
          </a:p>
        </p:txBody>
      </p:sp>
      <p:sp>
        <p:nvSpPr>
          <p:cNvPr id="3" name="Content Placeholder 2"/>
          <p:cNvSpPr>
            <a:spLocks noGrp="1"/>
          </p:cNvSpPr>
          <p:nvPr>
            <p:ph sz="quarter" idx="1"/>
          </p:nvPr>
        </p:nvSpPr>
        <p:spPr/>
        <p:txBody>
          <a:bodyPr/>
          <a:lstStyle/>
          <a:p>
            <a:r>
              <a:rPr lang="en-US" dirty="0"/>
              <a:t>Microsoft’s </a:t>
            </a:r>
            <a:r>
              <a:rPr lang="en-US" dirty="0" err="1"/>
              <a:t>adcenter</a:t>
            </a:r>
            <a:r>
              <a:rPr lang="en-US" dirty="0"/>
              <a:t> keyword generation tool generates keyword suggestion based on a search term or website you enter.</a:t>
            </a:r>
          </a:p>
          <a:p>
            <a:r>
              <a:rPr lang="en-US" dirty="0"/>
              <a:t>Entering a keyword in the search bar will return data that is divided into two tabs</a:t>
            </a:r>
            <a:r>
              <a:rPr lang="en-US" b="1" dirty="0"/>
              <a:t>: contain terms &amp; similar terms.</a:t>
            </a:r>
          </a:p>
          <a:p>
            <a:r>
              <a:rPr lang="en-US" dirty="0"/>
              <a:t>The contains term tab includes search phrases that contain the keyword you provided, along with the preceding month and the current month of search data figures.</a:t>
            </a:r>
          </a:p>
          <a:p>
            <a:endParaRPr lang="en-US" b="1" dirty="0"/>
          </a:p>
        </p:txBody>
      </p:sp>
    </p:spTree>
    <p:extLst>
      <p:ext uri="{BB962C8B-B14F-4D97-AF65-F5344CB8AC3E}">
        <p14:creationId xmlns:p14="http://schemas.microsoft.com/office/powerpoint/2010/main" val="3276965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US" dirty="0"/>
              <a:t>The similar term tab includes search phrases that contain the keyword which are synonyms of that keyword, along with the preceding month and the current month of search data figures.</a:t>
            </a:r>
          </a:p>
          <a:p>
            <a:r>
              <a:rPr lang="en-US" dirty="0"/>
              <a:t>The export to excel option allows you to pull the collected data into a spreadsheet.</a:t>
            </a:r>
          </a:p>
          <a:p>
            <a:pPr marL="0" indent="0">
              <a:buNone/>
            </a:pPr>
            <a:r>
              <a:rPr lang="en-US" b="1" dirty="0"/>
              <a:t>Where it gets its data:</a:t>
            </a:r>
          </a:p>
          <a:p>
            <a:pPr marL="0" indent="0">
              <a:buNone/>
            </a:pPr>
            <a:r>
              <a:rPr lang="en-US" dirty="0"/>
              <a:t>The </a:t>
            </a:r>
            <a:r>
              <a:rPr lang="en-US" dirty="0" err="1"/>
              <a:t>adcenter</a:t>
            </a:r>
            <a:r>
              <a:rPr lang="en-US" dirty="0"/>
              <a:t> keyword generation tool obtain its data from Microsoft's </a:t>
            </a:r>
            <a:r>
              <a:rPr lang="en-US" dirty="0" err="1"/>
              <a:t>bing</a:t>
            </a:r>
            <a:r>
              <a:rPr lang="en-US" dirty="0"/>
              <a:t> search query database.</a:t>
            </a:r>
          </a:p>
          <a:p>
            <a:pPr marL="0" indent="0">
              <a:buNone/>
            </a:pPr>
            <a:r>
              <a:rPr lang="en-US" b="1" dirty="0"/>
              <a:t>Cost:</a:t>
            </a:r>
          </a:p>
          <a:p>
            <a:pPr marL="0" indent="0">
              <a:buNone/>
            </a:pPr>
            <a:r>
              <a:rPr lang="en-US" dirty="0"/>
              <a:t>It is free, although you have to create an account with Microsoft ad center.</a:t>
            </a:r>
          </a:p>
          <a:p>
            <a:endParaRPr lang="en-IN" dirty="0"/>
          </a:p>
        </p:txBody>
      </p:sp>
    </p:spTree>
    <p:extLst>
      <p:ext uri="{BB962C8B-B14F-4D97-AF65-F5344CB8AC3E}">
        <p14:creationId xmlns:p14="http://schemas.microsoft.com/office/powerpoint/2010/main" val="1542408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wordtracker</a:t>
            </a:r>
            <a:endParaRPr lang="en-IN" dirty="0"/>
          </a:p>
        </p:txBody>
      </p:sp>
      <p:sp>
        <p:nvSpPr>
          <p:cNvPr id="3" name="Content Placeholder 2"/>
          <p:cNvSpPr>
            <a:spLocks noGrp="1"/>
          </p:cNvSpPr>
          <p:nvPr>
            <p:ph sz="quarter" idx="1"/>
          </p:nvPr>
        </p:nvSpPr>
        <p:spPr/>
        <p:txBody>
          <a:bodyPr>
            <a:normAutofit lnSpcReduction="10000"/>
          </a:bodyPr>
          <a:lstStyle/>
          <a:p>
            <a:r>
              <a:rPr lang="en-US" dirty="0" err="1"/>
              <a:t>Wordtracket</a:t>
            </a:r>
            <a:r>
              <a:rPr lang="en-US" dirty="0"/>
              <a:t> is one of the better known keyword tools available that the search engines themselves do not provide.</a:t>
            </a:r>
          </a:p>
          <a:p>
            <a:r>
              <a:rPr lang="en-US" dirty="0"/>
              <a:t>It is free keyword suggestion tool.</a:t>
            </a:r>
          </a:p>
          <a:p>
            <a:r>
              <a:rPr lang="en-US" dirty="0"/>
              <a:t>It offer features like</a:t>
            </a:r>
          </a:p>
          <a:p>
            <a:pPr marL="0" indent="0">
              <a:buNone/>
            </a:pPr>
            <a:r>
              <a:rPr lang="en-US" b="1" dirty="0"/>
              <a:t>Keyword researcher:</a:t>
            </a:r>
          </a:p>
          <a:p>
            <a:r>
              <a:rPr lang="en-US" dirty="0"/>
              <a:t>When you enter a keyword or phrase in the search box under the research section,wordtracker displays the most popular search terms that include the keywords you provided, the </a:t>
            </a:r>
            <a:r>
              <a:rPr lang="en-US" dirty="0" err="1"/>
              <a:t>no.of</a:t>
            </a:r>
            <a:r>
              <a:rPr lang="en-US" dirty="0"/>
              <a:t> searches per day recorded for those terms and a prediction of how many searches are typically performed per day.</a:t>
            </a:r>
            <a:endParaRPr lang="en-IN" dirty="0"/>
          </a:p>
        </p:txBody>
      </p:sp>
    </p:spTree>
    <p:extLst>
      <p:ext uri="{BB962C8B-B14F-4D97-AF65-F5344CB8AC3E}">
        <p14:creationId xmlns:p14="http://schemas.microsoft.com/office/powerpoint/2010/main" val="3611578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US" dirty="0"/>
              <a:t>This tool also provide feature that allow you to </a:t>
            </a:r>
            <a:r>
              <a:rPr lang="en-US" b="1" dirty="0"/>
              <a:t>evaluate competing search listing with the evaluate</a:t>
            </a:r>
            <a:r>
              <a:rPr lang="en-US" dirty="0"/>
              <a:t> tab which allows you to analyze competition data from Google, </a:t>
            </a:r>
            <a:r>
              <a:rPr lang="en-US" dirty="0" err="1"/>
              <a:t>Microsoft,Yahoo</a:t>
            </a:r>
            <a:r>
              <a:rPr lang="en-US" dirty="0"/>
              <a:t>! &amp; etc.  </a:t>
            </a:r>
          </a:p>
          <a:p>
            <a:r>
              <a:rPr lang="en-US" dirty="0"/>
              <a:t>You get this data by selecting the search engines you want to Compare and then clicking the research button.</a:t>
            </a:r>
          </a:p>
          <a:p>
            <a:endParaRPr lang="en-US" dirty="0"/>
          </a:p>
          <a:p>
            <a:endParaRPr lang="en-IN" dirty="0"/>
          </a:p>
        </p:txBody>
      </p:sp>
    </p:spTree>
    <p:extLst>
      <p:ext uri="{BB962C8B-B14F-4D97-AF65-F5344CB8AC3E}">
        <p14:creationId xmlns:p14="http://schemas.microsoft.com/office/powerpoint/2010/main" val="1209389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US" b="1" dirty="0"/>
              <a:t>Keyword Universe:</a:t>
            </a:r>
          </a:p>
          <a:p>
            <a:r>
              <a:rPr lang="en-US" dirty="0"/>
              <a:t>Keyword universe provide a list of keywords and phrases that are related to the search term you provide, then gives you a search count for those terms in its popularity search.</a:t>
            </a:r>
          </a:p>
          <a:p>
            <a:r>
              <a:rPr lang="en-US" dirty="0"/>
              <a:t>This differs from the other tools in that it can produce terms that are not part of the original seed term you provide.</a:t>
            </a:r>
          </a:p>
          <a:p>
            <a:r>
              <a:rPr lang="en-US" dirty="0"/>
              <a:t>So, if you enter a term such as search engine optimization you may get back internet marketing in the output.</a:t>
            </a:r>
          </a:p>
          <a:p>
            <a:endParaRPr lang="en-US" dirty="0"/>
          </a:p>
          <a:p>
            <a:endParaRPr lang="en-IN" dirty="0"/>
          </a:p>
        </p:txBody>
      </p:sp>
    </p:spTree>
    <p:extLst>
      <p:ext uri="{BB962C8B-B14F-4D97-AF65-F5344CB8AC3E}">
        <p14:creationId xmlns:p14="http://schemas.microsoft.com/office/powerpoint/2010/main" val="316559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pPr marL="0" indent="0">
              <a:buNone/>
            </a:pPr>
            <a:r>
              <a:rPr lang="en-US" b="1" dirty="0"/>
              <a:t>Full search</a:t>
            </a:r>
          </a:p>
          <a:p>
            <a:r>
              <a:rPr lang="en-US" dirty="0"/>
              <a:t>Based on the single generic term you provide, full search will return a list of similar keywords and a count of the number of times those keywords appeared in the meta tags of 200 related web pages.</a:t>
            </a:r>
            <a:endParaRPr lang="en-IN" dirty="0"/>
          </a:p>
        </p:txBody>
      </p:sp>
    </p:spTree>
    <p:extLst>
      <p:ext uri="{BB962C8B-B14F-4D97-AF65-F5344CB8AC3E}">
        <p14:creationId xmlns:p14="http://schemas.microsoft.com/office/powerpoint/2010/main" val="2711064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pPr marL="0" indent="0">
              <a:buNone/>
            </a:pPr>
            <a:r>
              <a:rPr lang="en-US" b="1" dirty="0"/>
              <a:t>Keyword projects:</a:t>
            </a:r>
          </a:p>
          <a:p>
            <a:r>
              <a:rPr lang="en-US" dirty="0"/>
              <a:t>Keyword projects stores your keyword research projects.</a:t>
            </a:r>
          </a:p>
          <a:p>
            <a:r>
              <a:rPr lang="en-US" dirty="0"/>
              <a:t>At any given time, you are allow to one project and four stored projects.</a:t>
            </a:r>
          </a:p>
          <a:p>
            <a:pPr marL="0" indent="0">
              <a:buNone/>
            </a:pPr>
            <a:r>
              <a:rPr lang="en-US" b="1" dirty="0"/>
              <a:t>Reports:</a:t>
            </a:r>
          </a:p>
          <a:p>
            <a:pPr>
              <a:buFont typeface="Courier New" pitchFamily="49" charset="0"/>
              <a:buChar char="o"/>
            </a:pPr>
            <a:r>
              <a:rPr lang="en-US" dirty="0"/>
              <a:t>The sort-term report provides the top 1000 search terms from the preceding 48 hours.</a:t>
            </a:r>
          </a:p>
          <a:p>
            <a:pPr>
              <a:buFont typeface="Courier New" pitchFamily="49" charset="0"/>
              <a:buChar char="o"/>
            </a:pPr>
            <a:endParaRPr lang="en-IN" dirty="0"/>
          </a:p>
        </p:txBody>
      </p:sp>
    </p:spTree>
    <p:extLst>
      <p:ext uri="{BB962C8B-B14F-4D97-AF65-F5344CB8AC3E}">
        <p14:creationId xmlns:p14="http://schemas.microsoft.com/office/powerpoint/2010/main" val="2398414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Continue..</a:t>
            </a:r>
            <a:endParaRPr lang="en-IN" dirty="0"/>
          </a:p>
        </p:txBody>
      </p:sp>
      <p:sp>
        <p:nvSpPr>
          <p:cNvPr id="3" name="Content Placeholder 2"/>
          <p:cNvSpPr>
            <a:spLocks noGrp="1"/>
          </p:cNvSpPr>
          <p:nvPr>
            <p:ph sz="quarter" idx="1"/>
          </p:nvPr>
        </p:nvSpPr>
        <p:spPr/>
        <p:txBody>
          <a:bodyPr/>
          <a:lstStyle/>
          <a:p>
            <a:pPr marL="0" indent="0">
              <a:buNone/>
            </a:pPr>
            <a:r>
              <a:rPr lang="en-US" b="1" dirty="0"/>
              <a:t>Where</a:t>
            </a:r>
            <a:r>
              <a:rPr lang="en-US" dirty="0"/>
              <a:t> </a:t>
            </a:r>
            <a:r>
              <a:rPr lang="en-US" b="1" dirty="0"/>
              <a:t>it gets its data:</a:t>
            </a:r>
          </a:p>
          <a:p>
            <a:pPr>
              <a:buFont typeface="Wingdings" pitchFamily="2" charset="2"/>
              <a:buChar char="v"/>
            </a:pPr>
            <a:r>
              <a:rPr lang="en-US" dirty="0" err="1"/>
              <a:t>Wordtracker</a:t>
            </a:r>
            <a:r>
              <a:rPr lang="en-US" dirty="0"/>
              <a:t> compiles a database of 330+ million search terms from dogpile.com and metacrawler.com</a:t>
            </a:r>
          </a:p>
          <a:p>
            <a:pPr>
              <a:buFont typeface="Wingdings" pitchFamily="2" charset="2"/>
              <a:buChar char="v"/>
            </a:pPr>
            <a:r>
              <a:rPr lang="en-US" dirty="0"/>
              <a:t>This database is updated every week.</a:t>
            </a:r>
            <a:endParaRPr lang="en-IN" dirty="0"/>
          </a:p>
          <a:p>
            <a:pPr>
              <a:buFont typeface="Wingdings" pitchFamily="2" charset="2"/>
              <a:buChar char="v"/>
            </a:pPr>
            <a:r>
              <a:rPr lang="en-US" dirty="0" err="1"/>
              <a:t>Wordtracker</a:t>
            </a:r>
            <a:r>
              <a:rPr lang="en-US" dirty="0"/>
              <a:t> also provides an option to pull data from the Google </a:t>
            </a:r>
            <a:r>
              <a:rPr lang="en-US" dirty="0" err="1"/>
              <a:t>adword</a:t>
            </a:r>
            <a:r>
              <a:rPr lang="en-US" dirty="0"/>
              <a:t> keyword tool. </a:t>
            </a:r>
          </a:p>
          <a:p>
            <a:pPr>
              <a:buFont typeface="Wingdings" pitchFamily="2" charset="2"/>
              <a:buChar char="v"/>
            </a:pPr>
            <a:endParaRPr lang="en-US" dirty="0"/>
          </a:p>
        </p:txBody>
      </p:sp>
    </p:spTree>
    <p:extLst>
      <p:ext uri="{BB962C8B-B14F-4D97-AF65-F5344CB8AC3E}">
        <p14:creationId xmlns:p14="http://schemas.microsoft.com/office/powerpoint/2010/main" val="87139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dirty="0"/>
              <a:t>Continue..</a:t>
            </a:r>
            <a:endParaRPr lang="en-IN" dirty="0"/>
          </a:p>
        </p:txBody>
      </p:sp>
      <p:sp>
        <p:nvSpPr>
          <p:cNvPr id="3" name="Content Placeholder 2"/>
          <p:cNvSpPr>
            <a:spLocks noGrp="1"/>
          </p:cNvSpPr>
          <p:nvPr>
            <p:ph sz="quarter" idx="1"/>
          </p:nvPr>
        </p:nvSpPr>
        <p:spPr/>
        <p:txBody>
          <a:bodyPr>
            <a:normAutofit/>
          </a:bodyPr>
          <a:lstStyle/>
          <a:p>
            <a:pPr>
              <a:lnSpc>
                <a:spcPct val="110000"/>
              </a:lnSpc>
              <a:buFont typeface="Wingdings" pitchFamily="2" charset="2"/>
              <a:buChar char="v"/>
            </a:pPr>
            <a:r>
              <a:rPr lang="en-US" dirty="0">
                <a:latin typeface="Times New Roman" pitchFamily="18" charset="0"/>
                <a:cs typeface="Times New Roman" pitchFamily="18" charset="0"/>
              </a:rPr>
              <a:t>Ranking for the “right keyword” can make or break your website.</a:t>
            </a:r>
          </a:p>
          <a:p>
            <a:pPr>
              <a:lnSpc>
                <a:spcPct val="110000"/>
              </a:lnSpc>
              <a:buFont typeface="Wingdings" pitchFamily="2" charset="2"/>
              <a:buChar char="v"/>
            </a:pPr>
            <a:r>
              <a:rPr lang="en-IN" dirty="0"/>
              <a:t>It's not always about getting visitors to your site, </a:t>
            </a:r>
            <a:r>
              <a:rPr lang="en-IN" b="1" dirty="0"/>
              <a:t>but about getting the right kind of visitors</a:t>
            </a:r>
            <a:r>
              <a:rPr lang="en-IN" dirty="0"/>
              <a:t>.</a:t>
            </a:r>
          </a:p>
          <a:p>
            <a:pPr>
              <a:lnSpc>
                <a:spcPct val="110000"/>
              </a:lnSpc>
              <a:buFont typeface="Wingdings" pitchFamily="2" charset="2"/>
              <a:buChar char="v"/>
            </a:pPr>
            <a:r>
              <a:rPr lang="en-IN" dirty="0"/>
              <a:t>The usefulness of this intelligence cannot be overstated - with keyword research you can predict shifts in demand, respond to changing market conditions, and produce the products, services, and content that web searchers are already actively seeking.</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342663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pPr>
              <a:buFont typeface="Wingdings" pitchFamily="2" charset="2"/>
              <a:buChar char="v"/>
            </a:pPr>
            <a:r>
              <a:rPr lang="en-US" b="1" dirty="0"/>
              <a:t>Cost:</a:t>
            </a:r>
          </a:p>
          <a:p>
            <a:pPr>
              <a:buFont typeface="Wingdings" pitchFamily="2" charset="2"/>
              <a:buChar char="v"/>
            </a:pPr>
            <a:r>
              <a:rPr lang="en-US" dirty="0" err="1"/>
              <a:t>Wordtracker</a:t>
            </a:r>
            <a:r>
              <a:rPr lang="en-US" dirty="0"/>
              <a:t> provide different Subscription offering that range from a one month membership for $69.00 to a one year membership for $379.00.</a:t>
            </a:r>
          </a:p>
          <a:p>
            <a:pPr>
              <a:buFont typeface="Wingdings" pitchFamily="2" charset="2"/>
              <a:buChar char="v"/>
            </a:pPr>
            <a:r>
              <a:rPr lang="en-US" dirty="0"/>
              <a:t>The free tool with limited features is also available.</a:t>
            </a:r>
          </a:p>
          <a:p>
            <a:endParaRPr lang="en-US" dirty="0"/>
          </a:p>
          <a:p>
            <a:endParaRPr lang="en-US" dirty="0"/>
          </a:p>
          <a:p>
            <a:endParaRPr lang="en-IN" dirty="0"/>
          </a:p>
        </p:txBody>
      </p:sp>
    </p:spTree>
    <p:extLst>
      <p:ext uri="{BB962C8B-B14F-4D97-AF65-F5344CB8AC3E}">
        <p14:creationId xmlns:p14="http://schemas.microsoft.com/office/powerpoint/2010/main" val="2341976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Yahoo! Search marketing</a:t>
            </a:r>
            <a:endParaRPr lang="en-IN" dirty="0"/>
          </a:p>
        </p:txBody>
      </p:sp>
      <p:sp>
        <p:nvSpPr>
          <p:cNvPr id="3" name="Content Placeholder 2"/>
          <p:cNvSpPr>
            <a:spLocks noGrp="1"/>
          </p:cNvSpPr>
          <p:nvPr>
            <p:ph sz="quarter" idx="1"/>
          </p:nvPr>
        </p:nvSpPr>
        <p:spPr/>
        <p:txBody>
          <a:bodyPr/>
          <a:lstStyle/>
          <a:p>
            <a:pPr>
              <a:buFont typeface="Wingdings" pitchFamily="2" charset="2"/>
              <a:buChar char="v"/>
            </a:pPr>
            <a:r>
              <a:rPr lang="en-US" dirty="0"/>
              <a:t>Yahoo! Also provides a tool to help find keywords for paid search campaigns: </a:t>
            </a:r>
            <a:r>
              <a:rPr lang="en-US" dirty="0" err="1"/>
              <a:t>Yahoo!search</a:t>
            </a:r>
            <a:r>
              <a:rPr lang="en-US" dirty="0"/>
              <a:t> marketing.</a:t>
            </a:r>
          </a:p>
          <a:p>
            <a:pPr>
              <a:buFont typeface="Wingdings" pitchFamily="2" charset="2"/>
              <a:buChar char="v"/>
            </a:pPr>
            <a:r>
              <a:rPr lang="en-US" dirty="0"/>
              <a:t>Unlike another tool it provide lot of useful data for your organic search optimization campaigns.</a:t>
            </a:r>
          </a:p>
          <a:p>
            <a:pPr marL="0" indent="0">
              <a:buNone/>
            </a:pPr>
            <a:r>
              <a:rPr lang="en-US" b="1" dirty="0"/>
              <a:t>Where</a:t>
            </a:r>
            <a:r>
              <a:rPr lang="en-US" dirty="0"/>
              <a:t> </a:t>
            </a:r>
            <a:r>
              <a:rPr lang="en-US" b="1" dirty="0"/>
              <a:t>it gets its data:</a:t>
            </a:r>
          </a:p>
          <a:p>
            <a:pPr>
              <a:buFont typeface="Wingdings" pitchFamily="2" charset="2"/>
              <a:buChar char="v"/>
            </a:pPr>
            <a:r>
              <a:rPr lang="en-US" dirty="0"/>
              <a:t>Yahoo! Search marketing gets it data from Yahoo’s search query database.</a:t>
            </a:r>
          </a:p>
          <a:p>
            <a:pPr marL="0" indent="0">
              <a:buNone/>
            </a:pPr>
            <a:r>
              <a:rPr lang="en-US" b="1" dirty="0"/>
              <a:t>Cost:</a:t>
            </a:r>
          </a:p>
          <a:p>
            <a:pPr>
              <a:buFont typeface="Wingdings" pitchFamily="2" charset="2"/>
              <a:buChar char="v"/>
            </a:pPr>
            <a:r>
              <a:rPr lang="en-US" dirty="0"/>
              <a:t>It is not free.</a:t>
            </a:r>
          </a:p>
          <a:p>
            <a:pPr marL="0" indent="0">
              <a:buNone/>
            </a:pPr>
            <a:endParaRPr lang="en-US" dirty="0"/>
          </a:p>
          <a:p>
            <a:endParaRPr lang="en-US" dirty="0"/>
          </a:p>
        </p:txBody>
      </p:sp>
    </p:spTree>
    <p:extLst>
      <p:ext uri="{BB962C8B-B14F-4D97-AF65-F5344CB8AC3E}">
        <p14:creationId xmlns:p14="http://schemas.microsoft.com/office/powerpoint/2010/main" val="2112833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trends</a:t>
            </a:r>
            <a:endParaRPr lang="en-IN" dirty="0"/>
          </a:p>
        </p:txBody>
      </p:sp>
      <p:sp>
        <p:nvSpPr>
          <p:cNvPr id="3" name="Content Placeholder 2"/>
          <p:cNvSpPr>
            <a:spLocks noGrp="1"/>
          </p:cNvSpPr>
          <p:nvPr>
            <p:ph sz="quarter" idx="1"/>
          </p:nvPr>
        </p:nvSpPr>
        <p:spPr/>
        <p:txBody>
          <a:bodyPr/>
          <a:lstStyle/>
          <a:p>
            <a:r>
              <a:rPr lang="en-US" dirty="0"/>
              <a:t>Google trends allows you to compare two or more search terms to each other to see relative popularity and seasonality/trending over time..</a:t>
            </a:r>
          </a:p>
          <a:p>
            <a:r>
              <a:rPr lang="en-US" dirty="0"/>
              <a:t>If you enter the terms  into the search bar and separate them with a comma, you will see the requested terms’ trend history depicted in different colors on a graph spread over a certain time period.</a:t>
            </a:r>
          </a:p>
          <a:p>
            <a:r>
              <a:rPr lang="en-US" dirty="0"/>
              <a:t>With Google trends, user can also see Google's estimate of which cities, regions, and languages performed the largest number of searches for a particular keyword.</a:t>
            </a:r>
            <a:endParaRPr lang="en-IN" dirty="0"/>
          </a:p>
        </p:txBody>
      </p:sp>
    </p:spTree>
    <p:extLst>
      <p:ext uri="{BB962C8B-B14F-4D97-AF65-F5344CB8AC3E}">
        <p14:creationId xmlns:p14="http://schemas.microsoft.com/office/powerpoint/2010/main" val="606243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pPr marL="0" indent="0">
              <a:buNone/>
            </a:pPr>
            <a:r>
              <a:rPr lang="en-US" b="1" dirty="0"/>
              <a:t>Where it gets its data:</a:t>
            </a:r>
          </a:p>
          <a:p>
            <a:pPr marL="0" indent="0">
              <a:buNone/>
            </a:pPr>
            <a:r>
              <a:rPr lang="en-US" dirty="0"/>
              <a:t>Google trends gets its data from searches performed on Google.</a:t>
            </a:r>
          </a:p>
          <a:p>
            <a:pPr marL="0" indent="0">
              <a:buNone/>
            </a:pPr>
            <a:r>
              <a:rPr lang="en-US" b="1" dirty="0"/>
              <a:t>Cost:</a:t>
            </a:r>
          </a:p>
          <a:p>
            <a:pPr marL="0" indent="0">
              <a:buNone/>
            </a:pPr>
            <a:r>
              <a:rPr lang="en-US" dirty="0"/>
              <a:t>Google trends is free to use.</a:t>
            </a:r>
            <a:endParaRPr lang="en-IN" dirty="0"/>
          </a:p>
        </p:txBody>
      </p:sp>
    </p:spTree>
    <p:extLst>
      <p:ext uri="{BB962C8B-B14F-4D97-AF65-F5344CB8AC3E}">
        <p14:creationId xmlns:p14="http://schemas.microsoft.com/office/powerpoint/2010/main" val="2063119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Hitwise</a:t>
            </a:r>
            <a:r>
              <a:rPr lang="en-US" dirty="0"/>
              <a:t>..</a:t>
            </a:r>
            <a:endParaRPr lang="en-IN" dirty="0"/>
          </a:p>
        </p:txBody>
      </p:sp>
      <p:sp>
        <p:nvSpPr>
          <p:cNvPr id="3" name="Content Placeholder 2"/>
          <p:cNvSpPr>
            <a:spLocks noGrp="1"/>
          </p:cNvSpPr>
          <p:nvPr>
            <p:ph sz="quarter" idx="1"/>
          </p:nvPr>
        </p:nvSpPr>
        <p:spPr/>
        <p:txBody>
          <a:bodyPr>
            <a:normAutofit lnSpcReduction="10000"/>
          </a:bodyPr>
          <a:lstStyle/>
          <a:p>
            <a:r>
              <a:rPr lang="en-US" dirty="0"/>
              <a:t>Experian </a:t>
            </a:r>
            <a:r>
              <a:rPr lang="en-US" dirty="0" err="1"/>
              <a:t>Hitwise</a:t>
            </a:r>
            <a:r>
              <a:rPr lang="en-US" dirty="0"/>
              <a:t> offers a wide range of competitive and web statistics via its service.</a:t>
            </a:r>
          </a:p>
          <a:p>
            <a:r>
              <a:rPr lang="en-US" dirty="0"/>
              <a:t>One component of the </a:t>
            </a:r>
            <a:r>
              <a:rPr lang="en-US" dirty="0" err="1"/>
              <a:t>Hitwise</a:t>
            </a:r>
            <a:r>
              <a:rPr lang="en-US" dirty="0"/>
              <a:t> suite,hitwise search intelligence, is a powerful keyword research tool for analyzing the long tail of search data.</a:t>
            </a:r>
          </a:p>
          <a:p>
            <a:r>
              <a:rPr lang="en-US" dirty="0"/>
              <a:t>It provides extensive insights into how people have successfully searched for products and services across all major search engines, including the breakdown of paid and organic traffic.</a:t>
            </a:r>
          </a:p>
          <a:p>
            <a:r>
              <a:rPr lang="en-US" dirty="0" err="1"/>
              <a:t>Hitwise</a:t>
            </a:r>
            <a:r>
              <a:rPr lang="en-US" dirty="0"/>
              <a:t> </a:t>
            </a:r>
            <a:r>
              <a:rPr lang="en-US" dirty="0" err="1"/>
              <a:t>seearch</a:t>
            </a:r>
            <a:r>
              <a:rPr lang="en-US" dirty="0"/>
              <a:t> intelligence provides the following features:</a:t>
            </a:r>
            <a:endParaRPr lang="en-IN" dirty="0"/>
          </a:p>
        </p:txBody>
      </p:sp>
    </p:spTree>
    <p:extLst>
      <p:ext uri="{BB962C8B-B14F-4D97-AF65-F5344CB8AC3E}">
        <p14:creationId xmlns:p14="http://schemas.microsoft.com/office/powerpoint/2010/main" val="1926631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normAutofit lnSpcReduction="10000"/>
          </a:bodyPr>
          <a:lstStyle/>
          <a:p>
            <a:r>
              <a:rPr lang="en-US" dirty="0"/>
              <a:t>Timely information on search terms your specific competitors are.</a:t>
            </a:r>
          </a:p>
          <a:p>
            <a:r>
              <a:rPr lang="en-US" dirty="0"/>
              <a:t>Market-specific results, for taking advantage of cultural difference </a:t>
            </a:r>
            <a:r>
              <a:rPr lang="en-US"/>
              <a:t>in how </a:t>
            </a:r>
            <a:r>
              <a:rPr lang="en-US" dirty="0"/>
              <a:t>people search locally.</a:t>
            </a:r>
          </a:p>
          <a:p>
            <a:r>
              <a:rPr lang="en-US" b="1" dirty="0"/>
              <a:t>Where it gets its data:</a:t>
            </a:r>
          </a:p>
          <a:p>
            <a:r>
              <a:rPr lang="en-US" dirty="0" err="1"/>
              <a:t>Hitwise</a:t>
            </a:r>
            <a:r>
              <a:rPr lang="en-US" dirty="0"/>
              <a:t> derive its data from more than 25 million people’s interaction with the internet(10 million from the US).</a:t>
            </a:r>
          </a:p>
          <a:p>
            <a:r>
              <a:rPr lang="en-US" dirty="0"/>
              <a:t>Cost:</a:t>
            </a:r>
          </a:p>
          <a:p>
            <a:r>
              <a:rPr lang="en-US" dirty="0" err="1"/>
              <a:t>Hitwise</a:t>
            </a:r>
            <a:r>
              <a:rPr lang="en-US" dirty="0"/>
              <a:t> is not an inexpensive tool.</a:t>
            </a:r>
          </a:p>
          <a:p>
            <a:r>
              <a:rPr lang="en-US" dirty="0"/>
              <a:t>The website doesn’t list pricing information, but you should be ready to spend $20,000 if you plan to engage with this tool.</a:t>
            </a:r>
          </a:p>
          <a:p>
            <a:endParaRPr lang="en-IN" dirty="0"/>
          </a:p>
        </p:txBody>
      </p:sp>
    </p:spTree>
    <p:extLst>
      <p:ext uri="{BB962C8B-B14F-4D97-AF65-F5344CB8AC3E}">
        <p14:creationId xmlns:p14="http://schemas.microsoft.com/office/powerpoint/2010/main" val="2881126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Comscore</a:t>
            </a:r>
            <a:r>
              <a:rPr lang="en-US" dirty="0"/>
              <a:t>..</a:t>
            </a:r>
            <a:endParaRPr lang="en-IN" dirty="0"/>
          </a:p>
        </p:txBody>
      </p:sp>
      <p:sp>
        <p:nvSpPr>
          <p:cNvPr id="3" name="Content Placeholder 2"/>
          <p:cNvSpPr>
            <a:spLocks noGrp="1"/>
          </p:cNvSpPr>
          <p:nvPr>
            <p:ph sz="quarter" idx="1"/>
          </p:nvPr>
        </p:nvSpPr>
        <p:spPr/>
        <p:txBody>
          <a:bodyPr>
            <a:normAutofit lnSpcReduction="10000"/>
          </a:bodyPr>
          <a:lstStyle/>
          <a:p>
            <a:r>
              <a:rPr lang="en-US" dirty="0"/>
              <a:t>Like </a:t>
            </a:r>
            <a:r>
              <a:rPr lang="en-US" dirty="0" err="1"/>
              <a:t>hitwise,comscore</a:t>
            </a:r>
            <a:r>
              <a:rPr lang="en-US" dirty="0"/>
              <a:t> search planner is a tool that provides a wide range of data as a result of monitoring the behavior of actual users on the internet.</a:t>
            </a:r>
          </a:p>
          <a:p>
            <a:r>
              <a:rPr lang="en-US" dirty="0"/>
              <a:t>This data includes details on search term </a:t>
            </a:r>
            <a:r>
              <a:rPr lang="en-US" dirty="0" err="1"/>
              <a:t>used,as</a:t>
            </a:r>
            <a:r>
              <a:rPr lang="en-US" dirty="0"/>
              <a:t> well as competitive search term analysis.</a:t>
            </a:r>
          </a:p>
          <a:p>
            <a:r>
              <a:rPr lang="en-US" dirty="0"/>
              <a:t>It provide such type of tools like site profile &amp; profile search terms.</a:t>
            </a:r>
          </a:p>
          <a:p>
            <a:pPr marL="0" indent="0">
              <a:buNone/>
            </a:pPr>
            <a:r>
              <a:rPr lang="en-US" b="1" dirty="0"/>
              <a:t>Site profile(for site[s]x):</a:t>
            </a:r>
          </a:p>
          <a:p>
            <a:pPr marL="0" indent="0">
              <a:buNone/>
            </a:pPr>
            <a:r>
              <a:rPr lang="en-US" dirty="0"/>
              <a:t>This module tells you what search terms and search engines are driving the most traffic to your site, to one or more of your competitor's site,&amp; within your category.</a:t>
            </a:r>
            <a:endParaRPr lang="en-IN" dirty="0"/>
          </a:p>
        </p:txBody>
      </p:sp>
    </p:spTree>
    <p:extLst>
      <p:ext uri="{BB962C8B-B14F-4D97-AF65-F5344CB8AC3E}">
        <p14:creationId xmlns:p14="http://schemas.microsoft.com/office/powerpoint/2010/main" val="5614945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normAutofit/>
          </a:bodyPr>
          <a:lstStyle/>
          <a:p>
            <a:pPr>
              <a:buFont typeface="Wingdings" pitchFamily="2" charset="2"/>
              <a:buChar char="v"/>
            </a:pPr>
            <a:r>
              <a:rPr lang="en-US" b="1" dirty="0"/>
              <a:t>Profile search term</a:t>
            </a:r>
          </a:p>
          <a:p>
            <a:pPr>
              <a:buFont typeface="Wingdings" pitchFamily="2" charset="2"/>
              <a:buChar char="v"/>
            </a:pPr>
            <a:r>
              <a:rPr lang="en-US" dirty="0"/>
              <a:t>This module tells the demographic profile of  people searching on a set of search </a:t>
            </a:r>
            <a:r>
              <a:rPr lang="en-US" dirty="0" err="1"/>
              <a:t>terms,as</a:t>
            </a:r>
            <a:r>
              <a:rPr lang="en-US" dirty="0"/>
              <a:t> well </a:t>
            </a:r>
            <a:r>
              <a:rPr lang="en-IN" dirty="0"/>
              <a:t>as what sites these searches tend to visit.</a:t>
            </a:r>
            <a:endParaRPr lang="en-IN" b="1" dirty="0"/>
          </a:p>
          <a:p>
            <a:pPr marL="0" indent="0">
              <a:buNone/>
            </a:pPr>
            <a:r>
              <a:rPr lang="en-US" b="1" dirty="0"/>
              <a:t>Where it gets its data:</a:t>
            </a:r>
          </a:p>
          <a:p>
            <a:pPr>
              <a:buFont typeface="Wingdings" pitchFamily="2" charset="2"/>
              <a:buChar char="v"/>
            </a:pPr>
            <a:r>
              <a:rPr lang="en-US" dirty="0" err="1"/>
              <a:t>Comscore</a:t>
            </a:r>
            <a:r>
              <a:rPr lang="en-US" dirty="0"/>
              <a:t> monitors the behavior of approximately 2 million users.</a:t>
            </a:r>
          </a:p>
          <a:p>
            <a:pPr>
              <a:buFont typeface="Wingdings" pitchFamily="2" charset="2"/>
              <a:buChar char="v"/>
            </a:pPr>
            <a:r>
              <a:rPr lang="en-US" dirty="0"/>
              <a:t>These user have voluntarily joined </a:t>
            </a:r>
            <a:r>
              <a:rPr lang="en-US" dirty="0" err="1"/>
              <a:t>comscore’s</a:t>
            </a:r>
            <a:r>
              <a:rPr lang="en-US" dirty="0"/>
              <a:t> research panels in return for free </a:t>
            </a:r>
            <a:r>
              <a:rPr lang="en-US"/>
              <a:t>software.</a:t>
            </a:r>
            <a:endParaRPr lang="en-US" dirty="0"/>
          </a:p>
        </p:txBody>
      </p:sp>
    </p:spTree>
    <p:extLst>
      <p:ext uri="{BB962C8B-B14F-4D97-AF65-F5344CB8AC3E}">
        <p14:creationId xmlns:p14="http://schemas.microsoft.com/office/powerpoint/2010/main" val="2343839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Enquisite</a:t>
            </a:r>
            <a:r>
              <a:rPr lang="en-US" dirty="0"/>
              <a:t> optimizer</a:t>
            </a:r>
            <a:endParaRPr lang="en-IN" dirty="0"/>
          </a:p>
        </p:txBody>
      </p:sp>
      <p:sp>
        <p:nvSpPr>
          <p:cNvPr id="3" name="Content Placeholder 2"/>
          <p:cNvSpPr>
            <a:spLocks noGrp="1"/>
          </p:cNvSpPr>
          <p:nvPr>
            <p:ph sz="quarter" idx="1"/>
          </p:nvPr>
        </p:nvSpPr>
        <p:spPr/>
        <p:txBody>
          <a:bodyPr/>
          <a:lstStyle/>
          <a:p>
            <a:r>
              <a:rPr lang="en-US" dirty="0"/>
              <a:t>It is a tool that provides some great insights into your long tail search volume.</a:t>
            </a:r>
          </a:p>
          <a:p>
            <a:r>
              <a:rPr lang="en-US" dirty="0"/>
              <a:t>One of its neat features is that it allows you to group terms(all terms that include the word </a:t>
            </a:r>
            <a:r>
              <a:rPr lang="en-US" dirty="0" err="1"/>
              <a:t>seo</a:t>
            </a:r>
            <a:r>
              <a:rPr lang="en-US" dirty="0"/>
              <a:t>)</a:t>
            </a:r>
            <a:r>
              <a:rPr lang="en-IN" dirty="0"/>
              <a:t> and see how those terms performed as a group.</a:t>
            </a:r>
            <a:endParaRPr lang="en-US" dirty="0"/>
          </a:p>
        </p:txBody>
      </p:sp>
    </p:spTree>
    <p:extLst>
      <p:ext uri="{BB962C8B-B14F-4D97-AF65-F5344CB8AC3E}">
        <p14:creationId xmlns:p14="http://schemas.microsoft.com/office/powerpoint/2010/main" val="1660326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Keyword discovery:</a:t>
            </a:r>
            <a:br>
              <a:rPr lang="en-US" dirty="0"/>
            </a:br>
            <a:endParaRPr lang="en-IN" dirty="0"/>
          </a:p>
        </p:txBody>
      </p:sp>
      <p:sp>
        <p:nvSpPr>
          <p:cNvPr id="3" name="Content Placeholder 2"/>
          <p:cNvSpPr>
            <a:spLocks noGrp="1"/>
          </p:cNvSpPr>
          <p:nvPr>
            <p:ph sz="quarter" idx="1"/>
          </p:nvPr>
        </p:nvSpPr>
        <p:spPr/>
        <p:txBody>
          <a:bodyPr/>
          <a:lstStyle/>
          <a:p>
            <a:pPr>
              <a:buFont typeface="Wingdings" pitchFamily="2" charset="2"/>
              <a:buChar char="v"/>
            </a:pPr>
            <a:r>
              <a:rPr lang="en-US" dirty="0"/>
              <a:t>Another popular third party tool for keyword research is keyword discovery.</a:t>
            </a:r>
          </a:p>
          <a:p>
            <a:pPr>
              <a:buFont typeface="Wingdings" pitchFamily="2" charset="2"/>
              <a:buChar char="v"/>
            </a:pPr>
            <a:r>
              <a:rPr lang="en-US" dirty="0"/>
              <a:t>It offers these features.</a:t>
            </a:r>
          </a:p>
          <a:p>
            <a:pPr marL="0" indent="0">
              <a:buNone/>
            </a:pPr>
            <a:r>
              <a:rPr lang="en-US" b="1" dirty="0"/>
              <a:t>Keyword research:</a:t>
            </a:r>
          </a:p>
          <a:p>
            <a:pPr>
              <a:buFont typeface="Wingdings" pitchFamily="2" charset="2"/>
              <a:buChar char="v"/>
            </a:pPr>
            <a:r>
              <a:rPr lang="en-US" dirty="0"/>
              <a:t>When you enter a keyword or phrase in the search bar under the research </a:t>
            </a:r>
            <a:r>
              <a:rPr lang="en-US" dirty="0" err="1"/>
              <a:t>section,it</a:t>
            </a:r>
            <a:r>
              <a:rPr lang="en-US" dirty="0"/>
              <a:t> display the most popular search terms that include the keywords you </a:t>
            </a:r>
            <a:r>
              <a:rPr lang="en-US" dirty="0" err="1"/>
              <a:t>provided,along</a:t>
            </a:r>
            <a:r>
              <a:rPr lang="en-US" dirty="0"/>
              <a:t> with a count of how many searches performed for those keywords in the past 12 </a:t>
            </a:r>
            <a:r>
              <a:rPr lang="en-US" dirty="0" err="1"/>
              <a:t>monthes</a:t>
            </a:r>
            <a:r>
              <a:rPr lang="en-US" dirty="0"/>
              <a:t>.</a:t>
            </a:r>
            <a:endParaRPr lang="en-IN" dirty="0"/>
          </a:p>
        </p:txBody>
      </p:sp>
    </p:spTree>
    <p:extLst>
      <p:ext uri="{BB962C8B-B14F-4D97-AF65-F5344CB8AC3E}">
        <p14:creationId xmlns:p14="http://schemas.microsoft.com/office/powerpoint/2010/main" val="423086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dirty="0"/>
              <a:t>Importance of keyword..</a:t>
            </a:r>
            <a:endParaRPr lang="en-IN" dirty="0"/>
          </a:p>
        </p:txBody>
      </p:sp>
      <p:sp>
        <p:nvSpPr>
          <p:cNvPr id="3" name="Content Placeholder 2"/>
          <p:cNvSpPr>
            <a:spLocks noGrp="1"/>
          </p:cNvSpPr>
          <p:nvPr>
            <p:ph sz="quarter" idx="1"/>
          </p:nvPr>
        </p:nvSpPr>
        <p:spPr>
          <a:xfrm>
            <a:off x="457200" y="1066800"/>
            <a:ext cx="7467600" cy="5407152"/>
          </a:xfrm>
        </p:spPr>
        <p:txBody>
          <a:bodyPr>
            <a:noAutofit/>
          </a:bodyPr>
          <a:lstStyle/>
          <a:p>
            <a:pPr>
              <a:buFont typeface="Wingdings" pitchFamily="2" charset="2"/>
              <a:buChar char="v"/>
            </a:pPr>
            <a:r>
              <a:rPr lang="en-IN" dirty="0"/>
              <a:t>Do you know what keywords your website is currently ranking for online? Keywords are very important for every business website as they drive targeted web traffic to your business for free. When done well, using the right keywords can skyrocket your business to sales success online.</a:t>
            </a:r>
          </a:p>
          <a:p>
            <a:pPr>
              <a:buFont typeface="Wingdings" pitchFamily="2" charset="2"/>
              <a:buChar char="v"/>
            </a:pPr>
            <a:r>
              <a:rPr lang="en-IN" b="1" dirty="0"/>
              <a:t>Keywords are the words and phrases that Internet users type into search box of a search engine, such as Google, to find what websites that match what are looking for.</a:t>
            </a:r>
          </a:p>
          <a:p>
            <a:pPr>
              <a:buFont typeface="Wingdings" pitchFamily="2" charset="2"/>
              <a:buChar char="v"/>
            </a:pPr>
            <a:endParaRPr lang="en-IN" sz="2800" dirty="0"/>
          </a:p>
          <a:p>
            <a:pPr>
              <a:buFont typeface="Wingdings" pitchFamily="2" charset="2"/>
              <a:buChar char="v"/>
            </a:pP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6630195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pPr marL="0" indent="0">
              <a:buNone/>
            </a:pPr>
            <a:r>
              <a:rPr lang="en-US" dirty="0"/>
              <a:t>Seasonal search trends:</a:t>
            </a:r>
          </a:p>
          <a:p>
            <a:r>
              <a:rPr lang="en-US" dirty="0"/>
              <a:t>You can also see the </a:t>
            </a:r>
            <a:r>
              <a:rPr lang="en-US" dirty="0" err="1"/>
              <a:t>no.of</a:t>
            </a:r>
            <a:r>
              <a:rPr lang="en-US" dirty="0"/>
              <a:t> searches performed along with season.</a:t>
            </a:r>
          </a:p>
          <a:p>
            <a:pPr marL="0" indent="0">
              <a:buNone/>
            </a:pPr>
            <a:r>
              <a:rPr lang="en-US" b="1" dirty="0"/>
              <a:t>Spelling mistake research:</a:t>
            </a:r>
          </a:p>
          <a:p>
            <a:pPr marL="0" indent="0">
              <a:buNone/>
            </a:pPr>
            <a:r>
              <a:rPr lang="en-US" dirty="0"/>
              <a:t>Typing the query spell: optimization returns results such as </a:t>
            </a:r>
            <a:r>
              <a:rPr lang="en-US" dirty="0" err="1"/>
              <a:t>optimation</a:t>
            </a:r>
            <a:r>
              <a:rPr lang="en-US" dirty="0"/>
              <a:t>, optimization and</a:t>
            </a:r>
          </a:p>
          <a:p>
            <a:pPr marL="0" indent="0">
              <a:buNone/>
            </a:pPr>
            <a:r>
              <a:rPr lang="en-US" dirty="0" err="1"/>
              <a:t>Optimisation</a:t>
            </a:r>
            <a:r>
              <a:rPr lang="en-US" dirty="0"/>
              <a:t>.</a:t>
            </a:r>
          </a:p>
          <a:p>
            <a:pPr marL="0" indent="0">
              <a:buNone/>
            </a:pPr>
            <a:r>
              <a:rPr lang="en-US" b="1" dirty="0"/>
              <a:t>Where</a:t>
            </a:r>
            <a:r>
              <a:rPr lang="en-US" dirty="0"/>
              <a:t> </a:t>
            </a:r>
            <a:r>
              <a:rPr lang="en-US" b="1" dirty="0"/>
              <a:t>it gets its data :</a:t>
            </a:r>
          </a:p>
          <a:p>
            <a:pPr marL="0" indent="0">
              <a:buNone/>
            </a:pPr>
            <a:r>
              <a:rPr lang="en-US" dirty="0"/>
              <a:t>It use a panel of 4.4 million users to collect its global premium data.</a:t>
            </a:r>
          </a:p>
          <a:p>
            <a:endParaRPr lang="en-US" dirty="0"/>
          </a:p>
          <a:p>
            <a:endParaRPr lang="en-IN" dirty="0"/>
          </a:p>
        </p:txBody>
      </p:sp>
    </p:spTree>
    <p:extLst>
      <p:ext uri="{BB962C8B-B14F-4D97-AF65-F5344CB8AC3E}">
        <p14:creationId xmlns:p14="http://schemas.microsoft.com/office/powerpoint/2010/main" val="3044546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pPr marL="0" indent="0">
              <a:buNone/>
            </a:pPr>
            <a:r>
              <a:rPr lang="en-US" b="1" dirty="0"/>
              <a:t>Cost:</a:t>
            </a:r>
          </a:p>
          <a:p>
            <a:pPr marL="0" indent="0">
              <a:buNone/>
            </a:pPr>
            <a:r>
              <a:rPr lang="en-US" dirty="0"/>
              <a:t>It offers different </a:t>
            </a:r>
            <a:r>
              <a:rPr lang="en-US" dirty="0" err="1"/>
              <a:t>subscirption</a:t>
            </a:r>
            <a:r>
              <a:rPr lang="en-US" dirty="0"/>
              <a:t> option that range from a standard monthly subscription for $ 69.95 to a yearly $4752.</a:t>
            </a:r>
            <a:endParaRPr lang="en-IN" dirty="0"/>
          </a:p>
        </p:txBody>
      </p:sp>
    </p:spTree>
    <p:extLst>
      <p:ext uri="{BB962C8B-B14F-4D97-AF65-F5344CB8AC3E}">
        <p14:creationId xmlns:p14="http://schemas.microsoft.com/office/powerpoint/2010/main" val="37737538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keyword value..</a:t>
            </a:r>
            <a:endParaRPr lang="en-IN" dirty="0"/>
          </a:p>
        </p:txBody>
      </p:sp>
      <p:sp>
        <p:nvSpPr>
          <p:cNvPr id="3" name="Content Placeholder 2"/>
          <p:cNvSpPr>
            <a:spLocks noGrp="1"/>
          </p:cNvSpPr>
          <p:nvPr>
            <p:ph sz="quarter" idx="1"/>
          </p:nvPr>
        </p:nvSpPr>
        <p:spPr/>
        <p:txBody>
          <a:bodyPr/>
          <a:lstStyle/>
          <a:p>
            <a:pPr>
              <a:buFont typeface="Wingdings" pitchFamily="2" charset="2"/>
              <a:buChar char="v"/>
            </a:pPr>
            <a:r>
              <a:rPr lang="en-US" dirty="0"/>
              <a:t>When judging the value of  a </a:t>
            </a:r>
            <a:r>
              <a:rPr lang="en-US" dirty="0" err="1"/>
              <a:t>keyword,you</a:t>
            </a:r>
            <a:r>
              <a:rPr lang="en-US" dirty="0"/>
              <a:t> should consider how useful the term is for your site.</a:t>
            </a:r>
          </a:p>
          <a:p>
            <a:pPr>
              <a:buFont typeface="Wingdings" pitchFamily="2" charset="2"/>
              <a:buChar char="v"/>
            </a:pPr>
            <a:r>
              <a:rPr lang="en-US" dirty="0"/>
              <a:t>How will your site benefit from </a:t>
            </a:r>
            <a:r>
              <a:rPr lang="en-US" dirty="0" err="1"/>
              <a:t>targetting</a:t>
            </a:r>
            <a:r>
              <a:rPr lang="en-US" dirty="0"/>
              <a:t> these keywords.</a:t>
            </a:r>
          </a:p>
          <a:p>
            <a:pPr>
              <a:buFont typeface="Wingdings" pitchFamily="2" charset="2"/>
              <a:buChar char="v"/>
            </a:pPr>
            <a:r>
              <a:rPr lang="en-US" dirty="0"/>
              <a:t>For ex. In a sentence some keyword is more valuable. without this keyword it become meaningless.</a:t>
            </a:r>
          </a:p>
          <a:p>
            <a:pPr>
              <a:buFont typeface="Wingdings" pitchFamily="2" charset="2"/>
              <a:buChar char="v"/>
            </a:pPr>
            <a:r>
              <a:rPr lang="en-US" dirty="0"/>
              <a:t>“I am best”</a:t>
            </a:r>
            <a:endParaRPr lang="en-IN" dirty="0"/>
          </a:p>
        </p:txBody>
      </p:sp>
    </p:spTree>
    <p:extLst>
      <p:ext uri="{BB962C8B-B14F-4D97-AF65-F5344CB8AC3E}">
        <p14:creationId xmlns:p14="http://schemas.microsoft.com/office/powerpoint/2010/main" val="2001661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To identify relevant, high-quality keywords, please keep following points in your mind:</a:t>
            </a:r>
          </a:p>
          <a:p>
            <a:r>
              <a:rPr lang="en-US" dirty="0"/>
              <a:t>How relevant is the term/phrase to the content, service, products or information on your site?</a:t>
            </a:r>
          </a:p>
          <a:p>
            <a:r>
              <a:rPr lang="en-US" dirty="0"/>
              <a:t> Assuming a visitor who searches for that term clicks on your result in the SERPS,what is the likelihood that he/she will perform a desired action on your site(make a purchase, subscribe to a newsletter,etc).create a link to your site.</a:t>
            </a:r>
          </a:p>
          <a:p>
            <a:r>
              <a:rPr lang="en-US" dirty="0"/>
              <a:t>How many people who searches for this term will come to your site and leave dissatisfied?</a:t>
            </a:r>
            <a:endParaRPr lang="en-IN" dirty="0"/>
          </a:p>
        </p:txBody>
      </p:sp>
    </p:spTree>
    <p:extLst>
      <p:ext uri="{BB962C8B-B14F-4D97-AF65-F5344CB8AC3E}">
        <p14:creationId xmlns:p14="http://schemas.microsoft.com/office/powerpoint/2010/main" val="39067366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It is important to categorize your keywords into high and low relevance. Generally keywords of higher relevance will be more beneficial to your site in that they best represent your site as a whole.</a:t>
            </a:r>
          </a:p>
          <a:p>
            <a:r>
              <a:rPr lang="en-US" dirty="0"/>
              <a:t>Keyword with lower relevance than those that lead to conversions can still be great terms to </a:t>
            </a:r>
            <a:r>
              <a:rPr lang="en-US" dirty="0" err="1"/>
              <a:t>target.A</a:t>
            </a:r>
            <a:r>
              <a:rPr lang="en-US" dirty="0"/>
              <a:t> keyword may be relevant to your site’s</a:t>
            </a:r>
            <a:r>
              <a:rPr lang="en-IN" dirty="0"/>
              <a:t> content but have a law </a:t>
            </a:r>
            <a:r>
              <a:rPr lang="en-IN" dirty="0" err="1"/>
              <a:t>relavance</a:t>
            </a:r>
            <a:r>
              <a:rPr lang="en-IN" dirty="0"/>
              <a:t> to your business model.</a:t>
            </a:r>
            <a:endParaRPr lang="en-US" dirty="0"/>
          </a:p>
        </p:txBody>
      </p:sp>
    </p:spTree>
    <p:extLst>
      <p:ext uri="{BB962C8B-B14F-4D97-AF65-F5344CB8AC3E}">
        <p14:creationId xmlns:p14="http://schemas.microsoft.com/office/powerpoint/2010/main" val="19542925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conversion rates</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a:t>One of the most important parts of paid inclusion campaigns, the </a:t>
            </a:r>
            <a:r>
              <a:rPr lang="en-IN" b="1" dirty="0"/>
              <a:t>conversion rate</a:t>
            </a:r>
            <a:r>
              <a:rPr lang="en-IN" dirty="0"/>
              <a:t> of a website is the measurement of the success of a paid inclusion campaign. </a:t>
            </a:r>
          </a:p>
          <a:p>
            <a:r>
              <a:rPr lang="en-IN" b="1" dirty="0"/>
              <a:t>A conversion rate is measured by the number of potential visitors performing the desired action, whether the action is buying a product, filling out a form, or some other goal of the web </a:t>
            </a:r>
            <a:r>
              <a:rPr lang="en-IN" b="1" dirty="0" err="1"/>
              <a:t>pag</a:t>
            </a:r>
            <a:endParaRPr lang="en-IN" b="1" dirty="0"/>
          </a:p>
          <a:p>
            <a:r>
              <a:rPr lang="en-IN" dirty="0"/>
              <a:t>For example, if there are 100 visitors to a particular web page via a pay per click ad, and one of those 100 buys the product the website sells, then the conversion rate for that particular ad is 1%.</a:t>
            </a:r>
          </a:p>
          <a:p>
            <a:r>
              <a:rPr lang="en-IN" dirty="0"/>
              <a:t>The larger the conversion rate of a web page means the more successful the website will be as well as how successful the paid inclusion campaign is.</a:t>
            </a:r>
          </a:p>
        </p:txBody>
      </p:sp>
    </p:spTree>
    <p:extLst>
      <p:ext uri="{BB962C8B-B14F-4D97-AF65-F5344CB8AC3E}">
        <p14:creationId xmlns:p14="http://schemas.microsoft.com/office/powerpoint/2010/main" val="3635404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US" dirty="0"/>
              <a:t>To get a rough idea of the level of competition faced for a particular term or phrase, the following metrics are valuable.</a:t>
            </a:r>
          </a:p>
          <a:p>
            <a:r>
              <a:rPr lang="en-US" b="1" dirty="0"/>
              <a:t>Search demand volume:</a:t>
            </a:r>
          </a:p>
          <a:p>
            <a:r>
              <a:rPr lang="en-US" dirty="0"/>
              <a:t>Number of paid search </a:t>
            </a:r>
            <a:r>
              <a:rPr lang="en-US" dirty="0" err="1"/>
              <a:t>competitiors</a:t>
            </a:r>
            <a:r>
              <a:rPr lang="en-US" dirty="0"/>
              <a:t> and bid prices to get in the top four positions.</a:t>
            </a:r>
          </a:p>
          <a:p>
            <a:r>
              <a:rPr lang="en-US" dirty="0"/>
              <a:t>Strength</a:t>
            </a:r>
          </a:p>
          <a:p>
            <a:r>
              <a:rPr lang="en-US" dirty="0"/>
              <a:t>Number of search results</a:t>
            </a:r>
          </a:p>
          <a:p>
            <a:r>
              <a:rPr lang="en-US" dirty="0"/>
              <a:t>Testing Ad campaign runs and third party </a:t>
            </a:r>
            <a:r>
              <a:rPr lang="en-US"/>
              <a:t>search data:</a:t>
            </a:r>
            <a:endParaRPr lang="en-US" dirty="0"/>
          </a:p>
          <a:p>
            <a:endParaRPr lang="en-IN" b="1" dirty="0"/>
          </a:p>
        </p:txBody>
      </p:sp>
    </p:spTree>
    <p:extLst>
      <p:ext uri="{BB962C8B-B14F-4D97-AF65-F5344CB8AC3E}">
        <p14:creationId xmlns:p14="http://schemas.microsoft.com/office/powerpoint/2010/main" val="1646869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terms from relevant web pages..</a:t>
            </a:r>
            <a:endParaRPr lang="en-IN" dirty="0"/>
          </a:p>
        </p:txBody>
      </p:sp>
      <p:sp>
        <p:nvSpPr>
          <p:cNvPr id="3" name="Content Placeholder 2"/>
          <p:cNvSpPr>
            <a:spLocks noGrp="1"/>
          </p:cNvSpPr>
          <p:nvPr>
            <p:ph sz="quarter" idx="1"/>
          </p:nvPr>
        </p:nvSpPr>
        <p:spPr/>
        <p:txBody>
          <a:bodyPr/>
          <a:lstStyle/>
          <a:p>
            <a:r>
              <a:rPr lang="en-US" dirty="0"/>
              <a:t>One source for long tail terms is web pages that do well for searches that are relevant to your target market.</a:t>
            </a:r>
          </a:p>
          <a:p>
            <a:r>
              <a:rPr lang="en-US" dirty="0"/>
              <a:t>Here is a basic process of finding those pages and extracting that information for them.</a:t>
            </a:r>
          </a:p>
          <a:p>
            <a:pPr marL="0" indent="0">
              <a:buNone/>
            </a:pPr>
            <a:r>
              <a:rPr lang="en-US" dirty="0"/>
              <a:t>1)Extract the top 10 to 50 most common search phrase at the head of the distribution graph from your existing keyword research in the industry.</a:t>
            </a:r>
          </a:p>
          <a:p>
            <a:pPr marL="0" indent="0">
              <a:buNone/>
            </a:pPr>
            <a:r>
              <a:rPr lang="en-US" dirty="0"/>
              <a:t>2)Search Google, Yahoo! And Bing for each term.</a:t>
            </a:r>
          </a:p>
          <a:p>
            <a:pPr marL="0" indent="0">
              <a:buNone/>
            </a:pPr>
            <a:r>
              <a:rPr lang="en-US" dirty="0"/>
              <a:t>3)For each page in the top 10 to 30 results, extract the unique usable text on your page.</a:t>
            </a:r>
          </a:p>
          <a:p>
            <a:pPr marL="0" indent="0">
              <a:buNone/>
            </a:pPr>
            <a:endParaRPr lang="en-IN" dirty="0"/>
          </a:p>
        </p:txBody>
      </p:sp>
    </p:spTree>
    <p:extLst>
      <p:ext uri="{BB962C8B-B14F-4D97-AF65-F5344CB8AC3E}">
        <p14:creationId xmlns:p14="http://schemas.microsoft.com/office/powerpoint/2010/main" val="7110415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pPr marL="0" indent="0">
              <a:buNone/>
            </a:pPr>
            <a:r>
              <a:rPr lang="en-US" dirty="0"/>
              <a:t>4)Remove stop words &amp;filter by phrase size.</a:t>
            </a:r>
          </a:p>
          <a:p>
            <a:pPr marL="0" indent="0">
              <a:buNone/>
            </a:pPr>
            <a:r>
              <a:rPr lang="en-US" dirty="0"/>
              <a:t>5)Remove instances of terms/phrases already in your keyword research database.</a:t>
            </a:r>
          </a:p>
          <a:p>
            <a:pPr marL="0" indent="0">
              <a:buNone/>
            </a:pPr>
            <a:r>
              <a:rPr lang="en-US" dirty="0"/>
              <a:t>6)Start through the most common remnants first and comb as far down as you feel is valuable.</a:t>
            </a:r>
          </a:p>
          <a:p>
            <a:pPr marL="0" indent="0">
              <a:buNone/>
            </a:pPr>
            <a:r>
              <a:rPr lang="en-US" dirty="0"/>
              <a:t>Through this process, you are basically text-mining relevant documents on the subject of your industry.</a:t>
            </a:r>
            <a:endParaRPr lang="en-IN" dirty="0"/>
          </a:p>
        </p:txBody>
      </p:sp>
    </p:spTree>
    <p:extLst>
      <p:ext uri="{BB962C8B-B14F-4D97-AF65-F5344CB8AC3E}">
        <p14:creationId xmlns:p14="http://schemas.microsoft.com/office/powerpoint/2010/main" val="25082276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what is </a:t>
            </a:r>
            <a:r>
              <a:rPr lang="en-IN" b="1" dirty="0"/>
              <a:t>Keyword Mining..?</a:t>
            </a:r>
            <a:endParaRPr lang="en-IN" dirty="0"/>
          </a:p>
        </p:txBody>
      </p:sp>
      <p:sp>
        <p:nvSpPr>
          <p:cNvPr id="3" name="Content Placeholder 2"/>
          <p:cNvSpPr>
            <a:spLocks noGrp="1"/>
          </p:cNvSpPr>
          <p:nvPr>
            <p:ph sz="quarter" idx="1"/>
          </p:nvPr>
        </p:nvSpPr>
        <p:spPr/>
        <p:txBody>
          <a:bodyPr/>
          <a:lstStyle/>
          <a:p>
            <a:r>
              <a:rPr lang="en-IN" b="1" dirty="0"/>
              <a:t>Keyword mining</a:t>
            </a:r>
            <a:r>
              <a:rPr lang="en-IN" dirty="0"/>
              <a:t> is the process of creating a list of keywords or keyword phrases that are relevant and popular for a particular site.</a:t>
            </a:r>
          </a:p>
          <a:p>
            <a:r>
              <a:rPr lang="en-IN" dirty="0"/>
              <a:t> The more targeted and effective the mined keywords are the more successful the site will be. </a:t>
            </a:r>
          </a:p>
          <a:p>
            <a:r>
              <a:rPr lang="en-IN" dirty="0"/>
              <a:t>Mining keywords and optimizing a site for these keywords will increase the traffic generated from search engines.</a:t>
            </a:r>
          </a:p>
          <a:p>
            <a:endParaRPr lang="en-IN" dirty="0"/>
          </a:p>
        </p:txBody>
      </p:sp>
    </p:spTree>
    <p:extLst>
      <p:ext uri="{BB962C8B-B14F-4D97-AF65-F5344CB8AC3E}">
        <p14:creationId xmlns:p14="http://schemas.microsoft.com/office/powerpoint/2010/main" val="59960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pPr>
              <a:buFont typeface="Wingdings" pitchFamily="2" charset="2"/>
              <a:buChar char="v"/>
            </a:pPr>
            <a:r>
              <a:rPr lang="en-IN" dirty="0"/>
              <a:t>For example, if a patient types in "Plastic Surgeons, Long Island," those are the keywords.</a:t>
            </a:r>
          </a:p>
          <a:p>
            <a:pPr>
              <a:buFont typeface="Wingdings" pitchFamily="2" charset="2"/>
              <a:buChar char="v"/>
            </a:pPr>
            <a:r>
              <a:rPr lang="en-IN" dirty="0"/>
              <a:t>The search engine will then supply you with a list of pages, with content relevant to what was typed in. SEO content is all about choosing words that accurately describe what your practice offers. When you are building a website, you want to make sure that the name of your practice appears at the top of the search engine's result list.</a:t>
            </a:r>
            <a:endParaRPr lang="en-IN" b="1" dirty="0">
              <a:latin typeface="Times New Roman" pitchFamily="18" charset="0"/>
              <a:cs typeface="Times New Roman" pitchFamily="18" charset="0"/>
            </a:endParaRPr>
          </a:p>
          <a:p>
            <a:pPr>
              <a:buFont typeface="Wingdings" pitchFamily="2" charset="2"/>
              <a:buChar char="v"/>
            </a:pPr>
            <a:endParaRPr lang="en-IN" dirty="0"/>
          </a:p>
        </p:txBody>
      </p:sp>
    </p:spTree>
    <p:extLst>
      <p:ext uri="{BB962C8B-B14F-4D97-AF65-F5344CB8AC3E}">
        <p14:creationId xmlns:p14="http://schemas.microsoft.com/office/powerpoint/2010/main" val="23332142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keyword research tool…</a:t>
            </a:r>
            <a:endParaRPr lang="en-IN" dirty="0"/>
          </a:p>
        </p:txBody>
      </p:sp>
      <p:sp>
        <p:nvSpPr>
          <p:cNvPr id="3" name="Content Placeholder 2"/>
          <p:cNvSpPr>
            <a:spLocks noGrp="1"/>
          </p:cNvSpPr>
          <p:nvPr>
            <p:ph sz="quarter" idx="1"/>
          </p:nvPr>
        </p:nvSpPr>
        <p:spPr/>
        <p:txBody>
          <a:bodyPr/>
          <a:lstStyle/>
          <a:p>
            <a:r>
              <a:rPr lang="en-US" dirty="0"/>
              <a:t>Although you looking into keyword research tools for long tail data has significant limitations, there are still ways to do for it.</a:t>
            </a:r>
          </a:p>
          <a:p>
            <a:r>
              <a:rPr lang="en-US" dirty="0"/>
              <a:t>For ex. if you own a chain of pizza restaurant in 50 cities across the country and you want to discover long tail terms, you can.</a:t>
            </a:r>
          </a:p>
          <a:p>
            <a:r>
              <a:rPr lang="en-US" dirty="0"/>
              <a:t>Let’s look at the tail end of word tracker’s output for a combined search on </a:t>
            </a:r>
            <a:r>
              <a:rPr lang="en-US" dirty="0" err="1"/>
              <a:t>orlando</a:t>
            </a:r>
            <a:r>
              <a:rPr lang="en-US" dirty="0"/>
              <a:t> </a:t>
            </a:r>
            <a:r>
              <a:rPr lang="en-US" dirty="0" err="1"/>
              <a:t>pizza,san</a:t>
            </a:r>
            <a:r>
              <a:rPr lang="en-US" dirty="0"/>
              <a:t> </a:t>
            </a:r>
            <a:r>
              <a:rPr lang="en-US" dirty="0" err="1"/>
              <a:t>diego</a:t>
            </a:r>
            <a:r>
              <a:rPr lang="en-US" dirty="0"/>
              <a:t> pizza and san </a:t>
            </a:r>
            <a:r>
              <a:rPr lang="en-US" dirty="0" err="1"/>
              <a:t>jose</a:t>
            </a:r>
            <a:r>
              <a:rPr lang="en-US" dirty="0"/>
              <a:t> pizza.</a:t>
            </a:r>
            <a:endParaRPr lang="en-IN" dirty="0"/>
          </a:p>
        </p:txBody>
      </p:sp>
    </p:spTree>
    <p:extLst>
      <p:ext uri="{BB962C8B-B14F-4D97-AF65-F5344CB8AC3E}">
        <p14:creationId xmlns:p14="http://schemas.microsoft.com/office/powerpoint/2010/main" val="6765884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Do We Mean By User Generated Content?</a:t>
            </a:r>
            <a:br>
              <a:rPr lang="en-IN" dirty="0"/>
            </a:br>
            <a:endParaRPr lang="en-IN" dirty="0"/>
          </a:p>
        </p:txBody>
      </p:sp>
      <p:sp>
        <p:nvSpPr>
          <p:cNvPr id="3" name="Content Placeholder 2"/>
          <p:cNvSpPr>
            <a:spLocks noGrp="1"/>
          </p:cNvSpPr>
          <p:nvPr>
            <p:ph sz="quarter" idx="1"/>
          </p:nvPr>
        </p:nvSpPr>
        <p:spPr/>
        <p:txBody>
          <a:bodyPr/>
          <a:lstStyle/>
          <a:p>
            <a:r>
              <a:rPr lang="en-IN" b="1" dirty="0"/>
              <a:t>User-generated content is, quite simply, any content that is created and submitted by your website visitors</a:t>
            </a:r>
            <a:r>
              <a:rPr lang="en-IN" dirty="0"/>
              <a:t>. </a:t>
            </a:r>
          </a:p>
          <a:p>
            <a:r>
              <a:rPr lang="en-IN" dirty="0"/>
              <a:t>It might be a blog comment, a product review, an uploaded image, social networking updates, or</a:t>
            </a:r>
            <a:r>
              <a:rPr lang="en-IN" u="sng" dirty="0"/>
              <a:t> </a:t>
            </a:r>
            <a:r>
              <a:rPr lang="en-IN" dirty="0"/>
              <a:t>other ideas.</a:t>
            </a:r>
          </a:p>
          <a:p>
            <a:r>
              <a:rPr lang="en-IN" dirty="0"/>
              <a:t> We see user-generated content everyday, particularly on e-commerce sites, and we tend to take it for granted. But UGC can actually play a significant part in a business’ SEO campaign.</a:t>
            </a:r>
          </a:p>
          <a:p>
            <a:endParaRPr lang="en-IN" dirty="0"/>
          </a:p>
        </p:txBody>
      </p:sp>
    </p:spTree>
    <p:extLst>
      <p:ext uri="{BB962C8B-B14F-4D97-AF65-F5344CB8AC3E}">
        <p14:creationId xmlns:p14="http://schemas.microsoft.com/office/powerpoint/2010/main" val="39441131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UGC Is a Great Source for Long Tail Keywords</a:t>
            </a:r>
            <a:br>
              <a:rPr lang="en-IN" dirty="0"/>
            </a:br>
            <a:endParaRPr lang="en-IN" dirty="0"/>
          </a:p>
        </p:txBody>
      </p:sp>
      <p:sp>
        <p:nvSpPr>
          <p:cNvPr id="3" name="Content Placeholder 2"/>
          <p:cNvSpPr>
            <a:spLocks noGrp="1"/>
          </p:cNvSpPr>
          <p:nvPr>
            <p:ph sz="quarter" idx="1"/>
          </p:nvPr>
        </p:nvSpPr>
        <p:spPr/>
        <p:txBody>
          <a:bodyPr>
            <a:normAutofit lnSpcReduction="10000"/>
          </a:bodyPr>
          <a:lstStyle/>
          <a:p>
            <a:r>
              <a:rPr lang="en-IN" dirty="0"/>
              <a:t>Allowing visitors to your site to leave comments, post reviews, upload images, and participate in forum discussions, gives you the opportunity to see exactly how consumers are talking about your products and services. </a:t>
            </a:r>
          </a:p>
          <a:p>
            <a:r>
              <a:rPr lang="en-IN" dirty="0"/>
              <a:t>This can be invaluable when researching keywords and phrases for your SEO campaign. </a:t>
            </a:r>
          </a:p>
          <a:p>
            <a:r>
              <a:rPr lang="en-IN" dirty="0"/>
              <a:t>By looking at the language your customers use, and the phrases that get repeated across a number of different postings, you will be able to identify new long tail keywords that will be invaluable in your on-page optimization strategies.</a:t>
            </a:r>
          </a:p>
          <a:p>
            <a:endParaRPr lang="en-IN" dirty="0"/>
          </a:p>
        </p:txBody>
      </p:sp>
    </p:spTree>
    <p:extLst>
      <p:ext uri="{BB962C8B-B14F-4D97-AF65-F5344CB8AC3E}">
        <p14:creationId xmlns:p14="http://schemas.microsoft.com/office/powerpoint/2010/main" val="7029408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endParaRPr lang="en-IN"/>
          </a:p>
        </p:txBody>
      </p:sp>
      <p:sp>
        <p:nvSpPr>
          <p:cNvPr id="3" name="Content Placeholder 2"/>
          <p:cNvSpPr>
            <a:spLocks noGrp="1"/>
          </p:cNvSpPr>
          <p:nvPr>
            <p:ph sz="quarter" idx="1"/>
          </p:nvPr>
        </p:nvSpPr>
        <p:spPr/>
        <p:txBody>
          <a:bodyPr/>
          <a:lstStyle/>
          <a:p>
            <a:r>
              <a:rPr lang="en-IN" dirty="0"/>
              <a:t>Search engines thrive on a steady stream of unique content, but it can be difficult for SEOs and webmasters to continually feed that need. </a:t>
            </a:r>
          </a:p>
          <a:p>
            <a:r>
              <a:rPr lang="en-IN" dirty="0"/>
              <a:t>User-generated content is one way to produce a steady flow of unique content, making your website more attractive to both customers and search engine bots. </a:t>
            </a:r>
          </a:p>
          <a:p>
            <a:r>
              <a:rPr lang="en-IN" dirty="0"/>
              <a:t>Opening up your website to user-generated content will not only contribute to your SEO strategy, it will ultimately help you better connect with the visitors to your site, building brand loyalty and online success.</a:t>
            </a:r>
          </a:p>
          <a:p>
            <a:endParaRPr lang="en-IN" dirty="0"/>
          </a:p>
        </p:txBody>
      </p:sp>
    </p:spTree>
    <p:extLst>
      <p:ext uri="{BB962C8B-B14F-4D97-AF65-F5344CB8AC3E}">
        <p14:creationId xmlns:p14="http://schemas.microsoft.com/office/powerpoint/2010/main" val="235796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762000"/>
          </a:xfrm>
        </p:spPr>
        <p:txBody>
          <a:bodyPr/>
          <a:lstStyle/>
          <a:p>
            <a:r>
              <a:rPr lang="en-US" dirty="0"/>
              <a:t>Continue..</a:t>
            </a:r>
            <a:endParaRPr lang="en-IN" dirty="0"/>
          </a:p>
        </p:txBody>
      </p:sp>
      <p:sp>
        <p:nvSpPr>
          <p:cNvPr id="3" name="Content Placeholder 2"/>
          <p:cNvSpPr>
            <a:spLocks noGrp="1"/>
          </p:cNvSpPr>
          <p:nvPr>
            <p:ph sz="quarter" idx="1"/>
          </p:nvPr>
        </p:nvSpPr>
        <p:spPr>
          <a:xfrm>
            <a:off x="457200" y="1371600"/>
            <a:ext cx="7467600" cy="5102352"/>
          </a:xfrm>
        </p:spPr>
        <p:txBody>
          <a:bodyPr>
            <a:normAutofit fontScale="92500"/>
          </a:bodyPr>
          <a:lstStyle/>
          <a:p>
            <a:pPr>
              <a:lnSpc>
                <a:spcPct val="150000"/>
              </a:lnSpc>
              <a:buFont typeface="Wingdings" pitchFamily="2" charset="2"/>
              <a:buChar char="v"/>
            </a:pPr>
            <a:r>
              <a:rPr lang="en-IN" dirty="0">
                <a:latin typeface="Times New Roman" pitchFamily="18" charset="0"/>
                <a:cs typeface="Times New Roman" pitchFamily="18" charset="0"/>
              </a:rPr>
              <a:t>In choosing a keyword for your business, it is very important to put some time and thought into researching keywords.</a:t>
            </a:r>
          </a:p>
          <a:p>
            <a:pPr>
              <a:lnSpc>
                <a:spcPct val="150000"/>
              </a:lnSpc>
              <a:buFont typeface="Wingdings" pitchFamily="2" charset="2"/>
              <a:buChar char="v"/>
            </a:pPr>
            <a:r>
              <a:rPr lang="en-US" dirty="0">
                <a:latin typeface="Times New Roman" pitchFamily="18" charset="0"/>
                <a:cs typeface="Times New Roman" pitchFamily="18" charset="0"/>
              </a:rPr>
              <a:t>To decide which keywords should be used on your web site, you can start by asking yourself the most simple, but relevant question “who needs the services that I offer?”</a:t>
            </a:r>
            <a:endParaRPr lang="en-IN" dirty="0">
              <a:latin typeface="Times New Roman" pitchFamily="18" charset="0"/>
              <a:cs typeface="Times New Roman" pitchFamily="18" charset="0"/>
            </a:endParaRPr>
          </a:p>
          <a:p>
            <a:pPr>
              <a:lnSpc>
                <a:spcPct val="150000"/>
              </a:lnSpc>
              <a:buFont typeface="Wingdings" pitchFamily="2" charset="2"/>
              <a:buChar char="v"/>
            </a:pPr>
            <a:r>
              <a:rPr lang="en-US" dirty="0">
                <a:latin typeface="Times New Roman" pitchFamily="18" charset="0"/>
                <a:cs typeface="Times New Roman" pitchFamily="18" charset="0"/>
              </a:rPr>
              <a:t>Following ex.shows that.</a:t>
            </a:r>
          </a:p>
          <a:p>
            <a:pPr>
              <a:lnSpc>
                <a:spcPct val="150000"/>
              </a:lnSpc>
              <a:buFont typeface="Wingdings" pitchFamily="2" charset="2"/>
              <a:buChar char="v"/>
            </a:pPr>
            <a:r>
              <a:rPr lang="en-US" dirty="0">
                <a:latin typeface="Times New Roman" pitchFamily="18" charset="0"/>
                <a:cs typeface="Times New Roman" pitchFamily="18" charset="0"/>
              </a:rPr>
              <a:t>For </a:t>
            </a:r>
            <a:r>
              <a:rPr lang="en-US" dirty="0" err="1">
                <a:latin typeface="Times New Roman" pitchFamily="18" charset="0"/>
                <a:cs typeface="Times New Roman" pitchFamily="18" charset="0"/>
              </a:rPr>
              <a:t>ex.if</a:t>
            </a:r>
            <a:r>
              <a:rPr lang="en-US" dirty="0">
                <a:latin typeface="Times New Roman" pitchFamily="18" charset="0"/>
                <a:cs typeface="Times New Roman" pitchFamily="18" charset="0"/>
              </a:rPr>
              <a:t> you were marketing specialty soaps, you would want to use words such as soap, </a:t>
            </a:r>
            <a:r>
              <a:rPr lang="en-US" dirty="0" err="1">
                <a:latin typeface="Times New Roman" pitchFamily="18" charset="0"/>
                <a:cs typeface="Times New Roman" pitchFamily="18" charset="0"/>
              </a:rPr>
              <a:t>speciallity</a:t>
            </a:r>
            <a:r>
              <a:rPr lang="en-US" dirty="0">
                <a:latin typeface="Times New Roman" pitchFamily="18" charset="0"/>
                <a:cs typeface="Times New Roman" pitchFamily="18" charset="0"/>
              </a:rPr>
              <a:t> soap, bath products,luxary bath products.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999083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a:bodyPr>
          <a:lstStyle/>
          <a:p>
            <a:r>
              <a:rPr lang="en-US" b="1" u="sng" dirty="0">
                <a:effectLst>
                  <a:outerShdw blurRad="38100" dist="38100" dir="2700000" algn="tl">
                    <a:srgbClr val="000000">
                      <a:alpha val="43137"/>
                    </a:srgbClr>
                  </a:outerShdw>
                </a:effectLst>
              </a:rPr>
              <a:t>Continue..</a:t>
            </a:r>
          </a:p>
        </p:txBody>
      </p:sp>
      <p:sp>
        <p:nvSpPr>
          <p:cNvPr id="2" name="Content Placeholder 1"/>
          <p:cNvSpPr>
            <a:spLocks noGrp="1"/>
          </p:cNvSpPr>
          <p:nvPr>
            <p:ph sz="quarter" idx="4294967295"/>
          </p:nvPr>
        </p:nvSpPr>
        <p:spPr>
          <a:xfrm>
            <a:off x="457200" y="1371600"/>
            <a:ext cx="8064500" cy="4648200"/>
          </a:xfrm>
        </p:spPr>
        <p:txBody>
          <a:bodyPr>
            <a:noAutofit/>
          </a:bodyPr>
          <a:lstStyle/>
          <a:p>
            <a:pPr>
              <a:lnSpc>
                <a:spcPct val="150000"/>
              </a:lnSpc>
              <a:buFont typeface="Wingdings" pitchFamily="2" charset="2"/>
              <a:buChar char="v"/>
            </a:pPr>
            <a:r>
              <a:rPr lang="en-US" dirty="0">
                <a:latin typeface="Times New Roman" pitchFamily="18" charset="0"/>
                <a:cs typeface="Times New Roman" pitchFamily="18" charset="0"/>
              </a:rPr>
              <a:t>It is also important to remember to use word that real people use when talking about your products. For ex. using the term “</a:t>
            </a:r>
            <a:r>
              <a:rPr lang="en-US" dirty="0" err="1">
                <a:latin typeface="Times New Roman" pitchFamily="18" charset="0"/>
                <a:cs typeface="Times New Roman" pitchFamily="18" charset="0"/>
              </a:rPr>
              <a:t>cleanning</a:t>
            </a:r>
            <a:r>
              <a:rPr lang="en-US" dirty="0">
                <a:latin typeface="Times New Roman" pitchFamily="18" charset="0"/>
                <a:cs typeface="Times New Roman" pitchFamily="18" charset="0"/>
              </a:rPr>
              <a:t> supplies” as a keyword wouldn’t result in a good ranking because people thinking for personal cleanliness don’t search for “cleaning supplies” they search for “soap” or something even more </a:t>
            </a:r>
            <a:r>
              <a:rPr lang="en-US" dirty="0" err="1">
                <a:latin typeface="Times New Roman" pitchFamily="18" charset="0"/>
                <a:cs typeface="Times New Roman" pitchFamily="18" charset="0"/>
              </a:rPr>
              <a:t>specific,like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chemomile</a:t>
            </a:r>
            <a:r>
              <a:rPr lang="en-US" dirty="0">
                <a:latin typeface="Times New Roman" pitchFamily="18" charset="0"/>
                <a:cs typeface="Times New Roman" pitchFamily="18" charset="0"/>
              </a:rPr>
              <a:t> soap”</a:t>
            </a:r>
          </a:p>
          <a:p>
            <a:pPr>
              <a:lnSpc>
                <a:spcPct val="150000"/>
              </a:lnSpc>
              <a:buFont typeface="Wingdings" pitchFamily="2" charset="2"/>
              <a:buChar char="v"/>
            </a:pPr>
            <a:r>
              <a:rPr lang="en-US" dirty="0">
                <a:latin typeface="Times New Roman" pitchFamily="18" charset="0"/>
                <a:cs typeface="Times New Roman" pitchFamily="18" charset="0"/>
              </a:rPr>
              <a:t>So, </a:t>
            </a:r>
            <a:r>
              <a:rPr lang="en-US" b="1" dirty="0">
                <a:latin typeface="Times New Roman" pitchFamily="18" charset="0"/>
                <a:cs typeface="Times New Roman" pitchFamily="18" charset="0"/>
              </a:rPr>
              <a:t>choose proper,relavant and meaningful </a:t>
            </a:r>
            <a:r>
              <a:rPr lang="en-US" dirty="0">
                <a:latin typeface="Times New Roman" pitchFamily="18" charset="0"/>
                <a:cs typeface="Times New Roman" pitchFamily="18" charset="0"/>
              </a:rPr>
              <a:t>keyword. Keywords that have no monthly searches will not generate any traffic therefore rendered useless for SEO.</a:t>
            </a:r>
            <a:endParaRPr lang="en-IN" dirty="0">
              <a:latin typeface="Times New Roman" pitchFamily="18" charset="0"/>
              <a:cs typeface="Times New Roman" pitchFamily="18" charset="0"/>
            </a:endParaRPr>
          </a:p>
          <a:p>
            <a:pPr>
              <a:lnSpc>
                <a:spcPct val="150000"/>
              </a:lnSpc>
              <a:buFont typeface="Wingdings" pitchFamily="2" charset="2"/>
              <a:buChar char="v"/>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919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a:bodyPr>
          <a:lstStyle/>
          <a:p>
            <a:r>
              <a:rPr lang="en-US" b="1" u="sng">
                <a:effectLst>
                  <a:outerShdw blurRad="38100" dist="38100" dir="2700000" algn="tl">
                    <a:srgbClr val="000000">
                      <a:alpha val="43137"/>
                    </a:srgbClr>
                  </a:outerShdw>
                </a:effectLst>
              </a:rPr>
              <a:t>Continue..</a:t>
            </a:r>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4294967295"/>
          </p:nvPr>
        </p:nvSpPr>
        <p:spPr>
          <a:xfrm>
            <a:off x="457200" y="1143000"/>
            <a:ext cx="8064500" cy="5105400"/>
          </a:xfrm>
        </p:spPr>
        <p:txBody>
          <a:bodyPr>
            <a:noAutofit/>
          </a:bodyPr>
          <a:lstStyle/>
          <a:p>
            <a:pPr algn="just">
              <a:lnSpc>
                <a:spcPct val="150000"/>
              </a:lnSpc>
              <a:buFont typeface="Wingdings" pitchFamily="2" charset="2"/>
              <a:buChar char="v"/>
            </a:pPr>
            <a:r>
              <a:rPr lang="en-US" sz="2200" dirty="0">
                <a:latin typeface="Times New Roman" pitchFamily="18" charset="0"/>
                <a:cs typeface="Times New Roman" pitchFamily="18" charset="0"/>
              </a:rPr>
              <a:t>For ex. A very popular and highly competitive keyword on </a:t>
            </a:r>
            <a:r>
              <a:rPr lang="en-US" sz="2200" dirty="0" err="1">
                <a:latin typeface="Times New Roman" pitchFamily="18" charset="0"/>
                <a:cs typeface="Times New Roman" pitchFamily="18" charset="0"/>
              </a:rPr>
              <a:t>google</a:t>
            </a:r>
            <a:r>
              <a:rPr lang="en-US" sz="2200" dirty="0">
                <a:latin typeface="Times New Roman" pitchFamily="18" charset="0"/>
                <a:cs typeface="Times New Roman" pitchFamily="18" charset="0"/>
              </a:rPr>
              <a:t> search engine is “making money”.it has 289000000 search results, meaning that millions of website are competing for that keyword.</a:t>
            </a:r>
          </a:p>
          <a:p>
            <a:pPr algn="just">
              <a:lnSpc>
                <a:spcPct val="150000"/>
              </a:lnSpc>
              <a:buFont typeface="Wingdings" pitchFamily="2" charset="2"/>
              <a:buChar char="v"/>
            </a:pPr>
            <a:r>
              <a:rPr lang="en-US" sz="2200" dirty="0">
                <a:latin typeface="Times New Roman" pitchFamily="18" charset="0"/>
                <a:cs typeface="Times New Roman" pitchFamily="18" charset="0"/>
              </a:rPr>
              <a:t>keyword research start with finding all possible word combinations that are </a:t>
            </a:r>
            <a:r>
              <a:rPr lang="en-US" sz="2200" dirty="0" err="1">
                <a:latin typeface="Times New Roman" pitchFamily="18" charset="0"/>
                <a:cs typeface="Times New Roman" pitchFamily="18" charset="0"/>
              </a:rPr>
              <a:t>relavant</a:t>
            </a:r>
            <a:r>
              <a:rPr lang="en-US" sz="2200" dirty="0">
                <a:latin typeface="Times New Roman" pitchFamily="18" charset="0"/>
                <a:cs typeface="Times New Roman" pitchFamily="18" charset="0"/>
              </a:rPr>
              <a:t> to it.</a:t>
            </a:r>
          </a:p>
          <a:p>
            <a:pPr algn="just">
              <a:lnSpc>
                <a:spcPct val="150000"/>
              </a:lnSpc>
              <a:buFont typeface="Wingdings" pitchFamily="2" charset="2"/>
              <a:buChar char="v"/>
            </a:pPr>
            <a:r>
              <a:rPr lang="en-US" sz="2200" dirty="0">
                <a:latin typeface="Times New Roman" pitchFamily="18" charset="0"/>
                <a:cs typeface="Times New Roman" pitchFamily="18" charset="0"/>
              </a:rPr>
              <a:t>For ex. keyword “acquiring money” has significantly less search results, only 4790000,but it has same meaning as “making money”</a:t>
            </a:r>
          </a:p>
        </p:txBody>
      </p:sp>
    </p:spTree>
    <p:extLst>
      <p:ext uri="{BB962C8B-B14F-4D97-AF65-F5344CB8AC3E}">
        <p14:creationId xmlns:p14="http://schemas.microsoft.com/office/powerpoint/2010/main" val="75405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F86F5CDE211B4DAEBEECDFE333CCCD" ma:contentTypeVersion="11" ma:contentTypeDescription="Create a new document." ma:contentTypeScope="" ma:versionID="36fcf95d1b700204d1e6aa391f58477f">
  <xsd:schema xmlns:xsd="http://www.w3.org/2001/XMLSchema" xmlns:xs="http://www.w3.org/2001/XMLSchema" xmlns:p="http://schemas.microsoft.com/office/2006/metadata/properties" xmlns:ns2="2c9e4378-27e2-4829-8a39-64d10009307d" xmlns:ns3="38ee9195-713f-4cf7-8164-64a0e2965200" targetNamespace="http://schemas.microsoft.com/office/2006/metadata/properties" ma:root="true" ma:fieldsID="9b4fc07811d382ed6ba7361c11834235" ns2:_="" ns3:_="">
    <xsd:import namespace="2c9e4378-27e2-4829-8a39-64d10009307d"/>
    <xsd:import namespace="38ee9195-713f-4cf7-8164-64a0e29652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9e4378-27e2-4829-8a39-64d100093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8ee9195-713f-4cf7-8164-64a0e296520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93E0FD-E13B-4635-8E17-E2A11FB4646E}"/>
</file>

<file path=customXml/itemProps2.xml><?xml version="1.0" encoding="utf-8"?>
<ds:datastoreItem xmlns:ds="http://schemas.openxmlformats.org/officeDocument/2006/customXml" ds:itemID="{708EB1CA-4236-44E6-B37B-532D264BF811}"/>
</file>

<file path=customXml/itemProps3.xml><?xml version="1.0" encoding="utf-8"?>
<ds:datastoreItem xmlns:ds="http://schemas.openxmlformats.org/officeDocument/2006/customXml" ds:itemID="{039A5D55-767A-45A8-B662-EEAE5AE917B9}"/>
</file>

<file path=docProps/app.xml><?xml version="1.0" encoding="utf-8"?>
<Properties xmlns="http://schemas.openxmlformats.org/officeDocument/2006/extended-properties" xmlns:vt="http://schemas.openxmlformats.org/officeDocument/2006/docPropsVTypes">
  <Template>Oriel</Template>
  <TotalTime>3667</TotalTime>
  <Words>4098</Words>
  <Application>Microsoft Office PowerPoint</Application>
  <PresentationFormat>On-screen Show (4:3)</PresentationFormat>
  <Paragraphs>266</Paragraphs>
  <Slides>63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Calibri</vt:lpstr>
      <vt:lpstr>Century Schoolbook</vt:lpstr>
      <vt:lpstr>Courier New</vt:lpstr>
      <vt:lpstr>Times New Roman</vt:lpstr>
      <vt:lpstr>Wingdings</vt:lpstr>
      <vt:lpstr>Wingdings 2</vt:lpstr>
      <vt:lpstr>Oriel</vt:lpstr>
      <vt:lpstr>Search engine optimization </vt:lpstr>
      <vt:lpstr>Keyword research</vt:lpstr>
      <vt:lpstr>What is keyword research?? </vt:lpstr>
      <vt:lpstr>Continue..</vt:lpstr>
      <vt:lpstr>Importance of keyword..</vt:lpstr>
      <vt:lpstr>PowerPoint Presentation</vt:lpstr>
      <vt:lpstr>Continue..</vt:lpstr>
      <vt:lpstr>Continue..</vt:lpstr>
      <vt:lpstr>Continue..</vt:lpstr>
      <vt:lpstr>Theory behind keyword research </vt:lpstr>
      <vt:lpstr>Continue..</vt:lpstr>
      <vt:lpstr>Continue..</vt:lpstr>
      <vt:lpstr>Process of keyword research</vt:lpstr>
      <vt:lpstr>Continue..</vt:lpstr>
      <vt:lpstr>Continue..</vt:lpstr>
      <vt:lpstr>Traditional approaches</vt:lpstr>
      <vt:lpstr>Continue..</vt:lpstr>
      <vt:lpstr>PowerPoint Presentation</vt:lpstr>
      <vt:lpstr>PowerPoint Presentation</vt:lpstr>
      <vt:lpstr>Competitive analysis</vt:lpstr>
      <vt:lpstr>Keyword research tools</vt:lpstr>
      <vt:lpstr>PowerPoint Presentation</vt:lpstr>
      <vt:lpstr>Blog search counts..</vt:lpstr>
      <vt:lpstr>Related terms..</vt:lpstr>
      <vt:lpstr>Common usage and phrase combination</vt:lpstr>
      <vt:lpstr>Frequency of recent usage..</vt:lpstr>
      <vt:lpstr>Keyword research tools</vt:lpstr>
      <vt:lpstr>Google’s adword keyword tool</vt:lpstr>
      <vt:lpstr>Continue..</vt:lpstr>
      <vt:lpstr>Traffic Estimator</vt:lpstr>
      <vt:lpstr>Continue..</vt:lpstr>
      <vt:lpstr>Microsoft's ad center keyword generation tool</vt:lpstr>
      <vt:lpstr>Continue..</vt:lpstr>
      <vt:lpstr>wordtracker</vt:lpstr>
      <vt:lpstr>Continue..</vt:lpstr>
      <vt:lpstr>Continue..</vt:lpstr>
      <vt:lpstr>Continue..</vt:lpstr>
      <vt:lpstr>Continue..</vt:lpstr>
      <vt:lpstr> Continue..</vt:lpstr>
      <vt:lpstr>Continue..</vt:lpstr>
      <vt:lpstr>Yahoo! Search marketing</vt:lpstr>
      <vt:lpstr>Google trends</vt:lpstr>
      <vt:lpstr>Continue..</vt:lpstr>
      <vt:lpstr>Hitwise..</vt:lpstr>
      <vt:lpstr>Continue..</vt:lpstr>
      <vt:lpstr>Comscore..</vt:lpstr>
      <vt:lpstr>Continue..</vt:lpstr>
      <vt:lpstr>Enquisite optimizer</vt:lpstr>
      <vt:lpstr> Keyword discovery: </vt:lpstr>
      <vt:lpstr>Continue..</vt:lpstr>
      <vt:lpstr>Continue..</vt:lpstr>
      <vt:lpstr>Determining keyword value..</vt:lpstr>
      <vt:lpstr>PowerPoint Presentation</vt:lpstr>
      <vt:lpstr>PowerPoint Presentation</vt:lpstr>
      <vt:lpstr>Determining conversion rates</vt:lpstr>
      <vt:lpstr>Continue..</vt:lpstr>
      <vt:lpstr>Extracting terms from relevant web pages..</vt:lpstr>
      <vt:lpstr>Continue..</vt:lpstr>
      <vt:lpstr> what is Keyword Mining..?</vt:lpstr>
      <vt:lpstr>Mining keyword research tool…</vt:lpstr>
      <vt:lpstr>What Do We Mean By User Generated Content? </vt:lpstr>
      <vt:lpstr>UGC Is a Great Source for Long Tail Keywords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Correspondence Management System</dc:title>
  <dc:creator>Maulik</dc:creator>
  <cp:lastModifiedBy>VIDHI SETA</cp:lastModifiedBy>
  <cp:revision>559</cp:revision>
  <dcterms:created xsi:type="dcterms:W3CDTF">2013-12-22T05:12:17Z</dcterms:created>
  <dcterms:modified xsi:type="dcterms:W3CDTF">2020-09-03T08:05:07Z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0x01010038F86F5CDE211B4DAEBEECDFE333CCCD</vt:lpwstr>
  </property>
</Properties>
</file>