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notesMasterIdLst>
    <p:notesMasterId r:id="rId126"/>
  </p:notesMasterIdLst>
  <p:sldIdLst>
    <p:sldId id="258" r:id="rId2"/>
    <p:sldId id="429" r:id="rId3"/>
    <p:sldId id="334" r:id="rId4"/>
    <p:sldId id="335" r:id="rId5"/>
    <p:sldId id="331" r:id="rId6"/>
    <p:sldId id="330" r:id="rId7"/>
    <p:sldId id="321" r:id="rId8"/>
    <p:sldId id="318" r:id="rId9"/>
    <p:sldId id="431" r:id="rId10"/>
    <p:sldId id="432" r:id="rId11"/>
    <p:sldId id="434" r:id="rId12"/>
    <p:sldId id="552" r:id="rId13"/>
    <p:sldId id="553" r:id="rId14"/>
    <p:sldId id="441" r:id="rId15"/>
    <p:sldId id="442" r:id="rId16"/>
    <p:sldId id="437" r:id="rId17"/>
    <p:sldId id="438" r:id="rId18"/>
    <p:sldId id="471" r:id="rId19"/>
    <p:sldId id="478" r:id="rId20"/>
    <p:sldId id="472" r:id="rId21"/>
    <p:sldId id="473" r:id="rId22"/>
    <p:sldId id="474" r:id="rId23"/>
    <p:sldId id="475" r:id="rId24"/>
    <p:sldId id="481" r:id="rId25"/>
    <p:sldId id="477" r:id="rId26"/>
    <p:sldId id="476" r:id="rId27"/>
    <p:sldId id="479" r:id="rId28"/>
    <p:sldId id="480" r:id="rId29"/>
    <p:sldId id="439" r:id="rId30"/>
    <p:sldId id="440" r:id="rId31"/>
    <p:sldId id="445" r:id="rId32"/>
    <p:sldId id="482" r:id="rId33"/>
    <p:sldId id="483" r:id="rId34"/>
    <p:sldId id="447" r:id="rId35"/>
    <p:sldId id="448" r:id="rId36"/>
    <p:sldId id="449" r:id="rId37"/>
    <p:sldId id="450" r:id="rId38"/>
    <p:sldId id="451" r:id="rId39"/>
    <p:sldId id="452" r:id="rId40"/>
    <p:sldId id="453" r:id="rId41"/>
    <p:sldId id="454" r:id="rId42"/>
    <p:sldId id="455" r:id="rId43"/>
    <p:sldId id="456" r:id="rId44"/>
    <p:sldId id="457" r:id="rId45"/>
    <p:sldId id="459" r:id="rId46"/>
    <p:sldId id="460" r:id="rId47"/>
    <p:sldId id="461" r:id="rId48"/>
    <p:sldId id="462" r:id="rId49"/>
    <p:sldId id="463" r:id="rId50"/>
    <p:sldId id="464" r:id="rId51"/>
    <p:sldId id="563" r:id="rId52"/>
    <p:sldId id="564" r:id="rId53"/>
    <p:sldId id="565" r:id="rId54"/>
    <p:sldId id="568" r:id="rId55"/>
    <p:sldId id="567" r:id="rId56"/>
    <p:sldId id="465" r:id="rId57"/>
    <p:sldId id="466" r:id="rId58"/>
    <p:sldId id="467" r:id="rId59"/>
    <p:sldId id="468" r:id="rId60"/>
    <p:sldId id="458" r:id="rId61"/>
    <p:sldId id="529" r:id="rId62"/>
    <p:sldId id="530" r:id="rId63"/>
    <p:sldId id="527" r:id="rId64"/>
    <p:sldId id="579" r:id="rId65"/>
    <p:sldId id="484" r:id="rId66"/>
    <p:sldId id="485" r:id="rId67"/>
    <p:sldId id="486" r:id="rId68"/>
    <p:sldId id="488" r:id="rId69"/>
    <p:sldId id="491" r:id="rId70"/>
    <p:sldId id="499" r:id="rId71"/>
    <p:sldId id="554" r:id="rId72"/>
    <p:sldId id="555" r:id="rId73"/>
    <p:sldId id="556" r:id="rId74"/>
    <p:sldId id="557" r:id="rId75"/>
    <p:sldId id="558" r:id="rId76"/>
    <p:sldId id="559" r:id="rId77"/>
    <p:sldId id="560" r:id="rId78"/>
    <p:sldId id="561" r:id="rId79"/>
    <p:sldId id="562" r:id="rId80"/>
    <p:sldId id="569" r:id="rId81"/>
    <p:sldId id="570" r:id="rId82"/>
    <p:sldId id="571" r:id="rId83"/>
    <p:sldId id="572" r:id="rId84"/>
    <p:sldId id="573" r:id="rId85"/>
    <p:sldId id="578" r:id="rId86"/>
    <p:sldId id="574" r:id="rId87"/>
    <p:sldId id="575" r:id="rId88"/>
    <p:sldId id="576" r:id="rId89"/>
    <p:sldId id="577" r:id="rId90"/>
    <p:sldId id="533" r:id="rId91"/>
    <p:sldId id="532" r:id="rId92"/>
    <p:sldId id="508" r:id="rId93"/>
    <p:sldId id="509" r:id="rId94"/>
    <p:sldId id="510" r:id="rId95"/>
    <p:sldId id="538" r:id="rId96"/>
    <p:sldId id="539" r:id="rId97"/>
    <p:sldId id="540" r:id="rId98"/>
    <p:sldId id="541" r:id="rId99"/>
    <p:sldId id="511" r:id="rId100"/>
    <p:sldId id="512" r:id="rId101"/>
    <p:sldId id="513" r:id="rId102"/>
    <p:sldId id="514" r:id="rId103"/>
    <p:sldId id="515" r:id="rId104"/>
    <p:sldId id="516" r:id="rId105"/>
    <p:sldId id="542" r:id="rId106"/>
    <p:sldId id="517" r:id="rId107"/>
    <p:sldId id="518" r:id="rId108"/>
    <p:sldId id="519" r:id="rId109"/>
    <p:sldId id="520" r:id="rId110"/>
    <p:sldId id="521" r:id="rId111"/>
    <p:sldId id="549" r:id="rId112"/>
    <p:sldId id="548" r:id="rId113"/>
    <p:sldId id="550" r:id="rId114"/>
    <p:sldId id="551" r:id="rId115"/>
    <p:sldId id="522" r:id="rId116"/>
    <p:sldId id="523" r:id="rId117"/>
    <p:sldId id="524" r:id="rId118"/>
    <p:sldId id="525" r:id="rId119"/>
    <p:sldId id="526" r:id="rId120"/>
    <p:sldId id="547" r:id="rId121"/>
    <p:sldId id="543" r:id="rId122"/>
    <p:sldId id="544" r:id="rId123"/>
    <p:sldId id="545" r:id="rId124"/>
    <p:sldId id="546" r:id="rId1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130" autoAdjust="0"/>
    <p:restoredTop sz="94660"/>
  </p:normalViewPr>
  <p:slideViewPr>
    <p:cSldViewPr>
      <p:cViewPr varScale="1">
        <p:scale>
          <a:sx n="63" d="100"/>
          <a:sy n="63" d="100"/>
        </p:scale>
        <p:origin x="1512" y="52"/>
      </p:cViewPr>
      <p:guideLst>
        <p:guide orient="horz" pos="2160"/>
        <p:guide pos="2880"/>
      </p:guideLst>
    </p:cSldViewPr>
  </p:slideViewPr>
  <p:notesTextViewPr>
    <p:cViewPr>
      <p:scale>
        <a:sx n="1" d="1"/>
        <a:sy n="1" d="1"/>
      </p:scale>
      <p:origin x="0" y="0"/>
    </p:cViewPr>
  </p:notesTextViewPr>
  <p:notesViewPr>
    <p:cSldViewPr>
      <p:cViewPr varScale="1">
        <p:scale>
          <a:sx n="55" d="100"/>
          <a:sy n="55" d="100"/>
        </p:scale>
        <p:origin x="-2856"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viewProps" Target="view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theme" Target="theme/theme1.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tableStyles" Target="tableStyle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customXml" Target="../customXml/item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customXml" Target="../customXml/item2.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customXml" Target="../customXml/item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8795A8A-BABF-460E-99B3-9CD96CFB12F3}" type="datetimeFigureOut">
              <a:rPr lang="en-US" smtClean="0"/>
              <a:pPr/>
              <a:t>9/28/2020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16395C2-AE50-456D-A428-B6A8D13EAA8E}" type="slidenum">
              <a:rPr lang="en-US" smtClean="0"/>
              <a:pPr/>
              <a:t>‹#›</a:t>
            </a:fld>
            <a:endParaRPr lang="en-US"/>
          </a:p>
        </p:txBody>
      </p:sp>
    </p:spTree>
    <p:extLst>
      <p:ext uri="{BB962C8B-B14F-4D97-AF65-F5344CB8AC3E}">
        <p14:creationId xmlns:p14="http://schemas.microsoft.com/office/powerpoint/2010/main" val="38727088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16395C2-AE50-456D-A428-B6A8D13EAA8E}" type="slidenum">
              <a:rPr lang="en-US" smtClean="0"/>
              <a:pPr/>
              <a:t>6</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16395C2-AE50-456D-A428-B6A8D13EAA8E}" type="slidenum">
              <a:rPr lang="en-US" smtClean="0"/>
              <a:pPr/>
              <a:t>7</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a:t>Click to edit Master title style</a:t>
            </a:r>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bwMode="auto">
          <a:xfrm rot="5400000">
            <a:off x="7764621" y="1174097"/>
            <a:ext cx="2286000" cy="381000"/>
          </a:xfrm>
        </p:spPr>
        <p:txBody>
          <a:bodyPr/>
          <a:lstStyle/>
          <a:p>
            <a:fld id="{797F628F-A42B-4157-A8A6-8033BE658C70}" type="datetimeFigureOut">
              <a:rPr lang="en-US" smtClean="0"/>
              <a:pPr/>
              <a:t>9/28/2020</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5BCF9B4E-F487-4A0A-9F45-183E43532E38}"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797F628F-A42B-4157-A8A6-8033BE658C70}" type="datetimeFigureOut">
              <a:rPr lang="en-US" smtClean="0"/>
              <a:pPr/>
              <a:t>9/28/2020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CF9B4E-F487-4A0A-9F45-183E43532E38}"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797F628F-A42B-4157-A8A6-8033BE658C70}" type="datetimeFigureOut">
              <a:rPr lang="en-US" smtClean="0"/>
              <a:pPr/>
              <a:t>9/28/2020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CF9B4E-F487-4A0A-9F45-183E43532E38}"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4"/>
          </p:nvPr>
        </p:nvSpPr>
        <p:spPr/>
        <p:txBody>
          <a:bodyPr rtlCol="0"/>
          <a:lstStyle/>
          <a:p>
            <a:fld id="{797F628F-A42B-4157-A8A6-8033BE658C70}" type="datetimeFigureOut">
              <a:rPr lang="en-US" smtClean="0"/>
              <a:pPr/>
              <a:t>9/28/2020</a:t>
            </a:fld>
            <a:endParaRPr lang="en-US"/>
          </a:p>
        </p:txBody>
      </p:sp>
      <p:sp>
        <p:nvSpPr>
          <p:cNvPr id="9" name="Slide Number Placeholder 8"/>
          <p:cNvSpPr>
            <a:spLocks noGrp="1"/>
          </p:cNvSpPr>
          <p:nvPr>
            <p:ph type="sldNum" sz="quarter" idx="15"/>
          </p:nvPr>
        </p:nvSpPr>
        <p:spPr/>
        <p:txBody>
          <a:bodyPr rtlCol="0"/>
          <a:lstStyle/>
          <a:p>
            <a:fld id="{5BCF9B4E-F487-4A0A-9F45-183E43532E38}" type="slidenum">
              <a:rPr lang="en-US" smtClean="0"/>
              <a:pPr/>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a:t>Click to edit Master title style</a:t>
            </a:r>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797F628F-A42B-4157-A8A6-8033BE658C70}" type="datetimeFigureOut">
              <a:rPr lang="en-US" smtClean="0"/>
              <a:pPr/>
              <a:t>9/28/2020</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5BCF9B4E-F487-4A0A-9F45-183E43532E38}"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797F628F-A42B-4157-A8A6-8033BE658C70}" type="datetimeFigureOut">
              <a:rPr lang="en-US" smtClean="0"/>
              <a:pPr/>
              <a:t>9/28/2020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CF9B4E-F487-4A0A-9F45-183E43532E38}"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a:t>Click to edit Master title style</a:t>
            </a:r>
          </a:p>
        </p:txBody>
      </p:sp>
      <p:sp>
        <p:nvSpPr>
          <p:cNvPr id="7" name="Date Placeholder 6"/>
          <p:cNvSpPr>
            <a:spLocks noGrp="1"/>
          </p:cNvSpPr>
          <p:nvPr>
            <p:ph type="dt" sz="half" idx="10"/>
          </p:nvPr>
        </p:nvSpPr>
        <p:spPr/>
        <p:txBody>
          <a:bodyPr/>
          <a:lstStyle/>
          <a:p>
            <a:fld id="{797F628F-A42B-4157-A8A6-8033BE658C70}" type="datetimeFigureOut">
              <a:rPr lang="en-US" smtClean="0"/>
              <a:pPr/>
              <a:t>9/28/2020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BCF9B4E-F487-4A0A-9F45-183E43532E38}"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6" name="Date Placeholder 5"/>
          <p:cNvSpPr>
            <a:spLocks noGrp="1"/>
          </p:cNvSpPr>
          <p:nvPr>
            <p:ph type="dt" sz="half" idx="10"/>
          </p:nvPr>
        </p:nvSpPr>
        <p:spPr/>
        <p:txBody>
          <a:bodyPr rtlCol="0"/>
          <a:lstStyle/>
          <a:p>
            <a:fld id="{797F628F-A42B-4157-A8A6-8033BE658C70}" type="datetimeFigureOut">
              <a:rPr lang="en-US" smtClean="0"/>
              <a:pPr/>
              <a:t>9/28/2020</a:t>
            </a:fld>
            <a:endParaRPr lang="en-US"/>
          </a:p>
        </p:txBody>
      </p:sp>
      <p:sp>
        <p:nvSpPr>
          <p:cNvPr id="7" name="Slide Number Placeholder 6"/>
          <p:cNvSpPr>
            <a:spLocks noGrp="1"/>
          </p:cNvSpPr>
          <p:nvPr>
            <p:ph type="sldNum" sz="quarter" idx="11"/>
          </p:nvPr>
        </p:nvSpPr>
        <p:spPr/>
        <p:txBody>
          <a:bodyPr rtlCol="0"/>
          <a:lstStyle/>
          <a:p>
            <a:fld id="{5BCF9B4E-F487-4A0A-9F45-183E43532E38}" type="slidenum">
              <a:rPr lang="en-US" smtClean="0"/>
              <a:pPr/>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7F628F-A42B-4157-A8A6-8033BE658C70}" type="datetimeFigureOut">
              <a:rPr lang="en-US" smtClean="0"/>
              <a:pPr/>
              <a:t>9/28/2020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BCF9B4E-F487-4A0A-9F45-183E43532E38}"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a:t>Click to edit Master title style</a:t>
            </a:r>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1" name="Date Placeholder 20"/>
          <p:cNvSpPr>
            <a:spLocks noGrp="1"/>
          </p:cNvSpPr>
          <p:nvPr>
            <p:ph type="dt" sz="half" idx="14"/>
          </p:nvPr>
        </p:nvSpPr>
        <p:spPr/>
        <p:txBody>
          <a:bodyPr rtlCol="0"/>
          <a:lstStyle/>
          <a:p>
            <a:fld id="{797F628F-A42B-4157-A8A6-8033BE658C70}" type="datetimeFigureOut">
              <a:rPr lang="en-US" smtClean="0"/>
              <a:pPr/>
              <a:t>9/28/2020</a:t>
            </a:fld>
            <a:endParaRPr lang="en-US"/>
          </a:p>
        </p:txBody>
      </p:sp>
      <p:sp>
        <p:nvSpPr>
          <p:cNvPr id="22" name="Slide Number Placeholder 21"/>
          <p:cNvSpPr>
            <a:spLocks noGrp="1"/>
          </p:cNvSpPr>
          <p:nvPr>
            <p:ph type="sldNum" sz="quarter" idx="15"/>
          </p:nvPr>
        </p:nvSpPr>
        <p:spPr/>
        <p:txBody>
          <a:bodyPr rtlCol="0"/>
          <a:lstStyle/>
          <a:p>
            <a:fld id="{5BCF9B4E-F487-4A0A-9F45-183E43532E38}" type="slidenum">
              <a:rPr lang="en-US" smtClean="0"/>
              <a:pPr/>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a:t>Click to edit Master title style</a:t>
            </a:r>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797F628F-A42B-4157-A8A6-8033BE658C70}" type="datetimeFigureOut">
              <a:rPr lang="en-US" smtClean="0"/>
              <a:pPr/>
              <a:t>9/28/2020</a:t>
            </a:fld>
            <a:endParaRPr lang="en-US"/>
          </a:p>
        </p:txBody>
      </p:sp>
      <p:sp>
        <p:nvSpPr>
          <p:cNvPr id="18" name="Slide Number Placeholder 17"/>
          <p:cNvSpPr>
            <a:spLocks noGrp="1"/>
          </p:cNvSpPr>
          <p:nvPr>
            <p:ph type="sldNum" sz="quarter" idx="11"/>
          </p:nvPr>
        </p:nvSpPr>
        <p:spPr/>
        <p:txBody>
          <a:bodyPr rtlCol="0"/>
          <a:lstStyle/>
          <a:p>
            <a:fld id="{5BCF9B4E-F487-4A0A-9F45-183E43532E38}" type="slidenum">
              <a:rPr lang="en-US" smtClean="0"/>
              <a:pPr/>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a:t>Click to edit Master title style</a:t>
            </a:r>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797F628F-A42B-4157-A8A6-8033BE658C70}" type="datetimeFigureOut">
              <a:rPr lang="en-US" smtClean="0"/>
              <a:pPr/>
              <a:t>9/28/2020</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5BCF9B4E-F487-4A0A-9F45-183E43532E38}"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antabarbara.craigslist.org/"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www.lovingcarepetservices.com/"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hyperlink" Target="https://example.com/whiskey" TargetMode="Externa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hyperlink" Target="https://domain.com/cat/?cid=7078" TargetMode="Externa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hyperlink" Target="http://www.techterms.com/definition/sourcecode"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hyperlink" Target="http://moz.com/learn/seo/url" TargetMode="External"/><Relationship Id="rId2" Type="http://schemas.openxmlformats.org/officeDocument/2006/relationships/hyperlink" Target="http://www.yourdomain.com/critical-keyword.html" TargetMode="External"/><Relationship Id="rId1" Type="http://schemas.openxmlformats.org/officeDocument/2006/relationships/slideLayout" Target="../slideLayouts/slideLayout2.xml"/><Relationship Id="rId4" Type="http://schemas.openxmlformats.org/officeDocument/2006/relationships/hyperlink" Target="http://searchsoa.techtarget.com/definition/Web-site" TargetMode="Externa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914400"/>
            <a:ext cx="6777318" cy="1371600"/>
          </a:xfrm>
        </p:spPr>
        <p:txBody>
          <a:bodyPr>
            <a:normAutofit fontScale="90000"/>
          </a:bodyPr>
          <a:lstStyle/>
          <a:p>
            <a:r>
              <a:rPr lang="en-US" sz="4400" dirty="0"/>
              <a:t>Search engine optimization</a:t>
            </a:r>
            <a:br>
              <a:rPr lang="en-US" sz="4400" dirty="0"/>
            </a:br>
            <a:endParaRPr lang="en-US" sz="4400" dirty="0"/>
          </a:p>
        </p:txBody>
      </p:sp>
      <p:sp>
        <p:nvSpPr>
          <p:cNvPr id="4" name="TextBox 3"/>
          <p:cNvSpPr txBox="1"/>
          <p:nvPr/>
        </p:nvSpPr>
        <p:spPr>
          <a:xfrm>
            <a:off x="1143000" y="3810000"/>
            <a:ext cx="2895600" cy="400110"/>
          </a:xfrm>
          <a:prstGeom prst="rect">
            <a:avLst/>
          </a:prstGeom>
          <a:noFill/>
        </p:spPr>
        <p:txBody>
          <a:bodyPr wrap="square" rtlCol="0">
            <a:spAutoFit/>
          </a:bodyPr>
          <a:lstStyle/>
          <a:p>
            <a:endParaRPr lang="en-US" sz="2000" b="1" u="sng" dirty="0"/>
          </a:p>
        </p:txBody>
      </p:sp>
      <p:sp>
        <p:nvSpPr>
          <p:cNvPr id="5" name="TextBox 4"/>
          <p:cNvSpPr txBox="1"/>
          <p:nvPr/>
        </p:nvSpPr>
        <p:spPr>
          <a:xfrm>
            <a:off x="1143000" y="5029200"/>
            <a:ext cx="2895600" cy="369332"/>
          </a:xfrm>
          <a:prstGeom prst="rect">
            <a:avLst/>
          </a:prstGeom>
          <a:noFill/>
        </p:spPr>
        <p:txBody>
          <a:bodyPr wrap="square" rtlCol="0">
            <a:spAutoFit/>
          </a:bodyPr>
          <a:lstStyle/>
          <a:p>
            <a:endParaRPr lang="en-US" b="1" dirty="0"/>
          </a:p>
        </p:txBody>
      </p:sp>
      <p:sp>
        <p:nvSpPr>
          <p:cNvPr id="6" name="TextBox 5"/>
          <p:cNvSpPr txBox="1"/>
          <p:nvPr/>
        </p:nvSpPr>
        <p:spPr>
          <a:xfrm>
            <a:off x="5257800" y="3798094"/>
            <a:ext cx="3200400" cy="1231106"/>
          </a:xfrm>
          <a:prstGeom prst="rect">
            <a:avLst/>
          </a:prstGeom>
          <a:noFill/>
        </p:spPr>
        <p:txBody>
          <a:bodyPr wrap="square" rtlCol="0">
            <a:spAutoFit/>
          </a:bodyPr>
          <a:lstStyle/>
          <a:p>
            <a:r>
              <a:rPr lang="en-US" sz="2000" b="1" u="sng" dirty="0"/>
              <a:t>Developed By :</a:t>
            </a:r>
          </a:p>
          <a:p>
            <a:r>
              <a:rPr lang="en-US" b="1" dirty="0"/>
              <a:t>Seta  Vidhi</a:t>
            </a:r>
          </a:p>
          <a:p>
            <a:endParaRPr lang="en-US" b="1" dirty="0"/>
          </a:p>
          <a:p>
            <a:endParaRPr lang="en-US" b="1" dirty="0"/>
          </a:p>
        </p:txBody>
      </p:sp>
    </p:spTree>
    <p:extLst>
      <p:ext uri="{BB962C8B-B14F-4D97-AF65-F5344CB8AC3E}">
        <p14:creationId xmlns:p14="http://schemas.microsoft.com/office/powerpoint/2010/main" val="4248728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Continue..</a:t>
            </a:r>
            <a:endParaRPr lang="en-IN" dirty="0"/>
          </a:p>
        </p:txBody>
      </p:sp>
      <p:sp>
        <p:nvSpPr>
          <p:cNvPr id="3" name="Content Placeholder 2"/>
          <p:cNvSpPr>
            <a:spLocks noGrp="1"/>
          </p:cNvSpPr>
          <p:nvPr>
            <p:ph sz="quarter" idx="1"/>
          </p:nvPr>
        </p:nvSpPr>
        <p:spPr/>
        <p:txBody>
          <a:bodyPr/>
          <a:lstStyle/>
          <a:p>
            <a:pPr marL="0" indent="0">
              <a:buNone/>
            </a:pPr>
            <a:r>
              <a:rPr lang="en-US" b="1" dirty="0"/>
              <a:t>6)Links on pages with many hundreds or thousands of links</a:t>
            </a:r>
          </a:p>
          <a:p>
            <a:pPr marL="0" indent="0">
              <a:buNone/>
            </a:pPr>
            <a:r>
              <a:rPr lang="en-US" dirty="0"/>
              <a:t>Google has a suggested guideline of the 100 links per page before it may stop </a:t>
            </a:r>
            <a:r>
              <a:rPr lang="en-US" dirty="0" err="1"/>
              <a:t>spidering</a:t>
            </a:r>
            <a:r>
              <a:rPr lang="en-US" dirty="0"/>
              <a:t> additional links from the page. This “limit” is somewhat flexible and particularly important pages may have upward of 150 or even 200 links followed.</a:t>
            </a:r>
          </a:p>
          <a:p>
            <a:pPr marL="0" indent="0">
              <a:buNone/>
            </a:pPr>
            <a:r>
              <a:rPr lang="en-US" b="1" dirty="0"/>
              <a:t>7)Links in frames or </a:t>
            </a:r>
            <a:r>
              <a:rPr lang="en-US" b="1" dirty="0" err="1"/>
              <a:t>iframes</a:t>
            </a:r>
            <a:r>
              <a:rPr lang="en-US" b="1" dirty="0"/>
              <a:t>:</a:t>
            </a:r>
          </a:p>
          <a:p>
            <a:pPr marL="0" indent="0">
              <a:buNone/>
            </a:pPr>
            <a:r>
              <a:rPr lang="en-US" dirty="0"/>
              <a:t>Technically, links in both frames &amp; </a:t>
            </a:r>
            <a:r>
              <a:rPr lang="en-US" dirty="0" err="1"/>
              <a:t>iframes</a:t>
            </a:r>
            <a:r>
              <a:rPr lang="en-US" dirty="0"/>
              <a:t> can be crawled, but both present structural issues for the engines in terms of organization and following.</a:t>
            </a:r>
          </a:p>
          <a:p>
            <a:pPr marL="0" indent="0">
              <a:buNone/>
            </a:pPr>
            <a:endParaRPr lang="en-IN" dirty="0"/>
          </a:p>
        </p:txBody>
      </p:sp>
    </p:spTree>
    <p:extLst>
      <p:ext uri="{BB962C8B-B14F-4D97-AF65-F5344CB8AC3E}">
        <p14:creationId xmlns:p14="http://schemas.microsoft.com/office/powerpoint/2010/main" val="1686813923"/>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Continue..</a:t>
            </a:r>
            <a:endParaRPr lang="en-IN"/>
          </a:p>
        </p:txBody>
      </p:sp>
      <p:sp>
        <p:nvSpPr>
          <p:cNvPr id="3" name="Content Placeholder 2"/>
          <p:cNvSpPr>
            <a:spLocks noGrp="1"/>
          </p:cNvSpPr>
          <p:nvPr>
            <p:ph sz="quarter" idx="1"/>
          </p:nvPr>
        </p:nvSpPr>
        <p:spPr/>
        <p:txBody>
          <a:bodyPr>
            <a:normAutofit/>
          </a:bodyPr>
          <a:lstStyle/>
          <a:p>
            <a:r>
              <a:rPr lang="en-IN" dirty="0"/>
              <a:t>Pick a </a:t>
            </a:r>
            <a:r>
              <a:rPr lang="en-IN" dirty="0" err="1"/>
              <a:t>stylin</a:t>
            </a:r>
            <a:r>
              <a:rPr lang="en-IN" dirty="0"/>
              <a:t>' font that's only on your system, and your visitors get a fall back font; that's the way it works, or rather used to work...</a:t>
            </a:r>
          </a:p>
          <a:p>
            <a:r>
              <a:rPr lang="en-IN" dirty="0"/>
              <a:t>This presentation will introduce you to a technique, called Scalable Inman Flash Replacement (</a:t>
            </a:r>
            <a:r>
              <a:rPr lang="en-IN" dirty="0" err="1"/>
              <a:t>sIFR</a:t>
            </a:r>
            <a:r>
              <a:rPr lang="en-IN" dirty="0"/>
              <a:t>), which will allow you to use that hot new font on the pages you create, without being forced to use images, all in a easy to use, unobtrusive, backwards compatible, search-engine friendly manner by using a nifty combination of Flash and JavaScript.</a:t>
            </a:r>
          </a:p>
          <a:p>
            <a:endParaRPr lang="en-IN" dirty="0"/>
          </a:p>
        </p:txBody>
      </p:sp>
    </p:spTree>
    <p:extLst>
      <p:ext uri="{BB962C8B-B14F-4D97-AF65-F5344CB8AC3E}">
        <p14:creationId xmlns:p14="http://schemas.microsoft.com/office/powerpoint/2010/main" val="4101179110"/>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Content delivery and search spider control..</a:t>
            </a:r>
            <a:endParaRPr lang="en-IN" dirty="0"/>
          </a:p>
        </p:txBody>
      </p:sp>
      <p:sp>
        <p:nvSpPr>
          <p:cNvPr id="3" name="Content Placeholder 2"/>
          <p:cNvSpPr>
            <a:spLocks noGrp="1"/>
          </p:cNvSpPr>
          <p:nvPr>
            <p:ph sz="quarter" idx="1"/>
          </p:nvPr>
        </p:nvSpPr>
        <p:spPr/>
        <p:txBody>
          <a:bodyPr/>
          <a:lstStyle/>
          <a:p>
            <a:r>
              <a:rPr lang="en-IN" dirty="0"/>
              <a:t>Have you ever encountered a situation where you wanted to search for a specific product or information and when you clicked on one of the SERPs (Search Engine Result Pages) based on the title and description, it was completely irrelevant (Pornographic site)?</a:t>
            </a:r>
          </a:p>
          <a:p>
            <a:r>
              <a:rPr lang="en-IN" dirty="0"/>
              <a:t> Yes, I do! The reason for this is commonly known as Cloaking in SEO (Search Engine Optimization). It is used to trick the users on the web to drive more traffic. </a:t>
            </a:r>
          </a:p>
          <a:p>
            <a:endParaRPr lang="en-IN" dirty="0"/>
          </a:p>
        </p:txBody>
      </p:sp>
    </p:spTree>
    <p:extLst>
      <p:ext uri="{BB962C8B-B14F-4D97-AF65-F5344CB8AC3E}">
        <p14:creationId xmlns:p14="http://schemas.microsoft.com/office/powerpoint/2010/main" val="4101179110"/>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cloaking..?</a:t>
            </a:r>
            <a:endParaRPr lang="en-IN" dirty="0"/>
          </a:p>
        </p:txBody>
      </p:sp>
      <p:sp>
        <p:nvSpPr>
          <p:cNvPr id="3" name="Content Placeholder 2"/>
          <p:cNvSpPr>
            <a:spLocks noGrp="1"/>
          </p:cNvSpPr>
          <p:nvPr>
            <p:ph sz="quarter" idx="1"/>
          </p:nvPr>
        </p:nvSpPr>
        <p:spPr/>
        <p:txBody>
          <a:bodyPr>
            <a:normAutofit fontScale="92500"/>
          </a:bodyPr>
          <a:lstStyle/>
          <a:p>
            <a:r>
              <a:rPr lang="en-IN" dirty="0"/>
              <a:t>The web content is viewed by humans as well as search engines. </a:t>
            </a:r>
          </a:p>
          <a:p>
            <a:r>
              <a:rPr lang="en-IN" dirty="0"/>
              <a:t>If the web content is displayed differently for the users and differently for the search engines, then you can be sure that a Black Hat SEO technique, Cloaking has been used. </a:t>
            </a:r>
          </a:p>
          <a:p>
            <a:r>
              <a:rPr lang="en-IN" dirty="0"/>
              <a:t>Cloaking is an unethical way of optimizing the websites. If any website is found to use this Black Hat technique, the site will be penalized.</a:t>
            </a:r>
          </a:p>
          <a:p>
            <a:r>
              <a:rPr lang="en-IN" dirty="0"/>
              <a:t> There is always a risk in using Black Hat. The worst case is that the website can be banned from SERP of major search engines. Few search engines have not been smart enough to detect cloaking.</a:t>
            </a:r>
          </a:p>
          <a:p>
            <a:endParaRPr lang="en-IN" dirty="0"/>
          </a:p>
        </p:txBody>
      </p:sp>
    </p:spTree>
    <p:extLst>
      <p:ext uri="{BB962C8B-B14F-4D97-AF65-F5344CB8AC3E}">
        <p14:creationId xmlns:p14="http://schemas.microsoft.com/office/powerpoint/2010/main" val="4101179110"/>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normAutofit fontScale="92500"/>
          </a:bodyPr>
          <a:lstStyle/>
          <a:p>
            <a:r>
              <a:rPr lang="en-IN" b="1" dirty="0"/>
              <a:t>Cloaking is a search engine optimization (SEO) technique in which the content presented to the search engine spider is different from that presented to the user's browser. </a:t>
            </a:r>
          </a:p>
          <a:p>
            <a:r>
              <a:rPr lang="en-IN" dirty="0"/>
              <a:t>This is done by delivering content based on the IP addresses or the User-Agent HTTP header of the user requesting the page.</a:t>
            </a:r>
          </a:p>
          <a:p>
            <a:r>
              <a:rPr lang="en-IN" dirty="0"/>
              <a:t>Cloaking is one of those terms in internet marketing that has multiple meanings. It's most ‘generic’ or broad meaning would be the act of hiding or changing an element of a webpage from a third party.</a:t>
            </a:r>
          </a:p>
          <a:p>
            <a:r>
              <a:rPr lang="en-IN" dirty="0"/>
              <a:t>. </a:t>
            </a:r>
          </a:p>
          <a:p>
            <a:endParaRPr lang="en-IN" dirty="0"/>
          </a:p>
          <a:p>
            <a:endParaRPr lang="en-IN" dirty="0"/>
          </a:p>
        </p:txBody>
      </p:sp>
    </p:spTree>
    <p:extLst>
      <p:ext uri="{BB962C8B-B14F-4D97-AF65-F5344CB8AC3E}">
        <p14:creationId xmlns:p14="http://schemas.microsoft.com/office/powerpoint/2010/main" val="4101179110"/>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lstStyle/>
          <a:p>
            <a:r>
              <a:rPr lang="en-IN" dirty="0"/>
              <a:t>A more aggressive form of cloaking is also known as ‘Content Swapping.’ Content swapping is done for SEO reasons typically. It involves taking a portion of content and changing it depending on the visitor</a:t>
            </a:r>
          </a:p>
        </p:txBody>
      </p:sp>
    </p:spTree>
    <p:extLst>
      <p:ext uri="{BB962C8B-B14F-4D97-AF65-F5344CB8AC3E}">
        <p14:creationId xmlns:p14="http://schemas.microsoft.com/office/powerpoint/2010/main" val="4101179110"/>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Content requiring registration and first click free..</a:t>
            </a:r>
            <a:endParaRPr lang="en-IN" dirty="0"/>
          </a:p>
        </p:txBody>
      </p:sp>
      <p:sp>
        <p:nvSpPr>
          <p:cNvPr id="3" name="Content Placeholder 2"/>
          <p:cNvSpPr>
            <a:spLocks noGrp="1"/>
          </p:cNvSpPr>
          <p:nvPr>
            <p:ph sz="quarter" idx="1"/>
          </p:nvPr>
        </p:nvSpPr>
        <p:spPr/>
        <p:txBody>
          <a:bodyPr/>
          <a:lstStyle/>
          <a:p>
            <a:r>
              <a:rPr lang="en-US" dirty="0"/>
              <a:t>If you force registration on user to view specific content pieces, it is best to keep the </a:t>
            </a:r>
            <a:r>
              <a:rPr lang="en-US" dirty="0" err="1"/>
              <a:t>Url</a:t>
            </a:r>
            <a:r>
              <a:rPr lang="en-US" dirty="0"/>
              <a:t> the same the same for both logged-in and non-logged-in users and to show a snippet to non logged in users and search engines.</a:t>
            </a:r>
          </a:p>
          <a:p>
            <a:r>
              <a:rPr lang="en-US" dirty="0"/>
              <a:t>If you want to display the full content to search engines, you have the option to provide some rules for content delivery, such as showing the first one or two pages of content to a new visitor without </a:t>
            </a:r>
            <a:r>
              <a:rPr lang="en-US"/>
              <a:t>requiring registration, and </a:t>
            </a:r>
            <a:r>
              <a:rPr lang="en-US" dirty="0"/>
              <a:t>then requiring registration after that grace period.</a:t>
            </a:r>
            <a:endParaRPr lang="en-IN" dirty="0"/>
          </a:p>
        </p:txBody>
      </p:sp>
    </p:spTree>
    <p:extLst>
      <p:ext uri="{BB962C8B-B14F-4D97-AF65-F5344CB8AC3E}">
        <p14:creationId xmlns:p14="http://schemas.microsoft.com/office/powerpoint/2010/main" val="1650068144"/>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Duplicate content</a:t>
            </a:r>
            <a:endParaRPr lang="en-IN" dirty="0"/>
          </a:p>
        </p:txBody>
      </p:sp>
      <p:sp>
        <p:nvSpPr>
          <p:cNvPr id="3" name="Content Placeholder 2"/>
          <p:cNvSpPr>
            <a:spLocks noGrp="1"/>
          </p:cNvSpPr>
          <p:nvPr>
            <p:ph sz="quarter" idx="1"/>
          </p:nvPr>
        </p:nvSpPr>
        <p:spPr/>
        <p:txBody>
          <a:bodyPr/>
          <a:lstStyle/>
          <a:p>
            <a:r>
              <a:rPr lang="en-US" dirty="0"/>
              <a:t>If a significant portion of a page’s content is </a:t>
            </a:r>
            <a:r>
              <a:rPr lang="en-US" dirty="0" err="1"/>
              <a:t>duplicated,you</a:t>
            </a:r>
            <a:r>
              <a:rPr lang="en-US" dirty="0"/>
              <a:t> might consider restricting spider access to it by placing it in </a:t>
            </a:r>
            <a:r>
              <a:rPr lang="en-US" dirty="0" err="1"/>
              <a:t>iframe</a:t>
            </a:r>
            <a:r>
              <a:rPr lang="en-US" dirty="0"/>
              <a:t> that’s restricted by robots.txt file.</a:t>
            </a:r>
          </a:p>
          <a:p>
            <a:r>
              <a:rPr lang="en-US" dirty="0"/>
              <a:t>This ensures that you can show the engines the unique portion of your </a:t>
            </a:r>
            <a:r>
              <a:rPr lang="en-US" dirty="0" err="1"/>
              <a:t>pages,which</a:t>
            </a:r>
            <a:r>
              <a:rPr lang="en-US" dirty="0"/>
              <a:t> protecting against duplicate content problems.</a:t>
            </a:r>
            <a:endParaRPr lang="en-IN" dirty="0"/>
          </a:p>
        </p:txBody>
      </p:sp>
    </p:spTree>
    <p:extLst>
      <p:ext uri="{BB962C8B-B14F-4D97-AF65-F5344CB8AC3E}">
        <p14:creationId xmlns:p14="http://schemas.microsoft.com/office/powerpoint/2010/main" val="4101179110"/>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Different content for different user</a:t>
            </a:r>
            <a:endParaRPr lang="en-IN" dirty="0"/>
          </a:p>
        </p:txBody>
      </p:sp>
      <p:sp>
        <p:nvSpPr>
          <p:cNvPr id="3" name="Content Placeholder 2"/>
          <p:cNvSpPr>
            <a:spLocks noGrp="1"/>
          </p:cNvSpPr>
          <p:nvPr>
            <p:ph sz="quarter" idx="1"/>
          </p:nvPr>
        </p:nvSpPr>
        <p:spPr/>
        <p:txBody>
          <a:bodyPr/>
          <a:lstStyle/>
          <a:p>
            <a:endParaRPr lang="en-IN" dirty="0"/>
          </a:p>
        </p:txBody>
      </p:sp>
    </p:spTree>
    <p:extLst>
      <p:ext uri="{BB962C8B-B14F-4D97-AF65-F5344CB8AC3E}">
        <p14:creationId xmlns:p14="http://schemas.microsoft.com/office/powerpoint/2010/main" val="4101179110"/>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Navigation </a:t>
            </a:r>
            <a:r>
              <a:rPr lang="en-US" dirty="0" err="1"/>
              <a:t>unspiderable</a:t>
            </a:r>
            <a:r>
              <a:rPr lang="en-US" dirty="0"/>
              <a:t> by search engine..</a:t>
            </a:r>
            <a:endParaRPr lang="en-IN" dirty="0"/>
          </a:p>
        </p:txBody>
      </p:sp>
      <p:sp>
        <p:nvSpPr>
          <p:cNvPr id="3" name="Content Placeholder 2"/>
          <p:cNvSpPr>
            <a:spLocks noGrp="1"/>
          </p:cNvSpPr>
          <p:nvPr>
            <p:ph sz="quarter" idx="1"/>
          </p:nvPr>
        </p:nvSpPr>
        <p:spPr/>
        <p:txBody>
          <a:bodyPr/>
          <a:lstStyle/>
          <a:p>
            <a:r>
              <a:rPr lang="en-US" dirty="0"/>
              <a:t>If your navigation is in flash,Js,a Java application, or another format that the search engine may not be able to parse, you should consider showing search engines a version of your site that has </a:t>
            </a:r>
            <a:r>
              <a:rPr lang="en-US" dirty="0" err="1"/>
              <a:t>spiderable</a:t>
            </a:r>
            <a:r>
              <a:rPr lang="en-US" dirty="0"/>
              <a:t>, </a:t>
            </a:r>
            <a:r>
              <a:rPr lang="en-US" dirty="0" err="1"/>
              <a:t>crawleble</a:t>
            </a:r>
            <a:r>
              <a:rPr lang="en-US" dirty="0"/>
              <a:t> content in HTML.</a:t>
            </a:r>
            <a:endParaRPr lang="en-IN" dirty="0"/>
          </a:p>
        </p:txBody>
      </p:sp>
    </p:spTree>
    <p:extLst>
      <p:ext uri="{BB962C8B-B14F-4D97-AF65-F5344CB8AC3E}">
        <p14:creationId xmlns:p14="http://schemas.microsoft.com/office/powerpoint/2010/main" val="4101179110"/>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display different content to search engines versus visitors….</a:t>
            </a:r>
            <a:endParaRPr lang="en-IN" dirty="0"/>
          </a:p>
        </p:txBody>
      </p:sp>
      <p:sp>
        <p:nvSpPr>
          <p:cNvPr id="3" name="Content Placeholder 2"/>
          <p:cNvSpPr>
            <a:spLocks noGrp="1"/>
          </p:cNvSpPr>
          <p:nvPr>
            <p:ph sz="quarter" idx="1"/>
          </p:nvPr>
        </p:nvSpPr>
        <p:spPr/>
        <p:txBody>
          <a:bodyPr/>
          <a:lstStyle/>
          <a:p>
            <a:r>
              <a:rPr lang="en-US" dirty="0"/>
              <a:t>When you were trying to show the engines something you don’t want visitors to see, you can use CSS formatting styles(like display: none),JavaScript user-</a:t>
            </a:r>
            <a:r>
              <a:rPr lang="en-US" dirty="0" err="1"/>
              <a:t>agent,cookie</a:t>
            </a:r>
            <a:r>
              <a:rPr lang="en-US" dirty="0"/>
              <a:t> or session based delivery or perhaps most </a:t>
            </a:r>
            <a:r>
              <a:rPr lang="en-US" dirty="0" err="1"/>
              <a:t>effectively,Ip</a:t>
            </a:r>
            <a:r>
              <a:rPr lang="en-US" dirty="0"/>
              <a:t> delivery.</a:t>
            </a:r>
            <a:endParaRPr lang="en-IN" dirty="0"/>
          </a:p>
        </p:txBody>
      </p:sp>
    </p:spTree>
    <p:extLst>
      <p:ext uri="{BB962C8B-B14F-4D97-AF65-F5344CB8AC3E}">
        <p14:creationId xmlns:p14="http://schemas.microsoft.com/office/powerpoint/2010/main" val="41011791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sitemap??</a:t>
            </a:r>
            <a:endParaRPr lang="en-IN" dirty="0"/>
          </a:p>
        </p:txBody>
      </p:sp>
      <p:sp>
        <p:nvSpPr>
          <p:cNvPr id="3" name="Content Placeholder 2"/>
          <p:cNvSpPr>
            <a:spLocks noGrp="1"/>
          </p:cNvSpPr>
          <p:nvPr>
            <p:ph sz="quarter" idx="1"/>
          </p:nvPr>
        </p:nvSpPr>
        <p:spPr/>
        <p:txBody>
          <a:bodyPr>
            <a:normAutofit fontScale="92500" lnSpcReduction="20000"/>
          </a:bodyPr>
          <a:lstStyle/>
          <a:p>
            <a:r>
              <a:rPr lang="en-IN" dirty="0"/>
              <a:t>A </a:t>
            </a:r>
            <a:r>
              <a:rPr lang="en-IN" b="1" dirty="0"/>
              <a:t>site map</a:t>
            </a:r>
            <a:r>
              <a:rPr lang="en-IN" dirty="0"/>
              <a:t> (or </a:t>
            </a:r>
            <a:r>
              <a:rPr lang="en-IN" b="1" dirty="0"/>
              <a:t>sitemap</a:t>
            </a:r>
            <a:r>
              <a:rPr lang="en-IN" dirty="0"/>
              <a:t>) is a list of pages of a web site accessible to crawlers or users. Sitemap is a list of pages on a website that is accessible to all users.</a:t>
            </a:r>
          </a:p>
          <a:p>
            <a:r>
              <a:rPr lang="en-IN" dirty="0"/>
              <a:t> An XML sitemap is a way for website owners to tell search engines about all the pages that exist on their website.</a:t>
            </a:r>
          </a:p>
          <a:p>
            <a:r>
              <a:rPr lang="en-IN" dirty="0"/>
              <a:t>An </a:t>
            </a:r>
            <a:r>
              <a:rPr lang="en-IN" b="1" dirty="0"/>
              <a:t>XML sitemap</a:t>
            </a:r>
            <a:r>
              <a:rPr lang="en-IN" dirty="0"/>
              <a:t> is a document that helps Google and other major search engines better understand your website while crawling it.</a:t>
            </a:r>
          </a:p>
          <a:p>
            <a:r>
              <a:rPr lang="en-US" dirty="0"/>
              <a:t>A good </a:t>
            </a:r>
            <a:r>
              <a:rPr lang="en-US" b="1" dirty="0"/>
              <a:t>XML sitemap</a:t>
            </a:r>
            <a:r>
              <a:rPr lang="en-US" dirty="0"/>
              <a:t> acts as a roadmap of your website that leads Google to all your </a:t>
            </a:r>
            <a:r>
              <a:rPr lang="en-US" b="1" dirty="0"/>
              <a:t>important</a:t>
            </a:r>
            <a:r>
              <a:rPr lang="en-US" dirty="0"/>
              <a:t> pages. </a:t>
            </a:r>
          </a:p>
          <a:p>
            <a:r>
              <a:rPr lang="en-US" b="1" dirty="0"/>
              <a:t>XML sitemaps</a:t>
            </a:r>
            <a:r>
              <a:rPr lang="en-US" dirty="0"/>
              <a:t> can be good for </a:t>
            </a:r>
            <a:r>
              <a:rPr lang="en-US" b="1" dirty="0"/>
              <a:t>SEO</a:t>
            </a:r>
            <a:r>
              <a:rPr lang="en-US" dirty="0"/>
              <a:t>, as they allow Google to quickly find your essential website pages, even if your internal linking isn't perfect.</a:t>
            </a:r>
            <a:endParaRPr lang="en-IN" dirty="0"/>
          </a:p>
        </p:txBody>
      </p:sp>
    </p:spTree>
    <p:extLst>
      <p:ext uri="{BB962C8B-B14F-4D97-AF65-F5344CB8AC3E}">
        <p14:creationId xmlns:p14="http://schemas.microsoft.com/office/powerpoint/2010/main" val="642929333"/>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of robots.txt file..</a:t>
            </a:r>
            <a:endParaRPr lang="en-IN" dirty="0"/>
          </a:p>
        </p:txBody>
      </p:sp>
      <p:sp>
        <p:nvSpPr>
          <p:cNvPr id="3" name="Content Placeholder 2"/>
          <p:cNvSpPr>
            <a:spLocks noGrp="1"/>
          </p:cNvSpPr>
          <p:nvPr>
            <p:ph sz="quarter" idx="1"/>
          </p:nvPr>
        </p:nvSpPr>
        <p:spPr/>
        <p:txBody>
          <a:bodyPr>
            <a:normAutofit/>
          </a:bodyPr>
          <a:lstStyle/>
          <a:p>
            <a:r>
              <a:rPr lang="en-US" dirty="0"/>
              <a:t>A </a:t>
            </a:r>
            <a:r>
              <a:rPr lang="en-US" b="1" dirty="0"/>
              <a:t>robots</a:t>
            </a:r>
            <a:r>
              <a:rPr lang="en-US" dirty="0"/>
              <a:t>.</a:t>
            </a:r>
            <a:r>
              <a:rPr lang="en-US" b="1" dirty="0"/>
              <a:t>txt file</a:t>
            </a:r>
            <a:r>
              <a:rPr lang="en-US" dirty="0"/>
              <a:t> is a text </a:t>
            </a:r>
            <a:r>
              <a:rPr lang="en-US" b="1" dirty="0"/>
              <a:t>file</a:t>
            </a:r>
            <a:r>
              <a:rPr lang="en-US" dirty="0"/>
              <a:t> that stops web crawler software, such as </a:t>
            </a:r>
            <a:r>
              <a:rPr lang="en-US" dirty="0" err="1"/>
              <a:t>Googlebot</a:t>
            </a:r>
            <a:r>
              <a:rPr lang="en-US" dirty="0"/>
              <a:t>, from crawling certain pages of your site. The </a:t>
            </a:r>
            <a:r>
              <a:rPr lang="en-US" b="1" dirty="0"/>
              <a:t>file</a:t>
            </a:r>
            <a:r>
              <a:rPr lang="en-US" dirty="0"/>
              <a:t> is essentially a list of commands, such Allow and Disallow , that tell web crawlers which URLs they can or cannot retrieve.</a:t>
            </a:r>
            <a:endParaRPr lang="en-IN" dirty="0"/>
          </a:p>
          <a:p>
            <a:r>
              <a:rPr lang="en-US" dirty="0"/>
              <a:t>Robots.txt is a text (not html) file you put on your site to tell search robots which pages you would like them not to visit. Robots.txt is by no means mandatory for search engines but generally search engines obey what they are asked not to do. </a:t>
            </a:r>
            <a:endParaRPr lang="en-IN" dirty="0"/>
          </a:p>
        </p:txBody>
      </p:sp>
    </p:spTree>
    <p:extLst>
      <p:ext uri="{BB962C8B-B14F-4D97-AF65-F5344CB8AC3E}">
        <p14:creationId xmlns:p14="http://schemas.microsoft.com/office/powerpoint/2010/main" val="4101179110"/>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lstStyle/>
          <a:p>
            <a:r>
              <a:rPr lang="en-US" dirty="0"/>
              <a:t>It is important to clarify that robots.txt is not a way from preventing search engines from crawling your site (i.e. it is not a firewall, or a kind of password protection) and the fact that you put a robots.txt file is something like putting a note “Please, do not enter” on an unlocked door – e.g. you cannot prevent thieves from coming in but the good guys will not open to door and enter.</a:t>
            </a:r>
          </a:p>
          <a:p>
            <a:r>
              <a:rPr lang="en-US" dirty="0"/>
              <a:t>That is why we say that if you have really </a:t>
            </a:r>
            <a:r>
              <a:rPr lang="en-US" dirty="0" err="1"/>
              <a:t>sen</a:t>
            </a:r>
            <a:r>
              <a:rPr lang="en-US" dirty="0"/>
              <a:t> </a:t>
            </a:r>
            <a:r>
              <a:rPr lang="en-US" dirty="0" err="1"/>
              <a:t>sitive</a:t>
            </a:r>
            <a:r>
              <a:rPr lang="en-US" dirty="0"/>
              <a:t> data, it is too naïve to rely on robots.txt to protect it from being indexed and displayed in search results. </a:t>
            </a:r>
            <a:endParaRPr lang="en-IN" dirty="0"/>
          </a:p>
          <a:p>
            <a:endParaRPr lang="en-IN" dirty="0"/>
          </a:p>
        </p:txBody>
      </p:sp>
    </p:spTree>
    <p:extLst>
      <p:ext uri="{BB962C8B-B14F-4D97-AF65-F5344CB8AC3E}">
        <p14:creationId xmlns:p14="http://schemas.microsoft.com/office/powerpoint/2010/main" val="201968911"/>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Continue..</a:t>
            </a:r>
            <a:endParaRPr lang="en-IN"/>
          </a:p>
        </p:txBody>
      </p:sp>
      <p:sp>
        <p:nvSpPr>
          <p:cNvPr id="3" name="Content Placeholder 2"/>
          <p:cNvSpPr>
            <a:spLocks noGrp="1"/>
          </p:cNvSpPr>
          <p:nvPr>
            <p:ph sz="quarter" idx="1"/>
          </p:nvPr>
        </p:nvSpPr>
        <p:spPr/>
        <p:txBody>
          <a:bodyPr/>
          <a:lstStyle/>
          <a:p>
            <a:r>
              <a:rPr lang="en-US" dirty="0"/>
              <a:t>The location of robots.txt is very important. It must be in the main directory because otherwise user agents (search engines) will not be able to find it – they do not search the whole site for a file named robots.txt. Instead, they look first in the main directory (i.e. </a:t>
            </a:r>
            <a:r>
              <a:rPr lang="en-US" u="sng" dirty="0"/>
              <a:t>http://mydomain.com/robots.txt</a:t>
            </a:r>
            <a:r>
              <a:rPr lang="en-US" dirty="0"/>
              <a:t>) and if they don't find it there, they simply assume that this site does not have a robots.txt file and therefore they index everything they find along the way. So, if you don't put robots.txt in the right place, do not be surprised that search engines index your whole site.</a:t>
            </a:r>
            <a:endParaRPr lang="en-IN" dirty="0"/>
          </a:p>
          <a:p>
            <a:endParaRPr lang="en-IN" dirty="0"/>
          </a:p>
        </p:txBody>
      </p:sp>
    </p:spTree>
    <p:extLst>
      <p:ext uri="{BB962C8B-B14F-4D97-AF65-F5344CB8AC3E}">
        <p14:creationId xmlns:p14="http://schemas.microsoft.com/office/powerpoint/2010/main" val="1044964619"/>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Continue..</a:t>
            </a:r>
            <a:endParaRPr lang="en-IN" dirty="0"/>
          </a:p>
        </p:txBody>
      </p:sp>
      <p:sp>
        <p:nvSpPr>
          <p:cNvPr id="3" name="Content Placeholder 2"/>
          <p:cNvSpPr>
            <a:spLocks noGrp="1"/>
          </p:cNvSpPr>
          <p:nvPr>
            <p:ph sz="quarter" idx="1"/>
          </p:nvPr>
        </p:nvSpPr>
        <p:spPr/>
        <p:txBody>
          <a:bodyPr>
            <a:normAutofit/>
          </a:bodyPr>
          <a:lstStyle/>
          <a:p>
            <a:r>
              <a:rPr lang="en-US" b="1" dirty="0"/>
              <a:t>Structure of a Robots.txt File</a:t>
            </a:r>
            <a:endParaRPr lang="en-IN" b="1" dirty="0"/>
          </a:p>
          <a:p>
            <a:r>
              <a:rPr lang="en-US" dirty="0"/>
              <a:t>The structure of a robots.txt is pretty simple (and barely flexible) – it is an endless list of user agents and disallowed files and directories. Basically, the syntax is as follows: </a:t>
            </a:r>
            <a:endParaRPr lang="en-IN" dirty="0"/>
          </a:p>
          <a:p>
            <a:r>
              <a:rPr lang="en-US" dirty="0"/>
              <a:t>User-agent:</a:t>
            </a:r>
            <a:endParaRPr lang="en-IN" dirty="0"/>
          </a:p>
          <a:p>
            <a:r>
              <a:rPr lang="en-US" dirty="0"/>
              <a:t>Disallow: </a:t>
            </a:r>
            <a:endParaRPr lang="en-IN" dirty="0"/>
          </a:p>
        </p:txBody>
      </p:sp>
    </p:spTree>
    <p:extLst>
      <p:ext uri="{BB962C8B-B14F-4D97-AF65-F5344CB8AC3E}">
        <p14:creationId xmlns:p14="http://schemas.microsoft.com/office/powerpoint/2010/main" val="1119488379"/>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Continue..</a:t>
            </a:r>
            <a:endParaRPr lang="en-IN" dirty="0"/>
          </a:p>
        </p:txBody>
      </p:sp>
      <p:sp>
        <p:nvSpPr>
          <p:cNvPr id="3" name="Content Placeholder 2"/>
          <p:cNvSpPr>
            <a:spLocks noGrp="1"/>
          </p:cNvSpPr>
          <p:nvPr>
            <p:ph sz="quarter" idx="1"/>
          </p:nvPr>
        </p:nvSpPr>
        <p:spPr/>
        <p:txBody>
          <a:bodyPr/>
          <a:lstStyle/>
          <a:p>
            <a:r>
              <a:rPr lang="en-US" dirty="0"/>
              <a:t>“</a:t>
            </a:r>
            <a:r>
              <a:rPr lang="en-US" i="1" dirty="0"/>
              <a:t>User-agent”</a:t>
            </a:r>
            <a:r>
              <a:rPr lang="en-US" dirty="0"/>
              <a:t> are search engines' crawlers and </a:t>
            </a:r>
            <a:r>
              <a:rPr lang="en-US" i="1" dirty="0"/>
              <a:t>disallow:</a:t>
            </a:r>
            <a:r>
              <a:rPr lang="en-US" dirty="0"/>
              <a:t> lists the files and directories to be excluded from indexing. In addition to “user-agent:” and “disallow:” entries, you can include comment lines – just put the # sign at the beginning of the line: </a:t>
            </a:r>
            <a:endParaRPr lang="en-IN" dirty="0"/>
          </a:p>
          <a:p>
            <a:r>
              <a:rPr lang="en-US" dirty="0"/>
              <a:t># All user agents are disallowed to see the /temp directory. </a:t>
            </a:r>
            <a:endParaRPr lang="en-IN" dirty="0"/>
          </a:p>
          <a:p>
            <a:r>
              <a:rPr lang="en-US" dirty="0"/>
              <a:t>User-agent: *</a:t>
            </a:r>
            <a:endParaRPr lang="en-IN" dirty="0"/>
          </a:p>
          <a:p>
            <a:r>
              <a:rPr lang="en-US" dirty="0"/>
              <a:t>Disallow: /temp/</a:t>
            </a:r>
            <a:endParaRPr lang="en-IN" dirty="0"/>
          </a:p>
          <a:p>
            <a:endParaRPr lang="en-IN" dirty="0"/>
          </a:p>
        </p:txBody>
      </p:sp>
    </p:spTree>
    <p:extLst>
      <p:ext uri="{BB962C8B-B14F-4D97-AF65-F5344CB8AC3E}">
        <p14:creationId xmlns:p14="http://schemas.microsoft.com/office/powerpoint/2010/main" val="3100378691"/>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meta robots tag..</a:t>
            </a:r>
            <a:endParaRPr lang="en-IN" dirty="0"/>
          </a:p>
        </p:txBody>
      </p:sp>
      <p:sp>
        <p:nvSpPr>
          <p:cNvPr id="3" name="Content Placeholder 2"/>
          <p:cNvSpPr>
            <a:spLocks noGrp="1"/>
          </p:cNvSpPr>
          <p:nvPr>
            <p:ph sz="quarter" idx="1"/>
          </p:nvPr>
        </p:nvSpPr>
        <p:spPr/>
        <p:txBody>
          <a:bodyPr>
            <a:normAutofit lnSpcReduction="10000"/>
          </a:bodyPr>
          <a:lstStyle/>
          <a:p>
            <a:r>
              <a:rPr lang="en-US" dirty="0"/>
              <a:t>The meta robots has three components: cache, index and follow.</a:t>
            </a:r>
          </a:p>
          <a:p>
            <a:r>
              <a:rPr lang="en-US" dirty="0"/>
              <a:t>The cache component instructs the search engine about whether it can keep the page in the engine’s public index, or not.</a:t>
            </a:r>
          </a:p>
          <a:p>
            <a:r>
              <a:rPr lang="en-US" dirty="0"/>
              <a:t>The index component tells the engine whether the page is allowed to be crawled and stored in any capacity.</a:t>
            </a:r>
          </a:p>
          <a:p>
            <a:r>
              <a:rPr lang="en-US" dirty="0"/>
              <a:t>A page marked </a:t>
            </a:r>
            <a:r>
              <a:rPr lang="en-US" dirty="0" err="1"/>
              <a:t>NoIndex</a:t>
            </a:r>
            <a:r>
              <a:rPr lang="en-US" dirty="0"/>
              <a:t> will be excluded entirely by the search engines.</a:t>
            </a:r>
          </a:p>
          <a:p>
            <a:r>
              <a:rPr lang="en-US" dirty="0"/>
              <a:t>By default this value is </a:t>
            </a:r>
            <a:r>
              <a:rPr lang="en-US" dirty="0" err="1"/>
              <a:t>index,telling</a:t>
            </a:r>
            <a:r>
              <a:rPr lang="en-US" dirty="0"/>
              <a:t> the search engines “yes, please do crawl this page and include in it in your index.”</a:t>
            </a:r>
          </a:p>
          <a:p>
            <a:endParaRPr lang="en-IN" dirty="0"/>
          </a:p>
        </p:txBody>
      </p:sp>
    </p:spTree>
    <p:extLst>
      <p:ext uri="{BB962C8B-B14F-4D97-AF65-F5344CB8AC3E}">
        <p14:creationId xmlns:p14="http://schemas.microsoft.com/office/powerpoint/2010/main" val="4101179110"/>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Canonical tag..</a:t>
            </a:r>
            <a:endParaRPr lang="en-IN" dirty="0"/>
          </a:p>
        </p:txBody>
      </p:sp>
      <p:sp>
        <p:nvSpPr>
          <p:cNvPr id="3" name="Content Placeholder 2"/>
          <p:cNvSpPr>
            <a:spLocks noGrp="1"/>
          </p:cNvSpPr>
          <p:nvPr>
            <p:ph sz="quarter" idx="1"/>
          </p:nvPr>
        </p:nvSpPr>
        <p:spPr/>
        <p:txBody>
          <a:bodyPr>
            <a:normAutofit fontScale="92500"/>
          </a:bodyPr>
          <a:lstStyle/>
          <a:p>
            <a:r>
              <a:rPr lang="en-US" dirty="0"/>
              <a:t>Everyone knows Google penalizes websites for having "duplicate content." So, what happens when you have two URLs that point to the same page? For example, http://mydomain.com/shirt.html and http://mydomain.com/apparel/shirt.html might go to the exact same product page. </a:t>
            </a:r>
          </a:p>
          <a:p>
            <a:r>
              <a:rPr lang="en-US" dirty="0"/>
              <a:t>Since two URLs are being used and the page content is the same for both of them, Google thinks you have two pages with duplicate content.</a:t>
            </a:r>
            <a:endParaRPr lang="en-IN" dirty="0"/>
          </a:p>
          <a:p>
            <a:r>
              <a:rPr lang="en-US" dirty="0"/>
              <a:t>Canonical URLs are used to prevent this. When Google crawls the page, it will see the Canonical URL and this is what Google recognizes as the "official" URL of the page.  </a:t>
            </a:r>
            <a:endParaRPr lang="en-IN" dirty="0"/>
          </a:p>
          <a:p>
            <a:endParaRPr lang="en-IN" dirty="0"/>
          </a:p>
        </p:txBody>
      </p:sp>
    </p:spTree>
    <p:extLst>
      <p:ext uri="{BB962C8B-B14F-4D97-AF65-F5344CB8AC3E}">
        <p14:creationId xmlns:p14="http://schemas.microsoft.com/office/powerpoint/2010/main" val="4101179110"/>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Continue..</a:t>
            </a:r>
            <a:endParaRPr lang="en-IN" dirty="0"/>
          </a:p>
        </p:txBody>
      </p:sp>
      <p:sp>
        <p:nvSpPr>
          <p:cNvPr id="3" name="Content Placeholder 2"/>
          <p:cNvSpPr>
            <a:spLocks noGrp="1"/>
          </p:cNvSpPr>
          <p:nvPr>
            <p:ph sz="quarter" idx="1"/>
          </p:nvPr>
        </p:nvSpPr>
        <p:spPr/>
        <p:txBody>
          <a:bodyPr/>
          <a:lstStyle/>
          <a:p>
            <a:r>
              <a:rPr lang="en-US" dirty="0"/>
              <a:t>It will use this URL to index the site instead of the one used to access the page.</a:t>
            </a:r>
            <a:endParaRPr lang="en-IN" dirty="0"/>
          </a:p>
          <a:p>
            <a:r>
              <a:rPr lang="en-US" dirty="0"/>
              <a:t>A canonical link element is an HTML element that helps webmasters prevent duplicate content issues by specifying the "canonical", or "preferred", version.</a:t>
            </a:r>
          </a:p>
          <a:p>
            <a:r>
              <a:rPr lang="en-US" dirty="0"/>
              <a:t>Including a </a:t>
            </a:r>
            <a:r>
              <a:rPr lang="en-US" dirty="0" err="1"/>
              <a:t>rel</a:t>
            </a:r>
            <a:r>
              <a:rPr lang="en-US" dirty="0"/>
              <a:t>=</a:t>
            </a:r>
            <a:r>
              <a:rPr lang="en-US" b="1" dirty="0"/>
              <a:t>canonical</a:t>
            </a:r>
            <a:r>
              <a:rPr lang="en-US" dirty="0"/>
              <a:t> link in your webpage is a strong hint to search engines your about preferred version to index among duplicate pages on the web. It's supported by several search engines, including Yahoo!, Bing, and Google.</a:t>
            </a:r>
            <a:endParaRPr lang="en-IN" dirty="0"/>
          </a:p>
          <a:p>
            <a:endParaRPr lang="en-IN" dirty="0"/>
          </a:p>
          <a:p>
            <a:endParaRPr lang="en-IN" dirty="0"/>
          </a:p>
          <a:p>
            <a:endParaRPr lang="en-IN" dirty="0"/>
          </a:p>
        </p:txBody>
      </p:sp>
    </p:spTree>
    <p:extLst>
      <p:ext uri="{BB962C8B-B14F-4D97-AF65-F5344CB8AC3E}">
        <p14:creationId xmlns:p14="http://schemas.microsoft.com/office/powerpoint/2010/main" val="4101179110"/>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Specify the Canonical Page</a:t>
            </a:r>
            <a:br>
              <a:rPr lang="en-IN" dirty="0"/>
            </a:br>
            <a:endParaRPr lang="en-IN" dirty="0"/>
          </a:p>
        </p:txBody>
      </p:sp>
      <p:sp>
        <p:nvSpPr>
          <p:cNvPr id="3" name="Content Placeholder 2"/>
          <p:cNvSpPr>
            <a:spLocks noGrp="1"/>
          </p:cNvSpPr>
          <p:nvPr>
            <p:ph sz="quarter" idx="1"/>
          </p:nvPr>
        </p:nvSpPr>
        <p:spPr/>
        <p:txBody>
          <a:bodyPr>
            <a:normAutofit fontScale="92500" lnSpcReduction="10000"/>
          </a:bodyPr>
          <a:lstStyle/>
          <a:p>
            <a:r>
              <a:rPr lang="en-US" dirty="0"/>
              <a:t>It is very easy to tell search engines the canonical URL with meta data in the HEAD of your documents. Put the following HTML near the top of your HEAD element on every page that is not canonical:</a:t>
            </a:r>
            <a:endParaRPr lang="en-IN" dirty="0"/>
          </a:p>
          <a:p>
            <a:r>
              <a:rPr lang="en-US" dirty="0"/>
              <a:t> &lt;link </a:t>
            </a:r>
            <a:r>
              <a:rPr lang="en-US" dirty="0" err="1"/>
              <a:t>rel</a:t>
            </a:r>
            <a:r>
              <a:rPr lang="en-US" dirty="0"/>
              <a:t>="canonical" </a:t>
            </a:r>
            <a:r>
              <a:rPr lang="en-US" dirty="0" err="1"/>
              <a:t>href</a:t>
            </a:r>
            <a:r>
              <a:rPr lang="en-US" dirty="0"/>
              <a:t>="URL of the canonical page"&gt; </a:t>
            </a:r>
          </a:p>
          <a:p>
            <a:r>
              <a:rPr lang="en-US" dirty="0"/>
              <a:t>The </a:t>
            </a:r>
            <a:r>
              <a:rPr lang="en-US" dirty="0" err="1"/>
              <a:t>rel</a:t>
            </a:r>
            <a:r>
              <a:rPr lang="en-US" dirty="0"/>
              <a:t>=canonical link is a useful tool for sites with a lot of duplicate content. By understanding how it works, you can use it effectively.</a:t>
            </a:r>
          </a:p>
          <a:p>
            <a:r>
              <a:rPr lang="en-US" dirty="0"/>
              <a:t> But ultimately, it is a tool that was released by search engines to help them keep their search indexes up-to-date. If you don’t keep your servers clean and up-to-date as well, your customers will be impacted and your site could be hurt. Use it responsibly. </a:t>
            </a:r>
            <a:endParaRPr lang="en-IN" dirty="0"/>
          </a:p>
          <a:p>
            <a:endParaRPr lang="en-IN" dirty="0"/>
          </a:p>
          <a:p>
            <a:pPr marL="0" indent="0">
              <a:buNone/>
            </a:pPr>
            <a:endParaRPr lang="en-IN" dirty="0"/>
          </a:p>
          <a:p>
            <a:endParaRPr lang="en-IN" dirty="0"/>
          </a:p>
        </p:txBody>
      </p:sp>
    </p:spTree>
    <p:extLst>
      <p:ext uri="{BB962C8B-B14F-4D97-AF65-F5344CB8AC3E}">
        <p14:creationId xmlns:p14="http://schemas.microsoft.com/office/powerpoint/2010/main" val="4101179110"/>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Hiding text in images..</a:t>
            </a:r>
            <a:endParaRPr lang="en-IN" dirty="0"/>
          </a:p>
        </p:txBody>
      </p:sp>
      <p:sp>
        <p:nvSpPr>
          <p:cNvPr id="3" name="Content Placeholder 2"/>
          <p:cNvSpPr>
            <a:spLocks noGrp="1"/>
          </p:cNvSpPr>
          <p:nvPr>
            <p:ph sz="quarter" idx="1"/>
          </p:nvPr>
        </p:nvSpPr>
        <p:spPr/>
        <p:txBody>
          <a:bodyPr/>
          <a:lstStyle/>
          <a:p>
            <a:r>
              <a:rPr lang="en-US" dirty="0"/>
              <a:t>As we discussed previously, the major search engines still have very little capacity to read text in image.</a:t>
            </a:r>
          </a:p>
          <a:p>
            <a:r>
              <a:rPr lang="en-US" dirty="0"/>
              <a:t>Hiding content inside image isn’t generally advisable, as it can be impractical for alternative devices and inaccessible to others.</a:t>
            </a:r>
            <a:endParaRPr lang="en-IN" dirty="0"/>
          </a:p>
        </p:txBody>
      </p:sp>
    </p:spTree>
    <p:extLst>
      <p:ext uri="{BB962C8B-B14F-4D97-AF65-F5344CB8AC3E}">
        <p14:creationId xmlns:p14="http://schemas.microsoft.com/office/powerpoint/2010/main" val="41011791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0ADC4F-B858-4548-9AC9-942DBCDE6137}"/>
              </a:ext>
            </a:extLst>
          </p:cNvPr>
          <p:cNvSpPr>
            <a:spLocks noGrp="1"/>
          </p:cNvSpPr>
          <p:nvPr>
            <p:ph type="title"/>
          </p:nvPr>
        </p:nvSpPr>
        <p:spPr/>
        <p:txBody>
          <a:bodyPr/>
          <a:lstStyle/>
          <a:p>
            <a:r>
              <a:rPr lang="en-US" b="1" dirty="0"/>
              <a:t>Why should you get a XML sitemap</a:t>
            </a:r>
            <a:br>
              <a:rPr lang="en-US" b="1" dirty="0"/>
            </a:br>
            <a:endParaRPr lang="en-IN" dirty="0"/>
          </a:p>
        </p:txBody>
      </p:sp>
      <p:sp>
        <p:nvSpPr>
          <p:cNvPr id="3" name="Content Placeholder 2">
            <a:extLst>
              <a:ext uri="{FF2B5EF4-FFF2-40B4-BE49-F238E27FC236}">
                <a16:creationId xmlns:a16="http://schemas.microsoft.com/office/drawing/2014/main" id="{AF4BCF60-CFE7-41AF-8035-047153649163}"/>
              </a:ext>
            </a:extLst>
          </p:cNvPr>
          <p:cNvSpPr>
            <a:spLocks noGrp="1"/>
          </p:cNvSpPr>
          <p:nvPr>
            <p:ph sz="quarter" idx="1"/>
          </p:nvPr>
        </p:nvSpPr>
        <p:spPr/>
        <p:txBody>
          <a:bodyPr/>
          <a:lstStyle/>
          <a:p>
            <a:r>
              <a:rPr lang="en-US" dirty="0"/>
              <a:t>Like we said, having an efficient XML sitemap can improve your rankings. But this is particularly useful when:</a:t>
            </a:r>
          </a:p>
          <a:p>
            <a:r>
              <a:rPr lang="en-US" dirty="0"/>
              <a:t>You have a website with a complicated structure or many internal links</a:t>
            </a:r>
          </a:p>
          <a:p>
            <a:r>
              <a:rPr lang="en-US" dirty="0"/>
              <a:t>Your site is a new one or if you have just a few external links</a:t>
            </a:r>
          </a:p>
          <a:p>
            <a:r>
              <a:rPr lang="en-US" dirty="0"/>
              <a:t>Your site is consistent and have archived content</a:t>
            </a:r>
          </a:p>
          <a:p>
            <a:r>
              <a:rPr lang="en-US" dirty="0"/>
              <a:t>Your website has dynamic pages (mainly occurs for e-commerce website).</a:t>
            </a:r>
          </a:p>
          <a:p>
            <a:endParaRPr lang="en-IN" dirty="0"/>
          </a:p>
        </p:txBody>
      </p:sp>
    </p:spTree>
    <p:extLst>
      <p:ext uri="{BB962C8B-B14F-4D97-AF65-F5344CB8AC3E}">
        <p14:creationId xmlns:p14="http://schemas.microsoft.com/office/powerpoint/2010/main" val="780166208"/>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a:t>
            </a:r>
            <a:r>
              <a:rPr lang="en-US" dirty="0" err="1"/>
              <a:t>iframes</a:t>
            </a:r>
            <a:r>
              <a:rPr lang="en-US" dirty="0"/>
              <a:t>..</a:t>
            </a:r>
            <a:endParaRPr lang="en-IN" dirty="0"/>
          </a:p>
        </p:txBody>
      </p:sp>
      <p:sp>
        <p:nvSpPr>
          <p:cNvPr id="3" name="Content Placeholder 2"/>
          <p:cNvSpPr>
            <a:spLocks noGrp="1"/>
          </p:cNvSpPr>
          <p:nvPr>
            <p:ph sz="quarter" idx="1"/>
          </p:nvPr>
        </p:nvSpPr>
        <p:spPr/>
        <p:txBody>
          <a:bodyPr/>
          <a:lstStyle/>
          <a:p>
            <a:r>
              <a:rPr lang="en-US" dirty="0"/>
              <a:t>Sometimes there’s a certain piece of content on a web page that you had prefer search engines didn’t see.</a:t>
            </a:r>
          </a:p>
          <a:p>
            <a:r>
              <a:rPr lang="en-US" dirty="0"/>
              <a:t>As we discussed we use </a:t>
            </a:r>
            <a:r>
              <a:rPr lang="en-US" dirty="0" err="1"/>
              <a:t>iframe</a:t>
            </a:r>
            <a:r>
              <a:rPr lang="en-US" dirty="0"/>
              <a:t> for this pieces.</a:t>
            </a:r>
            <a:endParaRPr lang="en-IN" dirty="0"/>
          </a:p>
        </p:txBody>
      </p:sp>
    </p:spTree>
    <p:extLst>
      <p:ext uri="{BB962C8B-B14F-4D97-AF65-F5344CB8AC3E}">
        <p14:creationId xmlns:p14="http://schemas.microsoft.com/office/powerpoint/2010/main" val="1257825588"/>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login/password protection..</a:t>
            </a:r>
            <a:endParaRPr lang="en-IN" dirty="0"/>
          </a:p>
        </p:txBody>
      </p:sp>
      <p:sp>
        <p:nvSpPr>
          <p:cNvPr id="3" name="Content Placeholder 2"/>
          <p:cNvSpPr>
            <a:spLocks noGrp="1"/>
          </p:cNvSpPr>
          <p:nvPr>
            <p:ph sz="quarter" idx="1"/>
          </p:nvPr>
        </p:nvSpPr>
        <p:spPr/>
        <p:txBody>
          <a:bodyPr/>
          <a:lstStyle/>
          <a:p>
            <a:r>
              <a:rPr lang="en-US" dirty="0"/>
              <a:t>Password protection of any kind will effectively prevent any search engines from accessing </a:t>
            </a:r>
            <a:r>
              <a:rPr lang="en-US" dirty="0" err="1"/>
              <a:t>content,as</a:t>
            </a:r>
            <a:r>
              <a:rPr lang="en-US" dirty="0"/>
              <a:t> will any form of human-verification requirements such as CAPTCHAs.</a:t>
            </a:r>
          </a:p>
          <a:p>
            <a:r>
              <a:rPr lang="en-US" dirty="0"/>
              <a:t>The major search engines won’t try to guess passwords or bypass these systems.</a:t>
            </a:r>
            <a:endParaRPr lang="en-IN" dirty="0"/>
          </a:p>
        </p:txBody>
      </p:sp>
    </p:spTree>
    <p:extLst>
      <p:ext uri="{BB962C8B-B14F-4D97-AF65-F5344CB8AC3E}">
        <p14:creationId xmlns:p14="http://schemas.microsoft.com/office/powerpoint/2010/main" val="3075990696"/>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lstStyle/>
          <a:p>
            <a:endParaRPr lang="en-IN"/>
          </a:p>
        </p:txBody>
      </p:sp>
    </p:spTree>
    <p:extLst>
      <p:ext uri="{BB962C8B-B14F-4D97-AF65-F5344CB8AC3E}">
        <p14:creationId xmlns:p14="http://schemas.microsoft.com/office/powerpoint/2010/main" val="1355049613"/>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Hiding text in java applets:</a:t>
            </a:r>
            <a:endParaRPr lang="en-IN" dirty="0"/>
          </a:p>
        </p:txBody>
      </p:sp>
      <p:sp>
        <p:nvSpPr>
          <p:cNvPr id="3" name="Content Placeholder 2"/>
          <p:cNvSpPr>
            <a:spLocks noGrp="1"/>
          </p:cNvSpPr>
          <p:nvPr>
            <p:ph sz="quarter" idx="1"/>
          </p:nvPr>
        </p:nvSpPr>
        <p:spPr/>
        <p:txBody>
          <a:bodyPr/>
          <a:lstStyle/>
          <a:p>
            <a:r>
              <a:rPr lang="en-US" dirty="0"/>
              <a:t>As with text in images, the content inside java applets is not easily passed by the search engine, through using them as a tool to hide text Would certainly be a strange choice.</a:t>
            </a:r>
            <a:endParaRPr lang="en-IN" dirty="0"/>
          </a:p>
        </p:txBody>
      </p:sp>
    </p:spTree>
    <p:extLst>
      <p:ext uri="{BB962C8B-B14F-4D97-AF65-F5344CB8AC3E}">
        <p14:creationId xmlns:p14="http://schemas.microsoft.com/office/powerpoint/2010/main" val="747637711"/>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lstStyle/>
          <a:p>
            <a:endParaRPr lang="en-IN"/>
          </a:p>
        </p:txBody>
      </p:sp>
    </p:spTree>
    <p:extLst>
      <p:ext uri="{BB962C8B-B14F-4D97-AF65-F5344CB8AC3E}">
        <p14:creationId xmlns:p14="http://schemas.microsoft.com/office/powerpoint/2010/main" val="16940339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C1DDFD-D12B-42BD-AFC3-0EFC264B8835}"/>
              </a:ext>
            </a:extLst>
          </p:cNvPr>
          <p:cNvSpPr>
            <a:spLocks noGrp="1"/>
          </p:cNvSpPr>
          <p:nvPr>
            <p:ph type="title"/>
          </p:nvPr>
        </p:nvSpPr>
        <p:spPr>
          <a:xfrm>
            <a:off x="457200" y="274638"/>
            <a:ext cx="7467600" cy="850106"/>
          </a:xfrm>
        </p:spPr>
        <p:txBody>
          <a:bodyPr>
            <a:normAutofit fontScale="90000"/>
          </a:bodyPr>
          <a:lstStyle/>
          <a:p>
            <a:r>
              <a:rPr lang="en-US" b="1" dirty="0"/>
              <a:t>Benefits of having a XML sitemap</a:t>
            </a:r>
            <a:br>
              <a:rPr lang="en-US" b="1" dirty="0"/>
            </a:br>
            <a:endParaRPr lang="en-IN" dirty="0"/>
          </a:p>
        </p:txBody>
      </p:sp>
      <p:sp>
        <p:nvSpPr>
          <p:cNvPr id="3" name="Content Placeholder 2">
            <a:extLst>
              <a:ext uri="{FF2B5EF4-FFF2-40B4-BE49-F238E27FC236}">
                <a16:creationId xmlns:a16="http://schemas.microsoft.com/office/drawing/2014/main" id="{4CD7861B-7B6F-4CEE-A7D5-47758D05CFF7}"/>
              </a:ext>
            </a:extLst>
          </p:cNvPr>
          <p:cNvSpPr>
            <a:spLocks noGrp="1"/>
          </p:cNvSpPr>
          <p:nvPr>
            <p:ph sz="quarter" idx="1"/>
          </p:nvPr>
        </p:nvSpPr>
        <p:spPr>
          <a:xfrm>
            <a:off x="457200" y="908720"/>
            <a:ext cx="7467600" cy="5565232"/>
          </a:xfrm>
        </p:spPr>
        <p:txBody>
          <a:bodyPr>
            <a:normAutofit fontScale="92500"/>
          </a:bodyPr>
          <a:lstStyle/>
          <a:p>
            <a:r>
              <a:rPr lang="en-US" dirty="0"/>
              <a:t>Lists all URLs from your site. And this includes pages that would not have been </a:t>
            </a:r>
            <a:r>
              <a:rPr lang="en-US" dirty="0" err="1"/>
              <a:t>foundable</a:t>
            </a:r>
            <a:r>
              <a:rPr lang="en-US" dirty="0"/>
              <a:t> by search engines</a:t>
            </a:r>
          </a:p>
          <a:p>
            <a:r>
              <a:rPr lang="en-US" dirty="0"/>
              <a:t>Gives engines </a:t>
            </a:r>
            <a:r>
              <a:rPr lang="en-US" b="1" dirty="0"/>
              <a:t>page priority and thus crawl priority</a:t>
            </a:r>
            <a:r>
              <a:rPr lang="en-US" dirty="0"/>
              <a:t>. You can add a tag on your XML sitemap saying which pages are the most important. Bots will thus first focus on this priority pages.</a:t>
            </a:r>
          </a:p>
          <a:p>
            <a:r>
              <a:rPr lang="en-US" dirty="0"/>
              <a:t>Gives temporal information. You can also include two other optional tags that will pass extra data to search engines to help them crawl your website. The first one, “</a:t>
            </a:r>
            <a:r>
              <a:rPr lang="en-US" dirty="0" err="1"/>
              <a:t>lastmod</a:t>
            </a:r>
            <a:r>
              <a:rPr lang="en-US" dirty="0"/>
              <a:t>’ informs them when a page last changed. The second one, “</a:t>
            </a:r>
            <a:r>
              <a:rPr lang="en-US" dirty="0" err="1"/>
              <a:t>changefreq</a:t>
            </a:r>
            <a:r>
              <a:rPr lang="en-US" dirty="0"/>
              <a:t>” tells how often a page is likely to change.</a:t>
            </a:r>
          </a:p>
          <a:p>
            <a:r>
              <a:rPr lang="en-US" dirty="0"/>
              <a:t>Gives you information back from the Google Webmaster Central. You can access </a:t>
            </a:r>
            <a:r>
              <a:rPr lang="en-US" dirty="0" err="1"/>
              <a:t>googlebot</a:t>
            </a:r>
            <a:r>
              <a:rPr lang="en-US" dirty="0"/>
              <a:t> activity for instance</a:t>
            </a:r>
            <a:endParaRPr lang="en-IN" dirty="0"/>
          </a:p>
        </p:txBody>
      </p:sp>
    </p:spTree>
    <p:extLst>
      <p:ext uri="{BB962C8B-B14F-4D97-AF65-F5344CB8AC3E}">
        <p14:creationId xmlns:p14="http://schemas.microsoft.com/office/powerpoint/2010/main" val="2569217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Format of XML </a:t>
            </a:r>
            <a:r>
              <a:rPr lang="en-US" dirty="0" err="1"/>
              <a:t>SiteMap</a:t>
            </a:r>
            <a:r>
              <a:rPr lang="en-US" dirty="0"/>
              <a:t>.</a:t>
            </a:r>
            <a:endParaRPr lang="en-IN" dirty="0"/>
          </a:p>
        </p:txBody>
      </p:sp>
      <p:pic>
        <p:nvPicPr>
          <p:cNvPr id="5" name="Content Placeholder 4">
            <a:extLst>
              <a:ext uri="{FF2B5EF4-FFF2-40B4-BE49-F238E27FC236}">
                <a16:creationId xmlns:a16="http://schemas.microsoft.com/office/drawing/2014/main" id="{40F3D451-FCCE-4D5A-9176-8BDF6708EC3E}"/>
              </a:ext>
            </a:extLst>
          </p:cNvPr>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827584" y="1844824"/>
            <a:ext cx="6912767" cy="4392488"/>
          </a:xfrm>
        </p:spPr>
      </p:pic>
    </p:spTree>
    <p:extLst>
      <p:ext uri="{BB962C8B-B14F-4D97-AF65-F5344CB8AC3E}">
        <p14:creationId xmlns:p14="http://schemas.microsoft.com/office/powerpoint/2010/main" val="466838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Explanation of format</a:t>
            </a:r>
            <a:endParaRPr lang="en-IN" dirty="0"/>
          </a:p>
        </p:txBody>
      </p:sp>
      <p:sp>
        <p:nvSpPr>
          <p:cNvPr id="3" name="Content Placeholder 2"/>
          <p:cNvSpPr>
            <a:spLocks noGrp="1"/>
          </p:cNvSpPr>
          <p:nvPr>
            <p:ph sz="quarter" idx="1"/>
          </p:nvPr>
        </p:nvSpPr>
        <p:spPr/>
        <p:txBody>
          <a:bodyPr>
            <a:normAutofit fontScale="85000" lnSpcReduction="20000"/>
          </a:bodyPr>
          <a:lstStyle/>
          <a:p>
            <a:r>
              <a:rPr lang="en-IN" b="1" dirty="0"/>
              <a:t>What is "Page changing frequency"?</a:t>
            </a:r>
            <a:br>
              <a:rPr lang="en-IN" dirty="0"/>
            </a:br>
            <a:r>
              <a:rPr lang="en-IN" dirty="0"/>
              <a:t>This value indicates how frequently the content at a particular URL is likely to change.</a:t>
            </a:r>
          </a:p>
          <a:p>
            <a:r>
              <a:rPr lang="en-IN" b="1" dirty="0"/>
              <a:t>What is "Last modified date"?</a:t>
            </a:r>
            <a:br>
              <a:rPr lang="en-IN" dirty="0"/>
            </a:br>
            <a:r>
              <a:rPr lang="en-IN" dirty="0"/>
              <a:t>The time the URL was last modified. This information allows search engines' crawlers to avoid </a:t>
            </a:r>
            <a:r>
              <a:rPr lang="en-IN" dirty="0" err="1"/>
              <a:t>recrawling</a:t>
            </a:r>
            <a:r>
              <a:rPr lang="en-IN" dirty="0"/>
              <a:t> documents that haven’t changed. You can let the generator take the information from your server or specify your own date and time.</a:t>
            </a:r>
          </a:p>
          <a:p>
            <a:r>
              <a:rPr lang="en-IN" b="1" dirty="0"/>
              <a:t>What is "Page priority"?</a:t>
            </a:r>
            <a:br>
              <a:rPr lang="en-IN" dirty="0"/>
            </a:br>
            <a:r>
              <a:rPr lang="en-IN" dirty="0"/>
              <a:t>The priority of a particular page relative to other pages on the same website. As Google specified the value for this tag is a number between 0.0 and 1.0 where 0.0 identifies the lowest priority page(s) on your website, and 1.0 - the highest. The default priority of a page is 0.5. Note that our map builder can generate page priorities for you </a:t>
            </a:r>
            <a:r>
              <a:rPr lang="en-IN" b="1" dirty="0"/>
              <a:t>automatically</a:t>
            </a:r>
            <a:r>
              <a:rPr lang="en-IN" dirty="0"/>
              <a:t> by </a:t>
            </a:r>
            <a:r>
              <a:rPr lang="en-IN" dirty="0" err="1"/>
              <a:t>analyzing</a:t>
            </a:r>
            <a:r>
              <a:rPr lang="en-IN" dirty="0"/>
              <a:t> relative positions of your web pages in the website tree.</a:t>
            </a:r>
          </a:p>
          <a:p>
            <a:endParaRPr lang="en-IN" dirty="0"/>
          </a:p>
        </p:txBody>
      </p:sp>
    </p:spTree>
    <p:extLst>
      <p:ext uri="{BB962C8B-B14F-4D97-AF65-F5344CB8AC3E}">
        <p14:creationId xmlns:p14="http://schemas.microsoft.com/office/powerpoint/2010/main" val="28636069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Design principles..</a:t>
            </a:r>
            <a:endParaRPr lang="en-IN" dirty="0"/>
          </a:p>
        </p:txBody>
      </p:sp>
      <p:sp>
        <p:nvSpPr>
          <p:cNvPr id="3" name="Content Placeholder 2"/>
          <p:cNvSpPr>
            <a:spLocks noGrp="1"/>
          </p:cNvSpPr>
          <p:nvPr>
            <p:ph sz="quarter" idx="1"/>
          </p:nvPr>
        </p:nvSpPr>
        <p:spPr/>
        <p:txBody>
          <a:bodyPr/>
          <a:lstStyle/>
          <a:p>
            <a:r>
              <a:rPr lang="en-US" dirty="0"/>
              <a:t>When planning your </a:t>
            </a:r>
            <a:r>
              <a:rPr lang="en-US" dirty="0" err="1"/>
              <a:t>website,remember</a:t>
            </a:r>
            <a:r>
              <a:rPr lang="en-US" dirty="0"/>
              <a:t> that nearly </a:t>
            </a:r>
            <a:r>
              <a:rPr lang="en-US" dirty="0" err="1"/>
              <a:t>evary</a:t>
            </a:r>
            <a:r>
              <a:rPr lang="en-US" dirty="0"/>
              <a:t> user will initially be confused about where to </a:t>
            </a:r>
            <a:r>
              <a:rPr lang="en-US" dirty="0" err="1"/>
              <a:t>go,what</a:t>
            </a:r>
            <a:r>
              <a:rPr lang="en-US" dirty="0"/>
              <a:t> to </a:t>
            </a:r>
            <a:r>
              <a:rPr lang="en-US" dirty="0" err="1"/>
              <a:t>go,&amp;how</a:t>
            </a:r>
            <a:r>
              <a:rPr lang="en-US" dirty="0"/>
              <a:t> to find what he wants.</a:t>
            </a:r>
          </a:p>
          <a:p>
            <a:r>
              <a:rPr lang="en-US" dirty="0"/>
              <a:t>An architecture that </a:t>
            </a:r>
            <a:r>
              <a:rPr lang="en-US" dirty="0" err="1"/>
              <a:t>recogniaes</a:t>
            </a:r>
            <a:r>
              <a:rPr lang="en-US" dirty="0"/>
              <a:t> this difficulty and </a:t>
            </a:r>
            <a:r>
              <a:rPr lang="en-US" dirty="0" err="1"/>
              <a:t>leverges</a:t>
            </a:r>
            <a:r>
              <a:rPr lang="en-US" dirty="0"/>
              <a:t> </a:t>
            </a:r>
            <a:r>
              <a:rPr lang="en-US" dirty="0" err="1"/>
              <a:t>familier</a:t>
            </a:r>
            <a:r>
              <a:rPr lang="en-US" dirty="0"/>
              <a:t> standards of usability with an intuitive link structure will have the best chance of making a visit to the site a positive experience.</a:t>
            </a:r>
          </a:p>
          <a:p>
            <a:r>
              <a:rPr lang="en-US" dirty="0"/>
              <a:t>A well-organized site architecture helps solve these problems and provide semantic and usability benefits to both user &amp; search engine.</a:t>
            </a:r>
            <a:endParaRPr lang="en-IN" dirty="0"/>
          </a:p>
        </p:txBody>
      </p:sp>
    </p:spTree>
    <p:extLst>
      <p:ext uri="{BB962C8B-B14F-4D97-AF65-F5344CB8AC3E}">
        <p14:creationId xmlns:p14="http://schemas.microsoft.com/office/powerpoint/2010/main" val="16768056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Continue…</a:t>
            </a:r>
            <a:endParaRPr lang="en-IN" dirty="0"/>
          </a:p>
        </p:txBody>
      </p:sp>
      <p:sp>
        <p:nvSpPr>
          <p:cNvPr id="3" name="Content Placeholder 2"/>
          <p:cNvSpPr>
            <a:spLocks noGrp="1"/>
          </p:cNvSpPr>
          <p:nvPr>
            <p:ph sz="quarter" idx="1"/>
          </p:nvPr>
        </p:nvSpPr>
        <p:spPr/>
        <p:txBody>
          <a:bodyPr/>
          <a:lstStyle/>
          <a:p>
            <a:r>
              <a:rPr lang="en-US" dirty="0"/>
              <a:t>A fig. </a:t>
            </a:r>
            <a:r>
              <a:rPr lang="en-US" dirty="0" err="1"/>
              <a:t>demonstrates,a</a:t>
            </a:r>
            <a:r>
              <a:rPr lang="en-US" dirty="0"/>
              <a:t> recipes website can use intelligent architecture to fulfill visitor’s expectations about and create a positive browsing experience.</a:t>
            </a:r>
          </a:p>
          <a:p>
            <a:r>
              <a:rPr lang="en-US" dirty="0"/>
              <a:t>This structure not only helps humans navigate a site more </a:t>
            </a:r>
            <a:r>
              <a:rPr lang="en-US" dirty="0" err="1"/>
              <a:t>easily,but</a:t>
            </a:r>
            <a:r>
              <a:rPr lang="en-US" dirty="0"/>
              <a:t> also helps the search engines to see that your content feet into logical concept groups.</a:t>
            </a:r>
          </a:p>
          <a:p>
            <a:r>
              <a:rPr lang="en-US" dirty="0"/>
              <a:t>You can use this approach to help you rank for </a:t>
            </a:r>
            <a:r>
              <a:rPr lang="en-US" dirty="0" err="1"/>
              <a:t>app.of</a:t>
            </a:r>
            <a:r>
              <a:rPr lang="en-US" dirty="0"/>
              <a:t> your product in addition to attribute of your products.</a:t>
            </a:r>
          </a:p>
          <a:p>
            <a:endParaRPr lang="en-IN" dirty="0"/>
          </a:p>
        </p:txBody>
      </p:sp>
    </p:spTree>
    <p:extLst>
      <p:ext uri="{BB962C8B-B14F-4D97-AF65-F5344CB8AC3E}">
        <p14:creationId xmlns:p14="http://schemas.microsoft.com/office/powerpoint/2010/main" val="31997419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Root domain, sub domain, sub folder…</a:t>
            </a:r>
            <a:endParaRPr lang="en-IN" dirty="0"/>
          </a:p>
        </p:txBody>
      </p:sp>
      <p:sp>
        <p:nvSpPr>
          <p:cNvPr id="3" name="Content Placeholder 2"/>
          <p:cNvSpPr>
            <a:spLocks noGrp="1"/>
          </p:cNvSpPr>
          <p:nvPr>
            <p:ph sz="quarter" idx="1"/>
          </p:nvPr>
        </p:nvSpPr>
        <p:spPr/>
        <p:txBody>
          <a:bodyPr/>
          <a:lstStyle/>
          <a:p>
            <a:r>
              <a:rPr lang="en-US" dirty="0"/>
              <a:t>Among the common questions in structuring a website are whether to host content on a new domain, when to use subfolder, and when to employ microsites.</a:t>
            </a:r>
          </a:p>
          <a:p>
            <a:r>
              <a:rPr lang="en-US" dirty="0"/>
              <a:t>As search engine search the web, they identify four kinds of web structures on which to place metrics.</a:t>
            </a:r>
            <a:endParaRPr lang="en-IN" dirty="0"/>
          </a:p>
        </p:txBody>
      </p:sp>
    </p:spTree>
    <p:extLst>
      <p:ext uri="{BB962C8B-B14F-4D97-AF65-F5344CB8AC3E}">
        <p14:creationId xmlns:p14="http://schemas.microsoft.com/office/powerpoint/2010/main" val="41227507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Domain</a:t>
            </a:r>
            <a:endParaRPr lang="en-IN" dirty="0"/>
          </a:p>
        </p:txBody>
      </p:sp>
      <p:sp>
        <p:nvSpPr>
          <p:cNvPr id="3" name="Content Placeholder 2"/>
          <p:cNvSpPr>
            <a:spLocks noGrp="1"/>
          </p:cNvSpPr>
          <p:nvPr>
            <p:ph sz="quarter" idx="1"/>
          </p:nvPr>
        </p:nvSpPr>
        <p:spPr/>
        <p:txBody>
          <a:bodyPr>
            <a:normAutofit/>
          </a:bodyPr>
          <a:lstStyle/>
          <a:p>
            <a:r>
              <a:rPr lang="en-IN" b="1" dirty="0"/>
              <a:t>Definition</a:t>
            </a:r>
            <a:r>
              <a:rPr lang="en-IN" dirty="0"/>
              <a:t>: “The first-level set of domain names are the top-level domains (TLDs), including the generic top-level domains (</a:t>
            </a:r>
            <a:r>
              <a:rPr lang="en-IN" dirty="0" err="1"/>
              <a:t>gTLDs</a:t>
            </a:r>
            <a:r>
              <a:rPr lang="en-IN" dirty="0"/>
              <a:t>), such as the prominent domains com, net and org, and the country code top-level domains (</a:t>
            </a:r>
            <a:r>
              <a:rPr lang="en-IN" dirty="0" err="1"/>
              <a:t>ccTLDs</a:t>
            </a:r>
            <a:r>
              <a:rPr lang="en-IN" dirty="0"/>
              <a:t>). </a:t>
            </a:r>
          </a:p>
          <a:p>
            <a:r>
              <a:rPr lang="en-US" dirty="0"/>
              <a:t>The domain name you need to pay for, and one you point DNS setting toward.</a:t>
            </a:r>
          </a:p>
          <a:p>
            <a:r>
              <a:rPr lang="en-IN" dirty="0"/>
              <a:t>For example, in “www.asite.com.” “.com” is the top level domain, “asite.com” is the domain name and “www” is the subdomain. </a:t>
            </a:r>
            <a:br>
              <a:rPr lang="en-IN" dirty="0"/>
            </a:br>
            <a:br>
              <a:rPr lang="en-IN" dirty="0"/>
            </a:br>
            <a:endParaRPr lang="en-IN" dirty="0"/>
          </a:p>
        </p:txBody>
      </p:sp>
    </p:spTree>
    <p:extLst>
      <p:ext uri="{BB962C8B-B14F-4D97-AF65-F5344CB8AC3E}">
        <p14:creationId xmlns:p14="http://schemas.microsoft.com/office/powerpoint/2010/main" val="32042710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Continue..</a:t>
            </a:r>
            <a:endParaRPr lang="en-IN" dirty="0"/>
          </a:p>
        </p:txBody>
      </p:sp>
      <p:sp>
        <p:nvSpPr>
          <p:cNvPr id="3" name="Content Placeholder 2"/>
          <p:cNvSpPr>
            <a:spLocks noGrp="1"/>
          </p:cNvSpPr>
          <p:nvPr>
            <p:ph sz="quarter" idx="1"/>
          </p:nvPr>
        </p:nvSpPr>
        <p:spPr/>
        <p:txBody>
          <a:bodyPr>
            <a:normAutofit/>
          </a:bodyPr>
          <a:lstStyle/>
          <a:p>
            <a:pPr>
              <a:buFont typeface="Wingdings" pitchFamily="2" charset="2"/>
              <a:buChar char="v"/>
            </a:pPr>
            <a:r>
              <a:rPr lang="en-US" dirty="0">
                <a:latin typeface="Times New Roman" pitchFamily="18" charset="0"/>
                <a:cs typeface="Times New Roman" pitchFamily="18" charset="0"/>
              </a:rPr>
              <a:t>In this chapter we will examine the major elements of how to access the search engine friendless of your site.</a:t>
            </a:r>
          </a:p>
          <a:p>
            <a:pPr>
              <a:buFont typeface="Wingdings" pitchFamily="2" charset="2"/>
              <a:buChar char="v"/>
            </a:pPr>
            <a:r>
              <a:rPr lang="en-US" dirty="0">
                <a:latin typeface="Times New Roman" pitchFamily="18" charset="0"/>
                <a:cs typeface="Times New Roman" pitchFamily="18" charset="0"/>
              </a:rPr>
              <a:t>Making your site content accessible to search engines is the first step toward creating visibility  in search results.</a:t>
            </a:r>
          </a:p>
          <a:p>
            <a:pPr>
              <a:buFont typeface="Wingdings" pitchFamily="2" charset="2"/>
              <a:buChar char="v"/>
            </a:pPr>
            <a:r>
              <a:rPr lang="en-US" dirty="0">
                <a:latin typeface="Times New Roman" pitchFamily="18" charset="0"/>
                <a:cs typeface="Times New Roman" pitchFamily="18" charset="0"/>
              </a:rPr>
              <a:t>Once your website content is accessed by a search engine, it can then be considered for relevant positioning within the SERPs.</a:t>
            </a:r>
          </a:p>
        </p:txBody>
      </p:sp>
    </p:spTree>
    <p:extLst>
      <p:ext uri="{BB962C8B-B14F-4D97-AF65-F5344CB8AC3E}">
        <p14:creationId xmlns:p14="http://schemas.microsoft.com/office/powerpoint/2010/main" val="19998875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Subdomain</a:t>
            </a:r>
            <a:endParaRPr lang="en-IN" dirty="0"/>
          </a:p>
        </p:txBody>
      </p:sp>
      <p:sp>
        <p:nvSpPr>
          <p:cNvPr id="3" name="Content Placeholder 2"/>
          <p:cNvSpPr>
            <a:spLocks noGrp="1"/>
          </p:cNvSpPr>
          <p:nvPr>
            <p:ph sz="quarter" idx="1"/>
          </p:nvPr>
        </p:nvSpPr>
        <p:spPr/>
        <p:txBody>
          <a:bodyPr>
            <a:normAutofit lnSpcReduction="10000"/>
          </a:bodyPr>
          <a:lstStyle/>
          <a:p>
            <a:r>
              <a:rPr lang="en-IN" dirty="0"/>
              <a:t>“The Domain Name System (DNS) has a tree structure or hierarchy, with each node on the tree being a domain name.</a:t>
            </a:r>
          </a:p>
          <a:p>
            <a:r>
              <a:rPr lang="en-IN" b="1" dirty="0"/>
              <a:t> A subdomain is a domain that is part of a larger domain, </a:t>
            </a:r>
            <a:r>
              <a:rPr lang="en-IN" dirty="0"/>
              <a:t>the only domain that isn’t also a subdomain is the root domain.</a:t>
            </a:r>
          </a:p>
          <a:p>
            <a:r>
              <a:rPr lang="en-IN" dirty="0"/>
              <a:t>Sub-domains are actually "sub-web sites" within your web site...</a:t>
            </a:r>
            <a:r>
              <a:rPr lang="en-IN" b="1" dirty="0"/>
              <a:t>but don't require a uniquely registered domain name.</a:t>
            </a:r>
          </a:p>
          <a:p>
            <a:r>
              <a:rPr lang="en-IN" dirty="0"/>
              <a:t>Every website has a subdomain.  In the example http://</a:t>
            </a:r>
            <a:r>
              <a:rPr lang="en-IN" b="1" dirty="0"/>
              <a:t>www</a:t>
            </a:r>
            <a:r>
              <a:rPr lang="en-IN" dirty="0"/>
              <a:t>.google.com, the subdomain is "</a:t>
            </a:r>
            <a:r>
              <a:rPr lang="en-IN" b="1" dirty="0"/>
              <a:t>www</a:t>
            </a:r>
            <a:r>
              <a:rPr lang="en-IN" dirty="0"/>
              <a:t>".  It's the section just before your main domain, or "top-level" domain, site-ninja.com</a:t>
            </a:r>
          </a:p>
        </p:txBody>
      </p:sp>
    </p:spTree>
    <p:extLst>
      <p:ext uri="{BB962C8B-B14F-4D97-AF65-F5344CB8AC3E}">
        <p14:creationId xmlns:p14="http://schemas.microsoft.com/office/powerpoint/2010/main" val="6771754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Continue..</a:t>
            </a:r>
            <a:endParaRPr lang="en-IN" dirty="0"/>
          </a:p>
        </p:txBody>
      </p:sp>
      <p:sp>
        <p:nvSpPr>
          <p:cNvPr id="3" name="Content Placeholder 2"/>
          <p:cNvSpPr>
            <a:spLocks noGrp="1"/>
          </p:cNvSpPr>
          <p:nvPr>
            <p:ph sz="quarter" idx="1"/>
          </p:nvPr>
        </p:nvSpPr>
        <p:spPr/>
        <p:txBody>
          <a:bodyPr/>
          <a:lstStyle/>
          <a:p>
            <a:r>
              <a:rPr lang="en-IN" dirty="0"/>
              <a:t>By default, each top-level domain has a subdomain of "www".  You can replace the www with a different subdomain.  </a:t>
            </a:r>
          </a:p>
          <a:p>
            <a:r>
              <a:rPr lang="en-IN" dirty="0"/>
              <a:t>One of the best examples I can give of an extremely successful subdomain website is </a:t>
            </a:r>
            <a:r>
              <a:rPr lang="en-IN" dirty="0">
                <a:hlinkClick r:id="rId2"/>
              </a:rPr>
              <a:t>http://santabarbara.craigslist.org</a:t>
            </a:r>
            <a:r>
              <a:rPr lang="en-IN" dirty="0"/>
              <a:t>.</a:t>
            </a:r>
          </a:p>
          <a:p>
            <a:r>
              <a:rPr lang="en-IN" dirty="0"/>
              <a:t> After you go to this page, click to a different city.  You will see the website looks exactly the same, but the URL has changed to a different subdomain. Each subdomain website is Search Engine Optimized for that city.</a:t>
            </a:r>
          </a:p>
        </p:txBody>
      </p:sp>
    </p:spTree>
    <p:extLst>
      <p:ext uri="{BB962C8B-B14F-4D97-AF65-F5344CB8AC3E}">
        <p14:creationId xmlns:p14="http://schemas.microsoft.com/office/powerpoint/2010/main" val="35377829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What Are The 3 Most Common Reasons to Use Subdomains?</a:t>
            </a:r>
            <a:br>
              <a:rPr lang="en-IN" b="1" dirty="0"/>
            </a:br>
            <a:endParaRPr lang="en-IN" dirty="0"/>
          </a:p>
        </p:txBody>
      </p:sp>
      <p:sp>
        <p:nvSpPr>
          <p:cNvPr id="3" name="Content Placeholder 2"/>
          <p:cNvSpPr>
            <a:spLocks noGrp="1"/>
          </p:cNvSpPr>
          <p:nvPr>
            <p:ph sz="quarter" idx="1"/>
          </p:nvPr>
        </p:nvSpPr>
        <p:spPr>
          <a:xfrm>
            <a:off x="457200" y="1219200"/>
            <a:ext cx="7467600" cy="5254752"/>
          </a:xfrm>
        </p:spPr>
        <p:txBody>
          <a:bodyPr>
            <a:normAutofit lnSpcReduction="10000"/>
          </a:bodyPr>
          <a:lstStyle/>
          <a:p>
            <a:r>
              <a:rPr lang="en-IN" b="1" dirty="0"/>
              <a:t>Serving Different Regions</a:t>
            </a:r>
            <a:r>
              <a:rPr lang="en-IN" dirty="0"/>
              <a:t> - You have multiple geographic regions, and your clients search for your products or services within each region.  For example, if you had a pet store and you wanted to open locations in 5 different cities, you would create subdomain websites for each region.  </a:t>
            </a:r>
            <a:r>
              <a:rPr lang="en-IN" dirty="0">
                <a:hlinkClick r:id="rId2"/>
              </a:rPr>
              <a:t>http://www.lovingcarepetservices.com</a:t>
            </a:r>
            <a:r>
              <a:rPr lang="en-IN" dirty="0"/>
              <a:t> would be your main Corporate website, and each city would have a subdomain site, http://chicago.lovingcarepetservices.com, http://denver.lovingcarepetservices.com, etc.</a:t>
            </a:r>
          </a:p>
          <a:p>
            <a:r>
              <a:rPr lang="en-IN" b="1" dirty="0"/>
              <a:t>Franchises</a:t>
            </a:r>
            <a:r>
              <a:rPr lang="en-IN" dirty="0"/>
              <a:t> - If your company offers franchises, then you help your franchisee </a:t>
            </a:r>
            <a:r>
              <a:rPr lang="en-IN"/>
              <a:t>by giving </a:t>
            </a:r>
            <a:r>
              <a:rPr lang="en-IN" dirty="0"/>
              <a:t>them their own website, so they can optimize the content for their region.</a:t>
            </a:r>
          </a:p>
        </p:txBody>
      </p:sp>
    </p:spTree>
    <p:extLst>
      <p:ext uri="{BB962C8B-B14F-4D97-AF65-F5344CB8AC3E}">
        <p14:creationId xmlns:p14="http://schemas.microsoft.com/office/powerpoint/2010/main" val="40608982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Continue..</a:t>
            </a:r>
            <a:endParaRPr lang="en-IN" dirty="0"/>
          </a:p>
        </p:txBody>
      </p:sp>
      <p:sp>
        <p:nvSpPr>
          <p:cNvPr id="3" name="Content Placeholder 2"/>
          <p:cNvSpPr>
            <a:spLocks noGrp="1"/>
          </p:cNvSpPr>
          <p:nvPr>
            <p:ph sz="quarter" idx="1"/>
          </p:nvPr>
        </p:nvSpPr>
        <p:spPr/>
        <p:txBody>
          <a:bodyPr>
            <a:normAutofit fontScale="92500"/>
          </a:bodyPr>
          <a:lstStyle/>
          <a:p>
            <a:pPr marL="0" indent="0">
              <a:buNone/>
            </a:pPr>
            <a:r>
              <a:rPr lang="en-IN" b="1" dirty="0"/>
              <a:t>Different Product Lines</a:t>
            </a:r>
          </a:p>
          <a:p>
            <a:r>
              <a:rPr lang="en-IN" dirty="0"/>
              <a:t>For example, let's say you sell most anything to do with kitchens.  You sell </a:t>
            </a:r>
            <a:r>
              <a:rPr lang="en-IN" dirty="0" err="1"/>
              <a:t>applicances</a:t>
            </a:r>
            <a:r>
              <a:rPr lang="en-IN" dirty="0"/>
              <a:t>, silverware, </a:t>
            </a:r>
            <a:r>
              <a:rPr lang="en-IN" dirty="0" err="1"/>
              <a:t>utencils</a:t>
            </a:r>
            <a:r>
              <a:rPr lang="en-IN" dirty="0"/>
              <a:t>, towels, cookware, etc.   If a website visitor is looking for dish towels, and they see kitchen appliances on your homepage, they are not convinced that you can provide a good selection of dish towels.  But, if you had a subdomain website called http://dishtowels.everythingkitchen.com, this site would tend to rank higher in the search engines, because the keyword "dishtowels" is in the domain, and therefore associated with every page of the website.  Also the website visitor now considers your website an "authority" in dishtowels.</a:t>
            </a:r>
          </a:p>
        </p:txBody>
      </p:sp>
    </p:spTree>
    <p:extLst>
      <p:ext uri="{BB962C8B-B14F-4D97-AF65-F5344CB8AC3E}">
        <p14:creationId xmlns:p14="http://schemas.microsoft.com/office/powerpoint/2010/main" val="17997847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Continue..</a:t>
            </a:r>
            <a:endParaRPr lang="en-IN" dirty="0"/>
          </a:p>
        </p:txBody>
      </p:sp>
      <p:pic>
        <p:nvPicPr>
          <p:cNvPr id="4" name="Picture 2" descr="C:\Users\Vidhi\Desktop\Domains-Subdomains-Subdirectories1.png"/>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914400" y="2286000"/>
            <a:ext cx="6477000" cy="3962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582606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Subdirectory/Subfolder</a:t>
            </a:r>
            <a:endParaRPr lang="en-IN" dirty="0"/>
          </a:p>
        </p:txBody>
      </p:sp>
      <p:sp>
        <p:nvSpPr>
          <p:cNvPr id="3" name="Content Placeholder 2"/>
          <p:cNvSpPr>
            <a:spLocks noGrp="1"/>
          </p:cNvSpPr>
          <p:nvPr>
            <p:ph sz="quarter" idx="1"/>
          </p:nvPr>
        </p:nvSpPr>
        <p:spPr/>
        <p:txBody>
          <a:bodyPr/>
          <a:lstStyle/>
          <a:p>
            <a:r>
              <a:rPr lang="en-IN" b="1" dirty="0"/>
              <a:t>Definition</a:t>
            </a:r>
            <a:r>
              <a:rPr lang="en-IN" dirty="0"/>
              <a:t>: Folder, directory, </a:t>
            </a:r>
            <a:r>
              <a:rPr lang="en-IN" dirty="0" err="1"/>
              <a:t>catalog</a:t>
            </a:r>
            <a:r>
              <a:rPr lang="en-IN" dirty="0"/>
              <a:t>, or drawer, in computing, is a virtual container within a digital file system, in which groups of computer files and other folders can be kept and organized.</a:t>
            </a:r>
          </a:p>
          <a:p>
            <a:r>
              <a:rPr lang="en-IN" dirty="0"/>
              <a:t>A sub-directory is simply any folder (directory) that you create for your web site. You might have a folder for your image files called "images" and it's path would be:</a:t>
            </a:r>
          </a:p>
          <a:p>
            <a:r>
              <a:rPr lang="en-IN" b="1" dirty="0"/>
              <a:t>http://www.yourdomain.com/images/</a:t>
            </a:r>
            <a:endParaRPr lang="en-IN" dirty="0"/>
          </a:p>
          <a:p>
            <a:endParaRPr lang="en-IN" dirty="0"/>
          </a:p>
        </p:txBody>
      </p:sp>
    </p:spTree>
    <p:extLst>
      <p:ext uri="{BB962C8B-B14F-4D97-AF65-F5344CB8AC3E}">
        <p14:creationId xmlns:p14="http://schemas.microsoft.com/office/powerpoint/2010/main" val="4591584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What is a Microsite?</a:t>
            </a:r>
            <a:br>
              <a:rPr lang="en-IN" dirty="0"/>
            </a:br>
            <a:endParaRPr lang="en-IN" dirty="0"/>
          </a:p>
        </p:txBody>
      </p:sp>
      <p:sp>
        <p:nvSpPr>
          <p:cNvPr id="3" name="Content Placeholder 2"/>
          <p:cNvSpPr>
            <a:spLocks noGrp="1"/>
          </p:cNvSpPr>
          <p:nvPr>
            <p:ph sz="quarter" idx="1"/>
          </p:nvPr>
        </p:nvSpPr>
        <p:spPr/>
        <p:txBody>
          <a:bodyPr>
            <a:normAutofit/>
          </a:bodyPr>
          <a:lstStyle/>
          <a:p>
            <a:r>
              <a:rPr lang="en-IN" dirty="0"/>
              <a:t>A </a:t>
            </a:r>
            <a:r>
              <a:rPr lang="en-IN" b="1" dirty="0"/>
              <a:t>microsite</a:t>
            </a:r>
            <a:r>
              <a:rPr lang="en-IN" dirty="0"/>
              <a:t> also referred to as a “</a:t>
            </a:r>
            <a:r>
              <a:rPr lang="en-IN" dirty="0" err="1"/>
              <a:t>minisite</a:t>
            </a:r>
            <a:r>
              <a:rPr lang="en-IN" dirty="0"/>
              <a:t>” or “</a:t>
            </a:r>
            <a:r>
              <a:rPr lang="en-IN" dirty="0" err="1"/>
              <a:t>weblet</a:t>
            </a:r>
            <a:r>
              <a:rPr lang="en-IN" dirty="0"/>
              <a:t>”. </a:t>
            </a:r>
          </a:p>
          <a:p>
            <a:r>
              <a:rPr lang="en-IN" dirty="0"/>
              <a:t>Microsites are individual web pages or small groups of pages meant to function as separate entities within existing websites. </a:t>
            </a:r>
          </a:p>
          <a:p>
            <a:r>
              <a:rPr lang="en-IN" dirty="0"/>
              <a:t>A </a:t>
            </a:r>
            <a:r>
              <a:rPr lang="en-IN" b="1" dirty="0"/>
              <a:t>microsite</a:t>
            </a:r>
            <a:r>
              <a:rPr lang="en-IN" dirty="0"/>
              <a:t> </a:t>
            </a:r>
            <a:r>
              <a:rPr lang="en-IN" b="1" dirty="0"/>
              <a:t>is a website that is comprised of an individual page or a cluster of pages which supplement a company’s primary website. </a:t>
            </a:r>
          </a:p>
          <a:p>
            <a:r>
              <a:rPr lang="en-IN" dirty="0"/>
              <a:t>The microsite typically will have its own URL distinct from the primary site. </a:t>
            </a:r>
          </a:p>
        </p:txBody>
      </p:sp>
    </p:spTree>
    <p:extLst>
      <p:ext uri="{BB962C8B-B14F-4D97-AF65-F5344CB8AC3E}">
        <p14:creationId xmlns:p14="http://schemas.microsoft.com/office/powerpoint/2010/main" val="289760818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Continue..</a:t>
            </a:r>
            <a:endParaRPr lang="en-IN" dirty="0"/>
          </a:p>
        </p:txBody>
      </p:sp>
      <p:sp>
        <p:nvSpPr>
          <p:cNvPr id="3" name="Content Placeholder 2"/>
          <p:cNvSpPr>
            <a:spLocks noGrp="1"/>
          </p:cNvSpPr>
          <p:nvPr>
            <p:ph sz="quarter" idx="1"/>
          </p:nvPr>
        </p:nvSpPr>
        <p:spPr/>
        <p:txBody>
          <a:bodyPr>
            <a:normAutofit/>
          </a:bodyPr>
          <a:lstStyle/>
          <a:p>
            <a:r>
              <a:rPr lang="en-IN" dirty="0"/>
              <a:t>Microsites are particularly </a:t>
            </a:r>
            <a:r>
              <a:rPr lang="en-IN" b="1" dirty="0"/>
              <a:t>useful if your business offers a variety of products or services and you want to highlight one segment</a:t>
            </a:r>
            <a:r>
              <a:rPr lang="en-IN" dirty="0"/>
              <a:t>, individually, for your customers </a:t>
            </a:r>
            <a:r>
              <a:rPr lang="en-IN" b="1" dirty="0"/>
              <a:t>Additional purposes of microsites include:</a:t>
            </a:r>
            <a:endParaRPr lang="en-IN" dirty="0"/>
          </a:p>
          <a:p>
            <a:r>
              <a:rPr lang="en-IN" dirty="0"/>
              <a:t>Providing service or support for a specific product</a:t>
            </a:r>
          </a:p>
          <a:p>
            <a:r>
              <a:rPr lang="en-IN" dirty="0"/>
              <a:t>Listing detailed information relevant to a new product</a:t>
            </a:r>
          </a:p>
          <a:p>
            <a:r>
              <a:rPr lang="en-IN" dirty="0"/>
              <a:t>Creating a keyword-friendly “home” for a new product to improve search engine rankings</a:t>
            </a:r>
          </a:p>
          <a:p>
            <a:pPr marL="0" indent="0">
              <a:buNone/>
            </a:pPr>
            <a:endParaRPr lang="en-IN" dirty="0"/>
          </a:p>
          <a:p>
            <a:endParaRPr lang="en-IN" dirty="0"/>
          </a:p>
        </p:txBody>
      </p:sp>
    </p:spTree>
    <p:extLst>
      <p:ext uri="{BB962C8B-B14F-4D97-AF65-F5344CB8AC3E}">
        <p14:creationId xmlns:p14="http://schemas.microsoft.com/office/powerpoint/2010/main" val="264054177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Continue..</a:t>
            </a:r>
            <a:endParaRPr lang="en-IN" dirty="0"/>
          </a:p>
        </p:txBody>
      </p:sp>
      <p:sp>
        <p:nvSpPr>
          <p:cNvPr id="3" name="Content Placeholder 2"/>
          <p:cNvSpPr>
            <a:spLocks noGrp="1"/>
          </p:cNvSpPr>
          <p:nvPr>
            <p:ph sz="quarter" idx="1"/>
          </p:nvPr>
        </p:nvSpPr>
        <p:spPr/>
        <p:txBody>
          <a:bodyPr>
            <a:normAutofit lnSpcReduction="10000"/>
          </a:bodyPr>
          <a:lstStyle/>
          <a:p>
            <a:r>
              <a:rPr lang="en-IN" dirty="0"/>
              <a:t>For a </a:t>
            </a:r>
            <a:r>
              <a:rPr lang="en-IN" b="1" dirty="0"/>
              <a:t>comparison</a:t>
            </a:r>
            <a:r>
              <a:rPr lang="en-IN" dirty="0"/>
              <a:t> of </a:t>
            </a:r>
            <a:r>
              <a:rPr lang="en-IN" b="1" dirty="0"/>
              <a:t>microsite</a:t>
            </a:r>
            <a:r>
              <a:rPr lang="en-IN" dirty="0"/>
              <a:t> and </a:t>
            </a:r>
            <a:r>
              <a:rPr lang="en-IN" b="1" dirty="0"/>
              <a:t>subdomains</a:t>
            </a:r>
            <a:r>
              <a:rPr lang="en-IN" dirty="0"/>
              <a:t> focus on microsites as separate sites with different domain names. A microsite can give a company a greater presence on the Web by multiplying the number of sites it has indexed in search engines. </a:t>
            </a:r>
          </a:p>
          <a:p>
            <a:r>
              <a:rPr lang="en-IN" dirty="0"/>
              <a:t>The relative benefits of a microsite or a subdirectory depends on whether the site owner wants to group visits under the same domain name, or wants to disassociate the new site from the main site.</a:t>
            </a:r>
            <a:br>
              <a:rPr lang="en-IN" dirty="0"/>
            </a:br>
            <a:br>
              <a:rPr lang="en-IN" dirty="0"/>
            </a:br>
            <a:endParaRPr lang="en-IN" dirty="0"/>
          </a:p>
        </p:txBody>
      </p:sp>
    </p:spTree>
    <p:extLst>
      <p:ext uri="{BB962C8B-B14F-4D97-AF65-F5344CB8AC3E}">
        <p14:creationId xmlns:p14="http://schemas.microsoft.com/office/powerpoint/2010/main" val="253964891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Keyword targeting..</a:t>
            </a:r>
            <a:endParaRPr lang="en-IN" dirty="0"/>
          </a:p>
        </p:txBody>
      </p:sp>
      <p:sp>
        <p:nvSpPr>
          <p:cNvPr id="3" name="Content Placeholder 2"/>
          <p:cNvSpPr>
            <a:spLocks noGrp="1"/>
          </p:cNvSpPr>
          <p:nvPr>
            <p:ph sz="quarter" idx="1"/>
          </p:nvPr>
        </p:nvSpPr>
        <p:spPr/>
        <p:txBody>
          <a:bodyPr/>
          <a:lstStyle/>
          <a:p>
            <a:pPr>
              <a:buFont typeface="Wingdings" pitchFamily="2" charset="2"/>
              <a:buChar char="v"/>
            </a:pPr>
            <a:r>
              <a:rPr lang="en-US" dirty="0"/>
              <a:t>The first step in the keyword targeting process is uncovering popular terms and phrases that searches regularly use to find the contents, products or services your site offers.</a:t>
            </a:r>
          </a:p>
          <a:p>
            <a:pPr>
              <a:buFont typeface="Wingdings" pitchFamily="2" charset="2"/>
              <a:buChar char="v"/>
            </a:pPr>
            <a:r>
              <a:rPr lang="en-US" dirty="0"/>
              <a:t>There’s an art and science to this process, but it consistently begins with a list of keywords to target.</a:t>
            </a:r>
          </a:p>
          <a:p>
            <a:pPr>
              <a:buFont typeface="Wingdings" pitchFamily="2" charset="2"/>
              <a:buChar char="v"/>
            </a:pPr>
            <a:r>
              <a:rPr lang="en-US" dirty="0"/>
              <a:t>Once you have that list you will need to include this keyword in your pages.</a:t>
            </a:r>
          </a:p>
          <a:p>
            <a:pPr>
              <a:buFont typeface="Wingdings" pitchFamily="2" charset="2"/>
              <a:buChar char="v"/>
            </a:pPr>
            <a:r>
              <a:rPr lang="en-US" dirty="0"/>
              <a:t>This section explores some of the more prominent </a:t>
            </a:r>
          </a:p>
          <a:p>
            <a:pPr>
              <a:buFont typeface="Wingdings" pitchFamily="2" charset="2"/>
              <a:buChar char="v"/>
            </a:pPr>
            <a:r>
              <a:rPr lang="en-US" dirty="0"/>
              <a:t>Places where a publisher can place those keywords.</a:t>
            </a:r>
            <a:endParaRPr lang="en-IN" dirty="0"/>
          </a:p>
        </p:txBody>
      </p:sp>
    </p:spTree>
    <p:extLst>
      <p:ext uri="{BB962C8B-B14F-4D97-AF65-F5344CB8AC3E}">
        <p14:creationId xmlns:p14="http://schemas.microsoft.com/office/powerpoint/2010/main" val="1590020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7467600" cy="838200"/>
          </a:xfrm>
        </p:spPr>
        <p:txBody>
          <a:bodyPr>
            <a:normAutofit fontScale="90000"/>
          </a:bodyPr>
          <a:lstStyle/>
          <a:p>
            <a:br>
              <a:rPr lang="en-US" dirty="0"/>
            </a:br>
            <a:r>
              <a:rPr lang="en-US" dirty="0"/>
              <a:t>Making your site accessible to search engines..</a:t>
            </a:r>
            <a:endParaRPr lang="en-IN" dirty="0"/>
          </a:p>
        </p:txBody>
      </p:sp>
      <p:sp>
        <p:nvSpPr>
          <p:cNvPr id="3" name="Content Placeholder 2"/>
          <p:cNvSpPr>
            <a:spLocks noGrp="1"/>
          </p:cNvSpPr>
          <p:nvPr>
            <p:ph sz="quarter" idx="1"/>
          </p:nvPr>
        </p:nvSpPr>
        <p:spPr>
          <a:xfrm>
            <a:off x="457200" y="838200"/>
            <a:ext cx="7467600" cy="5635752"/>
          </a:xfrm>
        </p:spPr>
        <p:txBody>
          <a:bodyPr>
            <a:normAutofit/>
          </a:bodyPr>
          <a:lstStyle/>
          <a:p>
            <a:pPr>
              <a:buFont typeface="Wingdings" pitchFamily="2" charset="2"/>
              <a:buChar char="v"/>
            </a:pPr>
            <a:r>
              <a:rPr lang="en-US" dirty="0"/>
              <a:t>There are hundreds of tools that web developers can use to build a website, many of which were not initially designed with </a:t>
            </a:r>
            <a:r>
              <a:rPr lang="en-US" b="1" dirty="0"/>
              <a:t>SEO</a:t>
            </a:r>
            <a:r>
              <a:rPr lang="en-US" dirty="0"/>
              <a:t> or search engine crawler in mind.</a:t>
            </a:r>
            <a:endParaRPr lang="en-IN" dirty="0"/>
          </a:p>
          <a:p>
            <a:pPr>
              <a:buFont typeface="Wingdings" pitchFamily="2" charset="2"/>
              <a:buChar char="v"/>
            </a:pPr>
            <a:r>
              <a:rPr lang="en-US" dirty="0">
                <a:latin typeface="Times New Roman" pitchFamily="18" charset="0"/>
                <a:cs typeface="Times New Roman" pitchFamily="18" charset="0"/>
              </a:rPr>
              <a:t>The first step in the SEO design process is to ensure that your site can be found and crawled by the search engines.</a:t>
            </a:r>
          </a:p>
          <a:p>
            <a:pPr>
              <a:buFont typeface="Wingdings" pitchFamily="2" charset="2"/>
              <a:buChar char="v"/>
            </a:pPr>
            <a:r>
              <a:rPr lang="en-US" dirty="0">
                <a:latin typeface="Times New Roman" pitchFamily="18" charset="0"/>
                <a:cs typeface="Times New Roman" pitchFamily="18" charset="0"/>
              </a:rPr>
              <a:t>This is not as simple as it </a:t>
            </a:r>
            <a:r>
              <a:rPr lang="en-US" dirty="0" err="1">
                <a:latin typeface="Times New Roman" pitchFamily="18" charset="0"/>
                <a:cs typeface="Times New Roman" pitchFamily="18" charset="0"/>
              </a:rPr>
              <a:t>sounds,as</a:t>
            </a:r>
            <a:r>
              <a:rPr lang="en-US" dirty="0">
                <a:latin typeface="Times New Roman" pitchFamily="18" charset="0"/>
                <a:cs typeface="Times New Roman" pitchFamily="18" charset="0"/>
              </a:rPr>
              <a:t> there are many popular web design and implementation constructs that are crawlers may not understand.</a:t>
            </a:r>
          </a:p>
        </p:txBody>
      </p:sp>
    </p:spTree>
    <p:extLst>
      <p:ext uri="{BB962C8B-B14F-4D97-AF65-F5344CB8AC3E}">
        <p14:creationId xmlns:p14="http://schemas.microsoft.com/office/powerpoint/2010/main" val="196028859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1)Title tag..</a:t>
            </a:r>
            <a:endParaRPr lang="en-IN" dirty="0"/>
          </a:p>
        </p:txBody>
      </p:sp>
      <p:sp>
        <p:nvSpPr>
          <p:cNvPr id="3" name="Content Placeholder 2"/>
          <p:cNvSpPr>
            <a:spLocks noGrp="1"/>
          </p:cNvSpPr>
          <p:nvPr>
            <p:ph sz="quarter" idx="1"/>
          </p:nvPr>
        </p:nvSpPr>
        <p:spPr/>
        <p:txBody>
          <a:bodyPr/>
          <a:lstStyle/>
          <a:p>
            <a:r>
              <a:rPr lang="en-US" dirty="0"/>
              <a:t>It is the most important, critical element of search engine relevance.</a:t>
            </a:r>
          </a:p>
          <a:p>
            <a:r>
              <a:rPr lang="en-US" dirty="0"/>
              <a:t>This tag define under the &lt;head&gt; section of an HTML, and is the only piece of “meta ” information about a page that affects relevance and ranking.</a:t>
            </a:r>
          </a:p>
          <a:p>
            <a:r>
              <a:rPr lang="en-US" dirty="0"/>
              <a:t>The following 8 rule define best practices for title tag construction.</a:t>
            </a:r>
          </a:p>
          <a:p>
            <a:pPr marL="0" indent="0">
              <a:buNone/>
            </a:pPr>
            <a:r>
              <a:rPr lang="en-US" dirty="0"/>
              <a:t>1)Incorporate phrase</a:t>
            </a:r>
          </a:p>
          <a:p>
            <a:pPr marL="0" indent="0">
              <a:buNone/>
            </a:pPr>
            <a:r>
              <a:rPr lang="en-US" dirty="0"/>
              <a:t>2)place your keyword at the beginning of the title tag</a:t>
            </a:r>
          </a:p>
          <a:p>
            <a:pPr marL="0" indent="0">
              <a:buNone/>
            </a:pPr>
            <a:r>
              <a:rPr lang="en-US" dirty="0"/>
              <a:t>3)Limit length to 65 character(including space)</a:t>
            </a:r>
          </a:p>
          <a:p>
            <a:endParaRPr lang="en-IN" dirty="0"/>
          </a:p>
        </p:txBody>
      </p:sp>
    </p:spTree>
    <p:extLst>
      <p:ext uri="{BB962C8B-B14F-4D97-AF65-F5344CB8AC3E}">
        <p14:creationId xmlns:p14="http://schemas.microsoft.com/office/powerpoint/2010/main" val="71003662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Continue..</a:t>
            </a:r>
            <a:endParaRPr lang="en-IN" dirty="0"/>
          </a:p>
        </p:txBody>
      </p:sp>
      <p:sp>
        <p:nvSpPr>
          <p:cNvPr id="3" name="Content Placeholder 2"/>
          <p:cNvSpPr>
            <a:spLocks noGrp="1"/>
          </p:cNvSpPr>
          <p:nvPr>
            <p:ph sz="quarter" idx="1"/>
          </p:nvPr>
        </p:nvSpPr>
        <p:spPr/>
        <p:txBody>
          <a:bodyPr/>
          <a:lstStyle/>
          <a:p>
            <a:pPr marL="0" indent="0">
              <a:buNone/>
            </a:pPr>
            <a:r>
              <a:rPr lang="en-US" dirty="0"/>
              <a:t>4)Target longer phrase if they are relevant</a:t>
            </a:r>
          </a:p>
          <a:p>
            <a:pPr marL="0" indent="0">
              <a:buNone/>
            </a:pPr>
            <a:r>
              <a:rPr lang="en-US" dirty="0"/>
              <a:t>5)Use divider</a:t>
            </a:r>
          </a:p>
          <a:p>
            <a:pPr marL="0" indent="0">
              <a:buNone/>
            </a:pPr>
            <a:r>
              <a:rPr lang="en-US" dirty="0"/>
              <a:t>6)Focus on click through and conversion rates</a:t>
            </a:r>
          </a:p>
          <a:p>
            <a:pPr marL="0" indent="0">
              <a:buNone/>
            </a:pPr>
            <a:r>
              <a:rPr lang="en-US" dirty="0"/>
              <a:t>7)Target searcher intent</a:t>
            </a:r>
          </a:p>
          <a:p>
            <a:pPr marL="0" indent="0">
              <a:buNone/>
            </a:pPr>
            <a:r>
              <a:rPr lang="en-US" dirty="0"/>
              <a:t>8)Be consistent</a:t>
            </a:r>
            <a:endParaRPr lang="en-IN" dirty="0"/>
          </a:p>
        </p:txBody>
      </p:sp>
    </p:spTree>
    <p:extLst>
      <p:ext uri="{BB962C8B-B14F-4D97-AF65-F5344CB8AC3E}">
        <p14:creationId xmlns:p14="http://schemas.microsoft.com/office/powerpoint/2010/main" val="171866623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meta tag???</a:t>
            </a:r>
            <a:endParaRPr lang="en-IN" dirty="0"/>
          </a:p>
        </p:txBody>
      </p:sp>
      <p:sp>
        <p:nvSpPr>
          <p:cNvPr id="3" name="Content Placeholder 2"/>
          <p:cNvSpPr>
            <a:spLocks noGrp="1"/>
          </p:cNvSpPr>
          <p:nvPr>
            <p:ph sz="quarter" idx="1"/>
          </p:nvPr>
        </p:nvSpPr>
        <p:spPr>
          <a:xfrm>
            <a:off x="609600" y="1524000"/>
            <a:ext cx="7467600" cy="5105400"/>
          </a:xfrm>
        </p:spPr>
        <p:txBody>
          <a:bodyPr/>
          <a:lstStyle/>
          <a:p>
            <a:r>
              <a:rPr lang="en-IN" dirty="0"/>
              <a:t>Metadata is data (information) about data.</a:t>
            </a:r>
          </a:p>
          <a:p>
            <a:r>
              <a:rPr lang="en-IN" dirty="0"/>
              <a:t>The &lt;meta&gt; tag provides metadata about the HTML document. Metadata will not be displayed on the page, but will be machine </a:t>
            </a:r>
            <a:r>
              <a:rPr lang="en-IN" dirty="0" err="1"/>
              <a:t>parsable</a:t>
            </a:r>
            <a:r>
              <a:rPr lang="en-IN" dirty="0"/>
              <a:t>.</a:t>
            </a:r>
          </a:p>
          <a:p>
            <a:r>
              <a:rPr lang="en-IN" dirty="0"/>
              <a:t>Meta elements are typically used to specify page description, keywords, author of the document, last modified, and other metadata.</a:t>
            </a:r>
          </a:p>
          <a:p>
            <a:r>
              <a:rPr lang="en-IN" dirty="0"/>
              <a:t>The metadata can be used by browsers (how to display content or reload page), search engines (keywords), or other web services.</a:t>
            </a:r>
          </a:p>
          <a:p>
            <a:endParaRPr lang="en-IN" dirty="0"/>
          </a:p>
        </p:txBody>
      </p:sp>
    </p:spTree>
    <p:extLst>
      <p:ext uri="{BB962C8B-B14F-4D97-AF65-F5344CB8AC3E}">
        <p14:creationId xmlns:p14="http://schemas.microsoft.com/office/powerpoint/2010/main" val="14555209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Continue..</a:t>
            </a:r>
            <a:endParaRPr lang="en-IN" dirty="0"/>
          </a:p>
        </p:txBody>
      </p:sp>
      <p:sp>
        <p:nvSpPr>
          <p:cNvPr id="3" name="Content Placeholder 2"/>
          <p:cNvSpPr>
            <a:spLocks noGrp="1"/>
          </p:cNvSpPr>
          <p:nvPr>
            <p:ph sz="quarter" idx="1"/>
          </p:nvPr>
        </p:nvSpPr>
        <p:spPr/>
        <p:txBody>
          <a:bodyPr>
            <a:normAutofit fontScale="85000" lnSpcReduction="20000"/>
          </a:bodyPr>
          <a:lstStyle/>
          <a:p>
            <a:r>
              <a:rPr lang="en-IN" dirty="0"/>
              <a:t>&lt;!DOCTYPE html&gt;</a:t>
            </a:r>
          </a:p>
          <a:p>
            <a:r>
              <a:rPr lang="en-IN" dirty="0"/>
              <a:t>&lt;html&gt;</a:t>
            </a:r>
          </a:p>
          <a:p>
            <a:r>
              <a:rPr lang="en-IN" dirty="0"/>
              <a:t>&lt;head&gt;</a:t>
            </a:r>
          </a:p>
          <a:p>
            <a:r>
              <a:rPr lang="en-IN" dirty="0"/>
              <a:t>&lt;meta charset="UTF-8"&gt;</a:t>
            </a:r>
          </a:p>
          <a:p>
            <a:r>
              <a:rPr lang="en-IN" dirty="0"/>
              <a:t>&lt;meta name="description" content="Free Web tutorials"&gt;</a:t>
            </a:r>
          </a:p>
          <a:p>
            <a:r>
              <a:rPr lang="en-IN" dirty="0"/>
              <a:t>&lt;meta name="keywords" content="</a:t>
            </a:r>
            <a:r>
              <a:rPr lang="en-IN" dirty="0" err="1"/>
              <a:t>HTML,CSS,XML,JavaScript</a:t>
            </a:r>
            <a:r>
              <a:rPr lang="en-IN" dirty="0"/>
              <a:t>"&gt;</a:t>
            </a:r>
          </a:p>
          <a:p>
            <a:r>
              <a:rPr lang="en-IN" dirty="0"/>
              <a:t>&lt;meta name="author" content="</a:t>
            </a:r>
            <a:r>
              <a:rPr lang="en-IN" dirty="0" err="1"/>
              <a:t>Hege</a:t>
            </a:r>
            <a:r>
              <a:rPr lang="en-IN" dirty="0"/>
              <a:t> </a:t>
            </a:r>
            <a:r>
              <a:rPr lang="en-IN" dirty="0" err="1"/>
              <a:t>Refsnes</a:t>
            </a:r>
            <a:r>
              <a:rPr lang="en-IN" dirty="0"/>
              <a:t>"&gt;</a:t>
            </a:r>
          </a:p>
          <a:p>
            <a:r>
              <a:rPr lang="en-IN" dirty="0"/>
              <a:t>&lt;/head&gt;</a:t>
            </a:r>
          </a:p>
          <a:p>
            <a:r>
              <a:rPr lang="en-IN" dirty="0"/>
              <a:t>&lt;body&gt;</a:t>
            </a:r>
          </a:p>
          <a:p>
            <a:endParaRPr lang="en-IN" dirty="0"/>
          </a:p>
          <a:p>
            <a:r>
              <a:rPr lang="en-IN" dirty="0"/>
              <a:t>&lt;p&gt;All meta information goes in the head section...&lt;/p&gt;</a:t>
            </a:r>
          </a:p>
          <a:p>
            <a:endParaRPr lang="en-IN" dirty="0"/>
          </a:p>
          <a:p>
            <a:r>
              <a:rPr lang="en-IN" dirty="0"/>
              <a:t>&lt;/body&gt;</a:t>
            </a:r>
          </a:p>
          <a:p>
            <a:r>
              <a:rPr lang="en-IN" dirty="0"/>
              <a:t>&lt;/html&gt;</a:t>
            </a:r>
          </a:p>
        </p:txBody>
      </p:sp>
    </p:spTree>
    <p:extLst>
      <p:ext uri="{BB962C8B-B14F-4D97-AF65-F5344CB8AC3E}">
        <p14:creationId xmlns:p14="http://schemas.microsoft.com/office/powerpoint/2010/main" val="336344967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2)Meta description tag</a:t>
            </a:r>
            <a:endParaRPr lang="en-IN" dirty="0"/>
          </a:p>
        </p:txBody>
      </p:sp>
      <p:sp>
        <p:nvSpPr>
          <p:cNvPr id="3" name="Content Placeholder 2"/>
          <p:cNvSpPr>
            <a:spLocks noGrp="1"/>
          </p:cNvSpPr>
          <p:nvPr>
            <p:ph sz="quarter" idx="1"/>
          </p:nvPr>
        </p:nvSpPr>
        <p:spPr/>
        <p:txBody>
          <a:bodyPr/>
          <a:lstStyle/>
          <a:p>
            <a:r>
              <a:rPr lang="en-US" dirty="0"/>
              <a:t>Meta description have three primary uses:</a:t>
            </a:r>
          </a:p>
          <a:p>
            <a:pPr marL="0" indent="0">
              <a:buNone/>
            </a:pPr>
            <a:r>
              <a:rPr lang="en-US" dirty="0"/>
              <a:t>1) To describe the content of the page accurately and succinctly.</a:t>
            </a:r>
          </a:p>
          <a:p>
            <a:pPr marL="0" indent="0">
              <a:buNone/>
            </a:pPr>
            <a:r>
              <a:rPr lang="en-US" dirty="0"/>
              <a:t>2) To serve as a short text “advertisement” to click on your pages in the search result.</a:t>
            </a:r>
          </a:p>
          <a:p>
            <a:pPr marL="0" indent="0">
              <a:buNone/>
            </a:pPr>
            <a:r>
              <a:rPr lang="en-US" dirty="0"/>
              <a:t>3)To display targeted keywords, not for ranking purpose, but to indicate the content to searchers.</a:t>
            </a:r>
          </a:p>
          <a:p>
            <a:pPr marL="0" indent="0">
              <a:buNone/>
            </a:pPr>
            <a:r>
              <a:rPr lang="en-US" dirty="0"/>
              <a:t>here are 7 good rules for meta description.</a:t>
            </a:r>
          </a:p>
          <a:p>
            <a:pPr marL="0" indent="0">
              <a:buNone/>
            </a:pPr>
            <a:r>
              <a:rPr lang="en-US" dirty="0"/>
              <a:t>1)Tell the truth.</a:t>
            </a:r>
          </a:p>
          <a:p>
            <a:pPr marL="0" indent="0">
              <a:buNone/>
            </a:pPr>
            <a:r>
              <a:rPr lang="en-US" dirty="0"/>
              <a:t>2)Keep it succinct.</a:t>
            </a:r>
          </a:p>
          <a:p>
            <a:pPr marL="0" indent="0">
              <a:buNone/>
            </a:pPr>
            <a:r>
              <a:rPr lang="en-US" dirty="0"/>
              <a:t>3)Author ad-worthy copy</a:t>
            </a:r>
            <a:endParaRPr lang="en-IN" dirty="0"/>
          </a:p>
        </p:txBody>
      </p:sp>
    </p:spTree>
    <p:extLst>
      <p:ext uri="{BB962C8B-B14F-4D97-AF65-F5344CB8AC3E}">
        <p14:creationId xmlns:p14="http://schemas.microsoft.com/office/powerpoint/2010/main" val="224107828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Continue..</a:t>
            </a:r>
            <a:endParaRPr lang="en-IN" dirty="0"/>
          </a:p>
        </p:txBody>
      </p:sp>
      <p:sp>
        <p:nvSpPr>
          <p:cNvPr id="3" name="Content Placeholder 2"/>
          <p:cNvSpPr>
            <a:spLocks noGrp="1"/>
          </p:cNvSpPr>
          <p:nvPr>
            <p:ph sz="quarter" idx="1"/>
          </p:nvPr>
        </p:nvSpPr>
        <p:spPr/>
        <p:txBody>
          <a:bodyPr/>
          <a:lstStyle/>
          <a:p>
            <a:pPr marL="0" indent="0">
              <a:buNone/>
            </a:pPr>
            <a:r>
              <a:rPr lang="en-US" dirty="0"/>
              <a:t>4</a:t>
            </a:r>
            <a:r>
              <a:rPr lang="en-IN" dirty="0"/>
              <a:t>) Test, refine rinse and repeat</a:t>
            </a:r>
          </a:p>
          <a:p>
            <a:pPr marL="0" indent="0">
              <a:buNone/>
            </a:pPr>
            <a:r>
              <a:rPr lang="en-US" dirty="0"/>
              <a:t>5) Analyze psychology</a:t>
            </a:r>
          </a:p>
          <a:p>
            <a:pPr marL="0" indent="0">
              <a:buNone/>
            </a:pPr>
            <a:r>
              <a:rPr lang="en-US" dirty="0"/>
              <a:t>6) Include relevant keyword</a:t>
            </a:r>
          </a:p>
          <a:p>
            <a:pPr marL="0" indent="0">
              <a:buNone/>
            </a:pPr>
            <a:r>
              <a:rPr lang="en-US" dirty="0"/>
              <a:t>7) Don’t employ descriptions universally</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358868561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 Heading (H1,H2,H3) tag</a:t>
            </a:r>
            <a:endParaRPr lang="en-IN" dirty="0"/>
          </a:p>
        </p:txBody>
      </p:sp>
      <p:sp>
        <p:nvSpPr>
          <p:cNvPr id="3" name="Content Placeholder 2"/>
          <p:cNvSpPr>
            <a:spLocks noGrp="1"/>
          </p:cNvSpPr>
          <p:nvPr>
            <p:ph sz="quarter" idx="1"/>
          </p:nvPr>
        </p:nvSpPr>
        <p:spPr/>
        <p:txBody>
          <a:bodyPr/>
          <a:lstStyle/>
          <a:p>
            <a:r>
              <a:rPr lang="en-US" dirty="0"/>
              <a:t>The </a:t>
            </a:r>
            <a:r>
              <a:rPr lang="en-US" dirty="0" err="1"/>
              <a:t>Hx</a:t>
            </a:r>
            <a:r>
              <a:rPr lang="en-US" dirty="0"/>
              <a:t> tags in HTML are designed to indicate a headline hierarchy in a document.</a:t>
            </a:r>
          </a:p>
          <a:p>
            <a:r>
              <a:rPr lang="en-US" dirty="0"/>
              <a:t>Thus an &lt;h1&gt; tag might be considered the headline of the pages as a whole, whereas &lt;h2&gt;</a:t>
            </a:r>
            <a:r>
              <a:rPr lang="en-IN" dirty="0"/>
              <a:t> tags would serve as subheadings, &lt;h3&gt; tag serves as tertiary-level headlines, and so fourth.</a:t>
            </a:r>
          </a:p>
          <a:p>
            <a:r>
              <a:rPr lang="en-US" dirty="0"/>
              <a:t>The search engines have shown a slight preferences for keywords appearing in heading tags mainly the H1 tag.</a:t>
            </a:r>
          </a:p>
        </p:txBody>
      </p:sp>
    </p:spTree>
    <p:extLst>
      <p:ext uri="{BB962C8B-B14F-4D97-AF65-F5344CB8AC3E}">
        <p14:creationId xmlns:p14="http://schemas.microsoft.com/office/powerpoint/2010/main" val="176142239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 Document text..</a:t>
            </a:r>
            <a:endParaRPr lang="en-IN" dirty="0"/>
          </a:p>
        </p:txBody>
      </p:sp>
      <p:sp>
        <p:nvSpPr>
          <p:cNvPr id="3" name="Content Placeholder 2"/>
          <p:cNvSpPr>
            <a:spLocks noGrp="1"/>
          </p:cNvSpPr>
          <p:nvPr>
            <p:ph sz="quarter" idx="1"/>
          </p:nvPr>
        </p:nvSpPr>
        <p:spPr/>
        <p:txBody>
          <a:bodyPr/>
          <a:lstStyle/>
          <a:p>
            <a:r>
              <a:rPr lang="en-US" dirty="0"/>
              <a:t>The HTML text on a page was once the center of keyword optimization activities.</a:t>
            </a:r>
          </a:p>
          <a:p>
            <a:r>
              <a:rPr lang="en-US" dirty="0"/>
              <a:t>Metrics such as keyword density and keyword saturation were used to measure the perfect level of keyword usage on a page.</a:t>
            </a:r>
          </a:p>
          <a:p>
            <a:r>
              <a:rPr lang="en-US" dirty="0"/>
              <a:t>To the search engines, particularly the frequency with which a particular term or phrase is used, has very little impact on how happy a searcher will be with that page.</a:t>
            </a:r>
          </a:p>
          <a:p>
            <a:r>
              <a:rPr lang="en-US" dirty="0"/>
              <a:t>In fact, quite often a page loaded with repetitive keywords attempting to please the engines will provide a very poor user experience.</a:t>
            </a:r>
            <a:endParaRPr lang="en-IN" dirty="0"/>
          </a:p>
        </p:txBody>
      </p:sp>
    </p:spTree>
    <p:extLst>
      <p:ext uri="{BB962C8B-B14F-4D97-AF65-F5344CB8AC3E}">
        <p14:creationId xmlns:p14="http://schemas.microsoft.com/office/powerpoint/2010/main" val="324871180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Continue..</a:t>
            </a:r>
            <a:endParaRPr lang="en-IN" dirty="0"/>
          </a:p>
        </p:txBody>
      </p:sp>
      <p:sp>
        <p:nvSpPr>
          <p:cNvPr id="3" name="Content Placeholder 2"/>
          <p:cNvSpPr>
            <a:spLocks noGrp="1"/>
          </p:cNvSpPr>
          <p:nvPr>
            <p:ph sz="quarter" idx="1"/>
          </p:nvPr>
        </p:nvSpPr>
        <p:spPr/>
        <p:txBody>
          <a:bodyPr/>
          <a:lstStyle/>
          <a:p>
            <a:r>
              <a:rPr lang="en-US" dirty="0"/>
              <a:t>Although it is possible that implementing more instances of the key phrase on the page may result in some increase ranking.</a:t>
            </a:r>
          </a:p>
          <a:p>
            <a:r>
              <a:rPr lang="en-US" dirty="0"/>
              <a:t>In general Google suggest 2 to 10 times depending on length of document.</a:t>
            </a:r>
          </a:p>
          <a:p>
            <a:endParaRPr lang="en-US" dirty="0"/>
          </a:p>
          <a:p>
            <a:endParaRPr lang="en-IN" dirty="0"/>
          </a:p>
        </p:txBody>
      </p:sp>
    </p:spTree>
    <p:extLst>
      <p:ext uri="{BB962C8B-B14F-4D97-AF65-F5344CB8AC3E}">
        <p14:creationId xmlns:p14="http://schemas.microsoft.com/office/powerpoint/2010/main" val="60492634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5) Image filenames  &amp; Alt attribute</a:t>
            </a:r>
            <a:endParaRPr lang="en-IN" dirty="0"/>
          </a:p>
        </p:txBody>
      </p:sp>
      <p:sp>
        <p:nvSpPr>
          <p:cNvPr id="3" name="Content Placeholder 2"/>
          <p:cNvSpPr>
            <a:spLocks noGrp="1"/>
          </p:cNvSpPr>
          <p:nvPr>
            <p:ph sz="quarter" idx="1"/>
          </p:nvPr>
        </p:nvSpPr>
        <p:spPr/>
        <p:txBody>
          <a:bodyPr>
            <a:normAutofit lnSpcReduction="10000"/>
          </a:bodyPr>
          <a:lstStyle/>
          <a:p>
            <a:r>
              <a:rPr lang="en-US" dirty="0"/>
              <a:t>Incorporation of images on web pages can substantively enrich the user experience.</a:t>
            </a:r>
            <a:endParaRPr lang="en-IN" dirty="0"/>
          </a:p>
          <a:p>
            <a:r>
              <a:rPr lang="en-US" dirty="0"/>
              <a:t>However the search engines can not read the images directly. These are two elements that you can control to give the engines context for images.</a:t>
            </a:r>
          </a:p>
          <a:p>
            <a:pPr marL="0" indent="0">
              <a:buNone/>
            </a:pPr>
            <a:r>
              <a:rPr lang="en-US" b="1" dirty="0"/>
              <a:t>File name:</a:t>
            </a:r>
          </a:p>
          <a:p>
            <a:r>
              <a:rPr lang="en-US" dirty="0"/>
              <a:t>Search engines look at the image filename to see whether it provide any clue to the content of the image or not.</a:t>
            </a:r>
          </a:p>
          <a:p>
            <a:r>
              <a:rPr lang="en-US" dirty="0"/>
              <a:t>Don’t name your image like example.com/img4137ab12.jpg as it tells nothing at all about the image.</a:t>
            </a:r>
          </a:p>
        </p:txBody>
      </p:sp>
    </p:spTree>
    <p:extLst>
      <p:ext uri="{BB962C8B-B14F-4D97-AF65-F5344CB8AC3E}">
        <p14:creationId xmlns:p14="http://schemas.microsoft.com/office/powerpoint/2010/main" val="42323815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944562"/>
          </a:xfrm>
        </p:spPr>
        <p:txBody>
          <a:bodyPr/>
          <a:lstStyle/>
          <a:p>
            <a:r>
              <a:rPr lang="en-US" dirty="0" err="1"/>
              <a:t>Indexable</a:t>
            </a:r>
            <a:r>
              <a:rPr lang="en-US" dirty="0"/>
              <a:t> content..</a:t>
            </a:r>
            <a:endParaRPr lang="en-IN" dirty="0"/>
          </a:p>
        </p:txBody>
      </p:sp>
      <p:sp>
        <p:nvSpPr>
          <p:cNvPr id="3" name="Content Placeholder 2"/>
          <p:cNvSpPr>
            <a:spLocks noGrp="1"/>
          </p:cNvSpPr>
          <p:nvPr>
            <p:ph sz="quarter" idx="1"/>
          </p:nvPr>
        </p:nvSpPr>
        <p:spPr>
          <a:xfrm>
            <a:off x="457200" y="1447800"/>
            <a:ext cx="7467600" cy="5026152"/>
          </a:xfrm>
        </p:spPr>
        <p:txBody>
          <a:bodyPr/>
          <a:lstStyle/>
          <a:p>
            <a:pPr>
              <a:buFont typeface="Wingdings" pitchFamily="2" charset="2"/>
              <a:buChar char="v"/>
            </a:pPr>
            <a:r>
              <a:rPr lang="en-US" dirty="0">
                <a:latin typeface="Times New Roman" pitchFamily="18" charset="0"/>
                <a:cs typeface="Times New Roman" pitchFamily="18" charset="0"/>
              </a:rPr>
              <a:t>To rank well in the search engines ,your site’s content –that is the material available to visitors of your site-should be in HTML text form.</a:t>
            </a:r>
          </a:p>
          <a:p>
            <a:pPr>
              <a:buFont typeface="Wingdings" pitchFamily="2" charset="2"/>
              <a:buChar char="v"/>
            </a:pPr>
            <a:r>
              <a:rPr lang="en-US" dirty="0">
                <a:latin typeface="Times New Roman" pitchFamily="18" charset="0"/>
                <a:cs typeface="Times New Roman" pitchFamily="18" charset="0"/>
              </a:rPr>
              <a:t>For ex. While the search engines do crawl images and flash file, these are content types that are difficult for search engines to </a:t>
            </a:r>
            <a:r>
              <a:rPr lang="en-US" dirty="0" err="1">
                <a:latin typeface="Times New Roman" pitchFamily="18" charset="0"/>
                <a:cs typeface="Times New Roman" pitchFamily="18" charset="0"/>
              </a:rPr>
              <a:t>analze,and</a:t>
            </a:r>
            <a:r>
              <a:rPr lang="en-US" dirty="0">
                <a:latin typeface="Times New Roman" pitchFamily="18" charset="0"/>
                <a:cs typeface="Times New Roman" pitchFamily="18" charset="0"/>
              </a:rPr>
              <a:t> therefore they do not help them determine the topical relevance of your pages.</a:t>
            </a:r>
          </a:p>
          <a:p>
            <a:pPr>
              <a:buFont typeface="Wingdings" pitchFamily="2" charset="2"/>
              <a:buChar char="v"/>
            </a:pPr>
            <a:r>
              <a:rPr lang="en-US" dirty="0">
                <a:latin typeface="Times New Roman" pitchFamily="18" charset="0"/>
                <a:cs typeface="Times New Roman" pitchFamily="18" charset="0"/>
              </a:rPr>
              <a:t>This is not to say that website developed using Flash are inherently </a:t>
            </a:r>
            <a:r>
              <a:rPr lang="en-US" dirty="0" err="1">
                <a:latin typeface="Times New Roman" pitchFamily="18" charset="0"/>
                <a:cs typeface="Times New Roman" pitchFamily="18" charset="0"/>
              </a:rPr>
              <a:t>irrelevent,or</a:t>
            </a:r>
            <a:r>
              <a:rPr lang="en-US" dirty="0">
                <a:latin typeface="Times New Roman" pitchFamily="18" charset="0"/>
                <a:cs typeface="Times New Roman" pitchFamily="18" charset="0"/>
              </a:rPr>
              <a:t> that is impossible to successfully optimize a website that use flash for search.</a:t>
            </a:r>
          </a:p>
          <a:p>
            <a:pPr>
              <a:buFont typeface="Wingdings" pitchFamily="2" charset="2"/>
              <a:buChar char="v"/>
            </a:pPr>
            <a:r>
              <a:rPr lang="en-US" dirty="0">
                <a:latin typeface="Times New Roman" pitchFamily="18" charset="0"/>
                <a:cs typeface="Times New Roman" pitchFamily="18" charset="0"/>
              </a:rPr>
              <a:t>However in our experience the preference is almost always given to the HTML-based files.</a:t>
            </a: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234266399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Image alt text..</a:t>
            </a:r>
            <a:endParaRPr lang="en-IN" dirty="0"/>
          </a:p>
        </p:txBody>
      </p:sp>
      <p:sp>
        <p:nvSpPr>
          <p:cNvPr id="3" name="Content Placeholder 2"/>
          <p:cNvSpPr>
            <a:spLocks noGrp="1"/>
          </p:cNvSpPr>
          <p:nvPr>
            <p:ph sz="quarter" idx="1"/>
          </p:nvPr>
        </p:nvSpPr>
        <p:spPr/>
        <p:txBody>
          <a:bodyPr/>
          <a:lstStyle/>
          <a:p>
            <a:r>
              <a:rPr lang="en-US" dirty="0"/>
              <a:t>Image tags in HTML permit you to specify an attribute known as the alt attribute.</a:t>
            </a:r>
          </a:p>
          <a:p>
            <a:r>
              <a:rPr lang="en-US" dirty="0"/>
              <a:t>This is a place where you can provide more information about what is in the image, and again where you can use your targeted keywords.</a:t>
            </a:r>
          </a:p>
          <a:p>
            <a:r>
              <a:rPr lang="en-US" dirty="0"/>
              <a:t>Ex.</a:t>
            </a:r>
          </a:p>
          <a:p>
            <a:r>
              <a:rPr lang="en-US" dirty="0"/>
              <a:t>&lt;</a:t>
            </a:r>
            <a:r>
              <a:rPr lang="en-US" dirty="0" err="1"/>
              <a:t>img</a:t>
            </a:r>
            <a:r>
              <a:rPr lang="en-US" dirty="0"/>
              <a:t> alt=“</a:t>
            </a:r>
            <a:r>
              <a:rPr lang="en-US" dirty="0" err="1"/>
              <a:t>abe</a:t>
            </a:r>
            <a:r>
              <a:rPr lang="en-US" dirty="0"/>
              <a:t> Lincoln photo” </a:t>
            </a:r>
            <a:r>
              <a:rPr lang="en-US" dirty="0" err="1"/>
              <a:t>src</a:t>
            </a:r>
            <a:r>
              <a:rPr lang="en-US" dirty="0"/>
              <a:t>=http://example.com/abe-lincoln.jpg”&gt;</a:t>
            </a:r>
            <a:endParaRPr lang="en-IN" dirty="0"/>
          </a:p>
        </p:txBody>
      </p:sp>
    </p:spTree>
    <p:extLst>
      <p:ext uri="{BB962C8B-B14F-4D97-AF65-F5344CB8AC3E}">
        <p14:creationId xmlns:p14="http://schemas.microsoft.com/office/powerpoint/2010/main" val="57689344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Keyword targeting in CMSS and automatically generated content</a:t>
            </a:r>
            <a:endParaRPr lang="en-IN" dirty="0"/>
          </a:p>
        </p:txBody>
      </p:sp>
      <p:sp>
        <p:nvSpPr>
          <p:cNvPr id="3" name="Content Placeholder 2"/>
          <p:cNvSpPr>
            <a:spLocks noGrp="1"/>
          </p:cNvSpPr>
          <p:nvPr>
            <p:ph sz="quarter" idx="1"/>
          </p:nvPr>
        </p:nvSpPr>
        <p:spPr/>
        <p:txBody>
          <a:bodyPr>
            <a:normAutofit lnSpcReduction="10000"/>
          </a:bodyPr>
          <a:lstStyle/>
          <a:p>
            <a:r>
              <a:rPr lang="en-US" dirty="0"/>
              <a:t>Large scale publishing systems, or those that produce automatically generated content, present some unique challenges.</a:t>
            </a:r>
          </a:p>
          <a:p>
            <a:r>
              <a:rPr lang="en-US" dirty="0"/>
              <a:t>If hundreds of pages are being created everyday, it is not feasible to do independent keyword research on each and every page, making page optimization an interesting challenge.</a:t>
            </a:r>
          </a:p>
          <a:p>
            <a:r>
              <a:rPr lang="en-US" dirty="0"/>
              <a:t>In the case of automatically generated material, the key is to automate a means for extracting a short(fewer than 70 characters) description of the article &amp; making it unique from other site generated elsewhere on the site and on the web at large.</a:t>
            </a:r>
          </a:p>
          <a:p>
            <a:endParaRPr lang="en-IN" dirty="0"/>
          </a:p>
        </p:txBody>
      </p:sp>
    </p:spTree>
    <p:extLst>
      <p:ext uri="{BB962C8B-B14F-4D97-AF65-F5344CB8AC3E}">
        <p14:creationId xmlns:p14="http://schemas.microsoft.com/office/powerpoint/2010/main" val="328192387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Content optimization</a:t>
            </a:r>
            <a:endParaRPr lang="en-IN" dirty="0"/>
          </a:p>
        </p:txBody>
      </p:sp>
      <p:sp>
        <p:nvSpPr>
          <p:cNvPr id="3" name="Content Placeholder 2"/>
          <p:cNvSpPr>
            <a:spLocks noGrp="1"/>
          </p:cNvSpPr>
          <p:nvPr>
            <p:ph sz="quarter" idx="1"/>
          </p:nvPr>
        </p:nvSpPr>
        <p:spPr/>
        <p:txBody>
          <a:bodyPr/>
          <a:lstStyle/>
          <a:p>
            <a:r>
              <a:rPr lang="en-US" dirty="0"/>
              <a:t>Content optimization relates how the presentation an architecture of the text, image, and multimedia content on a page can be optimized for </a:t>
            </a:r>
            <a:r>
              <a:rPr lang="en-US"/>
              <a:t>search engines. </a:t>
            </a:r>
            <a:endParaRPr lang="en-IN" dirty="0"/>
          </a:p>
        </p:txBody>
      </p:sp>
    </p:spTree>
    <p:extLst>
      <p:ext uri="{BB962C8B-B14F-4D97-AF65-F5344CB8AC3E}">
        <p14:creationId xmlns:p14="http://schemas.microsoft.com/office/powerpoint/2010/main" val="264668067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Content optimization..</a:t>
            </a:r>
            <a:endParaRPr lang="en-IN" dirty="0"/>
          </a:p>
        </p:txBody>
      </p:sp>
      <p:sp>
        <p:nvSpPr>
          <p:cNvPr id="3" name="Content Placeholder 2"/>
          <p:cNvSpPr>
            <a:spLocks noGrp="1"/>
          </p:cNvSpPr>
          <p:nvPr>
            <p:ph sz="quarter" idx="1"/>
          </p:nvPr>
        </p:nvSpPr>
        <p:spPr/>
        <p:txBody>
          <a:bodyPr>
            <a:normAutofit/>
          </a:bodyPr>
          <a:lstStyle/>
          <a:p>
            <a:r>
              <a:rPr lang="en-US" dirty="0">
                <a:latin typeface="Arial" pitchFamily="34" charset="0"/>
                <a:ea typeface="Verdana" pitchFamily="34" charset="0"/>
                <a:cs typeface="Arial" pitchFamily="34" charset="0"/>
              </a:rPr>
              <a:t>Content optimization relates to how the presentation and architecture of the </a:t>
            </a:r>
            <a:r>
              <a:rPr lang="en-US" dirty="0" err="1">
                <a:latin typeface="Arial" pitchFamily="34" charset="0"/>
                <a:ea typeface="Verdana" pitchFamily="34" charset="0"/>
                <a:cs typeface="Arial" pitchFamily="34" charset="0"/>
              </a:rPr>
              <a:t>text,image</a:t>
            </a:r>
            <a:r>
              <a:rPr lang="en-US" dirty="0">
                <a:latin typeface="Arial" pitchFamily="34" charset="0"/>
                <a:ea typeface="Verdana" pitchFamily="34" charset="0"/>
                <a:cs typeface="Arial" pitchFamily="34" charset="0"/>
              </a:rPr>
              <a:t> and multimedia content on a page can be optimized for search engines.</a:t>
            </a:r>
          </a:p>
          <a:p>
            <a:r>
              <a:rPr lang="en-US" b="1" dirty="0">
                <a:latin typeface="Arial" pitchFamily="34" charset="0"/>
                <a:ea typeface="Verdana" pitchFamily="34" charset="0"/>
                <a:cs typeface="Arial" pitchFamily="34" charset="0"/>
              </a:rPr>
              <a:t>Content structure:</a:t>
            </a:r>
            <a:endParaRPr lang="en-IN" b="1" dirty="0">
              <a:latin typeface="Arial" pitchFamily="34" charset="0"/>
              <a:ea typeface="Verdana" pitchFamily="34" charset="0"/>
              <a:cs typeface="Arial" pitchFamily="34" charset="0"/>
            </a:endParaRPr>
          </a:p>
          <a:p>
            <a:r>
              <a:rPr lang="en-US" dirty="0">
                <a:latin typeface="Arial" pitchFamily="34" charset="0"/>
                <a:ea typeface="Verdana" pitchFamily="34" charset="0"/>
                <a:cs typeface="Arial" pitchFamily="34" charset="0"/>
              </a:rPr>
              <a:t>It is no surprise that </a:t>
            </a:r>
            <a:r>
              <a:rPr lang="en-US" dirty="0" err="1">
                <a:latin typeface="Arial" pitchFamily="34" charset="0"/>
                <a:ea typeface="Verdana" pitchFamily="34" charset="0"/>
                <a:cs typeface="Arial" pitchFamily="34" charset="0"/>
              </a:rPr>
              <a:t>formetting</a:t>
            </a:r>
            <a:r>
              <a:rPr lang="en-US" dirty="0">
                <a:latin typeface="Arial" pitchFamily="34" charset="0"/>
                <a:ea typeface="Verdana" pitchFamily="34" charset="0"/>
                <a:cs typeface="Arial" pitchFamily="34" charset="0"/>
              </a:rPr>
              <a:t>-the presentation,  style,  and layout choices you select for your content-is a part of process.</a:t>
            </a:r>
          </a:p>
          <a:p>
            <a:r>
              <a:rPr lang="en-US" dirty="0" err="1">
                <a:latin typeface="Arial" pitchFamily="34" charset="0"/>
                <a:ea typeface="Verdana" pitchFamily="34" charset="0"/>
                <a:cs typeface="Arial" pitchFamily="34" charset="0"/>
              </a:rPr>
              <a:t>Chosing</a:t>
            </a:r>
            <a:r>
              <a:rPr lang="en-US" dirty="0">
                <a:latin typeface="Arial" pitchFamily="34" charset="0"/>
                <a:ea typeface="Verdana" pitchFamily="34" charset="0"/>
                <a:cs typeface="Arial" pitchFamily="34" charset="0"/>
              </a:rPr>
              <a:t> sans serif fonts such as </a:t>
            </a:r>
            <a:r>
              <a:rPr lang="en-US" dirty="0" err="1">
                <a:latin typeface="Arial" pitchFamily="34" charset="0"/>
                <a:ea typeface="Verdana" pitchFamily="34" charset="0"/>
                <a:cs typeface="Arial" pitchFamily="34" charset="0"/>
              </a:rPr>
              <a:t>arial</a:t>
            </a:r>
            <a:r>
              <a:rPr lang="en-US" dirty="0">
                <a:latin typeface="Arial" pitchFamily="34" charset="0"/>
                <a:ea typeface="Verdana" pitchFamily="34" charset="0"/>
                <a:cs typeface="Arial" pitchFamily="34" charset="0"/>
              </a:rPr>
              <a:t> and </a:t>
            </a:r>
            <a:r>
              <a:rPr lang="en-US" dirty="0" err="1">
                <a:latin typeface="Arial" pitchFamily="34" charset="0"/>
                <a:ea typeface="Verdana" pitchFamily="34" charset="0"/>
                <a:cs typeface="Arial" pitchFamily="34" charset="0"/>
              </a:rPr>
              <a:t>Helvetsa</a:t>
            </a:r>
            <a:r>
              <a:rPr lang="en-US" dirty="0">
                <a:latin typeface="Arial" pitchFamily="34" charset="0"/>
                <a:ea typeface="Verdana" pitchFamily="34" charset="0"/>
                <a:cs typeface="Arial" pitchFamily="34" charset="0"/>
              </a:rPr>
              <a:t> is a wise choice for the </a:t>
            </a:r>
            <a:r>
              <a:rPr lang="en-US" dirty="0" err="1">
                <a:latin typeface="Arial" pitchFamily="34" charset="0"/>
                <a:ea typeface="Verdana" pitchFamily="34" charset="0"/>
                <a:cs typeface="Arial" pitchFamily="34" charset="0"/>
              </a:rPr>
              <a:t>web;verdana</a:t>
            </a:r>
            <a:r>
              <a:rPr lang="en-US" dirty="0">
                <a:latin typeface="Arial" pitchFamily="34" charset="0"/>
                <a:ea typeface="Verdana" pitchFamily="34" charset="0"/>
                <a:cs typeface="Arial" pitchFamily="34" charset="0"/>
              </a:rPr>
              <a:t> in particular has received high praise from usability/readability experts.</a:t>
            </a:r>
            <a:endParaRPr lang="en-US" b="1" dirty="0">
              <a:latin typeface="Arial" pitchFamily="34" charset="0"/>
              <a:ea typeface="Verdana" pitchFamily="34" charset="0"/>
              <a:cs typeface="Arial" pitchFamily="34" charset="0"/>
            </a:endParaRPr>
          </a:p>
        </p:txBody>
      </p:sp>
    </p:spTree>
    <p:extLst>
      <p:ext uri="{BB962C8B-B14F-4D97-AF65-F5344CB8AC3E}">
        <p14:creationId xmlns:p14="http://schemas.microsoft.com/office/powerpoint/2010/main" val="330230571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Continue..</a:t>
            </a:r>
            <a:endParaRPr lang="en-IN"/>
          </a:p>
        </p:txBody>
      </p:sp>
      <p:sp>
        <p:nvSpPr>
          <p:cNvPr id="3" name="Content Placeholder 2"/>
          <p:cNvSpPr>
            <a:spLocks noGrp="1"/>
          </p:cNvSpPr>
          <p:nvPr>
            <p:ph sz="quarter" idx="1"/>
          </p:nvPr>
        </p:nvSpPr>
        <p:spPr/>
        <p:txBody>
          <a:bodyPr/>
          <a:lstStyle/>
          <a:p>
            <a:r>
              <a:rPr lang="en-US" dirty="0"/>
              <a:t>Verdana is one of the most popular of the fonts designed for on screen viewing.</a:t>
            </a:r>
          </a:p>
          <a:p>
            <a:r>
              <a:rPr lang="en-US" dirty="0"/>
              <a:t>It has a simple, straight forward design, and the characters or symbols are not easily confused.</a:t>
            </a:r>
          </a:p>
          <a:p>
            <a:r>
              <a:rPr lang="en-US" dirty="0"/>
              <a:t>For ex. </a:t>
            </a:r>
          </a:p>
          <a:p>
            <a:r>
              <a:rPr lang="en-US" dirty="0"/>
              <a:t>The uppercase I and the lower case l have unique shapes unlike in Arial, in which the two glyphs may be easily confused.</a:t>
            </a:r>
          </a:p>
          <a:p>
            <a:r>
              <a:rPr lang="en-US" dirty="0"/>
              <a:t>Another advantage of Verdana is the amount of spacing between letters.</a:t>
            </a:r>
          </a:p>
          <a:p>
            <a:r>
              <a:rPr lang="en-US" dirty="0"/>
              <a:t>Font choice is accomplished by </a:t>
            </a:r>
            <a:r>
              <a:rPr lang="en-US" b="1" dirty="0"/>
              <a:t>sizing</a:t>
            </a:r>
            <a:r>
              <a:rPr lang="en-US" dirty="0"/>
              <a:t> and contrast </a:t>
            </a:r>
            <a:r>
              <a:rPr lang="en-US" b="1" dirty="0"/>
              <a:t>issues</a:t>
            </a:r>
            <a:r>
              <a:rPr lang="en-US" dirty="0"/>
              <a:t>.</a:t>
            </a:r>
            <a:endParaRPr lang="en-IN" dirty="0"/>
          </a:p>
        </p:txBody>
      </p:sp>
    </p:spTree>
    <p:extLst>
      <p:ext uri="{BB962C8B-B14F-4D97-AF65-F5344CB8AC3E}">
        <p14:creationId xmlns:p14="http://schemas.microsoft.com/office/powerpoint/2010/main" val="355217069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Content length &amp; Word count..</a:t>
            </a:r>
            <a:endParaRPr lang="en-IN" dirty="0"/>
          </a:p>
        </p:txBody>
      </p:sp>
      <p:sp>
        <p:nvSpPr>
          <p:cNvPr id="3" name="Content Placeholder 2"/>
          <p:cNvSpPr>
            <a:spLocks noGrp="1"/>
          </p:cNvSpPr>
          <p:nvPr>
            <p:ph sz="quarter" idx="1"/>
          </p:nvPr>
        </p:nvSpPr>
        <p:spPr/>
        <p:txBody>
          <a:bodyPr/>
          <a:lstStyle/>
          <a:p>
            <a:r>
              <a:rPr lang="en-US" dirty="0"/>
              <a:t>Content length is another critical piece of the optimization puzzle that’s mistakenly placed in the “keyword density” or “unique content” bucket of </a:t>
            </a:r>
            <a:r>
              <a:rPr lang="en-US" dirty="0" err="1"/>
              <a:t>seo</a:t>
            </a:r>
            <a:r>
              <a:rPr lang="en-US" dirty="0"/>
              <a:t>.</a:t>
            </a:r>
          </a:p>
          <a:p>
            <a:r>
              <a:rPr lang="en-US" dirty="0"/>
              <a:t>In fact, content length have a big role to play in terms of whether your material is easy to consume and easy to share.</a:t>
            </a:r>
          </a:p>
          <a:p>
            <a:r>
              <a:rPr lang="en-US" dirty="0"/>
              <a:t>Lengthy pieces often don’t fare particularly well on the web, whereas short form and easily digestible content often has more success.</a:t>
            </a:r>
            <a:endParaRPr lang="en-IN" dirty="0"/>
          </a:p>
        </p:txBody>
      </p:sp>
    </p:spTree>
    <p:extLst>
      <p:ext uri="{BB962C8B-B14F-4D97-AF65-F5344CB8AC3E}">
        <p14:creationId xmlns:p14="http://schemas.microsoft.com/office/powerpoint/2010/main" val="412275079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Visual layout..</a:t>
            </a:r>
            <a:endParaRPr lang="en-IN" dirty="0"/>
          </a:p>
        </p:txBody>
      </p:sp>
      <p:sp>
        <p:nvSpPr>
          <p:cNvPr id="3" name="Content Placeholder 2"/>
          <p:cNvSpPr>
            <a:spLocks noGrp="1"/>
          </p:cNvSpPr>
          <p:nvPr>
            <p:ph sz="quarter" idx="1"/>
          </p:nvPr>
        </p:nvSpPr>
        <p:spPr/>
        <p:txBody>
          <a:bodyPr/>
          <a:lstStyle/>
          <a:p>
            <a:r>
              <a:rPr lang="en-US" dirty="0"/>
              <a:t>Last but not least in content structure optimization is the display of the material.</a:t>
            </a:r>
          </a:p>
          <a:p>
            <a:r>
              <a:rPr lang="en-US" dirty="0"/>
              <a:t>Beautiful, simplistic, easy to use, and consumable layouts trust and garner far more readership and links than poorly designed content wedged between ad blocks that threaten to overtake the page.</a:t>
            </a:r>
            <a:endParaRPr lang="en-IN" dirty="0"/>
          </a:p>
        </p:txBody>
      </p:sp>
    </p:spTree>
    <p:extLst>
      <p:ext uri="{BB962C8B-B14F-4D97-AF65-F5344CB8AC3E}">
        <p14:creationId xmlns:p14="http://schemas.microsoft.com/office/powerpoint/2010/main" val="412275079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Css</a:t>
            </a:r>
            <a:r>
              <a:rPr lang="en-US" dirty="0"/>
              <a:t> and semantic Markup</a:t>
            </a:r>
            <a:endParaRPr lang="en-IN" dirty="0"/>
          </a:p>
        </p:txBody>
      </p:sp>
      <p:sp>
        <p:nvSpPr>
          <p:cNvPr id="3" name="Content Placeholder 2"/>
          <p:cNvSpPr>
            <a:spLocks noGrp="1"/>
          </p:cNvSpPr>
          <p:nvPr>
            <p:ph sz="quarter" idx="1"/>
          </p:nvPr>
        </p:nvSpPr>
        <p:spPr/>
        <p:txBody>
          <a:bodyPr/>
          <a:lstStyle/>
          <a:p>
            <a:r>
              <a:rPr lang="en-US" dirty="0" err="1"/>
              <a:t>Css</a:t>
            </a:r>
            <a:r>
              <a:rPr lang="en-US" dirty="0"/>
              <a:t> is commonly mentioned as a best practice for general web design and development, but its principles provide some indirect SEO benefits as well.</a:t>
            </a:r>
          </a:p>
          <a:p>
            <a:r>
              <a:rPr lang="en-US" dirty="0"/>
              <a:t>Google recommend keeping pages smaller than 101KB,and it used to be a common belief that there were benefits to implementing pages that were small in size.</a:t>
            </a:r>
          </a:p>
          <a:p>
            <a:r>
              <a:rPr lang="en-US" dirty="0"/>
              <a:t>Still keeping file size low means faster load times, &amp;higher probability of belief fully read and more frequently linked to.</a:t>
            </a:r>
            <a:endParaRPr lang="en-IN" dirty="0"/>
          </a:p>
        </p:txBody>
      </p:sp>
    </p:spTree>
    <p:extLst>
      <p:ext uri="{BB962C8B-B14F-4D97-AF65-F5344CB8AC3E}">
        <p14:creationId xmlns:p14="http://schemas.microsoft.com/office/powerpoint/2010/main" val="412275079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Continue..</a:t>
            </a:r>
            <a:endParaRPr lang="en-IN" dirty="0"/>
          </a:p>
        </p:txBody>
      </p:sp>
      <p:sp>
        <p:nvSpPr>
          <p:cNvPr id="3" name="Content Placeholder 2"/>
          <p:cNvSpPr>
            <a:spLocks noGrp="1"/>
          </p:cNvSpPr>
          <p:nvPr>
            <p:ph sz="quarter" idx="1"/>
          </p:nvPr>
        </p:nvSpPr>
        <p:spPr/>
        <p:txBody>
          <a:bodyPr/>
          <a:lstStyle/>
          <a:p>
            <a:r>
              <a:rPr lang="en-US" dirty="0"/>
              <a:t>CSS can also help with another hotly database issue: code to text ratio.</a:t>
            </a:r>
          </a:p>
          <a:p>
            <a:r>
              <a:rPr lang="en-US" dirty="0"/>
              <a:t>Some SEO professionals swear that making the code to text ratio smaller can help considerably on large websites with many thousands of pages.</a:t>
            </a:r>
            <a:endParaRPr lang="en-IN" dirty="0"/>
          </a:p>
        </p:txBody>
      </p:sp>
    </p:spTree>
    <p:extLst>
      <p:ext uri="{BB962C8B-B14F-4D97-AF65-F5344CB8AC3E}">
        <p14:creationId xmlns:p14="http://schemas.microsoft.com/office/powerpoint/2010/main" val="412275079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Content uniqueness and depth..</a:t>
            </a:r>
            <a:endParaRPr lang="en-IN" dirty="0"/>
          </a:p>
        </p:txBody>
      </p:sp>
      <p:sp>
        <p:nvSpPr>
          <p:cNvPr id="3" name="Content Placeholder 2"/>
          <p:cNvSpPr>
            <a:spLocks noGrp="1"/>
          </p:cNvSpPr>
          <p:nvPr>
            <p:ph sz="quarter" idx="1"/>
          </p:nvPr>
        </p:nvSpPr>
        <p:spPr/>
        <p:txBody>
          <a:bodyPr/>
          <a:lstStyle/>
          <a:p>
            <a:r>
              <a:rPr lang="en-US" dirty="0"/>
              <a:t>Few </a:t>
            </a:r>
            <a:r>
              <a:rPr lang="en-US"/>
              <a:t>can debate </a:t>
            </a:r>
            <a:r>
              <a:rPr lang="en-US" dirty="0"/>
              <a:t>the value of the engines place on robust, </a:t>
            </a:r>
            <a:r>
              <a:rPr lang="en-US" dirty="0" err="1"/>
              <a:t>unique,value</a:t>
            </a:r>
            <a:r>
              <a:rPr lang="en-US" dirty="0"/>
              <a:t>-added content-Google in particular has had several rounds of kicking “low quality content” sites out of its indexes.</a:t>
            </a:r>
          </a:p>
          <a:p>
            <a:r>
              <a:rPr lang="en-US" dirty="0"/>
              <a:t>To maintain the uniqueness follow these points:</a:t>
            </a:r>
          </a:p>
          <a:p>
            <a:r>
              <a:rPr lang="en-US" dirty="0"/>
              <a:t>At least 30 to 50 unique words, forming unique, </a:t>
            </a:r>
            <a:r>
              <a:rPr lang="en-US" dirty="0" err="1"/>
              <a:t>parseble</a:t>
            </a:r>
            <a:r>
              <a:rPr lang="en-US" dirty="0"/>
              <a:t> sentences that other sites/page do not have.</a:t>
            </a:r>
          </a:p>
          <a:p>
            <a:r>
              <a:rPr lang="en-US" dirty="0"/>
              <a:t>Unique HTML text </a:t>
            </a:r>
            <a:r>
              <a:rPr lang="en-US" dirty="0" err="1"/>
              <a:t>content,different</a:t>
            </a:r>
            <a:r>
              <a:rPr lang="en-US" dirty="0"/>
              <a:t> from other pages on the site in more than just the replacement of key </a:t>
            </a:r>
            <a:r>
              <a:rPr lang="en-US" dirty="0" err="1"/>
              <a:t>werb</a:t>
            </a:r>
            <a:r>
              <a:rPr lang="en-US" dirty="0"/>
              <a:t> and nouns.</a:t>
            </a:r>
          </a:p>
          <a:p>
            <a:endParaRPr lang="en-IN" dirty="0"/>
          </a:p>
        </p:txBody>
      </p:sp>
    </p:spTree>
    <p:extLst>
      <p:ext uri="{BB962C8B-B14F-4D97-AF65-F5344CB8AC3E}">
        <p14:creationId xmlns:p14="http://schemas.microsoft.com/office/powerpoint/2010/main" val="41227507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7467600" cy="762000"/>
          </a:xfrm>
        </p:spPr>
        <p:txBody>
          <a:bodyPr/>
          <a:lstStyle/>
          <a:p>
            <a:r>
              <a:rPr lang="en-US" dirty="0" err="1"/>
              <a:t>Spiderable</a:t>
            </a:r>
            <a:r>
              <a:rPr lang="en-US" dirty="0"/>
              <a:t> link structure..</a:t>
            </a:r>
            <a:endParaRPr lang="en-IN" dirty="0"/>
          </a:p>
        </p:txBody>
      </p:sp>
      <p:sp>
        <p:nvSpPr>
          <p:cNvPr id="3" name="Content Placeholder 2"/>
          <p:cNvSpPr>
            <a:spLocks noGrp="1"/>
          </p:cNvSpPr>
          <p:nvPr>
            <p:ph sz="quarter" idx="1"/>
          </p:nvPr>
        </p:nvSpPr>
        <p:spPr>
          <a:xfrm>
            <a:off x="457200" y="1371600"/>
            <a:ext cx="7467600" cy="5102352"/>
          </a:xfrm>
        </p:spPr>
        <p:txBody>
          <a:bodyPr>
            <a:noAutofit/>
          </a:bodyPr>
          <a:lstStyle/>
          <a:p>
            <a:pPr>
              <a:buFont typeface="Wingdings" pitchFamily="2" charset="2"/>
              <a:buChar char="v"/>
            </a:pPr>
            <a:r>
              <a:rPr lang="en-US" dirty="0">
                <a:latin typeface="Times New Roman" pitchFamily="18" charset="0"/>
                <a:cs typeface="Times New Roman" pitchFamily="18" charset="0"/>
              </a:rPr>
              <a:t>Search engines use links on webpages to help them discover other webpages &amp; websites.</a:t>
            </a:r>
          </a:p>
          <a:p>
            <a:pPr>
              <a:buFont typeface="Wingdings" pitchFamily="2" charset="2"/>
              <a:buChar char="v"/>
            </a:pPr>
            <a:r>
              <a:rPr lang="en-US" dirty="0">
                <a:latin typeface="Times New Roman" pitchFamily="18" charset="0"/>
                <a:cs typeface="Times New Roman" pitchFamily="18" charset="0"/>
              </a:rPr>
              <a:t>For this reason, we strongly recommend taking the time to build an internal linking structures that spiders can crawl easily.</a:t>
            </a:r>
          </a:p>
          <a:p>
            <a:pPr>
              <a:buFont typeface="Wingdings" pitchFamily="2" charset="2"/>
              <a:buChar char="v"/>
            </a:pPr>
            <a:r>
              <a:rPr lang="en-US" dirty="0">
                <a:latin typeface="Times New Roman" pitchFamily="18" charset="0"/>
                <a:cs typeface="Times New Roman" pitchFamily="18" charset="0"/>
              </a:rPr>
              <a:t>Many sites make the critical mistake of hiding or obfuscating their navigation in ways that limit spider accessibility, thus impacting their ability to get pages listed in the search engine’s indexes. </a:t>
            </a: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99908348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Continue..</a:t>
            </a:r>
            <a:endParaRPr lang="en-IN" dirty="0"/>
          </a:p>
        </p:txBody>
      </p:sp>
      <p:sp>
        <p:nvSpPr>
          <p:cNvPr id="3" name="Content Placeholder 2"/>
          <p:cNvSpPr>
            <a:spLocks noGrp="1"/>
          </p:cNvSpPr>
          <p:nvPr>
            <p:ph sz="quarter" idx="1"/>
          </p:nvPr>
        </p:nvSpPr>
        <p:spPr/>
        <p:txBody>
          <a:bodyPr/>
          <a:lstStyle/>
          <a:p>
            <a:r>
              <a:rPr lang="en-US" dirty="0"/>
              <a:t>Unique titles and meta description tag.</a:t>
            </a:r>
          </a:p>
          <a:p>
            <a:r>
              <a:rPr lang="en-US" dirty="0"/>
              <a:t>Unique video/audio image content.</a:t>
            </a:r>
            <a:endParaRPr lang="en-IN" dirty="0"/>
          </a:p>
        </p:txBody>
      </p:sp>
    </p:spTree>
    <p:extLst>
      <p:ext uri="{BB962C8B-B14F-4D97-AF65-F5344CB8AC3E}">
        <p14:creationId xmlns:p14="http://schemas.microsoft.com/office/powerpoint/2010/main" val="412275079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F82EA-919E-4A02-A179-5A250C22C5D3}"/>
              </a:ext>
            </a:extLst>
          </p:cNvPr>
          <p:cNvSpPr>
            <a:spLocks noGrp="1"/>
          </p:cNvSpPr>
          <p:nvPr>
            <p:ph type="title"/>
          </p:nvPr>
        </p:nvSpPr>
        <p:spPr/>
        <p:txBody>
          <a:bodyPr/>
          <a:lstStyle/>
          <a:p>
            <a:r>
              <a:rPr lang="en-US" dirty="0"/>
              <a:t>Optimization of domain </a:t>
            </a:r>
            <a:r>
              <a:rPr lang="en-US" dirty="0" err="1"/>
              <a:t>NAme</a:t>
            </a:r>
            <a:r>
              <a:rPr lang="en-US" dirty="0"/>
              <a:t>/URL</a:t>
            </a:r>
            <a:endParaRPr lang="en-IN" dirty="0"/>
          </a:p>
        </p:txBody>
      </p:sp>
      <p:sp>
        <p:nvSpPr>
          <p:cNvPr id="3" name="Content Placeholder 2">
            <a:extLst>
              <a:ext uri="{FF2B5EF4-FFF2-40B4-BE49-F238E27FC236}">
                <a16:creationId xmlns:a16="http://schemas.microsoft.com/office/drawing/2014/main" id="{685C75C9-684F-4BDD-A728-546E93A0CA9E}"/>
              </a:ext>
            </a:extLst>
          </p:cNvPr>
          <p:cNvSpPr>
            <a:spLocks noGrp="1"/>
          </p:cNvSpPr>
          <p:nvPr>
            <p:ph sz="quarter" idx="1"/>
          </p:nvPr>
        </p:nvSpPr>
        <p:spPr/>
        <p:txBody>
          <a:bodyPr>
            <a:normAutofit lnSpcReduction="10000"/>
          </a:bodyPr>
          <a:lstStyle/>
          <a:p>
            <a:r>
              <a:rPr lang="en-US" b="1" dirty="0"/>
              <a:t>How to choose a SEO-friendly domain name</a:t>
            </a:r>
          </a:p>
          <a:p>
            <a:r>
              <a:rPr lang="en-US" dirty="0"/>
              <a:t>When starting a new website, one of the most important decisions you have to make is choosing the right domain name. </a:t>
            </a:r>
          </a:p>
          <a:p>
            <a:r>
              <a:rPr lang="en-US" dirty="0"/>
              <a:t>For many years, SEO strategists have devised many practices to help gain higher rankings on search engines and domain names is a factor that is believed to play a part in the SEO game.</a:t>
            </a:r>
          </a:p>
          <a:p>
            <a:r>
              <a:rPr lang="en-US" b="1" dirty="0"/>
              <a:t>1. Use Your Keywords</a:t>
            </a:r>
          </a:p>
          <a:p>
            <a:r>
              <a:rPr lang="en-US" dirty="0"/>
              <a:t>Every time you launch a page on your domain, it should have a purpose. Whether transactional, informational, or administrative, its reason for existence should be clear at the outset.</a:t>
            </a:r>
          </a:p>
          <a:p>
            <a:endParaRPr lang="en-IN" dirty="0"/>
          </a:p>
        </p:txBody>
      </p:sp>
    </p:spTree>
    <p:extLst>
      <p:ext uri="{BB962C8B-B14F-4D97-AF65-F5344CB8AC3E}">
        <p14:creationId xmlns:p14="http://schemas.microsoft.com/office/powerpoint/2010/main" val="30873631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A0580-D04B-43DF-8CEA-12C17261229C}"/>
              </a:ext>
            </a:extLst>
          </p:cNvPr>
          <p:cNvSpPr>
            <a:spLocks noGrp="1"/>
          </p:cNvSpPr>
          <p:nvPr>
            <p:ph type="title"/>
          </p:nvPr>
        </p:nvSpPr>
        <p:spPr>
          <a:xfrm>
            <a:off x="457200" y="274638"/>
            <a:ext cx="7467600" cy="490066"/>
          </a:xfrm>
        </p:spPr>
        <p:txBody>
          <a:bodyPr>
            <a:normAutofit fontScale="90000"/>
          </a:bodyPr>
          <a:lstStyle/>
          <a:p>
            <a:r>
              <a:rPr lang="en-US" dirty="0"/>
              <a:t>Continue..</a:t>
            </a:r>
            <a:endParaRPr lang="en-IN" dirty="0"/>
          </a:p>
        </p:txBody>
      </p:sp>
      <p:sp>
        <p:nvSpPr>
          <p:cNvPr id="3" name="Content Placeholder 2">
            <a:extLst>
              <a:ext uri="{FF2B5EF4-FFF2-40B4-BE49-F238E27FC236}">
                <a16:creationId xmlns:a16="http://schemas.microsoft.com/office/drawing/2014/main" id="{05AB135E-4E0F-4CE0-9069-7F04612BF290}"/>
              </a:ext>
            </a:extLst>
          </p:cNvPr>
          <p:cNvSpPr>
            <a:spLocks noGrp="1"/>
          </p:cNvSpPr>
          <p:nvPr>
            <p:ph sz="quarter" idx="1"/>
          </p:nvPr>
        </p:nvSpPr>
        <p:spPr>
          <a:xfrm>
            <a:off x="457200" y="764704"/>
            <a:ext cx="7467600" cy="5709248"/>
          </a:xfrm>
        </p:spPr>
        <p:txBody>
          <a:bodyPr>
            <a:normAutofit fontScale="92500" lnSpcReduction="10000"/>
          </a:bodyPr>
          <a:lstStyle/>
          <a:p>
            <a:r>
              <a:rPr lang="en-US" dirty="0"/>
              <a:t>let’s assume the simple example of a page that clearly handles one topic. Let’s go for whiskey.</a:t>
            </a:r>
          </a:p>
          <a:p>
            <a:r>
              <a:rPr lang="en-US" b="1" dirty="0"/>
              <a:t>Generic example:</a:t>
            </a:r>
            <a:endParaRPr lang="en-US" dirty="0"/>
          </a:p>
          <a:p>
            <a:r>
              <a:rPr lang="en-US" dirty="0">
                <a:effectLst/>
              </a:rPr>
              <a:t>https://example.com/topic</a:t>
            </a:r>
          </a:p>
          <a:p>
            <a:r>
              <a:rPr lang="en-US" b="1" dirty="0"/>
              <a:t>Whiskey-based example:</a:t>
            </a:r>
            <a:endParaRPr lang="en-US" dirty="0"/>
          </a:p>
          <a:p>
            <a:r>
              <a:rPr lang="en-US" dirty="0">
                <a:effectLst/>
                <a:hlinkClick r:id="rId2"/>
              </a:rPr>
              <a:t>https://example.com/whiskey</a:t>
            </a:r>
            <a:endParaRPr lang="en-US" dirty="0">
              <a:effectLst/>
            </a:endParaRPr>
          </a:p>
          <a:p>
            <a:r>
              <a:rPr lang="en-US" b="1" dirty="0"/>
              <a:t>2. Avoid Superfluous Words &amp; Characters</a:t>
            </a:r>
          </a:p>
          <a:p>
            <a:r>
              <a:rPr lang="en-US" dirty="0"/>
              <a:t>As a rule of thumb, make sure a user can understand what your page is about by looking at the URL. </a:t>
            </a:r>
          </a:p>
          <a:p>
            <a:r>
              <a:rPr lang="en-US" dirty="0"/>
              <a:t>That means you don’t need to include every single preposition or conjunction.</a:t>
            </a:r>
          </a:p>
          <a:p>
            <a:r>
              <a:rPr lang="en-US" dirty="0"/>
              <a:t>Words like “and” or “the” are just distractions and can be stripped out of the URL altogether.</a:t>
            </a:r>
          </a:p>
          <a:p>
            <a:r>
              <a:rPr lang="en-US" dirty="0"/>
              <a:t>You should also avoid keyword repetition within URLs.</a:t>
            </a:r>
            <a:endParaRPr lang="en-US" dirty="0">
              <a:effectLst/>
            </a:endParaRPr>
          </a:p>
          <a:p>
            <a:endParaRPr lang="en-IN" dirty="0"/>
          </a:p>
        </p:txBody>
      </p:sp>
    </p:spTree>
    <p:extLst>
      <p:ext uri="{BB962C8B-B14F-4D97-AF65-F5344CB8AC3E}">
        <p14:creationId xmlns:p14="http://schemas.microsoft.com/office/powerpoint/2010/main" val="36003349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9181F2-DA1B-4698-BC5B-20796D173EF9}"/>
              </a:ext>
            </a:extLst>
          </p:cNvPr>
          <p:cNvSpPr>
            <a:spLocks noGrp="1"/>
          </p:cNvSpPr>
          <p:nvPr>
            <p:ph type="title"/>
          </p:nvPr>
        </p:nvSpPr>
        <p:spPr>
          <a:xfrm>
            <a:off x="457200" y="274638"/>
            <a:ext cx="7467600" cy="418058"/>
          </a:xfrm>
        </p:spPr>
        <p:txBody>
          <a:bodyPr>
            <a:normAutofit fontScale="90000"/>
          </a:bodyPr>
          <a:lstStyle/>
          <a:p>
            <a:r>
              <a:rPr lang="en-US" dirty="0"/>
              <a:t>Continue..</a:t>
            </a:r>
            <a:endParaRPr lang="en-IN" dirty="0"/>
          </a:p>
        </p:txBody>
      </p:sp>
      <p:sp>
        <p:nvSpPr>
          <p:cNvPr id="3" name="Content Placeholder 2">
            <a:extLst>
              <a:ext uri="{FF2B5EF4-FFF2-40B4-BE49-F238E27FC236}">
                <a16:creationId xmlns:a16="http://schemas.microsoft.com/office/drawing/2014/main" id="{D341EB58-15D7-4972-8507-5747D8C83601}"/>
              </a:ext>
            </a:extLst>
          </p:cNvPr>
          <p:cNvSpPr>
            <a:spLocks noGrp="1"/>
          </p:cNvSpPr>
          <p:nvPr>
            <p:ph sz="quarter" idx="1"/>
          </p:nvPr>
        </p:nvSpPr>
        <p:spPr>
          <a:xfrm>
            <a:off x="457200" y="836712"/>
            <a:ext cx="7467600" cy="5637240"/>
          </a:xfrm>
        </p:spPr>
        <p:txBody>
          <a:bodyPr>
            <a:normAutofit lnSpcReduction="10000"/>
          </a:bodyPr>
          <a:lstStyle/>
          <a:p>
            <a:r>
              <a:rPr lang="en-US" b="1" dirty="0"/>
              <a:t>3. Minimize Dynamic URL Strings</a:t>
            </a:r>
          </a:p>
          <a:p>
            <a:r>
              <a:rPr lang="en-US" dirty="0"/>
              <a:t>This one can be harder than it sounds, depending on the content management system you use. Some e-commerce platforms will automatically spit out character strings that leave you with URLs like:</a:t>
            </a:r>
          </a:p>
          <a:p>
            <a:r>
              <a:rPr lang="en-US" dirty="0">
                <a:effectLst/>
                <a:hlinkClick r:id="rId2"/>
              </a:rPr>
              <a:t>https://domain.com/cat/?cid=7078</a:t>
            </a:r>
            <a:endParaRPr lang="en-US" dirty="0">
              <a:effectLst/>
            </a:endParaRPr>
          </a:p>
          <a:p>
            <a:r>
              <a:rPr lang="en-US" dirty="0"/>
              <a:t>Although search engines have no problem crawling or indexing either variant, for SEO-based reasons it’s better to use static URLs rather than dynamic ones. </a:t>
            </a:r>
          </a:p>
          <a:p>
            <a:r>
              <a:rPr lang="en-US" b="1" dirty="0"/>
              <a:t>The thing is, static URLs contain your keywords and are more user-friendly since one can figure out what the page is about just by looking at the static URL’s name.</a:t>
            </a:r>
          </a:p>
          <a:p>
            <a:endParaRPr lang="en-US" dirty="0">
              <a:effectLst/>
            </a:endParaRPr>
          </a:p>
          <a:p>
            <a:endParaRPr lang="en-IN" dirty="0"/>
          </a:p>
        </p:txBody>
      </p:sp>
    </p:spTree>
    <p:extLst>
      <p:ext uri="{BB962C8B-B14F-4D97-AF65-F5344CB8AC3E}">
        <p14:creationId xmlns:p14="http://schemas.microsoft.com/office/powerpoint/2010/main" val="174722507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DDCEC1-F3B5-478C-A97A-2C8B2B7095CB}"/>
              </a:ext>
            </a:extLst>
          </p:cNvPr>
          <p:cNvSpPr>
            <a:spLocks noGrp="1"/>
          </p:cNvSpPr>
          <p:nvPr>
            <p:ph type="title"/>
          </p:nvPr>
        </p:nvSpPr>
        <p:spPr>
          <a:xfrm>
            <a:off x="457200" y="274638"/>
            <a:ext cx="7467600" cy="634082"/>
          </a:xfrm>
        </p:spPr>
        <p:txBody>
          <a:bodyPr/>
          <a:lstStyle/>
          <a:p>
            <a:r>
              <a:rPr lang="en-US" dirty="0"/>
              <a:t>Continue…</a:t>
            </a:r>
            <a:endParaRPr lang="en-IN" dirty="0"/>
          </a:p>
        </p:txBody>
      </p:sp>
      <p:sp>
        <p:nvSpPr>
          <p:cNvPr id="3" name="Content Placeholder 2">
            <a:extLst>
              <a:ext uri="{FF2B5EF4-FFF2-40B4-BE49-F238E27FC236}">
                <a16:creationId xmlns:a16="http://schemas.microsoft.com/office/drawing/2014/main" id="{1768AC50-2BA6-4FB2-8B72-EB852C54F959}"/>
              </a:ext>
            </a:extLst>
          </p:cNvPr>
          <p:cNvSpPr>
            <a:spLocks noGrp="1"/>
          </p:cNvSpPr>
          <p:nvPr>
            <p:ph sz="quarter" idx="1"/>
          </p:nvPr>
        </p:nvSpPr>
        <p:spPr>
          <a:xfrm>
            <a:off x="457200" y="908720"/>
            <a:ext cx="7467600" cy="5565232"/>
          </a:xfrm>
        </p:spPr>
        <p:txBody>
          <a:bodyPr>
            <a:normAutofit lnSpcReduction="10000"/>
          </a:bodyPr>
          <a:lstStyle/>
          <a:p>
            <a:pPr marL="0" indent="0">
              <a:buNone/>
            </a:pPr>
            <a:r>
              <a:rPr lang="en-US" b="1" dirty="0"/>
              <a:t>4.Easy to read: </a:t>
            </a:r>
          </a:p>
          <a:p>
            <a:r>
              <a:rPr lang="en-US" dirty="0"/>
              <a:t>Users and search engines should be able to understand what is on each page just by looking at the URL.</a:t>
            </a:r>
          </a:p>
          <a:p>
            <a:pPr marL="0" indent="0">
              <a:buNone/>
            </a:pPr>
            <a:r>
              <a:rPr lang="en-US" b="1" dirty="0"/>
              <a:t>5.Keyword-rich: </a:t>
            </a:r>
          </a:p>
          <a:p>
            <a:r>
              <a:rPr lang="en-US" dirty="0"/>
              <a:t>Keywords still matter and your target queries should be within URLs. </a:t>
            </a:r>
          </a:p>
          <a:p>
            <a:r>
              <a:rPr lang="en-US" dirty="0"/>
              <a:t>Just be wary of overkill; extending URLs just to include more keywords is a bad idea.</a:t>
            </a:r>
          </a:p>
          <a:p>
            <a:pPr marL="0" indent="0">
              <a:buNone/>
            </a:pPr>
            <a:r>
              <a:rPr lang="en-US" b="1" dirty="0"/>
              <a:t>6.Consistent: </a:t>
            </a:r>
          </a:p>
          <a:p>
            <a:r>
              <a:rPr lang="en-US" dirty="0"/>
              <a:t>There are multiple ways to create an SEO-friendly URL structure on any site. </a:t>
            </a:r>
          </a:p>
          <a:p>
            <a:r>
              <a:rPr lang="en-US" dirty="0"/>
              <a:t>It’s essential that, whatever logic you choose to follow, it is applied consistently across the site.</a:t>
            </a:r>
          </a:p>
          <a:p>
            <a:pPr marL="0" indent="0">
              <a:buNone/>
            </a:pPr>
            <a:endParaRPr lang="en-US" dirty="0"/>
          </a:p>
          <a:p>
            <a:endParaRPr lang="en-IN" dirty="0"/>
          </a:p>
        </p:txBody>
      </p:sp>
    </p:spTree>
    <p:extLst>
      <p:ext uri="{BB962C8B-B14F-4D97-AF65-F5344CB8AC3E}">
        <p14:creationId xmlns:p14="http://schemas.microsoft.com/office/powerpoint/2010/main" val="107876672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A4EA05-010A-4826-A9B3-B19679685957}"/>
              </a:ext>
            </a:extLst>
          </p:cNvPr>
          <p:cNvSpPr>
            <a:spLocks noGrp="1"/>
          </p:cNvSpPr>
          <p:nvPr>
            <p:ph type="title"/>
          </p:nvPr>
        </p:nvSpPr>
        <p:spPr>
          <a:xfrm>
            <a:off x="457200" y="274638"/>
            <a:ext cx="7467600" cy="634082"/>
          </a:xfrm>
        </p:spPr>
        <p:txBody>
          <a:bodyPr/>
          <a:lstStyle/>
          <a:p>
            <a:r>
              <a:rPr lang="en-US" dirty="0"/>
              <a:t>Continue…</a:t>
            </a:r>
            <a:endParaRPr lang="en-IN" dirty="0"/>
          </a:p>
        </p:txBody>
      </p:sp>
      <p:sp>
        <p:nvSpPr>
          <p:cNvPr id="3" name="Content Placeholder 2">
            <a:extLst>
              <a:ext uri="{FF2B5EF4-FFF2-40B4-BE49-F238E27FC236}">
                <a16:creationId xmlns:a16="http://schemas.microsoft.com/office/drawing/2014/main" id="{995DC945-E915-4597-8BD3-9AFD49161CFE}"/>
              </a:ext>
            </a:extLst>
          </p:cNvPr>
          <p:cNvSpPr>
            <a:spLocks noGrp="1"/>
          </p:cNvSpPr>
          <p:nvPr>
            <p:ph sz="quarter" idx="1"/>
          </p:nvPr>
        </p:nvSpPr>
        <p:spPr>
          <a:xfrm>
            <a:off x="457200" y="1052736"/>
            <a:ext cx="7467600" cy="5421216"/>
          </a:xfrm>
        </p:spPr>
        <p:txBody>
          <a:bodyPr>
            <a:normAutofit fontScale="92500" lnSpcReduction="20000"/>
          </a:bodyPr>
          <a:lstStyle/>
          <a:p>
            <a:pPr marL="0" indent="0">
              <a:buNone/>
            </a:pPr>
            <a:r>
              <a:rPr lang="en-US" b="1" dirty="0"/>
              <a:t>7. Static: </a:t>
            </a:r>
          </a:p>
          <a:p>
            <a:r>
              <a:rPr lang="en-US" dirty="0"/>
              <a:t>Dynamic parameters are rarely an SEO’s best friend, but they are quite common. </a:t>
            </a:r>
          </a:p>
          <a:p>
            <a:r>
              <a:rPr lang="en-US" dirty="0"/>
              <a:t>Where possible, find a solution that allows your site to render static URLs instead.</a:t>
            </a:r>
          </a:p>
          <a:p>
            <a:pPr marL="0" indent="0">
              <a:buNone/>
            </a:pPr>
            <a:r>
              <a:rPr lang="en-US" b="1" dirty="0"/>
              <a:t>8. Future-proof: </a:t>
            </a:r>
          </a:p>
          <a:p>
            <a:r>
              <a:rPr lang="en-US" dirty="0"/>
              <a:t>Think ahead when planning your site structure. You should minimize the number of redirects on your domain, and it’s easier to do this if you don’t require wholesale changes to URLs.</a:t>
            </a:r>
          </a:p>
          <a:p>
            <a:pPr marL="0" indent="0">
              <a:buNone/>
            </a:pPr>
            <a:r>
              <a:rPr lang="en-US" b="1" dirty="0"/>
              <a:t>9.Submitted to search engines: </a:t>
            </a:r>
          </a:p>
          <a:p>
            <a:r>
              <a:rPr lang="en-US" dirty="0"/>
              <a:t>Finally, create an XML sitemap containing all of the URLs that you want to rank via SEO and submit it to search engines. </a:t>
            </a:r>
          </a:p>
          <a:p>
            <a:r>
              <a:rPr lang="en-US" dirty="0"/>
              <a:t>That will ensure all your hard work gets the reward it deserves.</a:t>
            </a:r>
          </a:p>
          <a:p>
            <a:pPr marL="0" indent="0">
              <a:buNone/>
            </a:pPr>
            <a:endParaRPr lang="en-US" dirty="0"/>
          </a:p>
          <a:p>
            <a:pPr marL="0" indent="0">
              <a:buNone/>
            </a:pPr>
            <a:endParaRPr lang="en-US" dirty="0"/>
          </a:p>
          <a:p>
            <a:endParaRPr lang="en-IN" dirty="0"/>
          </a:p>
        </p:txBody>
      </p:sp>
    </p:spTree>
    <p:extLst>
      <p:ext uri="{BB962C8B-B14F-4D97-AF65-F5344CB8AC3E}">
        <p14:creationId xmlns:p14="http://schemas.microsoft.com/office/powerpoint/2010/main" val="153942364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What Is Duplicate Content?</a:t>
            </a:r>
            <a:br>
              <a:rPr lang="en-IN" b="1" dirty="0"/>
            </a:br>
            <a:r>
              <a:rPr lang="en-US" dirty="0"/>
              <a:t>..</a:t>
            </a:r>
            <a:endParaRPr lang="en-IN" dirty="0"/>
          </a:p>
        </p:txBody>
      </p:sp>
      <p:sp>
        <p:nvSpPr>
          <p:cNvPr id="3" name="Content Placeholder 2"/>
          <p:cNvSpPr>
            <a:spLocks noGrp="1"/>
          </p:cNvSpPr>
          <p:nvPr>
            <p:ph sz="quarter" idx="1"/>
          </p:nvPr>
        </p:nvSpPr>
        <p:spPr/>
        <p:txBody>
          <a:bodyPr>
            <a:normAutofit/>
          </a:bodyPr>
          <a:lstStyle/>
          <a:p>
            <a:r>
              <a:rPr lang="en-IN" dirty="0"/>
              <a:t>Search engines like Google have a problem. They call it “duplicate content”: your content is being shown on multiple pages locations on and off your site and they don’t know which location to show. </a:t>
            </a:r>
          </a:p>
          <a:p>
            <a:r>
              <a:rPr lang="en-IN" b="1" dirty="0"/>
              <a:t>“Duplicate content is content that appears on the Internet in more than one place (URL).”</a:t>
            </a:r>
          </a:p>
          <a:p>
            <a:r>
              <a:rPr lang="en-IN" dirty="0"/>
              <a:t>Duplicate content exists when there is more than one version of a page indexed by the search engines. </a:t>
            </a:r>
          </a:p>
        </p:txBody>
      </p:sp>
    </p:spTree>
    <p:extLst>
      <p:ext uri="{BB962C8B-B14F-4D97-AF65-F5344CB8AC3E}">
        <p14:creationId xmlns:p14="http://schemas.microsoft.com/office/powerpoint/2010/main" val="412275079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Continue..</a:t>
            </a:r>
            <a:endParaRPr lang="en-IN" dirty="0"/>
          </a:p>
        </p:txBody>
      </p:sp>
      <p:sp>
        <p:nvSpPr>
          <p:cNvPr id="3" name="Content Placeholder 2"/>
          <p:cNvSpPr>
            <a:spLocks noGrp="1"/>
          </p:cNvSpPr>
          <p:nvPr>
            <p:ph sz="quarter" idx="1"/>
          </p:nvPr>
        </p:nvSpPr>
        <p:spPr/>
        <p:txBody>
          <a:bodyPr/>
          <a:lstStyle/>
          <a:p>
            <a:r>
              <a:rPr lang="en-IN" dirty="0"/>
              <a:t>Where there are multiple versions of a page indexed, it’s difficult for search engines to decide what page to show for a relevant search </a:t>
            </a:r>
            <a:r>
              <a:rPr lang="en-IN"/>
              <a:t>query.</a:t>
            </a:r>
          </a:p>
          <a:p>
            <a:r>
              <a:rPr lang="en-IN"/>
              <a:t>Search </a:t>
            </a:r>
            <a:r>
              <a:rPr lang="en-IN" dirty="0"/>
              <a:t>engines aim to provide users with the best experience possible, which means they will rarely show duplicate pieces of content. Instead, they will be forced to choose what version they feel is the best fit for that query. </a:t>
            </a:r>
          </a:p>
          <a:p>
            <a:endParaRPr lang="en-IN" dirty="0"/>
          </a:p>
          <a:p>
            <a:endParaRPr lang="en-IN" dirty="0"/>
          </a:p>
        </p:txBody>
      </p:sp>
    </p:spTree>
    <p:extLst>
      <p:ext uri="{BB962C8B-B14F-4D97-AF65-F5344CB8AC3E}">
        <p14:creationId xmlns:p14="http://schemas.microsoft.com/office/powerpoint/2010/main" val="412275079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Unique </a:t>
            </a:r>
            <a:r>
              <a:rPr lang="en-US"/>
              <a:t>content..</a:t>
            </a:r>
            <a:endParaRPr lang="en-IN" dirty="0"/>
          </a:p>
        </p:txBody>
      </p:sp>
      <p:sp>
        <p:nvSpPr>
          <p:cNvPr id="3" name="Content Placeholder 2"/>
          <p:cNvSpPr>
            <a:spLocks noGrp="1"/>
          </p:cNvSpPr>
          <p:nvPr>
            <p:ph sz="quarter" idx="1"/>
          </p:nvPr>
        </p:nvSpPr>
        <p:spPr/>
        <p:txBody>
          <a:bodyPr/>
          <a:lstStyle/>
          <a:p>
            <a:r>
              <a:rPr lang="en-US" dirty="0"/>
              <a:t>This is the content that is written by humans; is completely different from any other combination of letters, symbol, or words on the web;and has clearly not been manipulated through computer text processing letters. </a:t>
            </a:r>
            <a:endParaRPr lang="en-IN" dirty="0"/>
          </a:p>
        </p:txBody>
      </p:sp>
    </p:spTree>
    <p:extLst>
      <p:ext uri="{BB962C8B-B14F-4D97-AF65-F5344CB8AC3E}">
        <p14:creationId xmlns:p14="http://schemas.microsoft.com/office/powerpoint/2010/main" val="412275079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Snippets..</a:t>
            </a:r>
            <a:endParaRPr lang="en-IN" dirty="0"/>
          </a:p>
        </p:txBody>
      </p:sp>
      <p:sp>
        <p:nvSpPr>
          <p:cNvPr id="3" name="Content Placeholder 2"/>
          <p:cNvSpPr>
            <a:spLocks noGrp="1"/>
          </p:cNvSpPr>
          <p:nvPr>
            <p:ph sz="quarter" idx="1"/>
          </p:nvPr>
        </p:nvSpPr>
        <p:spPr/>
        <p:txBody>
          <a:bodyPr>
            <a:normAutofit/>
          </a:bodyPr>
          <a:lstStyle/>
          <a:p>
            <a:r>
              <a:rPr lang="en-IN" dirty="0"/>
              <a:t>A snippet is a small section of text or </a:t>
            </a:r>
            <a:r>
              <a:rPr lang="en-IN" dirty="0">
                <a:hlinkClick r:id="rId2"/>
              </a:rPr>
              <a:t>source code</a:t>
            </a:r>
            <a:r>
              <a:rPr lang="en-IN" dirty="0"/>
              <a:t> that can be inserted into the code of a program or Web page. </a:t>
            </a:r>
          </a:p>
          <a:p>
            <a:r>
              <a:rPr lang="en-IN" dirty="0"/>
              <a:t>Snippets provide an easy way to implement commonly used code or functions into a larger section of code.</a:t>
            </a:r>
          </a:p>
          <a:p>
            <a:r>
              <a:rPr lang="en-IN" dirty="0"/>
              <a:t> Instead of rewriting the same code over and over again, a programmer can save the code as a snippet and simply drag and drop the snippet wherever it is needed. </a:t>
            </a:r>
          </a:p>
        </p:txBody>
      </p:sp>
    </p:spTree>
    <p:extLst>
      <p:ext uri="{BB962C8B-B14F-4D97-AF65-F5344CB8AC3E}">
        <p14:creationId xmlns:p14="http://schemas.microsoft.com/office/powerpoint/2010/main" val="41227507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304800"/>
            <a:ext cx="7467600" cy="731838"/>
          </a:xfrm>
        </p:spPr>
        <p:txBody>
          <a:bodyPr>
            <a:normAutofit/>
          </a:bodyPr>
          <a:lstStyle/>
          <a:p>
            <a:r>
              <a:rPr lang="en-US" b="1" u="sng" dirty="0">
                <a:effectLst>
                  <a:outerShdw blurRad="38100" dist="38100" dir="2700000" algn="tl">
                    <a:srgbClr val="000000">
                      <a:alpha val="43137"/>
                    </a:srgbClr>
                  </a:outerShdw>
                </a:effectLst>
              </a:rPr>
              <a:t>Continue..</a:t>
            </a:r>
          </a:p>
        </p:txBody>
      </p:sp>
      <p:sp>
        <p:nvSpPr>
          <p:cNvPr id="2" name="Content Placeholder 1"/>
          <p:cNvSpPr>
            <a:spLocks noGrp="1"/>
          </p:cNvSpPr>
          <p:nvPr>
            <p:ph sz="quarter" idx="4294967295"/>
          </p:nvPr>
        </p:nvSpPr>
        <p:spPr>
          <a:xfrm>
            <a:off x="457200" y="1371600"/>
            <a:ext cx="8064500" cy="4648200"/>
          </a:xfrm>
        </p:spPr>
        <p:txBody>
          <a:bodyPr>
            <a:noAutofit/>
          </a:bodyPr>
          <a:lstStyle/>
          <a:p>
            <a:pPr>
              <a:buFont typeface="Wingdings" pitchFamily="2" charset="2"/>
              <a:buChar char="v"/>
            </a:pPr>
            <a:r>
              <a:rPr lang="en-US" dirty="0">
                <a:latin typeface="Times New Roman" pitchFamily="18" charset="0"/>
                <a:cs typeface="Times New Roman" pitchFamily="18" charset="0"/>
              </a:rPr>
              <a:t>Consider the illustration in fig. that </a:t>
            </a:r>
            <a:r>
              <a:rPr lang="en-US">
                <a:latin typeface="Times New Roman" pitchFamily="18" charset="0"/>
                <a:cs typeface="Times New Roman" pitchFamily="18" charset="0"/>
              </a:rPr>
              <a:t>shows how </a:t>
            </a:r>
            <a:r>
              <a:rPr lang="en-US" dirty="0">
                <a:latin typeface="Times New Roman" pitchFamily="18" charset="0"/>
                <a:cs typeface="Times New Roman" pitchFamily="18" charset="0"/>
              </a:rPr>
              <a:t>this problem can occur.</a:t>
            </a:r>
          </a:p>
          <a:p>
            <a:pPr>
              <a:buFont typeface="Wingdings" pitchFamily="2" charset="2"/>
              <a:buChar char="v"/>
            </a:pPr>
            <a:r>
              <a:rPr lang="en-US" dirty="0">
                <a:latin typeface="Times New Roman" pitchFamily="18" charset="0"/>
                <a:cs typeface="Times New Roman" pitchFamily="18" charset="0"/>
              </a:rPr>
              <a:t>In </a:t>
            </a:r>
            <a:r>
              <a:rPr lang="en-US" dirty="0" err="1">
                <a:latin typeface="Times New Roman" pitchFamily="18" charset="0"/>
                <a:cs typeface="Times New Roman" pitchFamily="18" charset="0"/>
              </a:rPr>
              <a:t>fig.Google’s</a:t>
            </a:r>
            <a:r>
              <a:rPr lang="en-US" dirty="0">
                <a:latin typeface="Times New Roman" pitchFamily="18" charset="0"/>
                <a:cs typeface="Times New Roman" pitchFamily="18" charset="0"/>
              </a:rPr>
              <a:t> spider has reached page A and sees links to pages B &amp; E.</a:t>
            </a:r>
          </a:p>
          <a:p>
            <a:pPr>
              <a:buFont typeface="Wingdings" pitchFamily="2" charset="2"/>
              <a:buChar char="v"/>
            </a:pPr>
            <a:r>
              <a:rPr lang="en-US" dirty="0">
                <a:latin typeface="Times New Roman" pitchFamily="18" charset="0"/>
                <a:cs typeface="Times New Roman" pitchFamily="18" charset="0"/>
              </a:rPr>
              <a:t>However, even though pages C &amp; D might be important pages on the site, the spider has no way to reach them, because no direct,crawlable links points to those pages.</a:t>
            </a:r>
          </a:p>
          <a:p>
            <a:pPr>
              <a:buFont typeface="Wingdings" pitchFamily="2" charset="2"/>
              <a:buChar char="v"/>
            </a:pP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36919868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Continue..</a:t>
            </a:r>
            <a:endParaRPr lang="en-IN" dirty="0"/>
          </a:p>
        </p:txBody>
      </p:sp>
      <p:sp>
        <p:nvSpPr>
          <p:cNvPr id="3" name="Content Placeholder 2"/>
          <p:cNvSpPr>
            <a:spLocks noGrp="1"/>
          </p:cNvSpPr>
          <p:nvPr>
            <p:ph sz="quarter" idx="1"/>
          </p:nvPr>
        </p:nvSpPr>
        <p:spPr/>
        <p:txBody>
          <a:bodyPr/>
          <a:lstStyle/>
          <a:p>
            <a:r>
              <a:rPr lang="en-IN" dirty="0"/>
              <a:t>By using snippets, programmers and Web developers can also organize common code sections into categories, creating a cleaner development environment.</a:t>
            </a:r>
          </a:p>
          <a:p>
            <a:endParaRPr lang="en-IN" dirty="0"/>
          </a:p>
        </p:txBody>
      </p:sp>
    </p:spTree>
    <p:extLst>
      <p:ext uri="{BB962C8B-B14F-4D97-AF65-F5344CB8AC3E}">
        <p14:creationId xmlns:p14="http://schemas.microsoft.com/office/powerpoint/2010/main" val="185836041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Shingles..</a:t>
            </a:r>
            <a:endParaRPr lang="en-IN" dirty="0"/>
          </a:p>
        </p:txBody>
      </p:sp>
      <p:sp>
        <p:nvSpPr>
          <p:cNvPr id="3" name="Content Placeholder 2"/>
          <p:cNvSpPr>
            <a:spLocks noGrp="1"/>
          </p:cNvSpPr>
          <p:nvPr>
            <p:ph sz="quarter" idx="1"/>
          </p:nvPr>
        </p:nvSpPr>
        <p:spPr/>
        <p:txBody>
          <a:bodyPr/>
          <a:lstStyle/>
          <a:p>
            <a:r>
              <a:rPr lang="en-US" dirty="0"/>
              <a:t>Search engines look at relatively small phrase segments(ex.5 to 6 words) for the presence of the same segment on other pages on the web.</a:t>
            </a:r>
          </a:p>
          <a:p>
            <a:r>
              <a:rPr lang="en-US" dirty="0"/>
              <a:t>When there are too many shingles in common between two documents, the search engines may interpret them as duplicate content.</a:t>
            </a:r>
          </a:p>
          <a:p>
            <a:endParaRPr lang="en-US" dirty="0"/>
          </a:p>
          <a:p>
            <a:endParaRPr lang="en-IN" dirty="0"/>
          </a:p>
        </p:txBody>
      </p:sp>
    </p:spTree>
    <p:extLst>
      <p:ext uri="{BB962C8B-B14F-4D97-AF65-F5344CB8AC3E}">
        <p14:creationId xmlns:p14="http://schemas.microsoft.com/office/powerpoint/2010/main" val="292979043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Duplicate content issues..</a:t>
            </a:r>
            <a:endParaRPr lang="en-IN" dirty="0"/>
          </a:p>
        </p:txBody>
      </p:sp>
      <p:sp>
        <p:nvSpPr>
          <p:cNvPr id="3" name="Content Placeholder 2"/>
          <p:cNvSpPr>
            <a:spLocks noGrp="1"/>
          </p:cNvSpPr>
          <p:nvPr>
            <p:ph sz="quarter" idx="1"/>
          </p:nvPr>
        </p:nvSpPr>
        <p:spPr/>
        <p:txBody>
          <a:bodyPr/>
          <a:lstStyle/>
          <a:p>
            <a:r>
              <a:rPr lang="en-US" dirty="0"/>
              <a:t>This is typically used when referring to duplicate content that is  not in danger of getting a website penalized, but rather is simply a copy of an existing page that forces the search engines to choose which version to display in the index.</a:t>
            </a:r>
            <a:endParaRPr lang="en-IN" dirty="0"/>
          </a:p>
        </p:txBody>
      </p:sp>
    </p:spTree>
    <p:extLst>
      <p:ext uri="{BB962C8B-B14F-4D97-AF65-F5344CB8AC3E}">
        <p14:creationId xmlns:p14="http://schemas.microsoft.com/office/powerpoint/2010/main" val="90965778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Duplicate content filter..</a:t>
            </a:r>
            <a:endParaRPr lang="en-IN" dirty="0"/>
          </a:p>
        </p:txBody>
      </p:sp>
      <p:sp>
        <p:nvSpPr>
          <p:cNvPr id="3" name="Content Placeholder 2"/>
          <p:cNvSpPr>
            <a:spLocks noGrp="1"/>
          </p:cNvSpPr>
          <p:nvPr>
            <p:ph sz="quarter" idx="1"/>
          </p:nvPr>
        </p:nvSpPr>
        <p:spPr/>
        <p:txBody>
          <a:bodyPr/>
          <a:lstStyle/>
          <a:p>
            <a:r>
              <a:rPr lang="en-US" dirty="0"/>
              <a:t>This is when the search engines removes substantially similar content from a search result to provide a better overall user experience.</a:t>
            </a:r>
            <a:endParaRPr lang="en-US" b="1" dirty="0"/>
          </a:p>
          <a:p>
            <a:pPr marL="0" indent="0">
              <a:buNone/>
            </a:pPr>
            <a:r>
              <a:rPr lang="en-US" b="1" dirty="0"/>
              <a:t>Duplicate content penalty:</a:t>
            </a:r>
          </a:p>
          <a:p>
            <a:pPr marL="0" indent="0">
              <a:buNone/>
            </a:pPr>
            <a:r>
              <a:rPr lang="en-US" b="1" dirty="0"/>
              <a:t>Penalties are applied rarely.</a:t>
            </a:r>
            <a:endParaRPr lang="en-IN" b="1" dirty="0"/>
          </a:p>
        </p:txBody>
      </p:sp>
    </p:spTree>
    <p:extLst>
      <p:ext uri="{BB962C8B-B14F-4D97-AF65-F5344CB8AC3E}">
        <p14:creationId xmlns:p14="http://schemas.microsoft.com/office/powerpoint/2010/main" val="129342780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E68368-6861-4B68-B94B-5DAA20FA383F}"/>
              </a:ext>
            </a:extLst>
          </p:cNvPr>
          <p:cNvSpPr>
            <a:spLocks noGrp="1"/>
          </p:cNvSpPr>
          <p:nvPr>
            <p:ph type="title"/>
          </p:nvPr>
        </p:nvSpPr>
        <p:spPr/>
        <p:txBody>
          <a:bodyPr/>
          <a:lstStyle/>
          <a:p>
            <a:r>
              <a:rPr lang="en-US" dirty="0"/>
              <a:t>How to Avoid Duplicate Content on Your Own Site</a:t>
            </a:r>
            <a:endParaRPr lang="en-IN" dirty="0"/>
          </a:p>
        </p:txBody>
      </p:sp>
      <p:sp>
        <p:nvSpPr>
          <p:cNvPr id="3" name="Content Placeholder 2">
            <a:extLst>
              <a:ext uri="{FF2B5EF4-FFF2-40B4-BE49-F238E27FC236}">
                <a16:creationId xmlns:a16="http://schemas.microsoft.com/office/drawing/2014/main" id="{6100D8F4-1182-41BE-8F07-F73418F97CA9}"/>
              </a:ext>
            </a:extLst>
          </p:cNvPr>
          <p:cNvSpPr>
            <a:spLocks noGrp="1"/>
          </p:cNvSpPr>
          <p:nvPr>
            <p:ph sz="quarter" idx="1"/>
          </p:nvPr>
        </p:nvSpPr>
        <p:spPr/>
        <p:txBody>
          <a:bodyPr>
            <a:normAutofit fontScale="92500" lnSpcReduction="20000"/>
          </a:bodyPr>
          <a:lstStyle/>
          <a:p>
            <a:r>
              <a:rPr lang="en-US" dirty="0"/>
              <a:t>Here is a summary of the guidelines on the simplest solutions for dealing with a variety of scenarios:</a:t>
            </a:r>
          </a:p>
          <a:p>
            <a:r>
              <a:rPr lang="en-US" dirty="0"/>
              <a:t> </a:t>
            </a:r>
            <a:r>
              <a:rPr lang="en-US" b="1" dirty="0"/>
              <a:t>• Use the canonical tag</a:t>
            </a:r>
            <a:r>
              <a:rPr lang="en-US" dirty="0"/>
              <a:t>. This is the next best solution to eliminating the duplicate pages. </a:t>
            </a:r>
          </a:p>
          <a:p>
            <a:r>
              <a:rPr lang="en-US" dirty="0"/>
              <a:t>• </a:t>
            </a:r>
            <a:r>
              <a:rPr lang="en-US" b="1" dirty="0"/>
              <a:t>Use robots.txt</a:t>
            </a:r>
            <a:r>
              <a:rPr lang="en-US" dirty="0"/>
              <a:t> to block search engine spiders from crawling the duplicate versions of pages On your site. • </a:t>
            </a:r>
            <a:r>
              <a:rPr lang="en-US" b="1" dirty="0"/>
              <a:t>Use the robots No Index Meta tag </a:t>
            </a:r>
            <a:r>
              <a:rPr lang="en-US" dirty="0"/>
              <a:t>to tell the search engine not to index the duplicate pages. </a:t>
            </a:r>
          </a:p>
          <a:p>
            <a:r>
              <a:rPr lang="en-US" dirty="0"/>
              <a:t>Be aware, however, that if you use robots.txt to prevent a page from being crawled, using No Index or No Follow on the page itself will not make sense: the spider can’t read the page, so it will never see the No Index or No Follow tag. </a:t>
            </a:r>
          </a:p>
          <a:p>
            <a:r>
              <a:rPr lang="en-US" dirty="0"/>
              <a:t>With these tools in mind, let’s look at some specific duplicate content scenarios: </a:t>
            </a:r>
          </a:p>
        </p:txBody>
      </p:sp>
    </p:spTree>
    <p:extLst>
      <p:ext uri="{BB962C8B-B14F-4D97-AF65-F5344CB8AC3E}">
        <p14:creationId xmlns:p14="http://schemas.microsoft.com/office/powerpoint/2010/main" val="190679997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1178242"/>
          </a:xfrm>
        </p:spPr>
        <p:txBody>
          <a:bodyPr/>
          <a:lstStyle/>
          <a:p>
            <a:r>
              <a:rPr lang="en-US" dirty="0"/>
              <a:t>Redirects..</a:t>
            </a:r>
            <a:endParaRPr lang="en-IN" dirty="0"/>
          </a:p>
        </p:txBody>
      </p:sp>
      <p:sp>
        <p:nvSpPr>
          <p:cNvPr id="3" name="Content Placeholder 2"/>
          <p:cNvSpPr>
            <a:spLocks noGrp="1"/>
          </p:cNvSpPr>
          <p:nvPr>
            <p:ph sz="quarter" idx="1"/>
          </p:nvPr>
        </p:nvSpPr>
        <p:spPr/>
        <p:txBody>
          <a:bodyPr>
            <a:normAutofit fontScale="55000" lnSpcReduction="20000"/>
          </a:bodyPr>
          <a:lstStyle/>
          <a:p>
            <a:r>
              <a:rPr lang="en-US" sz="3800" dirty="0"/>
              <a:t>A redirect is used to indicate when content has moved from one location to another. </a:t>
            </a:r>
          </a:p>
          <a:p>
            <a:r>
              <a:rPr lang="en-US" sz="3800" dirty="0"/>
              <a:t>For example, suppose you have some content at http://www.yourdomain.com/old.html, and you decide to restructure your site. </a:t>
            </a:r>
          </a:p>
          <a:p>
            <a:r>
              <a:rPr lang="en-US" sz="3800" dirty="0"/>
              <a:t>As a result of this restructuring, your content may move to </a:t>
            </a:r>
            <a:r>
              <a:rPr lang="en-US" sz="3800" dirty="0">
                <a:hlinkClick r:id="rId2"/>
              </a:rPr>
              <a:t>http://www.yourdomain.com/critical-keyword.html</a:t>
            </a:r>
            <a:r>
              <a:rPr lang="en-US" sz="3800" dirty="0"/>
              <a:t>.</a:t>
            </a:r>
          </a:p>
          <a:p>
            <a:r>
              <a:rPr lang="en-IN" sz="3800" dirty="0"/>
              <a:t>A redirect is a way to send both users and search engines to a different </a:t>
            </a:r>
            <a:r>
              <a:rPr lang="en-IN" sz="3800" dirty="0">
                <a:hlinkClick r:id="rId3"/>
              </a:rPr>
              <a:t>URL</a:t>
            </a:r>
            <a:r>
              <a:rPr lang="en-IN" sz="3800" dirty="0"/>
              <a:t> from the one they originally requested. </a:t>
            </a:r>
          </a:p>
          <a:p>
            <a:r>
              <a:rPr lang="en-IN" sz="3800" dirty="0"/>
              <a:t>On a </a:t>
            </a:r>
            <a:r>
              <a:rPr lang="en-IN" sz="3800" dirty="0">
                <a:hlinkClick r:id="rId4"/>
              </a:rPr>
              <a:t>Web site</a:t>
            </a:r>
            <a:r>
              <a:rPr lang="en-IN" sz="3800" dirty="0"/>
              <a:t>, redirection is a technique for moving visitors to a different Web page than the one they request, usually because the page requested is unavailable. </a:t>
            </a:r>
          </a:p>
          <a:p>
            <a:r>
              <a:rPr lang="en-IN" sz="3800" dirty="0"/>
              <a:t>A URL redirect is a webserver function that sends a user from one URL to another. </a:t>
            </a:r>
          </a:p>
          <a:p>
            <a:pPr marL="0" indent="0">
              <a:buNone/>
            </a:pPr>
            <a:endParaRPr lang="en-IN" dirty="0"/>
          </a:p>
        </p:txBody>
      </p:sp>
    </p:spTree>
    <p:extLst>
      <p:ext uri="{BB962C8B-B14F-4D97-AF65-F5344CB8AC3E}">
        <p14:creationId xmlns:p14="http://schemas.microsoft.com/office/powerpoint/2010/main" val="250105949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Continue..</a:t>
            </a:r>
            <a:endParaRPr lang="en-IN" dirty="0"/>
          </a:p>
        </p:txBody>
      </p:sp>
      <p:sp>
        <p:nvSpPr>
          <p:cNvPr id="3" name="Content Placeholder 2"/>
          <p:cNvSpPr>
            <a:spLocks noGrp="1"/>
          </p:cNvSpPr>
          <p:nvPr>
            <p:ph sz="quarter" idx="1"/>
          </p:nvPr>
        </p:nvSpPr>
        <p:spPr/>
        <p:txBody>
          <a:bodyPr>
            <a:noAutofit/>
          </a:bodyPr>
          <a:lstStyle/>
          <a:p>
            <a:r>
              <a:rPr lang="en-US" sz="2000" dirty="0"/>
              <a:t>Once a redirect is implemented, users who go to the old versions of your pages (perhaps via bookmarks they have kept for the pages) will be sent to the new versions of those pages. Without the redirect, the user would get a Page Not Found (404) error. </a:t>
            </a:r>
          </a:p>
          <a:p>
            <a:r>
              <a:rPr lang="en-US" sz="2000" dirty="0"/>
              <a:t>With the redirect, the web server tells the incoming user agent (whether a browser or a spider) to instead fetch the requested content from the new URL.</a:t>
            </a:r>
          </a:p>
          <a:p>
            <a:r>
              <a:rPr lang="en-US" sz="2000" dirty="0"/>
              <a:t>Not all of these scenarios require a redirect. </a:t>
            </a:r>
          </a:p>
          <a:p>
            <a:r>
              <a:rPr lang="en-US" sz="2000" dirty="0"/>
              <a:t>For example, you can change hosting companies without impacting any of the URLs used to find content on your site, in which case no redirect is required. However, any scenario in which any of your URLs change is a scenario in which you need to implement redirects.</a:t>
            </a:r>
          </a:p>
          <a:p>
            <a:endParaRPr lang="en-US" sz="2000" dirty="0"/>
          </a:p>
        </p:txBody>
      </p:sp>
    </p:spTree>
    <p:extLst>
      <p:ext uri="{BB962C8B-B14F-4D97-AF65-F5344CB8AC3E}">
        <p14:creationId xmlns:p14="http://schemas.microsoft.com/office/powerpoint/2010/main" val="27043189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and when to redirect..</a:t>
            </a:r>
            <a:endParaRPr lang="en-IN" dirty="0"/>
          </a:p>
        </p:txBody>
      </p:sp>
      <p:sp>
        <p:nvSpPr>
          <p:cNvPr id="3" name="Content Placeholder 2"/>
          <p:cNvSpPr>
            <a:spLocks noGrp="1"/>
          </p:cNvSpPr>
          <p:nvPr>
            <p:ph sz="quarter" idx="1"/>
          </p:nvPr>
        </p:nvSpPr>
        <p:spPr/>
        <p:txBody>
          <a:bodyPr/>
          <a:lstStyle/>
          <a:p>
            <a:r>
              <a:rPr lang="en-US" dirty="0"/>
              <a:t>You have old content the expires, so you remove it.</a:t>
            </a:r>
          </a:p>
          <a:p>
            <a:r>
              <a:rPr lang="en-US" dirty="0"/>
              <a:t>You find that you have broken URLs that have links and traffic.</a:t>
            </a:r>
          </a:p>
          <a:p>
            <a:r>
              <a:rPr lang="en-US" dirty="0"/>
              <a:t>You change your hosting company.</a:t>
            </a:r>
          </a:p>
          <a:p>
            <a:r>
              <a:rPr lang="en-IN" dirty="0"/>
              <a:t>A change of business name</a:t>
            </a:r>
          </a:p>
          <a:p>
            <a:r>
              <a:rPr lang="en-IN" dirty="0"/>
              <a:t>A merger of two websites</a:t>
            </a:r>
          </a:p>
          <a:p>
            <a:r>
              <a:rPr lang="en-IN" dirty="0"/>
              <a:t>To direct traffic toward recently updated content</a:t>
            </a:r>
          </a:p>
          <a:p>
            <a:r>
              <a:rPr lang="en-IN" dirty="0"/>
              <a:t>To direct content to a recently updated domain name </a:t>
            </a:r>
          </a:p>
          <a:p>
            <a:r>
              <a:rPr lang="en-IN" dirty="0"/>
              <a:t>Landing page-split testing for marketing tests</a:t>
            </a:r>
          </a:p>
          <a:p>
            <a:endParaRPr lang="en-US" dirty="0"/>
          </a:p>
          <a:p>
            <a:endParaRPr lang="en-IN" dirty="0"/>
          </a:p>
        </p:txBody>
      </p:sp>
    </p:spTree>
    <p:extLst>
      <p:ext uri="{BB962C8B-B14F-4D97-AF65-F5344CB8AC3E}">
        <p14:creationId xmlns:p14="http://schemas.microsoft.com/office/powerpoint/2010/main" val="27043189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Good and Bad redirects..</a:t>
            </a:r>
            <a:endParaRPr lang="en-IN" dirty="0"/>
          </a:p>
        </p:txBody>
      </p:sp>
      <p:sp>
        <p:nvSpPr>
          <p:cNvPr id="3" name="Content Placeholder 2"/>
          <p:cNvSpPr>
            <a:spLocks noGrp="1"/>
          </p:cNvSpPr>
          <p:nvPr>
            <p:ph sz="quarter" idx="1"/>
          </p:nvPr>
        </p:nvSpPr>
        <p:spPr/>
        <p:txBody>
          <a:bodyPr/>
          <a:lstStyle/>
          <a:p>
            <a:pPr marL="0" indent="0">
              <a:buNone/>
            </a:pPr>
            <a:r>
              <a:rPr lang="en-US" b="1" dirty="0"/>
              <a:t>301 moved permanently:</a:t>
            </a:r>
          </a:p>
          <a:p>
            <a:r>
              <a:rPr lang="en-US" dirty="0"/>
              <a:t>This status code tells the browser that the resource has been permanently moved to another location and there is no intent to ever bring it back.</a:t>
            </a:r>
          </a:p>
          <a:p>
            <a:pPr marL="0" indent="0">
              <a:buNone/>
            </a:pPr>
            <a:r>
              <a:rPr lang="en-US" b="1" dirty="0"/>
              <a:t>302 moved temporarily:</a:t>
            </a:r>
          </a:p>
          <a:p>
            <a:r>
              <a:rPr lang="en-US" dirty="0"/>
              <a:t>This status code tells the browser that the resource has been temporarily moved to another location and that the move should not be treated as permanent.</a:t>
            </a:r>
          </a:p>
          <a:p>
            <a:endParaRPr lang="en-IN" dirty="0"/>
          </a:p>
        </p:txBody>
      </p:sp>
    </p:spTree>
    <p:extLst>
      <p:ext uri="{BB962C8B-B14F-4D97-AF65-F5344CB8AC3E}">
        <p14:creationId xmlns:p14="http://schemas.microsoft.com/office/powerpoint/2010/main" val="279420318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Methods for URL redirecting and rewriting..</a:t>
            </a:r>
            <a:endParaRPr lang="en-IN" dirty="0"/>
          </a:p>
        </p:txBody>
      </p:sp>
      <p:sp>
        <p:nvSpPr>
          <p:cNvPr id="3" name="Content Placeholder 2"/>
          <p:cNvSpPr>
            <a:spLocks noGrp="1"/>
          </p:cNvSpPr>
          <p:nvPr>
            <p:ph sz="quarter" idx="1"/>
          </p:nvPr>
        </p:nvSpPr>
        <p:spPr/>
        <p:txBody>
          <a:bodyPr/>
          <a:lstStyle/>
          <a:p>
            <a:r>
              <a:rPr lang="en-IN" b="1" dirty="0"/>
              <a:t>IIS Redirect</a:t>
            </a:r>
          </a:p>
          <a:p>
            <a:r>
              <a:rPr lang="en-IN" dirty="0"/>
              <a:t>In internet services manager, right click on the file or folder you wish to redirect</a:t>
            </a:r>
          </a:p>
          <a:p>
            <a:r>
              <a:rPr lang="en-IN" dirty="0"/>
              <a:t>Select the radio titled "a redirection to a URL".</a:t>
            </a:r>
          </a:p>
          <a:p>
            <a:r>
              <a:rPr lang="en-IN" dirty="0"/>
              <a:t>Enter the redirection page</a:t>
            </a:r>
          </a:p>
          <a:p>
            <a:r>
              <a:rPr lang="en-IN" dirty="0"/>
              <a:t>Check "The exact </a:t>
            </a:r>
            <a:r>
              <a:rPr lang="en-IN" dirty="0" err="1"/>
              <a:t>url</a:t>
            </a:r>
            <a:r>
              <a:rPr lang="en-IN" dirty="0"/>
              <a:t> entered above" and the "A permanent redirection for this resource"</a:t>
            </a:r>
          </a:p>
          <a:p>
            <a:r>
              <a:rPr lang="en-IN" dirty="0"/>
              <a:t>Click on 'Apply'</a:t>
            </a:r>
          </a:p>
          <a:p>
            <a:pPr marL="0" indent="0">
              <a:buNone/>
            </a:pPr>
            <a:endParaRPr lang="en-IN" dirty="0"/>
          </a:p>
        </p:txBody>
      </p:sp>
    </p:spTree>
    <p:extLst>
      <p:ext uri="{BB962C8B-B14F-4D97-AF65-F5344CB8AC3E}">
        <p14:creationId xmlns:p14="http://schemas.microsoft.com/office/powerpoint/2010/main" val="24463899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304800"/>
            <a:ext cx="7467600" cy="731838"/>
          </a:xfrm>
        </p:spPr>
        <p:txBody>
          <a:bodyPr>
            <a:normAutofit/>
          </a:bodyPr>
          <a:lstStyle/>
          <a:p>
            <a:r>
              <a:rPr lang="en-US" b="1" u="sng">
                <a:effectLst>
                  <a:outerShdw blurRad="38100" dist="38100" dir="2700000" algn="tl">
                    <a:srgbClr val="000000">
                      <a:alpha val="43137"/>
                    </a:srgbClr>
                  </a:outerShdw>
                </a:effectLst>
              </a:rPr>
              <a:t>Continue..</a:t>
            </a:r>
            <a:endParaRPr lang="en-US" b="1" u="sng" dirty="0">
              <a:effectLst>
                <a:outerShdw blurRad="38100" dist="38100" dir="2700000" algn="tl">
                  <a:srgbClr val="000000">
                    <a:alpha val="43137"/>
                  </a:srgbClr>
                </a:outerShdw>
              </a:effectLst>
            </a:endParaRPr>
          </a:p>
        </p:txBody>
      </p:sp>
      <p:sp>
        <p:nvSpPr>
          <p:cNvPr id="2" name="Content Placeholder 1"/>
          <p:cNvSpPr>
            <a:spLocks noGrp="1"/>
          </p:cNvSpPr>
          <p:nvPr>
            <p:ph sz="quarter" idx="4294967295"/>
          </p:nvPr>
        </p:nvSpPr>
        <p:spPr>
          <a:xfrm>
            <a:off x="457200" y="1143000"/>
            <a:ext cx="8064500" cy="5105400"/>
          </a:xfrm>
        </p:spPr>
        <p:txBody>
          <a:bodyPr>
            <a:noAutofit/>
          </a:bodyPr>
          <a:lstStyle/>
          <a:p>
            <a:pPr algn="just">
              <a:buFont typeface="Wingdings" pitchFamily="2" charset="2"/>
              <a:buChar char="v"/>
            </a:pPr>
            <a:r>
              <a:rPr lang="en-US" dirty="0">
                <a:latin typeface="Times New Roman" pitchFamily="18" charset="0"/>
                <a:cs typeface="Times New Roman" pitchFamily="18" charset="0"/>
              </a:rPr>
              <a:t>Here are some common reasons why pages may not be reachable.</a:t>
            </a:r>
          </a:p>
          <a:p>
            <a:pPr marL="0" indent="0" algn="just">
              <a:buNone/>
            </a:pPr>
            <a:r>
              <a:rPr lang="en-US" b="1" dirty="0">
                <a:latin typeface="Times New Roman" pitchFamily="18" charset="0"/>
                <a:cs typeface="Times New Roman" pitchFamily="18" charset="0"/>
              </a:rPr>
              <a:t>1)links in submission-required forms:</a:t>
            </a:r>
          </a:p>
          <a:p>
            <a:pPr algn="just">
              <a:buFont typeface="Wingdings" pitchFamily="2" charset="2"/>
              <a:buChar char="v"/>
            </a:pPr>
            <a:r>
              <a:rPr lang="en-US" dirty="0">
                <a:latin typeface="Times New Roman" pitchFamily="18" charset="0"/>
                <a:cs typeface="Times New Roman" pitchFamily="18" charset="0"/>
              </a:rPr>
              <a:t>Search spiders will not attempt to “submit” forms, and thus any content or links that are accessible only via a form are invisible to the engines. This even applies to simple forms such as user logins, search boxes or some type of pull down lists.</a:t>
            </a:r>
          </a:p>
          <a:p>
            <a:pPr marL="0" indent="0" algn="just">
              <a:buNone/>
            </a:pPr>
            <a:r>
              <a:rPr lang="en-US" b="1" dirty="0">
                <a:latin typeface="Times New Roman" pitchFamily="18" charset="0"/>
                <a:cs typeface="Times New Roman" pitchFamily="18" charset="0"/>
              </a:rPr>
              <a:t>2)Links in </a:t>
            </a:r>
            <a:r>
              <a:rPr lang="en-US" b="1" dirty="0" err="1">
                <a:latin typeface="Times New Roman" pitchFamily="18" charset="0"/>
                <a:cs typeface="Times New Roman" pitchFamily="18" charset="0"/>
              </a:rPr>
              <a:t>nonparsable</a:t>
            </a:r>
            <a:r>
              <a:rPr lang="en-US" b="1" dirty="0">
                <a:latin typeface="Times New Roman" pitchFamily="18" charset="0"/>
                <a:cs typeface="Times New Roman" pitchFamily="18" charset="0"/>
              </a:rPr>
              <a:t> JavaScript:</a:t>
            </a:r>
          </a:p>
          <a:p>
            <a:pPr algn="just">
              <a:buFont typeface="Wingdings" pitchFamily="2" charset="2"/>
              <a:buChar char="v"/>
            </a:pPr>
            <a:r>
              <a:rPr lang="en-US" dirty="0">
                <a:latin typeface="Times New Roman" pitchFamily="18" charset="0"/>
                <a:cs typeface="Times New Roman" pitchFamily="18" charset="0"/>
              </a:rPr>
              <a:t>If you use JavaScript for links, you may find that search engines either do not crawl or give very  little weight to the links embedded within them.</a:t>
            </a:r>
          </a:p>
          <a:p>
            <a:pPr marL="0" indent="0" algn="just">
              <a:buNone/>
            </a:pPr>
            <a:r>
              <a:rPr lang="en-US" dirty="0">
                <a:latin typeface="Times New Roman" pitchFamily="18" charset="0"/>
                <a:cs typeface="Times New Roman" pitchFamily="18" charset="0"/>
              </a:rPr>
              <a:t> </a:t>
            </a:r>
          </a:p>
          <a:p>
            <a:pPr algn="just">
              <a:buFont typeface="Wingdings" pitchFamily="2" charset="2"/>
              <a:buChar char="v"/>
            </a:pP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7540502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Content management system</a:t>
            </a:r>
          </a:p>
        </p:txBody>
      </p:sp>
      <p:sp>
        <p:nvSpPr>
          <p:cNvPr id="3" name="Content Placeholder 2"/>
          <p:cNvSpPr>
            <a:spLocks noGrp="1"/>
          </p:cNvSpPr>
          <p:nvPr>
            <p:ph sz="quarter" idx="1"/>
          </p:nvPr>
        </p:nvSpPr>
        <p:spPr/>
        <p:txBody>
          <a:bodyPr>
            <a:normAutofit fontScale="92500"/>
          </a:bodyPr>
          <a:lstStyle/>
          <a:p>
            <a:r>
              <a:rPr lang="en-IN" dirty="0"/>
              <a:t>A </a:t>
            </a:r>
            <a:r>
              <a:rPr lang="en-IN" b="1" dirty="0"/>
              <a:t>content management system</a:t>
            </a:r>
            <a:r>
              <a:rPr lang="en-IN" dirty="0"/>
              <a:t> is software that keeps track of every piece of </a:t>
            </a:r>
            <a:r>
              <a:rPr lang="en-IN" b="1" dirty="0"/>
              <a:t>content</a:t>
            </a:r>
            <a:r>
              <a:rPr lang="en-IN" dirty="0"/>
              <a:t> on your Web site, much like your local public library keeps track of books and stores them. </a:t>
            </a:r>
          </a:p>
          <a:p>
            <a:r>
              <a:rPr lang="en-US" dirty="0"/>
              <a:t>A </a:t>
            </a:r>
            <a:r>
              <a:rPr lang="en-US" b="1" dirty="0"/>
              <a:t>content management system</a:t>
            </a:r>
            <a:r>
              <a:rPr lang="en-US" dirty="0"/>
              <a:t> (CMS) is an application that is used to </a:t>
            </a:r>
            <a:r>
              <a:rPr lang="en-US" b="1" dirty="0"/>
              <a:t>manage</a:t>
            </a:r>
            <a:r>
              <a:rPr lang="en-US" dirty="0"/>
              <a:t> web </a:t>
            </a:r>
            <a:r>
              <a:rPr lang="en-US" b="1" dirty="0"/>
              <a:t>content</a:t>
            </a:r>
            <a:r>
              <a:rPr lang="en-US" dirty="0"/>
              <a:t>, allowing multiple contributors to create, edit and publish. ... </a:t>
            </a:r>
            <a:r>
              <a:rPr lang="en-US" b="1" dirty="0"/>
              <a:t>Content</a:t>
            </a:r>
            <a:r>
              <a:rPr lang="en-US" dirty="0"/>
              <a:t> creation (allows users to easily create and format </a:t>
            </a:r>
            <a:r>
              <a:rPr lang="en-US" b="1" dirty="0"/>
              <a:t>content</a:t>
            </a:r>
            <a:r>
              <a:rPr lang="en-US" dirty="0"/>
              <a:t>)</a:t>
            </a:r>
            <a:endParaRPr lang="en-IN" dirty="0"/>
          </a:p>
          <a:p>
            <a:r>
              <a:rPr lang="en-IN" b="1" dirty="0"/>
              <a:t>Content</a:t>
            </a:r>
            <a:r>
              <a:rPr lang="en-IN" dirty="0"/>
              <a:t> can be simple text, photos, music, video, documents, or just about anything you can think of.</a:t>
            </a:r>
          </a:p>
          <a:p>
            <a:r>
              <a:rPr lang="en-IN" dirty="0"/>
              <a:t>A </a:t>
            </a:r>
            <a:r>
              <a:rPr lang="en-IN" b="1" dirty="0"/>
              <a:t>software application used to </a:t>
            </a:r>
            <a:r>
              <a:rPr lang="en-IN" dirty="0"/>
              <a:t>upload, edit, and manage content displayed on a website.</a:t>
            </a:r>
          </a:p>
          <a:p>
            <a:pPr marL="0" indent="0">
              <a:buNone/>
            </a:pPr>
            <a:endParaRPr lang="en-IN" dirty="0"/>
          </a:p>
        </p:txBody>
      </p:sp>
    </p:spTree>
    <p:extLst>
      <p:ext uri="{BB962C8B-B14F-4D97-AF65-F5344CB8AC3E}">
        <p14:creationId xmlns:p14="http://schemas.microsoft.com/office/powerpoint/2010/main" val="374303792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B268F-9489-4BDE-8A0F-B213CF9E1191}"/>
              </a:ext>
            </a:extLst>
          </p:cNvPr>
          <p:cNvSpPr>
            <a:spLocks noGrp="1"/>
          </p:cNvSpPr>
          <p:nvPr>
            <p:ph type="title"/>
          </p:nvPr>
        </p:nvSpPr>
        <p:spPr/>
        <p:txBody>
          <a:bodyPr/>
          <a:lstStyle/>
          <a:p>
            <a:r>
              <a:rPr lang="en-US" dirty="0"/>
              <a:t>CMS</a:t>
            </a:r>
            <a:endParaRPr lang="en-IN" dirty="0"/>
          </a:p>
        </p:txBody>
      </p:sp>
      <p:sp>
        <p:nvSpPr>
          <p:cNvPr id="3" name="Content Placeholder 2">
            <a:extLst>
              <a:ext uri="{FF2B5EF4-FFF2-40B4-BE49-F238E27FC236}">
                <a16:creationId xmlns:a16="http://schemas.microsoft.com/office/drawing/2014/main" id="{7647D369-9C48-489E-B98D-31FC3333274F}"/>
              </a:ext>
            </a:extLst>
          </p:cNvPr>
          <p:cNvSpPr>
            <a:spLocks noGrp="1"/>
          </p:cNvSpPr>
          <p:nvPr>
            <p:ph sz="quarter" idx="1"/>
          </p:nvPr>
        </p:nvSpPr>
        <p:spPr/>
        <p:txBody>
          <a:bodyPr>
            <a:normAutofit lnSpcReduction="10000"/>
          </a:bodyPr>
          <a:lstStyle/>
          <a:p>
            <a:r>
              <a:rPr lang="en-US" b="1" dirty="0"/>
              <a:t>Picking a CMS (content management system) platform for your website is a smart idea.</a:t>
            </a:r>
            <a:r>
              <a:rPr lang="en-US" dirty="0"/>
              <a:t> </a:t>
            </a:r>
          </a:p>
          <a:p>
            <a:r>
              <a:rPr lang="en-US" dirty="0"/>
              <a:t>And there are many good content management systems to choose from that offer you the ability to update and control content on your website without advanced technical knowledge.</a:t>
            </a:r>
          </a:p>
          <a:p>
            <a:r>
              <a:rPr lang="en-US" dirty="0"/>
              <a:t>Since there are over a thousand CMS options, and because content can't be king unless it's published somewhere, it makes sense to begin thinking about SEO before selecting a CMS—rather than after you've spent weeks or even months tweaking the CMS to your unique needs (and likely untangling a lot of wires).</a:t>
            </a:r>
          </a:p>
          <a:p>
            <a:endParaRPr lang="en-IN" b="1" dirty="0"/>
          </a:p>
        </p:txBody>
      </p:sp>
    </p:spTree>
    <p:extLst>
      <p:ext uri="{BB962C8B-B14F-4D97-AF65-F5344CB8AC3E}">
        <p14:creationId xmlns:p14="http://schemas.microsoft.com/office/powerpoint/2010/main" val="2637723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3ECC76-591B-4FAE-8D2F-31D3A5512CFE}"/>
              </a:ext>
            </a:extLst>
          </p:cNvPr>
          <p:cNvSpPr>
            <a:spLocks noGrp="1"/>
          </p:cNvSpPr>
          <p:nvPr>
            <p:ph type="title"/>
          </p:nvPr>
        </p:nvSpPr>
        <p:spPr/>
        <p:txBody>
          <a:bodyPr/>
          <a:lstStyle/>
          <a:p>
            <a:r>
              <a:rPr lang="en-US" dirty="0"/>
              <a:t>Continue….</a:t>
            </a:r>
            <a:endParaRPr lang="en-IN" dirty="0"/>
          </a:p>
        </p:txBody>
      </p:sp>
      <p:sp>
        <p:nvSpPr>
          <p:cNvPr id="3" name="Content Placeholder 2">
            <a:extLst>
              <a:ext uri="{FF2B5EF4-FFF2-40B4-BE49-F238E27FC236}">
                <a16:creationId xmlns:a16="http://schemas.microsoft.com/office/drawing/2014/main" id="{EF3AB2EE-1848-4B72-BB03-587246616640}"/>
              </a:ext>
            </a:extLst>
          </p:cNvPr>
          <p:cNvSpPr>
            <a:spLocks noGrp="1"/>
          </p:cNvSpPr>
          <p:nvPr>
            <p:ph sz="quarter" idx="1"/>
          </p:nvPr>
        </p:nvSpPr>
        <p:spPr/>
        <p:txBody>
          <a:bodyPr>
            <a:normAutofit/>
          </a:bodyPr>
          <a:lstStyle/>
          <a:p>
            <a:r>
              <a:rPr lang="en-US" dirty="0"/>
              <a:t>Consider these 7 SEO factors before choosing a CMS:</a:t>
            </a:r>
          </a:p>
          <a:p>
            <a:pPr>
              <a:buFont typeface="+mj-lt"/>
              <a:buAutoNum type="arabicPeriod"/>
            </a:pPr>
            <a:r>
              <a:rPr lang="en-US" dirty="0"/>
              <a:t>H1 tags, page titles, and meta descriptions</a:t>
            </a:r>
          </a:p>
          <a:p>
            <a:pPr>
              <a:buFont typeface="+mj-lt"/>
              <a:buAutoNum type="arabicPeriod"/>
            </a:pPr>
            <a:r>
              <a:rPr lang="en-US" dirty="0"/>
              <a:t>The use of irrelevant and hard code</a:t>
            </a:r>
          </a:p>
          <a:p>
            <a:pPr>
              <a:buFont typeface="+mj-lt"/>
              <a:buAutoNum type="arabicPeriod"/>
            </a:pPr>
            <a:r>
              <a:rPr lang="en-US" dirty="0"/>
              <a:t>Page templates</a:t>
            </a:r>
          </a:p>
          <a:p>
            <a:pPr>
              <a:buFont typeface="+mj-lt"/>
              <a:buAutoNum type="arabicPeriod"/>
            </a:pPr>
            <a:r>
              <a:rPr lang="en-US" dirty="0"/>
              <a:t>Add-ons, plugins, and modules</a:t>
            </a:r>
          </a:p>
          <a:p>
            <a:pPr>
              <a:buFont typeface="+mj-lt"/>
              <a:buAutoNum type="arabicPeriod"/>
            </a:pPr>
            <a:r>
              <a:rPr lang="en-US" dirty="0"/>
              <a:t>A customizable URL structure</a:t>
            </a:r>
          </a:p>
          <a:p>
            <a:pPr>
              <a:buFont typeface="+mj-lt"/>
              <a:buAutoNum type="arabicPeriod"/>
            </a:pPr>
            <a:r>
              <a:rPr lang="en-US" dirty="0"/>
              <a:t>The ability to use Alt attributes for images</a:t>
            </a:r>
          </a:p>
          <a:p>
            <a:pPr>
              <a:buFont typeface="+mj-lt"/>
              <a:buAutoNum type="arabicPeriod"/>
            </a:pPr>
            <a:r>
              <a:rPr lang="en-US" dirty="0"/>
              <a:t>Canonical problems and duplicate content</a:t>
            </a:r>
          </a:p>
          <a:p>
            <a:endParaRPr lang="en-IN" dirty="0"/>
          </a:p>
        </p:txBody>
      </p:sp>
    </p:spTree>
    <p:extLst>
      <p:ext uri="{BB962C8B-B14F-4D97-AF65-F5344CB8AC3E}">
        <p14:creationId xmlns:p14="http://schemas.microsoft.com/office/powerpoint/2010/main" val="361615570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BDF853-D70C-41F1-8395-5059EAAFE347}"/>
              </a:ext>
            </a:extLst>
          </p:cNvPr>
          <p:cNvSpPr>
            <a:spLocks noGrp="1"/>
          </p:cNvSpPr>
          <p:nvPr>
            <p:ph type="title"/>
          </p:nvPr>
        </p:nvSpPr>
        <p:spPr>
          <a:xfrm>
            <a:off x="457200" y="274638"/>
            <a:ext cx="7467600" cy="562074"/>
          </a:xfrm>
        </p:spPr>
        <p:txBody>
          <a:bodyPr/>
          <a:lstStyle/>
          <a:p>
            <a:r>
              <a:rPr lang="en-US" dirty="0"/>
              <a:t>Continue…</a:t>
            </a:r>
            <a:endParaRPr lang="en-IN" dirty="0"/>
          </a:p>
        </p:txBody>
      </p:sp>
      <p:sp>
        <p:nvSpPr>
          <p:cNvPr id="3" name="Content Placeholder 2">
            <a:extLst>
              <a:ext uri="{FF2B5EF4-FFF2-40B4-BE49-F238E27FC236}">
                <a16:creationId xmlns:a16="http://schemas.microsoft.com/office/drawing/2014/main" id="{560E9929-4DFB-46A8-93CD-9600AC44686C}"/>
              </a:ext>
            </a:extLst>
          </p:cNvPr>
          <p:cNvSpPr>
            <a:spLocks noGrp="1"/>
          </p:cNvSpPr>
          <p:nvPr>
            <p:ph sz="quarter" idx="1"/>
          </p:nvPr>
        </p:nvSpPr>
        <p:spPr>
          <a:xfrm>
            <a:off x="457200" y="980728"/>
            <a:ext cx="7467600" cy="5493224"/>
          </a:xfrm>
        </p:spPr>
        <p:txBody>
          <a:bodyPr>
            <a:normAutofit fontScale="92500" lnSpcReduction="20000"/>
          </a:bodyPr>
          <a:lstStyle/>
          <a:p>
            <a:r>
              <a:rPr lang="en-US" b="1" dirty="0"/>
              <a:t>1. H1 tags, page titles, and meta descriptions</a:t>
            </a:r>
          </a:p>
          <a:p>
            <a:r>
              <a:rPr lang="en-US" dirty="0"/>
              <a:t>When Googlebot crawls a site, it is not simply considering on-page content; HTML performs a huge role in determining search rankings. Page titles, also called title tags, signal to search engines a page's topic.</a:t>
            </a:r>
          </a:p>
          <a:p>
            <a:r>
              <a:rPr lang="en-US" dirty="0"/>
              <a:t>And given that page titles are the first and most prominent thing a user sees on a search engine results page, they also play a huge role in click-through rates.</a:t>
            </a:r>
          </a:p>
          <a:p>
            <a:r>
              <a:rPr lang="en-US" b="1" dirty="0"/>
              <a:t>So, knowing how to create custom (read: optimized) h1 tags, titles, and meta descriptions must be a primary concern when selecting a content management system</a:t>
            </a:r>
            <a:r>
              <a:rPr lang="en-US" dirty="0"/>
              <a:t>. </a:t>
            </a:r>
          </a:p>
          <a:p>
            <a:r>
              <a:rPr lang="en-US" dirty="0"/>
              <a:t>Even if SEO is not your main concern, getting organic traffic impacts your end result and ability to reach online audiences.</a:t>
            </a:r>
          </a:p>
        </p:txBody>
      </p:sp>
    </p:spTree>
    <p:extLst>
      <p:ext uri="{BB962C8B-B14F-4D97-AF65-F5344CB8AC3E}">
        <p14:creationId xmlns:p14="http://schemas.microsoft.com/office/powerpoint/2010/main" val="113754920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CE16BB-4071-4AD6-BBCC-F71FA3083104}"/>
              </a:ext>
            </a:extLst>
          </p:cNvPr>
          <p:cNvSpPr>
            <a:spLocks noGrp="1"/>
          </p:cNvSpPr>
          <p:nvPr>
            <p:ph type="title"/>
          </p:nvPr>
        </p:nvSpPr>
        <p:spPr>
          <a:xfrm>
            <a:off x="457200" y="274638"/>
            <a:ext cx="7467600" cy="490066"/>
          </a:xfrm>
        </p:spPr>
        <p:txBody>
          <a:bodyPr>
            <a:normAutofit fontScale="90000"/>
          </a:bodyPr>
          <a:lstStyle/>
          <a:p>
            <a:r>
              <a:rPr lang="en-US" dirty="0"/>
              <a:t>Continue…</a:t>
            </a:r>
            <a:endParaRPr lang="en-IN" dirty="0"/>
          </a:p>
        </p:txBody>
      </p:sp>
      <p:sp>
        <p:nvSpPr>
          <p:cNvPr id="3" name="Content Placeholder 2">
            <a:extLst>
              <a:ext uri="{FF2B5EF4-FFF2-40B4-BE49-F238E27FC236}">
                <a16:creationId xmlns:a16="http://schemas.microsoft.com/office/drawing/2014/main" id="{3967C6C9-429F-49DC-BDA8-C1D979BBF70B}"/>
              </a:ext>
            </a:extLst>
          </p:cNvPr>
          <p:cNvSpPr>
            <a:spLocks noGrp="1"/>
          </p:cNvSpPr>
          <p:nvPr>
            <p:ph sz="quarter" idx="1"/>
          </p:nvPr>
        </p:nvSpPr>
        <p:spPr>
          <a:xfrm>
            <a:off x="457200" y="908720"/>
            <a:ext cx="7467600" cy="5565232"/>
          </a:xfrm>
        </p:spPr>
        <p:txBody>
          <a:bodyPr>
            <a:normAutofit lnSpcReduction="10000"/>
          </a:bodyPr>
          <a:lstStyle/>
          <a:p>
            <a:r>
              <a:rPr lang="en-US" b="1" dirty="0"/>
              <a:t>2. The use of irrelevant and hard code</a:t>
            </a:r>
          </a:p>
          <a:p>
            <a:r>
              <a:rPr lang="en-US" dirty="0"/>
              <a:t>Irrelevant code tends to make a page heavier and load slowly.</a:t>
            </a:r>
          </a:p>
          <a:p>
            <a:r>
              <a:rPr lang="en-US" dirty="0"/>
              <a:t>Your content management system must let you limit the amount of code which is on every page to help you reduce page load time (this is particularly essential for mobile users).</a:t>
            </a:r>
          </a:p>
          <a:p>
            <a:r>
              <a:rPr lang="en-US" dirty="0"/>
              <a:t>For instance, the </a:t>
            </a:r>
            <a:r>
              <a:rPr lang="en-US" dirty="0" err="1"/>
              <a:t>viewstate</a:t>
            </a:r>
            <a:r>
              <a:rPr lang="en-US" dirty="0"/>
              <a:t> field is usually a confusing piece of code which must not be on each page.</a:t>
            </a:r>
          </a:p>
          <a:p>
            <a:r>
              <a:rPr lang="en-US" dirty="0"/>
              <a:t> It can reduce the time it takes for search engines and users to load each page on your site. </a:t>
            </a:r>
          </a:p>
          <a:p>
            <a:r>
              <a:rPr lang="en-US" b="1" dirty="0"/>
              <a:t>An SEO-friendly content management system is one that will let you remove this code where it is not required.</a:t>
            </a:r>
          </a:p>
          <a:p>
            <a:endParaRPr lang="en-IN" dirty="0"/>
          </a:p>
        </p:txBody>
      </p:sp>
    </p:spTree>
    <p:extLst>
      <p:ext uri="{BB962C8B-B14F-4D97-AF65-F5344CB8AC3E}">
        <p14:creationId xmlns:p14="http://schemas.microsoft.com/office/powerpoint/2010/main" val="227452469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171E92-2706-488C-B834-7DF7A75CF90F}"/>
              </a:ext>
            </a:extLst>
          </p:cNvPr>
          <p:cNvSpPr>
            <a:spLocks noGrp="1"/>
          </p:cNvSpPr>
          <p:nvPr>
            <p:ph type="title"/>
          </p:nvPr>
        </p:nvSpPr>
        <p:spPr>
          <a:xfrm>
            <a:off x="457200" y="274638"/>
            <a:ext cx="7467600" cy="562074"/>
          </a:xfrm>
        </p:spPr>
        <p:txBody>
          <a:bodyPr/>
          <a:lstStyle/>
          <a:p>
            <a:r>
              <a:rPr lang="en-US" dirty="0"/>
              <a:t>Continue…</a:t>
            </a:r>
            <a:endParaRPr lang="en-IN" dirty="0"/>
          </a:p>
        </p:txBody>
      </p:sp>
      <p:sp>
        <p:nvSpPr>
          <p:cNvPr id="3" name="Content Placeholder 2">
            <a:extLst>
              <a:ext uri="{FF2B5EF4-FFF2-40B4-BE49-F238E27FC236}">
                <a16:creationId xmlns:a16="http://schemas.microsoft.com/office/drawing/2014/main" id="{7A49A110-BE10-420B-A0B4-916B0E31A60A}"/>
              </a:ext>
            </a:extLst>
          </p:cNvPr>
          <p:cNvSpPr>
            <a:spLocks noGrp="1"/>
          </p:cNvSpPr>
          <p:nvPr>
            <p:ph sz="quarter" idx="1"/>
          </p:nvPr>
        </p:nvSpPr>
        <p:spPr>
          <a:xfrm>
            <a:off x="457200" y="908720"/>
            <a:ext cx="7467600" cy="5565232"/>
          </a:xfrm>
        </p:spPr>
        <p:txBody>
          <a:bodyPr>
            <a:normAutofit fontScale="92500"/>
          </a:bodyPr>
          <a:lstStyle/>
          <a:p>
            <a:r>
              <a:rPr lang="en-US" b="1" dirty="0"/>
              <a:t>3. Page templates</a:t>
            </a:r>
          </a:p>
          <a:p>
            <a:r>
              <a:rPr lang="en-US" dirty="0"/>
              <a:t>While custom HTML elements such as h1 tags have to take top priority, spending some time analyzing templates will help you determine whether a CMS is good for SEO. </a:t>
            </a:r>
          </a:p>
          <a:p>
            <a:r>
              <a:rPr lang="en-US" dirty="0"/>
              <a:t>For example, if pages use the same template be sure to evaluate if it is possible to change one page without altering the whole template.</a:t>
            </a:r>
          </a:p>
          <a:p>
            <a:r>
              <a:rPr lang="en-US" dirty="0"/>
              <a:t>Not every page should be the same, so while website templates are excellent for UX and consistency, certain pages may need slight changes, such as when you want custom side navigation. </a:t>
            </a:r>
          </a:p>
          <a:p>
            <a:r>
              <a:rPr lang="en-US" b="1" dirty="0"/>
              <a:t>Selecting a content management system that lets you adjust pages without messing up the template site.</a:t>
            </a:r>
          </a:p>
          <a:p>
            <a:endParaRPr lang="en-IN" dirty="0"/>
          </a:p>
        </p:txBody>
      </p:sp>
    </p:spTree>
    <p:extLst>
      <p:ext uri="{BB962C8B-B14F-4D97-AF65-F5344CB8AC3E}">
        <p14:creationId xmlns:p14="http://schemas.microsoft.com/office/powerpoint/2010/main" val="89953902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9257D5-44ED-4FD1-B350-FE874C623306}"/>
              </a:ext>
            </a:extLst>
          </p:cNvPr>
          <p:cNvSpPr>
            <a:spLocks noGrp="1"/>
          </p:cNvSpPr>
          <p:nvPr>
            <p:ph type="title"/>
          </p:nvPr>
        </p:nvSpPr>
        <p:spPr>
          <a:xfrm>
            <a:off x="457200" y="274638"/>
            <a:ext cx="7467600" cy="634082"/>
          </a:xfrm>
        </p:spPr>
        <p:txBody>
          <a:bodyPr/>
          <a:lstStyle/>
          <a:p>
            <a:r>
              <a:rPr lang="en-US" dirty="0"/>
              <a:t>Continue….</a:t>
            </a:r>
            <a:endParaRPr lang="en-IN" dirty="0"/>
          </a:p>
        </p:txBody>
      </p:sp>
      <p:sp>
        <p:nvSpPr>
          <p:cNvPr id="3" name="Content Placeholder 2">
            <a:extLst>
              <a:ext uri="{FF2B5EF4-FFF2-40B4-BE49-F238E27FC236}">
                <a16:creationId xmlns:a16="http://schemas.microsoft.com/office/drawing/2014/main" id="{A7755338-0B0C-40E9-BC9E-F790ED37090C}"/>
              </a:ext>
            </a:extLst>
          </p:cNvPr>
          <p:cNvSpPr>
            <a:spLocks noGrp="1"/>
          </p:cNvSpPr>
          <p:nvPr>
            <p:ph sz="quarter" idx="1"/>
          </p:nvPr>
        </p:nvSpPr>
        <p:spPr>
          <a:xfrm>
            <a:off x="539552" y="908720"/>
            <a:ext cx="7467600" cy="5205192"/>
          </a:xfrm>
        </p:spPr>
        <p:txBody>
          <a:bodyPr>
            <a:normAutofit fontScale="92500"/>
          </a:bodyPr>
          <a:lstStyle/>
          <a:p>
            <a:r>
              <a:rPr lang="en-US" b="1" dirty="0"/>
              <a:t>4. Add-ons, plugins, and modules</a:t>
            </a:r>
          </a:p>
          <a:p>
            <a:r>
              <a:rPr lang="en-US" dirty="0"/>
              <a:t>WordPress calls website add-ons plugins. Drupal refers to them to as modules. </a:t>
            </a:r>
          </a:p>
          <a:p>
            <a:r>
              <a:rPr lang="en-US" dirty="0"/>
              <a:t>No matter how a content management system describes these enhancements, unless you're a fantastic web designer there is a good chance they'll be important to creating an SEO-friendly website.</a:t>
            </a:r>
          </a:p>
          <a:p>
            <a:r>
              <a:rPr lang="en-US" dirty="0"/>
              <a:t>For instance, when evaluating a content management system, explore which add-ons have been created for it. </a:t>
            </a:r>
          </a:p>
          <a:p>
            <a:r>
              <a:rPr lang="en-US" dirty="0"/>
              <a:t>The best SEO add-ons consist of page speed tools, keyword management tools, markup tools, automated SEO-tagging, and XML sitemap creation, among others.</a:t>
            </a:r>
            <a:endParaRPr lang="en-IN" dirty="0"/>
          </a:p>
        </p:txBody>
      </p:sp>
    </p:spTree>
    <p:extLst>
      <p:ext uri="{BB962C8B-B14F-4D97-AF65-F5344CB8AC3E}">
        <p14:creationId xmlns:p14="http://schemas.microsoft.com/office/powerpoint/2010/main" val="17769946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53CCDA-DB0D-48EE-BFF3-9F04B3B05201}"/>
              </a:ext>
            </a:extLst>
          </p:cNvPr>
          <p:cNvSpPr>
            <a:spLocks noGrp="1"/>
          </p:cNvSpPr>
          <p:nvPr>
            <p:ph type="title"/>
          </p:nvPr>
        </p:nvSpPr>
        <p:spPr>
          <a:xfrm>
            <a:off x="457200" y="274638"/>
            <a:ext cx="7467600" cy="562074"/>
          </a:xfrm>
        </p:spPr>
        <p:txBody>
          <a:bodyPr/>
          <a:lstStyle/>
          <a:p>
            <a:r>
              <a:rPr lang="en-US" dirty="0"/>
              <a:t>Continue…</a:t>
            </a:r>
            <a:endParaRPr lang="en-IN" dirty="0"/>
          </a:p>
        </p:txBody>
      </p:sp>
      <p:sp>
        <p:nvSpPr>
          <p:cNvPr id="3" name="Content Placeholder 2">
            <a:extLst>
              <a:ext uri="{FF2B5EF4-FFF2-40B4-BE49-F238E27FC236}">
                <a16:creationId xmlns:a16="http://schemas.microsoft.com/office/drawing/2014/main" id="{BB8DB826-1BC9-48DC-AAE1-A30000F454FD}"/>
              </a:ext>
            </a:extLst>
          </p:cNvPr>
          <p:cNvSpPr>
            <a:spLocks noGrp="1"/>
          </p:cNvSpPr>
          <p:nvPr>
            <p:ph sz="quarter" idx="1"/>
          </p:nvPr>
        </p:nvSpPr>
        <p:spPr>
          <a:xfrm>
            <a:off x="457200" y="908720"/>
            <a:ext cx="7467600" cy="5565232"/>
          </a:xfrm>
        </p:spPr>
        <p:txBody>
          <a:bodyPr>
            <a:normAutofit fontScale="92500" lnSpcReduction="10000"/>
          </a:bodyPr>
          <a:lstStyle/>
          <a:p>
            <a:r>
              <a:rPr lang="en-US" b="1" dirty="0"/>
              <a:t>5. A customizable URL structure</a:t>
            </a:r>
          </a:p>
          <a:p>
            <a:r>
              <a:rPr lang="en-US" dirty="0"/>
              <a:t>It's hard to believe, but some content management systems (including a few that are quite popular) still automatically generate a URL depending on either the location of the page within the website or on-page elements like the h1 or the title tag.</a:t>
            </a:r>
          </a:p>
          <a:p>
            <a:r>
              <a:rPr lang="en-US" dirty="0"/>
              <a:t>At times, this is fine. However, there are other instances when you may wish to have greater control over your URLs—such as when your page title is especially long or in the case that you have a product which is found in multiple sections of your site.</a:t>
            </a:r>
          </a:p>
          <a:p>
            <a:r>
              <a:rPr lang="en-US" dirty="0"/>
              <a:t>Making sure that your </a:t>
            </a:r>
            <a:r>
              <a:rPr lang="en-US" b="1" dirty="0"/>
              <a:t>content management system is able to generate SEO-friendly URLs is essential. </a:t>
            </a:r>
          </a:p>
          <a:p>
            <a:r>
              <a:rPr lang="en-US" dirty="0"/>
              <a:t>For instance, in WordPress and Drupal, you're able to alter the URL. </a:t>
            </a:r>
            <a:endParaRPr lang="en-US" b="1" dirty="0"/>
          </a:p>
          <a:p>
            <a:endParaRPr lang="en-IN" dirty="0"/>
          </a:p>
        </p:txBody>
      </p:sp>
    </p:spTree>
    <p:extLst>
      <p:ext uri="{BB962C8B-B14F-4D97-AF65-F5344CB8AC3E}">
        <p14:creationId xmlns:p14="http://schemas.microsoft.com/office/powerpoint/2010/main" val="380021543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61465-B715-4A6C-8CD1-AD582C8735C3}"/>
              </a:ext>
            </a:extLst>
          </p:cNvPr>
          <p:cNvSpPr>
            <a:spLocks noGrp="1"/>
          </p:cNvSpPr>
          <p:nvPr>
            <p:ph type="title"/>
          </p:nvPr>
        </p:nvSpPr>
        <p:spPr/>
        <p:txBody>
          <a:bodyPr/>
          <a:lstStyle/>
          <a:p>
            <a:r>
              <a:rPr lang="en-US" dirty="0"/>
              <a:t>Continue….</a:t>
            </a:r>
            <a:endParaRPr lang="en-IN" dirty="0"/>
          </a:p>
        </p:txBody>
      </p:sp>
      <p:sp>
        <p:nvSpPr>
          <p:cNvPr id="3" name="Content Placeholder 2">
            <a:extLst>
              <a:ext uri="{FF2B5EF4-FFF2-40B4-BE49-F238E27FC236}">
                <a16:creationId xmlns:a16="http://schemas.microsoft.com/office/drawing/2014/main" id="{C764C12B-B4B8-49EE-AD98-BD696117B44C}"/>
              </a:ext>
            </a:extLst>
          </p:cNvPr>
          <p:cNvSpPr>
            <a:spLocks noGrp="1"/>
          </p:cNvSpPr>
          <p:nvPr>
            <p:ph sz="quarter" idx="1"/>
          </p:nvPr>
        </p:nvSpPr>
        <p:spPr/>
        <p:txBody>
          <a:bodyPr/>
          <a:lstStyle/>
          <a:p>
            <a:r>
              <a:rPr lang="en-US" b="1" dirty="0"/>
              <a:t>6.The ability to use Alt attributes for images</a:t>
            </a:r>
          </a:p>
          <a:p>
            <a:r>
              <a:rPr lang="en-US" dirty="0"/>
              <a:t>Alt image tags allow the search engines to know </a:t>
            </a:r>
            <a:r>
              <a:rPr lang="en-US" b="1" dirty="0"/>
              <a:t>what the images on your site are about.</a:t>
            </a:r>
          </a:p>
          <a:p>
            <a:r>
              <a:rPr lang="en-US" dirty="0"/>
              <a:t>Search engines view these as a replacement for link text. They have an effect on the pages which they are hosted on, and they have much more effect on the pages which their links point to. </a:t>
            </a:r>
          </a:p>
          <a:p>
            <a:r>
              <a:rPr lang="en-US" b="1" dirty="0"/>
              <a:t>As a result, it is essential that your content management system lets you add alt attributes to your images </a:t>
            </a:r>
            <a:r>
              <a:rPr lang="en-US" dirty="0"/>
              <a:t>(and that you do the work of making sure all images on your site are properly tagged).</a:t>
            </a:r>
          </a:p>
          <a:p>
            <a:endParaRPr lang="en-IN" dirty="0"/>
          </a:p>
        </p:txBody>
      </p:sp>
    </p:spTree>
    <p:extLst>
      <p:ext uri="{BB962C8B-B14F-4D97-AF65-F5344CB8AC3E}">
        <p14:creationId xmlns:p14="http://schemas.microsoft.com/office/powerpoint/2010/main" val="1486873403"/>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E9C7E2-A00B-4BA3-89B3-4A864E1AA184}"/>
              </a:ext>
            </a:extLst>
          </p:cNvPr>
          <p:cNvSpPr>
            <a:spLocks noGrp="1"/>
          </p:cNvSpPr>
          <p:nvPr>
            <p:ph type="title"/>
          </p:nvPr>
        </p:nvSpPr>
        <p:spPr>
          <a:xfrm>
            <a:off x="457200" y="274638"/>
            <a:ext cx="7467600" cy="706090"/>
          </a:xfrm>
        </p:spPr>
        <p:txBody>
          <a:bodyPr/>
          <a:lstStyle/>
          <a:p>
            <a:r>
              <a:rPr lang="en-US" dirty="0"/>
              <a:t>Continue…</a:t>
            </a:r>
            <a:endParaRPr lang="en-IN" dirty="0"/>
          </a:p>
        </p:txBody>
      </p:sp>
      <p:sp>
        <p:nvSpPr>
          <p:cNvPr id="3" name="Content Placeholder 2">
            <a:extLst>
              <a:ext uri="{FF2B5EF4-FFF2-40B4-BE49-F238E27FC236}">
                <a16:creationId xmlns:a16="http://schemas.microsoft.com/office/drawing/2014/main" id="{B93F9E63-CBE5-4281-9AB3-EA5924BDA8AD}"/>
              </a:ext>
            </a:extLst>
          </p:cNvPr>
          <p:cNvSpPr>
            <a:spLocks noGrp="1"/>
          </p:cNvSpPr>
          <p:nvPr>
            <p:ph sz="quarter" idx="1"/>
          </p:nvPr>
        </p:nvSpPr>
        <p:spPr>
          <a:xfrm>
            <a:off x="457200" y="1196752"/>
            <a:ext cx="7467600" cy="5277200"/>
          </a:xfrm>
        </p:spPr>
        <p:txBody>
          <a:bodyPr>
            <a:normAutofit fontScale="92500" lnSpcReduction="20000"/>
          </a:bodyPr>
          <a:lstStyle/>
          <a:p>
            <a:r>
              <a:rPr lang="en-US" b="1" dirty="0"/>
              <a:t>7. Canonical problems and duplicate content</a:t>
            </a:r>
          </a:p>
          <a:p>
            <a:r>
              <a:rPr lang="en-US" dirty="0"/>
              <a:t>As content is the best relevancy indicator for search engines, Google places an enormous weight on unique content. </a:t>
            </a:r>
          </a:p>
          <a:p>
            <a:r>
              <a:rPr lang="en-US" dirty="0"/>
              <a:t>Duplicating content or, a more likely example, repeating content within a website, is flagged as duplicate content and is not an SEO best practice.</a:t>
            </a:r>
          </a:p>
          <a:p>
            <a:r>
              <a:rPr lang="en-US" dirty="0"/>
              <a:t>These are not bad, as long as you apply a </a:t>
            </a:r>
            <a:r>
              <a:rPr lang="en-US" b="1" dirty="0" err="1"/>
              <a:t>rel</a:t>
            </a:r>
            <a:r>
              <a:rPr lang="en-US" b="1" dirty="0"/>
              <a:t>=canonical</a:t>
            </a:r>
            <a:r>
              <a:rPr lang="en-US" dirty="0"/>
              <a:t> tag to point out which post is the original piece of writing. </a:t>
            </a:r>
          </a:p>
          <a:p>
            <a:r>
              <a:rPr lang="en-US" dirty="0"/>
              <a:t>This helps to inform search engines which page should be given credit. </a:t>
            </a:r>
          </a:p>
          <a:p>
            <a:r>
              <a:rPr lang="en-US" b="1" dirty="0"/>
              <a:t>Not all content management systems permit HTML to include canonical tags. Search for a CMS which lets you adjust this and other HTML elements.</a:t>
            </a:r>
          </a:p>
          <a:p>
            <a:endParaRPr lang="en-IN" dirty="0"/>
          </a:p>
        </p:txBody>
      </p:sp>
    </p:spTree>
    <p:extLst>
      <p:ext uri="{BB962C8B-B14F-4D97-AF65-F5344CB8AC3E}">
        <p14:creationId xmlns:p14="http://schemas.microsoft.com/office/powerpoint/2010/main" val="40049225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7467600" cy="1066800"/>
          </a:xfrm>
        </p:spPr>
        <p:txBody>
          <a:bodyPr>
            <a:normAutofit fontScale="90000"/>
          </a:bodyPr>
          <a:lstStyle/>
          <a:p>
            <a:br>
              <a:rPr lang="en-US" sz="3200" b="1" u="sng" dirty="0">
                <a:latin typeface="Times New Roman" pitchFamily="18" charset="0"/>
                <a:cs typeface="Times New Roman" pitchFamily="18" charset="0"/>
              </a:rPr>
            </a:br>
            <a:br>
              <a:rPr lang="en-US" sz="3200" b="1" u="sng" dirty="0">
                <a:latin typeface="Times New Roman" pitchFamily="18" charset="0"/>
                <a:cs typeface="Times New Roman" pitchFamily="18" charset="0"/>
              </a:rPr>
            </a:br>
            <a:br>
              <a:rPr lang="en-US" sz="3200" b="1" u="sng" dirty="0">
                <a:latin typeface="Times New Roman" pitchFamily="18" charset="0"/>
                <a:cs typeface="Times New Roman" pitchFamily="18" charset="0"/>
              </a:rPr>
            </a:br>
            <a:br>
              <a:rPr lang="en-US" sz="3200" b="1" u="sng" dirty="0">
                <a:latin typeface="Times New Roman" pitchFamily="18" charset="0"/>
                <a:cs typeface="Times New Roman" pitchFamily="18" charset="0"/>
              </a:rPr>
            </a:br>
            <a:br>
              <a:rPr lang="en-US" sz="3200" b="1" u="sng" dirty="0">
                <a:latin typeface="Times New Roman" pitchFamily="18" charset="0"/>
                <a:cs typeface="Times New Roman" pitchFamily="18" charset="0"/>
              </a:rPr>
            </a:br>
            <a:r>
              <a:rPr lang="en-US" sz="3200" b="1" u="sng" dirty="0">
                <a:latin typeface="Times New Roman" pitchFamily="18" charset="0"/>
                <a:cs typeface="Times New Roman" pitchFamily="18" charset="0"/>
              </a:rPr>
              <a:t>Continue..</a:t>
            </a:r>
            <a:endParaRPr lang="en-IN" dirty="0"/>
          </a:p>
        </p:txBody>
      </p:sp>
      <p:sp>
        <p:nvSpPr>
          <p:cNvPr id="3" name="Content Placeholder 2"/>
          <p:cNvSpPr>
            <a:spLocks noGrp="1"/>
          </p:cNvSpPr>
          <p:nvPr>
            <p:ph sz="quarter" idx="1"/>
          </p:nvPr>
        </p:nvSpPr>
        <p:spPr>
          <a:xfrm>
            <a:off x="457200" y="1295400"/>
            <a:ext cx="7467600" cy="5178552"/>
          </a:xfrm>
        </p:spPr>
        <p:txBody>
          <a:bodyPr>
            <a:normAutofit/>
          </a:bodyPr>
          <a:lstStyle/>
          <a:p>
            <a:pPr marL="0" indent="0">
              <a:buNone/>
            </a:pPr>
            <a:r>
              <a:rPr lang="en-US" b="1" dirty="0">
                <a:latin typeface="Times New Roman" pitchFamily="18" charset="0"/>
                <a:cs typeface="Times New Roman" pitchFamily="18" charset="0"/>
              </a:rPr>
              <a:t>3) Links in flash, java or other plug-ins:</a:t>
            </a:r>
          </a:p>
          <a:p>
            <a:pPr marL="0" indent="0">
              <a:buNone/>
            </a:pPr>
            <a:r>
              <a:rPr lang="en-US" dirty="0">
                <a:latin typeface="Times New Roman" pitchFamily="18" charset="0"/>
                <a:cs typeface="Times New Roman" pitchFamily="18" charset="0"/>
              </a:rPr>
              <a:t>Links embedded inside java and plug-ins are invisible to the engines. In theorey,the search engines are making progress in detecting links within Flash, but don’t rely too heavily on this.</a:t>
            </a:r>
          </a:p>
          <a:p>
            <a:pPr marL="0" indent="0">
              <a:buNone/>
            </a:pPr>
            <a:r>
              <a:rPr lang="en-US" b="1" dirty="0">
                <a:latin typeface="Times New Roman" pitchFamily="18" charset="0"/>
                <a:cs typeface="Times New Roman" pitchFamily="18" charset="0"/>
              </a:rPr>
              <a:t>4)Links in PowerPoint and </a:t>
            </a:r>
            <a:r>
              <a:rPr lang="en-US" b="1" dirty="0" err="1">
                <a:latin typeface="Times New Roman" pitchFamily="18" charset="0"/>
                <a:cs typeface="Times New Roman" pitchFamily="18" charset="0"/>
              </a:rPr>
              <a:t>pdf</a:t>
            </a:r>
            <a:r>
              <a:rPr lang="en-US" b="1" dirty="0">
                <a:latin typeface="Times New Roman" pitchFamily="18" charset="0"/>
                <a:cs typeface="Times New Roman" pitchFamily="18" charset="0"/>
              </a:rPr>
              <a:t> files:</a:t>
            </a:r>
          </a:p>
          <a:p>
            <a:pPr marL="0" indent="0">
              <a:buNone/>
            </a:pPr>
            <a:r>
              <a:rPr lang="en-US" dirty="0">
                <a:latin typeface="Times New Roman" pitchFamily="18" charset="0"/>
                <a:cs typeface="Times New Roman" pitchFamily="18" charset="0"/>
              </a:rPr>
              <a:t>PowerPoint &amp; PDF files are no different from flash, java and plug-ins. search engines sometimes report links seen in power point files or </a:t>
            </a:r>
            <a:r>
              <a:rPr lang="en-US" dirty="0" err="1">
                <a:latin typeface="Times New Roman" pitchFamily="18" charset="0"/>
                <a:cs typeface="Times New Roman" pitchFamily="18" charset="0"/>
              </a:rPr>
              <a:t>pdfs,but</a:t>
            </a:r>
            <a:r>
              <a:rPr lang="en-US" dirty="0">
                <a:latin typeface="Times New Roman" pitchFamily="18" charset="0"/>
                <a:cs typeface="Times New Roman" pitchFamily="18" charset="0"/>
              </a:rPr>
              <a:t> how much they count for is not easily known.</a:t>
            </a: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1232842783"/>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C53DC2-B1F6-42DF-96DB-56666ED25AD2}"/>
              </a:ext>
            </a:extLst>
          </p:cNvPr>
          <p:cNvSpPr>
            <a:spLocks noGrp="1"/>
          </p:cNvSpPr>
          <p:nvPr>
            <p:ph type="title"/>
          </p:nvPr>
        </p:nvSpPr>
        <p:spPr>
          <a:xfrm>
            <a:off x="457200" y="274638"/>
            <a:ext cx="7467600" cy="490066"/>
          </a:xfrm>
        </p:spPr>
        <p:txBody>
          <a:bodyPr>
            <a:normAutofit fontScale="90000"/>
          </a:bodyPr>
          <a:lstStyle/>
          <a:p>
            <a:r>
              <a:rPr lang="en-US" dirty="0"/>
              <a:t>Continue…</a:t>
            </a:r>
            <a:endParaRPr lang="en-IN" dirty="0"/>
          </a:p>
        </p:txBody>
      </p:sp>
      <p:sp>
        <p:nvSpPr>
          <p:cNvPr id="3" name="Content Placeholder 2">
            <a:extLst>
              <a:ext uri="{FF2B5EF4-FFF2-40B4-BE49-F238E27FC236}">
                <a16:creationId xmlns:a16="http://schemas.microsoft.com/office/drawing/2014/main" id="{DD3EF544-AD7F-4AF4-A063-B9B54BA4BE0E}"/>
              </a:ext>
            </a:extLst>
          </p:cNvPr>
          <p:cNvSpPr>
            <a:spLocks noGrp="1"/>
          </p:cNvSpPr>
          <p:nvPr>
            <p:ph sz="quarter" idx="1"/>
          </p:nvPr>
        </p:nvSpPr>
        <p:spPr>
          <a:xfrm>
            <a:off x="457200" y="764704"/>
            <a:ext cx="7467600" cy="5709248"/>
          </a:xfrm>
        </p:spPr>
        <p:txBody>
          <a:bodyPr>
            <a:normAutofit fontScale="25000" lnSpcReduction="20000"/>
          </a:bodyPr>
          <a:lstStyle/>
          <a:p>
            <a:r>
              <a:rPr lang="en-US" sz="8000" dirty="0"/>
              <a:t>Many sites use session id’s (Session Identifier) appended to URL’s to track user sessions. There are a number of problems that can arise from this that we discuss later in this article. Session ID’s appear in URL’s as alpha-numeric strings attached to a URL which is unique to the ‘session’ of a specific user. </a:t>
            </a:r>
          </a:p>
          <a:p>
            <a:r>
              <a:rPr lang="en-US" sz="8000" dirty="0"/>
              <a:t>This may look something like this in the URL:</a:t>
            </a:r>
          </a:p>
          <a:p>
            <a:r>
              <a:rPr lang="en-US" sz="8000" dirty="0"/>
              <a:t>www.example.com.au/page.html&amp;?=views&amp;?session=12345678910111213 </a:t>
            </a:r>
          </a:p>
          <a:p>
            <a:r>
              <a:rPr lang="en-US" sz="8000" dirty="0"/>
              <a:t>A ‘session’ can be defined as the server-side storage of data that you want to keep throughout the user's interaction with the website. </a:t>
            </a:r>
          </a:p>
          <a:p>
            <a:r>
              <a:rPr lang="en-US" sz="8000" dirty="0"/>
              <a:t>In order to facilitate this, Instead of keeping huge amounts of continually changing data via cookies in the user's browser, only a ‘unique identifier’ is stored on the client side (which is called a "session ID"). </a:t>
            </a:r>
          </a:p>
          <a:p>
            <a:r>
              <a:rPr lang="en-US" sz="8000" dirty="0"/>
              <a:t>The session ID is passed to the web server from the browser every time the browser makes an HTTP request (such as an AJAX request or a page link). The web browser pairs this session id within its own database and recalls the stored data variables for use by the requested page.</a:t>
            </a:r>
          </a:p>
          <a:p>
            <a:endParaRPr lang="en-IN" dirty="0"/>
          </a:p>
        </p:txBody>
      </p:sp>
    </p:spTree>
    <p:extLst>
      <p:ext uri="{BB962C8B-B14F-4D97-AF65-F5344CB8AC3E}">
        <p14:creationId xmlns:p14="http://schemas.microsoft.com/office/powerpoint/2010/main" val="65817652"/>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28682-49A6-4EDF-9C33-CACE1A7E9B9D}"/>
              </a:ext>
            </a:extLst>
          </p:cNvPr>
          <p:cNvSpPr>
            <a:spLocks noGrp="1"/>
          </p:cNvSpPr>
          <p:nvPr>
            <p:ph type="title"/>
          </p:nvPr>
        </p:nvSpPr>
        <p:spPr/>
        <p:txBody>
          <a:bodyPr/>
          <a:lstStyle/>
          <a:p>
            <a:r>
              <a:rPr lang="en-US" dirty="0"/>
              <a:t>Continue….</a:t>
            </a:r>
            <a:endParaRPr lang="en-IN" dirty="0"/>
          </a:p>
        </p:txBody>
      </p:sp>
      <p:sp>
        <p:nvSpPr>
          <p:cNvPr id="3" name="Content Placeholder 2">
            <a:extLst>
              <a:ext uri="{FF2B5EF4-FFF2-40B4-BE49-F238E27FC236}">
                <a16:creationId xmlns:a16="http://schemas.microsoft.com/office/drawing/2014/main" id="{F3BE2A3A-5139-4B72-A842-C20CCA0C2554}"/>
              </a:ext>
            </a:extLst>
          </p:cNvPr>
          <p:cNvSpPr>
            <a:spLocks noGrp="1"/>
          </p:cNvSpPr>
          <p:nvPr>
            <p:ph sz="quarter" idx="1"/>
          </p:nvPr>
        </p:nvSpPr>
        <p:spPr/>
        <p:txBody>
          <a:bodyPr>
            <a:normAutofit fontScale="85000" lnSpcReduction="20000"/>
          </a:bodyPr>
          <a:lstStyle/>
          <a:p>
            <a:r>
              <a:rPr lang="en-US" sz="2400" b="1" dirty="0"/>
              <a:t>Impact of Issue</a:t>
            </a:r>
          </a:p>
          <a:p>
            <a:r>
              <a:rPr lang="en-US" sz="2400" dirty="0"/>
              <a:t>When a webpage is accessible from multiple URL’s as is the case with session ID’s this can cause a range of problems with Google indexing a site. Specifically the biggest problem is that Google may index each page with its appended session ID as a new page but with identical content, thus a duplicate content issue may arise.</a:t>
            </a:r>
          </a:p>
          <a:p>
            <a:r>
              <a:rPr lang="en-US" sz="2400" dirty="0"/>
              <a:t>For example, the following URL’s would serve the exact same content but from different URL’s:</a:t>
            </a:r>
          </a:p>
          <a:p>
            <a:r>
              <a:rPr lang="en-US" sz="2400" dirty="0"/>
              <a:t>www.example.com.au/page.html&amp;?=views&amp;?session=12345678910111213 </a:t>
            </a:r>
            <a:br>
              <a:rPr lang="en-US" sz="2400" dirty="0"/>
            </a:br>
            <a:r>
              <a:rPr lang="en-US" sz="2400" dirty="0"/>
              <a:t>www.example.com.au/page.html </a:t>
            </a:r>
          </a:p>
          <a:p>
            <a:r>
              <a:rPr lang="en-US" sz="2400" dirty="0"/>
              <a:t>This could mean that Google starts to serve the top URL in the SERPs.</a:t>
            </a:r>
          </a:p>
          <a:p>
            <a:r>
              <a:rPr lang="en-US" sz="2400" dirty="0"/>
              <a:t>Another problem is that if a user copies and shares it with a friend, unless server side functionality has been configured to address this issue, it could be that the friend then accesses the site under that session ID</a:t>
            </a:r>
            <a:r>
              <a:rPr lang="en-US" dirty="0"/>
              <a:t>. </a:t>
            </a:r>
          </a:p>
          <a:p>
            <a:endParaRPr lang="en-IN" dirty="0"/>
          </a:p>
        </p:txBody>
      </p:sp>
    </p:spTree>
    <p:extLst>
      <p:ext uri="{BB962C8B-B14F-4D97-AF65-F5344CB8AC3E}">
        <p14:creationId xmlns:p14="http://schemas.microsoft.com/office/powerpoint/2010/main" val="553739156"/>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EC76D8-83C8-4A27-BC72-BD9BB553D808}"/>
              </a:ext>
            </a:extLst>
          </p:cNvPr>
          <p:cNvSpPr>
            <a:spLocks noGrp="1"/>
          </p:cNvSpPr>
          <p:nvPr>
            <p:ph type="title"/>
          </p:nvPr>
        </p:nvSpPr>
        <p:spPr>
          <a:xfrm>
            <a:off x="323528" y="21744"/>
            <a:ext cx="7601272" cy="1391032"/>
          </a:xfrm>
        </p:spPr>
        <p:txBody>
          <a:bodyPr>
            <a:normAutofit fontScale="90000"/>
          </a:bodyPr>
          <a:lstStyle/>
          <a:p>
            <a:r>
              <a:rPr lang="en-US" b="1" dirty="0"/>
              <a:t>Content Delivery and Search Spider Control</a:t>
            </a:r>
            <a:br>
              <a:rPr lang="en-US" b="1" dirty="0"/>
            </a:br>
            <a:endParaRPr lang="en-IN" dirty="0"/>
          </a:p>
        </p:txBody>
      </p:sp>
      <p:sp>
        <p:nvSpPr>
          <p:cNvPr id="3" name="Content Placeholder 2">
            <a:extLst>
              <a:ext uri="{FF2B5EF4-FFF2-40B4-BE49-F238E27FC236}">
                <a16:creationId xmlns:a16="http://schemas.microsoft.com/office/drawing/2014/main" id="{2A5C64FC-E23C-4560-8D9B-D4D949E7F41E}"/>
              </a:ext>
            </a:extLst>
          </p:cNvPr>
          <p:cNvSpPr>
            <a:spLocks noGrp="1"/>
          </p:cNvSpPr>
          <p:nvPr>
            <p:ph sz="quarter" idx="1"/>
          </p:nvPr>
        </p:nvSpPr>
        <p:spPr>
          <a:xfrm>
            <a:off x="457200" y="980728"/>
            <a:ext cx="7467600" cy="5493224"/>
          </a:xfrm>
        </p:spPr>
        <p:txBody>
          <a:bodyPr/>
          <a:lstStyle/>
          <a:p>
            <a:r>
              <a:rPr lang="en-US" dirty="0"/>
              <a:t>On occasion, it can be valuable to show search engines one version of content and show humans a different version. </a:t>
            </a:r>
          </a:p>
          <a:p>
            <a:r>
              <a:rPr lang="en-US" dirty="0"/>
              <a:t>This is technically called “cloaking,” and the search engines’ guidelines have near-universal policies restricting this behavior.</a:t>
            </a:r>
          </a:p>
          <a:p>
            <a:r>
              <a:rPr lang="en-US" b="1" dirty="0"/>
              <a:t>Cloaking and Segmenting Content Delivery</a:t>
            </a:r>
          </a:p>
          <a:p>
            <a:endParaRPr lang="en-IN" dirty="0"/>
          </a:p>
        </p:txBody>
      </p:sp>
      <p:pic>
        <p:nvPicPr>
          <p:cNvPr id="5" name="Picture 4">
            <a:extLst>
              <a:ext uri="{FF2B5EF4-FFF2-40B4-BE49-F238E27FC236}">
                <a16:creationId xmlns:a16="http://schemas.microsoft.com/office/drawing/2014/main" id="{D5424EBB-DF4A-4B61-B25D-4EBD27DF3A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5577" y="3789040"/>
            <a:ext cx="6624736" cy="3047216"/>
          </a:xfrm>
          <a:prstGeom prst="rect">
            <a:avLst/>
          </a:prstGeom>
        </p:spPr>
      </p:pic>
    </p:spTree>
    <p:extLst>
      <p:ext uri="{BB962C8B-B14F-4D97-AF65-F5344CB8AC3E}">
        <p14:creationId xmlns:p14="http://schemas.microsoft.com/office/powerpoint/2010/main" val="200273141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09C8AD-054C-44E0-ADD2-BB6E282E5E7B}"/>
              </a:ext>
            </a:extLst>
          </p:cNvPr>
          <p:cNvSpPr>
            <a:spLocks noGrp="1"/>
          </p:cNvSpPr>
          <p:nvPr>
            <p:ph type="title"/>
          </p:nvPr>
        </p:nvSpPr>
        <p:spPr/>
        <p:txBody>
          <a:bodyPr/>
          <a:lstStyle/>
          <a:p>
            <a:r>
              <a:rPr lang="en-US" dirty="0"/>
              <a:t>Continue….</a:t>
            </a:r>
            <a:endParaRPr lang="en-IN" dirty="0"/>
          </a:p>
        </p:txBody>
      </p:sp>
      <p:sp>
        <p:nvSpPr>
          <p:cNvPr id="3" name="Content Placeholder 2">
            <a:extLst>
              <a:ext uri="{FF2B5EF4-FFF2-40B4-BE49-F238E27FC236}">
                <a16:creationId xmlns:a16="http://schemas.microsoft.com/office/drawing/2014/main" id="{863ADF6C-9DD7-4873-A4FE-CF87BE26A1CB}"/>
              </a:ext>
            </a:extLst>
          </p:cNvPr>
          <p:cNvSpPr>
            <a:spLocks noGrp="1"/>
          </p:cNvSpPr>
          <p:nvPr>
            <p:ph sz="quarter" idx="1"/>
          </p:nvPr>
        </p:nvSpPr>
        <p:spPr/>
        <p:txBody>
          <a:bodyPr>
            <a:normAutofit lnSpcReduction="10000"/>
          </a:bodyPr>
          <a:lstStyle/>
          <a:p>
            <a:r>
              <a:rPr lang="en-US" b="1" dirty="0"/>
              <a:t>Cloaking</a:t>
            </a:r>
            <a:r>
              <a:rPr lang="en-US" dirty="0"/>
              <a:t> is a search engine optimization technique in which the </a:t>
            </a:r>
            <a:r>
              <a:rPr lang="en-US" b="1" dirty="0"/>
              <a:t>content or information presented to the user is different from that presented to search engine crawlers </a:t>
            </a:r>
            <a:r>
              <a:rPr lang="en-US" dirty="0"/>
              <a:t>(i.e. spiders or bots) for better indexing.</a:t>
            </a:r>
          </a:p>
          <a:p>
            <a:r>
              <a:rPr lang="en-US" dirty="0"/>
              <a:t>Cloaking is implemented in order to improve search engine ranking by misleading the search engine robot into thinking the content on the page is different than it really is.</a:t>
            </a:r>
          </a:p>
          <a:p>
            <a:r>
              <a:rPr lang="en-US" dirty="0"/>
              <a:t>It is often used as a spamdexing technique (</a:t>
            </a:r>
            <a:r>
              <a:rPr lang="en-US" b="1" dirty="0"/>
              <a:t>search engine spam</a:t>
            </a:r>
            <a:r>
              <a:rPr lang="en-US" dirty="0"/>
              <a:t>, </a:t>
            </a:r>
            <a:r>
              <a:rPr lang="en-US" b="1" dirty="0"/>
              <a:t>search engine poisoning</a:t>
            </a:r>
            <a:r>
              <a:rPr lang="en-US" dirty="0"/>
              <a:t>) to try to trick search engines into giving the relevant site a higher ranking.</a:t>
            </a:r>
            <a:endParaRPr lang="en-IN" dirty="0"/>
          </a:p>
        </p:txBody>
      </p:sp>
    </p:spTree>
    <p:extLst>
      <p:ext uri="{BB962C8B-B14F-4D97-AF65-F5344CB8AC3E}">
        <p14:creationId xmlns:p14="http://schemas.microsoft.com/office/powerpoint/2010/main" val="759887191"/>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3B482A-DDD5-4EED-AD0E-52B92191B428}"/>
              </a:ext>
            </a:extLst>
          </p:cNvPr>
          <p:cNvSpPr>
            <a:spLocks noGrp="1"/>
          </p:cNvSpPr>
          <p:nvPr>
            <p:ph type="title"/>
          </p:nvPr>
        </p:nvSpPr>
        <p:spPr>
          <a:xfrm>
            <a:off x="457200" y="274638"/>
            <a:ext cx="7467600" cy="1107122"/>
          </a:xfrm>
        </p:spPr>
        <p:txBody>
          <a:bodyPr>
            <a:normAutofit fontScale="90000"/>
          </a:bodyPr>
          <a:lstStyle/>
          <a:p>
            <a:r>
              <a:rPr lang="en-US" b="1" dirty="0">
                <a:effectLst/>
              </a:rPr>
              <a:t>What are some common Cloaking Practices?</a:t>
            </a:r>
            <a:br>
              <a:rPr lang="en-US" b="1" dirty="0">
                <a:effectLst/>
              </a:rPr>
            </a:br>
            <a:endParaRPr lang="en-IN" dirty="0"/>
          </a:p>
        </p:txBody>
      </p:sp>
      <p:sp>
        <p:nvSpPr>
          <p:cNvPr id="3" name="Content Placeholder 2">
            <a:extLst>
              <a:ext uri="{FF2B5EF4-FFF2-40B4-BE49-F238E27FC236}">
                <a16:creationId xmlns:a16="http://schemas.microsoft.com/office/drawing/2014/main" id="{49ACB625-3DA4-4212-9669-4E600BBABE84}"/>
              </a:ext>
            </a:extLst>
          </p:cNvPr>
          <p:cNvSpPr>
            <a:spLocks noGrp="1"/>
          </p:cNvSpPr>
          <p:nvPr>
            <p:ph sz="quarter" idx="1"/>
          </p:nvPr>
        </p:nvSpPr>
        <p:spPr>
          <a:xfrm>
            <a:off x="457200" y="980728"/>
            <a:ext cx="7467600" cy="5493224"/>
          </a:xfrm>
        </p:spPr>
        <p:txBody>
          <a:bodyPr>
            <a:normAutofit/>
          </a:bodyPr>
          <a:lstStyle/>
          <a:p>
            <a:r>
              <a:rPr lang="en-US" u="sng" dirty="0"/>
              <a:t>what type of content</a:t>
            </a:r>
            <a:r>
              <a:rPr lang="en-US" dirty="0"/>
              <a:t> webmasters can show differently to users and search engine crawlers. </a:t>
            </a:r>
          </a:p>
          <a:p>
            <a:pPr algn="just"/>
            <a:r>
              <a:rPr lang="en-US" dirty="0">
                <a:effectLst/>
              </a:rPr>
              <a:t>So considering this thing in mind, webmasters optimize these basic things.</a:t>
            </a:r>
          </a:p>
          <a:p>
            <a:pPr algn="just">
              <a:buFont typeface="Arial" panose="020B0604020202020204" pitchFamily="34" charset="0"/>
              <a:buChar char="•"/>
            </a:pPr>
            <a:r>
              <a:rPr lang="en-US" b="1" dirty="0">
                <a:effectLst/>
              </a:rPr>
              <a:t>Invisible or Hidden text</a:t>
            </a:r>
            <a:endParaRPr lang="en-US" dirty="0">
              <a:effectLst/>
            </a:endParaRPr>
          </a:p>
          <a:p>
            <a:pPr algn="just"/>
            <a:r>
              <a:rPr lang="en-US" dirty="0">
                <a:effectLst/>
              </a:rPr>
              <a:t>Using this approach, webmasters add additional information like keywords stuffing, overwriting content in a way that is invisible or hidden to the users. </a:t>
            </a:r>
          </a:p>
          <a:p>
            <a:pPr algn="just"/>
            <a:r>
              <a:rPr lang="en-US" dirty="0">
                <a:effectLst/>
              </a:rPr>
              <a:t>To do this, the webmaster adds this information in the same color that of background color which is not visible to human eyes.</a:t>
            </a:r>
          </a:p>
          <a:p>
            <a:endParaRPr lang="en-IN" dirty="0"/>
          </a:p>
        </p:txBody>
      </p:sp>
    </p:spTree>
    <p:extLst>
      <p:ext uri="{BB962C8B-B14F-4D97-AF65-F5344CB8AC3E}">
        <p14:creationId xmlns:p14="http://schemas.microsoft.com/office/powerpoint/2010/main" val="402969295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B01A68-9154-44C9-8B3B-2D8E8637907C}"/>
              </a:ext>
            </a:extLst>
          </p:cNvPr>
          <p:cNvSpPr>
            <a:spLocks noGrp="1"/>
          </p:cNvSpPr>
          <p:nvPr>
            <p:ph type="title"/>
          </p:nvPr>
        </p:nvSpPr>
        <p:spPr/>
        <p:txBody>
          <a:bodyPr/>
          <a:lstStyle/>
          <a:p>
            <a:r>
              <a:rPr lang="en-US" dirty="0"/>
              <a:t>Continue…</a:t>
            </a:r>
            <a:endParaRPr lang="en-IN" dirty="0"/>
          </a:p>
        </p:txBody>
      </p:sp>
      <p:sp>
        <p:nvSpPr>
          <p:cNvPr id="3" name="Content Placeholder 2">
            <a:extLst>
              <a:ext uri="{FF2B5EF4-FFF2-40B4-BE49-F238E27FC236}">
                <a16:creationId xmlns:a16="http://schemas.microsoft.com/office/drawing/2014/main" id="{E0D9EC35-8868-4A72-8A21-A99C94CEC559}"/>
              </a:ext>
            </a:extLst>
          </p:cNvPr>
          <p:cNvSpPr>
            <a:spLocks noGrp="1"/>
          </p:cNvSpPr>
          <p:nvPr>
            <p:ph sz="quarter" idx="1"/>
          </p:nvPr>
        </p:nvSpPr>
        <p:spPr/>
        <p:txBody>
          <a:bodyPr/>
          <a:lstStyle/>
          <a:p>
            <a:pPr algn="just">
              <a:buFont typeface="Arial" panose="020B0604020202020204" pitchFamily="34" charset="0"/>
              <a:buChar char="•"/>
            </a:pPr>
            <a:r>
              <a:rPr lang="en-US" b="1" dirty="0">
                <a:effectLst/>
              </a:rPr>
              <a:t>Flash Based Websites</a:t>
            </a:r>
            <a:endParaRPr lang="en-US" dirty="0">
              <a:effectLst/>
            </a:endParaRPr>
          </a:p>
          <a:p>
            <a:pPr algn="just"/>
            <a:r>
              <a:rPr lang="en-US" dirty="0">
                <a:effectLst/>
              </a:rPr>
              <a:t>As you know flash is not recommended as per SEO guidelines. </a:t>
            </a:r>
          </a:p>
          <a:p>
            <a:pPr algn="just"/>
            <a:r>
              <a:rPr lang="en-US" dirty="0">
                <a:effectLst/>
              </a:rPr>
              <a:t>But there are lots of websites that are built-in flash only or that requires a lot of flashes and they cannot avoid it. </a:t>
            </a:r>
          </a:p>
          <a:p>
            <a:pPr algn="just"/>
            <a:r>
              <a:rPr lang="en-US" dirty="0">
                <a:effectLst/>
              </a:rPr>
              <a:t>So rather than rebuilding websites and rewrite everything in plain HTML, they create content-rich web pages and provide them to search engine crawlers and flash pages to visitors.</a:t>
            </a:r>
          </a:p>
          <a:p>
            <a:endParaRPr lang="en-IN" dirty="0"/>
          </a:p>
        </p:txBody>
      </p:sp>
    </p:spTree>
    <p:extLst>
      <p:ext uri="{BB962C8B-B14F-4D97-AF65-F5344CB8AC3E}">
        <p14:creationId xmlns:p14="http://schemas.microsoft.com/office/powerpoint/2010/main" val="3588295196"/>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1D59F-75EF-4125-833B-037F345E80AC}"/>
              </a:ext>
            </a:extLst>
          </p:cNvPr>
          <p:cNvSpPr>
            <a:spLocks noGrp="1"/>
          </p:cNvSpPr>
          <p:nvPr>
            <p:ph type="title"/>
          </p:nvPr>
        </p:nvSpPr>
        <p:spPr>
          <a:xfrm>
            <a:off x="457200" y="274638"/>
            <a:ext cx="7467600" cy="778098"/>
          </a:xfrm>
        </p:spPr>
        <p:txBody>
          <a:bodyPr/>
          <a:lstStyle/>
          <a:p>
            <a:r>
              <a:rPr lang="en-US" dirty="0"/>
              <a:t>Continue….</a:t>
            </a:r>
            <a:endParaRPr lang="en-IN" dirty="0"/>
          </a:p>
        </p:txBody>
      </p:sp>
      <p:sp>
        <p:nvSpPr>
          <p:cNvPr id="3" name="Content Placeholder 2">
            <a:extLst>
              <a:ext uri="{FF2B5EF4-FFF2-40B4-BE49-F238E27FC236}">
                <a16:creationId xmlns:a16="http://schemas.microsoft.com/office/drawing/2014/main" id="{DC4F9FB8-9A04-4ED7-A91B-82B32020D493}"/>
              </a:ext>
            </a:extLst>
          </p:cNvPr>
          <p:cNvSpPr>
            <a:spLocks noGrp="1"/>
          </p:cNvSpPr>
          <p:nvPr>
            <p:ph sz="quarter" idx="1"/>
          </p:nvPr>
        </p:nvSpPr>
        <p:spPr/>
        <p:txBody>
          <a:bodyPr>
            <a:normAutofit fontScale="92500" lnSpcReduction="20000"/>
          </a:bodyPr>
          <a:lstStyle/>
          <a:p>
            <a:pPr algn="just">
              <a:buFont typeface="Arial" panose="020B0604020202020204" pitchFamily="34" charset="0"/>
              <a:buChar char="•"/>
            </a:pPr>
            <a:r>
              <a:rPr lang="en-US" b="1" dirty="0">
                <a:effectLst/>
              </a:rPr>
              <a:t>HTML Rich Websites</a:t>
            </a:r>
            <a:endParaRPr lang="en-US" dirty="0">
              <a:effectLst/>
            </a:endParaRPr>
          </a:p>
          <a:p>
            <a:pPr algn="just"/>
            <a:r>
              <a:rPr lang="en-US" dirty="0">
                <a:effectLst/>
              </a:rPr>
              <a:t>A good SEO recommends having “TEXT to HTML ratio” as high as possible. </a:t>
            </a:r>
          </a:p>
          <a:p>
            <a:pPr algn="just"/>
            <a:r>
              <a:rPr lang="en-US" dirty="0">
                <a:effectLst/>
              </a:rPr>
              <a:t>In other words, your web page should have more text (content) as compared to your HTML tags. </a:t>
            </a:r>
          </a:p>
          <a:p>
            <a:pPr algn="just"/>
            <a:r>
              <a:rPr lang="en-US" dirty="0">
                <a:effectLst/>
              </a:rPr>
              <a:t>But if anyone is writing short articles or posts, your text to HTML ratio will be very low. </a:t>
            </a:r>
          </a:p>
          <a:p>
            <a:pPr algn="just"/>
            <a:r>
              <a:rPr lang="en-US" dirty="0">
                <a:effectLst/>
              </a:rPr>
              <a:t>To avoid redesigning the website, folks choose cloaking to meet SEO guidelines.</a:t>
            </a:r>
          </a:p>
          <a:p>
            <a:pPr algn="just">
              <a:buFont typeface="Arial" panose="020B0604020202020204" pitchFamily="34" charset="0"/>
              <a:buChar char="•"/>
            </a:pPr>
            <a:r>
              <a:rPr lang="en-US" b="1" dirty="0">
                <a:effectLst/>
              </a:rPr>
              <a:t>Image Gallery Websites</a:t>
            </a:r>
            <a:endParaRPr lang="en-US" dirty="0">
              <a:effectLst/>
            </a:endParaRPr>
          </a:p>
          <a:p>
            <a:pPr algn="just"/>
            <a:r>
              <a:rPr lang="en-US" dirty="0">
                <a:effectLst/>
              </a:rPr>
              <a:t>Image gallery websites have more images than the actual content on their pages. And images are not scanned by crawlers. So, webmasters think that cloaking could help them get top placement for relevant keywords.</a:t>
            </a:r>
          </a:p>
          <a:p>
            <a:endParaRPr lang="en-IN" dirty="0"/>
          </a:p>
        </p:txBody>
      </p:sp>
    </p:spTree>
    <p:extLst>
      <p:ext uri="{BB962C8B-B14F-4D97-AF65-F5344CB8AC3E}">
        <p14:creationId xmlns:p14="http://schemas.microsoft.com/office/powerpoint/2010/main" val="3180775204"/>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9E9C37-8711-423B-8162-77DC2F8EE425}"/>
              </a:ext>
            </a:extLst>
          </p:cNvPr>
          <p:cNvSpPr>
            <a:spLocks noGrp="1"/>
          </p:cNvSpPr>
          <p:nvPr>
            <p:ph type="title"/>
          </p:nvPr>
        </p:nvSpPr>
        <p:spPr/>
        <p:txBody>
          <a:bodyPr>
            <a:normAutofit fontScale="90000"/>
          </a:bodyPr>
          <a:lstStyle/>
          <a:p>
            <a:r>
              <a:rPr lang="en-US" b="1" dirty="0"/>
              <a:t>What additional Practices are allowed that represent different content to users?</a:t>
            </a:r>
            <a:endParaRPr lang="en-IN" dirty="0"/>
          </a:p>
        </p:txBody>
      </p:sp>
      <p:sp>
        <p:nvSpPr>
          <p:cNvPr id="3" name="Content Placeholder 2">
            <a:extLst>
              <a:ext uri="{FF2B5EF4-FFF2-40B4-BE49-F238E27FC236}">
                <a16:creationId xmlns:a16="http://schemas.microsoft.com/office/drawing/2014/main" id="{4CBA56D8-EFD2-4C33-B1A0-EDE15EE9CE33}"/>
              </a:ext>
            </a:extLst>
          </p:cNvPr>
          <p:cNvSpPr>
            <a:spLocks noGrp="1"/>
          </p:cNvSpPr>
          <p:nvPr>
            <p:ph sz="quarter" idx="1"/>
          </p:nvPr>
        </p:nvSpPr>
        <p:spPr>
          <a:xfrm>
            <a:off x="457200" y="1484784"/>
            <a:ext cx="7467600" cy="4989168"/>
          </a:xfrm>
        </p:spPr>
        <p:txBody>
          <a:bodyPr>
            <a:normAutofit fontScale="70000" lnSpcReduction="20000"/>
          </a:bodyPr>
          <a:lstStyle/>
          <a:p>
            <a:pPr algn="just"/>
            <a:r>
              <a:rPr lang="en-US" sz="3100" dirty="0">
                <a:effectLst/>
                <a:latin typeface="Times New Roman" panose="02020603050405020304" pitchFamily="18" charset="0"/>
                <a:cs typeface="Times New Roman" panose="02020603050405020304" pitchFamily="18" charset="0"/>
              </a:rPr>
              <a:t>There are several practices that are allowed which present different content or information to different users. Below, some content delivery methods now acceptable to Google that might have once been considered cloaking website:</a:t>
            </a:r>
          </a:p>
          <a:p>
            <a:pPr algn="just">
              <a:buFont typeface="Arial" panose="020B0604020202020204" pitchFamily="34" charset="0"/>
              <a:buChar char="•"/>
            </a:pPr>
            <a:r>
              <a:rPr lang="en-US" sz="3100" b="1" dirty="0">
                <a:effectLst/>
                <a:latin typeface="Times New Roman" panose="02020603050405020304" pitchFamily="18" charset="0"/>
                <a:cs typeface="Times New Roman" panose="02020603050405020304" pitchFamily="18" charset="0"/>
              </a:rPr>
              <a:t>Geo – Location</a:t>
            </a:r>
            <a:endParaRPr lang="en-US" sz="3100" dirty="0">
              <a:effectLst/>
              <a:latin typeface="Times New Roman" panose="02020603050405020304" pitchFamily="18" charset="0"/>
              <a:cs typeface="Times New Roman" panose="02020603050405020304" pitchFamily="18" charset="0"/>
            </a:endParaRPr>
          </a:p>
          <a:p>
            <a:pPr algn="just"/>
            <a:r>
              <a:rPr lang="en-US" sz="3100" dirty="0">
                <a:effectLst/>
                <a:latin typeface="Times New Roman" panose="02020603050405020304" pitchFamily="18" charset="0"/>
                <a:cs typeface="Times New Roman" panose="02020603050405020304" pitchFamily="18" charset="0"/>
              </a:rPr>
              <a:t>Let us take an example of Google itself. When you open Google.com from outside the US, you will see a different page than someone else see in the US. </a:t>
            </a:r>
          </a:p>
          <a:p>
            <a:pPr algn="just"/>
            <a:r>
              <a:rPr lang="en-US" sz="3100" dirty="0">
                <a:effectLst/>
                <a:latin typeface="Times New Roman" panose="02020603050405020304" pitchFamily="18" charset="0"/>
                <a:cs typeface="Times New Roman" panose="02020603050405020304" pitchFamily="18" charset="0"/>
              </a:rPr>
              <a:t>It is redirecting users to a different page based on their geo-locations. </a:t>
            </a:r>
          </a:p>
          <a:p>
            <a:pPr algn="just"/>
            <a:r>
              <a:rPr lang="en-US" sz="3100" dirty="0">
                <a:effectLst/>
                <a:latin typeface="Times New Roman" panose="02020603050405020304" pitchFamily="18" charset="0"/>
                <a:cs typeface="Times New Roman" panose="02020603050405020304" pitchFamily="18" charset="0"/>
              </a:rPr>
              <a:t>For example, If a user opens google.com from his browser, it will redirect him to google.co.in. </a:t>
            </a:r>
          </a:p>
          <a:p>
            <a:pPr algn="just"/>
            <a:r>
              <a:rPr lang="en-US" sz="3100" dirty="0">
                <a:effectLst/>
                <a:latin typeface="Times New Roman" panose="02020603050405020304" pitchFamily="18" charset="0"/>
                <a:cs typeface="Times New Roman" panose="02020603050405020304" pitchFamily="18" charset="0"/>
              </a:rPr>
              <a:t>This is not considered cloaking. </a:t>
            </a:r>
          </a:p>
          <a:p>
            <a:pPr algn="just"/>
            <a:r>
              <a:rPr lang="en-US" sz="3100" dirty="0">
                <a:effectLst/>
                <a:latin typeface="Times New Roman" panose="02020603050405020304" pitchFamily="18" charset="0"/>
                <a:cs typeface="Times New Roman" panose="02020603050405020304" pitchFamily="18" charset="0"/>
              </a:rPr>
              <a:t>It is done to provide a better experience to users so perfectly fine for any webmaster to do on their website.</a:t>
            </a:r>
          </a:p>
          <a:p>
            <a:endParaRPr lang="en-IN" dirty="0"/>
          </a:p>
        </p:txBody>
      </p:sp>
    </p:spTree>
    <p:extLst>
      <p:ext uri="{BB962C8B-B14F-4D97-AF65-F5344CB8AC3E}">
        <p14:creationId xmlns:p14="http://schemas.microsoft.com/office/powerpoint/2010/main" val="4023987642"/>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18CE5A-597D-42D0-A100-56505F7F8341}"/>
              </a:ext>
            </a:extLst>
          </p:cNvPr>
          <p:cNvSpPr>
            <a:spLocks noGrp="1"/>
          </p:cNvSpPr>
          <p:nvPr>
            <p:ph type="title"/>
          </p:nvPr>
        </p:nvSpPr>
        <p:spPr>
          <a:xfrm>
            <a:off x="457200" y="274638"/>
            <a:ext cx="7467600" cy="778098"/>
          </a:xfrm>
        </p:spPr>
        <p:txBody>
          <a:bodyPr/>
          <a:lstStyle/>
          <a:p>
            <a:r>
              <a:rPr lang="en-US" dirty="0"/>
              <a:t>Continue…</a:t>
            </a:r>
            <a:endParaRPr lang="en-IN" dirty="0"/>
          </a:p>
        </p:txBody>
      </p:sp>
      <p:sp>
        <p:nvSpPr>
          <p:cNvPr id="3" name="Content Placeholder 2">
            <a:extLst>
              <a:ext uri="{FF2B5EF4-FFF2-40B4-BE49-F238E27FC236}">
                <a16:creationId xmlns:a16="http://schemas.microsoft.com/office/drawing/2014/main" id="{A336472B-A817-4B4D-96E9-22307B07865C}"/>
              </a:ext>
            </a:extLst>
          </p:cNvPr>
          <p:cNvSpPr>
            <a:spLocks noGrp="1"/>
          </p:cNvSpPr>
          <p:nvPr>
            <p:ph sz="quarter" idx="1"/>
          </p:nvPr>
        </p:nvSpPr>
        <p:spPr>
          <a:xfrm>
            <a:off x="457200" y="1104128"/>
            <a:ext cx="7467600" cy="5421216"/>
          </a:xfrm>
        </p:spPr>
        <p:txBody>
          <a:bodyPr/>
          <a:lstStyle/>
          <a:p>
            <a:pPr algn="just">
              <a:buFont typeface="Arial" panose="020B0604020202020204" pitchFamily="34" charset="0"/>
              <a:buChar char="•"/>
            </a:pPr>
            <a:r>
              <a:rPr lang="en-US" b="1" dirty="0">
                <a:effectLst/>
              </a:rPr>
              <a:t>First Click Free</a:t>
            </a:r>
            <a:endParaRPr lang="en-US" dirty="0">
              <a:effectLst/>
            </a:endParaRPr>
          </a:p>
          <a:p>
            <a:pPr algn="just"/>
            <a:r>
              <a:rPr lang="en-US" dirty="0">
                <a:effectLst/>
              </a:rPr>
              <a:t>Users clicking from Google to a listed page can read the page without having to pay or register with the hosting site. </a:t>
            </a:r>
          </a:p>
          <a:p>
            <a:pPr algn="just"/>
            <a:r>
              <a:rPr lang="en-US" dirty="0">
                <a:effectLst/>
              </a:rPr>
              <a:t>You let Googlebot through as if it were a registered member and also allow anyone coming from Google’s search listings through.</a:t>
            </a:r>
          </a:p>
          <a:p>
            <a:pPr algn="just">
              <a:buFont typeface="Arial" panose="020B0604020202020204" pitchFamily="34" charset="0"/>
              <a:buChar char="•"/>
            </a:pPr>
            <a:r>
              <a:rPr lang="en-US" b="1" dirty="0">
                <a:effectLst/>
              </a:rPr>
              <a:t>URL Rewriting</a:t>
            </a:r>
            <a:endParaRPr lang="en-US" dirty="0">
              <a:effectLst/>
            </a:endParaRPr>
          </a:p>
          <a:p>
            <a:pPr algn="just"/>
            <a:r>
              <a:rPr lang="en-US" dirty="0">
                <a:effectLst/>
              </a:rPr>
              <a:t>This practice includes removing unnecessary parameters and other URL (URL cloaking). The key point here is you are not changing the underlying content</a:t>
            </a:r>
            <a:endParaRPr lang="en-IN" dirty="0"/>
          </a:p>
        </p:txBody>
      </p:sp>
    </p:spTree>
    <p:extLst>
      <p:ext uri="{BB962C8B-B14F-4D97-AF65-F5344CB8AC3E}">
        <p14:creationId xmlns:p14="http://schemas.microsoft.com/office/powerpoint/2010/main" val="2471846467"/>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D779BA-5769-438B-85B4-CFA39939F7F9}"/>
              </a:ext>
            </a:extLst>
          </p:cNvPr>
          <p:cNvSpPr>
            <a:spLocks noGrp="1"/>
          </p:cNvSpPr>
          <p:nvPr>
            <p:ph type="title"/>
          </p:nvPr>
        </p:nvSpPr>
        <p:spPr>
          <a:xfrm>
            <a:off x="457200" y="274638"/>
            <a:ext cx="7467600" cy="418058"/>
          </a:xfrm>
        </p:spPr>
        <p:txBody>
          <a:bodyPr>
            <a:normAutofit fontScale="90000"/>
          </a:bodyPr>
          <a:lstStyle/>
          <a:p>
            <a:r>
              <a:rPr lang="en-US" dirty="0"/>
              <a:t>Continue…</a:t>
            </a:r>
            <a:endParaRPr lang="en-IN" dirty="0"/>
          </a:p>
        </p:txBody>
      </p:sp>
      <p:sp>
        <p:nvSpPr>
          <p:cNvPr id="3" name="Content Placeholder 2">
            <a:extLst>
              <a:ext uri="{FF2B5EF4-FFF2-40B4-BE49-F238E27FC236}">
                <a16:creationId xmlns:a16="http://schemas.microsoft.com/office/drawing/2014/main" id="{F8A7A082-E656-4910-B7CD-9064932D4287}"/>
              </a:ext>
            </a:extLst>
          </p:cNvPr>
          <p:cNvSpPr>
            <a:spLocks noGrp="1"/>
          </p:cNvSpPr>
          <p:nvPr>
            <p:ph sz="quarter" idx="1"/>
          </p:nvPr>
        </p:nvSpPr>
        <p:spPr>
          <a:xfrm>
            <a:off x="457200" y="764704"/>
            <a:ext cx="7467600" cy="5709248"/>
          </a:xfrm>
        </p:spPr>
        <p:txBody>
          <a:bodyPr/>
          <a:lstStyle/>
          <a:p>
            <a:r>
              <a:rPr lang="en-US" b="1" dirty="0"/>
              <a:t>Multivariate and A/B split testing</a:t>
            </a:r>
          </a:p>
          <a:p>
            <a:r>
              <a:rPr lang="en-US" dirty="0"/>
              <a:t>Testing landing pages for conversions requires that you show different content to different visitors to test performance. </a:t>
            </a:r>
          </a:p>
          <a:p>
            <a:r>
              <a:rPr lang="en-US" dirty="0"/>
              <a:t>In these cases, it is best to display the content using JavaScript/cookies/sessions and give the search engines a single, canonical version of the page that doesn’t change with every new spidering (though this won’t necessarily hurt you). </a:t>
            </a:r>
          </a:p>
          <a:p>
            <a:r>
              <a:rPr lang="en-US" dirty="0"/>
              <a:t>Google offers software called Google Website Optimizer to perform this function.</a:t>
            </a:r>
            <a:endParaRPr lang="en-IN" dirty="0"/>
          </a:p>
        </p:txBody>
      </p:sp>
    </p:spTree>
    <p:extLst>
      <p:ext uri="{BB962C8B-B14F-4D97-AF65-F5344CB8AC3E}">
        <p14:creationId xmlns:p14="http://schemas.microsoft.com/office/powerpoint/2010/main" val="13505110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Continue..</a:t>
            </a:r>
            <a:endParaRPr lang="en-IN" dirty="0"/>
          </a:p>
        </p:txBody>
      </p:sp>
      <p:sp>
        <p:nvSpPr>
          <p:cNvPr id="3" name="Content Placeholder 2"/>
          <p:cNvSpPr>
            <a:spLocks noGrp="1"/>
          </p:cNvSpPr>
          <p:nvPr>
            <p:ph sz="quarter" idx="1"/>
          </p:nvPr>
        </p:nvSpPr>
        <p:spPr/>
        <p:txBody>
          <a:bodyPr/>
          <a:lstStyle/>
          <a:p>
            <a:pPr marL="0" indent="0">
              <a:buNone/>
            </a:pPr>
            <a:r>
              <a:rPr lang="en-US" b="1" dirty="0"/>
              <a:t>5)Links pointing to pages blocked by the Meta robots tag, </a:t>
            </a:r>
            <a:r>
              <a:rPr lang="en-US" b="1" dirty="0" err="1"/>
              <a:t>rel</a:t>
            </a:r>
            <a:r>
              <a:rPr lang="en-US" b="1" dirty="0"/>
              <a:t>=“No follow” or robotts.txt:</a:t>
            </a:r>
          </a:p>
          <a:p>
            <a:pPr marL="0" indent="0">
              <a:buNone/>
            </a:pPr>
            <a:r>
              <a:rPr lang="en-US" dirty="0"/>
              <a:t>The robots.txt file provides a very simple means for preventing web spiders from crawling pages on your </a:t>
            </a:r>
            <a:r>
              <a:rPr lang="en-US" dirty="0" err="1"/>
              <a:t>site.use</a:t>
            </a:r>
            <a:r>
              <a:rPr lang="en-US" dirty="0"/>
              <a:t> of the </a:t>
            </a:r>
            <a:r>
              <a:rPr lang="en-US" dirty="0" err="1"/>
              <a:t>Nofollow</a:t>
            </a:r>
            <a:r>
              <a:rPr lang="en-US" dirty="0"/>
              <a:t> attribute on a </a:t>
            </a:r>
            <a:r>
              <a:rPr lang="en-US" dirty="0" err="1"/>
              <a:t>link,or</a:t>
            </a:r>
            <a:r>
              <a:rPr lang="en-US" dirty="0"/>
              <a:t> placement of the meta robots tag on the page containing the </a:t>
            </a:r>
            <a:r>
              <a:rPr lang="en-US" dirty="0" err="1"/>
              <a:t>link,is</a:t>
            </a:r>
            <a:r>
              <a:rPr lang="en-US" dirty="0"/>
              <a:t> an instruction to the search engine do not pass link juice via that link.</a:t>
            </a:r>
            <a:endParaRPr lang="en-IN" dirty="0"/>
          </a:p>
        </p:txBody>
      </p:sp>
    </p:spTree>
    <p:extLst>
      <p:ext uri="{BB962C8B-B14F-4D97-AF65-F5344CB8AC3E}">
        <p14:creationId xmlns:p14="http://schemas.microsoft.com/office/powerpoint/2010/main" val="3528291237"/>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a:t>
            </a:r>
            <a:r>
              <a:rPr lang="en-US"/>
              <a:t>is flash..???</a:t>
            </a:r>
            <a:endParaRPr lang="en-IN"/>
          </a:p>
        </p:txBody>
      </p:sp>
      <p:sp>
        <p:nvSpPr>
          <p:cNvPr id="3" name="Content Placeholder 2"/>
          <p:cNvSpPr>
            <a:spLocks noGrp="1"/>
          </p:cNvSpPr>
          <p:nvPr>
            <p:ph sz="quarter" idx="1"/>
          </p:nvPr>
        </p:nvSpPr>
        <p:spPr/>
        <p:txBody>
          <a:bodyPr>
            <a:normAutofit fontScale="92500"/>
          </a:bodyPr>
          <a:lstStyle/>
          <a:p>
            <a:r>
              <a:rPr lang="en-US" dirty="0"/>
              <a:t>Flash As referenced several times earlier in this chapter, Flash is popular on the Web, but it presents </a:t>
            </a:r>
            <a:r>
              <a:rPr lang="en-US" b="1" dirty="0"/>
              <a:t>challenges to the search engines in terms of indexing the related content. </a:t>
            </a:r>
          </a:p>
          <a:p>
            <a:r>
              <a:rPr lang="en-US" dirty="0"/>
              <a:t>This creates a gap between the user experience with a site and what the search engines can find on that site. It used to be that search engines did not index Flash content at all. </a:t>
            </a:r>
          </a:p>
          <a:p>
            <a:r>
              <a:rPr lang="en-US" dirty="0"/>
              <a:t>In June 2008, Google announced that it was offering improved indexing of this content (http://googlewebmastercentral .blogspot.com/2008/06/improved-flash-indexing.html). </a:t>
            </a:r>
          </a:p>
          <a:p>
            <a:r>
              <a:rPr lang="en-US" dirty="0"/>
              <a:t>This announcement indicates that Google</a:t>
            </a:r>
            <a:endParaRPr lang="en-IN" dirty="0"/>
          </a:p>
        </p:txBody>
      </p:sp>
    </p:spTree>
    <p:extLst>
      <p:ext uri="{BB962C8B-B14F-4D97-AF65-F5344CB8AC3E}">
        <p14:creationId xmlns:p14="http://schemas.microsoft.com/office/powerpoint/2010/main" val="3589417861"/>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Continue..</a:t>
            </a:r>
            <a:endParaRPr lang="en-IN" dirty="0"/>
          </a:p>
        </p:txBody>
      </p:sp>
      <p:sp>
        <p:nvSpPr>
          <p:cNvPr id="3" name="Content Placeholder 2"/>
          <p:cNvSpPr>
            <a:spLocks noGrp="1"/>
          </p:cNvSpPr>
          <p:nvPr>
            <p:ph sz="quarter" idx="1"/>
          </p:nvPr>
        </p:nvSpPr>
        <p:spPr/>
        <p:txBody>
          <a:bodyPr/>
          <a:lstStyle/>
          <a:p>
            <a:r>
              <a:rPr lang="en-US" dirty="0"/>
              <a:t>• Here are some reasons why Flash is still not fully SEO-friendly: </a:t>
            </a:r>
          </a:p>
          <a:p>
            <a:r>
              <a:rPr lang="en-US" dirty="0"/>
              <a:t>• Different content is not on different URLs </a:t>
            </a:r>
          </a:p>
          <a:p>
            <a:r>
              <a:rPr lang="en-US" dirty="0"/>
              <a:t>• The breakdown of text is not clean </a:t>
            </a:r>
          </a:p>
          <a:p>
            <a:r>
              <a:rPr lang="en-US" dirty="0"/>
              <a:t>• Flash gets embedded </a:t>
            </a:r>
          </a:p>
          <a:p>
            <a:r>
              <a:rPr lang="en-US" dirty="0"/>
              <a:t>• Flash doesn’t earn external links like HTML SEO basics are often missing </a:t>
            </a:r>
          </a:p>
          <a:p>
            <a:r>
              <a:rPr lang="en-US" dirty="0"/>
              <a:t>• A lot of Flash isn’t even crawl able Note that it used to be that you could not test the crawl ability of Flash, but the Adobe Search Engine SDK does allow you to get an idea as to how the search engines will see your Flash file. </a:t>
            </a:r>
            <a:endParaRPr lang="en-IN" dirty="0"/>
          </a:p>
        </p:txBody>
      </p:sp>
    </p:spTree>
    <p:extLst>
      <p:ext uri="{BB962C8B-B14F-4D97-AF65-F5344CB8AC3E}">
        <p14:creationId xmlns:p14="http://schemas.microsoft.com/office/powerpoint/2010/main" val="4085762411"/>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Internal flash coding..</a:t>
            </a:r>
            <a:endParaRPr lang="en-IN" dirty="0"/>
          </a:p>
        </p:txBody>
      </p:sp>
      <p:sp>
        <p:nvSpPr>
          <p:cNvPr id="3" name="Content Placeholder 2"/>
          <p:cNvSpPr>
            <a:spLocks noGrp="1"/>
          </p:cNvSpPr>
          <p:nvPr>
            <p:ph sz="quarter" idx="1"/>
          </p:nvPr>
        </p:nvSpPr>
        <p:spPr/>
        <p:txBody>
          <a:bodyPr/>
          <a:lstStyle/>
          <a:p>
            <a:r>
              <a:rPr lang="en-US" dirty="0"/>
              <a:t>There are several things to keep in mind when preparing flash files for </a:t>
            </a:r>
            <a:r>
              <a:rPr lang="en-US" dirty="0" err="1"/>
              <a:t>seo</a:t>
            </a:r>
            <a:r>
              <a:rPr lang="en-US" dirty="0"/>
              <a:t>..</a:t>
            </a:r>
          </a:p>
          <a:p>
            <a:r>
              <a:rPr lang="en-US" dirty="0"/>
              <a:t>1)search engine do not currently read traced text or text that has been transformed into a shape in flash.</a:t>
            </a:r>
          </a:p>
          <a:p>
            <a:r>
              <a:rPr lang="en-US" dirty="0"/>
              <a:t>2)Animated or affected text often creates duplicate content. Static text in flash movies is not read as the duplicate instances that “</a:t>
            </a:r>
            <a:r>
              <a:rPr lang="en-US" dirty="0" err="1"/>
              <a:t>tweening</a:t>
            </a:r>
            <a:r>
              <a:rPr lang="en-US" dirty="0"/>
              <a:t>” and other effects can create.</a:t>
            </a:r>
          </a:p>
          <a:p>
            <a:r>
              <a:rPr lang="en-US" dirty="0"/>
              <a:t>3)spider do not see dynamically loaded content.</a:t>
            </a:r>
          </a:p>
          <a:p>
            <a:r>
              <a:rPr lang="en-US" dirty="0"/>
              <a:t>4)The font size of text does not affect search engines: they read any size font. </a:t>
            </a:r>
          </a:p>
          <a:p>
            <a:endParaRPr lang="en-IN" dirty="0"/>
          </a:p>
        </p:txBody>
      </p:sp>
    </p:spTree>
    <p:extLst>
      <p:ext uri="{BB962C8B-B14F-4D97-AF65-F5344CB8AC3E}">
        <p14:creationId xmlns:p14="http://schemas.microsoft.com/office/powerpoint/2010/main" val="4101179110"/>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Continue..</a:t>
            </a:r>
            <a:endParaRPr lang="en-IN" dirty="0"/>
          </a:p>
        </p:txBody>
      </p:sp>
      <p:sp>
        <p:nvSpPr>
          <p:cNvPr id="3" name="Content Placeholder 2"/>
          <p:cNvSpPr>
            <a:spLocks noGrp="1"/>
          </p:cNvSpPr>
          <p:nvPr>
            <p:ph sz="quarter" idx="1"/>
          </p:nvPr>
        </p:nvSpPr>
        <p:spPr/>
        <p:txBody>
          <a:bodyPr/>
          <a:lstStyle/>
          <a:p>
            <a:r>
              <a:rPr lang="en-US" dirty="0"/>
              <a:t>5) Special character such as &lt;,&gt;, “are converted to HTML character references and should be avoided.</a:t>
            </a:r>
          </a:p>
          <a:p>
            <a:r>
              <a:rPr lang="en-US" dirty="0"/>
              <a:t>6) Search engine find and extract all URLS stored within the </a:t>
            </a:r>
            <a:r>
              <a:rPr lang="en-US" dirty="0" err="1"/>
              <a:t>getURL</a:t>
            </a:r>
            <a:r>
              <a:rPr lang="en-US" dirty="0"/>
              <a:t>() command.</a:t>
            </a:r>
          </a:p>
          <a:p>
            <a:r>
              <a:rPr lang="en-US" dirty="0"/>
              <a:t>7)Search engines have the ability to follow links in flash, through it is an iffy(uncertain) proposition at best.</a:t>
            </a:r>
            <a:endParaRPr lang="en-IN" dirty="0"/>
          </a:p>
        </p:txBody>
      </p:sp>
    </p:spTree>
    <p:extLst>
      <p:ext uri="{BB962C8B-B14F-4D97-AF65-F5344CB8AC3E}">
        <p14:creationId xmlns:p14="http://schemas.microsoft.com/office/powerpoint/2010/main" val="4101179110"/>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Swf</a:t>
            </a:r>
            <a:r>
              <a:rPr lang="en-US" dirty="0"/>
              <a:t> object..</a:t>
            </a:r>
            <a:endParaRPr lang="en-IN" dirty="0"/>
          </a:p>
        </p:txBody>
      </p:sp>
      <p:sp>
        <p:nvSpPr>
          <p:cNvPr id="3" name="Content Placeholder 2"/>
          <p:cNvSpPr>
            <a:spLocks noGrp="1"/>
          </p:cNvSpPr>
          <p:nvPr>
            <p:ph sz="quarter" idx="1"/>
          </p:nvPr>
        </p:nvSpPr>
        <p:spPr/>
        <p:txBody>
          <a:bodyPr/>
          <a:lstStyle/>
          <a:p>
            <a:r>
              <a:rPr lang="en-IN" dirty="0" err="1"/>
              <a:t>SWFObject</a:t>
            </a:r>
            <a:r>
              <a:rPr lang="en-IN" dirty="0"/>
              <a:t> is a JavaScript library that serves one purpose: embedding Flash SWF files in HTML documents using standards-friendly techniques.</a:t>
            </a:r>
          </a:p>
          <a:p>
            <a:r>
              <a:rPr lang="en-IN" dirty="0"/>
              <a:t>A common misconception is that </a:t>
            </a:r>
            <a:r>
              <a:rPr lang="en-IN" dirty="0" err="1"/>
              <a:t>SWFObject</a:t>
            </a:r>
            <a:r>
              <a:rPr lang="en-IN" dirty="0"/>
              <a:t> can embed/control video files. This is not true. </a:t>
            </a:r>
          </a:p>
          <a:p>
            <a:r>
              <a:rPr lang="en-IN" dirty="0" err="1"/>
              <a:t>SWFObject</a:t>
            </a:r>
            <a:r>
              <a:rPr lang="en-IN" dirty="0"/>
              <a:t> only embeds Flash SWF files and cannot embed other types of media in an HTML page.</a:t>
            </a:r>
          </a:p>
          <a:p>
            <a:r>
              <a:rPr lang="en-IN" dirty="0"/>
              <a:t>Using of the </a:t>
            </a:r>
            <a:r>
              <a:rPr lang="en-IN" dirty="0" err="1"/>
              <a:t>SWFObject</a:t>
            </a:r>
            <a:r>
              <a:rPr lang="en-IN" dirty="0"/>
              <a:t> for embedding flash websites is fast, easy and comfortable.</a:t>
            </a:r>
          </a:p>
          <a:p>
            <a:endParaRPr lang="en-IN" dirty="0"/>
          </a:p>
        </p:txBody>
      </p:sp>
    </p:spTree>
    <p:extLst>
      <p:ext uri="{BB962C8B-B14F-4D97-AF65-F5344CB8AC3E}">
        <p14:creationId xmlns:p14="http://schemas.microsoft.com/office/powerpoint/2010/main" val="4101179110"/>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Why you should use </a:t>
            </a:r>
            <a:r>
              <a:rPr lang="en-IN" dirty="0" err="1"/>
              <a:t>SWFObject</a:t>
            </a:r>
            <a:br>
              <a:rPr lang="en-IN" dirty="0"/>
            </a:br>
            <a:endParaRPr lang="en-IN" dirty="0"/>
          </a:p>
        </p:txBody>
      </p:sp>
      <p:sp>
        <p:nvSpPr>
          <p:cNvPr id="3" name="Content Placeholder 2"/>
          <p:cNvSpPr>
            <a:spLocks noGrp="1"/>
          </p:cNvSpPr>
          <p:nvPr>
            <p:ph sz="quarter" idx="1"/>
          </p:nvPr>
        </p:nvSpPr>
        <p:spPr/>
        <p:txBody>
          <a:bodyPr/>
          <a:lstStyle/>
          <a:p>
            <a:r>
              <a:rPr lang="en-IN" dirty="0"/>
              <a:t>Easy settings of the alternative content</a:t>
            </a:r>
          </a:p>
          <a:p>
            <a:r>
              <a:rPr lang="en-IN" dirty="0"/>
              <a:t>Do you know that situation, when you insert SWF into page with (for example) simple object with </a:t>
            </a:r>
            <a:r>
              <a:rPr lang="en-IN" dirty="0" err="1"/>
              <a:t>MouseEvent</a:t>
            </a:r>
            <a:r>
              <a:rPr lang="en-IN" dirty="0"/>
              <a:t>. </a:t>
            </a:r>
            <a:r>
              <a:rPr lang="en-IN" dirty="0" err="1"/>
              <a:t>Mouse_OVER</a:t>
            </a:r>
            <a:r>
              <a:rPr lang="en-IN" dirty="0"/>
              <a:t> listener and you have to click on SWF to activate </a:t>
            </a:r>
            <a:r>
              <a:rPr lang="en-IN" dirty="0" err="1"/>
              <a:t>Mouse_OVER</a:t>
            </a:r>
            <a:r>
              <a:rPr lang="en-IN" dirty="0"/>
              <a:t> listener? If you use </a:t>
            </a:r>
            <a:r>
              <a:rPr lang="en-IN" dirty="0" err="1"/>
              <a:t>SWFObject</a:t>
            </a:r>
            <a:r>
              <a:rPr lang="en-IN" dirty="0"/>
              <a:t>, </a:t>
            </a:r>
            <a:r>
              <a:rPr lang="en-IN" dirty="0" err="1"/>
              <a:t>Mouse_OVER</a:t>
            </a:r>
            <a:r>
              <a:rPr lang="en-IN" dirty="0"/>
              <a:t> listener is activated itself immediately after page load</a:t>
            </a:r>
          </a:p>
          <a:p>
            <a:r>
              <a:rPr lang="en-IN" dirty="0"/>
              <a:t>If user has an old Flash Player version, </a:t>
            </a:r>
            <a:r>
              <a:rPr lang="en-IN" dirty="0" err="1"/>
              <a:t>SWFObject</a:t>
            </a:r>
            <a:r>
              <a:rPr lang="en-IN" dirty="0"/>
              <a:t> will offer him an update</a:t>
            </a:r>
          </a:p>
          <a:p>
            <a:endParaRPr lang="en-IN" dirty="0"/>
          </a:p>
        </p:txBody>
      </p:sp>
    </p:spTree>
    <p:extLst>
      <p:ext uri="{BB962C8B-B14F-4D97-AF65-F5344CB8AC3E}">
        <p14:creationId xmlns:p14="http://schemas.microsoft.com/office/powerpoint/2010/main" val="1729688912"/>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 Script tag..</a:t>
            </a:r>
            <a:endParaRPr lang="en-IN" dirty="0"/>
          </a:p>
        </p:txBody>
      </p:sp>
      <p:sp>
        <p:nvSpPr>
          <p:cNvPr id="3" name="Content Placeholder 2"/>
          <p:cNvSpPr>
            <a:spLocks noGrp="1"/>
          </p:cNvSpPr>
          <p:nvPr>
            <p:ph sz="quarter" idx="1"/>
          </p:nvPr>
        </p:nvSpPr>
        <p:spPr/>
        <p:txBody>
          <a:bodyPr>
            <a:normAutofit lnSpcReduction="10000"/>
          </a:bodyPr>
          <a:lstStyle/>
          <a:p>
            <a:r>
              <a:rPr lang="en-IN" dirty="0"/>
              <a:t>As you work with JavaScript, keep in mind that JavaScript is not supported by all browsers (i.e., by old browsers). </a:t>
            </a:r>
          </a:p>
          <a:p>
            <a:r>
              <a:rPr lang="en-IN" dirty="0"/>
              <a:t>There is a small percentage of browsers that are not JavaScript-compliant, however. </a:t>
            </a:r>
          </a:p>
          <a:p>
            <a:r>
              <a:rPr lang="en-IN" dirty="0"/>
              <a:t>Even if a browser does support JavaScript, a user may turn off running JavaScript.</a:t>
            </a:r>
          </a:p>
          <a:p>
            <a:r>
              <a:rPr lang="en-IN" dirty="0"/>
              <a:t> When a browser does not support JavaScript or JavaScript is disabled to run on the browser, your JavaScript code cannot be run. </a:t>
            </a:r>
          </a:p>
          <a:p>
            <a:r>
              <a:rPr lang="en-IN" dirty="0"/>
              <a:t>You may want to inform the user what your JavaScript code does so the user can enable JavaScript, if possible.</a:t>
            </a:r>
          </a:p>
          <a:p>
            <a:endParaRPr lang="en-IN" dirty="0"/>
          </a:p>
        </p:txBody>
      </p:sp>
    </p:spTree>
    <p:extLst>
      <p:ext uri="{BB962C8B-B14F-4D97-AF65-F5344CB8AC3E}">
        <p14:creationId xmlns:p14="http://schemas.microsoft.com/office/powerpoint/2010/main" val="1940281164"/>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normAutofit/>
          </a:bodyPr>
          <a:lstStyle/>
          <a:p>
            <a:r>
              <a:rPr lang="en-IN" dirty="0"/>
              <a:t>The &lt;</a:t>
            </a:r>
            <a:r>
              <a:rPr lang="en-IN" dirty="0" err="1"/>
              <a:t>noscript</a:t>
            </a:r>
            <a:r>
              <a:rPr lang="en-IN" dirty="0"/>
              <a:t>&gt; tag is the solution for providing information to users whenever JavaScript cannot be run on a particular browser. </a:t>
            </a:r>
          </a:p>
          <a:p>
            <a:r>
              <a:rPr lang="en-IN" dirty="0"/>
              <a:t>The </a:t>
            </a:r>
            <a:r>
              <a:rPr lang="en-IN" dirty="0" err="1"/>
              <a:t>noscript</a:t>
            </a:r>
            <a:r>
              <a:rPr lang="en-IN" dirty="0"/>
              <a:t> element is used to define an alternate content (text) if a script is NOT executed. </a:t>
            </a:r>
            <a:r>
              <a:rPr lang="en-IN"/>
              <a:t>This tag is used for browsers that recognizes the &lt;script&gt; tag, but does not support the script in it.</a:t>
            </a:r>
            <a:endParaRPr lang="en-IN" dirty="0"/>
          </a:p>
          <a:p>
            <a:r>
              <a:rPr lang="en-IN" dirty="0"/>
              <a:t>Note the &lt;</a:t>
            </a:r>
            <a:r>
              <a:rPr lang="en-IN" dirty="0" err="1"/>
              <a:t>noscript</a:t>
            </a:r>
            <a:r>
              <a:rPr lang="en-IN" dirty="0"/>
              <a:t>&gt; tag is ignored by those browsers that support JavaScript; the &lt;script&gt; tag, on the other hand, is ignored by those browsers that don't support JavaScript.</a:t>
            </a:r>
          </a:p>
          <a:p>
            <a:pPr marL="0" indent="0">
              <a:buNone/>
            </a:pPr>
            <a:endParaRPr lang="en-IN" dirty="0"/>
          </a:p>
          <a:p>
            <a:endParaRPr lang="en-IN" dirty="0"/>
          </a:p>
        </p:txBody>
      </p:sp>
    </p:spTree>
    <p:extLst>
      <p:ext uri="{BB962C8B-B14F-4D97-AF65-F5344CB8AC3E}">
        <p14:creationId xmlns:p14="http://schemas.microsoft.com/office/powerpoint/2010/main" val="512173022"/>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lstStyle/>
          <a:p>
            <a:r>
              <a:rPr lang="en-IN" dirty="0"/>
              <a:t>To use the &lt;</a:t>
            </a:r>
            <a:r>
              <a:rPr lang="en-IN" dirty="0" err="1"/>
              <a:t>noscript</a:t>
            </a:r>
            <a:r>
              <a:rPr lang="en-IN" dirty="0"/>
              <a:t>&gt;, simply place it after the closing &lt;/script&gt; tag, as shown below:</a:t>
            </a:r>
          </a:p>
          <a:p>
            <a:r>
              <a:rPr lang="en-IN" dirty="0"/>
              <a:t>&lt;script language="JavaScript"&gt;</a:t>
            </a:r>
          </a:p>
          <a:p>
            <a:r>
              <a:rPr lang="en-IN" dirty="0"/>
              <a:t>JavaScript code</a:t>
            </a:r>
          </a:p>
          <a:p>
            <a:r>
              <a:rPr lang="en-IN" dirty="0"/>
              <a:t>&lt;/script&gt;</a:t>
            </a:r>
          </a:p>
          <a:p>
            <a:r>
              <a:rPr lang="en-IN" dirty="0"/>
              <a:t>&lt;</a:t>
            </a:r>
            <a:r>
              <a:rPr lang="en-IN" dirty="0" err="1"/>
              <a:t>noscript</a:t>
            </a:r>
            <a:r>
              <a:rPr lang="en-IN" dirty="0"/>
              <a:t>&gt;This page is trying to run JavaScript and your browser either does not support JavaScript or you may have turned-off JavaScript. If you have disabled JavaScript on your computer, please turn on JavaScript. Thank you&lt;/</a:t>
            </a:r>
            <a:r>
              <a:rPr lang="en-IN" dirty="0" err="1"/>
              <a:t>noscript</a:t>
            </a:r>
            <a:r>
              <a:rPr lang="en-IN" dirty="0"/>
              <a:t>&gt;</a:t>
            </a:r>
          </a:p>
          <a:p>
            <a:endParaRPr lang="en-IN" dirty="0"/>
          </a:p>
        </p:txBody>
      </p:sp>
    </p:spTree>
    <p:extLst>
      <p:ext uri="{BB962C8B-B14F-4D97-AF65-F5344CB8AC3E}">
        <p14:creationId xmlns:p14="http://schemas.microsoft.com/office/powerpoint/2010/main" val="1949686413"/>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Sifr</a:t>
            </a:r>
            <a:r>
              <a:rPr lang="en-US" dirty="0"/>
              <a:t>..</a:t>
            </a:r>
            <a:endParaRPr lang="en-IN" dirty="0"/>
          </a:p>
        </p:txBody>
      </p:sp>
      <p:sp>
        <p:nvSpPr>
          <p:cNvPr id="3" name="Content Placeholder 2"/>
          <p:cNvSpPr>
            <a:spLocks noGrp="1"/>
          </p:cNvSpPr>
          <p:nvPr>
            <p:ph sz="quarter" idx="1"/>
          </p:nvPr>
        </p:nvSpPr>
        <p:spPr/>
        <p:txBody>
          <a:bodyPr>
            <a:normAutofit/>
          </a:bodyPr>
          <a:lstStyle/>
          <a:p>
            <a:r>
              <a:rPr lang="en-US" dirty="0"/>
              <a:t>SIFR is a technique that uses Java script to read in HTML text and render it in flash instead.</a:t>
            </a:r>
            <a:endParaRPr lang="en-IN" dirty="0"/>
          </a:p>
          <a:p>
            <a:r>
              <a:rPr lang="en-IN" dirty="0"/>
              <a:t>Scalable Inman Flash Replacement (</a:t>
            </a:r>
            <a:r>
              <a:rPr lang="en-IN" dirty="0" err="1"/>
              <a:t>sIFR</a:t>
            </a:r>
            <a:r>
              <a:rPr lang="en-IN" dirty="0"/>
              <a:t>) is an open source JavaScript and Adobe Flash dynamic web fonts implementation, enabling the replacement of text elements on HTML web pages with Flash equivalents. </a:t>
            </a:r>
          </a:p>
          <a:p>
            <a:r>
              <a:rPr lang="en-IN" dirty="0"/>
              <a:t>It was initially developed by Mike Davidson and improved by Mark </a:t>
            </a:r>
            <a:r>
              <a:rPr lang="en-IN" dirty="0" err="1"/>
              <a:t>Wubben</a:t>
            </a:r>
            <a:r>
              <a:rPr lang="en-IN" dirty="0"/>
              <a:t>. </a:t>
            </a:r>
          </a:p>
          <a:p>
            <a:r>
              <a:rPr lang="en-IN" dirty="0"/>
              <a:t>HTML limits what you can do with font styling on the web. </a:t>
            </a:r>
          </a:p>
        </p:txBody>
      </p:sp>
    </p:spTree>
    <p:extLst>
      <p:ext uri="{BB962C8B-B14F-4D97-AF65-F5344CB8AC3E}">
        <p14:creationId xmlns:p14="http://schemas.microsoft.com/office/powerpoint/2010/main" val="410117911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8F86F5CDE211B4DAEBEECDFE333CCCD" ma:contentTypeVersion="11" ma:contentTypeDescription="Create a new document." ma:contentTypeScope="" ma:versionID="36fcf95d1b700204d1e6aa391f58477f">
  <xsd:schema xmlns:xsd="http://www.w3.org/2001/XMLSchema" xmlns:xs="http://www.w3.org/2001/XMLSchema" xmlns:p="http://schemas.microsoft.com/office/2006/metadata/properties" xmlns:ns2="2c9e4378-27e2-4829-8a39-64d10009307d" xmlns:ns3="38ee9195-713f-4cf7-8164-64a0e2965200" targetNamespace="http://schemas.microsoft.com/office/2006/metadata/properties" ma:root="true" ma:fieldsID="9b4fc07811d382ed6ba7361c11834235" ns2:_="" ns3:_="">
    <xsd:import namespace="2c9e4378-27e2-4829-8a39-64d10009307d"/>
    <xsd:import namespace="38ee9195-713f-4cf7-8164-64a0e2965200"/>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element ref="ns2:MediaServiceDateTaken" minOccurs="0"/>
                <xsd:element ref="ns2:MediaServiceAutoKeyPoints" minOccurs="0"/>
                <xsd:element ref="ns2:MediaServiceKeyPoints" minOccurs="0"/>
                <xsd:element ref="ns2:MediaServiceOCR"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c9e4378-27e2-4829-8a39-64d10009307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DateTaken" ma:index="13" nillable="true" ma:displayName="MediaServiceDateTaken" ma:hidden="true" ma:internalName="MediaServiceDateTaken"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ServiceOCR" ma:index="16"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38ee9195-713f-4cf7-8164-64a0e2965200"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585F00C-B83E-49B9-A2B8-4524A24EC6DC}"/>
</file>

<file path=customXml/itemProps2.xml><?xml version="1.0" encoding="utf-8"?>
<ds:datastoreItem xmlns:ds="http://schemas.openxmlformats.org/officeDocument/2006/customXml" ds:itemID="{66DCA374-DB9D-46B8-83C6-C866A9768C28}"/>
</file>

<file path=customXml/itemProps3.xml><?xml version="1.0" encoding="utf-8"?>
<ds:datastoreItem xmlns:ds="http://schemas.openxmlformats.org/officeDocument/2006/customXml" ds:itemID="{9C76D6E0-805D-43DB-BF75-163E3A34DC81}"/>
</file>

<file path=docProps/app.xml><?xml version="1.0" encoding="utf-8"?>
<Properties xmlns="http://schemas.openxmlformats.org/officeDocument/2006/extended-properties" xmlns:vt="http://schemas.openxmlformats.org/officeDocument/2006/docPropsVTypes">
  <Template>Gallery</Template>
  <TotalTime>11687</TotalTime>
  <Words>10655</Words>
  <Application>Microsoft Office PowerPoint</Application>
  <PresentationFormat>On-screen Show (4:3)</PresentationFormat>
  <Paragraphs>584</Paragraphs>
  <Slides>124</Slides>
  <Notes>2</Notes>
  <HiddenSlides>5</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124</vt:i4>
      </vt:variant>
    </vt:vector>
  </HeadingPairs>
  <TitlesOfParts>
    <vt:vector size="131" baseType="lpstr">
      <vt:lpstr>Arial</vt:lpstr>
      <vt:lpstr>Calibri</vt:lpstr>
      <vt:lpstr>Century Schoolbook</vt:lpstr>
      <vt:lpstr>Times New Roman</vt:lpstr>
      <vt:lpstr>Wingdings</vt:lpstr>
      <vt:lpstr>Wingdings 2</vt:lpstr>
      <vt:lpstr>Oriel</vt:lpstr>
      <vt:lpstr>Search engine optimization </vt:lpstr>
      <vt:lpstr>Continue..</vt:lpstr>
      <vt:lpstr> Making your site accessible to search engines..</vt:lpstr>
      <vt:lpstr>Indexable content..</vt:lpstr>
      <vt:lpstr>Spiderable link structure..</vt:lpstr>
      <vt:lpstr>Continue..</vt:lpstr>
      <vt:lpstr>Continue..</vt:lpstr>
      <vt:lpstr>     Continue..</vt:lpstr>
      <vt:lpstr>Continue..</vt:lpstr>
      <vt:lpstr>Continue..</vt:lpstr>
      <vt:lpstr>What is sitemap??</vt:lpstr>
      <vt:lpstr>Why should you get a XML sitemap </vt:lpstr>
      <vt:lpstr>Benefits of having a XML sitemap </vt:lpstr>
      <vt:lpstr>Format of XML SiteMap.</vt:lpstr>
      <vt:lpstr>Explanation of format</vt:lpstr>
      <vt:lpstr>Design principles..</vt:lpstr>
      <vt:lpstr>Continue…</vt:lpstr>
      <vt:lpstr>Root domain, sub domain, sub folder…</vt:lpstr>
      <vt:lpstr>Domain</vt:lpstr>
      <vt:lpstr>Subdomain</vt:lpstr>
      <vt:lpstr>Continue..</vt:lpstr>
      <vt:lpstr>What Are The 3 Most Common Reasons to Use Subdomains? </vt:lpstr>
      <vt:lpstr>Continue..</vt:lpstr>
      <vt:lpstr>Continue..</vt:lpstr>
      <vt:lpstr>Subdirectory/Subfolder</vt:lpstr>
      <vt:lpstr>What is a Microsite? </vt:lpstr>
      <vt:lpstr>Continue..</vt:lpstr>
      <vt:lpstr>Continue..</vt:lpstr>
      <vt:lpstr>Keyword targeting..</vt:lpstr>
      <vt:lpstr>1)Title tag..</vt:lpstr>
      <vt:lpstr>Continue..</vt:lpstr>
      <vt:lpstr>What is meta tag???</vt:lpstr>
      <vt:lpstr>Continue..</vt:lpstr>
      <vt:lpstr>2)Meta description tag</vt:lpstr>
      <vt:lpstr>Continue..</vt:lpstr>
      <vt:lpstr>3) Heading (H1,H2,H3) tag</vt:lpstr>
      <vt:lpstr>4) Document text..</vt:lpstr>
      <vt:lpstr>Continue..</vt:lpstr>
      <vt:lpstr>5) Image filenames  &amp; Alt attribute</vt:lpstr>
      <vt:lpstr>Image alt text..</vt:lpstr>
      <vt:lpstr> Keyword targeting in CMSS and automatically generated content</vt:lpstr>
      <vt:lpstr>Content optimization</vt:lpstr>
      <vt:lpstr>Content optimization..</vt:lpstr>
      <vt:lpstr>Continue..</vt:lpstr>
      <vt:lpstr>Content length &amp; Word count..</vt:lpstr>
      <vt:lpstr>Visual layout..</vt:lpstr>
      <vt:lpstr>Css and semantic Markup</vt:lpstr>
      <vt:lpstr>Continue..</vt:lpstr>
      <vt:lpstr>Content uniqueness and depth..</vt:lpstr>
      <vt:lpstr>Continue..</vt:lpstr>
      <vt:lpstr>Optimization of domain NAme/URL</vt:lpstr>
      <vt:lpstr>Continue..</vt:lpstr>
      <vt:lpstr>Continue..</vt:lpstr>
      <vt:lpstr>Continue…</vt:lpstr>
      <vt:lpstr>Continue…</vt:lpstr>
      <vt:lpstr>What Is Duplicate Content? ..</vt:lpstr>
      <vt:lpstr>Continue..</vt:lpstr>
      <vt:lpstr>Unique content..</vt:lpstr>
      <vt:lpstr>Snippets..</vt:lpstr>
      <vt:lpstr>Continue..</vt:lpstr>
      <vt:lpstr>Shingles..</vt:lpstr>
      <vt:lpstr>Duplicate content issues..</vt:lpstr>
      <vt:lpstr>Duplicate content filter..</vt:lpstr>
      <vt:lpstr>How to Avoid Duplicate Content on Your Own Site</vt:lpstr>
      <vt:lpstr>Redirects..</vt:lpstr>
      <vt:lpstr>Continue..</vt:lpstr>
      <vt:lpstr>Why and when to redirect..</vt:lpstr>
      <vt:lpstr>Good and Bad redirects..</vt:lpstr>
      <vt:lpstr>Methods for URL redirecting and rewriting..</vt:lpstr>
      <vt:lpstr>Content management system</vt:lpstr>
      <vt:lpstr>CMS</vt:lpstr>
      <vt:lpstr>Continue….</vt:lpstr>
      <vt:lpstr>Continue…</vt:lpstr>
      <vt:lpstr>Continue…</vt:lpstr>
      <vt:lpstr>Continue…</vt:lpstr>
      <vt:lpstr>Continue….</vt:lpstr>
      <vt:lpstr>Continue…</vt:lpstr>
      <vt:lpstr>Continue….</vt:lpstr>
      <vt:lpstr>Continue…</vt:lpstr>
      <vt:lpstr>Continue…</vt:lpstr>
      <vt:lpstr>Continue….</vt:lpstr>
      <vt:lpstr>Content Delivery and Search Spider Control </vt:lpstr>
      <vt:lpstr>Continue….</vt:lpstr>
      <vt:lpstr>What are some common Cloaking Practices? </vt:lpstr>
      <vt:lpstr>Continue…</vt:lpstr>
      <vt:lpstr>Continue….</vt:lpstr>
      <vt:lpstr>What additional Practices are allowed that represent different content to users?</vt:lpstr>
      <vt:lpstr>Continue…</vt:lpstr>
      <vt:lpstr>Continue…</vt:lpstr>
      <vt:lpstr>What is flash..???</vt:lpstr>
      <vt:lpstr>Continue..</vt:lpstr>
      <vt:lpstr>Internal flash coding..</vt:lpstr>
      <vt:lpstr>Continue..</vt:lpstr>
      <vt:lpstr>Swf object..</vt:lpstr>
      <vt:lpstr>Why you should use SWFObject </vt:lpstr>
      <vt:lpstr>No Script tag..</vt:lpstr>
      <vt:lpstr>PowerPoint Presentation</vt:lpstr>
      <vt:lpstr>PowerPoint Presentation</vt:lpstr>
      <vt:lpstr>Sifr..</vt:lpstr>
      <vt:lpstr>Continue..</vt:lpstr>
      <vt:lpstr>Content delivery and search spider control..</vt:lpstr>
      <vt:lpstr>What is cloaking..?</vt:lpstr>
      <vt:lpstr>PowerPoint Presentation</vt:lpstr>
      <vt:lpstr>PowerPoint Presentation</vt:lpstr>
      <vt:lpstr>Content requiring registration and first click free..</vt:lpstr>
      <vt:lpstr>Duplicate content</vt:lpstr>
      <vt:lpstr>Different content for different user</vt:lpstr>
      <vt:lpstr>Navigation unspiderable by search engine..</vt:lpstr>
      <vt:lpstr>How to display different content to search engines versus visitors….</vt:lpstr>
      <vt:lpstr>Use of robots.txt file..</vt:lpstr>
      <vt:lpstr>PowerPoint Presentation</vt:lpstr>
      <vt:lpstr>Continue..</vt:lpstr>
      <vt:lpstr>Continue..</vt:lpstr>
      <vt:lpstr>Continue..</vt:lpstr>
      <vt:lpstr>The meta robots tag..</vt:lpstr>
      <vt:lpstr>Canonical tag..</vt:lpstr>
      <vt:lpstr>Continue..</vt:lpstr>
      <vt:lpstr>How to Specify the Canonical Page </vt:lpstr>
      <vt:lpstr>Hiding text in images..</vt:lpstr>
      <vt:lpstr>Using iframes..</vt:lpstr>
      <vt:lpstr>Using login/password protection..</vt:lpstr>
      <vt:lpstr>PowerPoint Presentation</vt:lpstr>
      <vt:lpstr>Hiding text in java applets: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Correspondence Management System</dc:title>
  <dc:creator>Maulik</dc:creator>
  <cp:lastModifiedBy>VIDHI SETA</cp:lastModifiedBy>
  <cp:revision>689</cp:revision>
  <dcterms:created xsi:type="dcterms:W3CDTF">2013-12-22T05:12:17Z</dcterms:created>
  <dcterms:modified xsi:type="dcterms:W3CDTF">2020-09-28T08:01:40Z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0x01010038F86F5CDE211B4DAEBEECDFE333CCCD</vt:lpwstr>
  </property>
</Properties>
</file>