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8" r:id="rId2"/>
    <p:sldId id="259" r:id="rId3"/>
    <p:sldId id="329" r:id="rId4"/>
    <p:sldId id="331" r:id="rId5"/>
    <p:sldId id="330" r:id="rId6"/>
    <p:sldId id="321" r:id="rId7"/>
    <p:sldId id="318" r:id="rId8"/>
    <p:sldId id="315" r:id="rId9"/>
    <p:sldId id="266" r:id="rId10"/>
    <p:sldId id="269" r:id="rId11"/>
    <p:sldId id="333"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p:scale>
          <a:sx n="75" d="100"/>
          <a:sy n="75" d="100"/>
        </p:scale>
        <p:origin x="-1050" y="204"/>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95A8A-BABF-460E-99B3-9CD96CFB12F3}" type="datetimeFigureOut">
              <a:rPr lang="en-US" smtClean="0"/>
              <a:pPr/>
              <a:t>25-Sep-16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395C2-AE50-456D-A428-B6A8D13EAA8E}" type="slidenum">
              <a:rPr lang="en-US" smtClean="0"/>
              <a:pPr/>
              <a:t>‹#›</a:t>
            </a:fld>
            <a:endParaRPr lang="en-US"/>
          </a:p>
        </p:txBody>
      </p:sp>
    </p:spTree>
    <p:extLst>
      <p:ext uri="{BB962C8B-B14F-4D97-AF65-F5344CB8AC3E}">
        <p14:creationId xmlns:p14="http://schemas.microsoft.com/office/powerpoint/2010/main" xmlns="" val="38727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97F628F-A42B-4157-A8A6-8033BE658C70}" type="datetimeFigureOut">
              <a:rPr lang="en-US" smtClean="0"/>
              <a:pPr/>
              <a:t>25-Sep-16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CF9B4E-F487-4A0A-9F45-183E43532E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25-Sep-16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97F628F-A42B-4157-A8A6-8033BE658C70}" type="datetimeFigureOut">
              <a:rPr lang="en-US" smtClean="0"/>
              <a:pPr/>
              <a:t>25-Sep-16</a:t>
            </a:fld>
            <a:endParaRPr lang="en-US"/>
          </a:p>
        </p:txBody>
      </p:sp>
      <p:sp>
        <p:nvSpPr>
          <p:cNvPr id="9" name="Slide Number Placeholder 8"/>
          <p:cNvSpPr>
            <a:spLocks noGrp="1"/>
          </p:cNvSpPr>
          <p:nvPr>
            <p:ph type="sldNum" sz="quarter" idx="15"/>
          </p:nvPr>
        </p:nvSpPr>
        <p:spPr/>
        <p:txBody>
          <a:bodyPr rtlCol="0"/>
          <a:lstStyle/>
          <a:p>
            <a:fld id="{5BCF9B4E-F487-4A0A-9F45-183E43532E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7F628F-A42B-4157-A8A6-8033BE658C70}" type="datetimeFigureOut">
              <a:rPr lang="en-US" smtClean="0"/>
              <a:pPr/>
              <a:t>25-Sep-16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CF9B4E-F487-4A0A-9F45-183E43532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7F628F-A42B-4157-A8A6-8033BE658C70}" type="datetimeFigureOut">
              <a:rPr lang="en-US" smtClean="0"/>
              <a:pPr/>
              <a:t>25-Sep-16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9B4E-F487-4A0A-9F45-183E43532E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97F628F-A42B-4157-A8A6-8033BE658C70}" type="datetimeFigureOut">
              <a:rPr lang="en-US" smtClean="0"/>
              <a:pPr/>
              <a:t>25-Sep-16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9B4E-F487-4A0A-9F45-183E43532E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97F628F-A42B-4157-A8A6-8033BE658C70}" type="datetimeFigureOut">
              <a:rPr lang="en-US" smtClean="0"/>
              <a:pPr/>
              <a:t>25-Sep-16</a:t>
            </a:fld>
            <a:endParaRPr lang="en-US"/>
          </a:p>
        </p:txBody>
      </p:sp>
      <p:sp>
        <p:nvSpPr>
          <p:cNvPr id="7" name="Slide Number Placeholder 6"/>
          <p:cNvSpPr>
            <a:spLocks noGrp="1"/>
          </p:cNvSpPr>
          <p:nvPr>
            <p:ph type="sldNum" sz="quarter" idx="11"/>
          </p:nvPr>
        </p:nvSpPr>
        <p:spPr/>
        <p:txBody>
          <a:bodyPr rtlCol="0"/>
          <a:lstStyle/>
          <a:p>
            <a:fld id="{5BCF9B4E-F487-4A0A-9F45-183E43532E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628F-A42B-4157-A8A6-8033BE658C70}" type="datetimeFigureOut">
              <a:rPr lang="en-US" smtClean="0"/>
              <a:pPr/>
              <a:t>25-Sep-16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97F628F-A42B-4157-A8A6-8033BE658C70}" type="datetimeFigureOut">
              <a:rPr lang="en-US" smtClean="0"/>
              <a:pPr/>
              <a:t>25-Sep-16</a:t>
            </a:fld>
            <a:endParaRPr lang="en-US"/>
          </a:p>
        </p:txBody>
      </p:sp>
      <p:sp>
        <p:nvSpPr>
          <p:cNvPr id="22" name="Slide Number Placeholder 21"/>
          <p:cNvSpPr>
            <a:spLocks noGrp="1"/>
          </p:cNvSpPr>
          <p:nvPr>
            <p:ph type="sldNum" sz="quarter" idx="15"/>
          </p:nvPr>
        </p:nvSpPr>
        <p:spPr/>
        <p:txBody>
          <a:bodyPr rtlCol="0"/>
          <a:lstStyle/>
          <a:p>
            <a:fld id="{5BCF9B4E-F487-4A0A-9F45-183E43532E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7F628F-A42B-4157-A8A6-8033BE658C70}" type="datetimeFigureOut">
              <a:rPr lang="en-US" smtClean="0"/>
              <a:pPr/>
              <a:t>25-Sep-16</a:t>
            </a:fld>
            <a:endParaRPr lang="en-US"/>
          </a:p>
        </p:txBody>
      </p:sp>
      <p:sp>
        <p:nvSpPr>
          <p:cNvPr id="18" name="Slide Number Placeholder 17"/>
          <p:cNvSpPr>
            <a:spLocks noGrp="1"/>
          </p:cNvSpPr>
          <p:nvPr>
            <p:ph type="sldNum" sz="quarter" idx="11"/>
          </p:nvPr>
        </p:nvSpPr>
        <p:spPr/>
        <p:txBody>
          <a:bodyPr rtlCol="0"/>
          <a:lstStyle/>
          <a:p>
            <a:fld id="{5BCF9B4E-F487-4A0A-9F45-183E43532E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7F628F-A42B-4157-A8A6-8033BE658C70}" type="datetimeFigureOut">
              <a:rPr lang="en-US" smtClean="0"/>
              <a:pPr/>
              <a:t>25-Sep-16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CF9B4E-F487-4A0A-9F45-183E43532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777318" cy="1371600"/>
          </a:xfrm>
        </p:spPr>
        <p:txBody>
          <a:bodyPr>
            <a:normAutofit fontScale="90000"/>
          </a:bodyPr>
          <a:lstStyle/>
          <a:p>
            <a:r>
              <a:rPr lang="en-US" sz="4400" dirty="0" smtClean="0"/>
              <a:t>Search engine optimization</a:t>
            </a:r>
            <a:br>
              <a:rPr lang="en-US" sz="4400" dirty="0" smtClean="0"/>
            </a:br>
            <a:endParaRPr lang="en-US" sz="4400" dirty="0"/>
          </a:p>
        </p:txBody>
      </p:sp>
      <p:sp>
        <p:nvSpPr>
          <p:cNvPr id="4" name="TextBox 3"/>
          <p:cNvSpPr txBox="1"/>
          <p:nvPr/>
        </p:nvSpPr>
        <p:spPr>
          <a:xfrm>
            <a:off x="1143000" y="3810000"/>
            <a:ext cx="2895600" cy="400110"/>
          </a:xfrm>
          <a:prstGeom prst="rect">
            <a:avLst/>
          </a:prstGeom>
          <a:noFill/>
        </p:spPr>
        <p:txBody>
          <a:bodyPr wrap="square" rtlCol="0">
            <a:spAutoFit/>
          </a:bodyPr>
          <a:lstStyle/>
          <a:p>
            <a:endParaRPr lang="en-US" sz="2000" b="1" u="sng" dirty="0" smtClean="0"/>
          </a:p>
        </p:txBody>
      </p:sp>
      <p:sp>
        <p:nvSpPr>
          <p:cNvPr id="5" name="TextBox 4"/>
          <p:cNvSpPr txBox="1"/>
          <p:nvPr/>
        </p:nvSpPr>
        <p:spPr>
          <a:xfrm>
            <a:off x="1143000" y="5029200"/>
            <a:ext cx="2895600" cy="369332"/>
          </a:xfrm>
          <a:prstGeom prst="rect">
            <a:avLst/>
          </a:prstGeom>
          <a:noFill/>
        </p:spPr>
        <p:txBody>
          <a:bodyPr wrap="square" rtlCol="0">
            <a:spAutoFit/>
          </a:bodyPr>
          <a:lstStyle/>
          <a:p>
            <a:endParaRPr lang="en-US" b="1" dirty="0" smtClean="0"/>
          </a:p>
        </p:txBody>
      </p:sp>
      <p:sp>
        <p:nvSpPr>
          <p:cNvPr id="6" name="TextBox 5"/>
          <p:cNvSpPr txBox="1"/>
          <p:nvPr/>
        </p:nvSpPr>
        <p:spPr>
          <a:xfrm>
            <a:off x="5257800" y="3798094"/>
            <a:ext cx="3200400" cy="1231106"/>
          </a:xfrm>
          <a:prstGeom prst="rect">
            <a:avLst/>
          </a:prstGeom>
          <a:noFill/>
        </p:spPr>
        <p:txBody>
          <a:bodyPr wrap="square" rtlCol="0">
            <a:spAutoFit/>
          </a:bodyPr>
          <a:lstStyle/>
          <a:p>
            <a:r>
              <a:rPr lang="en-US" sz="2000" b="1" u="sng" dirty="0" smtClean="0"/>
              <a:t>Developed By :</a:t>
            </a:r>
          </a:p>
          <a:p>
            <a:r>
              <a:rPr lang="en-US" b="1" dirty="0" smtClean="0"/>
              <a:t>Seta  Vidhi</a:t>
            </a:r>
          </a:p>
          <a:p>
            <a:endParaRPr lang="en-US" b="1" dirty="0" smtClean="0"/>
          </a:p>
          <a:p>
            <a:endParaRPr lang="en-US" b="1" dirty="0" smtClean="0"/>
          </a:p>
        </p:txBody>
      </p:sp>
    </p:spTree>
    <p:extLst>
      <p:ext uri="{BB962C8B-B14F-4D97-AF65-F5344CB8AC3E}">
        <p14:creationId xmlns:p14="http://schemas.microsoft.com/office/powerpoint/2010/main" xmlns="" val="424872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High ROI:</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algn="just">
              <a:buFont typeface="Wingdings" pitchFamily="2" charset="2"/>
              <a:buChar char="v"/>
            </a:pPr>
            <a:r>
              <a:rPr lang="en-IN" sz="2200" dirty="0">
                <a:latin typeface="Times New Roman" pitchFamily="18" charset="0"/>
                <a:cs typeface="Times New Roman" pitchFamily="18" charset="0"/>
              </a:rPr>
              <a:t>Branding and traffic are nice, but the most important goal is to achieve the goals of your organization</a:t>
            </a:r>
            <a:r>
              <a:rPr lang="en-IN" sz="2200" dirty="0" smtClean="0">
                <a:latin typeface="Times New Roman" pitchFamily="18" charset="0"/>
                <a:cs typeface="Times New Roman" pitchFamily="18" charset="0"/>
              </a:rPr>
              <a:t>.</a:t>
            </a:r>
          </a:p>
          <a:p>
            <a:pPr algn="just">
              <a:buFont typeface="Wingdings" pitchFamily="2" charset="2"/>
              <a:buChar char="v"/>
            </a:pP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For most organizations, that means sales, leads, or advertising revenue</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An important component of SEO is to deliver not just traffic, but relevant traffic that has the possibility of </a:t>
            </a:r>
            <a:r>
              <a:rPr lang="en-IN" sz="2200" dirty="0" smtClean="0">
                <a:latin typeface="Times New Roman" pitchFamily="18" charset="0"/>
                <a:cs typeface="Times New Roman" pitchFamily="18" charset="0"/>
              </a:rPr>
              <a:t>converting.</a:t>
            </a:r>
          </a:p>
          <a:p>
            <a:pPr algn="just">
              <a:buFont typeface="Wingdings" pitchFamily="2" charset="2"/>
              <a:buChar char="v"/>
            </a:pPr>
            <a:r>
              <a:rPr lang="en-US" sz="2200" dirty="0" smtClean="0">
                <a:latin typeface="Times New Roman" pitchFamily="18" charset="0"/>
                <a:cs typeface="Times New Roman" pitchFamily="18" charset="0"/>
              </a:rPr>
              <a:t>ROI means </a:t>
            </a:r>
            <a:r>
              <a:rPr lang="en-IN" sz="2200" dirty="0">
                <a:latin typeface="Times New Roman" pitchFamily="18" charset="0"/>
                <a:cs typeface="Times New Roman" pitchFamily="18" charset="0"/>
              </a:rPr>
              <a:t>Return on Investment (ROI</a:t>
            </a:r>
            <a:r>
              <a:rPr lang="en-IN" sz="2200" dirty="0" smtClean="0">
                <a:latin typeface="Times New Roman" pitchFamily="18" charset="0"/>
                <a:cs typeface="Times New Roman" pitchFamily="18" charset="0"/>
              </a:rPr>
              <a:t>).</a:t>
            </a:r>
          </a:p>
          <a:p>
            <a:pPr algn="just">
              <a:buFont typeface="Wingdings" pitchFamily="2" charset="2"/>
              <a:buChar char="v"/>
            </a:pPr>
            <a:r>
              <a:rPr lang="en-IN" sz="2200" dirty="0">
                <a:latin typeface="Times New Roman" pitchFamily="18" charset="0"/>
                <a:cs typeface="Times New Roman" pitchFamily="18" charset="0"/>
              </a:rPr>
              <a:t>Return on Investment (ROI) is what every client wants from a search marketing agency. It’s an easy thing to calculate if you’re doing Pay-Per-Click (PPC) advertising. If your revenue is higher than your spend, PPC management fees and cost of goods, then your client is getting a return on their investment.</a:t>
            </a:r>
          </a:p>
          <a:p>
            <a:pPr algn="just">
              <a:buFont typeface="Wingdings" pitchFamily="2" charset="2"/>
              <a:buChar char="v"/>
            </a:pP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03265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chemeClr val="accent1"/>
                </a:solidFill>
                <a:effectLst>
                  <a:outerShdw blurRad="38100" dist="38100" dir="2700000" algn="tl">
                    <a:srgbClr val="000000">
                      <a:alpha val="43137"/>
                    </a:srgbClr>
                  </a:outerShdw>
                </a:effectLst>
              </a:rPr>
              <a:t>High ROI:</a:t>
            </a:r>
            <a:endParaRPr lang="en-US" b="1" u="sng" dirty="0">
              <a:solidFill>
                <a:schemeClr val="accent1"/>
              </a:solidFill>
              <a:effectLst>
                <a:outerShdw blurRad="38100" dist="38100" dir="2700000" algn="tl">
                  <a:srgbClr val="000000">
                    <a:alpha val="43137"/>
                  </a:srgbClr>
                </a:outerShdw>
              </a:effectLst>
            </a:endParaRPr>
          </a:p>
        </p:txBody>
      </p:sp>
      <p:sp>
        <p:nvSpPr>
          <p:cNvPr id="2" name="Content Placeholder 1"/>
          <p:cNvSpPr>
            <a:spLocks noGrp="1"/>
          </p:cNvSpPr>
          <p:nvPr>
            <p:ph sz="quarter" idx="1"/>
          </p:nvPr>
        </p:nvSpPr>
        <p:spPr/>
        <p:txBody>
          <a:bodyPr>
            <a:noAutofit/>
          </a:bodyPr>
          <a:lstStyle/>
          <a:p>
            <a:pPr algn="just">
              <a:buFont typeface="Wingdings" pitchFamily="2" charset="2"/>
              <a:buChar char="v"/>
            </a:pPr>
            <a:r>
              <a:rPr lang="en-US" sz="2200" dirty="0" smtClean="0">
                <a:latin typeface="Times New Roman" pitchFamily="18" charset="0"/>
                <a:cs typeface="Times New Roman" pitchFamily="18" charset="0"/>
              </a:rPr>
              <a:t>Whether you are selling products &amp; services, advertising and looking for branding value, or trying to promote a specific viewpoint to the world, a well designed SEO strategy can result in a very high return on investment when contrasted with other methods of marketing.</a:t>
            </a:r>
          </a:p>
          <a:p>
            <a:pPr algn="just">
              <a:buFont typeface="Wingdings" pitchFamily="2" charset="2"/>
              <a:buChar char="v"/>
            </a:pPr>
            <a:r>
              <a:rPr lang="en-US" sz="2200" dirty="0" smtClean="0">
                <a:latin typeface="Times New Roman" pitchFamily="18" charset="0"/>
                <a:cs typeface="Times New Roman" pitchFamily="18" charset="0"/>
              </a:rPr>
              <a:t>For many Organizations, SEO brings a higher ROI when compared to TV, Print &amp; Video.</a:t>
            </a:r>
          </a:p>
          <a:p>
            <a:pPr algn="just">
              <a:buFont typeface="Wingdings" pitchFamily="2" charset="2"/>
              <a:buChar char="v"/>
            </a:pPr>
            <a:r>
              <a:rPr lang="en-IN" sz="2000" dirty="0" smtClean="0"/>
              <a:t>Thus SEO </a:t>
            </a:r>
            <a:r>
              <a:rPr lang="en-IN" sz="2000" dirty="0"/>
              <a:t>ROI can show you the effectiveness of any SEO campaign.</a:t>
            </a:r>
            <a:endParaRPr lang="en-US" sz="2200" dirty="0" smtClean="0">
              <a:latin typeface="Times New Roman" pitchFamily="18" charset="0"/>
              <a:cs typeface="Times New Roman" pitchFamily="18" charset="0"/>
            </a:endParaRPr>
          </a:p>
          <a:p>
            <a:pPr algn="just">
              <a:buFont typeface="Wingdings" pitchFamily="2" charset="2"/>
              <a:buChar char="v"/>
            </a:pP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024126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6529" y="2590799"/>
            <a:ext cx="5666937" cy="923330"/>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 . .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3219815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effectLst>
                  <a:outerShdw blurRad="38100" dist="38100" dir="2700000" algn="tl">
                    <a:srgbClr val="000000">
                      <a:alpha val="43137"/>
                    </a:srgbClr>
                  </a:outerShdw>
                </a:effectLst>
              </a:rPr>
              <a:t>Content</a:t>
            </a:r>
            <a:endParaRPr lang="en-US" u="sng" dirty="0">
              <a:effectLst>
                <a:outerShdw blurRad="38100" dist="38100" dir="2700000" algn="tl">
                  <a:srgbClr val="000000">
                    <a:alpha val="43137"/>
                  </a:srgbClr>
                </a:outerShdw>
              </a:effectLst>
            </a:endParaRPr>
          </a:p>
        </p:txBody>
      </p:sp>
      <p:sp>
        <p:nvSpPr>
          <p:cNvPr id="4" name="TextBox 3"/>
          <p:cNvSpPr txBox="1"/>
          <p:nvPr/>
        </p:nvSpPr>
        <p:spPr>
          <a:xfrm>
            <a:off x="725557" y="1676400"/>
            <a:ext cx="7162800" cy="4555093"/>
          </a:xfrm>
          <a:prstGeom prst="rect">
            <a:avLst/>
          </a:prstGeom>
          <a:noFill/>
        </p:spPr>
        <p:txBody>
          <a:bodyPr wrap="square" rtlCol="0">
            <a:spAutoFit/>
          </a:bodyPr>
          <a:lstStyle/>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Determining Search Intent</a:t>
            </a:r>
          </a:p>
          <a:p>
            <a:pPr marL="342900" indent="-342900">
              <a:lnSpc>
                <a:spcPct val="150000"/>
              </a:lnSpc>
              <a:buFont typeface="Wingdings" pitchFamily="2" charset="2"/>
              <a:buChar char="v"/>
            </a:pPr>
            <a:r>
              <a:rPr lang="en-US" sz="2000" b="1" dirty="0" smtClean="0">
                <a:solidFill>
                  <a:schemeClr val="tx2"/>
                </a:solidFill>
                <a:latin typeface="Times New Roman" pitchFamily="18" charset="0"/>
                <a:cs typeface="Times New Roman" pitchFamily="18" charset="0"/>
              </a:rPr>
              <a:t>Navigational  Search query</a:t>
            </a:r>
            <a:endParaRPr lang="en-US" sz="2000" b="1" dirty="0">
              <a:solidFill>
                <a:schemeClr val="tx2"/>
              </a:solidFill>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solidFill>
                  <a:schemeClr val="tx2"/>
                </a:solidFill>
                <a:latin typeface="Times New Roman" pitchFamily="18" charset="0"/>
                <a:cs typeface="Times New Roman" pitchFamily="18" charset="0"/>
              </a:rPr>
              <a:t>Informational  Search  query</a:t>
            </a:r>
            <a:endParaRPr lang="en-US" sz="2000" b="1" dirty="0">
              <a:solidFill>
                <a:schemeClr val="tx2"/>
              </a:solidFill>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Transactional Search query</a:t>
            </a:r>
            <a:endParaRPr lang="en-US" sz="2000" b="1" dirty="0">
              <a:latin typeface="Times New Roman" pitchFamily="18" charset="0"/>
              <a:cs typeface="Times New Roman" pitchFamily="18" charset="0"/>
            </a:endParaRP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Fresh Content</a:t>
            </a:r>
          </a:p>
          <a:p>
            <a:pPr marL="342900" indent="-342900">
              <a:lnSpc>
                <a:spcPct val="150000"/>
              </a:lnSpc>
              <a:buFont typeface="Wingdings" pitchFamily="2" charset="2"/>
              <a:buChar char="v"/>
            </a:pPr>
            <a:r>
              <a:rPr lang="en-US" sz="2000" b="1" dirty="0" smtClean="0">
                <a:latin typeface="Times New Roman" pitchFamily="18" charset="0"/>
                <a:cs typeface="Times New Roman" pitchFamily="18" charset="0"/>
              </a:rPr>
              <a:t>Country Specific Search Engine</a:t>
            </a:r>
          </a:p>
          <a:p>
            <a:pPr marL="342900" indent="-342900">
              <a:lnSpc>
                <a:spcPct val="150000"/>
              </a:lnSpc>
              <a:buFont typeface="Wingdings" pitchFamily="2" charset="2"/>
              <a:buChar char="v"/>
            </a:pPr>
            <a:endParaRPr lang="en-US" sz="2000" b="1" dirty="0" smtClean="0">
              <a:latin typeface="Times New Roman" pitchFamily="18" charset="0"/>
              <a:cs typeface="Times New Roman" pitchFamily="18" charset="0"/>
            </a:endParaRPr>
          </a:p>
          <a:p>
            <a:pPr marL="342900" indent="-342900">
              <a:lnSpc>
                <a:spcPct val="150000"/>
              </a:lnSpc>
              <a:buFont typeface="Courier New" pitchFamily="49" charset="0"/>
              <a:buChar char="o"/>
            </a:pPr>
            <a:endParaRPr lang="en-US" sz="2000" b="1" dirty="0"/>
          </a:p>
          <a:p>
            <a:pPr marL="342900" indent="-342900">
              <a:lnSpc>
                <a:spcPct val="150000"/>
              </a:lnSpc>
              <a:buFont typeface="Courier New" pitchFamily="49" charset="0"/>
              <a:buChar char="o"/>
            </a:pPr>
            <a:endParaRPr lang="en-US" sz="2000" b="1" dirty="0" smtClean="0"/>
          </a:p>
          <a:p>
            <a:pPr marL="342900" indent="-342900"/>
            <a:endParaRPr lang="en-US" sz="2000" b="1" dirty="0" smtClean="0"/>
          </a:p>
        </p:txBody>
      </p:sp>
    </p:spTree>
    <p:extLst>
      <p:ext uri="{BB962C8B-B14F-4D97-AF65-F5344CB8AC3E}">
        <p14:creationId xmlns:p14="http://schemas.microsoft.com/office/powerpoint/2010/main" xmlns="" val="107951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a:t>
            </a:r>
            <a:endParaRPr lang="en-IN" dirty="0"/>
          </a:p>
        </p:txBody>
      </p:sp>
      <p:sp>
        <p:nvSpPr>
          <p:cNvPr id="3" name="Content Placeholder 2"/>
          <p:cNvSpPr>
            <a:spLocks noGrp="1"/>
          </p:cNvSpPr>
          <p:nvPr>
            <p:ph sz="quarter" idx="1"/>
          </p:nvPr>
        </p:nvSpPr>
        <p:spPr/>
        <p:txBody>
          <a:bodyPr>
            <a:noAutofit/>
          </a:bodyPr>
          <a:lstStyle/>
          <a:p>
            <a:r>
              <a:rPr lang="en-IN" sz="2000" dirty="0" smtClean="0"/>
              <a:t>SEO gives </a:t>
            </a:r>
            <a:r>
              <a:rPr lang="en-IN" sz="2000" dirty="0"/>
              <a:t>surprisingly effective results in a short time if done efficiently.</a:t>
            </a:r>
          </a:p>
          <a:p>
            <a:r>
              <a:rPr lang="en-IN" sz="2000" dirty="0"/>
              <a:t> SEO is used for generating traffic to site but there are also other applications of SEO like branding, marketing and ideological influence of the website. </a:t>
            </a:r>
          </a:p>
          <a:p>
            <a:r>
              <a:rPr lang="en-IN" sz="2000" dirty="0"/>
              <a:t>SEO has proven to be an effective tool in achieving a number of important marketing objectives, making it a universally-beneficial marketing tactic for a wide variety of organizations, regardless of their objectives. SEO, once the domain of specialists, has now become a mainstream marketing </a:t>
            </a:r>
            <a:r>
              <a:rPr lang="en-IN" sz="2000" dirty="0" smtClean="0"/>
              <a:t>activity.</a:t>
            </a:r>
          </a:p>
          <a:p>
            <a:r>
              <a:rPr lang="en-IN" sz="2200" dirty="0" smtClean="0">
                <a:latin typeface="Times New Roman" pitchFamily="18" charset="0"/>
                <a:cs typeface="Times New Roman" pitchFamily="18" charset="0"/>
              </a:rPr>
              <a:t>SEO, once a highly specialized task relegated to the back rooms of a website development team, is now a mainstream marketing activity. This dramatic rise can be attributed to three emerging trends:</a:t>
            </a:r>
          </a:p>
        </p:txBody>
      </p:sp>
    </p:spTree>
    <p:extLst>
      <p:ext uri="{BB962C8B-B14F-4D97-AF65-F5344CB8AC3E}">
        <p14:creationId xmlns:p14="http://schemas.microsoft.com/office/powerpoint/2010/main" xmlns="" val="66301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a:t>
            </a:r>
            <a:endParaRPr lang="en-IN" dirty="0"/>
          </a:p>
        </p:txBody>
      </p:sp>
      <p:pic>
        <p:nvPicPr>
          <p:cNvPr id="1026" name="Picture 2" descr="C:\Users\Vidhi\Desktop\SEO-Goals.jp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16000" y="1752600"/>
            <a:ext cx="6527800" cy="40624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9908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buFont typeface="Wingdings" pitchFamily="2" charset="2"/>
              <a:buChar char="v"/>
            </a:pPr>
            <a:r>
              <a:rPr lang="en-IN" sz="2200" dirty="0" smtClean="0">
                <a:latin typeface="Times New Roman" pitchFamily="18" charset="0"/>
                <a:cs typeface="Times New Roman" pitchFamily="18" charset="0"/>
              </a:rPr>
              <a:t>Like </a:t>
            </a:r>
            <a:r>
              <a:rPr lang="en-IN" sz="2200" dirty="0">
                <a:latin typeface="Times New Roman" pitchFamily="18" charset="0"/>
                <a:cs typeface="Times New Roman" pitchFamily="18" charset="0"/>
              </a:rPr>
              <a:t>any other marketing activity, it is important to set specific goals and objectives — and if the goal is not measurable, it is not useful. As you can see, increased website traffic is rated as the most effective objective for SEO and increased brand or product awareness is also rated extremely well. </a:t>
            </a:r>
            <a:endParaRPr lang="en-IN" sz="2200" dirty="0" smtClean="0">
              <a:latin typeface="Times New Roman" pitchFamily="18" charset="0"/>
              <a:cs typeface="Times New Roman" pitchFamily="18" charset="0"/>
            </a:endParaRPr>
          </a:p>
          <a:p>
            <a:pPr algn="just">
              <a:buFont typeface="Wingdings" pitchFamily="2" charset="2"/>
              <a:buChar char="v"/>
            </a:pPr>
            <a:r>
              <a:rPr lang="en-IN" sz="2200" dirty="0">
                <a:latin typeface="Times New Roman" pitchFamily="18" charset="0"/>
                <a:cs typeface="Times New Roman" pitchFamily="18" charset="0"/>
              </a:rPr>
              <a:t>Setting goals and objectives for your SEO strategy is the first step in determining the keywords on which you want to build the content of your website. </a:t>
            </a:r>
            <a:endParaRPr lang="en-US" sz="20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  1)Visibility(Branding):</a:t>
            </a:r>
          </a:p>
          <a:p>
            <a:pPr>
              <a:buFont typeface="Wingdings" pitchFamily="2" charset="2"/>
              <a:buChar char="v"/>
            </a:pPr>
            <a:r>
              <a:rPr lang="en-IN" sz="2200" dirty="0">
                <a:latin typeface="Times New Roman" pitchFamily="18" charset="0"/>
                <a:cs typeface="Times New Roman" pitchFamily="18" charset="0"/>
              </a:rPr>
              <a:t>Making you brand more visible in the market is a gigantic effort, especially if you have a new or refreshed website. </a:t>
            </a:r>
            <a:r>
              <a:rPr lang="en-IN" sz="2200" dirty="0" smtClean="0">
                <a:latin typeface="Times New Roman" pitchFamily="18" charset="0"/>
                <a:cs typeface="Times New Roman" pitchFamily="18" charset="0"/>
              </a:rPr>
              <a:t> </a:t>
            </a:r>
          </a:p>
          <a:p>
            <a:pPr algn="just">
              <a:buFont typeface="Wingdings" pitchFamily="2" charset="2"/>
              <a:buChar char="v"/>
            </a:pPr>
            <a:r>
              <a:rPr lang="en-IN" sz="2000" dirty="0"/>
              <a:t>Branding means brand recognition or brand awareness among people.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9198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smtClean="0">
                <a:effectLst>
                  <a:outerShdw blurRad="38100" dist="38100" dir="2700000" algn="tl">
                    <a:srgbClr val="000000">
                      <a:alpha val="43137"/>
                    </a:srgbClr>
                  </a:outerShdw>
                </a:effectLst>
              </a:rPr>
              <a:t>Continue..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371600"/>
            <a:ext cx="8064500" cy="4648200"/>
          </a:xfrm>
        </p:spPr>
        <p:txBody>
          <a:bodyPr>
            <a:noAutofit/>
          </a:bodyPr>
          <a:lstStyle/>
          <a:p>
            <a:pPr>
              <a:buFont typeface="Wingdings" pitchFamily="2" charset="2"/>
              <a:buChar char="v"/>
            </a:pPr>
            <a:r>
              <a:rPr lang="en-IN" sz="2200" dirty="0" smtClean="0">
                <a:latin typeface="Times New Roman" pitchFamily="18" charset="0"/>
                <a:cs typeface="Times New Roman" pitchFamily="18" charset="0"/>
              </a:rPr>
              <a:t>A </a:t>
            </a:r>
            <a:r>
              <a:rPr lang="en-IN" sz="2200" dirty="0">
                <a:latin typeface="Times New Roman" pitchFamily="18" charset="0"/>
                <a:cs typeface="Times New Roman" pitchFamily="18" charset="0"/>
              </a:rPr>
              <a:t>website pages which are consistently at the top of search engine ranking get traffic, popularity and profit. There may be certain terms that are closely related to your brand that you want to dominate in the search </a:t>
            </a:r>
            <a:r>
              <a:rPr lang="en-IN" sz="2200" dirty="0" smtClean="0">
                <a:latin typeface="Times New Roman" pitchFamily="18" charset="0"/>
                <a:cs typeface="Times New Roman" pitchFamily="18" charset="0"/>
              </a:rPr>
              <a:t>rankings. </a:t>
            </a:r>
          </a:p>
          <a:p>
            <a:pPr>
              <a:buFont typeface="Wingdings" pitchFamily="2" charset="2"/>
              <a:buChar char="v"/>
            </a:pPr>
            <a:r>
              <a:rPr lang="en-IN" sz="2200" dirty="0" smtClean="0">
                <a:latin typeface="Times New Roman" pitchFamily="18" charset="0"/>
                <a:cs typeface="Times New Roman" pitchFamily="18" charset="0"/>
              </a:rPr>
              <a:t>For </a:t>
            </a:r>
            <a:r>
              <a:rPr lang="en-IN" sz="2200" dirty="0">
                <a:latin typeface="Times New Roman" pitchFamily="18" charset="0"/>
                <a:cs typeface="Times New Roman" pitchFamily="18" charset="0"/>
              </a:rPr>
              <a:t>your brand visibility to be very high, it must have the following attributes: </a:t>
            </a:r>
          </a:p>
          <a:p>
            <a:pPr lvl="0">
              <a:buFont typeface="Wingdings" pitchFamily="2" charset="2"/>
              <a:buChar char="v"/>
            </a:pPr>
            <a:r>
              <a:rPr lang="en-IN" sz="2200" dirty="0">
                <a:latin typeface="Times New Roman" pitchFamily="18" charset="0"/>
                <a:cs typeface="Times New Roman" pitchFamily="18" charset="0"/>
              </a:rPr>
              <a:t>It is distinctive and </a:t>
            </a:r>
            <a:r>
              <a:rPr lang="en-IN" sz="2200" dirty="0" smtClean="0">
                <a:latin typeface="Times New Roman" pitchFamily="18" charset="0"/>
                <a:cs typeface="Times New Roman" pitchFamily="18" charset="0"/>
              </a:rPr>
              <a:t>unique.</a:t>
            </a:r>
            <a:endParaRPr lang="en-IN" sz="2200" dirty="0">
              <a:latin typeface="Times New Roman" pitchFamily="18" charset="0"/>
              <a:cs typeface="Times New Roman" pitchFamily="18" charset="0"/>
            </a:endParaRPr>
          </a:p>
          <a:p>
            <a:pPr lvl="0">
              <a:buFont typeface="Wingdings" pitchFamily="2" charset="2"/>
              <a:buChar char="v"/>
            </a:pPr>
            <a:r>
              <a:rPr lang="en-IN" sz="2200" dirty="0">
                <a:latin typeface="Times New Roman" pitchFamily="18" charset="0"/>
                <a:cs typeface="Times New Roman" pitchFamily="18" charset="0"/>
              </a:rPr>
              <a:t>It serves an important niche and provides clear </a:t>
            </a:r>
            <a:r>
              <a:rPr lang="en-IN" sz="2200" dirty="0" smtClean="0">
                <a:latin typeface="Times New Roman" pitchFamily="18" charset="0"/>
                <a:cs typeface="Times New Roman" pitchFamily="18" charset="0"/>
              </a:rPr>
              <a:t>solutions.</a:t>
            </a:r>
            <a:endParaRPr lang="en-IN" sz="2200" dirty="0">
              <a:latin typeface="Times New Roman" pitchFamily="18" charset="0"/>
              <a:cs typeface="Times New Roman" pitchFamily="18" charset="0"/>
            </a:endParaRPr>
          </a:p>
          <a:p>
            <a:pPr lvl="0">
              <a:buFont typeface="Wingdings" pitchFamily="2" charset="2"/>
              <a:buChar char="v"/>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product is original and much better than the </a:t>
            </a:r>
            <a:r>
              <a:rPr lang="en-IN" sz="2200" dirty="0" smtClean="0">
                <a:latin typeface="Times New Roman" pitchFamily="18" charset="0"/>
                <a:cs typeface="Times New Roman" pitchFamily="18" charset="0"/>
              </a:rPr>
              <a:t>competition.</a:t>
            </a:r>
            <a:endParaRPr lang="en-IN" sz="2200" dirty="0">
              <a:latin typeface="Times New Roman" pitchFamily="18" charset="0"/>
              <a:cs typeface="Times New Roman" pitchFamily="18" charset="0"/>
            </a:endParaRPr>
          </a:p>
          <a:p>
            <a:pPr lvl="0">
              <a:buFont typeface="Wingdings" pitchFamily="2" charset="2"/>
              <a:buChar char="v"/>
            </a:pPr>
            <a:r>
              <a:rPr lang="en-IN" sz="2200" dirty="0">
                <a:latin typeface="Times New Roman" pitchFamily="18" charset="0"/>
                <a:cs typeface="Times New Roman" pitchFamily="18" charset="0"/>
              </a:rPr>
              <a:t>It is widely available for customers and has maximum points of </a:t>
            </a:r>
            <a:r>
              <a:rPr lang="en-IN" sz="2200" dirty="0" smtClean="0">
                <a:latin typeface="Times New Roman" pitchFamily="18" charset="0"/>
                <a:cs typeface="Times New Roman" pitchFamily="18" charset="0"/>
              </a:rPr>
              <a:t>sale.</a:t>
            </a:r>
            <a:endParaRPr lang="en-IN" sz="2200" dirty="0">
              <a:latin typeface="Times New Roman" pitchFamily="18" charset="0"/>
              <a:cs typeface="Times New Roman" pitchFamily="18" charset="0"/>
            </a:endParaRPr>
          </a:p>
          <a:p>
            <a:pPr lvl="0">
              <a:buFont typeface="Wingdings" pitchFamily="2" charset="2"/>
              <a:buChar char="v"/>
            </a:pPr>
            <a:r>
              <a:rPr lang="en-IN" sz="2200" dirty="0">
                <a:latin typeface="Times New Roman" pitchFamily="18" charset="0"/>
                <a:cs typeface="Times New Roman" pitchFamily="18" charset="0"/>
              </a:rPr>
              <a:t>It helps your business achieve its financial </a:t>
            </a:r>
            <a:r>
              <a:rPr lang="en-IN" sz="2200" dirty="0" smtClean="0">
                <a:latin typeface="Times New Roman" pitchFamily="18" charset="0"/>
                <a:cs typeface="Times New Roman" pitchFamily="18" charset="0"/>
              </a:rPr>
              <a:t>goals.</a:t>
            </a:r>
            <a:endParaRPr lang="en-IN" sz="2200" dirty="0">
              <a:latin typeface="Times New Roman" pitchFamily="18" charset="0"/>
              <a:cs typeface="Times New Roman" pitchFamily="18" charset="0"/>
            </a:endParaRPr>
          </a:p>
          <a:p>
            <a:pPr algn="just">
              <a:lnSpc>
                <a:spcPct val="150000"/>
              </a:lnSpc>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75405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Continue..</a:t>
            </a:r>
            <a:endParaRPr lang="en-IN" dirty="0"/>
          </a:p>
        </p:txBody>
      </p:sp>
      <p:sp>
        <p:nvSpPr>
          <p:cNvPr id="3" name="Content Placeholder 2"/>
          <p:cNvSpPr>
            <a:spLocks noGrp="1"/>
          </p:cNvSpPr>
          <p:nvPr>
            <p:ph sz="quarter" idx="1"/>
          </p:nvPr>
        </p:nvSpPr>
        <p:spPr>
          <a:xfrm>
            <a:off x="457200" y="1295400"/>
            <a:ext cx="7467600" cy="5178552"/>
          </a:xfrm>
        </p:spPr>
        <p:txBody>
          <a:bodyPr>
            <a:normAutofit fontScale="70000" lnSpcReduction="20000"/>
          </a:bodyPr>
          <a:lstStyle/>
          <a:p>
            <a:pPr marL="0" indent="0">
              <a:buNone/>
            </a:pPr>
            <a:r>
              <a:rPr lang="en-US" sz="3100" b="1" dirty="0" smtClean="0">
                <a:latin typeface="Times New Roman" pitchFamily="18" charset="0"/>
                <a:cs typeface="Times New Roman" pitchFamily="18" charset="0"/>
              </a:rPr>
              <a:t>2)Website Traffic:</a:t>
            </a:r>
            <a:endParaRPr lang="en-IN" sz="3100" b="1" dirty="0" smtClean="0">
              <a:latin typeface="Times New Roman" pitchFamily="18" charset="0"/>
              <a:cs typeface="Times New Roman" pitchFamily="18" charset="0"/>
            </a:endParaRPr>
          </a:p>
          <a:p>
            <a:pPr>
              <a:lnSpc>
                <a:spcPct val="120000"/>
              </a:lnSpc>
              <a:buFont typeface="Wingdings" pitchFamily="2" charset="2"/>
              <a:buChar char="v"/>
            </a:pPr>
            <a:r>
              <a:rPr lang="en-IN" sz="2800" dirty="0" smtClean="0">
                <a:latin typeface="Times New Roman" pitchFamily="18" charset="0"/>
                <a:cs typeface="Times New Roman" pitchFamily="18" charset="0"/>
              </a:rPr>
              <a:t>Today’s </a:t>
            </a:r>
            <a:r>
              <a:rPr lang="en-IN" sz="2800" dirty="0">
                <a:latin typeface="Times New Roman" pitchFamily="18" charset="0"/>
                <a:cs typeface="Times New Roman" pitchFamily="18" charset="0"/>
              </a:rPr>
              <a:t>environment is highly competitive, and you need great SEO to ensure targeted, high-quality traffic to your site.</a:t>
            </a:r>
          </a:p>
          <a:p>
            <a:pPr>
              <a:lnSpc>
                <a:spcPct val="120000"/>
              </a:lnSpc>
              <a:buFont typeface="Wingdings" pitchFamily="2" charset="2"/>
              <a:buChar char="v"/>
            </a:pPr>
            <a:r>
              <a:rPr lang="en-IN" sz="2800" dirty="0">
                <a:latin typeface="Times New Roman" pitchFamily="18" charset="0"/>
                <a:cs typeface="Times New Roman" pitchFamily="18" charset="0"/>
              </a:rPr>
              <a:t>Of course, a business that engages with many of its customers through offline channels can tell them to visit their website to drive traffic. </a:t>
            </a:r>
            <a:endParaRPr lang="en-IN" sz="2800" dirty="0" smtClean="0">
              <a:latin typeface="Times New Roman" pitchFamily="18" charset="0"/>
              <a:cs typeface="Times New Roman" pitchFamily="18" charset="0"/>
            </a:endParaRPr>
          </a:p>
          <a:p>
            <a:pPr>
              <a:lnSpc>
                <a:spcPct val="120000"/>
              </a:lnSpc>
              <a:buFont typeface="Wingdings" pitchFamily="2" charset="2"/>
              <a:buChar char="v"/>
            </a:pPr>
            <a:r>
              <a:rPr lang="en-IN" sz="2800" dirty="0">
                <a:latin typeface="Times New Roman" pitchFamily="18" charset="0"/>
                <a:cs typeface="Times New Roman" pitchFamily="18" charset="0"/>
              </a:rPr>
              <a:t>Content that is keyword targeted produces direct traffic to your website. Content provides great results in less time</a:t>
            </a:r>
            <a:r>
              <a:rPr lang="en-IN" sz="2800" dirty="0" smtClean="0">
                <a:latin typeface="Times New Roman" pitchFamily="18" charset="0"/>
                <a:cs typeface="Times New Roman" pitchFamily="18" charset="0"/>
              </a:rPr>
              <a:t>.</a:t>
            </a:r>
          </a:p>
          <a:p>
            <a:pPr>
              <a:lnSpc>
                <a:spcPct val="120000"/>
              </a:lnSpc>
              <a:buFont typeface="Wingdings" pitchFamily="2" charset="2"/>
              <a:buChar char="v"/>
            </a:pP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SEO generates direct traffic to your website when your site is optimized for relevant keywords typed by </a:t>
            </a:r>
            <a:r>
              <a:rPr lang="en-IN" sz="2800" dirty="0" smtClean="0">
                <a:latin typeface="Times New Roman" pitchFamily="18" charset="0"/>
                <a:cs typeface="Times New Roman" pitchFamily="18" charset="0"/>
              </a:rPr>
              <a:t>user.</a:t>
            </a:r>
          </a:p>
          <a:p>
            <a:pPr>
              <a:lnSpc>
                <a:spcPct val="120000"/>
              </a:lnSpc>
              <a:buFont typeface="Wingdings" pitchFamily="2" charset="2"/>
              <a:buChar char="v"/>
            </a:pPr>
            <a:r>
              <a:rPr lang="en-IN" sz="2800" dirty="0" smtClean="0">
                <a:latin typeface="Times New Roman" pitchFamily="18" charset="0"/>
                <a:cs typeface="Times New Roman" pitchFamily="18" charset="0"/>
              </a:rPr>
              <a:t>Keywords </a:t>
            </a:r>
            <a:r>
              <a:rPr lang="en-IN" sz="2800" dirty="0">
                <a:latin typeface="Times New Roman" pitchFamily="18" charset="0"/>
                <a:cs typeface="Times New Roman" pitchFamily="18" charset="0"/>
              </a:rPr>
              <a:t>should be unique, not common, because competition is very high for common and popular keywords rather than unique and different keywords.</a:t>
            </a:r>
          </a:p>
          <a:p>
            <a:pPr marL="0" indent="0">
              <a:buNone/>
            </a:pPr>
            <a:r>
              <a:rPr lang="en-IN" sz="2000" dirty="0"/>
              <a:t/>
            </a:r>
            <a:br>
              <a:rPr lang="en-IN" sz="2000" dirty="0"/>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32842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sz="3200" b="1" u="sng" dirty="0" smtClean="0">
                <a:solidFill>
                  <a:schemeClr val="accent1"/>
                </a:solidFill>
                <a:effectLst>
                  <a:outerShdw blurRad="38100" dist="38100" dir="2700000" algn="tl">
                    <a:srgbClr val="000000">
                      <a:alpha val="43137"/>
                    </a:srgbClr>
                  </a:outerShdw>
                </a:effectLst>
              </a:rPr>
              <a:t>Continue..</a:t>
            </a:r>
            <a:endParaRPr lang="en-IN" dirty="0"/>
          </a:p>
        </p:txBody>
      </p:sp>
      <p:sp>
        <p:nvSpPr>
          <p:cNvPr id="3" name="Content Placeholder 2"/>
          <p:cNvSpPr>
            <a:spLocks noGrp="1"/>
          </p:cNvSpPr>
          <p:nvPr>
            <p:ph sz="quarter" idx="1"/>
          </p:nvPr>
        </p:nvSpPr>
        <p:spPr>
          <a:xfrm>
            <a:off x="457200" y="1066800"/>
            <a:ext cx="7467600" cy="5407152"/>
          </a:xfrm>
        </p:spPr>
        <p:txBody>
          <a:bodyPr>
            <a:noAutofit/>
          </a:bodyPr>
          <a:lstStyle/>
          <a:p>
            <a:pPr>
              <a:buFont typeface="Wingdings" pitchFamily="2" charset="2"/>
              <a:buChar char="v"/>
            </a:pPr>
            <a:r>
              <a:rPr lang="en-IN" sz="2200" dirty="0">
                <a:latin typeface="Times New Roman" pitchFamily="18" charset="0"/>
                <a:cs typeface="Times New Roman" pitchFamily="18" charset="0"/>
              </a:rPr>
              <a:t>Essentially having a higher search ranking will provide more traffic to a website.  More traffic to a website can lead to more customers, revenue and profit.  </a:t>
            </a:r>
            <a:endParaRPr lang="en-IN" sz="2200" dirty="0" smtClean="0">
              <a:latin typeface="Times New Roman" pitchFamily="18" charset="0"/>
              <a:cs typeface="Times New Roman" pitchFamily="18" charset="0"/>
            </a:endParaRPr>
          </a:p>
          <a:p>
            <a:pPr>
              <a:buFont typeface="Wingdings" pitchFamily="2" charset="2"/>
              <a:buChar char="v"/>
            </a:pPr>
            <a:r>
              <a:rPr lang="en-IN" sz="2200" dirty="0" smtClean="0">
                <a:latin typeface="Times New Roman" pitchFamily="18" charset="0"/>
                <a:cs typeface="Times New Roman" pitchFamily="18" charset="0"/>
              </a:rPr>
              <a:t>SEO </a:t>
            </a:r>
            <a:r>
              <a:rPr lang="en-IN" sz="2200" dirty="0">
                <a:latin typeface="Times New Roman" pitchFamily="18" charset="0"/>
                <a:cs typeface="Times New Roman" pitchFamily="18" charset="0"/>
              </a:rPr>
              <a:t>is an important aspect of an online marketing campaign because it can help improve search engine </a:t>
            </a:r>
            <a:r>
              <a:rPr lang="en-IN" sz="2200" dirty="0" smtClean="0">
                <a:latin typeface="Times New Roman" pitchFamily="18" charset="0"/>
                <a:cs typeface="Times New Roman" pitchFamily="18" charset="0"/>
              </a:rPr>
              <a:t>ranking. It's </a:t>
            </a:r>
            <a:r>
              <a:rPr lang="en-IN" sz="2200" dirty="0">
                <a:latin typeface="Times New Roman" pitchFamily="18" charset="0"/>
                <a:cs typeface="Times New Roman" pitchFamily="18" charset="0"/>
              </a:rPr>
              <a:t>a relatively low-cost way to increase traffic and generate revenue.  A small firm with good SEO skills can rank higher in the search results than larger competitors.</a:t>
            </a:r>
          </a:p>
          <a:p>
            <a:pPr>
              <a:buFont typeface="Wingdings" pitchFamily="2" charset="2"/>
              <a:buChar char="v"/>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14800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792162"/>
          </a:xfrm>
        </p:spPr>
        <p:txBody>
          <a:bodyPr/>
          <a:lstStyle/>
          <a:p>
            <a:r>
              <a:rPr lang="en-US" b="1" u="sng" dirty="0" smtClean="0">
                <a:solidFill>
                  <a:schemeClr val="accent1"/>
                </a:solidFill>
                <a:effectLst>
                  <a:outerShdw blurRad="38100" dist="38100" dir="2700000" algn="tl">
                    <a:srgbClr val="000000">
                      <a:alpha val="43137"/>
                    </a:srgbClr>
                  </a:outerShdw>
                </a:effectLst>
              </a:rPr>
              <a:t>continue</a:t>
            </a:r>
            <a:endParaRPr lang="en-US" b="1" u="sng" dirty="0">
              <a:solidFill>
                <a:schemeClr val="accent1"/>
              </a:solidFill>
              <a:effectLst>
                <a:outerShdw blurRad="38100" dist="38100" dir="2700000" algn="tl">
                  <a:srgbClr val="000000">
                    <a:alpha val="43137"/>
                  </a:srgbClr>
                </a:outerShdw>
              </a:effectLst>
            </a:endParaRPr>
          </a:p>
        </p:txBody>
      </p:sp>
      <p:pic>
        <p:nvPicPr>
          <p:cNvPr id="4" name="Content Placeholder 3" descr="SERP Results for Google SEO"/>
          <p:cNvPicPr>
            <a:picLocks noGrp="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371600"/>
            <a:ext cx="6808046" cy="5102225"/>
          </a:xfrm>
          <a:prstGeom prst="rect">
            <a:avLst/>
          </a:prstGeom>
          <a:noFill/>
          <a:ln>
            <a:noFill/>
          </a:ln>
        </p:spPr>
      </p:pic>
    </p:spTree>
    <p:extLst>
      <p:ext uri="{BB962C8B-B14F-4D97-AF65-F5344CB8AC3E}">
        <p14:creationId xmlns:p14="http://schemas.microsoft.com/office/powerpoint/2010/main" xmlns="" val="2369164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BA86E7-E9D1-4621-B69F-FE59609A52E2}"/>
</file>

<file path=customXml/itemProps2.xml><?xml version="1.0" encoding="utf-8"?>
<ds:datastoreItem xmlns:ds="http://schemas.openxmlformats.org/officeDocument/2006/customXml" ds:itemID="{E0827CC4-71B3-4795-8C6A-BC43E0F80567}"/>
</file>

<file path=customXml/itemProps3.xml><?xml version="1.0" encoding="utf-8"?>
<ds:datastoreItem xmlns:ds="http://schemas.openxmlformats.org/officeDocument/2006/customXml" ds:itemID="{BDCFB4C5-F7B0-4784-8960-D3DD759001FB}"/>
</file>

<file path=docProps/app.xml><?xml version="1.0" encoding="utf-8"?>
<Properties xmlns="http://schemas.openxmlformats.org/officeDocument/2006/extended-properties" xmlns:vt="http://schemas.openxmlformats.org/officeDocument/2006/docPropsVTypes">
  <Template>Oriel</Template>
  <TotalTime>1330</TotalTime>
  <Words>737</Words>
  <Application>Microsoft Office PowerPoint</Application>
  <PresentationFormat>On-screen Show (4:3)</PresentationFormat>
  <Paragraphs>55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Search engine optimization </vt:lpstr>
      <vt:lpstr>Content</vt:lpstr>
      <vt:lpstr>Ch-3</vt:lpstr>
      <vt:lpstr>Ch-3</vt:lpstr>
      <vt:lpstr>Slide 5</vt:lpstr>
      <vt:lpstr>Continue..</vt:lpstr>
      <vt:lpstr>      Continue..</vt:lpstr>
      <vt:lpstr>Continue..</vt:lpstr>
      <vt:lpstr>continue</vt:lpstr>
      <vt:lpstr>High ROI:</vt:lpstr>
      <vt:lpstr>High ROI:</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Management System</dc:title>
  <dc:creator>Maulik</dc:creator>
  <cp:lastModifiedBy>S1</cp:lastModifiedBy>
  <cp:revision>275</cp:revision>
  <dcterms:created xsi:type="dcterms:W3CDTF">2013-12-22T05:12:17Z</dcterms:created>
  <dcterms:modified xsi:type="dcterms:W3CDTF">2016-09-25T10:51:12Z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