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2.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320" r:id="rId3"/>
    <p:sldId id="261" r:id="rId4"/>
    <p:sldId id="321" r:id="rId5"/>
    <p:sldId id="262" r:id="rId6"/>
    <p:sldId id="322" r:id="rId7"/>
    <p:sldId id="323" r:id="rId8"/>
    <p:sldId id="324" r:id="rId9"/>
    <p:sldId id="265" r:id="rId10"/>
    <p:sldId id="269" r:id="rId11"/>
    <p:sldId id="270" r:id="rId12"/>
    <p:sldId id="272" r:id="rId13"/>
    <p:sldId id="273" r:id="rId14"/>
    <p:sldId id="274" r:id="rId15"/>
    <p:sldId id="275" r:id="rId16"/>
    <p:sldId id="276" r:id="rId17"/>
    <p:sldId id="277" r:id="rId18"/>
    <p:sldId id="278" r:id="rId19"/>
    <p:sldId id="280" r:id="rId20"/>
    <p:sldId id="281" r:id="rId21"/>
    <p:sldId id="326" r:id="rId22"/>
    <p:sldId id="327" r:id="rId23"/>
    <p:sldId id="325" r:id="rId24"/>
    <p:sldId id="335" r:id="rId25"/>
    <p:sldId id="336" r:id="rId26"/>
    <p:sldId id="337" r:id="rId27"/>
    <p:sldId id="338" r:id="rId28"/>
    <p:sldId id="339" r:id="rId29"/>
    <p:sldId id="340" r:id="rId30"/>
    <p:sldId id="341" r:id="rId31"/>
    <p:sldId id="328" r:id="rId32"/>
    <p:sldId id="289" r:id="rId33"/>
    <p:sldId id="332" r:id="rId34"/>
    <p:sldId id="334" r:id="rId35"/>
    <p:sldId id="333" r:id="rId36"/>
    <p:sldId id="300" r:id="rId37"/>
    <p:sldId id="329" r:id="rId38"/>
    <p:sldId id="301" r:id="rId39"/>
    <p:sldId id="302" r:id="rId40"/>
    <p:sldId id="303" r:id="rId41"/>
    <p:sldId id="304" r:id="rId42"/>
    <p:sldId id="305" r:id="rId43"/>
    <p:sldId id="331" r:id="rId44"/>
    <p:sldId id="306" r:id="rId45"/>
    <p:sldId id="330" r:id="rId46"/>
    <p:sldId id="30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67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2E0E06-AB51-44FC-A4D6-DF92655569FF}"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2E0E06-AB51-44FC-A4D6-DF92655569FF}" type="datetimeFigureOut">
              <a:rPr lang="en-US" smtClean="0"/>
              <a:pPr/>
              <a:t>8/3/2017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2E0E06-AB51-44FC-A4D6-DF92655569FF}" type="datetimeFigureOut">
              <a:rPr lang="en-US" smtClean="0"/>
              <a:pPr/>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2E0E06-AB51-44FC-A4D6-DF92655569FF}" type="datetimeFigureOut">
              <a:rPr lang="en-US" smtClean="0"/>
              <a:pPr/>
              <a:t>8/3/2017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2E0E06-AB51-44FC-A4D6-DF92655569FF}" type="datetimeFigureOut">
              <a:rPr lang="en-US" smtClean="0"/>
              <a:pPr/>
              <a:t>8/3/2017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E0E06-AB51-44FC-A4D6-DF92655569FF}" type="datetimeFigureOut">
              <a:rPr lang="en-US" smtClean="0"/>
              <a:pPr/>
              <a:t>8/3/2017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E0E06-AB51-44FC-A4D6-DF92655569FF}" type="datetimeFigureOut">
              <a:rPr lang="en-US" smtClean="0"/>
              <a:pPr/>
              <a:t>8/3/2017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D71CF-1D88-4D5E-98E0-847C657C6BC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E0E06-AB51-44FC-A4D6-DF92655569FF}" type="datetimeFigureOut">
              <a:rPr lang="en-US" smtClean="0"/>
              <a:pPr/>
              <a:t>8/3/2017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D71CF-1D88-4D5E-98E0-847C657C6BC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shopify.in/tour/ecommerce-websit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www.google.com/place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local.yahoo.com/" TargetMode="External"/><Relationship Id="rId2" Type="http://schemas.openxmlformats.org/officeDocument/2006/relationships/hyperlink" Target="http://www.bing.com/local/" TargetMode="External"/><Relationship Id="rId1" Type="http://schemas.openxmlformats.org/officeDocument/2006/relationships/slideLayout" Target="../slideLayouts/slideLayout1.xml"/><Relationship Id="rId4" Type="http://schemas.openxmlformats.org/officeDocument/2006/relationships/hyperlink" Target="http://www.wordstream.com/google-local-for-mobile"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earchengineland.com/70-consumers-will-leave-review-business-asked-262802"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openvine.com/_blog/Small_Business_Internet_Blog/post/5_Benefits_of_Blogging_for_Your_Small_Business/" TargetMode="External"/><Relationship Id="rId2" Type="http://schemas.openxmlformats.org/officeDocument/2006/relationships/hyperlink" Target="http://blogging.org/blog/blogging-stats-2012-infographic/"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blog.hubspot.com/marketing/google-algorithm-change-mobile-friendly" TargetMode="External"/><Relationship Id="rId2" Type="http://schemas.openxmlformats.org/officeDocument/2006/relationships/hyperlink" Target="https://blog.hubspot.com/marketing/mobile-website-search-optimization-tips" TargetMode="External"/><Relationship Id="rId1" Type="http://schemas.openxmlformats.org/officeDocument/2006/relationships/slideLayout" Target="../slideLayouts/slideLayout2.xml"/><Relationship Id="rId4" Type="http://schemas.openxmlformats.org/officeDocument/2006/relationships/hyperlink" Target="https://webmasters.googleblog.com/2016/03/continuing-to-make-web-more-mobile.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thunderdata.com/feeds.xml"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thunderdata.com/feeds.xml" TargetMode="External"/><Relationship Id="rId2" Type="http://schemas.openxmlformats.org/officeDocument/2006/relationships/hyperlink" Target="http://www.microsoft.com/windows/downloads/ie/getitnow.mspx"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www.google.com/support/feedburner/bin/answer.py?answer=78465" TargetMode="External"/><Relationship Id="rId2" Type="http://schemas.openxmlformats.org/officeDocument/2006/relationships/hyperlink" Target="http://www.feedburner.com/" TargetMode="External"/><Relationship Id="rId1" Type="http://schemas.openxmlformats.org/officeDocument/2006/relationships/slideLayout" Target="../slideLayouts/slideLayout1.xml"/><Relationship Id="rId5" Type="http://schemas.openxmlformats.org/officeDocument/2006/relationships/hyperlink" Target="http://www.google.com/support/feedburner/bin/answer.py?answer=80874" TargetMode="External"/><Relationship Id="rId4" Type="http://schemas.openxmlformats.org/officeDocument/2006/relationships/hyperlink" Target="http://www.google.com/support/feedburner/bin/answer.py?answer=78467"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www.google.com/support/feedburner/bin/answer.py?answer=78480" TargetMode="External"/><Relationship Id="rId2" Type="http://schemas.openxmlformats.org/officeDocument/2006/relationships/hyperlink" Target="http://www.google.com/support/feedburner/bin/answer.py?answer=78478" TargetMode="External"/><Relationship Id="rId1" Type="http://schemas.openxmlformats.org/officeDocument/2006/relationships/slideLayout" Target="../slideLayouts/slideLayout2.xml"/><Relationship Id="rId6" Type="http://schemas.openxmlformats.org/officeDocument/2006/relationships/hyperlink" Target="http://yoast.com/wordpress/seo/" TargetMode="External"/><Relationship Id="rId5" Type="http://schemas.openxmlformats.org/officeDocument/2006/relationships/hyperlink" Target="http://www.google.com/support/feedburner/bin/answer.py?answer=78483" TargetMode="External"/><Relationship Id="rId4" Type="http://schemas.openxmlformats.org/officeDocument/2006/relationships/hyperlink" Target="http://www.google.com/support/feedburner/bin/answer.py?answer=80874"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www.clickonf5.org/google/howto-check-hourly-traffic-google-analytics/8024" TargetMode="External"/><Relationship Id="rId2" Type="http://schemas.openxmlformats.org/officeDocument/2006/relationships/hyperlink" Target="http://mackcollier.com/are-you-tracking-your-blogs-stats-in-real-tim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feedburner.com/"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yoast.com/wordpress/seo/" TargetMode="External"/><Relationship Id="rId3" Type="http://schemas.openxmlformats.org/officeDocument/2006/relationships/hyperlink" Target="http://www.google.com/support/feedburner/bin/answer.py?answer=78467" TargetMode="External"/><Relationship Id="rId7" Type="http://schemas.openxmlformats.org/officeDocument/2006/relationships/hyperlink" Target="http://www.google.com/support/feedburner/bin/answer.py?answer=78483" TargetMode="External"/><Relationship Id="rId2" Type="http://schemas.openxmlformats.org/officeDocument/2006/relationships/hyperlink" Target="http://www.google.com/support/feedburner/bin/answer.py?answer=78465" TargetMode="External"/><Relationship Id="rId1" Type="http://schemas.openxmlformats.org/officeDocument/2006/relationships/slideLayout" Target="../slideLayouts/slideLayout2.xml"/><Relationship Id="rId6" Type="http://schemas.openxmlformats.org/officeDocument/2006/relationships/hyperlink" Target="http://www.google.com/support/feedburner/bin/answer.py?answer=78480" TargetMode="External"/><Relationship Id="rId5" Type="http://schemas.openxmlformats.org/officeDocument/2006/relationships/hyperlink" Target="http://www.google.com/support/feedburner/bin/answer.py?answer=78478" TargetMode="External"/><Relationship Id="rId4" Type="http://schemas.openxmlformats.org/officeDocument/2006/relationships/hyperlink" Target="http://www.google.com/support/feedburner/bin/answer.py?answer=8087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Optimizing For Image Search…</a:t>
            </a:r>
            <a:endParaRPr lang="en-US" dirty="0"/>
          </a:p>
        </p:txBody>
      </p:sp>
      <p:sp>
        <p:nvSpPr>
          <p:cNvPr id="6" name="TextBox 5"/>
          <p:cNvSpPr txBox="1"/>
          <p:nvPr/>
        </p:nvSpPr>
        <p:spPr>
          <a:xfrm>
            <a:off x="228600" y="1144012"/>
            <a:ext cx="8763000" cy="5524589"/>
          </a:xfrm>
          <a:prstGeom prst="rect">
            <a:avLst/>
          </a:prstGeom>
          <a:noFill/>
        </p:spPr>
        <p:txBody>
          <a:bodyPr wrap="square" rtlCol="0">
            <a:spAutoFit/>
          </a:bodyPr>
          <a:lstStyle/>
          <a:p>
            <a:pPr marL="457200" lvl="0" indent="-457200" algn="just">
              <a:buFont typeface="Arial" pitchFamily="34" charset="0"/>
              <a:buChar char="•"/>
            </a:pPr>
            <a:r>
              <a:rPr lang="en-IN" sz="2700" dirty="0" smtClean="0"/>
              <a:t>It’s said that a picture is equal to 1,000 words.</a:t>
            </a:r>
          </a:p>
          <a:p>
            <a:pPr marL="457200" lvl="0" indent="-457200" algn="just">
              <a:buFont typeface="Arial" pitchFamily="34" charset="0"/>
              <a:buChar char="•"/>
            </a:pPr>
            <a:r>
              <a:rPr lang="en-IN" sz="2700" dirty="0" smtClean="0"/>
              <a:t>Images are always like a breather in websites and play a great role in attracting and retaining visitors to the site.</a:t>
            </a:r>
          </a:p>
          <a:p>
            <a:pPr marL="457200" lvl="0" indent="-457200" algn="just">
              <a:buFont typeface="Arial" pitchFamily="34" charset="0"/>
              <a:buChar char="•"/>
            </a:pPr>
            <a:r>
              <a:rPr lang="en-IN" sz="2700" dirty="0" smtClean="0"/>
              <a:t>If you run an online store, image optimization is an art that you want to master. </a:t>
            </a:r>
          </a:p>
          <a:p>
            <a:pPr marL="457200" lvl="0" indent="-457200" algn="just">
              <a:buFont typeface="Arial" pitchFamily="34" charset="0"/>
              <a:buChar char="•"/>
            </a:pPr>
            <a:r>
              <a:rPr lang="en-IN" sz="2800" dirty="0" smtClean="0"/>
              <a:t>Image </a:t>
            </a:r>
            <a:r>
              <a:rPr lang="en-IN" sz="2800" b="1" dirty="0" smtClean="0"/>
              <a:t>optimization</a:t>
            </a:r>
            <a:r>
              <a:rPr lang="en-IN" sz="2800" dirty="0" smtClean="0"/>
              <a:t> is the practice of making changes or adjustments to a </a:t>
            </a:r>
            <a:r>
              <a:rPr lang="en-IN" sz="2800" b="1" dirty="0" smtClean="0"/>
              <a:t>image</a:t>
            </a:r>
            <a:r>
              <a:rPr lang="en-IN" sz="2800" dirty="0" smtClean="0"/>
              <a:t> to make it more visible.</a:t>
            </a:r>
            <a:endParaRPr lang="en-IN" sz="2700" dirty="0" smtClean="0"/>
          </a:p>
          <a:p>
            <a:pPr marL="457200" lvl="0" indent="-457200" algn="just">
              <a:buFont typeface="Arial" pitchFamily="34" charset="0"/>
              <a:buChar char="•"/>
            </a:pPr>
            <a:r>
              <a:rPr lang="en-IN" sz="2700" dirty="0" smtClean="0"/>
              <a:t>From attracting shoppers perusing Google images to reducing site load time.</a:t>
            </a:r>
          </a:p>
          <a:p>
            <a:pPr marL="457200" lvl="0" indent="-457200" algn="just">
              <a:buFont typeface="Arial" pitchFamily="34" charset="0"/>
              <a:buChar char="•"/>
            </a:pPr>
            <a:r>
              <a:rPr lang="en-IN" sz="2700" dirty="0" smtClean="0"/>
              <a:t>Image optimization can be an important part of </a:t>
            </a:r>
            <a:r>
              <a:rPr lang="en-IN" sz="2700" dirty="0" smtClean="0">
                <a:hlinkClick r:id="rId2"/>
              </a:rPr>
              <a:t>building a successful ecommerce website</a:t>
            </a:r>
            <a:r>
              <a:rPr lang="en-IN" sz="2700" dirty="0" smtClean="0"/>
              <a:t>. </a:t>
            </a:r>
          </a:p>
          <a:p>
            <a:pPr marL="457200" lvl="0" indent="-457200" algn="just">
              <a:buFont typeface="Arial" pitchFamily="34" charset="0"/>
              <a:buChar char="•"/>
            </a:pPr>
            <a:endParaRPr lang="en-IN" sz="2700" dirty="0" smtClean="0"/>
          </a:p>
          <a:p>
            <a:pPr marL="457200" lvl="0" indent="-457200" algn="just">
              <a:buFont typeface="Arial" pitchFamily="34" charset="0"/>
              <a:buChar char="•"/>
            </a:pPr>
            <a:endParaRPr lang="en-IN" sz="27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609599"/>
          </a:xfrm>
        </p:spPr>
        <p:txBody>
          <a:bodyPr>
            <a:normAutofit fontScale="90000"/>
          </a:bodyPr>
          <a:lstStyle/>
          <a:p>
            <a:r>
              <a:rPr lang="en-US" sz="3600" dirty="0" smtClean="0"/>
              <a:t>Product Optimization Tips…</a:t>
            </a:r>
            <a:endParaRPr lang="en-US" sz="3600" dirty="0"/>
          </a:p>
        </p:txBody>
      </p:sp>
      <p:sp>
        <p:nvSpPr>
          <p:cNvPr id="6" name="TextBox 5"/>
          <p:cNvSpPr txBox="1"/>
          <p:nvPr/>
        </p:nvSpPr>
        <p:spPr>
          <a:xfrm>
            <a:off x="228600" y="914400"/>
            <a:ext cx="8763000" cy="6554420"/>
          </a:xfrm>
          <a:prstGeom prst="rect">
            <a:avLst/>
          </a:prstGeom>
          <a:noFill/>
        </p:spPr>
        <p:txBody>
          <a:bodyPr wrap="square" rtlCol="0">
            <a:spAutoFit/>
          </a:bodyPr>
          <a:lstStyle/>
          <a:p>
            <a:pPr marL="457200" lvl="0" indent="-457200" algn="just"/>
            <a:r>
              <a:rPr lang="en-IN" sz="2700" b="1" dirty="0" smtClean="0"/>
              <a:t>1.Create unique product descriptions. </a:t>
            </a:r>
          </a:p>
          <a:p>
            <a:pPr marL="457200" lvl="0" indent="-457200" algn="just">
              <a:buFont typeface="Arial" pitchFamily="34" charset="0"/>
              <a:buChar char="•"/>
            </a:pPr>
            <a:r>
              <a:rPr lang="en-IN" sz="2700" dirty="0" smtClean="0"/>
              <a:t>One of the biggest mistake ecommerce websites make is using manufacture’s product description.</a:t>
            </a:r>
          </a:p>
          <a:p>
            <a:pPr marL="457200" lvl="0" indent="-457200" algn="just">
              <a:buFont typeface="Arial" pitchFamily="34" charset="0"/>
              <a:buChar char="•"/>
            </a:pPr>
            <a:r>
              <a:rPr lang="en-IN" sz="2700" dirty="0" smtClean="0"/>
              <a:t>Search engines view this as duplicate content. In addition to your website being penalized, Google may not even index it in the first place. </a:t>
            </a:r>
          </a:p>
          <a:p>
            <a:pPr marL="457200" indent="-457200" algn="just">
              <a:buFont typeface="Arial" pitchFamily="34" charset="0"/>
              <a:buChar char="•"/>
            </a:pPr>
            <a:r>
              <a:rPr lang="en-IN" sz="2700" dirty="0" smtClean="0"/>
              <a:t>Only write quality descriptive content that helps your customers make purchasing decisions.</a:t>
            </a:r>
          </a:p>
          <a:p>
            <a:pPr marL="457200" lvl="0" indent="-457200" algn="just"/>
            <a:r>
              <a:rPr lang="en-IN" sz="2700" b="1" dirty="0" smtClean="0"/>
              <a:t>2.Use long-tail keywords.</a:t>
            </a:r>
            <a:r>
              <a:rPr lang="en-IN" sz="2700" dirty="0" smtClean="0"/>
              <a:t> </a:t>
            </a:r>
          </a:p>
          <a:p>
            <a:pPr marL="457200" lvl="0" indent="-457200" algn="just">
              <a:buFont typeface="Arial" pitchFamily="34" charset="0"/>
              <a:buChar char="•"/>
            </a:pPr>
            <a:r>
              <a:rPr lang="en-IN" sz="2700" dirty="0" smtClean="0"/>
              <a:t>Long-tail keywords are very targeted search phrases that contain three or more words. </a:t>
            </a:r>
          </a:p>
          <a:p>
            <a:pPr marL="457200" lvl="0" indent="-457200" algn="just">
              <a:buFont typeface="Arial" pitchFamily="34" charset="0"/>
              <a:buChar char="•"/>
            </a:pPr>
            <a:r>
              <a:rPr lang="en-IN" sz="2700" dirty="0" smtClean="0"/>
              <a:t>Consumers who search using a long-tail keyword typically know exactly what they’re looking to purchase, so a product page optimized for this has a higher likelihood of attracting and converting a customer who’s ready to buy.</a:t>
            </a:r>
            <a:endParaRPr lang="en-US" sz="2700"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609599"/>
          </a:xfrm>
        </p:spPr>
        <p:txBody>
          <a:bodyPr>
            <a:normAutofit fontScale="90000"/>
          </a:bodyPr>
          <a:lstStyle/>
          <a:p>
            <a:r>
              <a:rPr lang="en-US" sz="3600" dirty="0" smtClean="0"/>
              <a:t>Continue…</a:t>
            </a:r>
            <a:endParaRPr lang="en-US" sz="3600" dirty="0"/>
          </a:p>
        </p:txBody>
      </p:sp>
      <p:sp>
        <p:nvSpPr>
          <p:cNvPr id="6" name="TextBox 5"/>
          <p:cNvSpPr txBox="1"/>
          <p:nvPr/>
        </p:nvSpPr>
        <p:spPr>
          <a:xfrm>
            <a:off x="228600" y="838200"/>
            <a:ext cx="8763000" cy="6417141"/>
          </a:xfrm>
          <a:prstGeom prst="rect">
            <a:avLst/>
          </a:prstGeom>
          <a:noFill/>
        </p:spPr>
        <p:txBody>
          <a:bodyPr wrap="square" rtlCol="0">
            <a:spAutoFit/>
          </a:bodyPr>
          <a:lstStyle/>
          <a:p>
            <a:pPr marL="457200" lvl="0" indent="-457200" algn="just"/>
            <a:r>
              <a:rPr lang="en-IN" sz="2700" b="1" dirty="0" smtClean="0"/>
              <a:t>3.Incorporate customer reviews:</a:t>
            </a:r>
            <a:r>
              <a:rPr lang="en-IN" sz="2700" dirty="0" smtClean="0"/>
              <a:t> </a:t>
            </a:r>
          </a:p>
          <a:p>
            <a:pPr marL="457200" lvl="0" indent="-457200" algn="just">
              <a:buFont typeface="Arial" pitchFamily="34" charset="0"/>
              <a:buChar char="•"/>
            </a:pPr>
            <a:r>
              <a:rPr lang="en-IN" sz="2700" dirty="0" smtClean="0"/>
              <a:t>Product pages with customer reviews convert 58% more visitors and increase revenue per visit by 62%. </a:t>
            </a:r>
          </a:p>
          <a:p>
            <a:pPr marL="457200" lvl="0" indent="-457200" algn="just">
              <a:buFont typeface="Arial" pitchFamily="34" charset="0"/>
              <a:buChar char="•"/>
            </a:pPr>
            <a:r>
              <a:rPr lang="en-IN" sz="2700" dirty="0" smtClean="0"/>
              <a:t>That’s because reviews establish credibility and provide social proof to prospective buyers. </a:t>
            </a:r>
          </a:p>
          <a:p>
            <a:pPr marL="457200" lvl="0" indent="-457200" algn="just">
              <a:buFont typeface="Arial" pitchFamily="34" charset="0"/>
              <a:buChar char="•"/>
            </a:pPr>
            <a:r>
              <a:rPr lang="en-IN" sz="2700" dirty="0" smtClean="0"/>
              <a:t>From an SEO perspective, product pages that feature customer reviews rank higher because Google rewards pages that are frequently updated with fresh, unique content.</a:t>
            </a:r>
          </a:p>
          <a:p>
            <a:pPr marL="457200" lvl="0" indent="-457200" algn="just"/>
            <a:r>
              <a:rPr lang="en-IN" sz="2800" b="1" dirty="0" smtClean="0"/>
              <a:t>4.Make navigation intuitive:</a:t>
            </a:r>
            <a:r>
              <a:rPr lang="en-IN" sz="2800" dirty="0" smtClean="0"/>
              <a:t> </a:t>
            </a:r>
          </a:p>
          <a:p>
            <a:pPr marL="457200" lvl="0" indent="-457200" algn="just">
              <a:buFont typeface="Arial" pitchFamily="34" charset="0"/>
              <a:buChar char="•"/>
            </a:pPr>
            <a:r>
              <a:rPr lang="en-IN" sz="2800" dirty="0" smtClean="0"/>
              <a:t>Your ecommerce site’s architecture has a major impact on achieving higher rankings and providing the best possible user experience. </a:t>
            </a:r>
          </a:p>
          <a:p>
            <a:pPr marL="457200" lvl="0" indent="-457200" algn="just">
              <a:buFont typeface="Arial" pitchFamily="34" charset="0"/>
              <a:buChar char="•"/>
            </a:pPr>
            <a:r>
              <a:rPr lang="en-IN" sz="2800" dirty="0" smtClean="0"/>
              <a:t>Organize your product pages into categories that are easy to understand, search, and follow</a:t>
            </a:r>
            <a:endParaRPr lang="en-US" sz="27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76200"/>
            <a:ext cx="9144000" cy="609600"/>
          </a:xfrm>
        </p:spPr>
        <p:txBody>
          <a:bodyPr>
            <a:normAutofit fontScale="90000"/>
          </a:bodyPr>
          <a:lstStyle/>
          <a:p>
            <a:r>
              <a:rPr lang="en-US" dirty="0" smtClean="0"/>
              <a:t>Continue…</a:t>
            </a:r>
            <a:endParaRPr lang="en-IN" dirty="0"/>
          </a:p>
        </p:txBody>
      </p:sp>
      <p:sp>
        <p:nvSpPr>
          <p:cNvPr id="5" name="TextBox 4"/>
          <p:cNvSpPr txBox="1"/>
          <p:nvPr/>
        </p:nvSpPr>
        <p:spPr>
          <a:xfrm>
            <a:off x="381000" y="838200"/>
            <a:ext cx="8458200" cy="5909310"/>
          </a:xfrm>
          <a:prstGeom prst="rect">
            <a:avLst/>
          </a:prstGeom>
          <a:noFill/>
        </p:spPr>
        <p:txBody>
          <a:bodyPr wrap="square" rtlCol="0">
            <a:spAutoFit/>
          </a:bodyPr>
          <a:lstStyle/>
          <a:p>
            <a:pPr algn="just"/>
            <a:r>
              <a:rPr lang="en-IN" sz="2700" b="1" dirty="0" smtClean="0"/>
              <a:t>5.Integrate social media on product pages:</a:t>
            </a:r>
            <a:r>
              <a:rPr lang="en-IN" sz="2700" dirty="0" smtClean="0"/>
              <a:t> </a:t>
            </a:r>
          </a:p>
          <a:p>
            <a:pPr algn="just">
              <a:buFont typeface="Arial" pitchFamily="34" charset="0"/>
              <a:buChar char="•"/>
            </a:pPr>
            <a:r>
              <a:rPr lang="en-IN" sz="2700" dirty="0" smtClean="0"/>
              <a:t>Google rankings are significantly influenced by the amount and quality of social media signals because they indicate a page’s authority and relevance.</a:t>
            </a:r>
          </a:p>
          <a:p>
            <a:pPr algn="just">
              <a:buFont typeface="Arial" pitchFamily="34" charset="0"/>
              <a:buChar char="•"/>
            </a:pPr>
            <a:r>
              <a:rPr lang="en-IN" sz="2700" dirty="0" smtClean="0"/>
              <a:t> Add social sharing buttons for sites like </a:t>
            </a:r>
            <a:r>
              <a:rPr lang="en-IN" sz="2700" dirty="0" err="1" smtClean="0"/>
              <a:t>Facebook</a:t>
            </a:r>
            <a:r>
              <a:rPr lang="en-IN" sz="2700" dirty="0" smtClean="0"/>
              <a:t>, Twitter, Google+, </a:t>
            </a:r>
            <a:r>
              <a:rPr lang="en-IN" sz="2700" dirty="0" err="1" smtClean="0"/>
              <a:t>LinkedIn,Pinterest,&amp;Instagram</a:t>
            </a:r>
            <a:r>
              <a:rPr lang="en-IN" sz="2700" dirty="0" smtClean="0"/>
              <a:t> to your product pages so interested prospects and happy customers can share your product information with their followers.</a:t>
            </a:r>
          </a:p>
          <a:p>
            <a:r>
              <a:rPr lang="en-IN" sz="2700" b="1" dirty="0" smtClean="0"/>
              <a:t>6.Use search-friendly URLs: </a:t>
            </a:r>
          </a:p>
          <a:p>
            <a:pPr>
              <a:buFont typeface="Arial" pitchFamily="34" charset="0"/>
              <a:buChar char="•"/>
            </a:pPr>
            <a:r>
              <a:rPr lang="en-IN" sz="2700" dirty="0" smtClean="0"/>
              <a:t>Every URL needs to be unique and optimized for the page’s primary keyword. Relevantly titled URLs tell Google what the page is about while giving visitors helpful information. </a:t>
            </a:r>
          </a:p>
          <a:p>
            <a:pPr algn="just"/>
            <a:endParaRPr lang="en-IN" sz="27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Continue..</a:t>
            </a:r>
            <a:endParaRPr lang="en-US" dirty="0"/>
          </a:p>
        </p:txBody>
      </p:sp>
      <p:sp>
        <p:nvSpPr>
          <p:cNvPr id="6" name="TextBox 5"/>
          <p:cNvSpPr txBox="1"/>
          <p:nvPr/>
        </p:nvSpPr>
        <p:spPr>
          <a:xfrm>
            <a:off x="228600" y="1144012"/>
            <a:ext cx="8763000" cy="5586145"/>
          </a:xfrm>
          <a:prstGeom prst="rect">
            <a:avLst/>
          </a:prstGeom>
          <a:noFill/>
        </p:spPr>
        <p:txBody>
          <a:bodyPr wrap="square" rtlCol="0">
            <a:spAutoFit/>
          </a:bodyPr>
          <a:lstStyle/>
          <a:p>
            <a:pPr>
              <a:buFont typeface="Arial" pitchFamily="34" charset="0"/>
              <a:buChar char="•"/>
            </a:pPr>
            <a:r>
              <a:rPr lang="en-IN" sz="2700" dirty="0" smtClean="0"/>
              <a:t>Use the following URL structure for category and product pages:</a:t>
            </a:r>
          </a:p>
          <a:p>
            <a:pPr>
              <a:buFont typeface="Arial" pitchFamily="34" charset="0"/>
              <a:buChar char="•"/>
            </a:pPr>
            <a:r>
              <a:rPr lang="en-IN" sz="2700" dirty="0" smtClean="0"/>
              <a:t>Category page: website.com/category/</a:t>
            </a:r>
          </a:p>
          <a:p>
            <a:pPr>
              <a:buFont typeface="Arial" pitchFamily="34" charset="0"/>
              <a:buChar char="•"/>
            </a:pPr>
            <a:r>
              <a:rPr lang="en-IN" sz="2700" dirty="0" smtClean="0"/>
              <a:t>Sub-category page: website.com/category/sub-category/</a:t>
            </a:r>
          </a:p>
          <a:p>
            <a:pPr>
              <a:buFont typeface="Arial" pitchFamily="34" charset="0"/>
              <a:buChar char="•"/>
            </a:pPr>
            <a:r>
              <a:rPr lang="en-IN" sz="2700" dirty="0" smtClean="0"/>
              <a:t>Product page: website.com/category-sub-category/product-name/</a:t>
            </a:r>
          </a:p>
          <a:p>
            <a:r>
              <a:rPr lang="en-IN" sz="2800" b="1" dirty="0" smtClean="0"/>
              <a:t>8.Include product images and videos</a:t>
            </a:r>
            <a:r>
              <a:rPr lang="en-IN" sz="2800" dirty="0" smtClean="0"/>
              <a:t>: </a:t>
            </a:r>
          </a:p>
          <a:p>
            <a:pPr>
              <a:buFont typeface="Arial" pitchFamily="34" charset="0"/>
              <a:buChar char="•"/>
            </a:pPr>
            <a:r>
              <a:rPr lang="en-IN" sz="2800" dirty="0" smtClean="0"/>
              <a:t>The quality of your images and videos influences how visitors feel about your products, as well as whether they will share them with their followers on social media sites. </a:t>
            </a:r>
          </a:p>
          <a:p>
            <a:pPr>
              <a:buFont typeface="Arial" pitchFamily="34" charset="0"/>
              <a:buChar char="•"/>
            </a:pPr>
            <a:r>
              <a:rPr lang="en-IN" sz="2800" dirty="0" smtClean="0"/>
              <a:t>Add as many compelling images and videos as possible while keeping page load times in mind.</a:t>
            </a:r>
            <a:endParaRPr lang="en-IN" sz="2700" dirty="0" smtClean="0"/>
          </a:p>
          <a:p>
            <a:pPr marL="457200" lvl="0" indent="-457200" algn="just">
              <a:buFont typeface="Arial" pitchFamily="34" charset="0"/>
              <a:buChar char="•"/>
            </a:pPr>
            <a:endParaRPr lang="en-US" sz="2700" b="1" dirty="0" smtClean="0">
              <a:solidFill>
                <a:prstClr val="black"/>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Optimizing for local search</a:t>
            </a:r>
            <a:endParaRPr lang="en-US" dirty="0"/>
          </a:p>
        </p:txBody>
      </p:sp>
      <p:sp>
        <p:nvSpPr>
          <p:cNvPr id="6" name="TextBox 5"/>
          <p:cNvSpPr txBox="1"/>
          <p:nvPr/>
        </p:nvSpPr>
        <p:spPr>
          <a:xfrm>
            <a:off x="228600" y="1144012"/>
            <a:ext cx="8763000" cy="5555367"/>
          </a:xfrm>
          <a:prstGeom prst="rect">
            <a:avLst/>
          </a:prstGeom>
          <a:noFill/>
        </p:spPr>
        <p:txBody>
          <a:bodyPr wrap="square" rtlCol="0">
            <a:spAutoFit/>
          </a:bodyPr>
          <a:lstStyle/>
          <a:p>
            <a:pPr marL="457200" indent="-457200" algn="just">
              <a:buFont typeface="Arial" pitchFamily="34" charset="0"/>
              <a:buChar char="•"/>
            </a:pPr>
            <a:r>
              <a:rPr lang="en-IN" sz="2700" dirty="0" smtClean="0"/>
              <a:t>An estimated 1 in 3 customers will do a local search  on a Smartphone before visiting a Store.</a:t>
            </a:r>
          </a:p>
          <a:p>
            <a:pPr marL="457200" indent="-457200" algn="just">
              <a:buFont typeface="Arial" pitchFamily="34" charset="0"/>
              <a:buChar char="•"/>
            </a:pPr>
            <a:r>
              <a:rPr lang="en-IN" sz="2700" dirty="0" smtClean="0"/>
              <a:t>Local search is a fanatic way to reach consumers and get traffic to your site. </a:t>
            </a:r>
          </a:p>
          <a:p>
            <a:pPr marL="457200" indent="-457200" algn="just">
              <a:buFont typeface="Arial" pitchFamily="34" charset="0"/>
              <a:buChar char="•"/>
            </a:pPr>
            <a:r>
              <a:rPr lang="en-IN" sz="2700" dirty="0" smtClean="0"/>
              <a:t>Phone books are good for little more than testing your strength, these days as people turn to search engines in order to be introduced to local businesses that can meet their needs.</a:t>
            </a:r>
          </a:p>
          <a:p>
            <a:pPr marL="457200" indent="-457200" algn="just">
              <a:buFont typeface="Arial" pitchFamily="34" charset="0"/>
              <a:buChar char="•"/>
            </a:pPr>
            <a:r>
              <a:rPr lang="en-IN" sz="2800" b="1" dirty="0" smtClean="0"/>
              <a:t>Google My Business: Claim and optimize</a:t>
            </a:r>
          </a:p>
          <a:p>
            <a:pPr marL="457200" indent="-457200" algn="just">
              <a:buFont typeface="Arial" pitchFamily="34" charset="0"/>
              <a:buChar char="•"/>
            </a:pPr>
            <a:r>
              <a:rPr lang="en-IN" sz="2800" dirty="0" smtClean="0"/>
              <a:t> – Set up a </a:t>
            </a:r>
            <a:r>
              <a:rPr lang="en-IN" sz="2800" dirty="0" smtClean="0">
                <a:hlinkClick r:id="rId2"/>
              </a:rPr>
              <a:t>Google Places</a:t>
            </a:r>
            <a:r>
              <a:rPr lang="en-IN" sz="2800" dirty="0" smtClean="0"/>
              <a:t> account if you haven’t already, and be sure to spend some time filling out all your information. </a:t>
            </a:r>
          </a:p>
          <a:p>
            <a:pPr marL="457200" indent="-457200" algn="just">
              <a:buFont typeface="Arial" pitchFamily="34" charset="0"/>
              <a:buChar char="•"/>
            </a:pPr>
            <a:endParaRPr lang="en-IN" sz="27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Continue….</a:t>
            </a:r>
            <a:endParaRPr lang="en-US" dirty="0"/>
          </a:p>
        </p:txBody>
      </p:sp>
      <p:sp>
        <p:nvSpPr>
          <p:cNvPr id="6" name="TextBox 5"/>
          <p:cNvSpPr txBox="1"/>
          <p:nvPr/>
        </p:nvSpPr>
        <p:spPr>
          <a:xfrm>
            <a:off x="228600" y="1144012"/>
            <a:ext cx="8763000" cy="7263527"/>
          </a:xfrm>
          <a:prstGeom prst="rect">
            <a:avLst/>
          </a:prstGeom>
          <a:noFill/>
        </p:spPr>
        <p:txBody>
          <a:bodyPr wrap="square" rtlCol="0">
            <a:spAutoFit/>
          </a:bodyPr>
          <a:lstStyle/>
          <a:p>
            <a:pPr marL="457200" indent="-457200" algn="just">
              <a:buFont typeface="Arial" pitchFamily="34" charset="0"/>
              <a:buChar char="•"/>
            </a:pPr>
            <a:r>
              <a:rPr lang="en-IN" sz="2700" dirty="0" smtClean="0"/>
              <a:t>The next step is to optimize your GMB listing with a solid description, upload your logo and photos of your business, products or services, categories, business hours, types of payments accepted and so on. </a:t>
            </a:r>
          </a:p>
          <a:p>
            <a:pPr marL="457200" indent="-457200" algn="just">
              <a:buFont typeface="Arial" pitchFamily="34" charset="0"/>
              <a:buChar char="•"/>
            </a:pPr>
            <a:r>
              <a:rPr lang="en-IN" sz="2700" dirty="0" smtClean="0"/>
              <a:t>Also set up similar accounts with </a:t>
            </a:r>
            <a:r>
              <a:rPr lang="en-IN" sz="2700" dirty="0" smtClean="0">
                <a:hlinkClick r:id="rId2"/>
              </a:rPr>
              <a:t>Bing Local</a:t>
            </a:r>
            <a:r>
              <a:rPr lang="en-IN" sz="2700" dirty="0" smtClean="0"/>
              <a:t> and </a:t>
            </a:r>
            <a:r>
              <a:rPr lang="en-IN" sz="2700" dirty="0" smtClean="0">
                <a:hlinkClick r:id="rId3"/>
              </a:rPr>
              <a:t>Yahoo Local</a:t>
            </a:r>
            <a:r>
              <a:rPr lang="en-IN" sz="2700" dirty="0" smtClean="0"/>
              <a:t>. Claiming your spot on Google Places also enables your business to appear for </a:t>
            </a:r>
            <a:r>
              <a:rPr lang="en-IN" sz="2700" dirty="0" smtClean="0">
                <a:hlinkClick r:id="rId4"/>
              </a:rPr>
              <a:t>Google+ Local mobile</a:t>
            </a:r>
            <a:r>
              <a:rPr lang="en-IN" sz="2700" dirty="0" smtClean="0"/>
              <a:t> searches.</a:t>
            </a:r>
          </a:p>
          <a:p>
            <a:pPr marL="457200" indent="-457200" algn="just">
              <a:buFont typeface="Arial" pitchFamily="34" charset="0"/>
              <a:buChar char="•"/>
            </a:pPr>
            <a:r>
              <a:rPr lang="en-IN" sz="2800" b="1" dirty="0" smtClean="0"/>
              <a:t>Include “About Us” and “Contact Us” pages to target local terms</a:t>
            </a:r>
            <a:r>
              <a:rPr lang="en-IN" sz="2800" dirty="0" smtClean="0"/>
              <a:t>—</a:t>
            </a:r>
          </a:p>
          <a:p>
            <a:pPr marL="457200" indent="-457200" algn="just">
              <a:buFont typeface="Arial" pitchFamily="34" charset="0"/>
              <a:buChar char="•"/>
            </a:pPr>
            <a:r>
              <a:rPr lang="en-IN" sz="2800" dirty="0" smtClean="0"/>
              <a:t>Don’t  forget to include business hours, directions, and contact info. </a:t>
            </a:r>
          </a:p>
          <a:p>
            <a:pPr marL="457200" indent="-457200" algn="just">
              <a:buFont typeface="Arial" pitchFamily="34" charset="0"/>
              <a:buChar char="•"/>
            </a:pPr>
            <a:r>
              <a:rPr lang="en-IN" sz="2800" dirty="0" smtClean="0"/>
              <a:t>If you’re a restaurant, include a menu as well. Use this content as additional opportunities to reinforce your location.</a:t>
            </a:r>
          </a:p>
          <a:p>
            <a:pPr marL="457200" indent="-457200" algn="just">
              <a:buFont typeface="Arial" pitchFamily="34" charset="0"/>
              <a:buChar char="•"/>
            </a:pPr>
            <a:endParaRPr lang="en-IN" sz="2700" dirty="0" smtClean="0"/>
          </a:p>
          <a:p>
            <a:pPr marL="457200" indent="-457200" algn="just">
              <a:buFont typeface="Arial" pitchFamily="34" charset="0"/>
              <a:buChar char="•"/>
            </a:pPr>
            <a:endParaRPr lang="en-US" sz="2700" b="1" dirty="0" smtClean="0">
              <a:solidFill>
                <a:prstClr val="black"/>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Continue…</a:t>
            </a:r>
            <a:endParaRPr lang="en-US" dirty="0"/>
          </a:p>
        </p:txBody>
      </p:sp>
      <p:sp>
        <p:nvSpPr>
          <p:cNvPr id="6" name="TextBox 5"/>
          <p:cNvSpPr txBox="1"/>
          <p:nvPr/>
        </p:nvSpPr>
        <p:spPr>
          <a:xfrm>
            <a:off x="228600" y="1144012"/>
            <a:ext cx="8763000" cy="5493812"/>
          </a:xfrm>
          <a:prstGeom prst="rect">
            <a:avLst/>
          </a:prstGeom>
          <a:noFill/>
        </p:spPr>
        <p:txBody>
          <a:bodyPr wrap="square" rtlCol="0">
            <a:spAutoFit/>
          </a:bodyPr>
          <a:lstStyle/>
          <a:p>
            <a:pPr marL="457200" indent="-457200" algn="just">
              <a:buFont typeface="Arial" pitchFamily="34" charset="0"/>
              <a:buChar char="•"/>
            </a:pPr>
            <a:r>
              <a:rPr lang="en-IN" sz="2700" dirty="0" smtClean="0"/>
              <a:t>Include city names in your title, h2, meta tags, and content.</a:t>
            </a:r>
          </a:p>
          <a:p>
            <a:pPr marL="457200" indent="-457200" algn="just">
              <a:buFont typeface="Arial" pitchFamily="34" charset="0"/>
              <a:buChar char="•"/>
            </a:pPr>
            <a:r>
              <a:rPr lang="en-IN" sz="2700" b="1" dirty="0" smtClean="0"/>
              <a:t>Online reviews matter</a:t>
            </a:r>
          </a:p>
          <a:p>
            <a:pPr marL="457200" indent="-457200" algn="just">
              <a:buFont typeface="Arial" pitchFamily="34" charset="0"/>
              <a:buChar char="•"/>
            </a:pPr>
            <a:r>
              <a:rPr lang="en-IN" sz="2700" dirty="0" smtClean="0"/>
              <a:t>Customers inherently trust reviews that come from other customers over advertisements that come from the company itself.</a:t>
            </a:r>
          </a:p>
          <a:p>
            <a:pPr marL="457200" indent="-457200" algn="just">
              <a:buFont typeface="Arial" pitchFamily="34" charset="0"/>
              <a:buChar char="•"/>
            </a:pPr>
            <a:r>
              <a:rPr lang="en-IN" sz="2700" dirty="0" smtClean="0"/>
              <a:t>According to </a:t>
            </a:r>
            <a:r>
              <a:rPr lang="en-IN" sz="2700" u="sng" dirty="0" smtClean="0">
                <a:hlinkClick r:id="rId2"/>
              </a:rPr>
              <a:t>a recent survey</a:t>
            </a:r>
            <a:r>
              <a:rPr lang="en-IN" sz="2700" dirty="0" smtClean="0"/>
              <a:t>, 84 percent of people trust online reviews as much as a personal recommendation, and </a:t>
            </a:r>
            <a:r>
              <a:rPr lang="en-IN" sz="2700" b="1" dirty="0" smtClean="0"/>
              <a:t>seven out of 10 customers will leave a review for a business if asked</a:t>
            </a:r>
            <a:r>
              <a:rPr lang="en-IN" sz="2700" dirty="0" smtClean="0"/>
              <a:t> by the business. </a:t>
            </a:r>
          </a:p>
          <a:p>
            <a:pPr marL="457200" indent="-457200" algn="just">
              <a:buFont typeface="Arial" pitchFamily="34" charset="0"/>
              <a:buChar char="•"/>
            </a:pPr>
            <a:r>
              <a:rPr lang="en-IN" sz="2700" dirty="0" smtClean="0"/>
              <a:t>Good reviews and shiny yellow stars can be huge advantages. Encourage reviews with promotional offers, or ask for feedback via social media and your mailing lists.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dirty="0" smtClean="0"/>
              <a:t>Understanding the Audience</a:t>
            </a:r>
            <a:endParaRPr lang="en-US" dirty="0"/>
          </a:p>
        </p:txBody>
      </p:sp>
      <p:sp>
        <p:nvSpPr>
          <p:cNvPr id="6" name="TextBox 5"/>
          <p:cNvSpPr txBox="1"/>
          <p:nvPr/>
        </p:nvSpPr>
        <p:spPr>
          <a:xfrm>
            <a:off x="228600" y="1144012"/>
            <a:ext cx="8763000" cy="5909310"/>
          </a:xfrm>
          <a:prstGeom prst="rect">
            <a:avLst/>
          </a:prstGeom>
          <a:noFill/>
        </p:spPr>
        <p:txBody>
          <a:bodyPr wrap="square" rtlCol="0">
            <a:spAutoFit/>
          </a:bodyPr>
          <a:lstStyle/>
          <a:p>
            <a:r>
              <a:rPr lang="en-IN" sz="2700" b="1" dirty="0" smtClean="0"/>
              <a:t>Links from other related local businesses</a:t>
            </a:r>
            <a:r>
              <a:rPr lang="en-IN" sz="2700" dirty="0" smtClean="0"/>
              <a:t>—</a:t>
            </a:r>
          </a:p>
          <a:p>
            <a:pPr>
              <a:buFont typeface="Arial" pitchFamily="34" charset="0"/>
              <a:buChar char="•"/>
            </a:pPr>
            <a:r>
              <a:rPr lang="en-IN" sz="2700" dirty="0" smtClean="0"/>
              <a:t>If you’re a store selling dog , consider reaching out to the local dog shelter, animal hospital, or even local bakery that makes dog-friendly treats. </a:t>
            </a:r>
          </a:p>
          <a:p>
            <a:pPr>
              <a:buFont typeface="Arial" pitchFamily="34" charset="0"/>
              <a:buChar char="•"/>
            </a:pPr>
            <a:r>
              <a:rPr lang="en-IN" sz="2700" dirty="0" smtClean="0"/>
              <a:t>Of course you won’t get help from direct competitors, but you might be able to exchange links and information with some related businesses.</a:t>
            </a:r>
          </a:p>
          <a:p>
            <a:r>
              <a:rPr lang="en-IN" sz="2700" b="1" dirty="0" smtClean="0"/>
              <a:t>Get listed in directories</a:t>
            </a:r>
            <a:r>
              <a:rPr lang="en-IN" sz="2700" dirty="0" smtClean="0"/>
              <a:t>—</a:t>
            </a:r>
          </a:p>
          <a:p>
            <a:pPr>
              <a:buFont typeface="Arial" pitchFamily="34" charset="0"/>
              <a:buChar char="•"/>
            </a:pPr>
            <a:r>
              <a:rPr lang="en-IN" sz="2700" dirty="0" smtClean="0"/>
              <a:t>There are a number of business directories you can get citations in, giving you solid links that can improve your ranking and make it easy for searchers to find your local business.</a:t>
            </a:r>
          </a:p>
          <a:p>
            <a:pPr>
              <a:buFont typeface="Arial" pitchFamily="34" charset="0"/>
              <a:buChar char="•"/>
            </a:pPr>
            <a:endParaRPr lang="en-IN" sz="2700" dirty="0" smtClean="0"/>
          </a:p>
          <a:p>
            <a:pPr marL="457200" indent="-457200" algn="just">
              <a:buFont typeface="Arial" pitchFamily="34" charset="0"/>
              <a:buChar char="•"/>
            </a:pPr>
            <a:endParaRPr lang="en-IN" sz="2700" b="1"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Mobile optimization…</a:t>
            </a:r>
            <a:endParaRPr lang="en-US" dirty="0"/>
          </a:p>
        </p:txBody>
      </p:sp>
      <p:sp>
        <p:nvSpPr>
          <p:cNvPr id="6" name="TextBox 5"/>
          <p:cNvSpPr txBox="1"/>
          <p:nvPr/>
        </p:nvSpPr>
        <p:spPr>
          <a:xfrm>
            <a:off x="228600" y="1144012"/>
            <a:ext cx="8763000" cy="6555641"/>
          </a:xfrm>
          <a:prstGeom prst="rect">
            <a:avLst/>
          </a:prstGeom>
          <a:noFill/>
        </p:spPr>
        <p:txBody>
          <a:bodyPr wrap="square" rtlCol="0">
            <a:spAutoFit/>
          </a:bodyPr>
          <a:lstStyle/>
          <a:p>
            <a:pPr marL="457200" indent="-457200" algn="just">
              <a:buFont typeface="Arial" pitchFamily="34" charset="0"/>
              <a:buChar char="•"/>
            </a:pPr>
            <a:r>
              <a:rPr lang="en-IN" sz="2800" dirty="0" smtClean="0"/>
              <a:t>Mobile search is a constantly growing segment of the market, which is good news. </a:t>
            </a:r>
          </a:p>
          <a:p>
            <a:pPr marL="457200" indent="-457200" algn="just">
              <a:buFont typeface="Arial" pitchFamily="34" charset="0"/>
              <a:buChar char="•"/>
            </a:pPr>
            <a:r>
              <a:rPr lang="en-IN" sz="2800" dirty="0" smtClean="0"/>
              <a:t>However, mobile search has its own rules and they are kind of different from the rules of traditional desktop search. </a:t>
            </a:r>
          </a:p>
          <a:p>
            <a:pPr marL="457200" indent="-457200" algn="just">
              <a:buFont typeface="Arial" pitchFamily="34" charset="0"/>
              <a:buChar char="•"/>
            </a:pPr>
            <a:r>
              <a:rPr lang="en-IN" sz="2800" dirty="0" smtClean="0"/>
              <a:t>This is why if you don't want to miss mobile searchers, you need to adapt to their requirements. </a:t>
            </a:r>
          </a:p>
          <a:p>
            <a:pPr marL="457200" indent="-457200" algn="just">
              <a:buFont typeface="Arial" pitchFamily="34" charset="0"/>
              <a:buChar char="•"/>
            </a:pPr>
            <a:r>
              <a:rPr lang="en-IN" sz="2800" dirty="0" smtClean="0"/>
              <a:t>Here are some very important rules to consider when optimizing for mobile search:</a:t>
            </a:r>
          </a:p>
          <a:p>
            <a:pPr marL="457200" indent="-457200" algn="just">
              <a:buFont typeface="Arial" pitchFamily="34" charset="0"/>
              <a:buChar char="•"/>
            </a:pPr>
            <a:r>
              <a:rPr lang="en-IN" sz="2800" b="1" dirty="0" smtClean="0"/>
              <a:t>Responsive web design</a:t>
            </a:r>
            <a:r>
              <a:rPr lang="en-IN" sz="2800" dirty="0" smtClean="0"/>
              <a:t>: Serves the same HTML code on the same URL regardless of the users’ device (desktop, tablet, mobile, non-visual browser), but can render the display differently (i.e., “respond”) based on the screen size. </a:t>
            </a:r>
            <a:r>
              <a:rPr lang="en-IN" sz="2800" b="1" dirty="0" smtClean="0"/>
              <a:t>Responsive design is Google’s recommended design pattern</a:t>
            </a:r>
            <a:r>
              <a:rPr lang="en-IN" sz="2800" dirty="0" smtClean="0"/>
              <a:t>.</a:t>
            </a:r>
            <a:endParaRPr lang="en-IN" sz="27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Continue…</a:t>
            </a:r>
            <a:endParaRPr lang="en-US" dirty="0"/>
          </a:p>
        </p:txBody>
      </p:sp>
      <p:sp>
        <p:nvSpPr>
          <p:cNvPr id="6" name="TextBox 5"/>
          <p:cNvSpPr txBox="1"/>
          <p:nvPr/>
        </p:nvSpPr>
        <p:spPr>
          <a:xfrm>
            <a:off x="228600" y="1144012"/>
            <a:ext cx="8763000" cy="5509200"/>
          </a:xfrm>
          <a:prstGeom prst="rect">
            <a:avLst/>
          </a:prstGeom>
          <a:noFill/>
        </p:spPr>
        <p:txBody>
          <a:bodyPr wrap="square" rtlCol="0">
            <a:spAutoFit/>
          </a:bodyPr>
          <a:lstStyle/>
          <a:p>
            <a:pPr>
              <a:buFont typeface="Arial" pitchFamily="34" charset="0"/>
              <a:buChar char="•"/>
            </a:pPr>
            <a:r>
              <a:rPr lang="en-IN" sz="2800" b="1" dirty="0" smtClean="0"/>
              <a:t>Dynamic serving</a:t>
            </a:r>
          </a:p>
          <a:p>
            <a:pPr>
              <a:buFont typeface="Arial" pitchFamily="34" charset="0"/>
              <a:buChar char="•"/>
            </a:pPr>
            <a:r>
              <a:rPr lang="en-IN" sz="2700" dirty="0" smtClean="0"/>
              <a:t>If you don't have the resources for a complete site redesign or want to display different content for mobile visitors than you do for desktop ones, one solution is to use one URL to display different sets of HTML and CSS depending on what type of device your visitor is using (also called detecting user agents). </a:t>
            </a:r>
          </a:p>
          <a:p>
            <a:pPr>
              <a:buFont typeface="Arial" pitchFamily="34" charset="0"/>
              <a:buChar char="•"/>
            </a:pPr>
            <a:r>
              <a:rPr lang="en-IN" sz="2700" dirty="0" smtClean="0"/>
              <a:t>This can be useful, for example, if you're a restaurant who wants a mobile visitor  to see a sampling of reviews and a map to your location instead of your full website.</a:t>
            </a:r>
          </a:p>
          <a:p>
            <a:pPr>
              <a:buFont typeface="Arial" pitchFamily="34" charset="0"/>
              <a:buChar char="•"/>
            </a:pPr>
            <a:r>
              <a:rPr lang="en-IN" sz="2700" dirty="0" smtClean="0"/>
              <a:t>Displaying different content based on the user agent is called dynamic serving and it's done using the Vary HTTP header.</a:t>
            </a:r>
          </a:p>
          <a:p>
            <a:pPr marL="457200" indent="-457200" algn="just">
              <a:buFont typeface="Arial" pitchFamily="34" charset="0"/>
              <a:buChar char="•"/>
            </a:pPr>
            <a:endParaRPr lang="en-IN" sz="27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Example….</a:t>
            </a:r>
            <a:endParaRPr lang="en-IN" dirty="0"/>
          </a:p>
        </p:txBody>
      </p:sp>
      <p:pic>
        <p:nvPicPr>
          <p:cNvPr id="1029" name="Picture 5" descr="C:\Users\vidhi\Desktop\Untitled.png"/>
          <p:cNvPicPr>
            <a:picLocks noGrp="1" noChangeAspect="1" noChangeArrowheads="1"/>
          </p:cNvPicPr>
          <p:nvPr>
            <p:ph idx="1"/>
          </p:nvPr>
        </p:nvPicPr>
        <p:blipFill>
          <a:blip r:embed="rId2"/>
          <a:srcRect/>
          <a:stretch>
            <a:fillRect/>
          </a:stretch>
        </p:blipFill>
        <p:spPr bwMode="auto">
          <a:xfrm>
            <a:off x="762000" y="1600200"/>
            <a:ext cx="8001000" cy="48768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609599"/>
          </a:xfrm>
        </p:spPr>
        <p:txBody>
          <a:bodyPr>
            <a:normAutofit fontScale="90000"/>
          </a:bodyPr>
          <a:lstStyle/>
          <a:p>
            <a:r>
              <a:rPr lang="en-US" dirty="0" smtClean="0"/>
              <a:t>Continue….</a:t>
            </a:r>
            <a:endParaRPr lang="en-US" dirty="0"/>
          </a:p>
        </p:txBody>
      </p:sp>
      <p:sp>
        <p:nvSpPr>
          <p:cNvPr id="6" name="TextBox 5"/>
          <p:cNvSpPr txBox="1"/>
          <p:nvPr/>
        </p:nvSpPr>
        <p:spPr>
          <a:xfrm>
            <a:off x="228600" y="1066801"/>
            <a:ext cx="8763000" cy="7679025"/>
          </a:xfrm>
          <a:prstGeom prst="rect">
            <a:avLst/>
          </a:prstGeom>
          <a:noFill/>
        </p:spPr>
        <p:txBody>
          <a:bodyPr wrap="square" rtlCol="0">
            <a:spAutoFit/>
          </a:bodyPr>
          <a:lstStyle/>
          <a:p>
            <a:r>
              <a:rPr lang="en-IN" sz="2700" b="1" dirty="0" smtClean="0"/>
              <a:t>Separate mobile URL</a:t>
            </a:r>
          </a:p>
          <a:p>
            <a:pPr>
              <a:buFont typeface="Arial" pitchFamily="34" charset="0"/>
              <a:buChar char="•"/>
            </a:pPr>
            <a:r>
              <a:rPr lang="en-IN" sz="2700" dirty="0" smtClean="0"/>
              <a:t>Another option is to create a second, parallel site for mobile users. This allows you to create completely custom content for mobile visitors. To avoid URL confusion, most parallel mobile sites use an "m" </a:t>
            </a:r>
            <a:r>
              <a:rPr lang="en-IN" sz="2700" dirty="0" err="1" smtClean="0"/>
              <a:t>subdomain</a:t>
            </a:r>
            <a:r>
              <a:rPr lang="en-IN" sz="2700" dirty="0" smtClean="0"/>
              <a:t>.</a:t>
            </a:r>
          </a:p>
          <a:p>
            <a:pPr>
              <a:buFont typeface="Arial" pitchFamily="34" charset="0"/>
              <a:buChar char="•"/>
            </a:pPr>
            <a:r>
              <a:rPr lang="en-IN" sz="2700" dirty="0" smtClean="0"/>
              <a:t>Parallel mobile sites can be as imperfect as dynamic serving sites at sending visitors to the right version, so be sure to make it easy for visitors who end up in the wrong place to click over to their preferred experience.</a:t>
            </a:r>
          </a:p>
          <a:p>
            <a:r>
              <a:rPr lang="en-IN" sz="2800" b="1" dirty="0" smtClean="0"/>
              <a:t>Don't use Flash &amp; pop-ups either</a:t>
            </a:r>
          </a:p>
          <a:p>
            <a:r>
              <a:rPr lang="en-IN" sz="2800" dirty="0" smtClean="0"/>
              <a:t>The </a:t>
            </a:r>
            <a:r>
              <a:rPr lang="en-IN" sz="2800" dirty="0" err="1" smtClean="0"/>
              <a:t>plugin</a:t>
            </a:r>
            <a:r>
              <a:rPr lang="en-IN" sz="2800" dirty="0" smtClean="0"/>
              <a:t> may not be available on your user's phone, which means they'll miss out on all the fun. If you want to create special effects, use HTML5 instead.</a:t>
            </a:r>
          </a:p>
          <a:p>
            <a:r>
              <a:rPr lang="en-IN" sz="2800" dirty="0" smtClean="0"/>
              <a:t>It can be difficult and frustrating to try and close pop ups on a mobile device. This might lead to a high bounce rate.</a:t>
            </a:r>
          </a:p>
          <a:p>
            <a:endParaRPr lang="en-IN" sz="2800" dirty="0" smtClean="0"/>
          </a:p>
          <a:p>
            <a:pPr>
              <a:buFont typeface="Arial" pitchFamily="34" charset="0"/>
              <a:buChar char="•"/>
            </a:pPr>
            <a:endParaRPr lang="en-IN" sz="2700" dirty="0" smtClean="0"/>
          </a:p>
          <a:p>
            <a:pPr marL="457200" indent="-457200" algn="just">
              <a:buFont typeface="Arial" pitchFamily="34" charset="0"/>
              <a:buChar char="•"/>
            </a:pPr>
            <a:endParaRPr lang="en-IN" sz="27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Requirements to create sitemap…</a:t>
            </a:r>
            <a:endParaRPr lang="en-IN" dirty="0"/>
          </a:p>
        </p:txBody>
      </p:sp>
      <p:sp>
        <p:nvSpPr>
          <p:cNvPr id="3" name="Content Placeholder 2"/>
          <p:cNvSpPr>
            <a:spLocks noGrp="1"/>
          </p:cNvSpPr>
          <p:nvPr>
            <p:ph idx="1"/>
          </p:nvPr>
        </p:nvSpPr>
        <p:spPr>
          <a:xfrm>
            <a:off x="457200" y="1219200"/>
            <a:ext cx="8229600" cy="5257800"/>
          </a:xfrm>
        </p:spPr>
        <p:txBody>
          <a:bodyPr>
            <a:noAutofit/>
          </a:bodyPr>
          <a:lstStyle/>
          <a:p>
            <a:r>
              <a:rPr lang="en-IN" sz="2700" b="1" cap="all" dirty="0" smtClean="0"/>
              <a:t>1. LET YOUR CONTENT BE FOUND</a:t>
            </a:r>
          </a:p>
          <a:p>
            <a:r>
              <a:rPr lang="en-IN" sz="2700" dirty="0" smtClean="0"/>
              <a:t>Writing is a tedious process. Creating videos and shooting images, or even lifting them from the web is time consuming. Content creation of any time is a mind-numbing process that requires commitment and the right strategy. It is therefore only logical to realize the primary objective of ensuring that your website visitors discover the content. This is especially important if your site has many pages with chances that you might even lose track of the page contents and their locations.</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fontScale="70000" lnSpcReduction="20000"/>
          </a:bodyPr>
          <a:lstStyle/>
          <a:p>
            <a:r>
              <a:rPr lang="en-IN" b="1" cap="all" dirty="0" smtClean="0"/>
              <a:t>2. GET INDEXED FAST</a:t>
            </a:r>
          </a:p>
          <a:p>
            <a:r>
              <a:rPr lang="en-IN" dirty="0" smtClean="0"/>
              <a:t>Content published on a website page might be visible to the website visitors, but not by the search engines; not until it has been indexed. Naturally, most search engines bots have to move from one link to another in search of new information. This process might take days and even up to a month. Assuming the content is a news item or an urgent press release about the launch of an upcoming product, time is of essence and you cannot afford to patiently wait for the content to be indexed. The solution to this is simple; use a sitemap maker to create sitemaps and whenever you submit new content, this information will be escalated to the search engines. In the end, you not only realize proper indexing of your content, but also have it done in time.</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fontScale="70000" lnSpcReduction="20000"/>
          </a:bodyPr>
          <a:lstStyle/>
          <a:p>
            <a:r>
              <a:rPr lang="en-IN" b="1" cap="all" dirty="0" smtClean="0"/>
              <a:t>3.  GOOD FOR SEO</a:t>
            </a:r>
          </a:p>
          <a:p>
            <a:r>
              <a:rPr lang="en-IN" dirty="0" smtClean="0"/>
              <a:t>Different people have different views about the influence of sitemaps to search engines optimization. You might be wondering why some people haven’t created sitemaps despite this, and other benefits discussed earlier. It all comes down to personal choices, and you don’t have to follow the crowd anyway. Basically, sitemaps link up all the pages of a website. Internal linking is a very important element of SEO and website owners are always encouraged to properly create internal links.</a:t>
            </a:r>
          </a:p>
          <a:p>
            <a:r>
              <a:rPr lang="en-IN" dirty="0" smtClean="0"/>
              <a:t>All it takes to create a sitemap is an automatic sitemap maker like DYNO </a:t>
            </a:r>
            <a:r>
              <a:rPr lang="en-IN" dirty="0" err="1" smtClean="0"/>
              <a:t>Mapper</a:t>
            </a:r>
            <a:r>
              <a:rPr lang="en-IN" dirty="0" smtClean="0"/>
              <a:t>; some are easy-to-install CMS </a:t>
            </a:r>
            <a:r>
              <a:rPr lang="en-IN" dirty="0" err="1" smtClean="0"/>
              <a:t>plugins</a:t>
            </a:r>
            <a:r>
              <a:rPr lang="en-IN" dirty="0" smtClean="0"/>
              <a:t> that always keep your website sitemaps up to date. Do your website some justice and create a sitemap today. Sign up for a free 14 trial of the DYNO </a:t>
            </a:r>
            <a:r>
              <a:rPr lang="en-IN" dirty="0" err="1" smtClean="0"/>
              <a:t>MApper</a:t>
            </a:r>
            <a:r>
              <a:rPr lang="en-IN" dirty="0" smtClean="0"/>
              <a:t> sitemap generator. </a:t>
            </a:r>
          </a:p>
          <a:p>
            <a:endParaRPr lang="en-IN" dirty="0" smtClean="0"/>
          </a:p>
          <a:p>
            <a:endParaRPr lang="en-IN" dirty="0" smtClean="0"/>
          </a:p>
          <a:p>
            <a:endParaRPr lang="en-IN"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News Optimization tips…</a:t>
            </a:r>
            <a:endParaRPr lang="en-IN"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IN" sz="2700" dirty="0" smtClean="0"/>
              <a:t>Here are a few top take-</a:t>
            </a:r>
            <a:r>
              <a:rPr lang="en-IN" sz="2700" dirty="0" err="1" smtClean="0"/>
              <a:t>aways</a:t>
            </a:r>
            <a:r>
              <a:rPr lang="en-IN" sz="2700" dirty="0" smtClean="0"/>
              <a:t> from the “News Search Optimization”</a:t>
            </a:r>
          </a:p>
          <a:p>
            <a:r>
              <a:rPr lang="en-IN" sz="2700" dirty="0" smtClean="0"/>
              <a:t>Always optimize your news articles for SEO categorization – when search engines are indexing your content, they are reading your keywords as an indication of how to categorize and rank the story.</a:t>
            </a:r>
          </a:p>
          <a:p>
            <a:r>
              <a:rPr lang="en-IN" sz="2700" dirty="0" smtClean="0"/>
              <a:t>Put the geo-location of the story in the URL – if the story is about an Atlanta hotel vacation package, make sure the word “Atlanta” is in the URL.</a:t>
            </a:r>
          </a:p>
          <a:p>
            <a:r>
              <a:rPr lang="en-IN" sz="2800" dirty="0" smtClean="0"/>
              <a:t>Check the Google Webmaster Forum often – check for errors and sitemap submission status – you can also ask questions and get decent answers in a timely basis from the Google Webmasters team.</a:t>
            </a:r>
          </a:p>
          <a:p>
            <a:endParaRPr lang="en-IN" sz="2700" dirty="0" smtClean="0"/>
          </a:p>
          <a:p>
            <a:endParaRPr lang="en-IN" sz="2700" dirty="0" smtClean="0"/>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Continue….</a:t>
            </a:r>
            <a:endParaRPr lang="en-IN" dirty="0"/>
          </a:p>
        </p:txBody>
      </p:sp>
      <p:sp>
        <p:nvSpPr>
          <p:cNvPr id="3" name="Content Placeholder 2"/>
          <p:cNvSpPr>
            <a:spLocks noGrp="1"/>
          </p:cNvSpPr>
          <p:nvPr>
            <p:ph idx="1"/>
          </p:nvPr>
        </p:nvSpPr>
        <p:spPr>
          <a:xfrm>
            <a:off x="457200" y="838200"/>
            <a:ext cx="8229600" cy="5638800"/>
          </a:xfrm>
        </p:spPr>
        <p:txBody>
          <a:bodyPr>
            <a:noAutofit/>
          </a:bodyPr>
          <a:lstStyle/>
          <a:p>
            <a:r>
              <a:rPr lang="en-IN" sz="2600" dirty="0" smtClean="0"/>
              <a:t>Always include a sitemap with your website/blog to optimize search engine indexing. Here are a few important rules when it comes to optimizing sitemaps for news articles:</a:t>
            </a:r>
          </a:p>
          <a:p>
            <a:pPr lvl="1"/>
            <a:r>
              <a:rPr lang="en-IN" sz="2600" dirty="0" smtClean="0"/>
              <a:t>The URLs included in the sitemap should only include articles from last 48 hours</a:t>
            </a:r>
          </a:p>
          <a:p>
            <a:pPr lvl="1"/>
            <a:r>
              <a:rPr lang="en-IN" sz="2600" dirty="0" smtClean="0"/>
              <a:t>All articles should be optimized with the publication date – search engines need to know when each piece of content was written</a:t>
            </a:r>
          </a:p>
          <a:p>
            <a:pPr lvl="1"/>
            <a:r>
              <a:rPr lang="en-IN" sz="2600" dirty="0" smtClean="0"/>
              <a:t>Specify the articles that are with/without Webmaster registration</a:t>
            </a:r>
          </a:p>
          <a:p>
            <a:endParaRPr lang="en-IN" sz="2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Continue….</a:t>
            </a:r>
            <a:endParaRPr lang="en-IN" dirty="0"/>
          </a:p>
        </p:txBody>
      </p:sp>
      <p:sp>
        <p:nvSpPr>
          <p:cNvPr id="3" name="Content Placeholder 2"/>
          <p:cNvSpPr>
            <a:spLocks noGrp="1"/>
          </p:cNvSpPr>
          <p:nvPr>
            <p:ph idx="1"/>
          </p:nvPr>
        </p:nvSpPr>
        <p:spPr/>
        <p:txBody>
          <a:bodyPr/>
          <a:lstStyle/>
          <a:p>
            <a:r>
              <a:rPr lang="en-IN" sz="2700" dirty="0" smtClean="0"/>
              <a:t>When creating news articles, remember that images make a significant impact on your SEO ranking – include them when possible, and make sure they have relevant, good alt tags.</a:t>
            </a:r>
          </a:p>
          <a:p>
            <a:r>
              <a:rPr lang="en-IN" sz="2700" dirty="0" smtClean="0"/>
              <a:t>In conclusion, your content needs to be well crafted and relevant to the users, your geo-location should be included in your page names, and you should have a well constructed Google Webmasters feed with your optimized sitemap.</a:t>
            </a:r>
          </a:p>
          <a:p>
            <a:pPr marL="0" lvl="1" algn="just">
              <a:buFont typeface="Arial" pitchFamily="34" charset="0"/>
              <a:buChar char="•"/>
            </a:pPr>
            <a:endParaRPr lang="en-IN" sz="2700" dirty="0" smtClean="0"/>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Video search optimization…</a:t>
            </a:r>
            <a:endParaRPr lang="en-IN"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IN" dirty="0" smtClean="0"/>
              <a:t>Video search optimization is in its infancy, but it’s growing rapidly. As more and more users get broadband access, video’s usage level will grow even further. In addition, more and more web sites are simply shoving video in your face.</a:t>
            </a:r>
          </a:p>
          <a:p>
            <a:r>
              <a:rPr lang="en-IN" dirty="0" smtClean="0"/>
              <a:t>This article will outline tips for optimizing your video files to get traffic to your web site.</a:t>
            </a:r>
          </a:p>
          <a:p>
            <a:r>
              <a:rPr lang="en-IN" dirty="0" smtClean="0"/>
              <a:t>Create </a:t>
            </a:r>
            <a:r>
              <a:rPr lang="en-IN" b="1" dirty="0" smtClean="0"/>
              <a:t>compelling(interesting) content</a:t>
            </a:r>
            <a:r>
              <a:rPr lang="en-IN" dirty="0" smtClean="0"/>
              <a:t>. This is the most important tip in this entire article. If the content is not compelling, then the users will not like. To go viral, people need to love it.</a:t>
            </a: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Continue….</a:t>
            </a:r>
            <a:endParaRPr lang="en-IN"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IN" dirty="0" smtClean="0"/>
              <a:t>Develop videos that </a:t>
            </a:r>
            <a:r>
              <a:rPr lang="en-IN" b="1" dirty="0" smtClean="0"/>
              <a:t>reinforces the message of your brand</a:t>
            </a:r>
            <a:r>
              <a:rPr lang="en-IN" dirty="0" smtClean="0"/>
              <a:t>. It’s great to have a video go viral, but will it actually help you if it does?</a:t>
            </a:r>
          </a:p>
          <a:p>
            <a:r>
              <a:rPr lang="en-IN" dirty="0" smtClean="0"/>
              <a:t>Make sure you </a:t>
            </a:r>
            <a:r>
              <a:rPr lang="en-IN" b="1" dirty="0" smtClean="0"/>
              <a:t>include the word video on a </a:t>
            </a:r>
            <a:r>
              <a:rPr lang="en-IN" dirty="0" smtClean="0"/>
              <a:t>regular basis throughout any metadata, as many user searches include the word and it will increase your chances of showing up on those queries. </a:t>
            </a:r>
          </a:p>
          <a:p>
            <a:r>
              <a:rPr lang="en-IN" dirty="0" smtClean="0"/>
              <a:t>Pick a </a:t>
            </a:r>
            <a:r>
              <a:rPr lang="en-IN" b="1" dirty="0" smtClean="0"/>
              <a:t>preferred format</a:t>
            </a:r>
            <a:r>
              <a:rPr lang="en-IN" dirty="0" smtClean="0"/>
              <a:t>, such as .</a:t>
            </a:r>
            <a:r>
              <a:rPr lang="en-IN" dirty="0" err="1" smtClean="0"/>
              <a:t>mov</a:t>
            </a:r>
            <a:r>
              <a:rPr lang="en-IN" dirty="0" smtClean="0"/>
              <a:t>, .</a:t>
            </a:r>
            <a:r>
              <a:rPr lang="en-IN" dirty="0" err="1" smtClean="0"/>
              <a:t>avi</a:t>
            </a:r>
            <a:r>
              <a:rPr lang="en-IN" dirty="0" smtClean="0"/>
              <a:t>, or .</a:t>
            </a:r>
            <a:r>
              <a:rPr lang="en-IN" dirty="0" err="1" smtClean="0"/>
              <a:t>wmv</a:t>
            </a:r>
            <a:r>
              <a:rPr lang="en-IN" dirty="0" smtClean="0"/>
              <a:t>. So, just make one of the versions visible to the search engines, and offer them all to users.</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IN"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IN" dirty="0" smtClean="0"/>
              <a:t>Keep the </a:t>
            </a:r>
            <a:r>
              <a:rPr lang="en-IN" b="1" dirty="0" smtClean="0"/>
              <a:t>length reasonable </a:t>
            </a:r>
            <a:r>
              <a:rPr lang="en-IN" dirty="0" smtClean="0"/>
              <a:t>(5 minutes or less). If the video is too long, you will run the risk of boring the user.</a:t>
            </a:r>
          </a:p>
          <a:p>
            <a:r>
              <a:rPr lang="en-IN" dirty="0" smtClean="0"/>
              <a:t>Give your video a </a:t>
            </a:r>
            <a:r>
              <a:rPr lang="en-IN" b="1" dirty="0" smtClean="0"/>
              <a:t>keyword rich</a:t>
            </a:r>
            <a:r>
              <a:rPr lang="en-IN" dirty="0" smtClean="0"/>
              <a:t>, but catchy title. The title is the biggest factor in convincing a user to view the video.</a:t>
            </a:r>
          </a:p>
          <a:p>
            <a:r>
              <a:rPr lang="en-IN" dirty="0" smtClean="0"/>
              <a:t>Allow Users to </a:t>
            </a:r>
            <a:r>
              <a:rPr lang="en-IN" b="1" dirty="0" smtClean="0"/>
              <a:t>rate your video</a:t>
            </a:r>
            <a:r>
              <a:rPr lang="en-IN" dirty="0" smtClean="0"/>
              <a:t>. Search engines will pay attention to this when ranking these videos.</a:t>
            </a:r>
          </a:p>
          <a:p>
            <a:r>
              <a:rPr lang="en-IN" dirty="0" smtClean="0"/>
              <a:t>Use appropriate </a:t>
            </a:r>
            <a:r>
              <a:rPr lang="en-IN" b="1" dirty="0" smtClean="0"/>
              <a:t>keywords in the link </a:t>
            </a:r>
            <a:r>
              <a:rPr lang="en-IN" dirty="0" smtClean="0"/>
              <a:t>text for the file. Keyword rich anchor text carries a lot of weight.</a:t>
            </a:r>
          </a:p>
          <a:p>
            <a:pPr marL="457200" indent="-457200" algn="just"/>
            <a:endParaRPr lang="en-IN" dirty="0" smtClean="0"/>
          </a:p>
          <a:p>
            <a:endParaRPr lang="en-IN" dirty="0" smtClean="0"/>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Benefits</a:t>
            </a:r>
            <a:endParaRPr lang="en-US" dirty="0"/>
          </a:p>
        </p:txBody>
      </p:sp>
      <p:sp>
        <p:nvSpPr>
          <p:cNvPr id="6" name="TextBox 5"/>
          <p:cNvSpPr txBox="1"/>
          <p:nvPr/>
        </p:nvSpPr>
        <p:spPr>
          <a:xfrm>
            <a:off x="228600" y="1144012"/>
            <a:ext cx="8763000" cy="5940088"/>
          </a:xfrm>
          <a:prstGeom prst="rect">
            <a:avLst/>
          </a:prstGeom>
          <a:noFill/>
        </p:spPr>
        <p:txBody>
          <a:bodyPr wrap="square" rtlCol="0">
            <a:spAutoFit/>
          </a:bodyPr>
          <a:lstStyle/>
          <a:p>
            <a:pPr marL="457200" lvl="0" indent="-457200" algn="just">
              <a:buFont typeface="Arial" pitchFamily="34" charset="0"/>
              <a:buChar char="•"/>
            </a:pPr>
            <a:r>
              <a:rPr lang="en-US" sz="2700" dirty="0" smtClean="0"/>
              <a:t>Image optimization provides many benefits including..</a:t>
            </a:r>
          </a:p>
          <a:p>
            <a:pPr marL="457200" lvl="0" indent="-457200" algn="just">
              <a:buFont typeface="Arial" pitchFamily="34" charset="0"/>
              <a:buChar char="•"/>
            </a:pPr>
            <a:r>
              <a:rPr lang="en-US" sz="2700" dirty="0" smtClean="0"/>
              <a:t>Most of the </a:t>
            </a:r>
            <a:r>
              <a:rPr lang="en-US" sz="2700" b="1" dirty="0" smtClean="0"/>
              <a:t>Shopping</a:t>
            </a:r>
            <a:r>
              <a:rPr lang="en-US" sz="2700" dirty="0" smtClean="0"/>
              <a:t> made through via image search engines.</a:t>
            </a:r>
          </a:p>
          <a:p>
            <a:pPr marL="457200" indent="-457200" algn="just">
              <a:buFont typeface="Arial" pitchFamily="34" charset="0"/>
              <a:buChar char="•"/>
            </a:pPr>
            <a:r>
              <a:rPr lang="en-US" sz="2700" dirty="0" smtClean="0"/>
              <a:t>If you have the legal copyrights to your images, you can allow others to take &amp; reuse the images in return for </a:t>
            </a:r>
            <a:r>
              <a:rPr lang="en-US" sz="2700" b="1" dirty="0" smtClean="0"/>
              <a:t>promotion of your site/business.</a:t>
            </a:r>
            <a:endParaRPr lang="en-IN" sz="2700" b="1" dirty="0" smtClean="0"/>
          </a:p>
          <a:p>
            <a:pPr marL="457200" lvl="0" indent="-457200" algn="just">
              <a:buFont typeface="Arial" pitchFamily="34" charset="0"/>
              <a:buChar char="•"/>
            </a:pPr>
            <a:r>
              <a:rPr lang="en-US" sz="2700" dirty="0" smtClean="0"/>
              <a:t>Performing image search optimization improves your chances of showing up in </a:t>
            </a:r>
            <a:r>
              <a:rPr lang="en-US" sz="2700" b="1" dirty="0" smtClean="0"/>
              <a:t>additional positions on the main SERP of universal search.</a:t>
            </a:r>
          </a:p>
          <a:p>
            <a:pPr lvl="0"/>
            <a:endParaRPr lang="en-US" sz="2800" dirty="0" smtClean="0"/>
          </a:p>
          <a:p>
            <a:endParaRPr lang="en-IN" sz="2800" dirty="0" smtClean="0"/>
          </a:p>
          <a:p>
            <a:pPr marL="457200" lvl="0" indent="-457200" algn="just">
              <a:buFont typeface="Arial" pitchFamily="34" charset="0"/>
              <a:buChar char="•"/>
            </a:pPr>
            <a:endParaRPr lang="en-US" sz="2700" b="1" dirty="0" smtClean="0"/>
          </a:p>
          <a:p>
            <a:pPr marL="457200" lvl="0" indent="-457200" algn="just">
              <a:buFont typeface="Arial" pitchFamily="34" charset="0"/>
              <a:buChar char="•"/>
            </a:pPr>
            <a:endParaRPr lang="en-US" sz="2700" b="1" dirty="0" smtClean="0"/>
          </a:p>
          <a:p>
            <a:pPr marL="457200" lvl="0" indent="-457200" algn="just">
              <a:buFont typeface="Arial" pitchFamily="34" charset="0"/>
              <a:buChar char="•"/>
            </a:pPr>
            <a:endParaRPr lang="en-US" sz="27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Continue…</a:t>
            </a:r>
            <a:endParaRPr lang="en-IN"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r>
              <a:rPr lang="en-IN" b="1" dirty="0" smtClean="0"/>
              <a:t>Make good use of the thumbnails </a:t>
            </a:r>
            <a:r>
              <a:rPr lang="en-IN" dirty="0" smtClean="0"/>
              <a:t>to help users decide which video to watch. Users like to watch a quick snapshot so they can decide if they want to invest their time in the full video.</a:t>
            </a:r>
          </a:p>
          <a:p>
            <a:r>
              <a:rPr lang="en-IN" dirty="0" smtClean="0"/>
              <a:t>Commercial content should </a:t>
            </a:r>
            <a:r>
              <a:rPr lang="en-IN" b="1" dirty="0" smtClean="0"/>
              <a:t>include a “watermark”</a:t>
            </a:r>
            <a:r>
              <a:rPr lang="en-IN" dirty="0" smtClean="0"/>
              <a:t> to indicate origin. This will help if your video goes viral, and is copied to multiple sites, because it will still carry your branding message and/or site information.</a:t>
            </a:r>
          </a:p>
          <a:p>
            <a:r>
              <a:rPr lang="en-IN" b="1" dirty="0" smtClean="0"/>
              <a:t>Use keywords in the filename and URL</a:t>
            </a:r>
            <a:r>
              <a:rPr lang="en-IN" dirty="0" smtClean="0"/>
              <a:t>. Video search engines place a fair amount of weight on these in the world of video. Avoid using stop words in the filename, such as “the”, “and”, etc.</a:t>
            </a:r>
          </a:p>
          <a:p>
            <a:endParaRPr lang="en-IN" dirty="0" smtClean="0"/>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Blog optimization</a:t>
            </a:r>
            <a:endParaRPr lang="en-IN"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IN" dirty="0" smtClean="0"/>
              <a:t>If you have a blog, chances are you already understand the importance of business blogging. But do you know how to optimize your blog posts to make them more search engine friendly?</a:t>
            </a:r>
          </a:p>
          <a:p>
            <a:r>
              <a:rPr lang="en-IN" dirty="0" smtClean="0"/>
              <a:t>The truth is, many bloggers fail to take advantage of the </a:t>
            </a:r>
            <a:r>
              <a:rPr lang="en-IN" dirty="0" err="1" smtClean="0"/>
              <a:t>enomous</a:t>
            </a:r>
            <a:r>
              <a:rPr lang="en-IN" dirty="0" smtClean="0"/>
              <a:t> </a:t>
            </a:r>
            <a:r>
              <a:rPr lang="en-IN" dirty="0" smtClean="0"/>
              <a:t>marketing potential of their blogs. In fact, a recent study by </a:t>
            </a:r>
            <a:r>
              <a:rPr lang="en-IN" dirty="0" err="1" smtClean="0">
                <a:hlinkClick r:id="rId2" tooltip="blogger.com"/>
              </a:rPr>
              <a:t>blogger.com</a:t>
            </a:r>
            <a:r>
              <a:rPr lang="en-IN" dirty="0" err="1" smtClean="0"/>
              <a:t>shows</a:t>
            </a:r>
            <a:r>
              <a:rPr lang="en-IN" dirty="0" smtClean="0"/>
              <a:t> that although roughly 60% of businesses have blogs, 65% of those blog owners haven’t even updated in the past year! By providing fresh, relevant content and performing basic blog post optimization, you can take advantage of the many </a:t>
            </a:r>
            <a:r>
              <a:rPr lang="en-IN" dirty="0" smtClean="0">
                <a:hlinkClick r:id="rId3" tooltip="5 Benefits of Blogging for Your Small Business"/>
              </a:rPr>
              <a:t>benefits blogging offers</a:t>
            </a:r>
            <a:endParaRPr lang="en-IN" dirty="0" smtClean="0"/>
          </a:p>
          <a:p>
            <a:r>
              <a:rPr lang="en-IN" dirty="0" smtClean="0"/>
              <a:t>Here are four easy search engine optimization (SEO) tips to help get your blog noticed.</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Blog optimization tips…</a:t>
            </a:r>
            <a:endParaRPr lang="en-US" dirty="0"/>
          </a:p>
        </p:txBody>
      </p:sp>
      <p:sp>
        <p:nvSpPr>
          <p:cNvPr id="6" name="TextBox 5"/>
          <p:cNvSpPr txBox="1"/>
          <p:nvPr/>
        </p:nvSpPr>
        <p:spPr>
          <a:xfrm>
            <a:off x="228600" y="1144012"/>
            <a:ext cx="8763000" cy="5678478"/>
          </a:xfrm>
          <a:prstGeom prst="rect">
            <a:avLst/>
          </a:prstGeom>
          <a:noFill/>
        </p:spPr>
        <p:txBody>
          <a:bodyPr wrap="square" rtlCol="0">
            <a:spAutoFit/>
          </a:bodyPr>
          <a:lstStyle/>
          <a:p>
            <a:r>
              <a:rPr lang="en-IN" sz="2800" b="1" dirty="0" smtClean="0"/>
              <a:t>1.Start With Quality Content</a:t>
            </a:r>
          </a:p>
          <a:p>
            <a:pPr>
              <a:buFont typeface="Arial" pitchFamily="34" charset="0"/>
              <a:buChar char="•"/>
            </a:pPr>
            <a:r>
              <a:rPr lang="en-IN" sz="2800" dirty="0" smtClean="0"/>
              <a:t>The first and most important thing you can do is to </a:t>
            </a:r>
            <a:r>
              <a:rPr lang="en-IN" sz="2800" b="1" dirty="0" smtClean="0"/>
              <a:t>write a good, informative(useful) post that is accessible, easy to read and appeals to your target audience.</a:t>
            </a:r>
            <a:r>
              <a:rPr lang="en-IN" sz="2800" dirty="0" smtClean="0"/>
              <a:t> In the old days of SEO copywriting, web pages were stuffed with keywords to the point that it hurt the actual content.</a:t>
            </a:r>
          </a:p>
          <a:p>
            <a:pPr>
              <a:buFont typeface="Arial" pitchFamily="34" charset="0"/>
              <a:buChar char="•"/>
            </a:pPr>
            <a:r>
              <a:rPr lang="en-IN" sz="2800" dirty="0" smtClean="0"/>
              <a:t>Information of value is also much more likely to </a:t>
            </a:r>
            <a:r>
              <a:rPr lang="en-IN" sz="2800" b="1" dirty="0" smtClean="0"/>
              <a:t>attract incoming links</a:t>
            </a:r>
            <a:r>
              <a:rPr lang="en-IN" sz="2800" dirty="0" smtClean="0"/>
              <a:t>. </a:t>
            </a:r>
          </a:p>
          <a:p>
            <a:pPr>
              <a:buFont typeface="Arial" pitchFamily="34" charset="0"/>
              <a:buChar char="•"/>
            </a:pPr>
            <a:r>
              <a:rPr lang="en-IN" sz="2800" dirty="0" smtClean="0"/>
              <a:t>When search engines see other websites linking to a web page, especially if it includes relative content, they determine that the web page holds information of value and move it up the rankings.</a:t>
            </a:r>
          </a:p>
          <a:p>
            <a:pPr marL="457200" indent="-457200" algn="just">
              <a:buFont typeface="Arial" pitchFamily="34" charset="0"/>
              <a:buChar char="•"/>
            </a:pPr>
            <a:endParaRPr lang="en-IN" sz="27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r>
              <a:rPr lang="en-IN" b="1" dirty="0" smtClean="0"/>
              <a:t>2.Make sure your blog is mobile-friendly.</a:t>
            </a:r>
          </a:p>
          <a:p>
            <a:r>
              <a:rPr lang="en-IN" dirty="0" smtClean="0"/>
              <a:t>It's been over a year since Google revealed that </a:t>
            </a:r>
            <a:r>
              <a:rPr lang="en-IN" dirty="0" smtClean="0">
                <a:hlinkClick r:id="rId2"/>
              </a:rPr>
              <a:t>more people use the search engine on their mobile phones</a:t>
            </a:r>
            <a:r>
              <a:rPr lang="en-IN" dirty="0" smtClean="0"/>
              <a:t> than on desktop. </a:t>
            </a:r>
          </a:p>
          <a:p>
            <a:r>
              <a:rPr lang="en-IN" dirty="0" smtClean="0"/>
              <a:t>And for all those valuable search queries being done on mobile, Google displays the mobile-friendly results </a:t>
            </a:r>
            <a:r>
              <a:rPr lang="en-IN" i="1" dirty="0" smtClean="0"/>
              <a:t>first. </a:t>
            </a:r>
          </a:p>
          <a:p>
            <a:r>
              <a:rPr lang="en-IN" dirty="0" smtClean="0"/>
              <a:t>This is yet another example of Google heavily </a:t>
            </a:r>
            <a:r>
              <a:rPr lang="en-IN" dirty="0" err="1" smtClean="0"/>
              <a:t>favoring</a:t>
            </a:r>
            <a:r>
              <a:rPr lang="en-IN" dirty="0" smtClean="0"/>
              <a:t> mobile-friendly websites, which has been true ever since the algorithm updates of </a:t>
            </a:r>
            <a:r>
              <a:rPr lang="en-IN" dirty="0" smtClean="0">
                <a:hlinkClick r:id="rId3"/>
              </a:rPr>
              <a:t>April 2015</a:t>
            </a:r>
            <a:r>
              <a:rPr lang="en-IN" dirty="0" smtClean="0"/>
              <a:t> and</a:t>
            </a:r>
            <a:r>
              <a:rPr lang="en-IN" dirty="0" smtClean="0">
                <a:hlinkClick r:id="rId4"/>
              </a:rPr>
              <a:t> March 2016</a:t>
            </a:r>
            <a:r>
              <a:rPr lang="en-IN" dirty="0" smtClean="0"/>
              <a:t>.</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IN"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marL="457200" indent="-457200" algn="just">
              <a:buNone/>
            </a:pPr>
            <a:r>
              <a:rPr lang="en-IN" b="1" dirty="0" smtClean="0"/>
              <a:t>3.Give readers the opportunity to subscribe to your blog.</a:t>
            </a:r>
            <a:r>
              <a:rPr lang="en-IN" dirty="0" smtClean="0"/>
              <a:t> </a:t>
            </a:r>
          </a:p>
          <a:p>
            <a:pPr marL="457200" indent="-457200" algn="just"/>
            <a:r>
              <a:rPr lang="en-IN" dirty="0" smtClean="0"/>
              <a:t>Include prominently(important) placed where RSS or Feed Subscription Buttons and offer viewers the ability to subscribe to your posts via email when possible. </a:t>
            </a:r>
          </a:p>
          <a:p>
            <a:pPr marL="457200" indent="-457200" algn="just"/>
            <a:r>
              <a:rPr lang="en-IN" dirty="0" smtClean="0"/>
              <a:t>This allows your blog followers to have instant notification of your latest posts without having to periodically check your site for new content.</a:t>
            </a:r>
          </a:p>
          <a:p>
            <a:endParaRPr lang="en-IN" dirty="0" smtClean="0"/>
          </a:p>
          <a:p>
            <a:pPr marL="457200" indent="-457200" algn="just"/>
            <a:endParaRPr lang="en-IN" dirty="0" smtClean="0"/>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Continue….</a:t>
            </a:r>
            <a:endParaRPr lang="en-IN" dirty="0"/>
          </a:p>
        </p:txBody>
      </p:sp>
      <p:sp>
        <p:nvSpPr>
          <p:cNvPr id="3" name="Content Placeholder 2"/>
          <p:cNvSpPr>
            <a:spLocks noGrp="1"/>
          </p:cNvSpPr>
          <p:nvPr>
            <p:ph idx="1"/>
          </p:nvPr>
        </p:nvSpPr>
        <p:spPr>
          <a:xfrm>
            <a:off x="457200" y="1295400"/>
            <a:ext cx="8229600" cy="4830763"/>
          </a:xfrm>
        </p:spPr>
        <p:txBody>
          <a:bodyPr>
            <a:normAutofit fontScale="85000" lnSpcReduction="10000"/>
          </a:bodyPr>
          <a:lstStyle/>
          <a:p>
            <a:pPr>
              <a:buNone/>
            </a:pPr>
            <a:r>
              <a:rPr lang="en-IN" b="1" dirty="0" smtClean="0"/>
              <a:t>4.Utilize keywords throughout your post.</a:t>
            </a:r>
            <a:r>
              <a:rPr lang="en-IN" dirty="0" smtClean="0"/>
              <a:t>  </a:t>
            </a:r>
          </a:p>
          <a:p>
            <a:r>
              <a:rPr lang="en-IN" dirty="0" smtClean="0"/>
              <a:t>Once you have targeted a couple of valuable, relevant keywords, it is important to place them where they will have the most impact for humans and search engine crawlers indexing your content. Try to include them in the following places:</a:t>
            </a:r>
          </a:p>
          <a:p>
            <a:r>
              <a:rPr lang="en-IN" dirty="0" smtClean="0"/>
              <a:t>Title</a:t>
            </a:r>
          </a:p>
          <a:p>
            <a:r>
              <a:rPr lang="en-IN" dirty="0" smtClean="0"/>
              <a:t>Headings and subheadings</a:t>
            </a:r>
          </a:p>
          <a:p>
            <a:r>
              <a:rPr lang="en-IN" dirty="0" smtClean="0"/>
              <a:t>Anchor text (text you hyperlink to other related pages on your site)</a:t>
            </a:r>
          </a:p>
          <a:p>
            <a:r>
              <a:rPr lang="en-IN" dirty="0" smtClean="0"/>
              <a:t>Title tags and meta descriptions</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RSS Optimization</a:t>
            </a:r>
            <a:endParaRPr lang="en-US" dirty="0"/>
          </a:p>
        </p:txBody>
      </p:sp>
      <p:sp>
        <p:nvSpPr>
          <p:cNvPr id="6" name="TextBox 5"/>
          <p:cNvSpPr txBox="1"/>
          <p:nvPr/>
        </p:nvSpPr>
        <p:spPr>
          <a:xfrm>
            <a:off x="228600" y="1144012"/>
            <a:ext cx="8763000" cy="5493812"/>
          </a:xfrm>
          <a:prstGeom prst="rect">
            <a:avLst/>
          </a:prstGeom>
          <a:noFill/>
        </p:spPr>
        <p:txBody>
          <a:bodyPr wrap="square" rtlCol="0">
            <a:spAutoFit/>
          </a:bodyPr>
          <a:lstStyle/>
          <a:p>
            <a:pPr marL="457200" indent="-457200" algn="just">
              <a:buFont typeface="Arial" pitchFamily="34" charset="0"/>
              <a:buChar char="•"/>
            </a:pPr>
            <a:r>
              <a:rPr lang="en-IN" sz="2700" dirty="0" smtClean="0"/>
              <a:t>RSS stands for "real simple syndication“ ,RSS feeds give frequent visitors to your website what they want -- automatic updates that new content was added to your site which might be of interest. </a:t>
            </a:r>
          </a:p>
          <a:p>
            <a:pPr marL="457200" indent="-457200" algn="just">
              <a:buFont typeface="Arial" pitchFamily="34" charset="0"/>
              <a:buChar char="•"/>
            </a:pPr>
            <a:r>
              <a:rPr lang="en-IN" sz="2700" dirty="0" smtClean="0"/>
              <a:t>RSS provides an open method of syndicating and aggregating on-line content. create RSS feeds, i.e. semi-structured XML documents, which most commonly consist of frequently updated news items, blog entries and multimedia.</a:t>
            </a:r>
          </a:p>
          <a:p>
            <a:pPr marL="457200" indent="-457200" algn="just">
              <a:buFont typeface="Arial" pitchFamily="34" charset="0"/>
              <a:buChar char="•"/>
            </a:pPr>
            <a:r>
              <a:rPr lang="en-IN" sz="2700" dirty="0" smtClean="0"/>
              <a:t>RSS stands for Really Simple Syndication. Its a technology that is being used by millions of web users around the world to keep track of their </a:t>
            </a:r>
            <a:r>
              <a:rPr lang="en-IN" sz="2700" dirty="0" err="1" smtClean="0"/>
              <a:t>favorite</a:t>
            </a:r>
            <a:r>
              <a:rPr lang="en-IN" sz="2700" dirty="0" smtClean="0"/>
              <a:t> websites.</a:t>
            </a:r>
          </a:p>
          <a:p>
            <a:pPr marL="457200" indent="-457200" algn="just">
              <a:buFont typeface="Arial" pitchFamily="34" charset="0"/>
              <a:buChar char="•"/>
            </a:pPr>
            <a:endParaRPr lang="en-IN" sz="27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RSS</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RSS stands for "real simple syndication", and just as newspapers serve up daily or weekly syndicated columns or comics, RSS syndicates your content for distribution to anyone interested in "subscribing" to your website's feed.</a:t>
            </a:r>
          </a:p>
          <a:p>
            <a:r>
              <a:rPr lang="en-IN" dirty="0" smtClean="0"/>
              <a:t>How does RSS work? Let's say you periodically visit the </a:t>
            </a:r>
            <a:r>
              <a:rPr lang="en-IN" dirty="0" err="1" smtClean="0"/>
              <a:t>ThunderBits</a:t>
            </a:r>
            <a:r>
              <a:rPr lang="en-IN" dirty="0" smtClean="0"/>
              <a:t> section of this site to learn new </a:t>
            </a:r>
            <a:r>
              <a:rPr lang="en-IN" dirty="0" err="1" smtClean="0"/>
              <a:t>tidbits</a:t>
            </a:r>
            <a:r>
              <a:rPr lang="en-IN" dirty="0" smtClean="0"/>
              <a:t> about general web-related information. If updates are infrequent, you may be less inclined to visit the site over time, but you also might be disappointed if you miss a string of posts made during a period you hadn't found time to visit.</a:t>
            </a:r>
          </a:p>
          <a:p>
            <a:r>
              <a:rPr lang="en-IN" dirty="0" smtClean="0"/>
              <a:t>"News aggregators" or "feed readers" are software programs embedded into websites or browsers, or installed as desktop applications that connect to websites offering RSS feeds for "subscribers". With aggregators, you are presented with new site updates without ever visiting the site's web address.</a:t>
            </a:r>
          </a:p>
          <a:p>
            <a:endParaRPr lang="en-IN"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Continue…</a:t>
            </a:r>
            <a:endParaRPr lang="en-US" dirty="0"/>
          </a:p>
        </p:txBody>
      </p:sp>
      <p:sp>
        <p:nvSpPr>
          <p:cNvPr id="6" name="TextBox 5"/>
          <p:cNvSpPr txBox="1"/>
          <p:nvPr/>
        </p:nvSpPr>
        <p:spPr>
          <a:xfrm>
            <a:off x="228600" y="1144012"/>
            <a:ext cx="8763000" cy="5078313"/>
          </a:xfrm>
          <a:prstGeom prst="rect">
            <a:avLst/>
          </a:prstGeom>
          <a:noFill/>
        </p:spPr>
        <p:txBody>
          <a:bodyPr wrap="square" rtlCol="0">
            <a:spAutoFit/>
          </a:bodyPr>
          <a:lstStyle/>
          <a:p>
            <a:pPr>
              <a:buFont typeface="Arial" pitchFamily="34" charset="0"/>
              <a:buChar char="•"/>
            </a:pPr>
            <a:r>
              <a:rPr lang="en-IN" sz="2700" dirty="0" smtClean="0"/>
              <a:t>Feeds offer functionality to both site owners and site visitors. Summer camps might use RSS feeds to give parents daily updates of the day's happenings, then later offer information on craft projects, hobbies, or "fun stuff" during the off-season , and finally to announce that registrations for the coming year are open. </a:t>
            </a:r>
          </a:p>
          <a:p>
            <a:pPr>
              <a:buFont typeface="Arial" pitchFamily="34" charset="0"/>
              <a:buChar char="•"/>
            </a:pPr>
            <a:r>
              <a:rPr lang="en-IN" sz="2700" dirty="0" smtClean="0"/>
              <a:t>All of this information is great content for the website, but with feeds the summer camp has a great marketing tool and effective way to stay in touch with parents. The fact that parents </a:t>
            </a:r>
            <a:r>
              <a:rPr lang="en-IN" sz="2700" i="1" dirty="0" smtClean="0"/>
              <a:t>elected</a:t>
            </a:r>
            <a:r>
              <a:rPr lang="en-IN" sz="2700" dirty="0" smtClean="0"/>
              <a:t> to learn about the camp's updates through RSS subscription means the camp has a hungry audience to feed. (No pun intended. :)</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Continue…</a:t>
            </a:r>
            <a:endParaRPr lang="en-US" dirty="0"/>
          </a:p>
        </p:txBody>
      </p:sp>
      <p:sp>
        <p:nvSpPr>
          <p:cNvPr id="4" name="TextBox 3"/>
          <p:cNvSpPr txBox="1"/>
          <p:nvPr/>
        </p:nvSpPr>
        <p:spPr>
          <a:xfrm>
            <a:off x="228600" y="1144012"/>
            <a:ext cx="8763000" cy="4739759"/>
          </a:xfrm>
          <a:prstGeom prst="rect">
            <a:avLst/>
          </a:prstGeom>
          <a:noFill/>
        </p:spPr>
        <p:txBody>
          <a:bodyPr wrap="square" rtlCol="0">
            <a:spAutoFit/>
          </a:bodyPr>
          <a:lstStyle/>
          <a:p>
            <a:pPr>
              <a:buFont typeface="Arial" pitchFamily="34" charset="0"/>
              <a:buChar char="•"/>
            </a:pPr>
            <a:r>
              <a:rPr lang="en-IN" sz="2700" dirty="0" smtClean="0"/>
              <a:t>Consider the possibilities for your website or let. Would technophiles want to know that your latest gadget hit the market? Does your educational content have an audience with lots of repeat visitors? </a:t>
            </a:r>
          </a:p>
          <a:p>
            <a:pPr>
              <a:buFont typeface="Arial" pitchFamily="34" charset="0"/>
              <a:buChar char="•"/>
            </a:pPr>
            <a:r>
              <a:rPr lang="en-IN" sz="2700" dirty="0" smtClean="0"/>
              <a:t>Let us help you find ways to use RSS technology on your site to take advantage of a market that wants </a:t>
            </a:r>
            <a:r>
              <a:rPr lang="en-IN" sz="2700" dirty="0" err="1" smtClean="0"/>
              <a:t>yoiur</a:t>
            </a:r>
            <a:r>
              <a:rPr lang="en-IN" sz="2700" dirty="0" smtClean="0"/>
              <a:t> information. And don't forget to subscribe to the </a:t>
            </a:r>
            <a:r>
              <a:rPr lang="en-IN" sz="2700" b="1" dirty="0" err="1" smtClean="0">
                <a:hlinkClick r:id="rId2"/>
              </a:rPr>
              <a:t>ThunderBits</a:t>
            </a:r>
            <a:r>
              <a:rPr lang="en-IN" sz="2700" b="1" dirty="0" smtClean="0">
                <a:hlinkClick r:id="rId2"/>
              </a:rPr>
              <a:t> feed</a:t>
            </a:r>
            <a:r>
              <a:rPr lang="en-IN" sz="2700" dirty="0" smtClean="0"/>
              <a:t>, so you keep updated with ways to use today's web technologies. If you're not sure how to get going, just follow the links below!</a:t>
            </a:r>
          </a:p>
          <a:p>
            <a:pPr marL="457200" indent="-457200" algn="just">
              <a:buFont typeface="Arial" pitchFamily="34" charset="0"/>
              <a:buChar char="•"/>
            </a:pPr>
            <a:endParaRPr lang="en-IN" sz="2700" dirty="0" smtClean="0"/>
          </a:p>
          <a:p>
            <a:pPr marL="0" lvl="1" algn="just">
              <a:buFont typeface="Arial" pitchFamily="34" charset="0"/>
              <a:buChar char="•"/>
            </a:pPr>
            <a:endParaRPr lang="en-IN" sz="3200" dirty="0" smtClean="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IN" dirty="0"/>
          </a:p>
        </p:txBody>
      </p:sp>
      <p:sp>
        <p:nvSpPr>
          <p:cNvPr id="3" name="Content Placeholder 2"/>
          <p:cNvSpPr>
            <a:spLocks noGrp="1"/>
          </p:cNvSpPr>
          <p:nvPr>
            <p:ph idx="1"/>
          </p:nvPr>
        </p:nvSpPr>
        <p:spPr>
          <a:xfrm>
            <a:off x="457200" y="1143000"/>
            <a:ext cx="8229600" cy="4983163"/>
          </a:xfrm>
        </p:spPr>
        <p:txBody>
          <a:bodyPr>
            <a:normAutofit/>
          </a:bodyPr>
          <a:lstStyle/>
          <a:p>
            <a:pPr lvl="0"/>
            <a:r>
              <a:rPr lang="en-US" sz="2700" dirty="0" smtClean="0"/>
              <a:t>Images of your products/services/facilities help consumers during the research phase of their shopping &amp; give an implicit message of openness to your business.</a:t>
            </a:r>
          </a:p>
          <a:p>
            <a:pPr lvl="0"/>
            <a:r>
              <a:rPr lang="en-US" sz="2700" dirty="0" smtClean="0"/>
              <a:t>Providing generous numbers of images says you don’t have anything to hide &amp; will improve consumer confidence in your company.</a:t>
            </a:r>
          </a:p>
          <a:p>
            <a:pPr lvl="0"/>
            <a:r>
              <a:rPr lang="en-US" sz="2700" dirty="0" smtClean="0"/>
              <a:t>In this way you can </a:t>
            </a:r>
            <a:r>
              <a:rPr lang="en-US" sz="2700" b="1" dirty="0" smtClean="0"/>
              <a:t>improve your reputation.</a:t>
            </a:r>
          </a:p>
          <a:p>
            <a:endParaRPr lang="en-IN" sz="27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Continue…</a:t>
            </a:r>
            <a:endParaRPr lang="en-US" dirty="0"/>
          </a:p>
        </p:txBody>
      </p:sp>
      <p:sp>
        <p:nvSpPr>
          <p:cNvPr id="6" name="TextBox 5"/>
          <p:cNvSpPr txBox="1"/>
          <p:nvPr/>
        </p:nvSpPr>
        <p:spPr>
          <a:xfrm>
            <a:off x="228600" y="1144012"/>
            <a:ext cx="8763000" cy="5078313"/>
          </a:xfrm>
          <a:prstGeom prst="rect">
            <a:avLst/>
          </a:prstGeom>
          <a:noFill/>
        </p:spPr>
        <p:txBody>
          <a:bodyPr wrap="square" rtlCol="0">
            <a:spAutoFit/>
          </a:bodyPr>
          <a:lstStyle/>
          <a:p>
            <a:pPr>
              <a:buFont typeface="Arial" pitchFamily="34" charset="0"/>
              <a:buChar char="•"/>
            </a:pPr>
            <a:r>
              <a:rPr lang="en-IN" sz="2700" b="1" dirty="0" smtClean="0"/>
              <a:t>Getting Started with RSS</a:t>
            </a:r>
          </a:p>
          <a:p>
            <a:pPr>
              <a:buFont typeface="Arial" pitchFamily="34" charset="0"/>
              <a:buChar char="•"/>
            </a:pPr>
            <a:r>
              <a:rPr lang="en-IN" sz="2700" dirty="0" smtClean="0"/>
              <a:t>If you aren't sure how to get started, take the following steps to subscribe.</a:t>
            </a:r>
          </a:p>
          <a:p>
            <a:pPr>
              <a:buFont typeface="Arial" pitchFamily="34" charset="0"/>
              <a:buChar char="•"/>
            </a:pPr>
            <a:r>
              <a:rPr lang="en-IN" sz="2700" dirty="0" smtClean="0"/>
              <a:t>Open or </a:t>
            </a:r>
            <a:r>
              <a:rPr lang="en-IN" sz="2700" b="1" dirty="0" smtClean="0">
                <a:hlinkClick r:id="rId2"/>
              </a:rPr>
              <a:t>download and install Internet Explorer 7</a:t>
            </a:r>
            <a:r>
              <a:rPr lang="en-IN" sz="2700" dirty="0" smtClean="0"/>
              <a:t>.</a:t>
            </a:r>
          </a:p>
          <a:p>
            <a:pPr>
              <a:buFont typeface="Arial" pitchFamily="34" charset="0"/>
              <a:buChar char="•"/>
            </a:pPr>
            <a:r>
              <a:rPr lang="en-IN" sz="2700" dirty="0" smtClean="0"/>
              <a:t>Navigate to our </a:t>
            </a:r>
            <a:r>
              <a:rPr lang="en-IN" sz="2700" b="1" dirty="0" smtClean="0">
                <a:hlinkClick r:id="rId3"/>
              </a:rPr>
              <a:t>feeds page by clicking this link</a:t>
            </a:r>
            <a:r>
              <a:rPr lang="en-IN" sz="2700" dirty="0" smtClean="0"/>
              <a:t>.</a:t>
            </a:r>
          </a:p>
          <a:p>
            <a:pPr>
              <a:buFont typeface="Arial" pitchFamily="34" charset="0"/>
              <a:buChar char="•"/>
            </a:pPr>
            <a:r>
              <a:rPr lang="en-IN" sz="2700" dirty="0" smtClean="0"/>
              <a:t>Click on the </a:t>
            </a:r>
            <a:r>
              <a:rPr lang="en-IN" sz="2700" b="1" dirty="0" smtClean="0"/>
              <a:t>Subscribe to this feed</a:t>
            </a:r>
            <a:r>
              <a:rPr lang="en-IN" sz="2700" dirty="0" smtClean="0"/>
              <a:t> link in the yellow box.</a:t>
            </a:r>
          </a:p>
          <a:p>
            <a:pPr>
              <a:buFont typeface="Arial" pitchFamily="34" charset="0"/>
              <a:buChar char="•"/>
            </a:pPr>
            <a:r>
              <a:rPr lang="en-IN" sz="2700" dirty="0" smtClean="0"/>
              <a:t>Click on the yellow star icon or </a:t>
            </a:r>
            <a:r>
              <a:rPr lang="en-IN" sz="2700" dirty="0" err="1" smtClean="0"/>
              <a:t>Favorites</a:t>
            </a:r>
            <a:r>
              <a:rPr lang="en-IN" sz="2700" dirty="0" smtClean="0"/>
              <a:t> link on the left side of your browser's menu bar.</a:t>
            </a:r>
          </a:p>
          <a:p>
            <a:pPr>
              <a:buFont typeface="Arial" pitchFamily="34" charset="0"/>
              <a:buChar char="•"/>
            </a:pPr>
            <a:r>
              <a:rPr lang="en-IN" sz="2700" dirty="0" smtClean="0"/>
              <a:t>Click on the </a:t>
            </a:r>
            <a:r>
              <a:rPr lang="en-IN" sz="2700" b="1" dirty="0" smtClean="0"/>
              <a:t>Thunder Data Systems - All Web Things Considered</a:t>
            </a:r>
            <a:r>
              <a:rPr lang="en-IN" sz="2700" dirty="0" smtClean="0"/>
              <a:t>, and hit refresh to view the summaries posted.</a:t>
            </a:r>
          </a:p>
          <a:p>
            <a:pPr>
              <a:buFont typeface="Arial" pitchFamily="34" charset="0"/>
              <a:buChar char="•"/>
            </a:pPr>
            <a:r>
              <a:rPr lang="en-IN" sz="2700" dirty="0" smtClean="0"/>
              <a:t>Click on the green arrow to see any posted article.</a:t>
            </a:r>
          </a:p>
          <a:p>
            <a:pPr marL="457200" indent="-457200" algn="just">
              <a:buFont typeface="Arial" pitchFamily="34" charset="0"/>
              <a:buChar char="•"/>
            </a:pPr>
            <a:endParaRPr lang="en-US" sz="2700" dirty="0" smtClean="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dirty="0" smtClean="0"/>
              <a:t>Optimization tips:</a:t>
            </a:r>
            <a:endParaRPr lang="en-US" dirty="0"/>
          </a:p>
        </p:txBody>
      </p:sp>
      <p:sp>
        <p:nvSpPr>
          <p:cNvPr id="6" name="TextBox 5"/>
          <p:cNvSpPr txBox="1"/>
          <p:nvPr/>
        </p:nvSpPr>
        <p:spPr>
          <a:xfrm>
            <a:off x="228600" y="1144012"/>
            <a:ext cx="8763000" cy="5155257"/>
          </a:xfrm>
          <a:prstGeom prst="rect">
            <a:avLst/>
          </a:prstGeom>
          <a:noFill/>
        </p:spPr>
        <p:txBody>
          <a:bodyPr wrap="square" rtlCol="0">
            <a:spAutoFit/>
          </a:bodyPr>
          <a:lstStyle/>
          <a:p>
            <a:pPr>
              <a:buFont typeface="Arial" pitchFamily="34" charset="0"/>
              <a:buChar char="•"/>
            </a:pPr>
            <a:r>
              <a:rPr lang="en-IN" sz="2700" dirty="0" smtClean="0"/>
              <a:t>A good number of you already use </a:t>
            </a:r>
            <a:r>
              <a:rPr lang="en-IN" sz="2700" dirty="0" err="1" smtClean="0"/>
              <a:t>Feedburner</a:t>
            </a:r>
            <a:r>
              <a:rPr lang="en-IN" sz="2700" dirty="0" smtClean="0"/>
              <a:t> to syndicate your blog posts via an </a:t>
            </a:r>
            <a:r>
              <a:rPr lang="en-IN" sz="2700" i="1" dirty="0" smtClean="0"/>
              <a:t>RSS feed</a:t>
            </a:r>
            <a:r>
              <a:rPr lang="en-IN" sz="2700" dirty="0" smtClean="0"/>
              <a:t>. Let us discuss how to best optimize your </a:t>
            </a:r>
            <a:r>
              <a:rPr lang="en-IN" sz="2700" u="sng" dirty="0" smtClean="0"/>
              <a:t>RSS feed</a:t>
            </a:r>
            <a:r>
              <a:rPr lang="en-IN" sz="2700" dirty="0" smtClean="0"/>
              <a:t> to provide the best value to your subscribers at the same time reap maximum benefits from your feed.</a:t>
            </a:r>
          </a:p>
          <a:p>
            <a:r>
              <a:rPr lang="en-IN" sz="2800" dirty="0" smtClean="0"/>
              <a:t>1. </a:t>
            </a:r>
            <a:r>
              <a:rPr lang="en-IN" sz="2800" b="1" dirty="0" smtClean="0"/>
              <a:t>Publish Full RSS Feed</a:t>
            </a:r>
          </a:p>
          <a:p>
            <a:r>
              <a:rPr lang="en-IN" sz="2800" dirty="0" smtClean="0"/>
              <a:t>There is more to this than meets the eye and is truly beneficial. Publishing full feeds is better as partial feeds require your users to do that extra click to read the entire article. Most users will dislike that.</a:t>
            </a:r>
          </a:p>
          <a:p>
            <a:pPr>
              <a:buFont typeface="Arial" pitchFamily="34" charset="0"/>
              <a:buChar char="•"/>
            </a:pPr>
            <a:endParaRPr lang="en-IN" sz="2700" dirty="0" smtClean="0"/>
          </a:p>
          <a:p>
            <a:pPr marL="457200" indent="-457200" algn="just">
              <a:buFont typeface="Arial" pitchFamily="34" charset="0"/>
              <a:buChar char="•"/>
            </a:pPr>
            <a:endParaRPr lang="en-US" sz="27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IN" b="1" smtClean="0"/>
              <a:t>SEO for Reputation Management</a:t>
            </a:r>
            <a:endParaRPr lang="en-US" dirty="0"/>
          </a:p>
        </p:txBody>
      </p:sp>
      <p:sp>
        <p:nvSpPr>
          <p:cNvPr id="6" name="TextBox 5"/>
          <p:cNvSpPr txBox="1"/>
          <p:nvPr/>
        </p:nvSpPr>
        <p:spPr>
          <a:xfrm>
            <a:off x="228600" y="1144012"/>
            <a:ext cx="8763000" cy="6986528"/>
          </a:xfrm>
          <a:prstGeom prst="rect">
            <a:avLst/>
          </a:prstGeom>
          <a:noFill/>
        </p:spPr>
        <p:txBody>
          <a:bodyPr wrap="square" rtlCol="0">
            <a:spAutoFit/>
          </a:bodyPr>
          <a:lstStyle/>
          <a:p>
            <a:pPr fontAlgn="base"/>
            <a:r>
              <a:rPr lang="en-IN" sz="2700" dirty="0" smtClean="0"/>
              <a:t>2</a:t>
            </a:r>
            <a:r>
              <a:rPr lang="en-IN" sz="2700" b="1" dirty="0" smtClean="0"/>
              <a:t>. </a:t>
            </a:r>
            <a:r>
              <a:rPr lang="en-IN" sz="2800" b="1" cap="all" dirty="0" smtClean="0"/>
              <a:t> USE FEEDBURNER</a:t>
            </a:r>
          </a:p>
          <a:p>
            <a:pPr fontAlgn="base"/>
            <a:r>
              <a:rPr lang="en-IN" sz="2800" b="1" dirty="0" err="1" smtClean="0">
                <a:hlinkClick r:id="rId2"/>
              </a:rPr>
              <a:t>Feedburner</a:t>
            </a:r>
            <a:r>
              <a:rPr lang="en-IN" sz="2800" dirty="0" smtClean="0"/>
              <a:t> is not just a fad application you should use because it is a part of Google’s app offerings. It has serious power and provides extensive traffic analysis and optional ad delivery mechanisms that you won’t find anywhere else for a cost of zero dollars.</a:t>
            </a:r>
          </a:p>
          <a:p>
            <a:pPr fontAlgn="base"/>
            <a:r>
              <a:rPr lang="en-IN" sz="2800" b="1" cap="all" dirty="0" smtClean="0"/>
              <a:t>3. ENHANCE YOUR BLOG WITH FEED-BOOSTING PLUGINS</a:t>
            </a:r>
          </a:p>
          <a:p>
            <a:pPr fontAlgn="base"/>
            <a:r>
              <a:rPr lang="en-IN" sz="2800" dirty="0" smtClean="0"/>
              <a:t>there may be a </a:t>
            </a:r>
            <a:r>
              <a:rPr lang="en-IN" sz="2800" dirty="0" err="1" smtClean="0"/>
              <a:t>plugin</a:t>
            </a:r>
            <a:r>
              <a:rPr lang="en-IN" sz="2800" dirty="0" smtClean="0"/>
              <a:t> available for your CMS or blogging platform to help direct feed traffic through </a:t>
            </a:r>
            <a:r>
              <a:rPr lang="en-IN" sz="2800" dirty="0" err="1" smtClean="0"/>
              <a:t>Feedburner</a:t>
            </a:r>
            <a:r>
              <a:rPr lang="en-IN" sz="2800" dirty="0" smtClean="0"/>
              <a:t> for the most impact. Below are links to some of the most common:</a:t>
            </a:r>
          </a:p>
          <a:p>
            <a:pPr fontAlgn="base"/>
            <a:r>
              <a:rPr lang="en-IN" sz="2800" b="1" cap="all" dirty="0" smtClean="0"/>
              <a:t>BLOGGER</a:t>
            </a:r>
          </a:p>
          <a:p>
            <a:pPr fontAlgn="base"/>
            <a:r>
              <a:rPr lang="en-IN" sz="2800" b="1" dirty="0" smtClean="0">
                <a:hlinkClick r:id="rId3"/>
              </a:rPr>
              <a:t>Redirect</a:t>
            </a:r>
            <a:endParaRPr lang="en-IN" sz="2800" dirty="0" smtClean="0"/>
          </a:p>
          <a:p>
            <a:pPr fontAlgn="base"/>
            <a:r>
              <a:rPr lang="en-IN" sz="2800" b="1" dirty="0" smtClean="0">
                <a:hlinkClick r:id="rId4"/>
              </a:rPr>
              <a:t>RSS Widget</a:t>
            </a:r>
            <a:endParaRPr lang="en-IN" sz="2800" dirty="0" smtClean="0"/>
          </a:p>
          <a:p>
            <a:pPr fontAlgn="base"/>
            <a:r>
              <a:rPr lang="en-IN" sz="2800" b="1" dirty="0" smtClean="0">
                <a:hlinkClick r:id="rId5"/>
              </a:rPr>
              <a:t>Email Subscriptions</a:t>
            </a:r>
            <a:endParaRPr lang="en-IN" sz="2800" dirty="0" smtClean="0"/>
          </a:p>
          <a:p>
            <a:pPr fontAlgn="base"/>
            <a:endParaRPr lang="en-IN" sz="2800" cap="all"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Continue….</a:t>
            </a:r>
            <a:endParaRPr lang="en-IN"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pPr fontAlgn="base"/>
            <a:r>
              <a:rPr lang="en-IN" b="1" cap="all" dirty="0" smtClean="0"/>
              <a:t>TYPEPAD</a:t>
            </a:r>
          </a:p>
          <a:p>
            <a:pPr fontAlgn="base"/>
            <a:r>
              <a:rPr lang="en-IN" b="1" dirty="0" smtClean="0">
                <a:hlinkClick r:id="rId2"/>
              </a:rPr>
              <a:t>Redirect</a:t>
            </a:r>
            <a:endParaRPr lang="en-IN" dirty="0" smtClean="0"/>
          </a:p>
          <a:p>
            <a:pPr fontAlgn="base"/>
            <a:r>
              <a:rPr lang="en-IN" b="1" dirty="0" smtClean="0">
                <a:hlinkClick r:id="rId3"/>
              </a:rPr>
              <a:t>RSS Widget</a:t>
            </a:r>
            <a:endParaRPr lang="en-IN" dirty="0" smtClean="0"/>
          </a:p>
          <a:p>
            <a:pPr fontAlgn="base"/>
            <a:r>
              <a:rPr lang="en-IN" b="1" dirty="0" smtClean="0">
                <a:hlinkClick r:id="rId4"/>
              </a:rPr>
              <a:t>Email Subscriptions</a:t>
            </a:r>
            <a:endParaRPr lang="en-IN" dirty="0" smtClean="0"/>
          </a:p>
          <a:p>
            <a:pPr fontAlgn="base"/>
            <a:r>
              <a:rPr lang="en-IN" b="1" cap="all" dirty="0" smtClean="0"/>
              <a:t>WORDPRESS</a:t>
            </a:r>
          </a:p>
          <a:p>
            <a:pPr fontAlgn="base"/>
            <a:r>
              <a:rPr lang="en-IN" b="1" dirty="0" err="1" smtClean="0">
                <a:hlinkClick r:id="rId5"/>
              </a:rPr>
              <a:t>FeedBurner</a:t>
            </a:r>
            <a:r>
              <a:rPr lang="en-IN" b="1" dirty="0" smtClean="0">
                <a:hlinkClick r:id="rId5"/>
              </a:rPr>
              <a:t> </a:t>
            </a:r>
            <a:r>
              <a:rPr lang="en-IN" b="1" dirty="0" err="1" smtClean="0">
                <a:hlinkClick r:id="rId5"/>
              </a:rPr>
              <a:t>plugin</a:t>
            </a:r>
            <a:endParaRPr lang="en-IN" dirty="0" smtClean="0"/>
          </a:p>
          <a:p>
            <a:pPr fontAlgn="base"/>
            <a:r>
              <a:rPr lang="en-IN" b="1" dirty="0" err="1" smtClean="0">
                <a:hlinkClick r:id="rId6"/>
              </a:rPr>
              <a:t>Yoast</a:t>
            </a:r>
            <a:r>
              <a:rPr lang="en-IN" b="1" dirty="0" smtClean="0">
                <a:hlinkClick r:id="rId6"/>
              </a:rPr>
              <a:t> SEO</a:t>
            </a:r>
            <a:endParaRPr lang="en-IN" dirty="0" smtClean="0"/>
          </a:p>
          <a:p>
            <a:pPr>
              <a:buNone/>
            </a:pPr>
            <a:r>
              <a:rPr lang="en-IN" b="1" cap="all" dirty="0" smtClean="0"/>
              <a:t>4.</a:t>
            </a:r>
            <a:r>
              <a:rPr lang="en-IN" b="1" dirty="0" smtClean="0"/>
              <a:t>Optimize RSS Feed Title and Description</a:t>
            </a:r>
          </a:p>
          <a:p>
            <a:r>
              <a:rPr lang="en-IN" dirty="0" smtClean="0"/>
              <a:t>If you already have a feed but later find that its title or description isn’t that SEO friendly, use the </a:t>
            </a:r>
            <a:r>
              <a:rPr lang="en-IN" b="1" dirty="0" smtClean="0"/>
              <a:t>Title/Description Burner</a:t>
            </a:r>
            <a:r>
              <a:rPr lang="en-IN" dirty="0" smtClean="0"/>
              <a:t> to change these meta tags for your feed.</a:t>
            </a:r>
          </a:p>
          <a:p>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IN" dirty="0"/>
          </a:p>
        </p:txBody>
      </p:sp>
      <p:sp>
        <p:nvSpPr>
          <p:cNvPr id="3" name="Content Placeholder 2"/>
          <p:cNvSpPr>
            <a:spLocks noGrp="1"/>
          </p:cNvSpPr>
          <p:nvPr>
            <p:ph idx="1"/>
          </p:nvPr>
        </p:nvSpPr>
        <p:spPr/>
        <p:txBody>
          <a:bodyPr>
            <a:normAutofit fontScale="85000" lnSpcReduction="10000"/>
          </a:bodyPr>
          <a:lstStyle/>
          <a:p>
            <a:r>
              <a:rPr lang="en-IN" b="1" dirty="0" smtClean="0"/>
              <a:t>Offer Email Subscriptions for Your RSS Feed</a:t>
            </a:r>
          </a:p>
          <a:p>
            <a:r>
              <a:rPr lang="en-IN" dirty="0" smtClean="0"/>
              <a:t>Once you set this up, </a:t>
            </a:r>
            <a:r>
              <a:rPr lang="en-IN" dirty="0" err="1" smtClean="0"/>
              <a:t>Feedburner</a:t>
            </a:r>
            <a:r>
              <a:rPr lang="en-IN" dirty="0" smtClean="0"/>
              <a:t> will automatically send out regular emails to your email subscribers whenever new content is posted. I guess most of you must be already using this.</a:t>
            </a:r>
          </a:p>
          <a:p>
            <a:r>
              <a:rPr lang="en-IN" dirty="0" smtClean="0"/>
              <a:t>Make sure you are branding your email well. Add your logo. Customize the confirmation email. </a:t>
            </a:r>
            <a:r>
              <a:rPr lang="en-IN" b="1" dirty="0" smtClean="0"/>
              <a:t>Set the delivery options the smart way</a:t>
            </a:r>
            <a:r>
              <a:rPr lang="en-IN" dirty="0" smtClean="0"/>
              <a:t>. Set the delivery time when your blog readers are most active. You can </a:t>
            </a:r>
            <a:r>
              <a:rPr lang="en-IN" u="sng" dirty="0" smtClean="0">
                <a:hlinkClick r:id="rId2" tooltip="Track your blog stats in real time"/>
              </a:rPr>
              <a:t>track</a:t>
            </a:r>
            <a:r>
              <a:rPr lang="en-IN" dirty="0" smtClean="0"/>
              <a:t> the user activity on your blog to find out the </a:t>
            </a:r>
            <a:r>
              <a:rPr lang="en-IN" u="sng" dirty="0" smtClean="0">
                <a:hlinkClick r:id="rId3" tooltip="How To Check Hourly Traffic in Google Analytics"/>
              </a:rPr>
              <a:t>best delivery time</a:t>
            </a:r>
            <a:r>
              <a:rPr lang="en-IN" dirty="0" smtClean="0"/>
              <a:t>.</a:t>
            </a:r>
          </a:p>
          <a:p>
            <a:endParaRPr lang="en-IN"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cap="all" dirty="0" smtClean="0"/>
              <a:t>1. USE FEEDBURNER</a:t>
            </a:r>
          </a:p>
          <a:p>
            <a:pPr fontAlgn="base"/>
            <a:r>
              <a:rPr lang="en-IN" b="1" dirty="0" err="1" smtClean="0">
                <a:hlinkClick r:id="rId2"/>
              </a:rPr>
              <a:t>Feedburner</a:t>
            </a:r>
            <a:r>
              <a:rPr lang="en-IN" dirty="0" smtClean="0"/>
              <a:t> is not just a fad application you should use because it is a part of Google’s app offerings. It has serious power and provides extensive traffic analysis and optional ad delivery mechanisms that you won’t find anywhere else for a cost of zero dollars.</a:t>
            </a:r>
          </a:p>
          <a:p>
            <a:pPr fontAlgn="base"/>
            <a:r>
              <a:rPr lang="en-IN" dirty="0" err="1" smtClean="0"/>
              <a:t>Feedburner</a:t>
            </a:r>
            <a:r>
              <a:rPr lang="en-IN" dirty="0" smtClean="0"/>
              <a:t> integrates several of the core functionalities you need for your RSS Feed to be successful. Activate </a:t>
            </a:r>
            <a:r>
              <a:rPr lang="en-IN" dirty="0" err="1" smtClean="0"/>
              <a:t>SmartFeed</a:t>
            </a:r>
            <a:r>
              <a:rPr lang="en-IN" dirty="0" smtClean="0"/>
              <a:t> and the Title/Description Burner to start.</a:t>
            </a:r>
          </a:p>
          <a:p>
            <a:endParaRPr lang="en-IN"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Continue…</a:t>
            </a:r>
            <a:endParaRPr lang="en-IN"/>
          </a:p>
        </p:txBody>
      </p:sp>
      <p:sp>
        <p:nvSpPr>
          <p:cNvPr id="3" name="Content Placeholder 2"/>
          <p:cNvSpPr>
            <a:spLocks noGrp="1"/>
          </p:cNvSpPr>
          <p:nvPr>
            <p:ph idx="1"/>
          </p:nvPr>
        </p:nvSpPr>
        <p:spPr/>
        <p:txBody>
          <a:bodyPr>
            <a:normAutofit fontScale="55000" lnSpcReduction="20000"/>
          </a:bodyPr>
          <a:lstStyle/>
          <a:p>
            <a:pPr fontAlgn="base"/>
            <a:r>
              <a:rPr lang="en-IN" cap="all" dirty="0" smtClean="0"/>
              <a:t> ENHANCE YOUR BLOG WITH FEED-BOOSTING PLUGINS</a:t>
            </a:r>
          </a:p>
          <a:p>
            <a:pPr fontAlgn="base"/>
            <a:r>
              <a:rPr lang="en-IN" dirty="0" smtClean="0"/>
              <a:t>If you took my advice on #1 and have your feed setup in </a:t>
            </a:r>
            <a:r>
              <a:rPr lang="en-IN" dirty="0" err="1" smtClean="0"/>
              <a:t>Feedburner</a:t>
            </a:r>
            <a:r>
              <a:rPr lang="en-IN" dirty="0" smtClean="0"/>
              <a:t>, there may be a </a:t>
            </a:r>
            <a:r>
              <a:rPr lang="en-IN" dirty="0" err="1" smtClean="0"/>
              <a:t>plugin</a:t>
            </a:r>
            <a:r>
              <a:rPr lang="en-IN" dirty="0" smtClean="0"/>
              <a:t> available for your CMS or blogging platform to help direct feed traffic through </a:t>
            </a:r>
            <a:r>
              <a:rPr lang="en-IN" dirty="0" err="1" smtClean="0"/>
              <a:t>Feedburner</a:t>
            </a:r>
            <a:r>
              <a:rPr lang="en-IN" dirty="0" smtClean="0"/>
              <a:t> for the most impact. Below are links to some of the most common:</a:t>
            </a:r>
          </a:p>
          <a:p>
            <a:pPr fontAlgn="base"/>
            <a:r>
              <a:rPr lang="en-IN" b="1" cap="all" dirty="0" smtClean="0"/>
              <a:t>BLOGGER</a:t>
            </a:r>
          </a:p>
          <a:p>
            <a:pPr fontAlgn="base"/>
            <a:r>
              <a:rPr lang="en-IN" b="1" dirty="0" smtClean="0">
                <a:hlinkClick r:id="rId2"/>
              </a:rPr>
              <a:t>Redirect</a:t>
            </a:r>
            <a:endParaRPr lang="en-IN" dirty="0" smtClean="0"/>
          </a:p>
          <a:p>
            <a:pPr fontAlgn="base"/>
            <a:r>
              <a:rPr lang="en-IN" b="1" dirty="0" smtClean="0">
                <a:hlinkClick r:id="rId3"/>
              </a:rPr>
              <a:t>RSS Widget</a:t>
            </a:r>
            <a:endParaRPr lang="en-IN" dirty="0" smtClean="0"/>
          </a:p>
          <a:p>
            <a:pPr fontAlgn="base"/>
            <a:r>
              <a:rPr lang="en-IN" b="1" dirty="0" smtClean="0">
                <a:hlinkClick r:id="rId4"/>
              </a:rPr>
              <a:t>Email Subscriptions</a:t>
            </a:r>
            <a:endParaRPr lang="en-IN" dirty="0" smtClean="0"/>
          </a:p>
          <a:p>
            <a:pPr fontAlgn="base"/>
            <a:r>
              <a:rPr lang="en-IN" b="1" cap="all" dirty="0" smtClean="0"/>
              <a:t>TYPEPAD</a:t>
            </a:r>
          </a:p>
          <a:p>
            <a:pPr fontAlgn="base"/>
            <a:r>
              <a:rPr lang="en-IN" b="1" dirty="0" smtClean="0">
                <a:hlinkClick r:id="rId5"/>
              </a:rPr>
              <a:t>Redirect</a:t>
            </a:r>
            <a:endParaRPr lang="en-IN" dirty="0" smtClean="0"/>
          </a:p>
          <a:p>
            <a:pPr fontAlgn="base"/>
            <a:r>
              <a:rPr lang="en-IN" b="1" dirty="0" smtClean="0">
                <a:hlinkClick r:id="rId6"/>
              </a:rPr>
              <a:t>RSS Widget</a:t>
            </a:r>
            <a:endParaRPr lang="en-IN" dirty="0" smtClean="0"/>
          </a:p>
          <a:p>
            <a:pPr fontAlgn="base"/>
            <a:r>
              <a:rPr lang="en-IN" b="1" dirty="0" smtClean="0">
                <a:hlinkClick r:id="rId4"/>
              </a:rPr>
              <a:t>Email Subscriptions</a:t>
            </a:r>
            <a:endParaRPr lang="en-IN" dirty="0" smtClean="0"/>
          </a:p>
          <a:p>
            <a:pPr fontAlgn="base"/>
            <a:r>
              <a:rPr lang="en-IN" b="1" cap="all" dirty="0" smtClean="0"/>
              <a:t>WORDPRESS</a:t>
            </a:r>
          </a:p>
          <a:p>
            <a:pPr fontAlgn="base"/>
            <a:r>
              <a:rPr lang="en-IN" b="1" dirty="0" err="1" smtClean="0">
                <a:hlinkClick r:id="rId7"/>
              </a:rPr>
              <a:t>FeedBurner</a:t>
            </a:r>
            <a:r>
              <a:rPr lang="en-IN" b="1" dirty="0" smtClean="0">
                <a:hlinkClick r:id="rId7"/>
              </a:rPr>
              <a:t> </a:t>
            </a:r>
            <a:r>
              <a:rPr lang="en-IN" b="1" dirty="0" err="1" smtClean="0">
                <a:hlinkClick r:id="rId7"/>
              </a:rPr>
              <a:t>plugin</a:t>
            </a:r>
            <a:endParaRPr lang="en-IN" dirty="0" smtClean="0"/>
          </a:p>
          <a:p>
            <a:pPr fontAlgn="base"/>
            <a:r>
              <a:rPr lang="en-IN" b="1" dirty="0" err="1" smtClean="0">
                <a:hlinkClick r:id="rId8"/>
              </a:rPr>
              <a:t>Yoast</a:t>
            </a:r>
            <a:r>
              <a:rPr lang="en-IN" b="1" dirty="0" smtClean="0">
                <a:hlinkClick r:id="rId8"/>
              </a:rPr>
              <a:t> SEO</a:t>
            </a:r>
            <a:endParaRPr lang="en-IN" dirty="0" smtClean="0"/>
          </a:p>
          <a:p>
            <a:endParaRPr lang="en-IN"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fontScale="90000"/>
          </a:bodyPr>
          <a:lstStyle/>
          <a:p>
            <a:r>
              <a:rPr lang="en-IN" b="1" dirty="0" smtClean="0"/>
              <a:t>How To Do Image Optimization?</a:t>
            </a:r>
            <a:br>
              <a:rPr lang="en-IN" b="1" dirty="0" smtClean="0"/>
            </a:br>
            <a:endParaRPr lang="en-US" dirty="0"/>
          </a:p>
        </p:txBody>
      </p:sp>
      <p:sp>
        <p:nvSpPr>
          <p:cNvPr id="6" name="TextBox 5"/>
          <p:cNvSpPr txBox="1"/>
          <p:nvPr/>
        </p:nvSpPr>
        <p:spPr>
          <a:xfrm>
            <a:off x="228600" y="838200"/>
            <a:ext cx="8763000" cy="6001643"/>
          </a:xfrm>
          <a:prstGeom prst="rect">
            <a:avLst/>
          </a:prstGeom>
          <a:noFill/>
        </p:spPr>
        <p:txBody>
          <a:bodyPr wrap="square" rtlCol="0">
            <a:spAutoFit/>
          </a:bodyPr>
          <a:lstStyle/>
          <a:p>
            <a:pPr fontAlgn="base"/>
            <a:r>
              <a:rPr lang="en-IN" sz="2500" b="1" dirty="0" smtClean="0"/>
              <a:t>1. File naming</a:t>
            </a:r>
          </a:p>
          <a:p>
            <a:pPr fontAlgn="base">
              <a:buFont typeface="Arial" pitchFamily="34" charset="0"/>
              <a:buChar char="•"/>
            </a:pPr>
            <a:r>
              <a:rPr lang="en-IN" sz="2500" dirty="0" smtClean="0"/>
              <a:t>Avoid using default or generic names such as DSC784.jpg or abcd123.jpg.</a:t>
            </a:r>
          </a:p>
          <a:p>
            <a:pPr fontAlgn="base">
              <a:buFont typeface="Arial" pitchFamily="34" charset="0"/>
              <a:buChar char="•"/>
            </a:pPr>
            <a:r>
              <a:rPr lang="en-IN" sz="2500" dirty="0" smtClean="0"/>
              <a:t> While naming a file, pay particular attention to keywords or phrases. Use words which accurately describe the image.</a:t>
            </a:r>
          </a:p>
          <a:p>
            <a:pPr fontAlgn="base">
              <a:buFont typeface="Arial" pitchFamily="34" charset="0"/>
              <a:buChar char="•"/>
            </a:pPr>
            <a:r>
              <a:rPr lang="en-US" sz="2500" dirty="0" smtClean="0"/>
              <a:t>Be sure that image names match what actually in the photo, search engine will read the name of the file and accurate names will increase your </a:t>
            </a:r>
            <a:r>
              <a:rPr lang="en-US" sz="2500" dirty="0" err="1" smtClean="0"/>
              <a:t>spidering</a:t>
            </a:r>
            <a:r>
              <a:rPr lang="en-US" sz="2500" dirty="0" smtClean="0"/>
              <a:t>. </a:t>
            </a:r>
          </a:p>
          <a:p>
            <a:pPr fontAlgn="base"/>
            <a:r>
              <a:rPr lang="en-IN" sz="2800" b="1" dirty="0" smtClean="0"/>
              <a:t>2.Alt tags</a:t>
            </a:r>
          </a:p>
          <a:p>
            <a:pPr fontAlgn="base">
              <a:buFont typeface="Arial" pitchFamily="34" charset="0"/>
              <a:buChar char="•"/>
            </a:pPr>
            <a:r>
              <a:rPr lang="en-IN" sz="2800" dirty="0" smtClean="0"/>
              <a:t>Alt tags are a </a:t>
            </a:r>
            <a:r>
              <a:rPr lang="en-IN" sz="2800" b="1" dirty="0" smtClean="0"/>
              <a:t>text alternative</a:t>
            </a:r>
            <a:r>
              <a:rPr lang="en-IN" sz="2800" dirty="0" smtClean="0"/>
              <a:t> to images when a browser can't properly render them. </a:t>
            </a:r>
          </a:p>
          <a:p>
            <a:pPr fontAlgn="base">
              <a:buFont typeface="Arial" pitchFamily="34" charset="0"/>
              <a:buChar char="•"/>
            </a:pPr>
            <a:r>
              <a:rPr lang="en-US" sz="2500" dirty="0" smtClean="0"/>
              <a:t>Optimize the image page,include ALT tag that are keyword rich &amp;that will inform the search engines of the photo content.</a:t>
            </a:r>
          </a:p>
          <a:p>
            <a:pPr fontAlgn="base">
              <a:buFont typeface="Arial" pitchFamily="34" charset="0"/>
              <a:buChar char="•"/>
            </a:pPr>
            <a:endParaRPr lang="en-IN" sz="2500" dirty="0" smtClean="0"/>
          </a:p>
          <a:p>
            <a:pPr marL="457200" lvl="0" indent="-457200" algn="just">
              <a:buFont typeface="Arial" pitchFamily="34" charset="0"/>
              <a:buChar char="•"/>
            </a:pPr>
            <a:endParaRPr lang="en-IN" sz="25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fontAlgn="base">
              <a:buNone/>
            </a:pPr>
            <a:r>
              <a:rPr lang="en-IN" b="1" dirty="0" smtClean="0"/>
              <a:t>3.Text</a:t>
            </a:r>
          </a:p>
          <a:p>
            <a:pPr fontAlgn="base"/>
            <a:r>
              <a:rPr lang="en-IN" dirty="0" smtClean="0"/>
              <a:t>Search engines still depend heavily on page text surrounding the image to find out details of image. </a:t>
            </a:r>
          </a:p>
          <a:p>
            <a:pPr fontAlgn="base"/>
            <a:r>
              <a:rPr lang="en-IN" dirty="0" smtClean="0"/>
              <a:t>It is imperative to write descriptive content about the image as this text in the source code is the signal that search engine use to identify content of the image.</a:t>
            </a:r>
          </a:p>
          <a:p>
            <a:pPr fontAlgn="base">
              <a:buNone/>
            </a:pPr>
            <a:r>
              <a:rPr lang="en-IN" b="1" dirty="0" smtClean="0"/>
              <a:t>4.Image share sites</a:t>
            </a:r>
          </a:p>
          <a:p>
            <a:pPr fontAlgn="base"/>
            <a:r>
              <a:rPr lang="en-IN" dirty="0" smtClean="0"/>
              <a:t>You can upload, systematically categorize, tag, and eventually share photos and images on the web. This method allows you to upload site images and tag with keywords.</a:t>
            </a:r>
          </a:p>
          <a:p>
            <a:pPr fontAlgn="base"/>
            <a:r>
              <a:rPr lang="en-US" dirty="0" smtClean="0"/>
              <a:t>When you upload your photos, always add tags(</a:t>
            </a:r>
            <a:r>
              <a:rPr lang="en-US" dirty="0" err="1" smtClean="0"/>
              <a:t>metatags</a:t>
            </a:r>
            <a:r>
              <a:rPr lang="en-US" dirty="0" smtClean="0"/>
              <a:t>).</a:t>
            </a:r>
            <a:endParaRPr lang="en-IN" dirty="0" smtClean="0"/>
          </a:p>
          <a:p>
            <a:pPr fontAlgn="base"/>
            <a:endParaRPr lang="en-IN" dirty="0" smtClean="0"/>
          </a:p>
          <a:p>
            <a:pPr fontAlgn="base"/>
            <a:endParaRPr lang="en-US" dirty="0" smtClean="0"/>
          </a:p>
          <a:p>
            <a:pPr fontAlgn="base"/>
            <a:endParaRPr lang="en-IN" dirty="0" smtClean="0"/>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Continue..</a:t>
            </a:r>
            <a:endParaRPr lang="en-IN" dirty="0"/>
          </a:p>
        </p:txBody>
      </p:sp>
      <p:sp>
        <p:nvSpPr>
          <p:cNvPr id="3" name="Content Placeholder 2"/>
          <p:cNvSpPr>
            <a:spLocks noGrp="1"/>
          </p:cNvSpPr>
          <p:nvPr>
            <p:ph idx="1"/>
          </p:nvPr>
        </p:nvSpPr>
        <p:spPr>
          <a:xfrm>
            <a:off x="457200" y="990600"/>
            <a:ext cx="8229600" cy="5135563"/>
          </a:xfrm>
        </p:spPr>
        <p:txBody>
          <a:bodyPr>
            <a:normAutofit/>
          </a:bodyPr>
          <a:lstStyle/>
          <a:p>
            <a:pPr marL="457200" indent="-457200" fontAlgn="base">
              <a:buNone/>
            </a:pPr>
            <a:r>
              <a:rPr lang="en-IN" sz="2700" b="1" dirty="0" smtClean="0"/>
              <a:t> 5.Image File Size for Faster Load Times</a:t>
            </a:r>
          </a:p>
          <a:p>
            <a:pPr fontAlgn="base"/>
            <a:r>
              <a:rPr lang="en-IN" sz="2700" dirty="0" smtClean="0"/>
              <a:t>It is important to use images that are optimized for web.</a:t>
            </a:r>
          </a:p>
          <a:p>
            <a:pPr fontAlgn="base"/>
            <a:r>
              <a:rPr lang="en-IN" sz="2700" dirty="0" smtClean="0"/>
              <a:t> </a:t>
            </a:r>
            <a:r>
              <a:rPr lang="en-IN" sz="2800" dirty="0" smtClean="0"/>
              <a:t>40% of visitors to your image pages will leave if they don’t load within three seconds, and 70%of your customers won’t come back if they’re unhappy with your site’s load time. </a:t>
            </a:r>
            <a:endParaRPr lang="en-IN" sz="2700" dirty="0" smtClean="0"/>
          </a:p>
          <a:p>
            <a:pPr fontAlgn="base">
              <a:buNone/>
            </a:pPr>
            <a:r>
              <a:rPr lang="en-IN" sz="2700" b="1" dirty="0" smtClean="0"/>
              <a:t>6.Use right image for the Right Situation</a:t>
            </a:r>
          </a:p>
          <a:p>
            <a:pPr marL="457200" indent="-457200" algn="just"/>
            <a:r>
              <a:rPr lang="en-IN" sz="2700" dirty="0" smtClean="0"/>
              <a:t>There are three common file types that are used to post images. These are JPEG, GIF, and PNG.</a:t>
            </a:r>
          </a:p>
          <a:p>
            <a:pPr marL="457200" indent="-457200" algn="just"/>
            <a:endParaRPr lang="en-IN" sz="2700" b="1" dirty="0" smtClean="0"/>
          </a:p>
          <a:p>
            <a:pPr marL="457200" lvl="0" indent="-457200" algn="just"/>
            <a:endParaRPr lang="en-IN" sz="2700" dirty="0" smtClean="0"/>
          </a:p>
          <a:p>
            <a:endParaRPr lang="en-IN" sz="2700" dirty="0" smtClean="0"/>
          </a:p>
          <a:p>
            <a:pPr fontAlgn="base"/>
            <a:endParaRPr lang="en-IN" sz="2700" dirty="0" smtClean="0"/>
          </a:p>
          <a:p>
            <a:endParaRPr lang="en-IN" sz="27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Continue…</a:t>
            </a:r>
            <a:endParaRPr lang="en-IN" dirty="0"/>
          </a:p>
        </p:txBody>
      </p:sp>
      <p:sp>
        <p:nvSpPr>
          <p:cNvPr id="3" name="Content Placeholder 2"/>
          <p:cNvSpPr>
            <a:spLocks noGrp="1"/>
          </p:cNvSpPr>
          <p:nvPr>
            <p:ph idx="1"/>
          </p:nvPr>
        </p:nvSpPr>
        <p:spPr>
          <a:xfrm>
            <a:off x="457200" y="990600"/>
            <a:ext cx="8229600" cy="5135563"/>
          </a:xfrm>
        </p:spPr>
        <p:txBody>
          <a:bodyPr>
            <a:noAutofit/>
          </a:bodyPr>
          <a:lstStyle/>
          <a:p>
            <a:r>
              <a:rPr lang="en-IN" sz="2700" dirty="0" smtClean="0"/>
              <a:t>Here are some tips to remember when choosing file formats:</a:t>
            </a:r>
          </a:p>
          <a:p>
            <a:r>
              <a:rPr lang="en-IN" sz="2700" b="1" dirty="0" smtClean="0"/>
              <a:t>For most ecommerce situations - JPEGs will be your best bet</a:t>
            </a:r>
            <a:r>
              <a:rPr lang="en-IN" sz="2700" dirty="0" smtClean="0"/>
              <a:t>. They provide the best quality and the smallest file size.</a:t>
            </a:r>
          </a:p>
          <a:p>
            <a:r>
              <a:rPr lang="en-IN" sz="2700" b="1" dirty="0" smtClean="0"/>
              <a:t>Never use GIFs for large product images</a:t>
            </a:r>
            <a:r>
              <a:rPr lang="en-IN" sz="2700" dirty="0" smtClean="0"/>
              <a:t>. The file size will be very large and there is no good  way to reduce it. Use GIFs for thumbnails and decorative images.</a:t>
            </a:r>
          </a:p>
          <a:p>
            <a:pPr marL="457200" indent="-457200" algn="just"/>
            <a:r>
              <a:rPr lang="en-IN" sz="2700" b="1" dirty="0" smtClean="0"/>
              <a:t>PNGs can be a good alternative to both JPEGs and GIFS.</a:t>
            </a:r>
            <a:r>
              <a:rPr lang="en-IN" sz="2700" dirty="0" smtClean="0"/>
              <a:t> If you are only able to get product photos in PNG format, try using PNG-8 over PNG-24. PNGs excel at simple decorative images because of their extremely small file size.</a:t>
            </a:r>
          </a:p>
          <a:p>
            <a:pPr marL="457200" lvl="0" indent="-457200" algn="just"/>
            <a:endParaRPr lang="en-US" sz="2700" b="1" dirty="0" smtClean="0"/>
          </a:p>
          <a:p>
            <a:endParaRPr lang="en-IN" sz="27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601"/>
            <a:ext cx="9144000" cy="914399"/>
          </a:xfrm>
        </p:spPr>
        <p:txBody>
          <a:bodyPr>
            <a:normAutofit/>
          </a:bodyPr>
          <a:lstStyle/>
          <a:p>
            <a:r>
              <a:rPr lang="en-US" sz="3600" dirty="0" smtClean="0"/>
              <a:t>Optimization for product search…</a:t>
            </a:r>
            <a:endParaRPr lang="en-US" sz="3600" dirty="0"/>
          </a:p>
        </p:txBody>
      </p:sp>
      <p:sp>
        <p:nvSpPr>
          <p:cNvPr id="6" name="TextBox 5"/>
          <p:cNvSpPr txBox="1"/>
          <p:nvPr/>
        </p:nvSpPr>
        <p:spPr>
          <a:xfrm>
            <a:off x="228600" y="1144012"/>
            <a:ext cx="8763000" cy="5078313"/>
          </a:xfrm>
          <a:prstGeom prst="rect">
            <a:avLst/>
          </a:prstGeom>
          <a:noFill/>
        </p:spPr>
        <p:txBody>
          <a:bodyPr wrap="square" rtlCol="0">
            <a:spAutoFit/>
          </a:bodyPr>
          <a:lstStyle/>
          <a:p>
            <a:pPr marL="457200" lvl="0" indent="-457200" algn="just">
              <a:buFont typeface="Arial" pitchFamily="34" charset="0"/>
              <a:buChar char="•"/>
            </a:pPr>
            <a:r>
              <a:rPr lang="en-IN" sz="2700" dirty="0" smtClean="0"/>
              <a:t>Search engine optimization (SEO) can make or break any website, but it’s especially difficult for ecommerce sites whose success depends on attracting, delighting, converting, and retaining the most consumers. </a:t>
            </a:r>
          </a:p>
          <a:p>
            <a:pPr marL="457200" indent="-457200" algn="just">
              <a:buFont typeface="Arial" pitchFamily="34" charset="0"/>
              <a:buChar char="•"/>
            </a:pPr>
            <a:r>
              <a:rPr lang="en-IN" sz="2700" dirty="0" smtClean="0"/>
              <a:t>Product </a:t>
            </a:r>
            <a:r>
              <a:rPr lang="en-IN" sz="2700" b="1" dirty="0" smtClean="0"/>
              <a:t>optimization</a:t>
            </a:r>
            <a:r>
              <a:rPr lang="en-IN" sz="2700" dirty="0" smtClean="0"/>
              <a:t> is the practice of making changes or adjustments to a </a:t>
            </a:r>
            <a:r>
              <a:rPr lang="en-IN" sz="2700" b="1" dirty="0" smtClean="0"/>
              <a:t>Product</a:t>
            </a:r>
            <a:r>
              <a:rPr lang="en-IN" sz="2700" dirty="0" smtClean="0"/>
              <a:t> to make it more visible.</a:t>
            </a:r>
          </a:p>
          <a:p>
            <a:pPr marL="457200" indent="-457200" algn="just">
              <a:buFont typeface="Arial" pitchFamily="34" charset="0"/>
              <a:buChar char="•"/>
            </a:pPr>
            <a:r>
              <a:rPr lang="en-IN" sz="2700" dirty="0" smtClean="0"/>
              <a:t>Once you have a clear understanding of your ecommerce website’s challenges, keywords, and competitors, you’re ready to implement the following SEO strategies to help your product pages climb to the top of Google.</a:t>
            </a:r>
          </a:p>
          <a:p>
            <a:pPr marL="457200" indent="-457200" algn="just">
              <a:buFont typeface="Arial" pitchFamily="34" charset="0"/>
              <a:buChar char="•"/>
            </a:pPr>
            <a:endParaRPr lang="en-IN" sz="2700" dirty="0" smtClean="0"/>
          </a:p>
          <a:p>
            <a:pPr marL="457200" lvl="0" indent="-457200" algn="just">
              <a:buFont typeface="Arial" pitchFamily="34" charset="0"/>
              <a:buChar char="•"/>
            </a:pPr>
            <a:endParaRPr lang="en-IN" sz="27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F86F5CDE211B4DAEBEECDFE333CCCD" ma:contentTypeVersion="11" ma:contentTypeDescription="Create a new document." ma:contentTypeScope="" ma:versionID="36fcf95d1b700204d1e6aa391f58477f">
  <xsd:schema xmlns:xsd="http://www.w3.org/2001/XMLSchema" xmlns:xs="http://www.w3.org/2001/XMLSchema" xmlns:p="http://schemas.microsoft.com/office/2006/metadata/properties" xmlns:ns2="2c9e4378-27e2-4829-8a39-64d10009307d" xmlns:ns3="38ee9195-713f-4cf7-8164-64a0e2965200" targetNamespace="http://schemas.microsoft.com/office/2006/metadata/properties" ma:root="true" ma:fieldsID="9b4fc07811d382ed6ba7361c11834235" ns2:_="" ns3:_="">
    <xsd:import namespace="2c9e4378-27e2-4829-8a39-64d10009307d"/>
    <xsd:import namespace="38ee9195-713f-4cf7-8164-64a0e29652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9e4378-27e2-4829-8a39-64d1000930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8ee9195-713f-4cf7-8164-64a0e296520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8565FE-6CED-4ECF-B170-10B498385C96}"/>
</file>

<file path=customXml/itemProps2.xml><?xml version="1.0" encoding="utf-8"?>
<ds:datastoreItem xmlns:ds="http://schemas.openxmlformats.org/officeDocument/2006/customXml" ds:itemID="{AC02B8F6-D6EB-45DD-83CA-187B17EC2FDD}"/>
</file>

<file path=customXml/itemProps3.xml><?xml version="1.0" encoding="utf-8"?>
<ds:datastoreItem xmlns:ds="http://schemas.openxmlformats.org/officeDocument/2006/customXml" ds:itemID="{A6E9866F-10E0-4F47-95C8-203FCA69124E}"/>
</file>

<file path=docProps/app.xml><?xml version="1.0" encoding="utf-8"?>
<Properties xmlns="http://schemas.openxmlformats.org/officeDocument/2006/extended-properties" xmlns:vt="http://schemas.openxmlformats.org/officeDocument/2006/docPropsVTypes">
  <TotalTime>7889</TotalTime>
  <Words>2853</Words>
  <Application>Microsoft Office PowerPoint</Application>
  <PresentationFormat>On-screen Show (4:3)</PresentationFormat>
  <Paragraphs>264</Paragraphs>
  <Slides>46</Slides>
  <Notes>0</Notes>
  <HiddenSlides>10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Optimizing For Image Search…</vt:lpstr>
      <vt:lpstr>Example….</vt:lpstr>
      <vt:lpstr>Benefits</vt:lpstr>
      <vt:lpstr>Continue…</vt:lpstr>
      <vt:lpstr>How To Do Image Optimization? </vt:lpstr>
      <vt:lpstr>Continue…</vt:lpstr>
      <vt:lpstr>Continue..</vt:lpstr>
      <vt:lpstr>Continue…</vt:lpstr>
      <vt:lpstr>Optimization for product search…</vt:lpstr>
      <vt:lpstr>Product Optimization Tips…</vt:lpstr>
      <vt:lpstr>Continue…</vt:lpstr>
      <vt:lpstr>Continue…</vt:lpstr>
      <vt:lpstr>Continue..</vt:lpstr>
      <vt:lpstr>Optimizing for local search</vt:lpstr>
      <vt:lpstr>Continue….</vt:lpstr>
      <vt:lpstr>Continue…</vt:lpstr>
      <vt:lpstr>Understanding the Audience</vt:lpstr>
      <vt:lpstr>Mobile optimization…</vt:lpstr>
      <vt:lpstr>Continue…</vt:lpstr>
      <vt:lpstr>Continue….</vt:lpstr>
      <vt:lpstr>Requirements to create sitemap…</vt:lpstr>
      <vt:lpstr>Continue…</vt:lpstr>
      <vt:lpstr>Continue….</vt:lpstr>
      <vt:lpstr>News Optimization tips…</vt:lpstr>
      <vt:lpstr>Continue….</vt:lpstr>
      <vt:lpstr>Continue….</vt:lpstr>
      <vt:lpstr>Video search optimization…</vt:lpstr>
      <vt:lpstr>Continue….</vt:lpstr>
      <vt:lpstr>Continue….</vt:lpstr>
      <vt:lpstr>Continue…</vt:lpstr>
      <vt:lpstr>Blog optimization</vt:lpstr>
      <vt:lpstr>Blog optimization tips…</vt:lpstr>
      <vt:lpstr>Continue….</vt:lpstr>
      <vt:lpstr>Continue….</vt:lpstr>
      <vt:lpstr>Continue….</vt:lpstr>
      <vt:lpstr>RSS Optimization</vt:lpstr>
      <vt:lpstr>Working of RSS</vt:lpstr>
      <vt:lpstr>Continue…</vt:lpstr>
      <vt:lpstr>Continue…</vt:lpstr>
      <vt:lpstr>Continue…</vt:lpstr>
      <vt:lpstr>Optimization tips:</vt:lpstr>
      <vt:lpstr>SEO for Reputation Management</vt:lpstr>
      <vt:lpstr>Continue….</vt:lpstr>
      <vt:lpstr>Continue….</vt:lpstr>
      <vt:lpstr>Slide 45</vt:lpstr>
      <vt:lpstr>Continue…</vt:lpstr>
    </vt:vector>
  </TitlesOfParts>
  <Company>MEFGI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Marwadi Education Foundation’s Group of Institutions Faculty of Computer Applications MCA Sem- IV</dc:title>
  <dc:creator>MEFGI</dc:creator>
  <cp:lastModifiedBy>vidhi</cp:lastModifiedBy>
  <cp:revision>1053</cp:revision>
  <dcterms:created xsi:type="dcterms:W3CDTF">2010-12-23T08:45:33Z</dcterms:created>
  <dcterms:modified xsi:type="dcterms:W3CDTF">2017-08-03T11:33:10Z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0x01010038F86F5CDE211B4DAEBEECDFE333CCCD</vt:lpwstr>
  </property>
</Properties>
</file>