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307" r:id="rId7"/>
    <p:sldId id="265" r:id="rId8"/>
    <p:sldId id="306"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7" d="100"/>
          <a:sy n="67" d="100"/>
        </p:scale>
        <p:origin x="12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Setting SEO Goals and Objectives</a:t>
            </a:r>
            <a:endParaRPr lang="en-US" dirty="0"/>
          </a:p>
        </p:txBody>
      </p:sp>
      <p:sp>
        <p:nvSpPr>
          <p:cNvPr id="6" name="TextBox 5"/>
          <p:cNvSpPr txBox="1"/>
          <p:nvPr/>
        </p:nvSpPr>
        <p:spPr>
          <a:xfrm>
            <a:off x="228600" y="1144012"/>
            <a:ext cx="8763000" cy="4524315"/>
          </a:xfrm>
          <a:prstGeom prst="rect">
            <a:avLst/>
          </a:prstGeom>
          <a:noFill/>
        </p:spPr>
        <p:txBody>
          <a:bodyPr wrap="square" rtlCol="0">
            <a:spAutoFit/>
          </a:bodyPr>
          <a:lstStyle/>
          <a:p>
            <a:pPr marL="457200" lvl="0" indent="-457200" algn="just">
              <a:buFont typeface="Arial" pitchFamily="34" charset="0"/>
              <a:buChar char="•"/>
            </a:pPr>
            <a:r>
              <a:rPr lang="en-IN" sz="3200" dirty="0">
                <a:solidFill>
                  <a:prstClr val="black"/>
                </a:solidFill>
              </a:rPr>
              <a:t>Businesses can earn significant revenues by leveraging the quality and relevance of this traffic for direct sales, customer acquisition, and branding/awareness campaigns</a:t>
            </a:r>
          </a:p>
          <a:p>
            <a:pPr marL="457200" lvl="0" indent="-457200" algn="just"/>
            <a:endParaRPr lang="en-IN" sz="3200" dirty="0">
              <a:solidFill>
                <a:prstClr val="black"/>
              </a:solidFill>
            </a:endParaRPr>
          </a:p>
          <a:p>
            <a:pPr marL="457200" indent="-457200" algn="just">
              <a:buFont typeface="Arial" pitchFamily="34" charset="0"/>
              <a:buChar char="•"/>
            </a:pPr>
            <a:r>
              <a:rPr lang="en-IN" sz="3200" dirty="0"/>
              <a:t>Visibility in search engines creates an implied endorsement effect, where searchers associate quality, relevance, and trustworthiness with sites that rank highly for their queries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sz="3600" b="1" dirty="0"/>
              <a:t>Strategic Goals SEO Practitioners Can </a:t>
            </a:r>
            <a:r>
              <a:rPr lang="en-IN" sz="3600" b="1" dirty="0" err="1"/>
              <a:t>Fulfill</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1219200" y="1066800"/>
            <a:ext cx="6553200" cy="54571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sz="3600" b="1" dirty="0"/>
              <a:t>Strategic Goals SEO Practitioners Can </a:t>
            </a:r>
            <a:r>
              <a:rPr lang="en-IN" sz="3600" b="1" dirty="0" err="1"/>
              <a:t>Fulfill</a:t>
            </a:r>
            <a:endParaRPr lang="en-US" sz="3600" dirty="0"/>
          </a:p>
        </p:txBody>
      </p:sp>
      <p:sp>
        <p:nvSpPr>
          <p:cNvPr id="6" name="TextBox 5"/>
          <p:cNvSpPr txBox="1"/>
          <p:nvPr/>
        </p:nvSpPr>
        <p:spPr>
          <a:xfrm>
            <a:off x="228600" y="1144012"/>
            <a:ext cx="8763000" cy="4524315"/>
          </a:xfrm>
          <a:prstGeom prst="rect">
            <a:avLst/>
          </a:prstGeom>
          <a:noFill/>
        </p:spPr>
        <p:txBody>
          <a:bodyPr wrap="square" rtlCol="0">
            <a:spAutoFit/>
          </a:bodyPr>
          <a:lstStyle/>
          <a:p>
            <a:pPr marL="457200" lvl="0" indent="-457200" algn="just">
              <a:buFont typeface="Arial" pitchFamily="34" charset="0"/>
              <a:buChar char="•"/>
            </a:pPr>
            <a:r>
              <a:rPr lang="en-IN" sz="3200" b="1" dirty="0"/>
              <a:t>Every SEO Plan Is Custom </a:t>
            </a:r>
            <a:r>
              <a:rPr lang="en-IN" sz="3200" dirty="0"/>
              <a:t>		</a:t>
            </a:r>
          </a:p>
          <a:p>
            <a:pPr marL="457200" indent="-457200" algn="just"/>
            <a:r>
              <a:rPr lang="en-IN" sz="3200" dirty="0"/>
              <a:t>		 Organizations should take many factors into account when pursuing an SEO strategy, which includes:</a:t>
            </a:r>
          </a:p>
          <a:p>
            <a:pPr marL="457200" indent="-457200" algn="just"/>
            <a:r>
              <a:rPr lang="en-US" sz="3200" b="1" dirty="0"/>
              <a:t>		* W</a:t>
            </a:r>
            <a:r>
              <a:rPr lang="en-IN" sz="3200" b="1" dirty="0"/>
              <a:t>hat the organization is trying to promote</a:t>
            </a:r>
          </a:p>
          <a:p>
            <a:pPr marL="457200" indent="-457200" algn="just"/>
            <a:r>
              <a:rPr lang="en-US" sz="3200" b="1" dirty="0"/>
              <a:t>		* Target market</a:t>
            </a:r>
          </a:p>
          <a:p>
            <a:pPr marL="457200" indent="-457200" algn="just"/>
            <a:r>
              <a:rPr lang="en-US" sz="3200" b="1" dirty="0"/>
              <a:t>		* Brand</a:t>
            </a:r>
          </a:p>
          <a:p>
            <a:pPr marL="457200" indent="-457200" algn="just"/>
            <a:r>
              <a:rPr lang="en-US" sz="3200" b="1" dirty="0"/>
              <a:t>		* Website Structure</a:t>
            </a:r>
          </a:p>
          <a:p>
            <a:pPr marL="457200" indent="-457200" algn="just"/>
            <a:r>
              <a:rPr lang="en-US" sz="3200" b="1" dirty="0"/>
              <a:t>		* Current Site Content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sz="3600" b="1" dirty="0"/>
              <a:t>Strategic Goals SEO Practitioners Can </a:t>
            </a:r>
            <a:r>
              <a:rPr lang="en-IN" sz="3600" b="1" dirty="0" err="1"/>
              <a:t>Fulfill</a:t>
            </a:r>
            <a:endParaRPr lang="en-US" sz="3600" dirty="0"/>
          </a:p>
        </p:txBody>
      </p:sp>
      <p:sp>
        <p:nvSpPr>
          <p:cNvPr id="6" name="TextBox 5"/>
          <p:cNvSpPr txBox="1"/>
          <p:nvPr/>
        </p:nvSpPr>
        <p:spPr>
          <a:xfrm>
            <a:off x="228600" y="1144012"/>
            <a:ext cx="8763000" cy="3539430"/>
          </a:xfrm>
          <a:prstGeom prst="rect">
            <a:avLst/>
          </a:prstGeom>
          <a:noFill/>
        </p:spPr>
        <p:txBody>
          <a:bodyPr wrap="square" rtlCol="0">
            <a:spAutoFit/>
          </a:bodyPr>
          <a:lstStyle/>
          <a:p>
            <a:pPr marL="457200" lvl="0" indent="-457200" algn="just">
              <a:buFont typeface="Arial" pitchFamily="34" charset="0"/>
              <a:buChar char="•"/>
            </a:pPr>
            <a:r>
              <a:rPr lang="en-IN" sz="3200" b="1" dirty="0"/>
              <a:t>Every SEO Plan Is Custom </a:t>
            </a:r>
            <a:r>
              <a:rPr lang="en-IN" sz="3200" dirty="0"/>
              <a:t>		</a:t>
            </a:r>
          </a:p>
          <a:p>
            <a:pPr marL="457200" indent="-457200" algn="just"/>
            <a:r>
              <a:rPr lang="en-IN" sz="3200" dirty="0"/>
              <a:t>		</a:t>
            </a:r>
            <a:r>
              <a:rPr lang="en-US" sz="3200" b="1" dirty="0"/>
              <a:t>* </a:t>
            </a:r>
            <a:r>
              <a:rPr lang="en-IN" sz="3200" b="1" dirty="0"/>
              <a:t>Ease with which the content and site structure can be modified</a:t>
            </a:r>
          </a:p>
          <a:p>
            <a:pPr marL="457200" indent="-457200" algn="just"/>
            <a:r>
              <a:rPr lang="en-US" sz="3200" b="1" dirty="0"/>
              <a:t>		* Any immediately available content</a:t>
            </a:r>
          </a:p>
          <a:p>
            <a:pPr marL="457200" indent="-457200" algn="just"/>
            <a:r>
              <a:rPr lang="en-US" sz="3200" b="1" dirty="0"/>
              <a:t>		* </a:t>
            </a:r>
            <a:r>
              <a:rPr lang="en-IN" sz="3200" b="1" dirty="0"/>
              <a:t>Available resources for developing new content</a:t>
            </a:r>
          </a:p>
          <a:p>
            <a:pPr marL="457200" indent="-457200" algn="just"/>
            <a:r>
              <a:rPr lang="en-US" sz="3200" b="1" dirty="0"/>
              <a:t>		* C</a:t>
            </a:r>
            <a:r>
              <a:rPr lang="en-IN" sz="3200" b="1" dirty="0"/>
              <a:t>competitive landscape</a:t>
            </a:r>
            <a:endParaRPr 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sz="3600" b="1" dirty="0"/>
              <a:t>Strategic Goals SEO Practitioners Can Fulfil</a:t>
            </a:r>
            <a:endParaRPr lang="en-US" sz="3600" dirty="0"/>
          </a:p>
        </p:txBody>
      </p:sp>
      <p:sp>
        <p:nvSpPr>
          <p:cNvPr id="6" name="TextBox 5"/>
          <p:cNvSpPr txBox="1"/>
          <p:nvPr/>
        </p:nvSpPr>
        <p:spPr>
          <a:xfrm>
            <a:off x="228600" y="1144012"/>
            <a:ext cx="8763000" cy="3539430"/>
          </a:xfrm>
          <a:prstGeom prst="rect">
            <a:avLst/>
          </a:prstGeom>
          <a:noFill/>
        </p:spPr>
        <p:txBody>
          <a:bodyPr wrap="square" rtlCol="0">
            <a:spAutoFit/>
          </a:bodyPr>
          <a:lstStyle/>
          <a:p>
            <a:pPr marL="457200" lvl="0" indent="-457200" algn="just">
              <a:buFont typeface="Arial" pitchFamily="34" charset="0"/>
              <a:buChar char="•"/>
            </a:pPr>
            <a:r>
              <a:rPr lang="en-IN" sz="3200" b="1" dirty="0"/>
              <a:t>Every SEO Plan Is Custom </a:t>
            </a:r>
            <a:r>
              <a:rPr lang="en-IN" sz="3200" dirty="0"/>
              <a:t>		</a:t>
            </a:r>
          </a:p>
          <a:p>
            <a:pPr marL="457200" indent="-457200" algn="just"/>
            <a:r>
              <a:rPr lang="en-IN" sz="3200" dirty="0"/>
              <a:t>		</a:t>
            </a:r>
            <a:r>
              <a:rPr lang="en-IN" sz="3200" b="1" dirty="0"/>
              <a:t> </a:t>
            </a:r>
            <a:r>
              <a:rPr lang="en-IN" sz="3200" dirty="0"/>
              <a:t>For example, if one of the two competitors put its website up four years ago and the other company is just rolling one out now, the second company may need to focus on specific vertical areas where the first company’s website offering is weak.</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1447800"/>
          </a:xfrm>
        </p:spPr>
        <p:txBody>
          <a:bodyPr>
            <a:normAutofit/>
          </a:bodyPr>
          <a:lstStyle/>
          <a:p>
            <a:r>
              <a:rPr lang="en-IN" b="1" dirty="0"/>
              <a:t>Developing an SEO Plan Prior to Site Development</a:t>
            </a:r>
            <a:endParaRPr lang="en-IN" dirty="0"/>
          </a:p>
        </p:txBody>
      </p:sp>
      <p:sp>
        <p:nvSpPr>
          <p:cNvPr id="5" name="TextBox 4"/>
          <p:cNvSpPr txBox="1"/>
          <p:nvPr/>
        </p:nvSpPr>
        <p:spPr>
          <a:xfrm>
            <a:off x="381000" y="1676400"/>
            <a:ext cx="8458200" cy="3046988"/>
          </a:xfrm>
          <a:prstGeom prst="rect">
            <a:avLst/>
          </a:prstGeom>
          <a:noFill/>
        </p:spPr>
        <p:txBody>
          <a:bodyPr wrap="square" rtlCol="0">
            <a:spAutoFit/>
          </a:bodyPr>
          <a:lstStyle/>
          <a:p>
            <a:pPr algn="just"/>
            <a:r>
              <a:rPr lang="en-IN" sz="3200" dirty="0"/>
              <a:t>	SEO plans have many moving parts, and SEO decisions can have a significant impact on other departments such as development, other marketing groups, and sales. Getting that input as soon as possible will bring the best results for a business at the least possible cost.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fontScale="90000"/>
          </a:bodyPr>
          <a:lstStyle/>
          <a:p>
            <a:r>
              <a:rPr lang="en-IN" b="1" dirty="0"/>
              <a:t>Business Factors That Affect the SEO Plan</a:t>
            </a:r>
            <a:endParaRPr lang="en-US" dirty="0"/>
          </a:p>
        </p:txBody>
      </p:sp>
      <p:sp>
        <p:nvSpPr>
          <p:cNvPr id="6" name="TextBox 5"/>
          <p:cNvSpPr txBox="1"/>
          <p:nvPr/>
        </p:nvSpPr>
        <p:spPr>
          <a:xfrm>
            <a:off x="228600" y="1144012"/>
            <a:ext cx="8763000" cy="5016758"/>
          </a:xfrm>
          <a:prstGeom prst="rect">
            <a:avLst/>
          </a:prstGeom>
          <a:noFill/>
        </p:spPr>
        <p:txBody>
          <a:bodyPr wrap="square" rtlCol="0">
            <a:spAutoFit/>
          </a:bodyPr>
          <a:lstStyle/>
          <a:p>
            <a:pPr marL="457200" lvl="0" indent="-457200" algn="just">
              <a:buFont typeface="Arial" pitchFamily="34" charset="0"/>
              <a:buChar char="•"/>
            </a:pPr>
            <a:r>
              <a:rPr lang="en-IN" sz="3200" b="1" dirty="0">
                <a:solidFill>
                  <a:prstClr val="black"/>
                </a:solidFill>
              </a:rPr>
              <a:t>Revenue/business model</a:t>
            </a:r>
          </a:p>
          <a:p>
            <a:pPr marL="0" lvl="1" algn="just"/>
            <a:r>
              <a:rPr lang="en-IN" sz="3200" dirty="0"/>
              <a:t>	It makes a difference to the SEO practitioner if the purpose of the site is to sell products, sell advertising, or obtain leads.</a:t>
            </a:r>
          </a:p>
          <a:p>
            <a:pPr marL="0" lvl="1" algn="just"/>
            <a:endParaRPr lang="en-IN" sz="3200" b="1" dirty="0">
              <a:solidFill>
                <a:prstClr val="black"/>
              </a:solidFill>
            </a:endParaRPr>
          </a:p>
          <a:p>
            <a:pPr marL="457200" lvl="0" indent="-457200" algn="just">
              <a:buFont typeface="Arial" pitchFamily="34" charset="0"/>
              <a:buChar char="•"/>
            </a:pPr>
            <a:r>
              <a:rPr lang="en-US" sz="3200" b="1" dirty="0">
                <a:solidFill>
                  <a:prstClr val="black"/>
                </a:solidFill>
              </a:rPr>
              <a:t>Target Customers</a:t>
            </a:r>
          </a:p>
          <a:p>
            <a:pPr marL="457200" indent="-457200" algn="just"/>
            <a:r>
              <a:rPr lang="en-IN" sz="3200" dirty="0"/>
              <a:t>		 Who are you trying to reach? This could be an age group, a gender group, or as specific as people looking to buy a house within a 25-mile radius of Mumbai.</a:t>
            </a:r>
            <a:endParaRPr lang="en-US" sz="3200" b="1" dirty="0">
              <a:solidFill>
                <a:prstClr val="black"/>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fontScale="90000"/>
          </a:bodyPr>
          <a:lstStyle/>
          <a:p>
            <a:r>
              <a:rPr lang="en-IN" b="1" dirty="0"/>
              <a:t>Business Factors That Affect the SEO Plan</a:t>
            </a:r>
            <a:endParaRPr lang="en-US" dirty="0"/>
          </a:p>
        </p:txBody>
      </p:sp>
      <p:sp>
        <p:nvSpPr>
          <p:cNvPr id="6" name="TextBox 5"/>
          <p:cNvSpPr txBox="1"/>
          <p:nvPr/>
        </p:nvSpPr>
        <p:spPr>
          <a:xfrm>
            <a:off x="228600" y="1144012"/>
            <a:ext cx="8763000" cy="5016758"/>
          </a:xfrm>
          <a:prstGeom prst="rect">
            <a:avLst/>
          </a:prstGeom>
          <a:noFill/>
        </p:spPr>
        <p:txBody>
          <a:bodyPr wrap="square" rtlCol="0">
            <a:spAutoFit/>
          </a:bodyPr>
          <a:lstStyle/>
          <a:p>
            <a:pPr marL="457200" indent="-457200" algn="just">
              <a:buFont typeface="Arial" pitchFamily="34" charset="0"/>
              <a:buChar char="•"/>
            </a:pPr>
            <a:r>
              <a:rPr lang="en-IN" sz="3200" b="1" dirty="0"/>
              <a:t>Competitor strategies</a:t>
            </a:r>
          </a:p>
          <a:p>
            <a:pPr marL="0" lvl="1" algn="just"/>
            <a:r>
              <a:rPr lang="en-IN" sz="3200" dirty="0"/>
              <a:t>	The competitive landscape is another big factor in your SEO plan. Competition may be strongly entrenched in one portion of the market online, and it may make sense to focus on a different segment.</a:t>
            </a:r>
          </a:p>
          <a:p>
            <a:pPr marL="0" lvl="1" algn="just"/>
            <a:endParaRPr lang="en-IN" sz="3200" b="1" dirty="0">
              <a:solidFill>
                <a:prstClr val="black"/>
              </a:solidFill>
            </a:endParaRPr>
          </a:p>
          <a:p>
            <a:pPr marL="457200" lvl="0" indent="-457200" algn="just">
              <a:buFont typeface="Arial" pitchFamily="34" charset="0"/>
              <a:buChar char="•"/>
            </a:pPr>
            <a:r>
              <a:rPr lang="en-US" sz="3200" b="1" dirty="0">
                <a:solidFill>
                  <a:prstClr val="black"/>
                </a:solidFill>
              </a:rPr>
              <a:t>Branding goals</a:t>
            </a:r>
            <a:endParaRPr lang="en-IN" sz="3200" dirty="0"/>
          </a:p>
          <a:p>
            <a:pPr lvl="0" algn="just"/>
            <a:r>
              <a:rPr lang="en-IN" sz="3200" dirty="0"/>
              <a:t>	There may be terms that are critical for you to own for branding reasons.</a:t>
            </a:r>
            <a:endParaRPr lang="en-US" sz="3200" b="1" dirty="0">
              <a:solidFill>
                <a:prstClr val="blac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fontScale="90000"/>
          </a:bodyPr>
          <a:lstStyle/>
          <a:p>
            <a:r>
              <a:rPr lang="en-IN" b="1" dirty="0"/>
              <a:t>Business Factors That Affect the SEO Plan</a:t>
            </a:r>
            <a:endParaRPr lang="en-US" dirty="0"/>
          </a:p>
        </p:txBody>
      </p:sp>
      <p:sp>
        <p:nvSpPr>
          <p:cNvPr id="6" name="TextBox 5"/>
          <p:cNvSpPr txBox="1"/>
          <p:nvPr/>
        </p:nvSpPr>
        <p:spPr>
          <a:xfrm>
            <a:off x="228600" y="1144012"/>
            <a:ext cx="8763000" cy="4524315"/>
          </a:xfrm>
          <a:prstGeom prst="rect">
            <a:avLst/>
          </a:prstGeom>
          <a:noFill/>
        </p:spPr>
        <p:txBody>
          <a:bodyPr wrap="square" rtlCol="0">
            <a:spAutoFit/>
          </a:bodyPr>
          <a:lstStyle/>
          <a:p>
            <a:pPr marL="457200" indent="-457200" algn="just">
              <a:buFont typeface="Arial" pitchFamily="34" charset="0"/>
              <a:buChar char="•"/>
            </a:pPr>
            <a:r>
              <a:rPr lang="en-IN" sz="3200" b="1" dirty="0"/>
              <a:t>Budget for content development</a:t>
            </a:r>
          </a:p>
          <a:p>
            <a:pPr marL="0" lvl="1" algn="just"/>
            <a:r>
              <a:rPr lang="en-IN" sz="3200" dirty="0"/>
              <a:t>	An important part of link building is the quality of your content.</a:t>
            </a:r>
          </a:p>
          <a:p>
            <a:pPr marL="0" lvl="1" algn="just"/>
            <a:endParaRPr lang="en-IN" sz="3200" b="1" dirty="0">
              <a:solidFill>
                <a:prstClr val="black"/>
              </a:solidFill>
            </a:endParaRPr>
          </a:p>
          <a:p>
            <a:pPr marL="457200" indent="-457200" algn="just">
              <a:buFont typeface="Arial" pitchFamily="34" charset="0"/>
              <a:buChar char="•"/>
            </a:pPr>
            <a:r>
              <a:rPr lang="en-IN" sz="3200" b="1" dirty="0">
                <a:solidFill>
                  <a:prstClr val="black"/>
                </a:solidFill>
              </a:rPr>
              <a:t>How your potential customers search for products like yours</a:t>
            </a:r>
            <a:endParaRPr lang="en-IN" sz="3200" dirty="0"/>
          </a:p>
          <a:p>
            <a:pPr lvl="0" algn="just"/>
            <a:r>
              <a:rPr lang="en-IN" sz="3200"/>
              <a:t>	Understanding </a:t>
            </a:r>
            <a:r>
              <a:rPr lang="en-IN" sz="3200" dirty="0"/>
              <a:t>what customers do when they are searching for products or services like yours is one of the most basic functions </a:t>
            </a:r>
            <a:r>
              <a:rPr lang="en-IN" sz="3200"/>
              <a:t>of SEO.</a:t>
            </a:r>
            <a:endParaRPr lang="en-US" sz="3200" b="1" dirty="0">
              <a:solidFill>
                <a:prstClr val="blac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Understanding the Audience</a:t>
            </a:r>
            <a:endParaRPr lang="en-US" dirty="0"/>
          </a:p>
        </p:txBody>
      </p:sp>
      <p:sp>
        <p:nvSpPr>
          <p:cNvPr id="6" name="TextBox 5"/>
          <p:cNvSpPr txBox="1"/>
          <p:nvPr/>
        </p:nvSpPr>
        <p:spPr>
          <a:xfrm>
            <a:off x="228600" y="1144012"/>
            <a:ext cx="8763000" cy="4524315"/>
          </a:xfrm>
          <a:prstGeom prst="rect">
            <a:avLst/>
          </a:prstGeom>
          <a:noFill/>
        </p:spPr>
        <p:txBody>
          <a:bodyPr wrap="square" rtlCol="0">
            <a:spAutoFit/>
          </a:bodyPr>
          <a:lstStyle/>
          <a:p>
            <a:pPr marL="457200" indent="-457200" algn="just">
              <a:buFont typeface="Arial" pitchFamily="34" charset="0"/>
              <a:buChar char="•"/>
            </a:pPr>
            <a:r>
              <a:rPr lang="en-IN" sz="3200" b="1" dirty="0"/>
              <a:t>Mapping your products and services</a:t>
            </a:r>
          </a:p>
          <a:p>
            <a:pPr marL="0" lvl="1" algn="just"/>
            <a:r>
              <a:rPr lang="en-IN" sz="3200" dirty="0"/>
              <a:t>	What types of products, services, and types of information and resources does your organization have to offer</a:t>
            </a:r>
          </a:p>
          <a:p>
            <a:pPr marL="0" lvl="1" algn="just"/>
            <a:r>
              <a:rPr lang="en-US" sz="3200" dirty="0"/>
              <a:t>	SEO also</a:t>
            </a:r>
            <a:r>
              <a:rPr lang="en-IN" sz="3200" dirty="0"/>
              <a:t> should consider business development and the company’s expansion strategy at the outset of the SEO planning process.</a:t>
            </a:r>
          </a:p>
          <a:p>
            <a:pPr marL="0" lvl="1" algn="just"/>
            <a:r>
              <a:rPr lang="en-US" sz="3200" dirty="0"/>
              <a:t>	Example of amazon.com i.e. from books to multi-product e-commerce portal.</a:t>
            </a:r>
            <a:endParaRPr lang="en-I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Understanding the Audience</a:t>
            </a:r>
            <a:endParaRPr lang="en-US" dirty="0"/>
          </a:p>
        </p:txBody>
      </p:sp>
      <p:sp>
        <p:nvSpPr>
          <p:cNvPr id="6" name="TextBox 5"/>
          <p:cNvSpPr txBox="1"/>
          <p:nvPr/>
        </p:nvSpPr>
        <p:spPr>
          <a:xfrm>
            <a:off x="228600" y="1144012"/>
            <a:ext cx="8763000" cy="4524315"/>
          </a:xfrm>
          <a:prstGeom prst="rect">
            <a:avLst/>
          </a:prstGeom>
          <a:noFill/>
        </p:spPr>
        <p:txBody>
          <a:bodyPr wrap="square" rtlCol="0">
            <a:spAutoFit/>
          </a:bodyPr>
          <a:lstStyle/>
          <a:p>
            <a:pPr marL="457200" indent="-457200" algn="just">
              <a:buFont typeface="Arial" pitchFamily="34" charset="0"/>
              <a:buChar char="•"/>
            </a:pPr>
            <a:r>
              <a:rPr lang="en-IN" sz="3200" b="1" dirty="0"/>
              <a:t>Content is the King</a:t>
            </a:r>
          </a:p>
          <a:p>
            <a:pPr marL="0" lvl="1" algn="just"/>
            <a:r>
              <a:rPr lang="en-IN" sz="3200" dirty="0"/>
              <a:t>	The content you have available to you will affect your keyword research and site architecture, as your site content is the major source of information that search engines use to determine what your site is about.</a:t>
            </a:r>
          </a:p>
          <a:p>
            <a:pPr marL="0" lvl="1" algn="just"/>
            <a:r>
              <a:rPr lang="en-US" sz="3200" dirty="0"/>
              <a:t>	W</a:t>
            </a:r>
            <a:r>
              <a:rPr lang="en-IN" sz="3200" dirty="0"/>
              <a:t>hen looking at content plans it is critical to consider not only what you already have, but also what you could develop.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Setting SEO Goals and Objectives</a:t>
            </a:r>
            <a:endParaRPr lang="en-US" dirty="0"/>
          </a:p>
        </p:txBody>
      </p:sp>
      <p:sp>
        <p:nvSpPr>
          <p:cNvPr id="6" name="TextBox 5"/>
          <p:cNvSpPr txBox="1"/>
          <p:nvPr/>
        </p:nvSpPr>
        <p:spPr>
          <a:xfrm>
            <a:off x="228600" y="1144012"/>
            <a:ext cx="8763000" cy="3046988"/>
          </a:xfrm>
          <a:prstGeom prst="rect">
            <a:avLst/>
          </a:prstGeom>
          <a:noFill/>
        </p:spPr>
        <p:txBody>
          <a:bodyPr wrap="square" rtlCol="0">
            <a:spAutoFit/>
          </a:bodyPr>
          <a:lstStyle/>
          <a:p>
            <a:pPr marL="457200" lvl="0" indent="-457200" algn="just">
              <a:buFont typeface="Arial" pitchFamily="34" charset="0"/>
              <a:buChar char="•"/>
            </a:pPr>
            <a:r>
              <a:rPr lang="en-IN" sz="3200" dirty="0">
                <a:solidFill>
                  <a:prstClr val="black"/>
                </a:solidFill>
              </a:rPr>
              <a:t>Consumers are increasingly turning to the Web before making purchases in verticals such as real estate, autos, furniture, and technology. Organizations cannot afford to ignore their customers’ needs as expressed through searches conducted on Google, Yahoo!, and Bing.</a:t>
            </a:r>
            <a:endParaRPr lang="en-I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Understanding the Audience</a:t>
            </a:r>
            <a:endParaRPr lang="en-US" dirty="0"/>
          </a:p>
        </p:txBody>
      </p:sp>
      <p:sp>
        <p:nvSpPr>
          <p:cNvPr id="6" name="TextBox 5"/>
          <p:cNvSpPr txBox="1"/>
          <p:nvPr/>
        </p:nvSpPr>
        <p:spPr>
          <a:xfrm>
            <a:off x="228600" y="1144012"/>
            <a:ext cx="8763000" cy="5016758"/>
          </a:xfrm>
          <a:prstGeom prst="rect">
            <a:avLst/>
          </a:prstGeom>
          <a:noFill/>
        </p:spPr>
        <p:txBody>
          <a:bodyPr wrap="square" rtlCol="0">
            <a:spAutoFit/>
          </a:bodyPr>
          <a:lstStyle/>
          <a:p>
            <a:pPr marL="457200" indent="-457200" algn="just">
              <a:buFont typeface="Arial" pitchFamily="34" charset="0"/>
              <a:buChar char="•"/>
            </a:pPr>
            <a:r>
              <a:rPr lang="en-IN" sz="3200" b="1" dirty="0"/>
              <a:t>Segmenting Your Site’s Audience</a:t>
            </a:r>
          </a:p>
          <a:p>
            <a:pPr marL="0" lvl="1" algn="just"/>
            <a:r>
              <a:rPr lang="en-IN" sz="3200" dirty="0"/>
              <a:t>	</a:t>
            </a:r>
            <a:r>
              <a:rPr lang="en-US" sz="3200" dirty="0"/>
              <a:t>Audience is the most important factor in planning for SEO. </a:t>
            </a:r>
          </a:p>
          <a:p>
            <a:pPr marL="0" lvl="1" algn="just"/>
            <a:r>
              <a:rPr lang="en-US" sz="3200" dirty="0"/>
              <a:t>	F</a:t>
            </a:r>
            <a:r>
              <a:rPr lang="en-IN" sz="3200" dirty="0"/>
              <a:t>or example, Site A may be a website that sells gadgets. As a result, the site’s developers go out and implement a brilliant campaign to rank for the terms they consider relevant. Being young and energetic, they focus on the way their peers search for gadgets, but Site A is focused on selling gadgets to people who are age 50 or older.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Understanding the Audience</a:t>
            </a:r>
            <a:endParaRPr lang="en-US" dirty="0"/>
          </a:p>
        </p:txBody>
      </p:sp>
      <p:pic>
        <p:nvPicPr>
          <p:cNvPr id="1026" name="Picture 2"/>
          <p:cNvPicPr>
            <a:picLocks noChangeAspect="1" noChangeArrowheads="1"/>
          </p:cNvPicPr>
          <p:nvPr/>
        </p:nvPicPr>
        <p:blipFill>
          <a:blip r:embed="rId2" cstate="print"/>
          <a:srcRect l="4717" t="4000" r="5660" b="3998"/>
          <a:stretch>
            <a:fillRect/>
          </a:stretch>
        </p:blipFill>
        <p:spPr bwMode="auto">
          <a:xfrm>
            <a:off x="990600" y="1066800"/>
            <a:ext cx="7239000" cy="5257800"/>
          </a:xfrm>
          <a:prstGeom prst="rect">
            <a:avLst/>
          </a:prstGeom>
          <a:noFill/>
          <a:ln w="9525">
            <a:noFill/>
            <a:miter lim="800000"/>
            <a:headEnd/>
            <a:tailEnd/>
          </a:ln>
        </p:spPr>
      </p:pic>
      <p:sp>
        <p:nvSpPr>
          <p:cNvPr id="5" name="TextBox 4"/>
          <p:cNvSpPr txBox="1"/>
          <p:nvPr/>
        </p:nvSpPr>
        <p:spPr>
          <a:xfrm>
            <a:off x="1143000" y="6324600"/>
            <a:ext cx="7086600" cy="369332"/>
          </a:xfrm>
          <a:prstGeom prst="rect">
            <a:avLst/>
          </a:prstGeom>
          <a:noFill/>
        </p:spPr>
        <p:txBody>
          <a:bodyPr wrap="square" rtlCol="0">
            <a:spAutoFit/>
          </a:bodyPr>
          <a:lstStyle/>
          <a:p>
            <a:pPr algn="ctr"/>
            <a:r>
              <a:rPr lang="en-US" b="1" dirty="0"/>
              <a:t>Gender wise search terms used for shoes</a:t>
            </a:r>
            <a:endParaRPr lang="en-IN"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Understanding the Audience</a:t>
            </a:r>
            <a:endParaRPr lang="en-US" dirty="0"/>
          </a:p>
        </p:txBody>
      </p:sp>
      <p:sp>
        <p:nvSpPr>
          <p:cNvPr id="6" name="TextBox 5"/>
          <p:cNvSpPr txBox="1"/>
          <p:nvPr/>
        </p:nvSpPr>
        <p:spPr>
          <a:xfrm>
            <a:off x="228600" y="1144012"/>
            <a:ext cx="8763000" cy="2554545"/>
          </a:xfrm>
          <a:prstGeom prst="rect">
            <a:avLst/>
          </a:prstGeom>
          <a:noFill/>
        </p:spPr>
        <p:txBody>
          <a:bodyPr wrap="square" rtlCol="0">
            <a:spAutoFit/>
          </a:bodyPr>
          <a:lstStyle/>
          <a:p>
            <a:pPr marL="457200" indent="-457200" algn="just">
              <a:buFont typeface="Arial" pitchFamily="34" charset="0"/>
              <a:buChar char="•"/>
            </a:pPr>
            <a:r>
              <a:rPr lang="en-IN" sz="3200" b="1" dirty="0"/>
              <a:t>Location of Searcher</a:t>
            </a:r>
          </a:p>
          <a:p>
            <a:pPr marL="0" lvl="1" algn="just"/>
            <a:r>
              <a:rPr lang="en-IN" sz="3200" dirty="0"/>
              <a:t>	Another major criterion to consider might be location. Searchers in Rajkot, Gujarat may naturally want a different version of your product than searchers in Chicago.</a:t>
            </a:r>
            <a:endParaRPr lang="en-IN" sz="6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1219199"/>
          </a:xfrm>
        </p:spPr>
        <p:txBody>
          <a:bodyPr>
            <a:normAutofit fontScale="90000"/>
          </a:bodyPr>
          <a:lstStyle/>
          <a:p>
            <a:r>
              <a:rPr lang="en-IN" b="1" dirty="0"/>
              <a:t>Advanced Methods for </a:t>
            </a:r>
            <a:br>
              <a:rPr lang="en-IN" b="1" dirty="0"/>
            </a:br>
            <a:r>
              <a:rPr lang="en-IN" b="1" dirty="0"/>
              <a:t>Planning and Evaluation</a:t>
            </a:r>
            <a:endParaRPr lang="en-US" dirty="0"/>
          </a:p>
        </p:txBody>
      </p:sp>
      <p:sp>
        <p:nvSpPr>
          <p:cNvPr id="6" name="TextBox 5"/>
          <p:cNvSpPr txBox="1"/>
          <p:nvPr/>
        </p:nvSpPr>
        <p:spPr>
          <a:xfrm>
            <a:off x="228600" y="1676400"/>
            <a:ext cx="8763000" cy="3539430"/>
          </a:xfrm>
          <a:prstGeom prst="rect">
            <a:avLst/>
          </a:prstGeom>
          <a:noFill/>
        </p:spPr>
        <p:txBody>
          <a:bodyPr wrap="square" rtlCol="0">
            <a:spAutoFit/>
          </a:bodyPr>
          <a:lstStyle/>
          <a:p>
            <a:pPr marL="457200" indent="-457200" algn="just">
              <a:buFont typeface="Arial" pitchFamily="34" charset="0"/>
              <a:buChar char="•"/>
            </a:pPr>
            <a:r>
              <a:rPr lang="en-IN" sz="3200" b="1" dirty="0"/>
              <a:t>SWOT Analysis</a:t>
            </a:r>
          </a:p>
          <a:p>
            <a:pPr marL="0" lvl="1" algn="just"/>
            <a:r>
              <a:rPr lang="en-IN" sz="3200" dirty="0"/>
              <a:t>	Sometimes you need to get back to the basics and carry out a simple overview strategy of where you are in the marketplace, and where you would like to be. A simple SWOT analysis is a great starting point. It creates a grid from which to work and is very simple to execute.</a:t>
            </a:r>
            <a:endParaRPr lang="en-IN" sz="6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1219199"/>
          </a:xfrm>
        </p:spPr>
        <p:txBody>
          <a:bodyPr>
            <a:normAutofit fontScale="90000"/>
          </a:bodyPr>
          <a:lstStyle/>
          <a:p>
            <a:r>
              <a:rPr lang="en-IN" b="1" dirty="0"/>
              <a:t>Advanced Methods for </a:t>
            </a:r>
            <a:br>
              <a:rPr lang="en-IN" b="1" dirty="0"/>
            </a:br>
            <a:r>
              <a:rPr lang="en-IN" b="1" dirty="0"/>
              <a:t>Planning and Evaluation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905000" y="1447800"/>
            <a:ext cx="5638800" cy="521102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1219199"/>
          </a:xfrm>
        </p:spPr>
        <p:txBody>
          <a:bodyPr>
            <a:normAutofit fontScale="90000"/>
          </a:bodyPr>
          <a:lstStyle/>
          <a:p>
            <a:r>
              <a:rPr lang="en-IN" b="1" dirty="0"/>
              <a:t>Advanced Methods for </a:t>
            </a:r>
            <a:br>
              <a:rPr lang="en-IN" b="1" dirty="0"/>
            </a:br>
            <a:r>
              <a:rPr lang="en-IN" b="1" dirty="0"/>
              <a:t>Planning and Evaluation</a:t>
            </a:r>
            <a:endParaRPr lang="en-US" dirty="0"/>
          </a:p>
        </p:txBody>
      </p:sp>
      <p:sp>
        <p:nvSpPr>
          <p:cNvPr id="6" name="TextBox 5"/>
          <p:cNvSpPr txBox="1"/>
          <p:nvPr/>
        </p:nvSpPr>
        <p:spPr>
          <a:xfrm>
            <a:off x="228600" y="1676400"/>
            <a:ext cx="8763000" cy="4031873"/>
          </a:xfrm>
          <a:prstGeom prst="rect">
            <a:avLst/>
          </a:prstGeom>
          <a:noFill/>
        </p:spPr>
        <p:txBody>
          <a:bodyPr wrap="square" rtlCol="0">
            <a:spAutoFit/>
          </a:bodyPr>
          <a:lstStyle/>
          <a:p>
            <a:pPr marL="457200" indent="-457200" algn="just">
              <a:buFont typeface="Arial" pitchFamily="34" charset="0"/>
              <a:buChar char="•"/>
            </a:pPr>
            <a:r>
              <a:rPr lang="en-US" sz="3200" b="1" dirty="0"/>
              <a:t>Get Smart</a:t>
            </a:r>
            <a:endParaRPr lang="en-IN" sz="3200" b="1" dirty="0"/>
          </a:p>
          <a:p>
            <a:pPr marL="0" lvl="1" algn="just"/>
            <a:r>
              <a:rPr lang="en-IN" sz="3200" dirty="0"/>
              <a:t>	Every company is unique, so naturally their challenges are unique. Even a second SEO initiative within the same company is not the same as the first initiative. Your initial SEO efforts have changed things, creating new benchmarks, new expectations, and different objectives. These all make each SEO project a new endeavour.</a:t>
            </a:r>
            <a:endParaRPr lang="en-IN" sz="6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Raw Traffic</a:t>
            </a:r>
            <a:endParaRPr lang="en-US" dirty="0"/>
          </a:p>
        </p:txBody>
      </p:sp>
      <p:sp>
        <p:nvSpPr>
          <p:cNvPr id="6" name="TextBox 5"/>
          <p:cNvSpPr txBox="1"/>
          <p:nvPr/>
        </p:nvSpPr>
        <p:spPr>
          <a:xfrm>
            <a:off x="228600" y="1144012"/>
            <a:ext cx="8763000" cy="3046988"/>
          </a:xfrm>
          <a:prstGeom prst="rect">
            <a:avLst/>
          </a:prstGeom>
          <a:noFill/>
        </p:spPr>
        <p:txBody>
          <a:bodyPr wrap="square" rtlCol="0">
            <a:spAutoFit/>
          </a:bodyPr>
          <a:lstStyle/>
          <a:p>
            <a:pPr marL="0" lvl="1" algn="just"/>
            <a:r>
              <a:rPr lang="en-IN" sz="3200" dirty="0"/>
              <a:t>	Optimizing a site for search engines and creating keyword-targeted content helps a site rank for key search terms, which typically leads to direct traffic and referring links as more and more people find, use, and enjoy what you’ve produced. </a:t>
            </a:r>
          </a:p>
          <a:p>
            <a:pPr marL="0" lvl="1" algn="just"/>
            <a:r>
              <a:rPr lang="en-US" sz="3200" dirty="0"/>
              <a:t>	Some factors are as follows:</a:t>
            </a:r>
            <a:endParaRPr lang="en-IN" sz="6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Raw Traffic</a:t>
            </a:r>
            <a:endParaRPr lang="en-US" dirty="0"/>
          </a:p>
        </p:txBody>
      </p:sp>
      <p:sp>
        <p:nvSpPr>
          <p:cNvPr id="6" name="TextBox 5"/>
          <p:cNvSpPr txBox="1"/>
          <p:nvPr/>
        </p:nvSpPr>
        <p:spPr>
          <a:xfrm>
            <a:off x="228600" y="1144012"/>
            <a:ext cx="8763000" cy="5509200"/>
          </a:xfrm>
          <a:prstGeom prst="rect">
            <a:avLst/>
          </a:prstGeom>
          <a:noFill/>
        </p:spPr>
        <p:txBody>
          <a:bodyPr wrap="square" rtlCol="0">
            <a:spAutoFit/>
          </a:bodyPr>
          <a:lstStyle/>
          <a:p>
            <a:pPr marL="457200" indent="-457200" algn="just">
              <a:buFont typeface="Arial" pitchFamily="34" charset="0"/>
              <a:buChar char="•"/>
            </a:pPr>
            <a:r>
              <a:rPr lang="en-IN" sz="3200" b="1" dirty="0"/>
              <a:t>When to employ</a:t>
            </a:r>
          </a:p>
          <a:p>
            <a:pPr marL="0" lvl="1" algn="just"/>
            <a:r>
              <a:rPr lang="en-IN" sz="3200" dirty="0"/>
              <a:t>	Use it when you can monetize traffic without actions or financial transactions on your site (usually through advertising)</a:t>
            </a:r>
          </a:p>
          <a:p>
            <a:pPr marL="0" lvl="1" algn="just"/>
            <a:endParaRPr lang="en-US" sz="3200" dirty="0"/>
          </a:p>
          <a:p>
            <a:pPr marL="457200" indent="-457200" algn="just">
              <a:buFont typeface="Arial" pitchFamily="34" charset="0"/>
              <a:buChar char="•"/>
            </a:pPr>
            <a:r>
              <a:rPr lang="en-IN" sz="3200" b="1" dirty="0"/>
              <a:t>Keyword targeting</a:t>
            </a:r>
          </a:p>
          <a:p>
            <a:pPr marL="0" lvl="1" algn="just"/>
            <a:r>
              <a:rPr lang="en-IN" sz="3200" dirty="0"/>
              <a:t>	Keyword targeting in this scenario can be very broad. The goal here isn’t typically to select specific keywords, but rather to create lots of high-quality content that naturally targets interesting/searched-for terms.</a:t>
            </a:r>
            <a:endParaRPr lang="en-IN" sz="6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Raw Traffic</a:t>
            </a:r>
            <a:endParaRPr lang="en-US" dirty="0"/>
          </a:p>
        </p:txBody>
      </p:sp>
      <p:sp>
        <p:nvSpPr>
          <p:cNvPr id="6" name="TextBox 5"/>
          <p:cNvSpPr txBox="1"/>
          <p:nvPr/>
        </p:nvSpPr>
        <p:spPr>
          <a:xfrm>
            <a:off x="228600" y="1144012"/>
            <a:ext cx="8763000" cy="2062103"/>
          </a:xfrm>
          <a:prstGeom prst="rect">
            <a:avLst/>
          </a:prstGeom>
          <a:noFill/>
        </p:spPr>
        <p:txBody>
          <a:bodyPr wrap="square" rtlCol="0">
            <a:spAutoFit/>
          </a:bodyPr>
          <a:lstStyle/>
          <a:p>
            <a:pPr marL="457200" indent="-457200" algn="just">
              <a:buFont typeface="Arial" pitchFamily="34" charset="0"/>
              <a:buChar char="•"/>
            </a:pPr>
            <a:r>
              <a:rPr lang="en-US" sz="3200" b="1" dirty="0"/>
              <a:t>Page and content creation/optimization</a:t>
            </a:r>
            <a:endParaRPr lang="en-IN" sz="3200" b="1" dirty="0"/>
          </a:p>
          <a:p>
            <a:pPr marL="0" lvl="1" algn="just"/>
            <a:r>
              <a:rPr lang="en-IN" sz="3200" dirty="0"/>
              <a:t>	Detail Categories and sub-categories </a:t>
            </a:r>
            <a:r>
              <a:rPr lang="en-US" sz="3200" dirty="0"/>
              <a:t>	</a:t>
            </a:r>
          </a:p>
          <a:p>
            <a:pPr marL="0" lvl="1" algn="just"/>
            <a:r>
              <a:rPr lang="en-US" sz="3200" dirty="0"/>
              <a:t>	Use of title, Headlines and internal Linking</a:t>
            </a:r>
          </a:p>
          <a:p>
            <a:pPr marL="0" lvl="1" algn="just"/>
            <a:r>
              <a:rPr lang="en-US" sz="3200" dirty="0"/>
              <a:t>	Easy to share articles</a:t>
            </a:r>
            <a:endParaRPr lang="en-IN"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E Commerce Sales</a:t>
            </a:r>
            <a:endParaRPr lang="en-US" dirty="0"/>
          </a:p>
        </p:txBody>
      </p:sp>
      <p:sp>
        <p:nvSpPr>
          <p:cNvPr id="6" name="TextBox 5"/>
          <p:cNvSpPr txBox="1"/>
          <p:nvPr/>
        </p:nvSpPr>
        <p:spPr>
          <a:xfrm>
            <a:off x="228600" y="1144012"/>
            <a:ext cx="8763000" cy="4524315"/>
          </a:xfrm>
          <a:prstGeom prst="rect">
            <a:avLst/>
          </a:prstGeom>
          <a:noFill/>
        </p:spPr>
        <p:txBody>
          <a:bodyPr wrap="square" rtlCol="0">
            <a:spAutoFit/>
          </a:bodyPr>
          <a:lstStyle/>
          <a:p>
            <a:pPr marL="0" lvl="1" algn="just"/>
            <a:r>
              <a:rPr lang="en-IN" sz="3200" dirty="0"/>
              <a:t>	One of the most direct monetization strategies for SEO is driving relevant traffic to an ecommerce shop to boost sales.</a:t>
            </a:r>
            <a:endParaRPr lang="en-IN" sz="6600" dirty="0"/>
          </a:p>
          <a:p>
            <a:pPr marL="0" lvl="1" algn="just"/>
            <a:r>
              <a:rPr lang="en-IN" sz="3200" dirty="0"/>
              <a:t>	Search traffic is among the best quality available on the Web, primarily because a search user has expressed a specific goal through her query, and when this matches a product or brand the web store carries, conversion rates are often extremely high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Setting SEO Goals and Objectives</a:t>
            </a:r>
            <a:endParaRPr lang="en-US" dirty="0"/>
          </a:p>
        </p:txBody>
      </p:sp>
      <p:sp>
        <p:nvSpPr>
          <p:cNvPr id="6" name="TextBox 5"/>
          <p:cNvSpPr txBox="1"/>
          <p:nvPr/>
        </p:nvSpPr>
        <p:spPr>
          <a:xfrm>
            <a:off x="228600" y="1144012"/>
            <a:ext cx="8763000" cy="4031873"/>
          </a:xfrm>
          <a:prstGeom prst="rect">
            <a:avLst/>
          </a:prstGeom>
          <a:noFill/>
        </p:spPr>
        <p:txBody>
          <a:bodyPr wrap="square" rtlCol="0">
            <a:spAutoFit/>
          </a:bodyPr>
          <a:lstStyle/>
          <a:p>
            <a:pPr marL="457200" lvl="0" indent="-457200" algn="just">
              <a:buFont typeface="Arial" pitchFamily="34" charset="0"/>
              <a:buChar char="•"/>
            </a:pPr>
            <a:r>
              <a:rPr lang="en-IN" sz="3200" dirty="0">
                <a:solidFill>
                  <a:prstClr val="black"/>
                </a:solidFill>
              </a:rPr>
              <a:t>Search engine optimization is a marketing function, and it needs to be treated like one. SEO practitioners need to understand the services, products, overall business strategy, competitive landscape, branding, future site development, and related business components just as much as members of other marketing divisions, whether online or offline</a:t>
            </a:r>
            <a:endParaRPr lang="en-IN"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E Commerce Sales</a:t>
            </a:r>
            <a:endParaRPr lang="en-US" dirty="0"/>
          </a:p>
        </p:txBody>
      </p:sp>
      <p:sp>
        <p:nvSpPr>
          <p:cNvPr id="6" name="TextBox 5"/>
          <p:cNvSpPr txBox="1"/>
          <p:nvPr/>
        </p:nvSpPr>
        <p:spPr>
          <a:xfrm>
            <a:off x="228600" y="1144012"/>
            <a:ext cx="8763000" cy="5509200"/>
          </a:xfrm>
          <a:prstGeom prst="rect">
            <a:avLst/>
          </a:prstGeom>
          <a:noFill/>
        </p:spPr>
        <p:txBody>
          <a:bodyPr wrap="square" rtlCol="0">
            <a:spAutoFit/>
          </a:bodyPr>
          <a:lstStyle/>
          <a:p>
            <a:pPr marL="457200" indent="-457200" algn="just">
              <a:buFont typeface="Arial" pitchFamily="34" charset="0"/>
              <a:buChar char="•"/>
            </a:pPr>
            <a:r>
              <a:rPr lang="en-US" sz="3200" b="1" dirty="0"/>
              <a:t>When to employ</a:t>
            </a:r>
            <a:endParaRPr lang="en-IN" sz="3200" b="1" dirty="0"/>
          </a:p>
          <a:p>
            <a:pPr marL="0" lvl="1" algn="just"/>
            <a:r>
              <a:rPr lang="en-IN" sz="3200" dirty="0"/>
              <a:t>	Use it when you have products/services that are directly for sale on your website.</a:t>
            </a:r>
          </a:p>
          <a:p>
            <a:pPr marL="0" lvl="1" algn="just"/>
            <a:endParaRPr lang="en-US" sz="3200" dirty="0"/>
          </a:p>
          <a:p>
            <a:pPr marL="457200" indent="-457200" algn="just">
              <a:buFont typeface="Arial" pitchFamily="34" charset="0"/>
              <a:buChar char="•"/>
            </a:pPr>
            <a:r>
              <a:rPr lang="en-US" sz="3200" b="1" dirty="0"/>
              <a:t>Keyword Targeting</a:t>
            </a:r>
            <a:endParaRPr lang="en-IN" sz="3200" b="1" dirty="0"/>
          </a:p>
          <a:p>
            <a:pPr marL="0" lvl="1" algn="just"/>
            <a:r>
              <a:rPr lang="en-IN" sz="3200" dirty="0"/>
              <a:t>	Find those keywords that have reasonable traffic and convert well, and then pursue them further. You’ll often find that the more specific the query—brand-inclusive, product-inclusive, and so on—the more likely the visitors are to make the purchase.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E Commerce Sales</a:t>
            </a:r>
            <a:endParaRPr lang="en-US" dirty="0"/>
          </a:p>
        </p:txBody>
      </p:sp>
      <p:sp>
        <p:nvSpPr>
          <p:cNvPr id="6" name="TextBox 5"/>
          <p:cNvSpPr txBox="1"/>
          <p:nvPr/>
        </p:nvSpPr>
        <p:spPr>
          <a:xfrm>
            <a:off x="228600" y="1144012"/>
            <a:ext cx="8763000" cy="2554545"/>
          </a:xfrm>
          <a:prstGeom prst="rect">
            <a:avLst/>
          </a:prstGeom>
          <a:noFill/>
        </p:spPr>
        <p:txBody>
          <a:bodyPr wrap="square" rtlCol="0">
            <a:spAutoFit/>
          </a:bodyPr>
          <a:lstStyle/>
          <a:p>
            <a:pPr marL="457200" indent="-457200" algn="just">
              <a:buFont typeface="Arial" pitchFamily="34" charset="0"/>
              <a:buChar char="•"/>
            </a:pPr>
            <a:r>
              <a:rPr lang="en-US" sz="3200" b="1" dirty="0"/>
              <a:t>Page and content creation/optimization</a:t>
            </a:r>
            <a:endParaRPr lang="en-IN" sz="3200" b="1" dirty="0"/>
          </a:p>
          <a:p>
            <a:pPr marL="0" lvl="1" algn="just"/>
            <a:r>
              <a:rPr lang="en-IN" sz="3200" dirty="0"/>
              <a:t>	You will typically need some serious link building, along with internal optimization, to achieve high rankings for competitive, high-value keywords that bring </a:t>
            </a:r>
            <a:r>
              <a:rPr lang="en-IN" sz="3200"/>
              <a:t>in conversion focused </a:t>
            </a:r>
            <a:r>
              <a:rPr lang="en-IN" sz="3200" dirty="0"/>
              <a:t>traffic.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Mindshare/Branding</a:t>
            </a:r>
            <a:endParaRPr lang="en-US" dirty="0"/>
          </a:p>
        </p:txBody>
      </p:sp>
      <p:sp>
        <p:nvSpPr>
          <p:cNvPr id="6" name="TextBox 5"/>
          <p:cNvSpPr txBox="1"/>
          <p:nvPr/>
        </p:nvSpPr>
        <p:spPr>
          <a:xfrm>
            <a:off x="228600" y="1144012"/>
            <a:ext cx="8763000" cy="4031873"/>
          </a:xfrm>
          <a:prstGeom prst="rect">
            <a:avLst/>
          </a:prstGeom>
          <a:noFill/>
        </p:spPr>
        <p:txBody>
          <a:bodyPr wrap="square" rtlCol="0">
            <a:spAutoFit/>
          </a:bodyPr>
          <a:lstStyle/>
          <a:p>
            <a:pPr marL="0" lvl="1" algn="just"/>
            <a:r>
              <a:rPr lang="en-IN" sz="3200" dirty="0"/>
              <a:t>	A less popular but equally powerful application of SEO is its use for branding purposes. Bloggers, social media/community websites, content producers, news outlets, and dozens of other web publishing archetypes have found tremendous value in appearing atop search results and using the resulting exposure to bolster their brand recognition and authority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Mindshare/Branding</a:t>
            </a:r>
            <a:endParaRPr lang="en-US" dirty="0"/>
          </a:p>
        </p:txBody>
      </p:sp>
      <p:sp>
        <p:nvSpPr>
          <p:cNvPr id="6" name="TextBox 5"/>
          <p:cNvSpPr txBox="1"/>
          <p:nvPr/>
        </p:nvSpPr>
        <p:spPr>
          <a:xfrm>
            <a:off x="228600" y="1144012"/>
            <a:ext cx="8763000" cy="5509200"/>
          </a:xfrm>
          <a:prstGeom prst="rect">
            <a:avLst/>
          </a:prstGeom>
          <a:noFill/>
        </p:spPr>
        <p:txBody>
          <a:bodyPr wrap="square" rtlCol="0">
            <a:spAutoFit/>
          </a:bodyPr>
          <a:lstStyle/>
          <a:p>
            <a:pPr marL="457200" indent="-457200" algn="just">
              <a:buFont typeface="Arial" pitchFamily="34" charset="0"/>
              <a:buChar char="•"/>
            </a:pPr>
            <a:r>
              <a:rPr lang="en-US" sz="3200" b="1" dirty="0"/>
              <a:t>When to employ</a:t>
            </a:r>
            <a:endParaRPr lang="en-IN" sz="3200" b="1" dirty="0"/>
          </a:p>
          <a:p>
            <a:pPr marL="0" lvl="1" algn="just"/>
            <a:r>
              <a:rPr lang="en-IN" sz="3200" dirty="0"/>
              <a:t>	Use it when branding, or communicating a message, is your goal. If you do not have direct monetization goals for the moment or for the foreseeable future, this is the approach for you.</a:t>
            </a:r>
          </a:p>
          <a:p>
            <a:pPr marL="0" lvl="1" algn="just"/>
            <a:endParaRPr lang="en-US" sz="3200" dirty="0"/>
          </a:p>
          <a:p>
            <a:pPr marL="457200" indent="-457200" algn="just">
              <a:buFont typeface="Arial" pitchFamily="34" charset="0"/>
              <a:buChar char="•"/>
            </a:pPr>
            <a:r>
              <a:rPr lang="en-US" sz="3200" b="1" dirty="0"/>
              <a:t>Keyword Targeting</a:t>
            </a:r>
            <a:endParaRPr lang="en-IN" sz="3200" b="1" dirty="0"/>
          </a:p>
          <a:p>
            <a:pPr marL="0" lvl="1" algn="just"/>
            <a:r>
              <a:rPr lang="en-IN" sz="3200" dirty="0"/>
              <a:t>	 keyword focus is less critical here—you’ll likely have a few broad terms that receive the high traffic you want, but the long tail may be far more achievable and the better target.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Mindshare/Branding</a:t>
            </a:r>
            <a:endParaRPr lang="en-US" dirty="0"/>
          </a:p>
        </p:txBody>
      </p:sp>
      <p:sp>
        <p:nvSpPr>
          <p:cNvPr id="6" name="TextBox 5"/>
          <p:cNvSpPr txBox="1"/>
          <p:nvPr/>
        </p:nvSpPr>
        <p:spPr>
          <a:xfrm>
            <a:off x="228600" y="1144012"/>
            <a:ext cx="8763000" cy="2554545"/>
          </a:xfrm>
          <a:prstGeom prst="rect">
            <a:avLst/>
          </a:prstGeom>
          <a:noFill/>
        </p:spPr>
        <p:txBody>
          <a:bodyPr wrap="square" rtlCol="0">
            <a:spAutoFit/>
          </a:bodyPr>
          <a:lstStyle/>
          <a:p>
            <a:pPr marL="457200" indent="-457200" algn="just">
              <a:buFont typeface="Arial" pitchFamily="34" charset="0"/>
              <a:buChar char="•"/>
            </a:pPr>
            <a:r>
              <a:rPr lang="en-US" sz="3200" b="1" dirty="0"/>
              <a:t>Page and content creation/optimization</a:t>
            </a:r>
            <a:endParaRPr lang="en-IN" sz="3200" b="1" dirty="0"/>
          </a:p>
          <a:p>
            <a:pPr marL="0" lvl="1" algn="just"/>
            <a:r>
              <a:rPr lang="en-IN" sz="3200" dirty="0"/>
              <a:t>	Make an accessible site, use good link structure, apply best practices, and focus on links for domain authority rather than chasing after specific keywords.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1219199"/>
          </a:xfrm>
        </p:spPr>
        <p:txBody>
          <a:bodyPr>
            <a:normAutofit fontScale="90000"/>
          </a:bodyPr>
          <a:lstStyle/>
          <a:p>
            <a:r>
              <a:rPr lang="en-IN" b="1" dirty="0"/>
              <a:t>SEO for Lead Generation and Direct Marketing</a:t>
            </a:r>
            <a:endParaRPr lang="en-US" dirty="0"/>
          </a:p>
        </p:txBody>
      </p:sp>
      <p:sp>
        <p:nvSpPr>
          <p:cNvPr id="6" name="TextBox 5"/>
          <p:cNvSpPr txBox="1"/>
          <p:nvPr/>
        </p:nvSpPr>
        <p:spPr>
          <a:xfrm>
            <a:off x="228600" y="1676400"/>
            <a:ext cx="8763000" cy="3539430"/>
          </a:xfrm>
          <a:prstGeom prst="rect">
            <a:avLst/>
          </a:prstGeom>
          <a:noFill/>
        </p:spPr>
        <p:txBody>
          <a:bodyPr wrap="square" rtlCol="0">
            <a:spAutoFit/>
          </a:bodyPr>
          <a:lstStyle/>
          <a:p>
            <a:pPr algn="just"/>
            <a:r>
              <a:rPr lang="en-IN" sz="3200" dirty="0"/>
              <a:t>	Millions of search queries have commercial intents that can’t be (or currently aren’t) fulfilled directly online. These can include searches for services such as legal consulting, contract construction, commercial loan requests, alternative energy providers, or virtually any service or product people source via the Web.</a:t>
            </a:r>
            <a:endParaRPr lang="en-IN" sz="6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1219199"/>
          </a:xfrm>
        </p:spPr>
        <p:txBody>
          <a:bodyPr>
            <a:normAutofit fontScale="90000"/>
          </a:bodyPr>
          <a:lstStyle/>
          <a:p>
            <a:r>
              <a:rPr lang="en-IN" b="1" dirty="0"/>
              <a:t>SEO for Lead Generation and Direct Marketing</a:t>
            </a:r>
            <a:endParaRPr lang="en-US" dirty="0"/>
          </a:p>
        </p:txBody>
      </p:sp>
      <p:sp>
        <p:nvSpPr>
          <p:cNvPr id="4" name="TextBox 3"/>
          <p:cNvSpPr txBox="1"/>
          <p:nvPr/>
        </p:nvSpPr>
        <p:spPr>
          <a:xfrm>
            <a:off x="228600" y="1676400"/>
            <a:ext cx="8763000" cy="5016758"/>
          </a:xfrm>
          <a:prstGeom prst="rect">
            <a:avLst/>
          </a:prstGeom>
          <a:noFill/>
        </p:spPr>
        <p:txBody>
          <a:bodyPr wrap="square" rtlCol="0">
            <a:spAutoFit/>
          </a:bodyPr>
          <a:lstStyle/>
          <a:p>
            <a:pPr marL="457200" indent="-457200" algn="just">
              <a:buFont typeface="Arial" pitchFamily="34" charset="0"/>
              <a:buChar char="•"/>
            </a:pPr>
            <a:r>
              <a:rPr lang="en-US" sz="3200" b="1" dirty="0"/>
              <a:t>When to employ</a:t>
            </a:r>
            <a:endParaRPr lang="en-IN" sz="3200" b="1" dirty="0"/>
          </a:p>
          <a:p>
            <a:pPr marL="0" lvl="1" algn="just"/>
            <a:r>
              <a:rPr lang="en-IN" sz="3200" dirty="0"/>
              <a:t>	Use it when you have a non-e-commerce product/service/goal that you want users to accomplish on your site or for which you are hoping to attract inquiries/direct contact over the Web.</a:t>
            </a:r>
          </a:p>
          <a:p>
            <a:pPr marL="0" lvl="1" algn="just"/>
            <a:endParaRPr lang="en-US" sz="3200" dirty="0"/>
          </a:p>
          <a:p>
            <a:pPr marL="457200" indent="-457200" algn="just">
              <a:buFont typeface="Arial" pitchFamily="34" charset="0"/>
              <a:buChar char="•"/>
            </a:pPr>
            <a:r>
              <a:rPr lang="en-US" sz="3200" b="1" dirty="0"/>
              <a:t>Keyword Targeting</a:t>
            </a:r>
            <a:endParaRPr lang="en-IN" sz="3200" b="1" dirty="0"/>
          </a:p>
          <a:p>
            <a:pPr marL="0" lvl="1" algn="just"/>
            <a:r>
              <a:rPr lang="en-IN" sz="3200" dirty="0"/>
              <a:t>	 As with e-commerce, choose phrases that convert well, have reasonable traffic, and have previously performed in PPC campaigns.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1219199"/>
          </a:xfrm>
        </p:spPr>
        <p:txBody>
          <a:bodyPr>
            <a:normAutofit fontScale="90000"/>
          </a:bodyPr>
          <a:lstStyle/>
          <a:p>
            <a:r>
              <a:rPr lang="en-IN" b="1" dirty="0"/>
              <a:t>SEO for Lead Generation and Direct Marketing</a:t>
            </a:r>
            <a:endParaRPr lang="en-US" dirty="0"/>
          </a:p>
        </p:txBody>
      </p:sp>
      <p:sp>
        <p:nvSpPr>
          <p:cNvPr id="5" name="TextBox 4"/>
          <p:cNvSpPr txBox="1"/>
          <p:nvPr/>
        </p:nvSpPr>
        <p:spPr>
          <a:xfrm>
            <a:off x="152400" y="1600200"/>
            <a:ext cx="8763000" cy="4524315"/>
          </a:xfrm>
          <a:prstGeom prst="rect">
            <a:avLst/>
          </a:prstGeom>
          <a:noFill/>
        </p:spPr>
        <p:txBody>
          <a:bodyPr wrap="square" rtlCol="0">
            <a:spAutoFit/>
          </a:bodyPr>
          <a:lstStyle/>
          <a:p>
            <a:pPr marL="457200" indent="-457200" algn="just">
              <a:buFont typeface="Arial" pitchFamily="34" charset="0"/>
              <a:buChar char="•"/>
            </a:pPr>
            <a:r>
              <a:rPr lang="en-US" sz="3200" b="1" dirty="0"/>
              <a:t>Page and content creation/optimization</a:t>
            </a:r>
            <a:endParaRPr lang="en-IN" sz="3200" b="1" dirty="0"/>
          </a:p>
          <a:p>
            <a:pPr marL="0" lvl="1" algn="just"/>
            <a:r>
              <a:rPr lang="en-IN" sz="3200" dirty="0"/>
              <a:t>	Although you might think it would be easier to rank high in the SERPs for lead generation programs than for e-commerce, it is often equally challenging. You’ll need a solid combination of </a:t>
            </a:r>
            <a:br>
              <a:rPr lang="en-IN" sz="3200" dirty="0"/>
            </a:br>
            <a:r>
              <a:rPr lang="en-IN" sz="3200" dirty="0"/>
              <a:t>on-site optimization and external link building to many different pages on the site (with good anchor text) to be competitive in the more challenging arenas.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Reputation Management</a:t>
            </a:r>
            <a:endParaRPr lang="en-US" dirty="0"/>
          </a:p>
        </p:txBody>
      </p:sp>
      <p:sp>
        <p:nvSpPr>
          <p:cNvPr id="4" name="TextBox 3"/>
          <p:cNvSpPr txBox="1"/>
          <p:nvPr/>
        </p:nvSpPr>
        <p:spPr>
          <a:xfrm>
            <a:off x="228600" y="1144012"/>
            <a:ext cx="8763000" cy="4524315"/>
          </a:xfrm>
          <a:prstGeom prst="rect">
            <a:avLst/>
          </a:prstGeom>
          <a:noFill/>
        </p:spPr>
        <p:txBody>
          <a:bodyPr wrap="square" rtlCol="0">
            <a:spAutoFit/>
          </a:bodyPr>
          <a:lstStyle/>
          <a:p>
            <a:pPr marL="0" lvl="1" algn="just"/>
            <a:r>
              <a:rPr lang="en-IN" sz="3200" dirty="0"/>
              <a:t>	Since one’s own name—whether personal or corporate—is one’s identity, establishing and maintaining the reputation associated with that identity is generally of great interest.</a:t>
            </a:r>
          </a:p>
          <a:p>
            <a:pPr marL="0" lvl="1" algn="just"/>
            <a:endParaRPr lang="en-US" sz="3200" dirty="0"/>
          </a:p>
          <a:p>
            <a:pPr marL="0" lvl="1" algn="just"/>
            <a:r>
              <a:rPr lang="en-IN" sz="3200" dirty="0"/>
              <a:t>	Imagine that you search for your brand name in a search engine and high up in the search results is a web page that is highly critical of your organization.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Reputation Management</a:t>
            </a:r>
            <a:endParaRPr lang="en-US" dirty="0"/>
          </a:p>
        </p:txBody>
      </p:sp>
      <p:sp>
        <p:nvSpPr>
          <p:cNvPr id="4" name="TextBox 3"/>
          <p:cNvSpPr txBox="1"/>
          <p:nvPr/>
        </p:nvSpPr>
        <p:spPr>
          <a:xfrm>
            <a:off x="228600" y="1144012"/>
            <a:ext cx="8763000" cy="4524315"/>
          </a:xfrm>
          <a:prstGeom prst="rect">
            <a:avLst/>
          </a:prstGeom>
          <a:noFill/>
        </p:spPr>
        <p:txBody>
          <a:bodyPr wrap="square" rtlCol="0">
            <a:spAutoFit/>
          </a:bodyPr>
          <a:lstStyle/>
          <a:p>
            <a:pPr marL="0" lvl="1" algn="just"/>
            <a:r>
              <a:rPr lang="en-IN" sz="3200" dirty="0"/>
              <a:t>	SEO for reputation management is a process for neutralizing negative mentions of your name in the SERPs. In this type of SEO project, you would strive to occupy additional spots in the top 10 results to push the critical listing lower and hopefully off the first page. You may accomplish this using social media, major media, bloggers, your own sites and sub domains, and various other tactics.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Setting SEO Goals and Objectives</a:t>
            </a:r>
            <a:endParaRPr lang="en-US" dirty="0"/>
          </a:p>
        </p:txBody>
      </p:sp>
      <p:sp>
        <p:nvSpPr>
          <p:cNvPr id="6" name="TextBox 5"/>
          <p:cNvSpPr txBox="1"/>
          <p:nvPr/>
        </p:nvSpPr>
        <p:spPr>
          <a:xfrm>
            <a:off x="228600" y="1144012"/>
            <a:ext cx="8763000" cy="1569660"/>
          </a:xfrm>
          <a:prstGeom prst="rect">
            <a:avLst/>
          </a:prstGeom>
          <a:noFill/>
        </p:spPr>
        <p:txBody>
          <a:bodyPr wrap="square" rtlCol="0">
            <a:spAutoFit/>
          </a:bodyPr>
          <a:lstStyle/>
          <a:p>
            <a:pPr marL="457200" lvl="0" indent="-457200" algn="just">
              <a:buFont typeface="Arial" pitchFamily="34" charset="0"/>
              <a:buChar char="•"/>
            </a:pPr>
            <a:r>
              <a:rPr lang="en-IN" sz="3200" dirty="0">
                <a:solidFill>
                  <a:prstClr val="black"/>
                </a:solidFill>
              </a:rPr>
              <a:t>When we do marketing, It is necessary to set the goal because without goal no marketing will get success</a:t>
            </a:r>
            <a:endParaRPr lang="en-IN" sz="3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Reputation Management</a:t>
            </a:r>
            <a:endParaRPr lang="en-US" dirty="0"/>
          </a:p>
        </p:txBody>
      </p:sp>
      <p:sp>
        <p:nvSpPr>
          <p:cNvPr id="6" name="TextBox 5"/>
          <p:cNvSpPr txBox="1"/>
          <p:nvPr/>
        </p:nvSpPr>
        <p:spPr>
          <a:xfrm>
            <a:off x="228600" y="1144012"/>
            <a:ext cx="8763000" cy="5509200"/>
          </a:xfrm>
          <a:prstGeom prst="rect">
            <a:avLst/>
          </a:prstGeom>
          <a:noFill/>
        </p:spPr>
        <p:txBody>
          <a:bodyPr wrap="square" rtlCol="0">
            <a:spAutoFit/>
          </a:bodyPr>
          <a:lstStyle/>
          <a:p>
            <a:pPr marL="457200" indent="-457200" algn="just">
              <a:buFont typeface="Arial" pitchFamily="34" charset="0"/>
              <a:buChar char="•"/>
            </a:pPr>
            <a:r>
              <a:rPr lang="en-US" sz="3200" b="1" dirty="0"/>
              <a:t>When to employ</a:t>
            </a:r>
            <a:endParaRPr lang="en-IN" sz="3200" b="1" dirty="0"/>
          </a:p>
          <a:p>
            <a:pPr marL="0" lvl="1" algn="just"/>
            <a:r>
              <a:rPr lang="en-IN" sz="3200" dirty="0"/>
              <a:t>	If you’re trying to either protect your brand from negative results appearing on page 1 or push down already existing negative content, reputation management SEO is the only path to success.</a:t>
            </a:r>
            <a:endParaRPr lang="en-US" sz="3200" dirty="0"/>
          </a:p>
          <a:p>
            <a:pPr marL="457200" indent="-457200" algn="just">
              <a:buFont typeface="Arial" pitchFamily="34" charset="0"/>
              <a:buChar char="•"/>
            </a:pPr>
            <a:r>
              <a:rPr lang="en-US" sz="3200" b="1" dirty="0"/>
              <a:t>Keyword Targeting</a:t>
            </a:r>
            <a:endParaRPr lang="en-IN" sz="3200" b="1" dirty="0"/>
          </a:p>
          <a:p>
            <a:pPr marL="0" lvl="1" algn="just"/>
            <a:r>
              <a:rPr lang="en-IN" sz="3200" dirty="0"/>
              <a:t>	Chances are this is very easy it’s your personal name, your brand name, or some common variant (and you already know what it is). You might want to use keyword research tools just to see whether there are popular variants you’re missing.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Reputation Management</a:t>
            </a:r>
            <a:endParaRPr lang="en-US" dirty="0"/>
          </a:p>
        </p:txBody>
      </p:sp>
      <p:sp>
        <p:nvSpPr>
          <p:cNvPr id="6" name="TextBox 5"/>
          <p:cNvSpPr txBox="1"/>
          <p:nvPr/>
        </p:nvSpPr>
        <p:spPr>
          <a:xfrm>
            <a:off x="228600" y="1144012"/>
            <a:ext cx="8763000" cy="4524315"/>
          </a:xfrm>
          <a:prstGeom prst="rect">
            <a:avLst/>
          </a:prstGeom>
          <a:noFill/>
        </p:spPr>
        <p:txBody>
          <a:bodyPr wrap="square" rtlCol="0">
            <a:spAutoFit/>
          </a:bodyPr>
          <a:lstStyle/>
          <a:p>
            <a:pPr marL="457200" indent="-457200" algn="just">
              <a:buFont typeface="Arial" pitchFamily="34" charset="0"/>
              <a:buChar char="•"/>
            </a:pPr>
            <a:r>
              <a:rPr lang="en-US" sz="3200" b="1" dirty="0"/>
              <a:t>Page and content creation/optimization</a:t>
            </a:r>
            <a:endParaRPr lang="en-IN" sz="3200" b="1" dirty="0"/>
          </a:p>
          <a:p>
            <a:pPr marL="0" lvl="1" algn="just"/>
            <a:r>
              <a:rPr lang="en-IN" sz="3200" dirty="0"/>
              <a:t>	Unlike the other SEO tactics, reputation management involves optimizing pages on many different domains to demote negative listings. This involves using social media profiles, public relations, press releases, and links from networks of sites you might own or control, along with classic optimization of internal links and on-page elements.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Reputation Management</a:t>
            </a:r>
            <a:endParaRPr lang="en-US" dirty="0"/>
          </a:p>
        </p:txBody>
      </p:sp>
      <p:sp>
        <p:nvSpPr>
          <p:cNvPr id="6" name="TextBox 5"/>
          <p:cNvSpPr txBox="1"/>
          <p:nvPr/>
        </p:nvSpPr>
        <p:spPr>
          <a:xfrm>
            <a:off x="228600" y="1144012"/>
            <a:ext cx="8763000" cy="3046988"/>
          </a:xfrm>
          <a:prstGeom prst="rect">
            <a:avLst/>
          </a:prstGeom>
          <a:noFill/>
        </p:spPr>
        <p:txBody>
          <a:bodyPr wrap="square" rtlCol="0">
            <a:spAutoFit/>
          </a:bodyPr>
          <a:lstStyle/>
          <a:p>
            <a:pPr marL="457200" indent="-457200" algn="just">
              <a:buFont typeface="Arial" pitchFamily="34" charset="0"/>
              <a:buChar char="•"/>
            </a:pPr>
            <a:r>
              <a:rPr lang="en-US" sz="3200" b="1" dirty="0"/>
              <a:t>Page and content creation/optimization</a:t>
            </a:r>
            <a:endParaRPr lang="en-IN" sz="3200" b="1" dirty="0"/>
          </a:p>
          <a:p>
            <a:pPr marL="0" lvl="1" algn="just"/>
            <a:r>
              <a:rPr lang="en-IN" sz="3200" dirty="0"/>
              <a:t>	It is certainly among the most challenging of SEO practices, especially in Google, where query deserves diversity (QDD) can mean you have to work much harder to push down negatives because of how the </a:t>
            </a:r>
            <a:r>
              <a:rPr lang="en-IN" sz="3200"/>
              <a:t>algorithm favours </a:t>
            </a:r>
            <a:r>
              <a:rPr lang="en-IN" sz="3200" dirty="0"/>
              <a:t>diverse content.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Ideological Influence</a:t>
            </a:r>
            <a:endParaRPr lang="en-US" dirty="0"/>
          </a:p>
        </p:txBody>
      </p:sp>
      <p:sp>
        <p:nvSpPr>
          <p:cNvPr id="4" name="TextBox 3"/>
          <p:cNvSpPr txBox="1"/>
          <p:nvPr/>
        </p:nvSpPr>
        <p:spPr>
          <a:xfrm>
            <a:off x="228600" y="1144012"/>
            <a:ext cx="8763000" cy="5016758"/>
          </a:xfrm>
          <a:prstGeom prst="rect">
            <a:avLst/>
          </a:prstGeom>
          <a:noFill/>
        </p:spPr>
        <p:txBody>
          <a:bodyPr wrap="square" rtlCol="0">
            <a:spAutoFit/>
          </a:bodyPr>
          <a:lstStyle/>
          <a:p>
            <a:pPr marL="0" lvl="1" algn="just"/>
            <a:r>
              <a:rPr lang="en-IN" sz="3200" dirty="0"/>
              <a:t>	For those seeking to sway public (or private) opinion about a particular topic, SEO can be a powerful tool. By promoting ideas and content within the search results for queries likely to be made by those seeking information about a topic, you can influence the perception of even very large groups. Politicians and political groups and individuals are the most likely employers of this tactic, but it can certainly be applied to any subject from the theological to the technical or civic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Ideological Influence</a:t>
            </a:r>
            <a:endParaRPr lang="en-US" dirty="0"/>
          </a:p>
        </p:txBody>
      </p:sp>
      <p:sp>
        <p:nvSpPr>
          <p:cNvPr id="6" name="TextBox 5"/>
          <p:cNvSpPr txBox="1"/>
          <p:nvPr/>
        </p:nvSpPr>
        <p:spPr>
          <a:xfrm>
            <a:off x="228600" y="1144012"/>
            <a:ext cx="8763000" cy="3539430"/>
          </a:xfrm>
          <a:prstGeom prst="rect">
            <a:avLst/>
          </a:prstGeom>
          <a:noFill/>
        </p:spPr>
        <p:txBody>
          <a:bodyPr wrap="square" rtlCol="0">
            <a:spAutoFit/>
          </a:bodyPr>
          <a:lstStyle/>
          <a:p>
            <a:pPr marL="457200" indent="-457200" algn="just">
              <a:buFont typeface="Arial" pitchFamily="34" charset="0"/>
              <a:buChar char="•"/>
            </a:pPr>
            <a:r>
              <a:rPr lang="en-US" sz="3200" b="1" dirty="0"/>
              <a:t>When to employ</a:t>
            </a:r>
            <a:endParaRPr lang="en-IN" sz="3200" b="1" dirty="0"/>
          </a:p>
          <a:p>
            <a:pPr marL="0" lvl="1" algn="just"/>
            <a:r>
              <a:rPr lang="en-IN" sz="3200" dirty="0"/>
              <a:t>	 Use it when you need to change minds or influence decisions/thinking around a subject— for example, a group of theoretical physicists attempting to get more of their peers considering the possibility of alternative universes as a dark matter source.</a:t>
            </a:r>
            <a:endParaRPr 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a:t>SEO for Ideological Influence</a:t>
            </a:r>
            <a:endParaRPr lang="en-US" dirty="0"/>
          </a:p>
        </p:txBody>
      </p:sp>
      <p:sp>
        <p:nvSpPr>
          <p:cNvPr id="6" name="TextBox 5"/>
          <p:cNvSpPr txBox="1"/>
          <p:nvPr/>
        </p:nvSpPr>
        <p:spPr>
          <a:xfrm>
            <a:off x="228600" y="1144012"/>
            <a:ext cx="8763000" cy="3046988"/>
          </a:xfrm>
          <a:prstGeom prst="rect">
            <a:avLst/>
          </a:prstGeom>
          <a:noFill/>
        </p:spPr>
        <p:txBody>
          <a:bodyPr wrap="square" rtlCol="0">
            <a:spAutoFit/>
          </a:bodyPr>
          <a:lstStyle/>
          <a:p>
            <a:pPr marL="457200" indent="-457200" algn="just">
              <a:buFont typeface="Arial" pitchFamily="34" charset="0"/>
              <a:buChar char="•"/>
            </a:pPr>
            <a:r>
              <a:rPr lang="en-US" sz="3200" b="1" dirty="0"/>
              <a:t>Keyword Targeting</a:t>
            </a:r>
            <a:endParaRPr lang="en-IN" sz="3200" b="1" dirty="0"/>
          </a:p>
          <a:p>
            <a:pPr marL="0" lvl="1" algn="just"/>
            <a:r>
              <a:rPr lang="en-IN" sz="3200" dirty="0"/>
              <a:t>	 It’s tough to say for certain, but if you’re engaging in these types of campaigns, you probably know the primary keywords you’re chasing and can use keyword research query expansion to find others.</a:t>
            </a:r>
            <a:endParaRPr lang="en-US" sz="3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a:t>SEO for Reputation Management</a:t>
            </a:r>
            <a:endParaRPr lang="en-US" dirty="0"/>
          </a:p>
        </p:txBody>
      </p:sp>
      <p:sp>
        <p:nvSpPr>
          <p:cNvPr id="6" name="TextBox 5"/>
          <p:cNvSpPr txBox="1"/>
          <p:nvPr/>
        </p:nvSpPr>
        <p:spPr>
          <a:xfrm>
            <a:off x="228600" y="1144012"/>
            <a:ext cx="8763000" cy="3046988"/>
          </a:xfrm>
          <a:prstGeom prst="rect">
            <a:avLst/>
          </a:prstGeom>
          <a:noFill/>
        </p:spPr>
        <p:txBody>
          <a:bodyPr wrap="square" rtlCol="0">
            <a:spAutoFit/>
          </a:bodyPr>
          <a:lstStyle/>
          <a:p>
            <a:pPr marL="457200" indent="-457200" algn="just">
              <a:buFont typeface="Arial" pitchFamily="34" charset="0"/>
              <a:buChar char="•"/>
            </a:pPr>
            <a:r>
              <a:rPr lang="en-US" sz="3200" b="1" dirty="0"/>
              <a:t>Page and content creation/optimization</a:t>
            </a:r>
            <a:endParaRPr lang="en-IN" sz="3200" b="1" dirty="0"/>
          </a:p>
          <a:p>
            <a:pPr marL="0" lvl="1" algn="just"/>
            <a:r>
              <a:rPr lang="en-IN" sz="3200" dirty="0"/>
              <a:t>	This is classic SEO, but with a twist. Since you’re engaging in ideological warfare in the SERPs, chances are you’ve got allies you can rally to the cause. Leverage your combined links and content to espouse your philosophical preferences.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sz="3600" b="1" dirty="0"/>
              <a:t>Strategic Goals SEO Practitioners Can </a:t>
            </a:r>
            <a:r>
              <a:rPr lang="en-IN" sz="3600" b="1" dirty="0" err="1"/>
              <a:t>Fulfill</a:t>
            </a:r>
            <a:endParaRPr lang="en-US" sz="3600" dirty="0"/>
          </a:p>
        </p:txBody>
      </p:sp>
      <p:sp>
        <p:nvSpPr>
          <p:cNvPr id="6" name="TextBox 5"/>
          <p:cNvSpPr txBox="1"/>
          <p:nvPr/>
        </p:nvSpPr>
        <p:spPr>
          <a:xfrm>
            <a:off x="228600" y="1144012"/>
            <a:ext cx="8763000" cy="5663089"/>
          </a:xfrm>
          <a:prstGeom prst="rect">
            <a:avLst/>
          </a:prstGeom>
          <a:noFill/>
        </p:spPr>
        <p:txBody>
          <a:bodyPr wrap="square" rtlCol="0">
            <a:spAutoFit/>
          </a:bodyPr>
          <a:lstStyle/>
          <a:p>
            <a:pPr marL="457200" lvl="0" indent="-457200" algn="just">
              <a:buFont typeface="Arial" pitchFamily="34" charset="0"/>
              <a:buChar char="•"/>
            </a:pPr>
            <a:r>
              <a:rPr lang="en-IN" sz="3200" b="1" dirty="0">
                <a:latin typeface="+mj-lt"/>
              </a:rPr>
              <a:t>Visibility (branding)</a:t>
            </a:r>
          </a:p>
          <a:p>
            <a:pPr marL="457200" lvl="0" indent="-457200" algn="just"/>
            <a:r>
              <a:rPr lang="en-IN" sz="3200" dirty="0">
                <a:latin typeface="+mj-lt"/>
              </a:rPr>
              <a:t>		The SEO should work toward improving the search engine rankings for the website he / she is working on.</a:t>
            </a:r>
            <a:endParaRPr lang="en-IN" sz="3200" b="1" dirty="0">
              <a:latin typeface="+mj-lt"/>
            </a:endParaRPr>
          </a:p>
          <a:p>
            <a:pPr marL="457200" lvl="0" indent="-457200" algn="just">
              <a:buFont typeface="Arial" panose="020B0604020202020204" pitchFamily="34" charset="0"/>
              <a:buChar char="•"/>
            </a:pPr>
            <a:r>
              <a:rPr lang="en-IN" sz="3200" dirty="0">
                <a:latin typeface="+mj-lt"/>
                <a:cs typeface="Times New Roman" pitchFamily="18" charset="0"/>
              </a:rPr>
              <a:t>A website pages which are consistently at the </a:t>
            </a:r>
            <a:r>
              <a:rPr lang="en-IN" sz="3200" b="1" dirty="0">
                <a:latin typeface="+mj-lt"/>
                <a:cs typeface="Times New Roman" pitchFamily="18" charset="0"/>
              </a:rPr>
              <a:t>top of search engine ranking get traffic, popularity and profit. </a:t>
            </a:r>
            <a:r>
              <a:rPr lang="en-IN" sz="3200" dirty="0">
                <a:latin typeface="+mj-lt"/>
                <a:cs typeface="Times New Roman" pitchFamily="18" charset="0"/>
              </a:rPr>
              <a:t>There may be certain terms that are closely related to your brand that you want to dominate in the search rankings. </a:t>
            </a:r>
          </a:p>
          <a:p>
            <a:pPr algn="just">
              <a:lnSpc>
                <a:spcPct val="150000"/>
              </a:lnSpc>
            </a:pPr>
            <a:endParaRPr lang="en-US" sz="2800" dirty="0">
              <a:latin typeface="+mj-lt"/>
              <a:cs typeface="Times New Roman" pitchFamily="18" charset="0"/>
            </a:endParaRPr>
          </a:p>
          <a:p>
            <a:pPr marL="457200" lvl="0" indent="-457200" algn="just">
              <a:buFont typeface="Arial" pitchFamily="34" charset="0"/>
              <a:buChar char="•"/>
            </a:pPr>
            <a:endParaRPr lang="en-US" sz="3200" b="1"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DE6A-FF36-45D8-94C4-AC3B8716EFA0}"/>
              </a:ext>
            </a:extLst>
          </p:cNvPr>
          <p:cNvSpPr>
            <a:spLocks noGrp="1"/>
          </p:cNvSpPr>
          <p:nvPr>
            <p:ph type="title"/>
          </p:nvPr>
        </p:nvSpPr>
        <p:spPr>
          <a:xfrm>
            <a:off x="457200" y="274638"/>
            <a:ext cx="8229600" cy="792162"/>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C69049ED-8481-4A39-A4E5-C3EC1A288EBA}"/>
              </a:ext>
            </a:extLst>
          </p:cNvPr>
          <p:cNvSpPr>
            <a:spLocks noGrp="1"/>
          </p:cNvSpPr>
          <p:nvPr>
            <p:ph idx="1"/>
          </p:nvPr>
        </p:nvSpPr>
        <p:spPr>
          <a:xfrm>
            <a:off x="457200" y="1219200"/>
            <a:ext cx="8229600" cy="4906963"/>
          </a:xfrm>
        </p:spPr>
        <p:txBody>
          <a:bodyPr>
            <a:normAutofit fontScale="92500" lnSpcReduction="10000"/>
          </a:bodyPr>
          <a:lstStyle/>
          <a:p>
            <a:r>
              <a:rPr lang="en-IN" sz="3200" dirty="0">
                <a:latin typeface="+mj-lt"/>
                <a:cs typeface="Times New Roman" pitchFamily="18" charset="0"/>
              </a:rPr>
              <a:t>For your brand visibility to be very high, it must </a:t>
            </a:r>
            <a:r>
              <a:rPr lang="en-IN" sz="3200" b="1" dirty="0">
                <a:latin typeface="+mj-lt"/>
                <a:cs typeface="Times New Roman" pitchFamily="18" charset="0"/>
              </a:rPr>
              <a:t>have the following attributes: </a:t>
            </a:r>
          </a:p>
          <a:p>
            <a:r>
              <a:rPr lang="en-IN" sz="3200" dirty="0">
                <a:latin typeface="+mj-lt"/>
                <a:cs typeface="Times New Roman" pitchFamily="18" charset="0"/>
              </a:rPr>
              <a:t>It is distinctive and unique.</a:t>
            </a:r>
          </a:p>
          <a:p>
            <a:r>
              <a:rPr lang="en-IN" sz="3200" dirty="0">
                <a:latin typeface="+mj-lt"/>
                <a:cs typeface="Times New Roman" pitchFamily="18" charset="0"/>
              </a:rPr>
              <a:t>It serves an important niche and provides clear solutions.</a:t>
            </a:r>
          </a:p>
          <a:p>
            <a:r>
              <a:rPr lang="en-IN" sz="3200" dirty="0">
                <a:latin typeface="+mj-lt"/>
                <a:cs typeface="Times New Roman" pitchFamily="18" charset="0"/>
              </a:rPr>
              <a:t>The product is original and much better than the competition.</a:t>
            </a:r>
          </a:p>
          <a:p>
            <a:r>
              <a:rPr lang="en-IN" sz="3200" dirty="0">
                <a:latin typeface="+mj-lt"/>
                <a:cs typeface="Times New Roman" pitchFamily="18" charset="0"/>
              </a:rPr>
              <a:t>It is widely available for customers and has maximum points of sale.</a:t>
            </a:r>
          </a:p>
          <a:p>
            <a:r>
              <a:rPr lang="en-IN" sz="3200" dirty="0">
                <a:latin typeface="+mj-lt"/>
                <a:cs typeface="Times New Roman" pitchFamily="18" charset="0"/>
              </a:rPr>
              <a:t>It helps your business achieve its financial goals.</a:t>
            </a:r>
          </a:p>
          <a:p>
            <a:endParaRPr lang="en-IN" dirty="0">
              <a:latin typeface="+mj-lt"/>
            </a:endParaRPr>
          </a:p>
        </p:txBody>
      </p:sp>
    </p:spTree>
    <p:extLst>
      <p:ext uri="{BB962C8B-B14F-4D97-AF65-F5344CB8AC3E}">
        <p14:creationId xmlns:p14="http://schemas.microsoft.com/office/powerpoint/2010/main" val="369218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sz="3600" b="1" dirty="0"/>
              <a:t>Strategic Goals SEO Practitioners Can </a:t>
            </a:r>
            <a:r>
              <a:rPr lang="en-IN" sz="3600" b="1" dirty="0" err="1"/>
              <a:t>Fulfill</a:t>
            </a:r>
            <a:endParaRPr lang="en-US" sz="3600" dirty="0"/>
          </a:p>
        </p:txBody>
      </p:sp>
      <p:sp>
        <p:nvSpPr>
          <p:cNvPr id="6" name="TextBox 5"/>
          <p:cNvSpPr txBox="1"/>
          <p:nvPr/>
        </p:nvSpPr>
        <p:spPr>
          <a:xfrm>
            <a:off x="228600" y="1144012"/>
            <a:ext cx="8763000" cy="3046988"/>
          </a:xfrm>
          <a:prstGeom prst="rect">
            <a:avLst/>
          </a:prstGeom>
          <a:noFill/>
        </p:spPr>
        <p:txBody>
          <a:bodyPr wrap="square" rtlCol="0">
            <a:spAutoFit/>
          </a:bodyPr>
          <a:lstStyle/>
          <a:p>
            <a:pPr marL="457200" lvl="0" indent="-457200" algn="just">
              <a:buFont typeface="Arial" pitchFamily="34" charset="0"/>
              <a:buChar char="•"/>
            </a:pPr>
            <a:r>
              <a:rPr lang="en-IN" sz="3200" b="1" dirty="0"/>
              <a:t>Website traffic </a:t>
            </a:r>
            <a:r>
              <a:rPr lang="en-IN" sz="3200" dirty="0"/>
              <a:t>		</a:t>
            </a:r>
          </a:p>
          <a:p>
            <a:pPr marL="457200" indent="-457200" algn="just"/>
            <a:r>
              <a:rPr lang="en-IN" sz="3200" dirty="0"/>
              <a:t>		 To increase the website traffic SEO professional has to perform keyword research.</a:t>
            </a:r>
          </a:p>
          <a:p>
            <a:pPr marL="457200" indent="-457200" algn="just"/>
            <a:r>
              <a:rPr lang="en-US" sz="3200" b="1" dirty="0"/>
              <a:t>		</a:t>
            </a:r>
            <a:r>
              <a:rPr lang="en-IN" sz="3200" dirty="0"/>
              <a:t> For example, when searching for a set of golf clubs, it may be that some users will type in </a:t>
            </a:r>
            <a:r>
              <a:rPr lang="en-IN" sz="3200" i="1" dirty="0" err="1"/>
              <a:t>lefthanded</a:t>
            </a:r>
            <a:r>
              <a:rPr lang="en-IN" sz="3200" i="1" dirty="0"/>
              <a:t> golf clubs as a search query.</a:t>
            </a:r>
            <a:endParaRPr lang="en-IN"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8BFC-BE88-4FBB-8486-30A3F9DF4871}"/>
              </a:ext>
            </a:extLst>
          </p:cNvPr>
          <p:cNvSpPr>
            <a:spLocks noGrp="1"/>
          </p:cNvSpPr>
          <p:nvPr>
            <p:ph type="title"/>
          </p:nvPr>
        </p:nvSpPr>
        <p:spPr/>
        <p:txBody>
          <a:bodyPr/>
          <a:lstStyle/>
          <a:p>
            <a:r>
              <a:rPr lang="en-US" dirty="0"/>
              <a:t>Continue…</a:t>
            </a:r>
            <a:endParaRPr lang="en-IN" dirty="0"/>
          </a:p>
        </p:txBody>
      </p:sp>
      <p:pic>
        <p:nvPicPr>
          <p:cNvPr id="4" name="Content Placeholder 3" descr="SERP Results for Google SEO">
            <a:extLst>
              <a:ext uri="{FF2B5EF4-FFF2-40B4-BE49-F238E27FC236}">
                <a16:creationId xmlns:a16="http://schemas.microsoft.com/office/drawing/2014/main" id="{CD0176D9-2E70-44F8-B70A-66891B376ED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417638"/>
            <a:ext cx="5285302" cy="4937125"/>
          </a:xfrm>
          <a:prstGeom prst="rect">
            <a:avLst/>
          </a:prstGeom>
          <a:noFill/>
          <a:ln>
            <a:noFill/>
          </a:ln>
        </p:spPr>
      </p:pic>
    </p:spTree>
    <p:extLst>
      <p:ext uri="{BB962C8B-B14F-4D97-AF65-F5344CB8AC3E}">
        <p14:creationId xmlns:p14="http://schemas.microsoft.com/office/powerpoint/2010/main" val="7045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sz="3600" b="1" dirty="0"/>
              <a:t>Strategic Goals SEO Practitioners Can </a:t>
            </a:r>
            <a:r>
              <a:rPr lang="en-IN" sz="3600" b="1" dirty="0" err="1"/>
              <a:t>Fulfill</a:t>
            </a:r>
            <a:endParaRPr lang="en-US" sz="3600" dirty="0"/>
          </a:p>
        </p:txBody>
      </p:sp>
      <p:sp>
        <p:nvSpPr>
          <p:cNvPr id="6" name="TextBox 5"/>
          <p:cNvSpPr txBox="1"/>
          <p:nvPr/>
        </p:nvSpPr>
        <p:spPr>
          <a:xfrm>
            <a:off x="228600" y="1144012"/>
            <a:ext cx="8763000" cy="5509200"/>
          </a:xfrm>
          <a:prstGeom prst="rect">
            <a:avLst/>
          </a:prstGeom>
          <a:noFill/>
        </p:spPr>
        <p:txBody>
          <a:bodyPr wrap="square" rtlCol="0">
            <a:spAutoFit/>
          </a:bodyPr>
          <a:lstStyle/>
          <a:p>
            <a:pPr marL="457200" lvl="0" indent="-457200" algn="just">
              <a:buFont typeface="Arial" pitchFamily="34" charset="0"/>
              <a:buChar char="•"/>
            </a:pPr>
            <a:r>
              <a:rPr lang="en-IN" sz="3200" b="1" dirty="0"/>
              <a:t>High ROI </a:t>
            </a:r>
            <a:r>
              <a:rPr lang="en-IN" sz="3200" dirty="0"/>
              <a:t>		</a:t>
            </a:r>
          </a:p>
          <a:p>
            <a:pPr marL="457200" indent="-457200" algn="just"/>
            <a:r>
              <a:rPr lang="en-IN" sz="3200" dirty="0"/>
              <a:t>		 An important component of SEO is to deliver not just traffic, but relevant traffic that has the possibility of converting.</a:t>
            </a:r>
          </a:p>
          <a:p>
            <a:pPr marL="457200" indent="-457200" algn="just"/>
            <a:r>
              <a:rPr lang="en-IN" sz="3200" dirty="0"/>
              <a:t>		For many organizations, SEO brings a higher ROI when compared to TV, print, and radio.</a:t>
            </a:r>
          </a:p>
          <a:p>
            <a:pPr marL="457200" indent="-457200" algn="just"/>
            <a:endParaRPr lang="en-US" sz="3200" b="1" dirty="0"/>
          </a:p>
          <a:p>
            <a:pPr algn="just"/>
            <a:r>
              <a:rPr lang="en-IN" sz="3200" b="1" dirty="0"/>
              <a:t>	Data released by SEMPO in early 2009 shows that organic SEO is considered one of the very highest ROI activities for businesses given in below graph.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86F5CDE211B4DAEBEECDFE333CCCD" ma:contentTypeVersion="11" ma:contentTypeDescription="Create a new document." ma:contentTypeScope="" ma:versionID="36fcf95d1b700204d1e6aa391f58477f">
  <xsd:schema xmlns:xsd="http://www.w3.org/2001/XMLSchema" xmlns:xs="http://www.w3.org/2001/XMLSchema" xmlns:p="http://schemas.microsoft.com/office/2006/metadata/properties" xmlns:ns2="2c9e4378-27e2-4829-8a39-64d10009307d" xmlns:ns3="38ee9195-713f-4cf7-8164-64a0e2965200" targetNamespace="http://schemas.microsoft.com/office/2006/metadata/properties" ma:root="true" ma:fieldsID="9b4fc07811d382ed6ba7361c11834235" ns2:_="" ns3:_="">
    <xsd:import namespace="2c9e4378-27e2-4829-8a39-64d10009307d"/>
    <xsd:import namespace="38ee9195-713f-4cf7-8164-64a0e29652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4378-27e2-4829-8a39-64d100093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ee9195-713f-4cf7-8164-64a0e296520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58AA9C-57B7-47AA-99A3-FD7555122588}"/>
</file>

<file path=customXml/itemProps2.xml><?xml version="1.0" encoding="utf-8"?>
<ds:datastoreItem xmlns:ds="http://schemas.openxmlformats.org/officeDocument/2006/customXml" ds:itemID="{653C8904-DE29-401F-9ADE-C5B522726D08}"/>
</file>

<file path=customXml/itemProps3.xml><?xml version="1.0" encoding="utf-8"?>
<ds:datastoreItem xmlns:ds="http://schemas.openxmlformats.org/officeDocument/2006/customXml" ds:itemID="{288C8F81-895F-42AB-97F3-449E61D5DBE3}"/>
</file>

<file path=docProps/app.xml><?xml version="1.0" encoding="utf-8"?>
<Properties xmlns="http://schemas.openxmlformats.org/officeDocument/2006/extended-properties" xmlns:vt="http://schemas.openxmlformats.org/officeDocument/2006/docPropsVTypes">
  <TotalTime>6770</TotalTime>
  <Words>2689</Words>
  <Application>Microsoft Office PowerPoint</Application>
  <PresentationFormat>On-screen Show (4:3)</PresentationFormat>
  <Paragraphs>171</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Office Theme</vt:lpstr>
      <vt:lpstr>Setting SEO Goals and Objectives</vt:lpstr>
      <vt:lpstr>Setting SEO Goals and Objectives</vt:lpstr>
      <vt:lpstr>Setting SEO Goals and Objectives</vt:lpstr>
      <vt:lpstr>Setting SEO Goals and Objectives</vt:lpstr>
      <vt:lpstr>Strategic Goals SEO Practitioners Can Fulfill</vt:lpstr>
      <vt:lpstr>Continue….</vt:lpstr>
      <vt:lpstr>Strategic Goals SEO Practitioners Can Fulfill</vt:lpstr>
      <vt:lpstr>Continue…</vt:lpstr>
      <vt:lpstr>Strategic Goals SEO Practitioners Can Fulfill</vt:lpstr>
      <vt:lpstr>Strategic Goals SEO Practitioners Can Fulfill</vt:lpstr>
      <vt:lpstr>Strategic Goals SEO Practitioners Can Fulfill</vt:lpstr>
      <vt:lpstr>Strategic Goals SEO Practitioners Can Fulfill</vt:lpstr>
      <vt:lpstr>Strategic Goals SEO Practitioners Can Fulfil</vt:lpstr>
      <vt:lpstr>Developing an SEO Plan Prior to Site Development</vt:lpstr>
      <vt:lpstr>Business Factors That Affect the SEO Plan</vt:lpstr>
      <vt:lpstr>Business Factors That Affect the SEO Plan</vt:lpstr>
      <vt:lpstr>Business Factors That Affect the SEO Plan</vt:lpstr>
      <vt:lpstr>Understanding the Audience</vt:lpstr>
      <vt:lpstr>Understanding the Audience</vt:lpstr>
      <vt:lpstr>Understanding the Audience</vt:lpstr>
      <vt:lpstr>Understanding the Audience</vt:lpstr>
      <vt:lpstr>Understanding the Audience</vt:lpstr>
      <vt:lpstr>Advanced Methods for  Planning and Evaluation</vt:lpstr>
      <vt:lpstr>Advanced Methods for  Planning and Evaluation</vt:lpstr>
      <vt:lpstr>Advanced Methods for  Planning and Evaluation</vt:lpstr>
      <vt:lpstr>SEO for Raw Traffic</vt:lpstr>
      <vt:lpstr>SEO for Raw Traffic</vt:lpstr>
      <vt:lpstr>SEO for Raw Traffic</vt:lpstr>
      <vt:lpstr>SEO for E Commerce Sales</vt:lpstr>
      <vt:lpstr>SEO for E Commerce Sales</vt:lpstr>
      <vt:lpstr>SEO for E Commerce Sales</vt:lpstr>
      <vt:lpstr>SEO for Mindshare/Branding</vt:lpstr>
      <vt:lpstr>SEO for Mindshare/Branding</vt:lpstr>
      <vt:lpstr>SEO for Mindshare/Branding</vt:lpstr>
      <vt:lpstr>SEO for Lead Generation and Direct Marketing</vt:lpstr>
      <vt:lpstr>SEO for Lead Generation and Direct Marketing</vt:lpstr>
      <vt:lpstr>SEO for Lead Generation and Direct Marketing</vt:lpstr>
      <vt:lpstr>SEO for Reputation Management</vt:lpstr>
      <vt:lpstr>SEO for Reputation Management</vt:lpstr>
      <vt:lpstr>SEO for Reputation Management</vt:lpstr>
      <vt:lpstr>SEO for Reputation Management</vt:lpstr>
      <vt:lpstr>SEO for Reputation Management</vt:lpstr>
      <vt:lpstr>SEO for Ideological Influence</vt:lpstr>
      <vt:lpstr>SEO for Ideological Influence</vt:lpstr>
      <vt:lpstr>SEO for Ideological Influence</vt:lpstr>
      <vt:lpstr>SEO for Reputation Management</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VIDHI SETA</cp:lastModifiedBy>
  <cp:revision>894</cp:revision>
  <dcterms:created xsi:type="dcterms:W3CDTF">2010-12-23T08:45:33Z</dcterms:created>
  <dcterms:modified xsi:type="dcterms:W3CDTF">2021-08-23T08:07:36Z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0x01010038F86F5CDE211B4DAEBEECDFE333CCCD</vt:lpwstr>
  </property>
</Properties>
</file>