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23.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22.xml" ContentType="application/vnd.openxmlformats-officedocument.presentationml.slide+xml"/>
  <Override PartName="/ppt/slides/slide69.xml" ContentType="application/vnd.openxmlformats-officedocument.presentationml.slide+xml"/>
  <Override PartName="/ppt/slides/slide7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70.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7.xml" ContentType="application/vnd.openxmlformats-officedocument.presentationml.slide+xml"/>
  <Override PartName="/ppt/slides/slide15.xml" ContentType="application/vnd.openxmlformats-officedocument.presentationml.slide+xml"/>
  <Override PartName="/ppt/slides/slide79.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7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81"/>
  </p:notesMasterIdLst>
  <p:sldIdLst>
    <p:sldId id="258" r:id="rId2"/>
    <p:sldId id="259" r:id="rId3"/>
    <p:sldId id="385" r:id="rId4"/>
    <p:sldId id="386" r:id="rId5"/>
    <p:sldId id="387" r:id="rId6"/>
    <p:sldId id="388" r:id="rId7"/>
    <p:sldId id="390" r:id="rId8"/>
    <p:sldId id="391" r:id="rId9"/>
    <p:sldId id="392" r:id="rId10"/>
    <p:sldId id="393" r:id="rId11"/>
    <p:sldId id="394" r:id="rId12"/>
    <p:sldId id="396" r:id="rId13"/>
    <p:sldId id="395" r:id="rId14"/>
    <p:sldId id="399" r:id="rId15"/>
    <p:sldId id="398" r:id="rId16"/>
    <p:sldId id="400" r:id="rId17"/>
    <p:sldId id="401" r:id="rId18"/>
    <p:sldId id="402" r:id="rId19"/>
    <p:sldId id="403" r:id="rId20"/>
    <p:sldId id="404" r:id="rId21"/>
    <p:sldId id="405" r:id="rId22"/>
    <p:sldId id="406" r:id="rId23"/>
    <p:sldId id="407" r:id="rId24"/>
    <p:sldId id="408" r:id="rId25"/>
    <p:sldId id="409" r:id="rId26"/>
    <p:sldId id="411" r:id="rId27"/>
    <p:sldId id="260" r:id="rId28"/>
    <p:sldId id="315" r:id="rId29"/>
    <p:sldId id="336" r:id="rId30"/>
    <p:sldId id="330" r:id="rId31"/>
    <p:sldId id="337" r:id="rId32"/>
    <p:sldId id="331" r:id="rId33"/>
    <p:sldId id="266" r:id="rId34"/>
    <p:sldId id="322" r:id="rId35"/>
    <p:sldId id="268" r:id="rId36"/>
    <p:sldId id="323" r:id="rId37"/>
    <p:sldId id="324" r:id="rId38"/>
    <p:sldId id="325" r:id="rId39"/>
    <p:sldId id="326" r:id="rId40"/>
    <p:sldId id="334" r:id="rId41"/>
    <p:sldId id="327" r:id="rId42"/>
    <p:sldId id="335" r:id="rId43"/>
    <p:sldId id="328" r:id="rId44"/>
    <p:sldId id="333" r:id="rId45"/>
    <p:sldId id="338" r:id="rId46"/>
    <p:sldId id="339" r:id="rId47"/>
    <p:sldId id="340" r:id="rId48"/>
    <p:sldId id="341" r:id="rId49"/>
    <p:sldId id="342" r:id="rId50"/>
    <p:sldId id="352" r:id="rId51"/>
    <p:sldId id="353" r:id="rId52"/>
    <p:sldId id="354" r:id="rId53"/>
    <p:sldId id="355" r:id="rId54"/>
    <p:sldId id="356" r:id="rId55"/>
    <p:sldId id="357" r:id="rId56"/>
    <p:sldId id="358" r:id="rId57"/>
    <p:sldId id="359" r:id="rId58"/>
    <p:sldId id="360" r:id="rId59"/>
    <p:sldId id="361" r:id="rId60"/>
    <p:sldId id="389" r:id="rId61"/>
    <p:sldId id="362" r:id="rId62"/>
    <p:sldId id="363" r:id="rId63"/>
    <p:sldId id="364" r:id="rId64"/>
    <p:sldId id="365" r:id="rId65"/>
    <p:sldId id="366" r:id="rId66"/>
    <p:sldId id="367" r:id="rId67"/>
    <p:sldId id="368" r:id="rId68"/>
    <p:sldId id="369" r:id="rId69"/>
    <p:sldId id="370" r:id="rId70"/>
    <p:sldId id="371" r:id="rId71"/>
    <p:sldId id="372" r:id="rId72"/>
    <p:sldId id="373" r:id="rId73"/>
    <p:sldId id="374" r:id="rId74"/>
    <p:sldId id="375" r:id="rId75"/>
    <p:sldId id="376" r:id="rId76"/>
    <p:sldId id="377" r:id="rId77"/>
    <p:sldId id="378" r:id="rId78"/>
    <p:sldId id="379" r:id="rId79"/>
    <p:sldId id="380"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660"/>
  </p:normalViewPr>
  <p:slideViewPr>
    <p:cSldViewPr>
      <p:cViewPr>
        <p:scale>
          <a:sx n="96" d="100"/>
          <a:sy n="96" d="100"/>
        </p:scale>
        <p:origin x="-666" y="1062"/>
      </p:cViewPr>
      <p:guideLst>
        <p:guide orient="horz" pos="2160"/>
        <p:guide pos="2880"/>
      </p:guideLst>
    </p:cSldViewPr>
  </p:slideViewPr>
  <p:notesTextViewPr>
    <p:cViewPr>
      <p:scale>
        <a:sx n="1" d="1"/>
        <a:sy n="1" d="1"/>
      </p:scale>
      <p:origin x="0" y="0"/>
    </p:cViewPr>
  </p:notesText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88"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ustomXml" Target="../customXml/item2.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795A8A-BABF-460E-99B3-9CD96CFB12F3}" type="datetimeFigureOut">
              <a:rPr lang="en-US" smtClean="0"/>
              <a:t>7/27/2015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6395C2-AE50-456D-A428-B6A8D13EAA8E}" type="slidenum">
              <a:rPr lang="en-US" smtClean="0"/>
              <a:t>‹#›</a:t>
            </a:fld>
            <a:endParaRPr lang="en-US"/>
          </a:p>
        </p:txBody>
      </p:sp>
    </p:spTree>
    <p:extLst>
      <p:ext uri="{BB962C8B-B14F-4D97-AF65-F5344CB8AC3E}">
        <p14:creationId xmlns:p14="http://schemas.microsoft.com/office/powerpoint/2010/main" val="3872708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16395C2-AE50-456D-A428-B6A8D13EAA8E}" type="slidenum">
              <a:rPr lang="en-US" smtClean="0"/>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16395C2-AE50-456D-A428-B6A8D13EAA8E}" type="slidenum">
              <a:rPr lang="en-US" smtClean="0"/>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16395C2-AE50-456D-A428-B6A8D13EAA8E}" type="slidenum">
              <a:rPr lang="en-US" smtClean="0"/>
              <a:t>45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16395C2-AE50-456D-A428-B6A8D13EAA8E}" type="slidenum">
              <a:rPr lang="en-US" smtClean="0"/>
              <a:t>61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16395C2-AE50-456D-A428-B6A8D13EAA8E}" type="slidenum">
              <a:rPr lang="en-US" smtClean="0"/>
              <a:t>62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97F628F-A42B-4157-A8A6-8033BE658C70}" type="datetimeFigureOut">
              <a:rPr lang="en-US" smtClean="0"/>
              <a:pPr/>
              <a:t>7/27/2015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BCF9B4E-F487-4A0A-9F45-183E43532E3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7F628F-A42B-4157-A8A6-8033BE658C70}" type="datetimeFigureOut">
              <a:rPr lang="en-US" smtClean="0"/>
              <a:pPr/>
              <a:t>7/27/2015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F9B4E-F487-4A0A-9F45-183E43532E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7F628F-A42B-4157-A8A6-8033BE658C70}" type="datetimeFigureOut">
              <a:rPr lang="en-US" smtClean="0"/>
              <a:pPr/>
              <a:t>7/27/2015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F9B4E-F487-4A0A-9F45-183E43532E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97F628F-A42B-4157-A8A6-8033BE658C70}" type="datetimeFigureOut">
              <a:rPr lang="en-US" smtClean="0"/>
              <a:pPr/>
              <a:t>7/27/2015</a:t>
            </a:fld>
            <a:endParaRPr lang="en-US"/>
          </a:p>
        </p:txBody>
      </p:sp>
      <p:sp>
        <p:nvSpPr>
          <p:cNvPr id="9" name="Slide Number Placeholder 8"/>
          <p:cNvSpPr>
            <a:spLocks noGrp="1"/>
          </p:cNvSpPr>
          <p:nvPr>
            <p:ph type="sldNum" sz="quarter" idx="15"/>
          </p:nvPr>
        </p:nvSpPr>
        <p:spPr/>
        <p:txBody>
          <a:bodyPr rtlCol="0"/>
          <a:lstStyle/>
          <a:p>
            <a:fld id="{5BCF9B4E-F487-4A0A-9F45-183E43532E38}"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97F628F-A42B-4157-A8A6-8033BE658C70}" type="datetimeFigureOut">
              <a:rPr lang="en-US" smtClean="0"/>
              <a:pPr/>
              <a:t>7/27/2015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BCF9B4E-F487-4A0A-9F45-183E43532E3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97F628F-A42B-4157-A8A6-8033BE658C70}" type="datetimeFigureOut">
              <a:rPr lang="en-US" smtClean="0"/>
              <a:pPr/>
              <a:t>7/27/2015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CF9B4E-F487-4A0A-9F45-183E43532E38}"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97F628F-A42B-4157-A8A6-8033BE658C70}" type="datetimeFigureOut">
              <a:rPr lang="en-US" smtClean="0"/>
              <a:pPr/>
              <a:t>7/27/2015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CF9B4E-F487-4A0A-9F45-183E43532E38}"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97F628F-A42B-4157-A8A6-8033BE658C70}" type="datetimeFigureOut">
              <a:rPr lang="en-US" smtClean="0"/>
              <a:pPr/>
              <a:t>7/27/2015</a:t>
            </a:fld>
            <a:endParaRPr lang="en-US"/>
          </a:p>
        </p:txBody>
      </p:sp>
      <p:sp>
        <p:nvSpPr>
          <p:cNvPr id="7" name="Slide Number Placeholder 6"/>
          <p:cNvSpPr>
            <a:spLocks noGrp="1"/>
          </p:cNvSpPr>
          <p:nvPr>
            <p:ph type="sldNum" sz="quarter" idx="11"/>
          </p:nvPr>
        </p:nvSpPr>
        <p:spPr/>
        <p:txBody>
          <a:bodyPr rtlCol="0"/>
          <a:lstStyle/>
          <a:p>
            <a:fld id="{5BCF9B4E-F487-4A0A-9F45-183E43532E38}"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F628F-A42B-4157-A8A6-8033BE658C70}" type="datetimeFigureOut">
              <a:rPr lang="en-US" smtClean="0"/>
              <a:pPr/>
              <a:t>7/27/2015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CF9B4E-F487-4A0A-9F45-183E43532E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97F628F-A42B-4157-A8A6-8033BE658C70}" type="datetimeFigureOut">
              <a:rPr lang="en-US" smtClean="0"/>
              <a:pPr/>
              <a:t>7/27/2015</a:t>
            </a:fld>
            <a:endParaRPr lang="en-US"/>
          </a:p>
        </p:txBody>
      </p:sp>
      <p:sp>
        <p:nvSpPr>
          <p:cNvPr id="22" name="Slide Number Placeholder 21"/>
          <p:cNvSpPr>
            <a:spLocks noGrp="1"/>
          </p:cNvSpPr>
          <p:nvPr>
            <p:ph type="sldNum" sz="quarter" idx="15"/>
          </p:nvPr>
        </p:nvSpPr>
        <p:spPr/>
        <p:txBody>
          <a:bodyPr rtlCol="0"/>
          <a:lstStyle/>
          <a:p>
            <a:fld id="{5BCF9B4E-F487-4A0A-9F45-183E43532E38}"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97F628F-A42B-4157-A8A6-8033BE658C70}" type="datetimeFigureOut">
              <a:rPr lang="en-US" smtClean="0"/>
              <a:pPr/>
              <a:t>7/27/2015</a:t>
            </a:fld>
            <a:endParaRPr lang="en-US"/>
          </a:p>
        </p:txBody>
      </p:sp>
      <p:sp>
        <p:nvSpPr>
          <p:cNvPr id="18" name="Slide Number Placeholder 17"/>
          <p:cNvSpPr>
            <a:spLocks noGrp="1"/>
          </p:cNvSpPr>
          <p:nvPr>
            <p:ph type="sldNum" sz="quarter" idx="11"/>
          </p:nvPr>
        </p:nvSpPr>
        <p:spPr/>
        <p:txBody>
          <a:bodyPr rtlCol="0"/>
          <a:lstStyle/>
          <a:p>
            <a:fld id="{5BCF9B4E-F487-4A0A-9F45-183E43532E38}"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97F628F-A42B-4157-A8A6-8033BE658C70}" type="datetimeFigureOut">
              <a:rPr lang="en-US" smtClean="0"/>
              <a:pPr/>
              <a:t>7/27/2015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BCF9B4E-F487-4A0A-9F45-183E43532E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ch-2.ppt.pptx"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14400"/>
            <a:ext cx="6777318" cy="1371600"/>
          </a:xfrm>
        </p:spPr>
        <p:txBody>
          <a:bodyPr>
            <a:normAutofit fontScale="90000"/>
          </a:bodyPr>
          <a:lstStyle/>
          <a:p>
            <a:r>
              <a:rPr lang="en-US" sz="4400" dirty="0" smtClean="0"/>
              <a:t>Search engine optimization</a:t>
            </a:r>
            <a:br>
              <a:rPr lang="en-US" sz="4400" dirty="0" smtClean="0"/>
            </a:br>
            <a:endParaRPr lang="en-US" sz="4400" dirty="0"/>
          </a:p>
        </p:txBody>
      </p:sp>
      <p:sp>
        <p:nvSpPr>
          <p:cNvPr id="4" name="TextBox 3"/>
          <p:cNvSpPr txBox="1"/>
          <p:nvPr/>
        </p:nvSpPr>
        <p:spPr>
          <a:xfrm>
            <a:off x="1143000" y="3810000"/>
            <a:ext cx="2895600" cy="400110"/>
          </a:xfrm>
          <a:prstGeom prst="rect">
            <a:avLst/>
          </a:prstGeom>
          <a:noFill/>
        </p:spPr>
        <p:txBody>
          <a:bodyPr wrap="square" rtlCol="0">
            <a:spAutoFit/>
          </a:bodyPr>
          <a:lstStyle/>
          <a:p>
            <a:endParaRPr lang="en-US" sz="2000" b="1" u="sng" dirty="0" smtClean="0"/>
          </a:p>
        </p:txBody>
      </p:sp>
      <p:sp>
        <p:nvSpPr>
          <p:cNvPr id="5" name="TextBox 4"/>
          <p:cNvSpPr txBox="1"/>
          <p:nvPr/>
        </p:nvSpPr>
        <p:spPr>
          <a:xfrm>
            <a:off x="1143000" y="5029200"/>
            <a:ext cx="2895600" cy="369332"/>
          </a:xfrm>
          <a:prstGeom prst="rect">
            <a:avLst/>
          </a:prstGeom>
          <a:noFill/>
        </p:spPr>
        <p:txBody>
          <a:bodyPr wrap="square" rtlCol="0">
            <a:spAutoFit/>
          </a:bodyPr>
          <a:lstStyle/>
          <a:p>
            <a:endParaRPr lang="en-US" b="1" dirty="0" smtClean="0"/>
          </a:p>
        </p:txBody>
      </p:sp>
      <p:sp>
        <p:nvSpPr>
          <p:cNvPr id="6" name="TextBox 5"/>
          <p:cNvSpPr txBox="1"/>
          <p:nvPr/>
        </p:nvSpPr>
        <p:spPr>
          <a:xfrm>
            <a:off x="5257800" y="3798094"/>
            <a:ext cx="3200400" cy="1231106"/>
          </a:xfrm>
          <a:prstGeom prst="rect">
            <a:avLst/>
          </a:prstGeom>
          <a:noFill/>
        </p:spPr>
        <p:txBody>
          <a:bodyPr wrap="square" rtlCol="0">
            <a:spAutoFit/>
          </a:bodyPr>
          <a:lstStyle/>
          <a:p>
            <a:r>
              <a:rPr lang="en-US" sz="2000" b="1" u="sng" dirty="0" smtClean="0"/>
              <a:t>Developed By :</a:t>
            </a:r>
          </a:p>
          <a:p>
            <a:r>
              <a:rPr lang="en-US" b="1" dirty="0" smtClean="0"/>
              <a:t>Seta  Vidhi</a:t>
            </a:r>
          </a:p>
          <a:p>
            <a:endParaRPr lang="en-US" b="1" dirty="0" smtClean="0"/>
          </a:p>
          <a:p>
            <a:endParaRPr lang="en-US" b="1" dirty="0" smtClean="0"/>
          </a:p>
        </p:txBody>
      </p:sp>
    </p:spTree>
    <p:extLst>
      <p:ext uri="{BB962C8B-B14F-4D97-AF65-F5344CB8AC3E}">
        <p14:creationId xmlns:p14="http://schemas.microsoft.com/office/powerpoint/2010/main" val="4248728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58762"/>
          </a:xfrm>
        </p:spPr>
        <p:txBody>
          <a:bodyPr>
            <a:normAutofit fontScale="90000"/>
          </a:bodyPr>
          <a:lstStyle/>
          <a:p>
            <a:r>
              <a:rPr lang="en-US" dirty="0" smtClean="0"/>
              <a:t>Continue…</a:t>
            </a:r>
            <a:endParaRPr lang="en-IN" dirty="0"/>
          </a:p>
        </p:txBody>
      </p:sp>
      <p:sp>
        <p:nvSpPr>
          <p:cNvPr id="3" name="Content Placeholder 2"/>
          <p:cNvSpPr>
            <a:spLocks noGrp="1"/>
          </p:cNvSpPr>
          <p:nvPr>
            <p:ph sz="quarter" idx="1"/>
          </p:nvPr>
        </p:nvSpPr>
        <p:spPr>
          <a:xfrm>
            <a:off x="457200" y="533400"/>
            <a:ext cx="7467600" cy="5940552"/>
          </a:xfrm>
        </p:spPr>
        <p:txBody>
          <a:bodyPr>
            <a:normAutofit/>
          </a:bodyPr>
          <a:lstStyle/>
          <a:p>
            <a:r>
              <a:rPr lang="en-US" sz="2200" b="1" dirty="0" smtClean="0"/>
              <a:t>SQL search</a:t>
            </a:r>
            <a:r>
              <a:rPr lang="en-US" sz="2200" b="1" dirty="0" smtClean="0">
                <a:sym typeface="Wingdings" pitchFamily="2" charset="2"/>
              </a:rPr>
              <a:t>(See-</a:t>
            </a:r>
            <a:r>
              <a:rPr lang="en-US" sz="2200" b="1" dirty="0" err="1" smtClean="0">
                <a:sym typeface="Wingdings" pitchFamily="2" charset="2"/>
              </a:rPr>
              <a:t>quel</a:t>
            </a:r>
            <a:r>
              <a:rPr lang="en-US" sz="2200" b="1" dirty="0" smtClean="0">
                <a:sym typeface="Wingdings" pitchFamily="2" charset="2"/>
              </a:rPr>
              <a:t>)</a:t>
            </a:r>
            <a:endParaRPr lang="en-US" sz="2200" b="1" dirty="0" smtClean="0"/>
          </a:p>
          <a:p>
            <a:r>
              <a:rPr lang="en-US" sz="2200" dirty="0" smtClean="0"/>
              <a:t>One of the difficulties with a tree search is that it is conducted in hierarchical manner.</a:t>
            </a:r>
          </a:p>
          <a:p>
            <a:r>
              <a:rPr lang="en-US" sz="2200" dirty="0" smtClean="0"/>
              <a:t>A SQL search enables data to be searched in a nonhierarchical manner, which means that data can be searched from any subset of data.</a:t>
            </a:r>
          </a:p>
          <a:p>
            <a:r>
              <a:rPr lang="en-US" sz="2200" b="1" dirty="0" smtClean="0"/>
              <a:t>Adversarial search:</a:t>
            </a:r>
          </a:p>
          <a:p>
            <a:r>
              <a:rPr lang="en-US" sz="2200" dirty="0" smtClean="0"/>
              <a:t>This algorithm looks for all possible solutions to a problem, much like finding all the possible solutions in a game.</a:t>
            </a:r>
          </a:p>
          <a:p>
            <a:r>
              <a:rPr lang="en-US" sz="2200" dirty="0" smtClean="0"/>
              <a:t>It is difficult to use.</a:t>
            </a:r>
          </a:p>
          <a:p>
            <a:endParaRPr lang="en-IN" sz="2200" dirty="0"/>
          </a:p>
        </p:txBody>
      </p:sp>
    </p:spTree>
    <p:extLst>
      <p:ext uri="{BB962C8B-B14F-4D97-AF65-F5344CB8AC3E}">
        <p14:creationId xmlns:p14="http://schemas.microsoft.com/office/powerpoint/2010/main" val="447665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Continue…</a:t>
            </a:r>
            <a:endParaRPr lang="en-IN" dirty="0"/>
          </a:p>
        </p:txBody>
      </p:sp>
      <p:sp>
        <p:nvSpPr>
          <p:cNvPr id="3" name="Content Placeholder 2"/>
          <p:cNvSpPr>
            <a:spLocks noGrp="1"/>
          </p:cNvSpPr>
          <p:nvPr>
            <p:ph sz="quarter" idx="1"/>
          </p:nvPr>
        </p:nvSpPr>
        <p:spPr>
          <a:xfrm>
            <a:off x="457200" y="685800"/>
            <a:ext cx="7467600" cy="5788152"/>
          </a:xfrm>
        </p:spPr>
        <p:txBody>
          <a:bodyPr/>
          <a:lstStyle/>
          <a:p>
            <a:r>
              <a:rPr lang="en-US" b="1" dirty="0" smtClean="0">
                <a:latin typeface="Times New Roman" pitchFamily="18" charset="0"/>
                <a:cs typeface="Times New Roman" pitchFamily="18" charset="0"/>
              </a:rPr>
              <a:t>Constraint satisfaction search:</a:t>
            </a:r>
          </a:p>
          <a:p>
            <a:r>
              <a:rPr lang="en-US" dirty="0" smtClean="0">
                <a:latin typeface="Times New Roman" pitchFamily="18" charset="0"/>
                <a:cs typeface="Times New Roman" pitchFamily="18" charset="0"/>
              </a:rPr>
              <a:t>This algorithm is most likely to satisfy your need to find something.</a:t>
            </a:r>
          </a:p>
          <a:p>
            <a:r>
              <a:rPr lang="en-US" dirty="0" smtClean="0">
                <a:latin typeface="Times New Roman" pitchFamily="18" charset="0"/>
                <a:cs typeface="Times New Roman" pitchFamily="18" charset="0"/>
              </a:rPr>
              <a:t>In this type of search algorithm, the solution is discovered by meeting a set of </a:t>
            </a:r>
            <a:r>
              <a:rPr lang="en-US" dirty="0" err="1" smtClean="0">
                <a:latin typeface="Times New Roman" pitchFamily="18" charset="0"/>
                <a:cs typeface="Times New Roman" pitchFamily="18" charset="0"/>
              </a:rPr>
              <a:t>constraints,and</a:t>
            </a:r>
            <a:r>
              <a:rPr lang="en-US" dirty="0" smtClean="0">
                <a:latin typeface="Times New Roman" pitchFamily="18" charset="0"/>
                <a:cs typeface="Times New Roman" pitchFamily="18" charset="0"/>
              </a:rPr>
              <a:t> the data set can be searched in a variety of different ways that do not have to be linear.</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468972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58762"/>
          </a:xfrm>
        </p:spPr>
        <p:txBody>
          <a:bodyPr>
            <a:normAutofit fontScale="90000"/>
          </a:bodyPr>
          <a:lstStyle/>
          <a:p>
            <a:r>
              <a:rPr lang="en-US" dirty="0" smtClean="0"/>
              <a:t>Analyzing ranking factors..</a:t>
            </a:r>
            <a:endParaRPr lang="en-IN" dirty="0"/>
          </a:p>
        </p:txBody>
      </p:sp>
      <p:sp>
        <p:nvSpPr>
          <p:cNvPr id="3" name="Content Placeholder 2"/>
          <p:cNvSpPr>
            <a:spLocks noGrp="1"/>
          </p:cNvSpPr>
          <p:nvPr>
            <p:ph sz="quarter" idx="1"/>
          </p:nvPr>
        </p:nvSpPr>
        <p:spPr>
          <a:xfrm>
            <a:off x="457200" y="685800"/>
            <a:ext cx="7467600" cy="5788152"/>
          </a:xfrm>
        </p:spPr>
        <p:txBody>
          <a:bodyPr/>
          <a:lstStyle/>
          <a:p>
            <a:r>
              <a:rPr lang="en-US" dirty="0" smtClean="0"/>
              <a:t>With the help of ranking factors we can improve  rank of our website.</a:t>
            </a:r>
          </a:p>
          <a:p>
            <a:r>
              <a:rPr lang="en-US" dirty="0" smtClean="0"/>
              <a:t>There are mainly three types of ranking factors:</a:t>
            </a:r>
          </a:p>
          <a:p>
            <a:r>
              <a:rPr lang="en-US" dirty="0" smtClean="0"/>
              <a:t>1)positive ranking factor</a:t>
            </a:r>
          </a:p>
          <a:p>
            <a:r>
              <a:rPr lang="en-US" dirty="0" smtClean="0"/>
              <a:t>2)Negative ranking factor</a:t>
            </a:r>
          </a:p>
          <a:p>
            <a:r>
              <a:rPr lang="en-US" dirty="0" smtClean="0"/>
              <a:t>3)other</a:t>
            </a:r>
            <a:endParaRPr lang="en-US" b="1" dirty="0" smtClean="0"/>
          </a:p>
          <a:p>
            <a:r>
              <a:rPr lang="en-US" b="1" dirty="0" smtClean="0"/>
              <a:t>Positive ranking factors:</a:t>
            </a:r>
          </a:p>
          <a:p>
            <a:r>
              <a:rPr lang="en-US" dirty="0" smtClean="0"/>
              <a:t>Keyword use in title tag</a:t>
            </a:r>
          </a:p>
          <a:p>
            <a:r>
              <a:rPr lang="en-US" dirty="0" smtClean="0"/>
              <a:t>Anchor text of inbound links</a:t>
            </a:r>
          </a:p>
          <a:p>
            <a:r>
              <a:rPr lang="en-US" dirty="0" smtClean="0"/>
              <a:t>Age of site</a:t>
            </a:r>
          </a:p>
          <a:p>
            <a:r>
              <a:rPr lang="en-US" dirty="0" smtClean="0"/>
              <a:t>Link popularity within the site’s internal link structure</a:t>
            </a:r>
          </a:p>
          <a:p>
            <a:r>
              <a:rPr lang="en-US" dirty="0" smtClean="0"/>
              <a:t>Keyword use in body text</a:t>
            </a:r>
          </a:p>
          <a:p>
            <a:endParaRPr lang="en-IN" dirty="0"/>
          </a:p>
        </p:txBody>
      </p:sp>
    </p:spTree>
    <p:extLst>
      <p:ext uri="{BB962C8B-B14F-4D97-AF65-F5344CB8AC3E}">
        <p14:creationId xmlns:p14="http://schemas.microsoft.com/office/powerpoint/2010/main" val="1633659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34962"/>
          </a:xfrm>
        </p:spPr>
        <p:txBody>
          <a:bodyPr>
            <a:normAutofit fontScale="90000"/>
          </a:bodyPr>
          <a:lstStyle/>
          <a:p>
            <a:r>
              <a:rPr lang="en-US" dirty="0" smtClean="0"/>
              <a:t>Continue….</a:t>
            </a:r>
            <a:endParaRPr lang="en-IN" dirty="0"/>
          </a:p>
        </p:txBody>
      </p:sp>
      <p:sp>
        <p:nvSpPr>
          <p:cNvPr id="3" name="Content Placeholder 2"/>
          <p:cNvSpPr>
            <a:spLocks noGrp="1"/>
          </p:cNvSpPr>
          <p:nvPr>
            <p:ph sz="quarter" idx="1"/>
          </p:nvPr>
        </p:nvSpPr>
        <p:spPr>
          <a:xfrm>
            <a:off x="457200" y="762000"/>
            <a:ext cx="7467600" cy="5711952"/>
          </a:xfrm>
        </p:spPr>
        <p:txBody>
          <a:bodyPr/>
          <a:lstStyle/>
          <a:p>
            <a:r>
              <a:rPr lang="en-US" dirty="0" smtClean="0"/>
              <a:t>Topical relevance of inbound links</a:t>
            </a:r>
          </a:p>
          <a:p>
            <a:pPr marL="0" indent="0">
              <a:buNone/>
            </a:pPr>
            <a:r>
              <a:rPr lang="en-US" b="1" dirty="0" smtClean="0"/>
              <a:t>2)Negative factors:</a:t>
            </a:r>
          </a:p>
          <a:p>
            <a:r>
              <a:rPr lang="en-US" dirty="0" smtClean="0"/>
              <a:t>Server is often inaccessible to crawler</a:t>
            </a:r>
          </a:p>
          <a:p>
            <a:r>
              <a:rPr lang="en-US" dirty="0" smtClean="0"/>
              <a:t>Duplicate content/titles/meta tags on many pages</a:t>
            </a:r>
          </a:p>
          <a:p>
            <a:r>
              <a:rPr lang="en-US" dirty="0" smtClean="0"/>
              <a:t>External links to low quality</a:t>
            </a:r>
          </a:p>
          <a:p>
            <a:pPr marL="0" indent="0">
              <a:buNone/>
            </a:pPr>
            <a:r>
              <a:rPr lang="en-US" b="1" dirty="0" smtClean="0"/>
              <a:t>3)Other:</a:t>
            </a:r>
          </a:p>
          <a:p>
            <a:r>
              <a:rPr lang="en-US" dirty="0" smtClean="0"/>
              <a:t>Rate of acquisition of links</a:t>
            </a:r>
          </a:p>
          <a:p>
            <a:r>
              <a:rPr lang="en-US" dirty="0" smtClean="0"/>
              <a:t>Usage data</a:t>
            </a:r>
          </a:p>
          <a:p>
            <a:pPr marL="0" indent="0">
              <a:buNone/>
            </a:pPr>
            <a:endParaRPr lang="en-US" b="1" dirty="0" smtClean="0"/>
          </a:p>
          <a:p>
            <a:pPr marL="0" indent="0">
              <a:buNone/>
            </a:pPr>
            <a:endParaRPr lang="en-US" dirty="0"/>
          </a:p>
        </p:txBody>
      </p:sp>
    </p:spTree>
    <p:extLst>
      <p:ext uri="{BB962C8B-B14F-4D97-AF65-F5344CB8AC3E}">
        <p14:creationId xmlns:p14="http://schemas.microsoft.com/office/powerpoint/2010/main" val="3598643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Common types of searches..</a:t>
            </a:r>
            <a:endParaRPr lang="en-IN" dirty="0"/>
          </a:p>
        </p:txBody>
      </p:sp>
      <p:sp>
        <p:nvSpPr>
          <p:cNvPr id="3" name="Content Placeholder 2"/>
          <p:cNvSpPr>
            <a:spLocks noGrp="1"/>
          </p:cNvSpPr>
          <p:nvPr>
            <p:ph sz="quarter" idx="1"/>
          </p:nvPr>
        </p:nvSpPr>
        <p:spPr>
          <a:xfrm>
            <a:off x="457200" y="762000"/>
            <a:ext cx="7467600" cy="5711952"/>
          </a:xfrm>
        </p:spPr>
        <p:txBody>
          <a:bodyPr>
            <a:noAutofit/>
          </a:bodyPr>
          <a:lstStyle/>
          <a:p>
            <a:r>
              <a:rPr lang="en-US" sz="2200" dirty="0" smtClean="0">
                <a:latin typeface="Times New Roman" pitchFamily="18" charset="0"/>
                <a:cs typeface="Times New Roman" pitchFamily="18" charset="0"/>
              </a:rPr>
              <a:t>There are mainly 4 types of searches:</a:t>
            </a:r>
          </a:p>
          <a:p>
            <a:pPr marL="0" indent="0">
              <a:buNone/>
            </a:pPr>
            <a:r>
              <a:rPr lang="en-US" sz="2200" dirty="0" smtClean="0">
                <a:latin typeface="Times New Roman" pitchFamily="18" charset="0"/>
                <a:cs typeface="Times New Roman" pitchFamily="18" charset="0"/>
              </a:rPr>
              <a:t>1)Proximity searches</a:t>
            </a:r>
          </a:p>
          <a:p>
            <a:pPr marL="0" indent="0">
              <a:buNone/>
            </a:pPr>
            <a:r>
              <a:rPr lang="en-US" sz="2200" dirty="0" smtClean="0">
                <a:latin typeface="Times New Roman" pitchFamily="18" charset="0"/>
                <a:cs typeface="Times New Roman" pitchFamily="18" charset="0"/>
              </a:rPr>
              <a:t>2)Fuzzy logic</a:t>
            </a:r>
          </a:p>
          <a:p>
            <a:pPr marL="0" indent="0">
              <a:buNone/>
            </a:pPr>
            <a:r>
              <a:rPr lang="en-US" sz="2200" dirty="0" smtClean="0">
                <a:latin typeface="Times New Roman" pitchFamily="18" charset="0"/>
                <a:cs typeface="Times New Roman" pitchFamily="18" charset="0"/>
              </a:rPr>
              <a:t>3)Boolean searches</a:t>
            </a:r>
          </a:p>
          <a:p>
            <a:pPr marL="0" indent="0">
              <a:buNone/>
            </a:pPr>
            <a:r>
              <a:rPr lang="en-US" sz="2200" dirty="0" smtClean="0">
                <a:latin typeface="Times New Roman" pitchFamily="18" charset="0"/>
                <a:cs typeface="Times New Roman" pitchFamily="18" charset="0"/>
              </a:rPr>
              <a:t>4)Term weighting</a:t>
            </a:r>
          </a:p>
          <a:p>
            <a:pPr marL="0" indent="0">
              <a:buNone/>
            </a:pPr>
            <a:endParaRPr lang="en-US" sz="2200" dirty="0">
              <a:latin typeface="Times New Roman" pitchFamily="18" charset="0"/>
              <a:cs typeface="Times New Roman" pitchFamily="18" charset="0"/>
            </a:endParaRPr>
          </a:p>
          <a:p>
            <a:pPr marL="0" indent="0">
              <a:buNone/>
            </a:pPr>
            <a:r>
              <a:rPr lang="en-US" sz="2200" b="1" dirty="0" smtClean="0">
                <a:latin typeface="Times New Roman" pitchFamily="18" charset="0"/>
                <a:cs typeface="Times New Roman" pitchFamily="18" charset="0"/>
              </a:rPr>
              <a:t>Fuzzy logic:</a:t>
            </a:r>
          </a:p>
          <a:p>
            <a:pPr marL="0" indent="0">
              <a:buNone/>
            </a:pPr>
            <a:r>
              <a:rPr lang="en-US" sz="2000" dirty="0" smtClean="0"/>
              <a:t>It </a:t>
            </a:r>
            <a:r>
              <a:rPr lang="en-US" sz="2000" dirty="0"/>
              <a:t>technically refers to logic that is not categorically true or false.</a:t>
            </a:r>
            <a:endParaRPr lang="en-IN" sz="2000" dirty="0"/>
          </a:p>
          <a:p>
            <a:r>
              <a:rPr lang="en-US" sz="2000" dirty="0"/>
              <a:t>For ex. A day is sunny or not.</a:t>
            </a:r>
            <a:endParaRPr lang="en-US" sz="2200" dirty="0">
              <a:latin typeface="Times New Roman" pitchFamily="18" charset="0"/>
              <a:cs typeface="Times New Roman" pitchFamily="18" charset="0"/>
            </a:endParaRPr>
          </a:p>
          <a:p>
            <a:pPr marL="0" indent="0">
              <a:buNone/>
            </a:pPr>
            <a:endParaRPr lang="en-US" sz="2200" dirty="0" smtClean="0">
              <a:latin typeface="Times New Roman" pitchFamily="18" charset="0"/>
              <a:cs typeface="Times New Roman" pitchFamily="18" charset="0"/>
            </a:endParaRPr>
          </a:p>
          <a:p>
            <a:pPr marL="0" indent="0">
              <a:buNone/>
            </a:pP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819333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Proximity searches..</a:t>
            </a:r>
            <a:endParaRPr lang="en-IN" dirty="0"/>
          </a:p>
        </p:txBody>
      </p:sp>
      <p:sp>
        <p:nvSpPr>
          <p:cNvPr id="3" name="Content Placeholder 2"/>
          <p:cNvSpPr>
            <a:spLocks noGrp="1"/>
          </p:cNvSpPr>
          <p:nvPr>
            <p:ph sz="quarter" idx="1"/>
          </p:nvPr>
        </p:nvSpPr>
        <p:spPr>
          <a:xfrm>
            <a:off x="457200" y="914400"/>
            <a:ext cx="7467600" cy="5559552"/>
          </a:xfrm>
        </p:spPr>
        <p:txBody>
          <a:bodyPr/>
          <a:lstStyle/>
          <a:p>
            <a:pPr>
              <a:buFont typeface="Wingdings" pitchFamily="2" charset="2"/>
              <a:buChar char="v"/>
            </a:pPr>
            <a:r>
              <a:rPr lang="en-IN" b="1" dirty="0">
                <a:latin typeface="Times New Roman" pitchFamily="18" charset="0"/>
                <a:cs typeface="Times New Roman" pitchFamily="18" charset="0"/>
              </a:rPr>
              <a:t>Use to: make a search more specific and exclude irrelevant records</a:t>
            </a:r>
            <a:endParaRPr lang="en-IN" dirty="0">
              <a:latin typeface="Times New Roman" pitchFamily="18" charset="0"/>
              <a:cs typeface="Times New Roman" pitchFamily="18" charset="0"/>
            </a:endParaRPr>
          </a:p>
          <a:p>
            <a:pPr>
              <a:buFont typeface="Wingdings" pitchFamily="2" charset="2"/>
              <a:buChar char="v"/>
            </a:pPr>
            <a:r>
              <a:rPr lang="en-IN" dirty="0">
                <a:latin typeface="Times New Roman" pitchFamily="18" charset="0"/>
                <a:cs typeface="Times New Roman" pitchFamily="18" charset="0"/>
              </a:rPr>
              <a:t>Some databases use 'proximity </a:t>
            </a:r>
            <a:r>
              <a:rPr lang="en-IN" dirty="0" smtClean="0">
                <a:latin typeface="Times New Roman" pitchFamily="18" charset="0"/>
                <a:cs typeface="Times New Roman" pitchFamily="18" charset="0"/>
              </a:rPr>
              <a:t>operators.</a:t>
            </a:r>
          </a:p>
          <a:p>
            <a:pPr>
              <a:buFont typeface="Wingdings" pitchFamily="2" charset="2"/>
              <a:buChar char="v"/>
            </a:pPr>
            <a:r>
              <a:rPr lang="en-US" dirty="0" smtClean="0">
                <a:latin typeface="Times New Roman" pitchFamily="18" charset="0"/>
                <a:cs typeface="Times New Roman" pitchFamily="18" charset="0"/>
              </a:rPr>
              <a:t>It use the order of the search phrase to find related documents.</a:t>
            </a:r>
            <a:endParaRPr lang="en-IN" dirty="0" smtClean="0">
              <a:latin typeface="Times New Roman" pitchFamily="18" charset="0"/>
              <a:cs typeface="Times New Roman" pitchFamily="18" charset="0"/>
            </a:endParaRPr>
          </a:p>
          <a:p>
            <a:pPr>
              <a:buFont typeface="Wingdings" pitchFamily="2" charset="2"/>
              <a:buChar char="v"/>
            </a:pPr>
            <a:r>
              <a:rPr lang="en-IN" dirty="0" smtClean="0">
                <a:latin typeface="Times New Roman" pitchFamily="18" charset="0"/>
                <a:cs typeface="Times New Roman" pitchFamily="18" charset="0"/>
              </a:rPr>
              <a:t>This </a:t>
            </a:r>
            <a:r>
              <a:rPr lang="en-IN" dirty="0">
                <a:latin typeface="Times New Roman" pitchFamily="18" charset="0"/>
                <a:cs typeface="Times New Roman" pitchFamily="18" charset="0"/>
              </a:rPr>
              <a:t>makes a search more specific and excludes irrelevant records. </a:t>
            </a:r>
          </a:p>
          <a:p>
            <a:pPr>
              <a:buFont typeface="Wingdings" pitchFamily="2" charset="2"/>
              <a:buChar char="v"/>
            </a:pPr>
            <a:r>
              <a:rPr lang="en-IN" dirty="0">
                <a:latin typeface="Times New Roman" pitchFamily="18" charset="0"/>
                <a:cs typeface="Times New Roman" pitchFamily="18" charset="0"/>
              </a:rPr>
              <a:t>For instance, if you were searching for references about women in Africa, you might retrieve irrelevant records for items about women published in Africa. </a:t>
            </a:r>
            <a:endParaRPr lang="en-IN" dirty="0" smtClean="0">
              <a:latin typeface="Times New Roman" pitchFamily="18" charset="0"/>
              <a:cs typeface="Times New Roman" pitchFamily="18" charset="0"/>
            </a:endParaRPr>
          </a:p>
          <a:p>
            <a:pPr>
              <a:buFont typeface="Wingdings" pitchFamily="2" charset="2"/>
              <a:buChar char="v"/>
            </a:pPr>
            <a:r>
              <a:rPr lang="en-IN" dirty="0" smtClean="0">
                <a:latin typeface="Times New Roman" pitchFamily="18" charset="0"/>
                <a:cs typeface="Times New Roman" pitchFamily="18" charset="0"/>
              </a:rPr>
              <a:t>Performing </a:t>
            </a:r>
            <a:r>
              <a:rPr lang="en-IN" dirty="0">
                <a:latin typeface="Times New Roman" pitchFamily="18" charset="0"/>
                <a:cs typeface="Times New Roman" pitchFamily="18" charset="0"/>
              </a:rPr>
              <a:t>a proximity search will only retrieve the two words in the same sentence, and so exclude those irrelevant records.</a:t>
            </a:r>
          </a:p>
          <a:p>
            <a:endParaRPr lang="en-IN" dirty="0"/>
          </a:p>
        </p:txBody>
      </p:sp>
    </p:spTree>
    <p:extLst>
      <p:ext uri="{BB962C8B-B14F-4D97-AF65-F5344CB8AC3E}">
        <p14:creationId xmlns:p14="http://schemas.microsoft.com/office/powerpoint/2010/main" val="4056565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smtClean="0">
                <a:solidFill>
                  <a:schemeClr val="accent1"/>
                </a:solidFill>
                <a:effectLst>
                  <a:outerShdw blurRad="38100" dist="38100" dir="2700000" algn="tl">
                    <a:srgbClr val="000000">
                      <a:alpha val="43137"/>
                    </a:srgbClr>
                  </a:outerShdw>
                </a:effectLst>
              </a:rPr>
              <a:t>Continue..</a:t>
            </a:r>
            <a:endParaRPr lang="en-US" b="1" u="sng" dirty="0">
              <a:solidFill>
                <a:schemeClr val="accent1"/>
              </a:solidFill>
              <a:effectLst>
                <a:outerShdw blurRad="38100" dist="38100" dir="2700000" algn="tl">
                  <a:srgbClr val="000000">
                    <a:alpha val="43137"/>
                  </a:srgbClr>
                </a:outerShdw>
              </a:effectLst>
            </a:endParaRPr>
          </a:p>
        </p:txBody>
      </p:sp>
      <p:sp>
        <p:nvSpPr>
          <p:cNvPr id="2" name="Content Placeholder 1"/>
          <p:cNvSpPr>
            <a:spLocks noGrp="1"/>
          </p:cNvSpPr>
          <p:nvPr>
            <p:ph sz="quarter" idx="1"/>
          </p:nvPr>
        </p:nvSpPr>
        <p:spPr>
          <a:xfrm>
            <a:off x="457200" y="1755648"/>
            <a:ext cx="7467600" cy="4873752"/>
          </a:xfrm>
        </p:spPr>
        <p:txBody>
          <a:bodyPr>
            <a:noAutofit/>
          </a:bodyPr>
          <a:lstStyle/>
          <a:p>
            <a:pPr marL="0" indent="0">
              <a:lnSpc>
                <a:spcPct val="150000"/>
              </a:lnSpc>
              <a:buNone/>
            </a:pPr>
            <a:r>
              <a:rPr lang="en-US" sz="2000" b="1" dirty="0" smtClean="0">
                <a:latin typeface="Times New Roman" pitchFamily="18" charset="0"/>
                <a:cs typeface="Times New Roman" pitchFamily="18" charset="0"/>
              </a:rPr>
              <a:t>Boolean Searching:</a:t>
            </a:r>
            <a:endParaRPr lang="en-IN" sz="2000" b="1" dirty="0" smtClean="0">
              <a:latin typeface="Times New Roman" pitchFamily="18" charset="0"/>
              <a:cs typeface="Times New Roman" pitchFamily="18" charset="0"/>
            </a:endParaRPr>
          </a:p>
          <a:p>
            <a:pPr>
              <a:lnSpc>
                <a:spcPct val="150000"/>
              </a:lnSpc>
              <a:buFont typeface="Wingdings" pitchFamily="2" charset="2"/>
              <a:buChar char="v"/>
            </a:pPr>
            <a:r>
              <a:rPr lang="en-IN" sz="2000" dirty="0" smtClean="0">
                <a:latin typeface="Times New Roman" pitchFamily="18" charset="0"/>
                <a:cs typeface="Times New Roman" pitchFamily="18" charset="0"/>
              </a:rPr>
              <a:t>Most </a:t>
            </a:r>
            <a:r>
              <a:rPr lang="en-IN" sz="2000" dirty="0">
                <a:latin typeface="Times New Roman" pitchFamily="18" charset="0"/>
                <a:cs typeface="Times New Roman" pitchFamily="18" charset="0"/>
              </a:rPr>
              <a:t>searches will return too many or too few records. It takes a long time to look at hundreds of records. By putting a little effort into constructing search strings </a:t>
            </a:r>
            <a:r>
              <a:rPr lang="en-IN" sz="2000" dirty="0" smtClean="0">
                <a:latin typeface="Times New Roman" pitchFamily="18" charset="0"/>
                <a:cs typeface="Times New Roman" pitchFamily="18" charset="0"/>
              </a:rPr>
              <a:t>you </a:t>
            </a:r>
            <a:r>
              <a:rPr lang="en-IN" sz="2000" dirty="0">
                <a:latin typeface="Times New Roman" pitchFamily="18" charset="0"/>
                <a:cs typeface="Times New Roman" pitchFamily="18" charset="0"/>
              </a:rPr>
              <a:t>can save a lot of time. The database can do a lot of work for you if you take the trouble to add a little sophistication to your search strings.</a:t>
            </a:r>
          </a:p>
          <a:p>
            <a:pPr>
              <a:lnSpc>
                <a:spcPct val="150000"/>
              </a:lnSpc>
              <a:buFont typeface="Wingdings" pitchFamily="2" charset="2"/>
              <a:buChar char="v"/>
            </a:pPr>
            <a:r>
              <a:rPr lang="en-IN" sz="2000" dirty="0">
                <a:latin typeface="Times New Roman" pitchFamily="18" charset="0"/>
                <a:cs typeface="Times New Roman" pitchFamily="18" charset="0"/>
              </a:rPr>
              <a:t>To do this with databases you need to know about the Boolean system. By the use of a few simple linking words, called operators, you can make your searches much more precise.</a:t>
            </a:r>
          </a:p>
          <a:p>
            <a:pPr algn="just">
              <a:lnSpc>
                <a:spcPct val="150000"/>
              </a:lnSpc>
              <a:buFont typeface="Wingdings" pitchFamily="2" charset="2"/>
              <a:buChar char="v"/>
            </a:pP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3936266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smtClean="0">
                <a:solidFill>
                  <a:schemeClr val="accent1"/>
                </a:solidFill>
                <a:effectLst>
                  <a:outerShdw blurRad="38100" dist="38100" dir="2700000" algn="tl">
                    <a:srgbClr val="000000">
                      <a:alpha val="43137"/>
                    </a:srgbClr>
                  </a:outerShdw>
                </a:effectLst>
              </a:rPr>
              <a:t>Continue..</a:t>
            </a:r>
            <a:endParaRPr lang="en-US" b="1" u="sng" dirty="0">
              <a:solidFill>
                <a:schemeClr val="accent1"/>
              </a:solidFill>
              <a:effectLst>
                <a:outerShdw blurRad="38100" dist="38100" dir="2700000" algn="tl">
                  <a:srgbClr val="000000">
                    <a:alpha val="43137"/>
                  </a:srgbClr>
                </a:outerShdw>
              </a:effectLst>
            </a:endParaRPr>
          </a:p>
        </p:txBody>
      </p:sp>
      <p:sp>
        <p:nvSpPr>
          <p:cNvPr id="2" name="Content Placeholder 1"/>
          <p:cNvSpPr>
            <a:spLocks noGrp="1"/>
          </p:cNvSpPr>
          <p:nvPr>
            <p:ph sz="quarter" idx="1"/>
          </p:nvPr>
        </p:nvSpPr>
        <p:spPr/>
        <p:txBody>
          <a:bodyPr>
            <a:normAutofit/>
          </a:bodyPr>
          <a:lstStyle/>
          <a:p>
            <a:pPr marL="0" indent="0">
              <a:lnSpc>
                <a:spcPct val="150000"/>
              </a:lnSpc>
              <a:buNone/>
            </a:pPr>
            <a:r>
              <a:rPr lang="en-IN" sz="2000" b="1" dirty="0" smtClean="0"/>
              <a:t>1)And Operator:</a:t>
            </a:r>
          </a:p>
          <a:p>
            <a:pPr>
              <a:lnSpc>
                <a:spcPct val="150000"/>
              </a:lnSpc>
              <a:buFont typeface="Wingdings" pitchFamily="2" charset="2"/>
              <a:buChar char="v"/>
            </a:pPr>
            <a:r>
              <a:rPr lang="en-IN" sz="2000" b="1" dirty="0">
                <a:latin typeface="Times New Roman" pitchFamily="18" charset="0"/>
                <a:cs typeface="Times New Roman" pitchFamily="18" charset="0"/>
              </a:rPr>
              <a:t>AND</a:t>
            </a:r>
            <a:r>
              <a:rPr lang="en-IN" sz="2000" dirty="0">
                <a:latin typeface="Times New Roman" pitchFamily="18" charset="0"/>
                <a:cs typeface="Times New Roman" pitchFamily="18" charset="0"/>
              </a:rPr>
              <a:t> retrieves records containing both words. </a:t>
            </a:r>
            <a:endParaRPr lang="en-IN" sz="2000" dirty="0" smtClean="0">
              <a:latin typeface="Times New Roman" pitchFamily="18" charset="0"/>
              <a:cs typeface="Times New Roman" pitchFamily="18" charset="0"/>
            </a:endParaRPr>
          </a:p>
          <a:p>
            <a:pPr>
              <a:lnSpc>
                <a:spcPct val="150000"/>
              </a:lnSpc>
              <a:buFont typeface="Wingdings" pitchFamily="2" charset="2"/>
              <a:buChar char="v"/>
            </a:pPr>
            <a:r>
              <a:rPr lang="en-IN" sz="2000" dirty="0"/>
              <a:t>Document must have both words (or both phrases) </a:t>
            </a:r>
            <a:r>
              <a:rPr lang="en-IN" sz="2000" dirty="0" smtClean="0"/>
              <a:t>.</a:t>
            </a:r>
            <a:endParaRPr lang="en-IN" sz="2000" dirty="0">
              <a:latin typeface="Times New Roman" pitchFamily="18" charset="0"/>
              <a:cs typeface="Times New Roman" pitchFamily="18" charset="0"/>
            </a:endParaRPr>
          </a:p>
          <a:p>
            <a:pPr>
              <a:lnSpc>
                <a:spcPct val="150000"/>
              </a:lnSpc>
              <a:buFont typeface="Wingdings" pitchFamily="2" charset="2"/>
              <a:buChar char="v"/>
            </a:pPr>
            <a:r>
              <a:rPr lang="en-IN" sz="2000" dirty="0" smtClean="0">
                <a:latin typeface="Times New Roman" pitchFamily="18" charset="0"/>
                <a:cs typeface="Times New Roman" pitchFamily="18" charset="0"/>
              </a:rPr>
              <a:t>It </a:t>
            </a:r>
            <a:r>
              <a:rPr lang="en-IN" sz="2000" b="1" dirty="0">
                <a:latin typeface="Times New Roman" pitchFamily="18" charset="0"/>
                <a:cs typeface="Times New Roman" pitchFamily="18" charset="0"/>
              </a:rPr>
              <a:t>narrows your search</a:t>
            </a:r>
            <a:r>
              <a:rPr lang="en-IN" sz="2000" dirty="0">
                <a:latin typeface="Times New Roman" pitchFamily="18" charset="0"/>
                <a:cs typeface="Times New Roman" pitchFamily="18" charset="0"/>
              </a:rPr>
              <a:t>. </a:t>
            </a:r>
          </a:p>
          <a:p>
            <a:pPr>
              <a:lnSpc>
                <a:spcPct val="150000"/>
              </a:lnSpc>
              <a:buFont typeface="Wingdings" pitchFamily="2" charset="2"/>
              <a:buChar char="v"/>
            </a:pPr>
            <a:r>
              <a:rPr lang="en-IN" sz="2000" dirty="0">
                <a:latin typeface="Times New Roman" pitchFamily="18" charset="0"/>
                <a:cs typeface="Times New Roman" pitchFamily="18" charset="0"/>
              </a:rPr>
              <a:t>Some databases automatically connect keywords with </a:t>
            </a:r>
            <a:r>
              <a:rPr lang="en-IN" sz="2000" b="1" dirty="0">
                <a:latin typeface="Times New Roman" pitchFamily="18" charset="0"/>
                <a:cs typeface="Times New Roman" pitchFamily="18" charset="0"/>
              </a:rPr>
              <a:t>and</a:t>
            </a:r>
            <a:r>
              <a:rPr lang="en-IN" sz="2000" dirty="0" smtClean="0">
                <a:latin typeface="Times New Roman" pitchFamily="18" charset="0"/>
                <a:cs typeface="Times New Roman" pitchFamily="18" charset="0"/>
              </a:rPr>
              <a:t>.</a:t>
            </a:r>
          </a:p>
          <a:p>
            <a:pPr>
              <a:lnSpc>
                <a:spcPct val="150000"/>
              </a:lnSpc>
              <a:buFont typeface="Wingdings" pitchFamily="2" charset="2"/>
              <a:buChar char="v"/>
            </a:pPr>
            <a:r>
              <a:rPr lang="en-IN" sz="2000" dirty="0">
                <a:latin typeface="Times New Roman" pitchFamily="18" charset="0"/>
                <a:cs typeface="Times New Roman" pitchFamily="18" charset="0"/>
              </a:rPr>
              <a:t>In this example the shaded area contains records with both women and </a:t>
            </a:r>
            <a:r>
              <a:rPr lang="en-IN" sz="2000" dirty="0" err="1">
                <a:latin typeface="Times New Roman" pitchFamily="18" charset="0"/>
                <a:cs typeface="Times New Roman" pitchFamily="18" charset="0"/>
              </a:rPr>
              <a:t>africa</a:t>
            </a:r>
            <a:r>
              <a:rPr lang="en-IN" sz="2000" dirty="0">
                <a:latin typeface="Times New Roman" pitchFamily="18" charset="0"/>
                <a:cs typeface="Times New Roman" pitchFamily="18" charset="0"/>
              </a:rPr>
              <a:t> in the text. </a:t>
            </a:r>
          </a:p>
          <a:p>
            <a:pPr>
              <a:lnSpc>
                <a:spcPct val="150000"/>
              </a:lnSpc>
              <a:buFont typeface="Wingdings" pitchFamily="2" charset="2"/>
              <a:buChar char="v"/>
            </a:pPr>
            <a:endParaRPr lang="en-IN" sz="2000" dirty="0">
              <a:latin typeface="Times New Roman" pitchFamily="18" charset="0"/>
              <a:cs typeface="Times New Roman" pitchFamily="18" charset="0"/>
            </a:endParaRPr>
          </a:p>
          <a:p>
            <a:pPr marL="0" indent="0">
              <a:lnSpc>
                <a:spcPct val="150000"/>
              </a:lnSpc>
              <a:buNone/>
            </a:pPr>
            <a:endParaRPr lang="en-IN" sz="2000" b="1" dirty="0"/>
          </a:p>
          <a:p>
            <a:pPr>
              <a:lnSpc>
                <a:spcPct val="150000"/>
              </a:lnSpc>
              <a:buFont typeface="Wingdings" pitchFamily="2" charset="2"/>
              <a:buChar char="v"/>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9980809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smtClean="0">
                <a:solidFill>
                  <a:schemeClr val="accent1"/>
                </a:solidFill>
                <a:effectLst>
                  <a:outerShdw blurRad="38100" dist="38100" dir="2700000" algn="tl">
                    <a:srgbClr val="000000">
                      <a:alpha val="43137"/>
                    </a:srgbClr>
                  </a:outerShdw>
                </a:effectLst>
              </a:rPr>
              <a:t>Continue..</a:t>
            </a:r>
            <a:endParaRPr lang="en-US" b="1" u="sng" dirty="0">
              <a:solidFill>
                <a:schemeClr val="accent1"/>
              </a:solidFill>
              <a:effectLst>
                <a:outerShdw blurRad="38100" dist="38100" dir="2700000" algn="tl">
                  <a:srgbClr val="000000">
                    <a:alpha val="43137"/>
                  </a:srgbClr>
                </a:outerShdw>
              </a:effectLst>
            </a:endParaRPr>
          </a:p>
        </p:txBody>
      </p:sp>
      <p:sp>
        <p:nvSpPr>
          <p:cNvPr id="2" name="Content Placeholder 1"/>
          <p:cNvSpPr>
            <a:spLocks noGrp="1"/>
          </p:cNvSpPr>
          <p:nvPr>
            <p:ph sz="quarter" idx="1"/>
          </p:nvPr>
        </p:nvSpPr>
        <p:spPr/>
        <p:txBody>
          <a:bodyPr>
            <a:normAutofit/>
          </a:bodyPr>
          <a:lstStyle/>
          <a:p>
            <a:pPr>
              <a:lnSpc>
                <a:spcPct val="150000"/>
              </a:lnSpc>
              <a:buFont typeface="Wingdings" pitchFamily="2" charset="2"/>
              <a:buChar char="v"/>
            </a:pPr>
            <a:endParaRPr lang="en-IN" sz="2000" dirty="0" smtClean="0">
              <a:latin typeface="Times New Roman" pitchFamily="18" charset="0"/>
              <a:cs typeface="Times New Roman" pitchFamily="18" charset="0"/>
            </a:endParaRPr>
          </a:p>
          <a:p>
            <a:pPr>
              <a:lnSpc>
                <a:spcPct val="150000"/>
              </a:lnSpc>
              <a:buFont typeface="Wingdings" pitchFamily="2" charset="2"/>
              <a:buChar char="v"/>
            </a:pPr>
            <a:endParaRPr lang="en-IN" sz="2000" dirty="0">
              <a:latin typeface="Times New Roman" pitchFamily="18" charset="0"/>
              <a:cs typeface="Times New Roman" pitchFamily="18" charset="0"/>
            </a:endParaRPr>
          </a:p>
          <a:p>
            <a:pPr>
              <a:lnSpc>
                <a:spcPct val="150000"/>
              </a:lnSpc>
              <a:buFont typeface="Wingdings" pitchFamily="2" charset="2"/>
              <a:buChar char="v"/>
            </a:pPr>
            <a:endParaRPr lang="en-IN" sz="2000" dirty="0" smtClean="0">
              <a:latin typeface="Times New Roman" pitchFamily="18" charset="0"/>
              <a:cs typeface="Times New Roman" pitchFamily="18" charset="0"/>
            </a:endParaRPr>
          </a:p>
          <a:p>
            <a:pPr>
              <a:lnSpc>
                <a:spcPct val="150000"/>
              </a:lnSpc>
              <a:buFont typeface="Wingdings" pitchFamily="2" charset="2"/>
              <a:buChar char="v"/>
            </a:pPr>
            <a:r>
              <a:rPr lang="en-IN" sz="2000" dirty="0" smtClean="0">
                <a:latin typeface="Times New Roman" pitchFamily="18" charset="0"/>
                <a:cs typeface="Times New Roman" pitchFamily="18" charset="0"/>
              </a:rPr>
              <a:t>It is called </a:t>
            </a:r>
            <a:r>
              <a:rPr lang="en-IN" sz="2000" b="1" dirty="0" smtClean="0">
                <a:latin typeface="Times New Roman" pitchFamily="18" charset="0"/>
                <a:cs typeface="Times New Roman" pitchFamily="18" charset="0"/>
              </a:rPr>
              <a:t>Narrowing Searching </a:t>
            </a:r>
            <a:r>
              <a:rPr lang="en-IN" sz="2000" dirty="0" smtClean="0">
                <a:latin typeface="Times New Roman" pitchFamily="18" charset="0"/>
                <a:cs typeface="Times New Roman" pitchFamily="18" charset="0"/>
              </a:rPr>
              <a:t>also because </a:t>
            </a:r>
            <a:r>
              <a:rPr lang="en-IN" sz="2000" dirty="0">
                <a:latin typeface="Times New Roman" pitchFamily="18" charset="0"/>
                <a:cs typeface="Times New Roman" pitchFamily="18" charset="0"/>
              </a:rPr>
              <a:t>search results will include all documents that contain </a:t>
            </a:r>
            <a:r>
              <a:rPr lang="en-IN" sz="2000" b="1" dirty="0">
                <a:latin typeface="Times New Roman" pitchFamily="18" charset="0"/>
                <a:cs typeface="Times New Roman" pitchFamily="18" charset="0"/>
              </a:rPr>
              <a:t>both</a:t>
            </a:r>
            <a:r>
              <a:rPr lang="en-IN" sz="2000" dirty="0">
                <a:latin typeface="Times New Roman" pitchFamily="18" charset="0"/>
                <a:cs typeface="Times New Roman" pitchFamily="18" charset="0"/>
              </a:rPr>
              <a:t> the first term and the second term. </a:t>
            </a:r>
          </a:p>
        </p:txBody>
      </p:sp>
      <p:pic>
        <p:nvPicPr>
          <p:cNvPr id="4" name="Picture 2" descr="C:\Users\Vidhi\Desktop\boolean_an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828800"/>
            <a:ext cx="2590799" cy="121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356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accent1"/>
                </a:solidFill>
                <a:effectLst>
                  <a:outerShdw blurRad="38100" dist="38100" dir="2700000" algn="tl">
                    <a:srgbClr val="000000">
                      <a:alpha val="43137"/>
                    </a:srgbClr>
                  </a:outerShdw>
                </a:effectLst>
              </a:rPr>
              <a:t>Continue..</a:t>
            </a:r>
            <a:endParaRPr lang="en-IN" dirty="0"/>
          </a:p>
        </p:txBody>
      </p:sp>
      <p:sp>
        <p:nvSpPr>
          <p:cNvPr id="3" name="Content Placeholder 2"/>
          <p:cNvSpPr>
            <a:spLocks noGrp="1"/>
          </p:cNvSpPr>
          <p:nvPr>
            <p:ph sz="quarter" idx="1"/>
          </p:nvPr>
        </p:nvSpPr>
        <p:spPr/>
        <p:txBody>
          <a:bodyPr>
            <a:normAutofit/>
          </a:bodyPr>
          <a:lstStyle/>
          <a:p>
            <a:pPr marL="0" indent="0">
              <a:lnSpc>
                <a:spcPct val="150000"/>
              </a:lnSpc>
              <a:buNone/>
            </a:pPr>
            <a:r>
              <a:rPr lang="en-US" sz="2000" dirty="0" smtClean="0">
                <a:latin typeface="Times New Roman" pitchFamily="18" charset="0"/>
                <a:cs typeface="Times New Roman" pitchFamily="18" charset="0"/>
              </a:rPr>
              <a:t>2) </a:t>
            </a:r>
            <a:r>
              <a:rPr lang="en-US" sz="2000" b="1" dirty="0" smtClean="0">
                <a:latin typeface="Times New Roman" pitchFamily="18" charset="0"/>
                <a:cs typeface="Times New Roman" pitchFamily="18" charset="0"/>
              </a:rPr>
              <a:t>OR Operator:</a:t>
            </a:r>
          </a:p>
          <a:p>
            <a:pPr>
              <a:lnSpc>
                <a:spcPct val="150000"/>
              </a:lnSpc>
              <a:buFont typeface="Wingdings" pitchFamily="2" charset="2"/>
              <a:buChar char="v"/>
            </a:pPr>
            <a:r>
              <a:rPr lang="en-IN" sz="2000" b="1" dirty="0">
                <a:latin typeface="Times New Roman" pitchFamily="18" charset="0"/>
                <a:cs typeface="Times New Roman" pitchFamily="18" charset="0"/>
              </a:rPr>
              <a:t>OR</a:t>
            </a:r>
            <a:r>
              <a:rPr lang="en-IN" sz="2000" dirty="0">
                <a:latin typeface="Times New Roman" pitchFamily="18" charset="0"/>
                <a:cs typeface="Times New Roman" pitchFamily="18" charset="0"/>
              </a:rPr>
              <a:t> retrieves records containing either word. </a:t>
            </a:r>
            <a:endParaRPr lang="en-IN" sz="2000" dirty="0" smtClean="0">
              <a:latin typeface="Times New Roman" pitchFamily="18" charset="0"/>
              <a:cs typeface="Times New Roman" pitchFamily="18" charset="0"/>
            </a:endParaRPr>
          </a:p>
          <a:p>
            <a:pPr>
              <a:lnSpc>
                <a:spcPct val="150000"/>
              </a:lnSpc>
              <a:buFont typeface="Wingdings" pitchFamily="2" charset="2"/>
              <a:buChar char="v"/>
            </a:pPr>
            <a:r>
              <a:rPr lang="en-IN" sz="2000" dirty="0">
                <a:latin typeface="Times New Roman" pitchFamily="18" charset="0"/>
                <a:cs typeface="Times New Roman" pitchFamily="18" charset="0"/>
              </a:rPr>
              <a:t>Document can have either word (or either phrase)</a:t>
            </a:r>
          </a:p>
          <a:p>
            <a:pPr>
              <a:lnSpc>
                <a:spcPct val="150000"/>
              </a:lnSpc>
              <a:buFont typeface="Wingdings" pitchFamily="2" charset="2"/>
              <a:buChar char="v"/>
            </a:pPr>
            <a:r>
              <a:rPr lang="en-IN" sz="2000" dirty="0" smtClean="0">
                <a:latin typeface="Times New Roman" pitchFamily="18" charset="0"/>
                <a:cs typeface="Times New Roman" pitchFamily="18" charset="0"/>
              </a:rPr>
              <a:t>It </a:t>
            </a:r>
            <a:r>
              <a:rPr lang="en-IN" sz="2000" b="1" dirty="0" smtClean="0">
                <a:latin typeface="Times New Roman" pitchFamily="18" charset="0"/>
                <a:cs typeface="Times New Roman" pitchFamily="18" charset="0"/>
              </a:rPr>
              <a:t>Expand </a:t>
            </a:r>
            <a:r>
              <a:rPr lang="en-IN" sz="2000" b="1" dirty="0">
                <a:latin typeface="Times New Roman" pitchFamily="18" charset="0"/>
                <a:cs typeface="Times New Roman" pitchFamily="18" charset="0"/>
              </a:rPr>
              <a:t>your search</a:t>
            </a:r>
            <a:r>
              <a:rPr lang="en-IN" sz="2000" dirty="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a:lnSpc>
                <a:spcPct val="150000"/>
              </a:lnSpc>
              <a:buFont typeface="Wingdings" pitchFamily="2" charset="2"/>
              <a:buChar char="v"/>
            </a:pPr>
            <a:r>
              <a:rPr lang="en-IN" sz="2000" dirty="0" smtClean="0">
                <a:latin typeface="Times New Roman" pitchFamily="18" charset="0"/>
                <a:cs typeface="Times New Roman" pitchFamily="18" charset="0"/>
              </a:rPr>
              <a:t>It is also called as </a:t>
            </a:r>
            <a:r>
              <a:rPr lang="en-IN" sz="2000" b="1" dirty="0"/>
              <a:t>Broadening </a:t>
            </a:r>
            <a:r>
              <a:rPr lang="en-IN" sz="2000" b="1" dirty="0" smtClean="0"/>
              <a:t>Searches </a:t>
            </a:r>
            <a:r>
              <a:rPr lang="en-IN" sz="2000" dirty="0" smtClean="0">
                <a:latin typeface="Times New Roman" pitchFamily="18" charset="0"/>
                <a:cs typeface="Times New Roman" pitchFamily="18" charset="0"/>
              </a:rPr>
              <a:t>because </a:t>
            </a:r>
            <a:r>
              <a:rPr lang="en-IN" sz="2000" dirty="0">
                <a:latin typeface="Times New Roman" pitchFamily="18" charset="0"/>
                <a:cs typeface="Times New Roman" pitchFamily="18" charset="0"/>
              </a:rPr>
              <a:t>search results will include all documents that contain either the first term or the second term or both. </a:t>
            </a:r>
          </a:p>
          <a:p>
            <a:pPr>
              <a:lnSpc>
                <a:spcPct val="150000"/>
              </a:lnSpc>
              <a:buFont typeface="Wingdings" pitchFamily="2" charset="2"/>
              <a:buChar char="v"/>
            </a:pPr>
            <a:r>
              <a:rPr lang="en-IN" sz="2000" dirty="0">
                <a:latin typeface="Times New Roman" pitchFamily="18" charset="0"/>
                <a:cs typeface="Times New Roman" pitchFamily="18" charset="0"/>
              </a:rPr>
              <a:t>You can use this to include synonyms in your search</a:t>
            </a:r>
            <a:r>
              <a:rPr lang="en-IN" sz="2000" dirty="0" smtClean="0">
                <a:latin typeface="Times New Roman" pitchFamily="18" charset="0"/>
                <a:cs typeface="Times New Roman" pitchFamily="18" charset="0"/>
              </a:rPr>
              <a:t>.</a:t>
            </a:r>
          </a:p>
          <a:p>
            <a:pPr>
              <a:lnSpc>
                <a:spcPct val="150000"/>
              </a:lnSpc>
              <a:buFont typeface="Wingdings" pitchFamily="2" charset="2"/>
              <a:buChar char="v"/>
            </a:pPr>
            <a:endParaRPr lang="en-IN" sz="2000" dirty="0">
              <a:latin typeface="Times New Roman" pitchFamily="18" charset="0"/>
              <a:cs typeface="Times New Roman" pitchFamily="18" charset="0"/>
            </a:endParaRPr>
          </a:p>
          <a:p>
            <a:pPr>
              <a:lnSpc>
                <a:spcPct val="150000"/>
              </a:lnSpc>
              <a:buFont typeface="Wingdings" pitchFamily="2" charset="2"/>
              <a:buChar char="v"/>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4216238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smtClean="0">
                <a:effectLst>
                  <a:outerShdw blurRad="38100" dist="38100" dir="2700000" algn="tl">
                    <a:srgbClr val="000000">
                      <a:alpha val="43137"/>
                    </a:srgbClr>
                  </a:outerShdw>
                </a:effectLst>
              </a:rPr>
              <a:t>Content</a:t>
            </a:r>
            <a:endParaRPr lang="en-US" u="sng" dirty="0">
              <a:effectLst>
                <a:outerShdw blurRad="38100" dist="38100" dir="2700000" algn="tl">
                  <a:srgbClr val="000000">
                    <a:alpha val="43137"/>
                  </a:srgbClr>
                </a:outerShdw>
              </a:effectLst>
            </a:endParaRPr>
          </a:p>
        </p:txBody>
      </p:sp>
      <p:sp>
        <p:nvSpPr>
          <p:cNvPr id="4" name="TextBox 3"/>
          <p:cNvSpPr txBox="1"/>
          <p:nvPr/>
        </p:nvSpPr>
        <p:spPr>
          <a:xfrm>
            <a:off x="725557" y="1676400"/>
            <a:ext cx="7162800" cy="6863417"/>
          </a:xfrm>
          <a:prstGeom prst="rect">
            <a:avLst/>
          </a:prstGeom>
          <a:noFill/>
        </p:spPr>
        <p:txBody>
          <a:bodyPr wrap="square" rtlCol="0">
            <a:spAutoFit/>
          </a:bodyPr>
          <a:lstStyle/>
          <a:p>
            <a:pPr marL="342900" indent="-342900">
              <a:lnSpc>
                <a:spcPct val="150000"/>
              </a:lnSpc>
              <a:buFont typeface="Wingdings" pitchFamily="2" charset="2"/>
              <a:buChar char="v"/>
            </a:pPr>
            <a:r>
              <a:rPr lang="en-US" sz="2000" b="1" dirty="0" smtClean="0">
                <a:latin typeface="Times New Roman" pitchFamily="18" charset="0"/>
                <a:cs typeface="Times New Roman" pitchFamily="18" charset="0"/>
              </a:rPr>
              <a:t>Understanding Search Engine Results</a:t>
            </a:r>
            <a:endParaRPr lang="en-US" sz="2000" b="1" dirty="0">
              <a:solidFill>
                <a:schemeClr val="tx2"/>
              </a:solidFill>
              <a:latin typeface="Times New Roman" pitchFamily="18" charset="0"/>
              <a:cs typeface="Times New Roman" pitchFamily="18" charset="0"/>
            </a:endParaRPr>
          </a:p>
          <a:p>
            <a:pPr marL="342900" indent="-342900">
              <a:lnSpc>
                <a:spcPct val="150000"/>
              </a:lnSpc>
              <a:buFont typeface="Wingdings" pitchFamily="2" charset="2"/>
              <a:buChar char="v"/>
            </a:pPr>
            <a:r>
              <a:rPr lang="en-US" sz="2000" b="1" dirty="0" smtClean="0">
                <a:latin typeface="Times New Roman" pitchFamily="18" charset="0"/>
                <a:cs typeface="Times New Roman" pitchFamily="18" charset="0"/>
              </a:rPr>
              <a:t>Algorithm Based Ranking </a:t>
            </a:r>
            <a:r>
              <a:rPr lang="en-US" sz="2000" b="1" dirty="0" err="1" smtClean="0">
                <a:latin typeface="Times New Roman" pitchFamily="18" charset="0"/>
                <a:cs typeface="Times New Roman" pitchFamily="18" charset="0"/>
              </a:rPr>
              <a:t>System:Crawling,Indexing,Ranking</a:t>
            </a:r>
            <a:endParaRPr lang="en-US" sz="2000" b="1" dirty="0">
              <a:latin typeface="Times New Roman" pitchFamily="18" charset="0"/>
              <a:cs typeface="Times New Roman" pitchFamily="18" charset="0"/>
            </a:endParaRPr>
          </a:p>
          <a:p>
            <a:pPr marL="342900" indent="-342900">
              <a:lnSpc>
                <a:spcPct val="150000"/>
              </a:lnSpc>
              <a:buFont typeface="Wingdings" pitchFamily="2" charset="2"/>
              <a:buChar char="v"/>
            </a:pPr>
            <a:r>
              <a:rPr lang="en-US" sz="2000" b="1" dirty="0" smtClean="0">
                <a:latin typeface="Times New Roman" pitchFamily="18" charset="0"/>
                <a:cs typeface="Times New Roman" pitchFamily="18" charset="0"/>
              </a:rPr>
              <a:t>Determining Searcher Intent and Delivering Relevant Fresh </a:t>
            </a:r>
          </a:p>
          <a:p>
            <a:pPr>
              <a:lnSpc>
                <a:spcPct val="150000"/>
              </a:lnSpc>
            </a:pP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Content</a:t>
            </a:r>
          </a:p>
          <a:p>
            <a:pPr marL="342900" indent="-342900">
              <a:lnSpc>
                <a:spcPct val="150000"/>
              </a:lnSpc>
              <a:buFont typeface="Wingdings" pitchFamily="2" charset="2"/>
              <a:buChar char="v"/>
            </a:pPr>
            <a:r>
              <a:rPr lang="en-US" sz="2000" b="1" dirty="0" smtClean="0">
                <a:latin typeface="Times New Roman" pitchFamily="18" charset="0"/>
                <a:cs typeface="Times New Roman" pitchFamily="18" charset="0"/>
              </a:rPr>
              <a:t>Analyzing Ranking Factors</a:t>
            </a:r>
          </a:p>
          <a:p>
            <a:pPr marL="342900" indent="-342900">
              <a:lnSpc>
                <a:spcPct val="150000"/>
              </a:lnSpc>
              <a:buFont typeface="Wingdings" pitchFamily="2" charset="2"/>
              <a:buChar char="v"/>
            </a:pPr>
            <a:r>
              <a:rPr lang="en-US" sz="2000" b="1" dirty="0" smtClean="0">
                <a:latin typeface="Times New Roman" pitchFamily="18" charset="0"/>
                <a:cs typeface="Times New Roman" pitchFamily="18" charset="0"/>
              </a:rPr>
              <a:t>Using Advanced Search Techniques</a:t>
            </a:r>
          </a:p>
          <a:p>
            <a:pPr marL="342900" indent="-342900">
              <a:lnSpc>
                <a:spcPct val="150000"/>
              </a:lnSpc>
              <a:buFont typeface="Wingdings" pitchFamily="2" charset="2"/>
              <a:buChar char="v"/>
            </a:pPr>
            <a:r>
              <a:rPr lang="en-US" sz="2000" b="1" dirty="0" smtClean="0">
                <a:latin typeface="Times New Roman" pitchFamily="18" charset="0"/>
                <a:cs typeface="Times New Roman" pitchFamily="18" charset="0"/>
              </a:rPr>
              <a:t>Vertical Search Engines</a:t>
            </a:r>
          </a:p>
          <a:p>
            <a:pPr marL="342900" indent="-342900">
              <a:lnSpc>
                <a:spcPct val="150000"/>
              </a:lnSpc>
              <a:buFont typeface="Wingdings" pitchFamily="2" charset="2"/>
              <a:buChar char="v"/>
            </a:pPr>
            <a:r>
              <a:rPr lang="en-US" sz="2000" b="1" dirty="0" smtClean="0">
                <a:latin typeface="Times New Roman" pitchFamily="18" charset="0"/>
                <a:cs typeface="Times New Roman" pitchFamily="18" charset="0"/>
              </a:rPr>
              <a:t>Country Specific Search Engines</a:t>
            </a:r>
          </a:p>
          <a:p>
            <a:pPr marL="342900" indent="-342900">
              <a:lnSpc>
                <a:spcPct val="150000"/>
              </a:lnSpc>
              <a:buFont typeface="Wingdings" pitchFamily="2" charset="2"/>
              <a:buChar char="v"/>
            </a:pPr>
            <a:endParaRPr lang="en-US" sz="2000" b="1" dirty="0" smtClean="0">
              <a:latin typeface="Times New Roman" pitchFamily="18" charset="0"/>
              <a:cs typeface="Times New Roman" pitchFamily="18" charset="0"/>
            </a:endParaRPr>
          </a:p>
          <a:p>
            <a:pPr marL="342900" indent="-342900">
              <a:lnSpc>
                <a:spcPct val="150000"/>
              </a:lnSpc>
              <a:buFont typeface="Wingdings" pitchFamily="2" charset="2"/>
              <a:buChar char="v"/>
            </a:pPr>
            <a:endParaRPr lang="en-US" sz="2000" b="1" dirty="0" smtClean="0">
              <a:latin typeface="Times New Roman" pitchFamily="18" charset="0"/>
              <a:cs typeface="Times New Roman" pitchFamily="18" charset="0"/>
            </a:endParaRPr>
          </a:p>
          <a:p>
            <a:pPr>
              <a:lnSpc>
                <a:spcPct val="150000"/>
              </a:lnSpc>
            </a:pPr>
            <a:endParaRPr lang="en-US" sz="2000" b="1" dirty="0" smtClean="0">
              <a:latin typeface="Times New Roman" pitchFamily="18" charset="0"/>
              <a:cs typeface="Times New Roman" pitchFamily="18" charset="0"/>
            </a:endParaRPr>
          </a:p>
          <a:p>
            <a:pPr marL="342900" indent="-342900">
              <a:lnSpc>
                <a:spcPct val="150000"/>
              </a:lnSpc>
              <a:buFont typeface="Courier New" pitchFamily="49" charset="0"/>
              <a:buChar char="o"/>
            </a:pPr>
            <a:endParaRPr lang="en-US" sz="2000" b="1" dirty="0"/>
          </a:p>
          <a:p>
            <a:pPr marL="342900" indent="-342900">
              <a:lnSpc>
                <a:spcPct val="150000"/>
              </a:lnSpc>
              <a:buFont typeface="Courier New" pitchFamily="49" charset="0"/>
              <a:buChar char="o"/>
            </a:pPr>
            <a:endParaRPr lang="en-US" sz="2000" b="1" dirty="0" smtClean="0"/>
          </a:p>
          <a:p>
            <a:pPr marL="342900" indent="-342900"/>
            <a:endParaRPr lang="en-US" sz="2000" b="1" dirty="0" smtClean="0"/>
          </a:p>
        </p:txBody>
      </p:sp>
    </p:spTree>
    <p:extLst>
      <p:ext uri="{BB962C8B-B14F-4D97-AF65-F5344CB8AC3E}">
        <p14:creationId xmlns:p14="http://schemas.microsoft.com/office/powerpoint/2010/main" val="10795161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1"/>
                </a:solidFill>
                <a:effectLst>
                  <a:outerShdw blurRad="38100" dist="38100" dir="2700000" algn="tl">
                    <a:srgbClr val="000000">
                      <a:alpha val="43137"/>
                    </a:srgbClr>
                  </a:outerShdw>
                </a:effectLst>
              </a:rPr>
              <a:t>Continue</a:t>
            </a:r>
            <a:r>
              <a:rPr lang="en-US" b="1" u="sng" dirty="0" smtClean="0">
                <a:solidFill>
                  <a:schemeClr val="accent1"/>
                </a:solidFill>
                <a:effectLst>
                  <a:outerShdw blurRad="38100" dist="38100" dir="2700000" algn="tl">
                    <a:srgbClr val="000000">
                      <a:alpha val="43137"/>
                    </a:srgbClr>
                  </a:outerShdw>
                </a:effectLst>
              </a:rPr>
              <a:t>..</a:t>
            </a:r>
            <a:endParaRPr lang="en-IN" dirty="0"/>
          </a:p>
        </p:txBody>
      </p:sp>
      <p:sp>
        <p:nvSpPr>
          <p:cNvPr id="3" name="Content Placeholder 2"/>
          <p:cNvSpPr>
            <a:spLocks noGrp="1"/>
          </p:cNvSpPr>
          <p:nvPr>
            <p:ph sz="quarter" idx="1"/>
          </p:nvPr>
        </p:nvSpPr>
        <p:spPr/>
        <p:txBody>
          <a:bodyPr>
            <a:normAutofit/>
          </a:bodyPr>
          <a:lstStyle/>
          <a:p>
            <a:pPr>
              <a:lnSpc>
                <a:spcPct val="160000"/>
              </a:lnSpc>
              <a:buFont typeface="Wingdings" pitchFamily="2" charset="2"/>
              <a:buChar char="v"/>
            </a:pPr>
            <a:r>
              <a:rPr lang="en-IN" sz="2000" dirty="0">
                <a:latin typeface="Times New Roman" pitchFamily="18" charset="0"/>
                <a:cs typeface="Times New Roman" pitchFamily="18" charset="0"/>
              </a:rPr>
              <a:t>In this example the shaded area contains records with women, or gender, or both words in the text. </a:t>
            </a:r>
          </a:p>
          <a:p>
            <a:pPr>
              <a:lnSpc>
                <a:spcPct val="160000"/>
              </a:lnSpc>
              <a:buFont typeface="Wingdings" pitchFamily="2" charset="2"/>
              <a:buChar char="v"/>
            </a:pPr>
            <a:endParaRPr lang="en-IN" sz="2000" dirty="0">
              <a:latin typeface="Times New Roman" pitchFamily="18" charset="0"/>
              <a:cs typeface="Times New Roman" pitchFamily="18" charset="0"/>
            </a:endParaRPr>
          </a:p>
        </p:txBody>
      </p:sp>
      <p:pic>
        <p:nvPicPr>
          <p:cNvPr id="3074" name="Picture 2" descr="C:\Users\Vidhi\Desktop\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733800"/>
            <a:ext cx="1838325"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0881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accent1"/>
                </a:solidFill>
                <a:effectLst>
                  <a:outerShdw blurRad="38100" dist="38100" dir="2700000" algn="tl">
                    <a:srgbClr val="000000">
                      <a:alpha val="43137"/>
                    </a:srgbClr>
                  </a:outerShdw>
                </a:effectLst>
              </a:rPr>
              <a:t>Continue..</a:t>
            </a:r>
            <a:endParaRPr lang="en-IN" dirty="0"/>
          </a:p>
        </p:txBody>
      </p:sp>
      <p:sp>
        <p:nvSpPr>
          <p:cNvPr id="3" name="Content Placeholder 2"/>
          <p:cNvSpPr>
            <a:spLocks noGrp="1"/>
          </p:cNvSpPr>
          <p:nvPr>
            <p:ph sz="quarter" idx="1"/>
          </p:nvPr>
        </p:nvSpPr>
        <p:spPr/>
        <p:txBody>
          <a:bodyPr>
            <a:noAutofit/>
          </a:bodyPr>
          <a:lstStyle/>
          <a:p>
            <a:pPr marL="0" indent="0">
              <a:lnSpc>
                <a:spcPct val="150000"/>
              </a:lnSpc>
              <a:buNone/>
            </a:pPr>
            <a:r>
              <a:rPr lang="en-US" sz="2000" b="1" dirty="0" smtClean="0">
                <a:latin typeface="Times New Roman" pitchFamily="18" charset="0"/>
                <a:cs typeface="Times New Roman" pitchFamily="18" charset="0"/>
              </a:rPr>
              <a:t>3)Not Operator:</a:t>
            </a:r>
            <a:endParaRPr lang="en-IN" sz="2000" b="1" dirty="0" smtClean="0">
              <a:latin typeface="Times New Roman" pitchFamily="18" charset="0"/>
              <a:cs typeface="Times New Roman" pitchFamily="18" charset="0"/>
            </a:endParaRPr>
          </a:p>
          <a:p>
            <a:pPr>
              <a:lnSpc>
                <a:spcPct val="150000"/>
              </a:lnSpc>
              <a:buFont typeface="Wingdings" pitchFamily="2" charset="2"/>
              <a:buChar char="v"/>
            </a:pPr>
            <a:r>
              <a:rPr lang="en-IN" sz="2000" b="1" dirty="0" smtClean="0">
                <a:latin typeface="Times New Roman" pitchFamily="18" charset="0"/>
                <a:cs typeface="Times New Roman" pitchFamily="18" charset="0"/>
              </a:rPr>
              <a:t>NOT</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retrieves your first word but excludes the second. </a:t>
            </a:r>
            <a:endParaRPr lang="en-IN" sz="2000" dirty="0" smtClean="0">
              <a:latin typeface="Times New Roman" pitchFamily="18" charset="0"/>
              <a:cs typeface="Times New Roman" pitchFamily="18" charset="0"/>
            </a:endParaRPr>
          </a:p>
          <a:p>
            <a:pPr>
              <a:lnSpc>
                <a:spcPct val="150000"/>
              </a:lnSpc>
              <a:buFont typeface="Wingdings" pitchFamily="2" charset="2"/>
              <a:buChar char="v"/>
            </a:pPr>
            <a:r>
              <a:rPr lang="en-IN" sz="2000" dirty="0">
                <a:latin typeface="Times New Roman" pitchFamily="18" charset="0"/>
                <a:cs typeface="Times New Roman" pitchFamily="18" charset="0"/>
              </a:rPr>
              <a:t>Document must have first term. Must not have second </a:t>
            </a:r>
          </a:p>
          <a:p>
            <a:pPr>
              <a:lnSpc>
                <a:spcPct val="150000"/>
              </a:lnSpc>
              <a:buFont typeface="Wingdings" pitchFamily="2" charset="2"/>
              <a:buChar char="v"/>
            </a:pPr>
            <a:r>
              <a:rPr lang="en-IN" sz="2000" b="1" dirty="0" smtClean="0">
                <a:latin typeface="Times New Roman" pitchFamily="18" charset="0"/>
                <a:cs typeface="Times New Roman" pitchFamily="18" charset="0"/>
              </a:rPr>
              <a:t>Beware</a:t>
            </a:r>
            <a:r>
              <a:rPr lang="en-IN" sz="2000" b="1" dirty="0">
                <a:latin typeface="Times New Roman" pitchFamily="18" charset="0"/>
                <a:cs typeface="Times New Roman" pitchFamily="18" charset="0"/>
              </a:rPr>
              <a:t>!</a:t>
            </a:r>
            <a:r>
              <a:rPr lang="en-IN" sz="2000" dirty="0">
                <a:latin typeface="Times New Roman" pitchFamily="18" charset="0"/>
                <a:cs typeface="Times New Roman" pitchFamily="18" charset="0"/>
              </a:rPr>
              <a:t> By using this operator you might exclude relevant results because you will lose those records which include both words</a:t>
            </a:r>
            <a:r>
              <a:rPr lang="en-IN" sz="2000" dirty="0" smtClean="0">
                <a:latin typeface="Times New Roman" pitchFamily="18" charset="0"/>
                <a:cs typeface="Times New Roman" pitchFamily="18" charset="0"/>
              </a:rPr>
              <a:t>.</a:t>
            </a:r>
          </a:p>
          <a:p>
            <a:pPr>
              <a:lnSpc>
                <a:spcPct val="150000"/>
              </a:lnSpc>
              <a:buFont typeface="Wingdings" pitchFamily="2" charset="2"/>
              <a:buChar char="v"/>
            </a:pPr>
            <a:r>
              <a:rPr lang="en-IN" sz="2000" dirty="0">
                <a:latin typeface="Times New Roman" pitchFamily="18" charset="0"/>
                <a:cs typeface="Times New Roman" pitchFamily="18" charset="0"/>
              </a:rPr>
              <a:t>In this example the shaded area indicates that only records containing just Africa will be retrieved (not those with both Africa and Asia) </a:t>
            </a:r>
          </a:p>
          <a:p>
            <a:pPr>
              <a:lnSpc>
                <a:spcPct val="150000"/>
              </a:lnSpc>
              <a:buFont typeface="Wingdings" pitchFamily="2" charset="2"/>
              <a:buChar char="v"/>
            </a:pPr>
            <a:endParaRPr lang="en-IN" sz="2000" dirty="0">
              <a:latin typeface="Times New Roman" pitchFamily="18" charset="0"/>
              <a:cs typeface="Times New Roman" pitchFamily="18" charset="0"/>
            </a:endParaRPr>
          </a:p>
          <a:p>
            <a:pPr>
              <a:lnSpc>
                <a:spcPct val="150000"/>
              </a:lnSpc>
              <a:buFont typeface="Wingdings" pitchFamily="2" charset="2"/>
              <a:buChar char="v"/>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32216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accent1"/>
                </a:solidFill>
                <a:effectLst>
                  <a:outerShdw blurRad="38100" dist="38100" dir="2700000" algn="tl">
                    <a:srgbClr val="000000">
                      <a:alpha val="43137"/>
                    </a:srgbClr>
                  </a:outerShdw>
                </a:effectLst>
              </a:rPr>
              <a:t>Continue..</a:t>
            </a:r>
            <a:endParaRPr lang="en-IN" dirty="0"/>
          </a:p>
        </p:txBody>
      </p:sp>
      <p:sp>
        <p:nvSpPr>
          <p:cNvPr id="3" name="Content Placeholder 2"/>
          <p:cNvSpPr>
            <a:spLocks noGrp="1"/>
          </p:cNvSpPr>
          <p:nvPr>
            <p:ph sz="quarter" idx="1"/>
          </p:nvPr>
        </p:nvSpPr>
        <p:spPr/>
        <p:txBody>
          <a:bodyPr>
            <a:noAutofit/>
          </a:bodyPr>
          <a:lstStyle/>
          <a:p>
            <a:pPr>
              <a:lnSpc>
                <a:spcPct val="150000"/>
              </a:lnSpc>
              <a:buFont typeface="Wingdings" pitchFamily="2" charset="2"/>
              <a:buChar char="v"/>
            </a:pPr>
            <a:r>
              <a:rPr lang="en-IN" sz="2000" dirty="0" smtClean="0"/>
              <a:t>It will </a:t>
            </a:r>
            <a:r>
              <a:rPr lang="en-IN" sz="2000" dirty="0"/>
              <a:t>exclude an idea/concept from your search because it will find documents that contain the first word, but do not contain the second. </a:t>
            </a:r>
            <a:endParaRPr lang="en-IN" sz="2000" dirty="0" smtClean="0"/>
          </a:p>
          <a:p>
            <a:pPr>
              <a:lnSpc>
                <a:spcPct val="150000"/>
              </a:lnSpc>
              <a:buFont typeface="Wingdings" pitchFamily="2" charset="2"/>
              <a:buChar char="v"/>
            </a:pPr>
            <a:r>
              <a:rPr lang="en-US" sz="2000" dirty="0" smtClean="0"/>
              <a:t>For Ex.</a:t>
            </a:r>
            <a:r>
              <a:rPr lang="en-IN" sz="2000" dirty="0"/>
              <a:t> love </a:t>
            </a:r>
            <a:r>
              <a:rPr lang="en-IN" sz="2000" b="1" dirty="0"/>
              <a:t>NOT</a:t>
            </a:r>
            <a:r>
              <a:rPr lang="en-IN" sz="2000" dirty="0"/>
              <a:t> war</a:t>
            </a:r>
            <a:endParaRPr lang="en-IN" sz="2000" dirty="0" smtClean="0"/>
          </a:p>
          <a:p>
            <a:pPr>
              <a:lnSpc>
                <a:spcPct val="150000"/>
              </a:lnSpc>
              <a:buFont typeface="Wingdings" pitchFamily="2" charset="2"/>
              <a:buChar char="v"/>
            </a:pPr>
            <a:endParaRPr lang="en-IN" sz="2000" dirty="0">
              <a:latin typeface="Times New Roman" pitchFamily="18" charset="0"/>
              <a:cs typeface="Times New Roman" pitchFamily="18" charset="0"/>
            </a:endParaRPr>
          </a:p>
        </p:txBody>
      </p:sp>
      <p:pic>
        <p:nvPicPr>
          <p:cNvPr id="4098" name="Picture 2" descr="C:\Users\Vidhi\Desktop\n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657600"/>
            <a:ext cx="1800225" cy="1752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6778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accent1"/>
                </a:solidFill>
                <a:effectLst>
                  <a:outerShdw blurRad="38100" dist="38100" dir="2700000" algn="tl">
                    <a:srgbClr val="000000">
                      <a:alpha val="43137"/>
                    </a:srgbClr>
                  </a:outerShdw>
                </a:effectLst>
              </a:rPr>
              <a:t>Nested Searching:</a:t>
            </a:r>
            <a:endParaRPr lang="en-IN" dirty="0"/>
          </a:p>
        </p:txBody>
      </p:sp>
      <p:sp>
        <p:nvSpPr>
          <p:cNvPr id="3" name="Content Placeholder 2"/>
          <p:cNvSpPr>
            <a:spLocks noGrp="1"/>
          </p:cNvSpPr>
          <p:nvPr>
            <p:ph sz="quarter" idx="1"/>
          </p:nvPr>
        </p:nvSpPr>
        <p:spPr/>
        <p:txBody>
          <a:bodyPr>
            <a:noAutofit/>
          </a:bodyPr>
          <a:lstStyle/>
          <a:p>
            <a:pPr>
              <a:lnSpc>
                <a:spcPct val="150000"/>
              </a:lnSpc>
              <a:buFont typeface="Wingdings" pitchFamily="2" charset="2"/>
              <a:buChar char="v"/>
            </a:pPr>
            <a:r>
              <a:rPr lang="en-IN" sz="2000" dirty="0">
                <a:latin typeface="Times New Roman" pitchFamily="18" charset="0"/>
                <a:cs typeface="Times New Roman" pitchFamily="18" charset="0"/>
              </a:rPr>
              <a:t>Nested searches are used to create more complex Boolean logic statements. </a:t>
            </a:r>
            <a:endParaRPr lang="en-IN" sz="2000" dirty="0" smtClean="0">
              <a:latin typeface="Times New Roman" pitchFamily="18" charset="0"/>
              <a:cs typeface="Times New Roman" pitchFamily="18" charset="0"/>
            </a:endParaRPr>
          </a:p>
          <a:p>
            <a:pPr>
              <a:lnSpc>
                <a:spcPct val="150000"/>
              </a:lnSpc>
              <a:buFont typeface="Wingdings" pitchFamily="2" charset="2"/>
              <a:buChar char="v"/>
            </a:pPr>
            <a:r>
              <a:rPr lang="en-IN" sz="2000" dirty="0" smtClean="0">
                <a:latin typeface="Times New Roman" pitchFamily="18" charset="0"/>
                <a:cs typeface="Times New Roman" pitchFamily="18" charset="0"/>
              </a:rPr>
              <a:t>For </a:t>
            </a:r>
            <a:r>
              <a:rPr lang="en-IN" sz="2000" dirty="0">
                <a:latin typeface="Times New Roman" pitchFamily="18" charset="0"/>
                <a:cs typeface="Times New Roman" pitchFamily="18" charset="0"/>
              </a:rPr>
              <a:t>example</a:t>
            </a:r>
            <a:r>
              <a:rPr lang="en-IN" sz="2000" dirty="0" smtClean="0">
                <a:latin typeface="Times New Roman" pitchFamily="18" charset="0"/>
                <a:cs typeface="Times New Roman" pitchFamily="18" charset="0"/>
              </a:rPr>
              <a:t>:{</a:t>
            </a:r>
            <a:r>
              <a:rPr lang="en-IN" sz="2000" dirty="0">
                <a:latin typeface="Times New Roman" pitchFamily="18" charset="0"/>
                <a:cs typeface="Times New Roman" pitchFamily="18" charset="0"/>
              </a:rPr>
              <a:t>pets NOT (cats OR dogs)} AND </a:t>
            </a:r>
            <a:r>
              <a:rPr lang="en-IN" sz="2000" dirty="0" smtClean="0">
                <a:latin typeface="Times New Roman" pitchFamily="18" charset="0"/>
                <a:cs typeface="Times New Roman" pitchFamily="18" charset="0"/>
              </a:rPr>
              <a:t>behaviour</a:t>
            </a:r>
          </a:p>
          <a:p>
            <a:pPr>
              <a:lnSpc>
                <a:spcPct val="150000"/>
              </a:lnSpc>
              <a:buFont typeface="Wingdings" pitchFamily="2" charset="2"/>
              <a:buChar char="v"/>
            </a:pPr>
            <a:r>
              <a:rPr lang="en-IN" sz="2000" dirty="0" smtClean="0">
                <a:latin typeface="Times New Roman" pitchFamily="18" charset="0"/>
                <a:cs typeface="Times New Roman" pitchFamily="18" charset="0"/>
              </a:rPr>
              <a:t>This </a:t>
            </a:r>
            <a:r>
              <a:rPr lang="en-IN" sz="2000" dirty="0">
                <a:latin typeface="Times New Roman" pitchFamily="18" charset="0"/>
                <a:cs typeface="Times New Roman" pitchFamily="18" charset="0"/>
              </a:rPr>
              <a:t>statement would be used to search for material on the behaviour of all pets except cats and </a:t>
            </a:r>
            <a:r>
              <a:rPr lang="en-IN" sz="2000" dirty="0" smtClean="0">
                <a:latin typeface="Times New Roman" pitchFamily="18" charset="0"/>
                <a:cs typeface="Times New Roman" pitchFamily="18" charset="0"/>
              </a:rPr>
              <a:t>dogs.</a:t>
            </a:r>
          </a:p>
          <a:p>
            <a:pPr>
              <a:lnSpc>
                <a:spcPct val="150000"/>
              </a:lnSpc>
              <a:buFont typeface="Wingdings" pitchFamily="2" charset="2"/>
              <a:buChar char="v"/>
            </a:pPr>
            <a:r>
              <a:rPr lang="en-IN" sz="2000" dirty="0" smtClean="0">
                <a:latin typeface="Times New Roman" pitchFamily="18" charset="0"/>
                <a:cs typeface="Times New Roman" pitchFamily="18" charset="0"/>
              </a:rPr>
              <a:t>This </a:t>
            </a:r>
            <a:r>
              <a:rPr lang="en-IN" sz="2000" dirty="0">
                <a:latin typeface="Times New Roman" pitchFamily="18" charset="0"/>
                <a:cs typeface="Times New Roman" pitchFamily="18" charset="0"/>
              </a:rPr>
              <a:t>type of searching is supported in many resources, often with the use of brackets or separate search boxes. For example:</a:t>
            </a:r>
          </a:p>
          <a:p>
            <a:pPr>
              <a:lnSpc>
                <a:spcPct val="150000"/>
              </a:lnSpc>
              <a:buFont typeface="Wingdings" pitchFamily="2" charset="2"/>
              <a:buChar char="v"/>
            </a:pPr>
            <a:endParaRPr lang="en-IN" sz="2000" dirty="0">
              <a:latin typeface="Times New Roman" pitchFamily="18" charset="0"/>
              <a:cs typeface="Times New Roman" pitchFamily="18" charset="0"/>
            </a:endParaRPr>
          </a:p>
          <a:p>
            <a:pPr>
              <a:lnSpc>
                <a:spcPct val="150000"/>
              </a:lnSpc>
              <a:buFont typeface="Wingdings" pitchFamily="2" charset="2"/>
              <a:buChar char="v"/>
            </a:pPr>
            <a:r>
              <a:rPr lang="en-IN" sz="2000" dirty="0">
                <a:latin typeface="Times New Roman" pitchFamily="18" charset="0"/>
                <a:cs typeface="Times New Roman" pitchFamily="18" charset="0"/>
              </a:rPr>
              <a:t>Example search: Transferable skills of research </a:t>
            </a:r>
            <a:r>
              <a:rPr lang="en-IN" sz="2000" dirty="0" smtClean="0">
                <a:latin typeface="Times New Roman" pitchFamily="18" charset="0"/>
                <a:cs typeface="Times New Roman" pitchFamily="18" charset="0"/>
              </a:rPr>
              <a:t>students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9565627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1"/>
                </a:solidFill>
                <a:effectLst>
                  <a:outerShdw blurRad="38100" dist="38100" dir="2700000" algn="tl">
                    <a:srgbClr val="000000">
                      <a:alpha val="43137"/>
                    </a:srgbClr>
                  </a:outerShdw>
                </a:effectLst>
              </a:rPr>
              <a:t>Continue..</a:t>
            </a:r>
            <a:endParaRPr lang="en-IN" dirty="0"/>
          </a:p>
        </p:txBody>
      </p:sp>
      <p:sp>
        <p:nvSpPr>
          <p:cNvPr id="3" name="Content Placeholder 2"/>
          <p:cNvSpPr>
            <a:spLocks noGrp="1"/>
          </p:cNvSpPr>
          <p:nvPr>
            <p:ph sz="quarter" idx="1"/>
          </p:nvPr>
        </p:nvSpPr>
        <p:spPr/>
        <p:txBody>
          <a:bodyPr>
            <a:noAutofit/>
          </a:bodyPr>
          <a:lstStyle/>
          <a:p>
            <a:pPr>
              <a:lnSpc>
                <a:spcPct val="150000"/>
              </a:lnSpc>
              <a:buFont typeface="Wingdings" pitchFamily="2" charset="2"/>
              <a:buChar char="v"/>
            </a:pPr>
            <a:r>
              <a:rPr lang="en-IN" sz="2000" dirty="0">
                <a:latin typeface="Times New Roman" pitchFamily="18" charset="0"/>
                <a:cs typeface="Times New Roman" pitchFamily="18" charset="0"/>
              </a:rPr>
              <a:t>Example search: Transferable skills of research </a:t>
            </a:r>
            <a:r>
              <a:rPr lang="en-IN" sz="2000" dirty="0" smtClean="0">
                <a:latin typeface="Times New Roman" pitchFamily="18" charset="0"/>
                <a:cs typeface="Times New Roman" pitchFamily="18" charset="0"/>
              </a:rPr>
              <a:t>students</a:t>
            </a:r>
          </a:p>
          <a:p>
            <a:pPr>
              <a:lnSpc>
                <a:spcPct val="150000"/>
              </a:lnSpc>
              <a:buFont typeface="Wingdings" pitchFamily="2" charset="2"/>
              <a:buChar char="v"/>
            </a:pPr>
            <a:r>
              <a:rPr lang="en-IN" sz="2000" dirty="0" smtClean="0">
                <a:latin typeface="Times New Roman" pitchFamily="18" charset="0"/>
                <a:cs typeface="Times New Roman" pitchFamily="18" charset="0"/>
              </a:rPr>
              <a:t>{"</a:t>
            </a:r>
            <a:r>
              <a:rPr lang="en-IN" sz="2000" dirty="0">
                <a:latin typeface="Times New Roman" pitchFamily="18" charset="0"/>
                <a:cs typeface="Times New Roman" pitchFamily="18" charset="0"/>
              </a:rPr>
              <a:t>transferable skills" NOT ("study skills" OR "presentation skills")} and "research </a:t>
            </a:r>
            <a:r>
              <a:rPr lang="en-IN" sz="2000" dirty="0" smtClean="0">
                <a:latin typeface="Times New Roman" pitchFamily="18" charset="0"/>
                <a:cs typeface="Times New Roman" pitchFamily="18" charset="0"/>
              </a:rPr>
              <a:t>students“</a:t>
            </a:r>
          </a:p>
          <a:p>
            <a:pPr>
              <a:lnSpc>
                <a:spcPct val="150000"/>
              </a:lnSpc>
              <a:buFont typeface="Wingdings" pitchFamily="2" charset="2"/>
              <a:buChar char="v"/>
            </a:pPr>
            <a:r>
              <a:rPr lang="en-IN" sz="2000" dirty="0" smtClean="0">
                <a:latin typeface="Times New Roman" pitchFamily="18" charset="0"/>
                <a:cs typeface="Times New Roman" pitchFamily="18" charset="0"/>
              </a:rPr>
              <a:t>This </a:t>
            </a:r>
            <a:r>
              <a:rPr lang="en-IN" sz="2000" dirty="0">
                <a:latin typeface="Times New Roman" pitchFamily="18" charset="0"/>
                <a:cs typeface="Times New Roman" pitchFamily="18" charset="0"/>
              </a:rPr>
              <a:t>statement would be used to search for material on the transferable skills of research students excluding material that mentioned study skills or presentation skills.</a:t>
            </a:r>
          </a:p>
          <a:p>
            <a:pPr>
              <a:lnSpc>
                <a:spcPct val="150000"/>
              </a:lnSpc>
              <a:buFont typeface="Wingdings" pitchFamily="2" charset="2"/>
              <a:buChar char="v"/>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081484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Term weighting..</a:t>
            </a:r>
            <a:endParaRPr lang="en-IN" dirty="0"/>
          </a:p>
        </p:txBody>
      </p:sp>
      <p:sp>
        <p:nvSpPr>
          <p:cNvPr id="3" name="Content Placeholder 2"/>
          <p:cNvSpPr>
            <a:spLocks noGrp="1"/>
          </p:cNvSpPr>
          <p:nvPr>
            <p:ph sz="quarter" idx="1"/>
          </p:nvPr>
        </p:nvSpPr>
        <p:spPr>
          <a:xfrm>
            <a:off x="457200" y="762000"/>
            <a:ext cx="7467600" cy="5711952"/>
          </a:xfrm>
        </p:spPr>
        <p:txBody>
          <a:bodyPr/>
          <a:lstStyle/>
          <a:p>
            <a:r>
              <a:rPr lang="en-US" dirty="0" smtClean="0"/>
              <a:t>Term weighting refers to the importance of a particular search term to the query.</a:t>
            </a:r>
          </a:p>
          <a:p>
            <a:r>
              <a:rPr lang="en-US" dirty="0" smtClean="0"/>
              <a:t>The idea is to weight particular terms more heavily than others to produce superior search results.</a:t>
            </a:r>
          </a:p>
          <a:p>
            <a:pPr marL="0" indent="0">
              <a:buNone/>
            </a:pPr>
            <a:endParaRPr lang="en-US" dirty="0" smtClean="0"/>
          </a:p>
          <a:p>
            <a:endParaRPr lang="en-US" dirty="0" smtClean="0"/>
          </a:p>
          <a:p>
            <a:endParaRPr lang="en-IN" dirty="0"/>
          </a:p>
        </p:txBody>
      </p:sp>
    </p:spTree>
    <p:extLst>
      <p:ext uri="{BB962C8B-B14F-4D97-AF65-F5344CB8AC3E}">
        <p14:creationId xmlns:p14="http://schemas.microsoft.com/office/powerpoint/2010/main" val="1689365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34962"/>
          </a:xfrm>
        </p:spPr>
        <p:txBody>
          <a:bodyPr>
            <a:normAutofit fontScale="90000"/>
          </a:bodyPr>
          <a:lstStyle/>
          <a:p>
            <a:r>
              <a:rPr lang="en-US" dirty="0" smtClean="0"/>
              <a:t>Document Analysis &amp; semantic connectivity..</a:t>
            </a:r>
            <a:endParaRPr lang="en-IN" dirty="0"/>
          </a:p>
        </p:txBody>
      </p:sp>
      <p:sp>
        <p:nvSpPr>
          <p:cNvPr id="3" name="Content Placeholder 2"/>
          <p:cNvSpPr>
            <a:spLocks noGrp="1"/>
          </p:cNvSpPr>
          <p:nvPr>
            <p:ph sz="quarter" idx="1"/>
          </p:nvPr>
        </p:nvSpPr>
        <p:spPr>
          <a:xfrm>
            <a:off x="457200" y="762000"/>
            <a:ext cx="7467600" cy="5711952"/>
          </a:xfrm>
        </p:spPr>
        <p:txBody>
          <a:bodyPr/>
          <a:lstStyle/>
          <a:p>
            <a:r>
              <a:rPr lang="en-US" dirty="0" smtClean="0"/>
              <a:t>In this type of analysis, search engine look at whether they find the search engine terms in important areas of the document like the title, the metadata, the heading tags and the body of text.</a:t>
            </a:r>
          </a:p>
          <a:p>
            <a:r>
              <a:rPr lang="en-US" dirty="0" smtClean="0"/>
              <a:t>Document analysis alone is not enough for today, so they also look at semantic connectivity.</a:t>
            </a:r>
          </a:p>
          <a:p>
            <a:r>
              <a:rPr lang="en-US" dirty="0" smtClean="0"/>
              <a:t>Semantic connectivity refers to words or phrase that are commonly associated with each other.</a:t>
            </a:r>
          </a:p>
          <a:p>
            <a:r>
              <a:rPr lang="en-US" dirty="0" smtClean="0"/>
              <a:t>SE build their own thesaurus &amp; dictionary to help them determine how certain terms and topics are related.</a:t>
            </a:r>
            <a:endParaRPr lang="en-IN" dirty="0"/>
          </a:p>
        </p:txBody>
      </p:sp>
    </p:spTree>
    <p:extLst>
      <p:ext uri="{BB962C8B-B14F-4D97-AF65-F5344CB8AC3E}">
        <p14:creationId xmlns:p14="http://schemas.microsoft.com/office/powerpoint/2010/main" val="1255933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7467600" cy="731838"/>
          </a:xfrm>
        </p:spPr>
        <p:txBody>
          <a:bodyPr>
            <a:normAutofit fontScale="90000"/>
          </a:bodyPr>
          <a:lstStyle/>
          <a:p>
            <a:r>
              <a:rPr lang="en-US" b="1" u="sng" dirty="0" smtClean="0">
                <a:effectLst>
                  <a:outerShdw blurRad="38100" dist="38100" dir="2700000" algn="tl">
                    <a:srgbClr val="000000">
                      <a:alpha val="43137"/>
                    </a:srgbClr>
                  </a:outerShdw>
                </a:effectLst>
              </a:rPr>
              <a:t>Understanding Search Engine Results:</a:t>
            </a:r>
            <a:endParaRPr lang="en-US" b="1" u="sng" dirty="0">
              <a:effectLst>
                <a:outerShdw blurRad="38100" dist="38100" dir="2700000" algn="tl">
                  <a:srgbClr val="000000">
                    <a:alpha val="43137"/>
                  </a:srgbClr>
                </a:outerShdw>
              </a:effectLst>
            </a:endParaRPr>
          </a:p>
        </p:txBody>
      </p:sp>
      <p:sp>
        <p:nvSpPr>
          <p:cNvPr id="2" name="Content Placeholder 1"/>
          <p:cNvSpPr>
            <a:spLocks noGrp="1"/>
          </p:cNvSpPr>
          <p:nvPr>
            <p:ph sz="quarter" idx="4294967295"/>
          </p:nvPr>
        </p:nvSpPr>
        <p:spPr>
          <a:xfrm>
            <a:off x="457200" y="1371600"/>
            <a:ext cx="8064500" cy="4648200"/>
          </a:xfrm>
        </p:spPr>
        <p:txBody>
          <a:bodyPr>
            <a:noAutofit/>
          </a:bodyPr>
          <a:lstStyle/>
          <a:p>
            <a:pPr algn="just">
              <a:lnSpc>
                <a:spcPct val="150000"/>
              </a:lnSpc>
              <a:buFont typeface="Wingdings" pitchFamily="2" charset="2"/>
              <a:buChar char="v"/>
            </a:pPr>
            <a:r>
              <a:rPr lang="en-IN" sz="2000" dirty="0"/>
              <a:t>In the search marketing field, the pages the engines return to </a:t>
            </a:r>
            <a:r>
              <a:rPr lang="en-IN" sz="2000" dirty="0" smtClean="0"/>
              <a:t>fulfil </a:t>
            </a:r>
            <a:r>
              <a:rPr lang="en-IN" sz="2000" dirty="0"/>
              <a:t>a query are referred to as </a:t>
            </a:r>
            <a:r>
              <a:rPr lang="en-IN" sz="2000" i="1" dirty="0"/>
              <a:t>search engine results pages</a:t>
            </a:r>
            <a:r>
              <a:rPr lang="en-IN" sz="2000" dirty="0"/>
              <a:t> (SERPs</a:t>
            </a:r>
            <a:r>
              <a:rPr lang="en-IN" sz="2000" dirty="0" smtClean="0"/>
              <a:t>).</a:t>
            </a:r>
          </a:p>
          <a:p>
            <a:pPr algn="just">
              <a:lnSpc>
                <a:spcPct val="150000"/>
              </a:lnSpc>
              <a:buFont typeface="Wingdings" pitchFamily="2" charset="2"/>
              <a:buChar char="v"/>
            </a:pPr>
            <a:r>
              <a:rPr lang="en-IN" sz="2000" dirty="0"/>
              <a:t>Each engine returns results in a slightly different format .</a:t>
            </a:r>
            <a:endParaRPr lang="en-IN" sz="2000" dirty="0" smtClean="0"/>
          </a:p>
          <a:p>
            <a:pPr algn="just">
              <a:lnSpc>
                <a:spcPct val="150000"/>
              </a:lnSpc>
              <a:buFont typeface="Wingdings" pitchFamily="2" charset="2"/>
              <a:buChar char="v"/>
            </a:pPr>
            <a:r>
              <a:rPr lang="en-IN" sz="2000" dirty="0"/>
              <a:t>In order to understand SEO and design the structure of a website, it is important to understand the components of a search result</a:t>
            </a:r>
            <a:r>
              <a:rPr lang="en-IN" sz="2000" dirty="0" smtClean="0"/>
              <a:t>.</a:t>
            </a:r>
          </a:p>
          <a:p>
            <a:pPr algn="just">
              <a:lnSpc>
                <a:spcPct val="150000"/>
              </a:lnSpc>
              <a:buFont typeface="Wingdings" pitchFamily="2" charset="2"/>
              <a:buChar char="v"/>
            </a:pPr>
            <a:r>
              <a:rPr lang="en-US" sz="2000" dirty="0" smtClean="0">
                <a:latin typeface="Times New Roman" pitchFamily="18" charset="0"/>
                <a:cs typeface="Times New Roman" pitchFamily="18" charset="0"/>
              </a:rPr>
              <a:t>The main parts of the SERPs are described here:</a:t>
            </a:r>
          </a:p>
        </p:txBody>
      </p:sp>
    </p:spTree>
    <p:extLst>
      <p:ext uri="{BB962C8B-B14F-4D97-AF65-F5344CB8AC3E}">
        <p14:creationId xmlns:p14="http://schemas.microsoft.com/office/powerpoint/2010/main" val="40701613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dirty="0" smtClean="0">
                <a:solidFill>
                  <a:schemeClr val="accent1"/>
                </a:solidFill>
                <a:effectLst>
                  <a:outerShdw blurRad="38100" dist="38100" dir="2700000" algn="tl">
                    <a:srgbClr val="000000">
                      <a:alpha val="43137"/>
                    </a:srgbClr>
                  </a:outerShdw>
                </a:effectLst>
              </a:rPr>
              <a:t>Understanding </a:t>
            </a:r>
            <a:r>
              <a:rPr lang="en-US" sz="3200" b="1" u="sng" dirty="0" err="1" smtClean="0">
                <a:solidFill>
                  <a:schemeClr val="accent1"/>
                </a:solidFill>
                <a:effectLst>
                  <a:outerShdw blurRad="38100" dist="38100" dir="2700000" algn="tl">
                    <a:srgbClr val="000000">
                      <a:alpha val="43137"/>
                    </a:srgbClr>
                  </a:outerShdw>
                </a:effectLst>
              </a:rPr>
              <a:t>Serp</a:t>
            </a:r>
            <a:r>
              <a:rPr lang="en-US" sz="3200" b="1" u="sng" dirty="0" smtClean="0">
                <a:solidFill>
                  <a:schemeClr val="accent1"/>
                </a:solidFill>
                <a:effectLst>
                  <a:outerShdw blurRad="38100" dist="38100" dir="2700000" algn="tl">
                    <a:srgbClr val="000000">
                      <a:alpha val="43137"/>
                    </a:srgbClr>
                  </a:outerShdw>
                </a:effectLst>
              </a:rPr>
              <a:t>..</a:t>
            </a:r>
            <a:endParaRPr lang="en-IN" dirty="0"/>
          </a:p>
        </p:txBody>
      </p:sp>
      <p:sp>
        <p:nvSpPr>
          <p:cNvPr id="5" name="Content Placeholder 4"/>
          <p:cNvSpPr>
            <a:spLocks noGrp="1"/>
          </p:cNvSpPr>
          <p:nvPr>
            <p:ph sz="quarter" idx="1"/>
          </p:nvPr>
        </p:nvSpPr>
        <p:spPr/>
        <p:txBody>
          <a:bodyPr>
            <a:normAutofit lnSpcReduction="10000"/>
          </a:bodyPr>
          <a:lstStyle/>
          <a:p>
            <a:pPr marL="0" indent="0">
              <a:lnSpc>
                <a:spcPct val="150000"/>
              </a:lnSpc>
              <a:buNone/>
            </a:pPr>
            <a:r>
              <a:rPr lang="en-US" sz="2000" b="1" dirty="0" smtClean="0">
                <a:latin typeface="Times New Roman" pitchFamily="18" charset="0"/>
                <a:cs typeface="Times New Roman" pitchFamily="18" charset="0"/>
              </a:rPr>
              <a:t>1)</a:t>
            </a:r>
            <a:r>
              <a:rPr lang="en-US" sz="2000" b="1" dirty="0" err="1" smtClean="0">
                <a:latin typeface="Times New Roman" pitchFamily="18" charset="0"/>
                <a:cs typeface="Times New Roman" pitchFamily="18" charset="0"/>
              </a:rPr>
              <a:t>Verticle</a:t>
            </a:r>
            <a:r>
              <a:rPr lang="en-US" sz="2000" b="1" dirty="0" smtClean="0">
                <a:latin typeface="Times New Roman" pitchFamily="18" charset="0"/>
                <a:cs typeface="Times New Roman" pitchFamily="18" charset="0"/>
              </a:rPr>
              <a:t>  navigation:</a:t>
            </a:r>
          </a:p>
          <a:p>
            <a:pPr>
              <a:lnSpc>
                <a:spcPct val="150000"/>
              </a:lnSpc>
              <a:buFont typeface="Wingdings" pitchFamily="2" charset="2"/>
              <a:buChar char="v"/>
            </a:pPr>
            <a:r>
              <a:rPr lang="en-US" sz="2000" dirty="0" smtClean="0">
                <a:latin typeface="Times New Roman" pitchFamily="18" charset="0"/>
                <a:cs typeface="Times New Roman" pitchFamily="18" charset="0"/>
              </a:rPr>
              <a:t>Each engine offers the option to search different vertices such as images,news,video or maps. Following these links will result in a query with a more limited index.</a:t>
            </a:r>
          </a:p>
          <a:p>
            <a:pPr marL="0" indent="0">
              <a:lnSpc>
                <a:spcPct val="150000"/>
              </a:lnSpc>
              <a:buNone/>
            </a:pPr>
            <a:r>
              <a:rPr lang="en-US" sz="2000" b="1" dirty="0" smtClean="0">
                <a:latin typeface="Times New Roman" pitchFamily="18" charset="0"/>
                <a:cs typeface="Times New Roman" pitchFamily="18" charset="0"/>
              </a:rPr>
              <a:t>2)</a:t>
            </a:r>
            <a:r>
              <a:rPr lang="en-IN" sz="2000" b="1" dirty="0" smtClean="0">
                <a:latin typeface="Times New Roman" pitchFamily="18" charset="0"/>
                <a:cs typeface="Times New Roman" pitchFamily="18" charset="0"/>
              </a:rPr>
              <a:t>Horizontal navigation:</a:t>
            </a:r>
          </a:p>
          <a:p>
            <a:pPr>
              <a:lnSpc>
                <a:spcPct val="150000"/>
              </a:lnSpc>
              <a:buFont typeface="Wingdings" pitchFamily="2" charset="2"/>
              <a:buChar char="v"/>
            </a:pPr>
            <a:r>
              <a:rPr lang="en-US" sz="2000" dirty="0" smtClean="0">
                <a:latin typeface="Times New Roman" pitchFamily="18" charset="0"/>
                <a:cs typeface="Times New Roman" pitchFamily="18" charset="0"/>
              </a:rPr>
              <a:t>The search engine also offers other type of navigation elements horizontally.</a:t>
            </a:r>
          </a:p>
          <a:p>
            <a:pPr marL="0" indent="0">
              <a:buNone/>
            </a:pPr>
            <a:r>
              <a:rPr lang="en-US" sz="2000" b="1" dirty="0">
                <a:latin typeface="Times New Roman" pitchFamily="18" charset="0"/>
                <a:cs typeface="Times New Roman" pitchFamily="18" charset="0"/>
              </a:rPr>
              <a:t>3)Search Box:</a:t>
            </a:r>
          </a:p>
          <a:p>
            <a:pPr>
              <a:lnSpc>
                <a:spcPct val="150000"/>
              </a:lnSpc>
              <a:buFont typeface="Wingdings" pitchFamily="2" charset="2"/>
              <a:buChar char="v"/>
            </a:pPr>
            <a:r>
              <a:rPr lang="en-US" sz="2000" dirty="0">
                <a:latin typeface="Times New Roman" pitchFamily="18" charset="0"/>
                <a:cs typeface="Times New Roman" pitchFamily="18" charset="0"/>
              </a:rPr>
              <a:t>Near the top of the result page, where you can see your query </a:t>
            </a:r>
            <a:r>
              <a:rPr lang="en-US" sz="2000" dirty="0" smtClean="0">
                <a:latin typeface="Times New Roman" pitchFamily="18" charset="0"/>
                <a:cs typeface="Times New Roman" pitchFamily="18" charset="0"/>
              </a:rPr>
              <a:t>and </a:t>
            </a:r>
            <a:r>
              <a:rPr lang="en-US" sz="2000" dirty="0">
                <a:latin typeface="Times New Roman" pitchFamily="18" charset="0"/>
                <a:cs typeface="Times New Roman" pitchFamily="18" charset="0"/>
              </a:rPr>
              <a:t>modify it or enter a new one.</a:t>
            </a:r>
          </a:p>
          <a:p>
            <a:pPr marL="0" indent="0">
              <a:lnSpc>
                <a:spcPct val="150000"/>
              </a:lnSpc>
              <a:buNone/>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7148004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dirty="0" smtClean="0">
                <a:solidFill>
                  <a:schemeClr val="accent1"/>
                </a:solidFill>
                <a:effectLst>
                  <a:outerShdw blurRad="38100" dist="38100" dir="2700000" algn="tl">
                    <a:srgbClr val="000000">
                      <a:alpha val="43137"/>
                    </a:srgbClr>
                  </a:outerShdw>
                </a:effectLst>
              </a:rPr>
              <a:t>Understanding </a:t>
            </a:r>
            <a:r>
              <a:rPr lang="en-US" sz="3200" b="1" u="sng" dirty="0" err="1" smtClean="0">
                <a:solidFill>
                  <a:schemeClr val="accent1"/>
                </a:solidFill>
                <a:effectLst>
                  <a:outerShdw blurRad="38100" dist="38100" dir="2700000" algn="tl">
                    <a:srgbClr val="000000">
                      <a:alpha val="43137"/>
                    </a:srgbClr>
                  </a:outerShdw>
                </a:effectLst>
              </a:rPr>
              <a:t>Serp</a:t>
            </a:r>
            <a:r>
              <a:rPr lang="en-US" sz="3200" b="1" u="sng" dirty="0" smtClean="0">
                <a:solidFill>
                  <a:schemeClr val="accent1"/>
                </a:solidFill>
                <a:effectLst>
                  <a:outerShdw blurRad="38100" dist="38100" dir="2700000" algn="tl">
                    <a:srgbClr val="000000">
                      <a:alpha val="43137"/>
                    </a:srgbClr>
                  </a:outerShdw>
                </a:effectLst>
              </a:rPr>
              <a:t>..</a:t>
            </a:r>
            <a:endParaRPr lang="en-IN" dirty="0"/>
          </a:p>
        </p:txBody>
      </p:sp>
      <p:sp>
        <p:nvSpPr>
          <p:cNvPr id="5" name="Content Placeholder 4"/>
          <p:cNvSpPr>
            <a:spLocks noGrp="1"/>
          </p:cNvSpPr>
          <p:nvPr>
            <p:ph sz="quarter" idx="1"/>
          </p:nvPr>
        </p:nvSpPr>
        <p:spPr/>
        <p:txBody>
          <a:bodyPr>
            <a:noAutofit/>
          </a:bodyPr>
          <a:lstStyle/>
          <a:p>
            <a:pPr marL="0" indent="0">
              <a:lnSpc>
                <a:spcPct val="150000"/>
              </a:lnSpc>
              <a:buNone/>
            </a:pPr>
            <a:r>
              <a:rPr lang="en-US" sz="2000" b="1" dirty="0" smtClean="0">
                <a:latin typeface="Times New Roman" pitchFamily="18" charset="0"/>
                <a:cs typeface="Times New Roman" pitchFamily="18" charset="0"/>
              </a:rPr>
              <a:t>4)Result Information:</a:t>
            </a:r>
          </a:p>
          <a:p>
            <a:pPr>
              <a:lnSpc>
                <a:spcPct val="150000"/>
              </a:lnSpc>
              <a:buFont typeface="Wingdings" pitchFamily="2" charset="2"/>
              <a:buChar char="v"/>
            </a:pPr>
            <a:r>
              <a:rPr lang="en-US" sz="2000" dirty="0" smtClean="0">
                <a:latin typeface="Times New Roman" pitchFamily="18" charset="0"/>
                <a:cs typeface="Times New Roman" pitchFamily="18" charset="0"/>
              </a:rPr>
              <a:t>This section provide small amount of meta information about the results that you are </a:t>
            </a:r>
            <a:r>
              <a:rPr lang="en-US" sz="2000" dirty="0" err="1" smtClean="0">
                <a:latin typeface="Times New Roman" pitchFamily="18" charset="0"/>
                <a:cs typeface="Times New Roman" pitchFamily="18" charset="0"/>
              </a:rPr>
              <a:t>viewing,including</a:t>
            </a:r>
            <a:r>
              <a:rPr lang="en-US" sz="2000" dirty="0" smtClean="0">
                <a:latin typeface="Times New Roman" pitchFamily="18" charset="0"/>
                <a:cs typeface="Times New Roman" pitchFamily="18" charset="0"/>
              </a:rPr>
              <a:t> an estimate of the no. of pages </a:t>
            </a:r>
            <a:r>
              <a:rPr lang="en-US" sz="2000" dirty="0" err="1" smtClean="0">
                <a:latin typeface="Times New Roman" pitchFamily="18" charset="0"/>
                <a:cs typeface="Times New Roman" pitchFamily="18" charset="0"/>
              </a:rPr>
              <a:t>relavent</a:t>
            </a:r>
            <a:r>
              <a:rPr lang="en-US" sz="2000" dirty="0" smtClean="0">
                <a:latin typeface="Times New Roman" pitchFamily="18" charset="0"/>
                <a:cs typeface="Times New Roman" pitchFamily="18" charset="0"/>
              </a:rPr>
              <a:t> to that particular query.</a:t>
            </a:r>
            <a:endParaRPr lang="en-US" sz="2000" b="1" dirty="0">
              <a:latin typeface="Times New Roman" pitchFamily="18" charset="0"/>
              <a:cs typeface="Times New Roman" pitchFamily="18" charset="0"/>
            </a:endParaRPr>
          </a:p>
          <a:p>
            <a:pPr marL="0" indent="0">
              <a:lnSpc>
                <a:spcPct val="150000"/>
              </a:lnSpc>
              <a:buNone/>
            </a:pPr>
            <a:r>
              <a:rPr lang="en-US" sz="2000" b="1" dirty="0">
                <a:latin typeface="Times New Roman" pitchFamily="18" charset="0"/>
                <a:cs typeface="Times New Roman" pitchFamily="18" charset="0"/>
              </a:rPr>
              <a:t>5</a:t>
            </a:r>
            <a:r>
              <a:rPr lang="en-US" sz="2000" b="1" dirty="0" smtClean="0">
                <a:latin typeface="Times New Roman" pitchFamily="18" charset="0"/>
                <a:cs typeface="Times New Roman" pitchFamily="18" charset="0"/>
              </a:rPr>
              <a:t>) PPC(Paid)Ads:</a:t>
            </a:r>
          </a:p>
          <a:p>
            <a:pPr>
              <a:lnSpc>
                <a:spcPct val="150000"/>
              </a:lnSpc>
              <a:buFont typeface="Wingdings" pitchFamily="2" charset="2"/>
              <a:buChar char="v"/>
            </a:pPr>
            <a:r>
              <a:rPr lang="en-US" sz="2000" dirty="0" smtClean="0">
                <a:latin typeface="Times New Roman" pitchFamily="18" charset="0"/>
                <a:cs typeface="Times New Roman" pitchFamily="18" charset="0"/>
              </a:rPr>
              <a:t>Results appearing in right hand column, and sometimes at the top of the results in a colored box.</a:t>
            </a:r>
          </a:p>
          <a:p>
            <a:pPr>
              <a:lnSpc>
                <a:spcPct val="150000"/>
              </a:lnSpc>
              <a:buFont typeface="Wingdings" pitchFamily="2" charset="2"/>
              <a:buChar char="v"/>
            </a:pPr>
            <a:r>
              <a:rPr lang="en-US" sz="2000" dirty="0" smtClean="0">
                <a:latin typeface="Times New Roman" pitchFamily="18" charset="0"/>
                <a:cs typeface="Times New Roman" pitchFamily="18" charset="0"/>
              </a:rPr>
              <a:t>These Results appear because someone paid for them to be there and only appear if they are relevant to your search. They always are marked with the word “Ads", so you can identify paid result.</a:t>
            </a:r>
          </a:p>
        </p:txBody>
      </p:sp>
    </p:spTree>
    <p:extLst>
      <p:ext uri="{BB962C8B-B14F-4D97-AF65-F5344CB8AC3E}">
        <p14:creationId xmlns:p14="http://schemas.microsoft.com/office/powerpoint/2010/main" val="1451268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accent1"/>
                </a:solidFill>
                <a:effectLst>
                  <a:outerShdw blurRad="38100" dist="38100" dir="2700000" algn="tl">
                    <a:srgbClr val="000000">
                      <a:alpha val="43137"/>
                    </a:srgbClr>
                  </a:outerShdw>
                </a:effectLst>
              </a:rPr>
              <a:t>How search engine works?</a:t>
            </a:r>
            <a:endParaRPr lang="en-US" dirty="0"/>
          </a:p>
        </p:txBody>
      </p:sp>
      <p:sp>
        <p:nvSpPr>
          <p:cNvPr id="3" name="Content Placeholder 2"/>
          <p:cNvSpPr>
            <a:spLocks noGrp="1"/>
          </p:cNvSpPr>
          <p:nvPr>
            <p:ph sz="quarter" idx="1"/>
          </p:nvPr>
        </p:nvSpPr>
        <p:spPr/>
        <p:txBody>
          <a:bodyPr>
            <a:normAutofit/>
          </a:bodyPr>
          <a:lstStyle/>
          <a:p>
            <a:pPr marL="0" indent="0">
              <a:lnSpc>
                <a:spcPct val="150000"/>
              </a:lnSpc>
              <a:buNone/>
            </a:pPr>
            <a:endParaRPr lang="en-IN" sz="2000" b="1" dirty="0">
              <a:latin typeface="Times New Roman" pitchFamily="18" charset="0"/>
              <a:cs typeface="Times New Roman" pitchFamily="18" charset="0"/>
            </a:endParaRPr>
          </a:p>
          <a:p>
            <a:pPr>
              <a:lnSpc>
                <a:spcPct val="150000"/>
              </a:lnSpc>
              <a:buFont typeface="Wingdings" pitchFamily="2" charset="2"/>
              <a:buChar char="v"/>
            </a:pPr>
            <a:r>
              <a:rPr lang="en-IN" sz="2000" dirty="0">
                <a:latin typeface="Times New Roman" pitchFamily="18" charset="0"/>
                <a:cs typeface="Times New Roman" pitchFamily="18" charset="0"/>
              </a:rPr>
              <a:t>When talking about </a:t>
            </a:r>
            <a:r>
              <a:rPr lang="en-IN" sz="2000" b="1" dirty="0">
                <a:latin typeface="Times New Roman" pitchFamily="18" charset="0"/>
                <a:cs typeface="Times New Roman" pitchFamily="18" charset="0"/>
              </a:rPr>
              <a:t>search engines</a:t>
            </a:r>
            <a:r>
              <a:rPr lang="en-IN" sz="2000" dirty="0">
                <a:latin typeface="Times New Roman" pitchFamily="18" charset="0"/>
                <a:cs typeface="Times New Roman" pitchFamily="18" charset="0"/>
              </a:rPr>
              <a:t> it is important to remember that search engines are not humans but text-driven computers, they do not care about how your website looks but what is written on it.  When talking about the search engine process there is a difference in the crawling, indexing, and retrieving </a:t>
            </a:r>
            <a:r>
              <a:rPr lang="en-IN" sz="2000" dirty="0" smtClean="0">
                <a:latin typeface="Times New Roman" pitchFamily="18" charset="0"/>
                <a:cs typeface="Times New Roman" pitchFamily="18" charset="0"/>
              </a:rPr>
              <a:t>process.</a:t>
            </a:r>
            <a:endParaRPr lang="en-IN" sz="2000" dirty="0">
              <a:latin typeface="Times New Roman" pitchFamily="18" charset="0"/>
              <a:cs typeface="Times New Roman" pitchFamily="18" charset="0"/>
            </a:endParaRPr>
          </a:p>
          <a:p>
            <a:pPr marL="0" indent="0">
              <a:lnSpc>
                <a:spcPct val="150000"/>
              </a:lnSpc>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3098267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dirty="0" smtClean="0">
                <a:solidFill>
                  <a:schemeClr val="accent1"/>
                </a:solidFill>
                <a:effectLst>
                  <a:outerShdw blurRad="38100" dist="38100" dir="2700000" algn="tl">
                    <a:srgbClr val="000000">
                      <a:alpha val="43137"/>
                    </a:srgbClr>
                  </a:outerShdw>
                </a:effectLst>
              </a:rPr>
              <a:t>Continue..</a:t>
            </a:r>
            <a:endParaRPr lang="en-IN" dirty="0"/>
          </a:p>
        </p:txBody>
      </p:sp>
      <p:sp>
        <p:nvSpPr>
          <p:cNvPr id="5" name="Content Placeholder 4"/>
          <p:cNvSpPr>
            <a:spLocks noGrp="1"/>
          </p:cNvSpPr>
          <p:nvPr>
            <p:ph sz="quarter" idx="1"/>
          </p:nvPr>
        </p:nvSpPr>
        <p:spPr/>
        <p:txBody>
          <a:bodyPr>
            <a:normAutofit/>
          </a:bodyPr>
          <a:lstStyle/>
          <a:p>
            <a:pPr marL="0" indent="0">
              <a:lnSpc>
                <a:spcPct val="150000"/>
              </a:lnSpc>
              <a:buNone/>
            </a:pPr>
            <a:r>
              <a:rPr lang="en-US" sz="2000" b="1" dirty="0">
                <a:latin typeface="Times New Roman" pitchFamily="18" charset="0"/>
                <a:cs typeface="Times New Roman" pitchFamily="18" charset="0"/>
              </a:rPr>
              <a:t>6)Natural Results:</a:t>
            </a:r>
          </a:p>
          <a:p>
            <a:pPr>
              <a:lnSpc>
                <a:spcPct val="150000"/>
              </a:lnSpc>
              <a:buFont typeface="Wingdings" pitchFamily="2" charset="2"/>
              <a:buChar char="v"/>
            </a:pPr>
            <a:r>
              <a:rPr lang="en-US" sz="2000" dirty="0">
                <a:latin typeface="Times New Roman" pitchFamily="18" charset="0"/>
                <a:cs typeface="Times New Roman" pitchFamily="18" charset="0"/>
              </a:rPr>
              <a:t>These results are not paid for by anyone and can not be </a:t>
            </a:r>
            <a:r>
              <a:rPr lang="en-US" sz="2000" dirty="0" err="1">
                <a:latin typeface="Times New Roman" pitchFamily="18" charset="0"/>
                <a:cs typeface="Times New Roman" pitchFamily="18" charset="0"/>
              </a:rPr>
              <a:t>bought.these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results </a:t>
            </a:r>
            <a:r>
              <a:rPr lang="en-US" sz="2000" dirty="0">
                <a:latin typeface="Times New Roman" pitchFamily="18" charset="0"/>
                <a:cs typeface="Times New Roman" pitchFamily="18" charset="0"/>
              </a:rPr>
              <a:t>are pulled from the search engine’s primary indexes of the web &amp;ranked in order to </a:t>
            </a:r>
            <a:r>
              <a:rPr lang="en-US" sz="2000" dirty="0" smtClean="0">
                <a:latin typeface="Times New Roman" pitchFamily="18" charset="0"/>
                <a:cs typeface="Times New Roman" pitchFamily="18" charset="0"/>
              </a:rPr>
              <a:t>relevance </a:t>
            </a:r>
            <a:r>
              <a:rPr lang="en-US" sz="2000" dirty="0">
                <a:latin typeface="Times New Roman" pitchFamily="18" charset="0"/>
                <a:cs typeface="Times New Roman" pitchFamily="18" charset="0"/>
              </a:rPr>
              <a:t>and popularity according to their complex algorithm.</a:t>
            </a:r>
            <a:endParaRPr lang="en-IN" sz="2000" dirty="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7)Query refinement suggestion:</a:t>
            </a:r>
          </a:p>
          <a:p>
            <a:pPr>
              <a:lnSpc>
                <a:spcPct val="150000"/>
              </a:lnSpc>
              <a:buFont typeface="Wingdings" pitchFamily="2" charset="2"/>
              <a:buChar char="v"/>
            </a:pPr>
            <a:r>
              <a:rPr lang="en-US" sz="2000" dirty="0" smtClean="0">
                <a:latin typeface="Times New Roman" pitchFamily="18" charset="0"/>
                <a:cs typeface="Times New Roman" pitchFamily="18" charset="0"/>
              </a:rPr>
              <a:t>It is offered by Google, Bing &amp;Yahoo. The  Purpose of these links is to search with a more specific and possibly more relevant query that will satisfy their intent.</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7252591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dirty="0" smtClean="0">
                <a:solidFill>
                  <a:schemeClr val="accent1"/>
                </a:solidFill>
                <a:effectLst>
                  <a:outerShdw blurRad="38100" dist="38100" dir="2700000" algn="tl">
                    <a:srgbClr val="000000">
                      <a:alpha val="43137"/>
                    </a:srgbClr>
                  </a:outerShdw>
                </a:effectLst>
              </a:rPr>
              <a:t>Continue..</a:t>
            </a:r>
            <a:endParaRPr lang="en-IN" dirty="0"/>
          </a:p>
        </p:txBody>
      </p:sp>
      <p:sp>
        <p:nvSpPr>
          <p:cNvPr id="5" name="Content Placeholder 4"/>
          <p:cNvSpPr>
            <a:spLocks noGrp="1"/>
          </p:cNvSpPr>
          <p:nvPr>
            <p:ph sz="quarter" idx="1"/>
          </p:nvPr>
        </p:nvSpPr>
        <p:spPr/>
        <p:txBody>
          <a:bodyPr>
            <a:normAutofit/>
          </a:bodyPr>
          <a:lstStyle/>
          <a:p>
            <a:pPr marL="0" indent="0">
              <a:lnSpc>
                <a:spcPct val="150000"/>
              </a:lnSpc>
              <a:buNone/>
            </a:pPr>
            <a:r>
              <a:rPr lang="en-US" sz="2000" b="1" dirty="0" smtClean="0">
                <a:latin typeface="Times New Roman" pitchFamily="18" charset="0"/>
                <a:cs typeface="Times New Roman" pitchFamily="18" charset="0"/>
              </a:rPr>
              <a:t>8)Shopping search results:</a:t>
            </a:r>
          </a:p>
          <a:p>
            <a:pPr>
              <a:lnSpc>
                <a:spcPct val="150000"/>
              </a:lnSpc>
              <a:buFont typeface="Wingdings" pitchFamily="2" charset="2"/>
              <a:buChar char="v"/>
            </a:pPr>
            <a:r>
              <a:rPr lang="en-US" sz="2000" dirty="0" smtClean="0">
                <a:latin typeface="Times New Roman" pitchFamily="18" charset="0"/>
                <a:cs typeface="Times New Roman" pitchFamily="18" charset="0"/>
              </a:rPr>
              <a:t>Shopping results incorporate offers from merchants into the results so that searchers that are looking to buy something can do so quite easily.</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9931251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7467600" cy="731838"/>
          </a:xfrm>
        </p:spPr>
        <p:txBody>
          <a:bodyPr>
            <a:normAutofit/>
          </a:bodyPr>
          <a:lstStyle/>
          <a:p>
            <a:r>
              <a:rPr lang="en-US" b="1" u="sng" dirty="0" smtClean="0">
                <a:effectLst>
                  <a:outerShdw blurRad="38100" dist="38100" dir="2700000" algn="tl">
                    <a:srgbClr val="000000">
                      <a:alpha val="43137"/>
                    </a:srgbClr>
                  </a:outerShdw>
                </a:effectLst>
              </a:rPr>
              <a:t>Continue..</a:t>
            </a:r>
            <a:endParaRPr lang="en-US" b="1" u="sng" dirty="0">
              <a:effectLst>
                <a:outerShdw blurRad="38100" dist="38100" dir="2700000" algn="tl">
                  <a:srgbClr val="000000">
                    <a:alpha val="43137"/>
                  </a:srgbClr>
                </a:outerShdw>
              </a:effectLst>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5" y="1066800"/>
            <a:ext cx="756285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06196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smtClean="0">
                <a:solidFill>
                  <a:schemeClr val="accent1"/>
                </a:solidFill>
                <a:effectLst>
                  <a:outerShdw blurRad="38100" dist="38100" dir="2700000" algn="tl">
                    <a:srgbClr val="000000">
                      <a:alpha val="43137"/>
                    </a:srgbClr>
                  </a:outerShdw>
                </a:effectLst>
              </a:rPr>
              <a:t>Continue..</a:t>
            </a:r>
            <a:endParaRPr lang="en-US" b="1" u="sng" dirty="0">
              <a:solidFill>
                <a:schemeClr val="accent1"/>
              </a:solidFill>
              <a:effectLst>
                <a:outerShdw blurRad="38100" dist="38100" dir="2700000" algn="tl">
                  <a:srgbClr val="000000">
                    <a:alpha val="43137"/>
                  </a:srgbClr>
                </a:outerShdw>
              </a:effectLst>
            </a:endParaRPr>
          </a:p>
        </p:txBody>
      </p:sp>
      <p:sp>
        <p:nvSpPr>
          <p:cNvPr id="2" name="Content Placeholder 1"/>
          <p:cNvSpPr>
            <a:spLocks noGrp="1"/>
          </p:cNvSpPr>
          <p:nvPr>
            <p:ph sz="quarter" idx="1"/>
          </p:nvPr>
        </p:nvSpPr>
        <p:spPr/>
        <p:txBody>
          <a:bodyPr>
            <a:noAutofit/>
          </a:bodyPr>
          <a:lstStyle/>
          <a:p>
            <a:pPr marL="0" indent="0">
              <a:lnSpc>
                <a:spcPct val="150000"/>
              </a:lnSpc>
              <a:buNone/>
            </a:pPr>
            <a:r>
              <a:rPr lang="en-IN" sz="2000" b="1" dirty="0" smtClean="0">
                <a:latin typeface="Times New Roman" pitchFamily="18" charset="0"/>
                <a:cs typeface="Times New Roman" pitchFamily="18" charset="0"/>
              </a:rPr>
              <a:t>    Title</a:t>
            </a:r>
            <a:endParaRPr lang="en-IN" sz="2000" b="1" dirty="0">
              <a:latin typeface="Times New Roman" pitchFamily="18" charset="0"/>
              <a:cs typeface="Times New Roman" pitchFamily="18" charset="0"/>
            </a:endParaRPr>
          </a:p>
          <a:p>
            <a:pPr>
              <a:lnSpc>
                <a:spcPct val="150000"/>
              </a:lnSpc>
              <a:buFont typeface="Wingdings" pitchFamily="2" charset="2"/>
              <a:buChar char="v"/>
            </a:pPr>
            <a:r>
              <a:rPr lang="en-IN" sz="2000" dirty="0">
                <a:latin typeface="Times New Roman" pitchFamily="18" charset="0"/>
                <a:cs typeface="Times New Roman" pitchFamily="18" charset="0"/>
              </a:rPr>
              <a:t>The </a:t>
            </a:r>
            <a:r>
              <a:rPr lang="en-IN" sz="2000" i="1" dirty="0">
                <a:latin typeface="Times New Roman" pitchFamily="18" charset="0"/>
                <a:cs typeface="Times New Roman" pitchFamily="18" charset="0"/>
              </a:rPr>
              <a:t>Title</a:t>
            </a:r>
            <a:r>
              <a:rPr lang="en-IN" sz="2000" dirty="0">
                <a:latin typeface="Times New Roman" pitchFamily="18" charset="0"/>
                <a:cs typeface="Times New Roman" pitchFamily="18" charset="0"/>
              </a:rPr>
              <a:t> of the search results is usually directly related to the tag on a webpage and the words that match the search query are highlighted in bold. In the first search result you can see that </a:t>
            </a:r>
            <a:r>
              <a:rPr lang="en-IN" sz="2000" i="1" dirty="0">
                <a:latin typeface="Times New Roman" pitchFamily="18" charset="0"/>
                <a:cs typeface="Times New Roman" pitchFamily="18" charset="0"/>
              </a:rPr>
              <a:t>funny</a:t>
            </a:r>
            <a:r>
              <a:rPr lang="en-IN" sz="2000" dirty="0">
                <a:latin typeface="Times New Roman" pitchFamily="18" charset="0"/>
                <a:cs typeface="Times New Roman" pitchFamily="18" charset="0"/>
              </a:rPr>
              <a:t>, </a:t>
            </a:r>
            <a:r>
              <a:rPr lang="en-IN" sz="2000" i="1" dirty="0">
                <a:latin typeface="Times New Roman" pitchFamily="18" charset="0"/>
                <a:cs typeface="Times New Roman" pitchFamily="18" charset="0"/>
              </a:rPr>
              <a:t>cat</a:t>
            </a:r>
            <a:r>
              <a:rPr lang="en-IN" sz="2000" dirty="0">
                <a:latin typeface="Times New Roman" pitchFamily="18" charset="0"/>
                <a:cs typeface="Times New Roman" pitchFamily="18" charset="0"/>
              </a:rPr>
              <a:t>, and </a:t>
            </a:r>
            <a:r>
              <a:rPr lang="en-IN" sz="2000" i="1" dirty="0">
                <a:latin typeface="Times New Roman" pitchFamily="18" charset="0"/>
                <a:cs typeface="Times New Roman" pitchFamily="18" charset="0"/>
              </a:rPr>
              <a:t>captions</a:t>
            </a:r>
            <a:r>
              <a:rPr lang="en-IN" sz="2000" dirty="0">
                <a:latin typeface="Times New Roman" pitchFamily="18" charset="0"/>
                <a:cs typeface="Times New Roman" pitchFamily="18" charset="0"/>
              </a:rPr>
              <a:t> are bolded in the </a:t>
            </a:r>
            <a:r>
              <a:rPr lang="en-IN" sz="2000" i="1" dirty="0">
                <a:latin typeface="Times New Roman" pitchFamily="18" charset="0"/>
                <a:cs typeface="Times New Roman" pitchFamily="18" charset="0"/>
              </a:rPr>
              <a:t>Title</a:t>
            </a:r>
            <a:r>
              <a:rPr lang="en-IN" sz="2000" dirty="0">
                <a:latin typeface="Times New Roman" pitchFamily="18" charset="0"/>
                <a:cs typeface="Times New Roman" pitchFamily="18" charset="0"/>
              </a:rPr>
              <a:t> meaning that these words relate to words that are entered in the search. </a:t>
            </a:r>
            <a:endParaRPr lang="en-IN" sz="2000" dirty="0" smtClean="0">
              <a:latin typeface="Times New Roman" pitchFamily="18" charset="0"/>
              <a:cs typeface="Times New Roman" pitchFamily="18" charset="0"/>
            </a:endParaRPr>
          </a:p>
          <a:p>
            <a:pPr>
              <a:lnSpc>
                <a:spcPct val="150000"/>
              </a:lnSpc>
              <a:buFont typeface="Wingdings" pitchFamily="2" charset="2"/>
              <a:buChar char="v"/>
            </a:pPr>
            <a:r>
              <a:rPr lang="en-IN" sz="2000" dirty="0" smtClean="0">
                <a:latin typeface="Times New Roman" pitchFamily="18" charset="0"/>
                <a:cs typeface="Times New Roman" pitchFamily="18" charset="0"/>
              </a:rPr>
              <a:t>If </a:t>
            </a:r>
            <a:r>
              <a:rPr lang="en-IN" sz="2000" dirty="0">
                <a:latin typeface="Times New Roman" pitchFamily="18" charset="0"/>
                <a:cs typeface="Times New Roman" pitchFamily="18" charset="0"/>
              </a:rPr>
              <a:t>the word </a:t>
            </a:r>
            <a:r>
              <a:rPr lang="en-IN" sz="2000" i="1" dirty="0">
                <a:latin typeface="Times New Roman" pitchFamily="18" charset="0"/>
                <a:cs typeface="Times New Roman" pitchFamily="18" charset="0"/>
              </a:rPr>
              <a:t>caption</a:t>
            </a:r>
            <a:r>
              <a:rPr lang="en-IN" sz="2000" dirty="0">
                <a:latin typeface="Times New Roman" pitchFamily="18" charset="0"/>
                <a:cs typeface="Times New Roman" pitchFamily="18" charset="0"/>
              </a:rPr>
              <a:t> was used in the query for example, the plural </a:t>
            </a:r>
            <a:r>
              <a:rPr lang="en-IN" sz="2000" i="1" dirty="0">
                <a:latin typeface="Times New Roman" pitchFamily="18" charset="0"/>
                <a:cs typeface="Times New Roman" pitchFamily="18" charset="0"/>
              </a:rPr>
              <a:t>captions</a:t>
            </a:r>
            <a:r>
              <a:rPr lang="en-IN" sz="2000" dirty="0">
                <a:latin typeface="Times New Roman" pitchFamily="18" charset="0"/>
                <a:cs typeface="Times New Roman" pitchFamily="18" charset="0"/>
              </a:rPr>
              <a:t> is also highlighted.</a:t>
            </a:r>
          </a:p>
          <a:p>
            <a:pPr>
              <a:lnSpc>
                <a:spcPct val="150000"/>
              </a:lnSpc>
              <a:buFont typeface="Wingdings" pitchFamily="2" charset="2"/>
              <a:buChar char="v"/>
            </a:pPr>
            <a:r>
              <a:rPr lang="en-IN" sz="2000" dirty="0">
                <a:latin typeface="Times New Roman" pitchFamily="18" charset="0"/>
                <a:cs typeface="Times New Roman" pitchFamily="18" charset="0"/>
              </a:rPr>
              <a:t>The </a:t>
            </a:r>
            <a:r>
              <a:rPr lang="en-IN" sz="2000" i="1" dirty="0">
                <a:latin typeface="Times New Roman" pitchFamily="18" charset="0"/>
                <a:cs typeface="Times New Roman" pitchFamily="18" charset="0"/>
              </a:rPr>
              <a:t>Title</a:t>
            </a:r>
            <a:r>
              <a:rPr lang="en-IN" sz="2000" dirty="0">
                <a:latin typeface="Times New Roman" pitchFamily="18" charset="0"/>
                <a:cs typeface="Times New Roman" pitchFamily="18" charset="0"/>
              </a:rPr>
              <a:t> tags should be placed in the header section between the tags at the top of the page</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algn="just">
              <a:lnSpc>
                <a:spcPct val="150000"/>
              </a:lnSpc>
              <a:buFont typeface="Wingdings" pitchFamily="2" charset="2"/>
              <a:buChar char="v"/>
            </a:pPr>
            <a:endParaRPr lang="en-US" sz="2000" b="1" dirty="0" smtClean="0">
              <a:latin typeface="Times New Roman" pitchFamily="18" charset="0"/>
              <a:cs typeface="Times New Roman" pitchFamily="18" charset="0"/>
            </a:endParaRPr>
          </a:p>
          <a:p>
            <a:pPr algn="just">
              <a:lnSpc>
                <a:spcPct val="150000"/>
              </a:lnSpc>
              <a:buFont typeface="Wingdings" pitchFamily="2" charset="2"/>
              <a:buChar char="v"/>
            </a:pP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3691646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smtClean="0">
                <a:solidFill>
                  <a:schemeClr val="accent1"/>
                </a:solidFill>
                <a:effectLst>
                  <a:outerShdw blurRad="38100" dist="38100" dir="2700000" algn="tl">
                    <a:srgbClr val="000000">
                      <a:alpha val="43137"/>
                    </a:srgbClr>
                  </a:outerShdw>
                </a:effectLst>
              </a:rPr>
              <a:t>Continue..</a:t>
            </a:r>
            <a:endParaRPr lang="en-US" b="1" u="sng" dirty="0">
              <a:solidFill>
                <a:schemeClr val="accent1"/>
              </a:solidFill>
              <a:effectLst>
                <a:outerShdw blurRad="38100" dist="38100" dir="2700000" algn="tl">
                  <a:srgbClr val="000000">
                    <a:alpha val="43137"/>
                  </a:srgbClr>
                </a:outerShdw>
              </a:effectLst>
            </a:endParaRPr>
          </a:p>
        </p:txBody>
      </p:sp>
      <p:sp>
        <p:nvSpPr>
          <p:cNvPr id="2" name="Content Placeholder 1"/>
          <p:cNvSpPr>
            <a:spLocks noGrp="1"/>
          </p:cNvSpPr>
          <p:nvPr>
            <p:ph sz="quarter" idx="1"/>
          </p:nvPr>
        </p:nvSpPr>
        <p:spPr/>
        <p:txBody>
          <a:bodyPr>
            <a:normAutofit/>
          </a:bodyPr>
          <a:lstStyle/>
          <a:p>
            <a:pPr marL="0" indent="0">
              <a:lnSpc>
                <a:spcPct val="150000"/>
              </a:lnSpc>
              <a:buNone/>
            </a:pPr>
            <a:r>
              <a:rPr lang="en-IN" sz="2000" b="1" dirty="0" smtClean="0">
                <a:latin typeface="Times New Roman" pitchFamily="18" charset="0"/>
                <a:cs typeface="Times New Roman" pitchFamily="18" charset="0"/>
              </a:rPr>
              <a:t>    Snippet</a:t>
            </a:r>
            <a:endParaRPr lang="en-IN" sz="2000" b="1" dirty="0">
              <a:latin typeface="Times New Roman" pitchFamily="18" charset="0"/>
              <a:cs typeface="Times New Roman" pitchFamily="18" charset="0"/>
            </a:endParaRPr>
          </a:p>
          <a:p>
            <a:pPr>
              <a:lnSpc>
                <a:spcPct val="150000"/>
              </a:lnSpc>
              <a:buFont typeface="Wingdings" pitchFamily="2" charset="2"/>
              <a:buChar char="v"/>
            </a:pPr>
            <a:r>
              <a:rPr lang="en-IN" sz="2000" dirty="0">
                <a:latin typeface="Times New Roman" pitchFamily="18" charset="0"/>
                <a:cs typeface="Times New Roman" pitchFamily="18" charset="0"/>
              </a:rPr>
              <a:t>The </a:t>
            </a:r>
            <a:r>
              <a:rPr lang="en-IN" sz="2000" i="1" dirty="0">
                <a:latin typeface="Times New Roman" pitchFamily="18" charset="0"/>
                <a:cs typeface="Times New Roman" pitchFamily="18" charset="0"/>
              </a:rPr>
              <a:t>Snippet</a:t>
            </a:r>
            <a:r>
              <a:rPr lang="en-IN" sz="2000" dirty="0">
                <a:latin typeface="Times New Roman" pitchFamily="18" charset="0"/>
                <a:cs typeface="Times New Roman" pitchFamily="18" charset="0"/>
              </a:rPr>
              <a:t> is descriptive of the content of the page. </a:t>
            </a:r>
            <a:endParaRPr lang="en-IN" sz="2000" dirty="0" smtClean="0">
              <a:latin typeface="Times New Roman" pitchFamily="18" charset="0"/>
              <a:cs typeface="Times New Roman" pitchFamily="18" charset="0"/>
            </a:endParaRPr>
          </a:p>
          <a:p>
            <a:pPr>
              <a:lnSpc>
                <a:spcPct val="150000"/>
              </a:lnSpc>
              <a:buFont typeface="Wingdings" pitchFamily="2" charset="2"/>
              <a:buChar char="v"/>
            </a:pPr>
            <a:r>
              <a:rPr lang="en-IN" sz="2000" dirty="0" smtClean="0">
                <a:latin typeface="Times New Roman" pitchFamily="18" charset="0"/>
                <a:cs typeface="Times New Roman" pitchFamily="18" charset="0"/>
              </a:rPr>
              <a:t>In </a:t>
            </a:r>
            <a:r>
              <a:rPr lang="en-IN" sz="2000" dirty="0">
                <a:latin typeface="Times New Roman" pitchFamily="18" charset="0"/>
                <a:cs typeface="Times New Roman" pitchFamily="18" charset="0"/>
              </a:rPr>
              <a:t>the </a:t>
            </a:r>
            <a:r>
              <a:rPr lang="en-IN" sz="2000" i="1" dirty="0">
                <a:latin typeface="Times New Roman" pitchFamily="18" charset="0"/>
                <a:cs typeface="Times New Roman" pitchFamily="18" charset="0"/>
              </a:rPr>
              <a:t>Snippet</a:t>
            </a:r>
            <a:r>
              <a:rPr lang="en-IN" sz="2000" dirty="0">
                <a:latin typeface="Times New Roman" pitchFamily="18" charset="0"/>
                <a:cs typeface="Times New Roman" pitchFamily="18" charset="0"/>
              </a:rPr>
              <a:t> any related words that were used in the query are also highlighted like in the </a:t>
            </a:r>
            <a:r>
              <a:rPr lang="en-IN" sz="2000" i="1" dirty="0">
                <a:latin typeface="Times New Roman" pitchFamily="18" charset="0"/>
                <a:cs typeface="Times New Roman" pitchFamily="18" charset="0"/>
              </a:rPr>
              <a:t>Title</a:t>
            </a:r>
            <a:r>
              <a:rPr lang="en-IN" sz="2000" dirty="0">
                <a:latin typeface="Times New Roman" pitchFamily="18" charset="0"/>
                <a:cs typeface="Times New Roman" pitchFamily="18" charset="0"/>
              </a:rPr>
              <a:t>.</a:t>
            </a:r>
          </a:p>
          <a:p>
            <a:pPr>
              <a:lnSpc>
                <a:spcPct val="150000"/>
              </a:lnSpc>
              <a:buFont typeface="Wingdings" pitchFamily="2" charset="2"/>
              <a:buChar char="v"/>
            </a:pPr>
            <a:r>
              <a:rPr lang="en-IN" sz="2000" dirty="0">
                <a:latin typeface="Times New Roman" pitchFamily="18" charset="0"/>
                <a:cs typeface="Times New Roman" pitchFamily="18" charset="0"/>
              </a:rPr>
              <a:t>The text may relate to the meta tag information in the section of a web page. Google may however select different text that appears to be more closely related to the query that was used. </a:t>
            </a:r>
          </a:p>
          <a:p>
            <a:pPr>
              <a:lnSpc>
                <a:spcPct val="150000"/>
              </a:lnSpc>
              <a:buFont typeface="Wingdings" pitchFamily="2" charset="2"/>
              <a:buChar char="v"/>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8467804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smtClean="0">
                <a:solidFill>
                  <a:schemeClr val="accent1"/>
                </a:solidFill>
                <a:effectLst>
                  <a:outerShdw blurRad="38100" dist="38100" dir="2700000" algn="tl">
                    <a:srgbClr val="000000">
                      <a:alpha val="43137"/>
                    </a:srgbClr>
                  </a:outerShdw>
                </a:effectLst>
              </a:rPr>
              <a:t>Continue..</a:t>
            </a:r>
            <a:endParaRPr lang="en-US" b="1" u="sng" dirty="0">
              <a:solidFill>
                <a:schemeClr val="accent1"/>
              </a:solidFill>
              <a:effectLst>
                <a:outerShdw blurRad="38100" dist="38100" dir="2700000" algn="tl">
                  <a:srgbClr val="000000">
                    <a:alpha val="43137"/>
                  </a:srgbClr>
                </a:outerShdw>
              </a:effectLst>
            </a:endParaRPr>
          </a:p>
        </p:txBody>
      </p:sp>
      <p:sp>
        <p:nvSpPr>
          <p:cNvPr id="2" name="Content Placeholder 1"/>
          <p:cNvSpPr>
            <a:spLocks noGrp="1"/>
          </p:cNvSpPr>
          <p:nvPr>
            <p:ph sz="quarter" idx="1"/>
          </p:nvPr>
        </p:nvSpPr>
        <p:spPr/>
        <p:txBody>
          <a:bodyPr>
            <a:normAutofit/>
          </a:bodyPr>
          <a:lstStyle/>
          <a:p>
            <a:pPr marL="0" indent="0">
              <a:lnSpc>
                <a:spcPct val="150000"/>
              </a:lnSpc>
              <a:buNone/>
            </a:pPr>
            <a:r>
              <a:rPr lang="en-IN" sz="2000" b="1" dirty="0" smtClean="0">
                <a:latin typeface="Times New Roman" pitchFamily="18" charset="0"/>
                <a:cs typeface="Times New Roman" pitchFamily="18" charset="0"/>
              </a:rPr>
              <a:t>     </a:t>
            </a:r>
            <a:r>
              <a:rPr lang="en-IN" sz="2000" b="1" dirty="0" err="1" smtClean="0">
                <a:latin typeface="Times New Roman" pitchFamily="18" charset="0"/>
                <a:cs typeface="Times New Roman" pitchFamily="18" charset="0"/>
              </a:rPr>
              <a:t>Sitelinks</a:t>
            </a:r>
            <a:endParaRPr lang="en-IN" sz="2000" b="1" dirty="0">
              <a:latin typeface="Times New Roman" pitchFamily="18" charset="0"/>
              <a:cs typeface="Times New Roman" pitchFamily="18" charset="0"/>
            </a:endParaRPr>
          </a:p>
          <a:p>
            <a:pPr>
              <a:lnSpc>
                <a:spcPct val="150000"/>
              </a:lnSpc>
              <a:buFont typeface="Wingdings" pitchFamily="2" charset="2"/>
              <a:buChar char="v"/>
            </a:pPr>
            <a:r>
              <a:rPr lang="en-IN" sz="2000" i="1" dirty="0" err="1" smtClean="0">
                <a:latin typeface="Times New Roman" pitchFamily="18" charset="0"/>
                <a:cs typeface="Times New Roman" pitchFamily="18" charset="0"/>
              </a:rPr>
              <a:t>Sitelinks</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are additional links that Google has determined are useful pages inside the webpage.</a:t>
            </a:r>
          </a:p>
          <a:p>
            <a:pPr>
              <a:lnSpc>
                <a:spcPct val="150000"/>
              </a:lnSpc>
              <a:buFont typeface="Wingdings" pitchFamily="2" charset="2"/>
              <a:buChar char="v"/>
            </a:pPr>
            <a:r>
              <a:rPr lang="en-IN" sz="2000" dirty="0">
                <a:latin typeface="Times New Roman" pitchFamily="18" charset="0"/>
                <a:cs typeface="Times New Roman" pitchFamily="18" charset="0"/>
              </a:rPr>
              <a:t>As a webmaster you have no control over when and what </a:t>
            </a:r>
            <a:r>
              <a:rPr lang="en-IN" sz="2000" i="1" dirty="0" err="1" smtClean="0">
                <a:latin typeface="Times New Roman" pitchFamily="18" charset="0"/>
                <a:cs typeface="Times New Roman" pitchFamily="18" charset="0"/>
              </a:rPr>
              <a:t>Sitelinks</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Google will display for your site. </a:t>
            </a:r>
            <a:endParaRPr lang="en-IN" sz="2000" dirty="0" smtClean="0">
              <a:latin typeface="Times New Roman" pitchFamily="18" charset="0"/>
              <a:cs typeface="Times New Roman" pitchFamily="18" charset="0"/>
            </a:endParaRPr>
          </a:p>
          <a:p>
            <a:pPr>
              <a:lnSpc>
                <a:spcPct val="150000"/>
              </a:lnSpc>
              <a:buFont typeface="Wingdings" pitchFamily="2" charset="2"/>
              <a:buChar char="v"/>
            </a:pPr>
            <a:r>
              <a:rPr lang="en-IN" sz="2000" dirty="0" smtClean="0">
                <a:latin typeface="Times New Roman" pitchFamily="18" charset="0"/>
                <a:cs typeface="Times New Roman" pitchFamily="18" charset="0"/>
              </a:rPr>
              <a:t>If </a:t>
            </a:r>
            <a:r>
              <a:rPr lang="en-IN" sz="2000" dirty="0">
                <a:latin typeface="Times New Roman" pitchFamily="18" charset="0"/>
                <a:cs typeface="Times New Roman" pitchFamily="18" charset="0"/>
              </a:rPr>
              <a:t>inappropriate </a:t>
            </a:r>
            <a:r>
              <a:rPr lang="en-IN" sz="2000" i="1" dirty="0" err="1">
                <a:latin typeface="Times New Roman" pitchFamily="18" charset="0"/>
                <a:cs typeface="Times New Roman" pitchFamily="18" charset="0"/>
              </a:rPr>
              <a:t>Sitelinks</a:t>
            </a:r>
            <a:r>
              <a:rPr lang="en-IN" sz="2000" dirty="0">
                <a:latin typeface="Times New Roman" pitchFamily="18" charset="0"/>
                <a:cs typeface="Times New Roman" pitchFamily="18" charset="0"/>
              </a:rPr>
              <a:t> are displayed, the website’s owner may request to have </a:t>
            </a:r>
            <a:r>
              <a:rPr lang="en-IN" sz="2000" i="1" dirty="0" err="1">
                <a:latin typeface="Times New Roman" pitchFamily="18" charset="0"/>
                <a:cs typeface="Times New Roman" pitchFamily="18" charset="0"/>
              </a:rPr>
              <a:t>Sitelinks</a:t>
            </a:r>
            <a:r>
              <a:rPr lang="en-IN" sz="2000" dirty="0">
                <a:latin typeface="Times New Roman" pitchFamily="18" charset="0"/>
                <a:cs typeface="Times New Roman" pitchFamily="18" charset="0"/>
              </a:rPr>
              <a:t> demoted in Google webmaster tools.</a:t>
            </a:r>
          </a:p>
          <a:p>
            <a:pPr>
              <a:lnSpc>
                <a:spcPct val="150000"/>
              </a:lnSpc>
              <a:buFont typeface="Wingdings" pitchFamily="2" charset="2"/>
              <a:buChar char="v"/>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7568595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accent1"/>
                </a:solidFill>
                <a:effectLst>
                  <a:outerShdw blurRad="38100" dist="38100" dir="2700000" algn="tl">
                    <a:srgbClr val="000000">
                      <a:alpha val="43137"/>
                    </a:srgbClr>
                  </a:outerShdw>
                </a:effectLst>
              </a:rPr>
              <a:t>Continue..</a:t>
            </a:r>
            <a:endParaRPr lang="en-IN" dirty="0"/>
          </a:p>
        </p:txBody>
      </p:sp>
      <p:sp>
        <p:nvSpPr>
          <p:cNvPr id="3" name="Content Placeholder 2"/>
          <p:cNvSpPr>
            <a:spLocks noGrp="1"/>
          </p:cNvSpPr>
          <p:nvPr>
            <p:ph sz="quarter" idx="1"/>
          </p:nvPr>
        </p:nvSpPr>
        <p:spPr/>
        <p:txBody>
          <a:bodyPr>
            <a:normAutofit/>
          </a:bodyPr>
          <a:lstStyle/>
          <a:p>
            <a:pPr>
              <a:lnSpc>
                <a:spcPct val="150000"/>
              </a:lnSpc>
              <a:buFont typeface="Wingdings" pitchFamily="2" charset="2"/>
              <a:buChar char="v"/>
            </a:pPr>
            <a:r>
              <a:rPr lang="en-IN" sz="2000" dirty="0">
                <a:latin typeface="Times New Roman" pitchFamily="18" charset="0"/>
                <a:cs typeface="Times New Roman" pitchFamily="18" charset="0"/>
              </a:rPr>
              <a:t>Although you are unable to specify what links to include as </a:t>
            </a:r>
            <a:r>
              <a:rPr lang="en-IN" sz="2000" i="1" dirty="0" err="1">
                <a:latin typeface="Times New Roman" pitchFamily="18" charset="0"/>
                <a:cs typeface="Times New Roman" pitchFamily="18" charset="0"/>
              </a:rPr>
              <a:t>Sitelinks</a:t>
            </a:r>
            <a:r>
              <a:rPr lang="en-IN" sz="2000" dirty="0">
                <a:latin typeface="Times New Roman" pitchFamily="18" charset="0"/>
                <a:cs typeface="Times New Roman" pitchFamily="18" charset="0"/>
              </a:rPr>
              <a:t>, a clear site structure that the Google bot can easily navigate will help Google identify any links it may include. It is important to include your most important pages in main menus or other easy to navigate elements if you hope to have these included as </a:t>
            </a:r>
            <a:r>
              <a:rPr lang="en-IN" sz="2000" i="1" dirty="0" err="1">
                <a:latin typeface="Times New Roman" pitchFamily="18" charset="0"/>
                <a:cs typeface="Times New Roman" pitchFamily="18" charset="0"/>
              </a:rPr>
              <a:t>Sitelinks</a:t>
            </a:r>
            <a:r>
              <a:rPr lang="en-IN" sz="2000" dirty="0">
                <a:latin typeface="Times New Roman" pitchFamily="18" charset="0"/>
                <a:cs typeface="Times New Roman" pitchFamily="18" charset="0"/>
              </a:rPr>
              <a:t>.</a:t>
            </a:r>
          </a:p>
          <a:p>
            <a:pPr>
              <a:lnSpc>
                <a:spcPct val="150000"/>
              </a:lnSpc>
              <a:buFont typeface="Wingdings" pitchFamily="2" charset="2"/>
              <a:buChar char="v"/>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5082024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a:solidFill>
                  <a:schemeClr val="accent1"/>
                </a:solidFill>
                <a:effectLst>
                  <a:outerShdw blurRad="38100" dist="38100" dir="2700000" algn="tl">
                    <a:srgbClr val="000000">
                      <a:alpha val="43137"/>
                    </a:srgbClr>
                  </a:outerShdw>
                </a:effectLst>
              </a:rPr>
              <a:t>Continue..</a:t>
            </a:r>
            <a:endParaRPr lang="en-IN" dirty="0"/>
          </a:p>
        </p:txBody>
      </p:sp>
      <p:sp>
        <p:nvSpPr>
          <p:cNvPr id="3" name="Content Placeholder 2"/>
          <p:cNvSpPr>
            <a:spLocks noGrp="1"/>
          </p:cNvSpPr>
          <p:nvPr>
            <p:ph sz="quarter" idx="1"/>
          </p:nvPr>
        </p:nvSpPr>
        <p:spPr/>
        <p:txBody>
          <a:bodyPr>
            <a:normAutofit/>
          </a:bodyPr>
          <a:lstStyle/>
          <a:p>
            <a:pPr marL="0" indent="0">
              <a:lnSpc>
                <a:spcPct val="150000"/>
              </a:lnSpc>
              <a:buNone/>
            </a:pPr>
            <a:r>
              <a:rPr lang="en-IN" sz="2000" b="1" dirty="0" smtClean="0">
                <a:latin typeface="Times New Roman" pitchFamily="18" charset="0"/>
                <a:cs typeface="Times New Roman" pitchFamily="18" charset="0"/>
              </a:rPr>
              <a:t>    Search </a:t>
            </a:r>
            <a:r>
              <a:rPr lang="en-IN" sz="2000" b="1" dirty="0">
                <a:latin typeface="Times New Roman" pitchFamily="18" charset="0"/>
                <a:cs typeface="Times New Roman" pitchFamily="18" charset="0"/>
              </a:rPr>
              <a:t>within a site</a:t>
            </a:r>
          </a:p>
          <a:p>
            <a:pPr>
              <a:lnSpc>
                <a:spcPct val="150000"/>
              </a:lnSpc>
              <a:buFont typeface="Wingdings" pitchFamily="2" charset="2"/>
              <a:buChar char="v"/>
            </a:pPr>
            <a:r>
              <a:rPr lang="en-IN" sz="2000" dirty="0">
                <a:latin typeface="Times New Roman" pitchFamily="18" charset="0"/>
                <a:cs typeface="Times New Roman" pitchFamily="18" charset="0"/>
              </a:rPr>
              <a:t>A “</a:t>
            </a:r>
            <a:r>
              <a:rPr lang="en-IN" sz="2000" i="1" dirty="0">
                <a:latin typeface="Times New Roman" pitchFamily="18" charset="0"/>
                <a:cs typeface="Times New Roman" pitchFamily="18" charset="0"/>
              </a:rPr>
              <a:t>Search within a Site</a:t>
            </a:r>
            <a:r>
              <a:rPr lang="en-IN" sz="2000" dirty="0">
                <a:latin typeface="Times New Roman" pitchFamily="18" charset="0"/>
                <a:cs typeface="Times New Roman" pitchFamily="18" charset="0"/>
              </a:rPr>
              <a:t>” box may be included in search results where Google determines that for the resulting site the user is likely to want to search the resulting site.</a:t>
            </a:r>
          </a:p>
          <a:p>
            <a:pPr>
              <a:lnSpc>
                <a:spcPct val="150000"/>
              </a:lnSpc>
              <a:buFont typeface="Wingdings" pitchFamily="2" charset="2"/>
              <a:buChar char="v"/>
            </a:pPr>
            <a:r>
              <a:rPr lang="en-IN" sz="2000" dirty="0">
                <a:latin typeface="Times New Roman" pitchFamily="18" charset="0"/>
                <a:cs typeface="Times New Roman" pitchFamily="18" charset="0"/>
              </a:rPr>
              <a:t>Websites which are likely to have a “</a:t>
            </a:r>
            <a:r>
              <a:rPr lang="en-IN" sz="2000" i="1" dirty="0">
                <a:latin typeface="Times New Roman" pitchFamily="18" charset="0"/>
                <a:cs typeface="Times New Roman" pitchFamily="18" charset="0"/>
              </a:rPr>
              <a:t>Search within a Site</a:t>
            </a:r>
            <a:r>
              <a:rPr lang="en-IN" sz="2000" dirty="0">
                <a:latin typeface="Times New Roman" pitchFamily="18" charset="0"/>
                <a:cs typeface="Times New Roman" pitchFamily="18" charset="0"/>
              </a:rPr>
              <a:t>” field displayed include large directories and online stores. More commonly the result will include a “</a:t>
            </a:r>
            <a:r>
              <a:rPr lang="en-IN" sz="2000" i="1" dirty="0">
                <a:latin typeface="Times New Roman" pitchFamily="18" charset="0"/>
                <a:cs typeface="Times New Roman" pitchFamily="18" charset="0"/>
              </a:rPr>
              <a:t>More results from xxx »</a:t>
            </a:r>
            <a:r>
              <a:rPr lang="en-IN" sz="2000" dirty="0">
                <a:latin typeface="Times New Roman" pitchFamily="18" charset="0"/>
                <a:cs typeface="Times New Roman" pitchFamily="18" charset="0"/>
              </a:rPr>
              <a:t>” link that simply links to a </a:t>
            </a:r>
            <a:r>
              <a:rPr lang="en-IN" sz="2000" dirty="0" err="1">
                <a:latin typeface="Times New Roman" pitchFamily="18" charset="0"/>
                <a:cs typeface="Times New Roman" pitchFamily="18" charset="0"/>
              </a:rPr>
              <a:t>google</a:t>
            </a:r>
            <a:r>
              <a:rPr lang="en-IN" sz="2000" dirty="0">
                <a:latin typeface="Times New Roman" pitchFamily="18" charset="0"/>
                <a:cs typeface="Times New Roman" pitchFamily="18" charset="0"/>
              </a:rPr>
              <a:t> search where the “site:” parameter has been inserted.</a:t>
            </a:r>
          </a:p>
          <a:p>
            <a:pPr>
              <a:lnSpc>
                <a:spcPct val="150000"/>
              </a:lnSpc>
              <a:buFont typeface="Wingdings" pitchFamily="2" charset="2"/>
              <a:buChar char="v"/>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526863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1"/>
                </a:solidFill>
                <a:effectLst>
                  <a:outerShdw blurRad="38100" dist="38100" dir="2700000" algn="tl">
                    <a:srgbClr val="000000">
                      <a:alpha val="43137"/>
                    </a:srgbClr>
                  </a:outerShdw>
                </a:effectLst>
              </a:rPr>
              <a:t>Continue</a:t>
            </a:r>
            <a:r>
              <a:rPr lang="en-US" b="1" u="sng" dirty="0" smtClean="0">
                <a:solidFill>
                  <a:schemeClr val="accent1"/>
                </a:solidFill>
                <a:effectLst>
                  <a:outerShdw blurRad="38100" dist="38100" dir="2700000" algn="tl">
                    <a:srgbClr val="000000">
                      <a:alpha val="43137"/>
                    </a:srgbClr>
                  </a:outerShdw>
                </a:effectLst>
              </a:rPr>
              <a:t>..</a:t>
            </a:r>
            <a:endParaRPr lang="en-IN" dirty="0"/>
          </a:p>
        </p:txBody>
      </p:sp>
      <p:sp>
        <p:nvSpPr>
          <p:cNvPr id="3" name="Content Placeholder 2"/>
          <p:cNvSpPr>
            <a:spLocks noGrp="1"/>
          </p:cNvSpPr>
          <p:nvPr>
            <p:ph sz="quarter" idx="1"/>
          </p:nvPr>
        </p:nvSpPr>
        <p:spPr/>
        <p:txBody>
          <a:bodyPr>
            <a:normAutofit/>
          </a:bodyPr>
          <a:lstStyle/>
          <a:p>
            <a:pPr marL="0" indent="0">
              <a:lnSpc>
                <a:spcPct val="160000"/>
              </a:lnSpc>
              <a:buNone/>
            </a:pPr>
            <a:r>
              <a:rPr lang="en-IN" sz="2000" b="1" dirty="0">
                <a:latin typeface="Times New Roman" pitchFamily="18" charset="0"/>
                <a:cs typeface="Times New Roman" pitchFamily="18" charset="0"/>
              </a:rPr>
              <a:t>URL</a:t>
            </a:r>
          </a:p>
          <a:p>
            <a:pPr>
              <a:lnSpc>
                <a:spcPct val="160000"/>
              </a:lnSpc>
              <a:buFont typeface="Wingdings" pitchFamily="2" charset="2"/>
              <a:buChar char="v"/>
            </a:pPr>
            <a:r>
              <a:rPr lang="en-IN" sz="2000" dirty="0"/>
              <a:t>The uniform resource locator, abbreviated as </a:t>
            </a:r>
            <a:r>
              <a:rPr lang="en-IN" sz="2000" b="1" dirty="0"/>
              <a:t>URL</a:t>
            </a:r>
            <a:r>
              <a:rPr lang="en-IN" sz="2000" dirty="0"/>
              <a:t> (also known as web address, particularly when used with HTTP), is a specific character string that constitutes a reference to a resource.</a:t>
            </a:r>
            <a:endParaRPr lang="en-IN" sz="2000" dirty="0">
              <a:latin typeface="Times New Roman" pitchFamily="18" charset="0"/>
              <a:cs typeface="Times New Roman" pitchFamily="18" charset="0"/>
            </a:endParaRPr>
          </a:p>
          <a:p>
            <a:pPr>
              <a:lnSpc>
                <a:spcPct val="160000"/>
              </a:lnSpc>
              <a:buFont typeface="Wingdings" pitchFamily="2" charset="2"/>
              <a:buChar char="v"/>
            </a:pPr>
            <a:r>
              <a:rPr lang="en-IN" sz="2000" dirty="0"/>
              <a:t>A Universal Resource Locator is a human-friendly way of reading and understanding Internet addresses. </a:t>
            </a:r>
            <a:endParaRPr lang="en-IN" sz="2000" dirty="0">
              <a:latin typeface="Times New Roman" pitchFamily="18" charset="0"/>
              <a:cs typeface="Times New Roman" pitchFamily="18" charset="0"/>
            </a:endParaRPr>
          </a:p>
          <a:p>
            <a:pPr>
              <a:lnSpc>
                <a:spcPct val="160000"/>
              </a:lnSpc>
              <a:buFont typeface="Wingdings" pitchFamily="2" charset="2"/>
              <a:buChar char="v"/>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4499091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accent1"/>
                </a:solidFill>
                <a:effectLst>
                  <a:outerShdw blurRad="38100" dist="38100" dir="2700000" algn="tl">
                    <a:srgbClr val="000000">
                      <a:alpha val="43137"/>
                    </a:srgbClr>
                  </a:outerShdw>
                </a:effectLst>
              </a:rPr>
              <a:t>Continue..</a:t>
            </a:r>
            <a:endParaRPr lang="en-IN" dirty="0"/>
          </a:p>
        </p:txBody>
      </p:sp>
      <p:sp>
        <p:nvSpPr>
          <p:cNvPr id="3" name="Content Placeholder 2"/>
          <p:cNvSpPr>
            <a:spLocks noGrp="1"/>
          </p:cNvSpPr>
          <p:nvPr>
            <p:ph sz="quarter" idx="1"/>
          </p:nvPr>
        </p:nvSpPr>
        <p:spPr/>
        <p:txBody>
          <a:bodyPr>
            <a:noAutofit/>
          </a:bodyPr>
          <a:lstStyle/>
          <a:p>
            <a:pPr marL="0" indent="0">
              <a:lnSpc>
                <a:spcPct val="150000"/>
              </a:lnSpc>
              <a:buNone/>
            </a:pPr>
            <a:r>
              <a:rPr lang="en-IN" sz="2000" b="1" dirty="0" smtClean="0">
                <a:latin typeface="Times New Roman" pitchFamily="18" charset="0"/>
                <a:cs typeface="Times New Roman" pitchFamily="18" charset="0"/>
              </a:rPr>
              <a:t>   Event </a:t>
            </a:r>
            <a:r>
              <a:rPr lang="en-IN" sz="2000" b="1" dirty="0">
                <a:latin typeface="Times New Roman" pitchFamily="18" charset="0"/>
                <a:cs typeface="Times New Roman" pitchFamily="18" charset="0"/>
              </a:rPr>
              <a:t>- Rich Snippets</a:t>
            </a:r>
          </a:p>
          <a:p>
            <a:pPr>
              <a:lnSpc>
                <a:spcPct val="150000"/>
              </a:lnSpc>
              <a:buFont typeface="Wingdings" pitchFamily="2" charset="2"/>
              <a:buChar char="v"/>
            </a:pPr>
            <a:r>
              <a:rPr lang="en-IN" sz="2000" dirty="0">
                <a:latin typeface="Times New Roman" pitchFamily="18" charset="0"/>
                <a:cs typeface="Times New Roman" pitchFamily="18" charset="0"/>
              </a:rPr>
              <a:t>If Google is able to understand the context of the web page, it may be able to provide additional rich information or “</a:t>
            </a:r>
            <a:r>
              <a:rPr lang="en-IN" sz="2000" i="1" dirty="0">
                <a:latin typeface="Times New Roman" pitchFamily="18" charset="0"/>
                <a:cs typeface="Times New Roman" pitchFamily="18" charset="0"/>
              </a:rPr>
              <a:t>Snippets</a:t>
            </a:r>
            <a:r>
              <a:rPr lang="en-IN" sz="2000" dirty="0">
                <a:latin typeface="Times New Roman" pitchFamily="18" charset="0"/>
                <a:cs typeface="Times New Roman" pitchFamily="18" charset="0"/>
              </a:rPr>
              <a:t>” under the search results.</a:t>
            </a:r>
          </a:p>
          <a:p>
            <a:pPr>
              <a:lnSpc>
                <a:spcPct val="150000"/>
              </a:lnSpc>
              <a:buFont typeface="Wingdings" pitchFamily="2" charset="2"/>
              <a:buChar char="v"/>
            </a:pPr>
            <a:r>
              <a:rPr lang="en-IN" sz="2000" dirty="0">
                <a:latin typeface="Times New Roman" pitchFamily="18" charset="0"/>
                <a:cs typeface="Times New Roman" pitchFamily="18" charset="0"/>
              </a:rPr>
              <a:t>In the example above, the website has implemented event-related rich </a:t>
            </a:r>
            <a:r>
              <a:rPr lang="en-IN" sz="2000" dirty="0" err="1">
                <a:latin typeface="Times New Roman" pitchFamily="18" charset="0"/>
                <a:cs typeface="Times New Roman" pitchFamily="18" charset="0"/>
              </a:rPr>
              <a:t>markup</a:t>
            </a:r>
            <a:r>
              <a:rPr lang="en-IN" sz="2000" dirty="0">
                <a:latin typeface="Times New Roman" pitchFamily="18" charset="0"/>
                <a:cs typeface="Times New Roman" pitchFamily="18" charset="0"/>
              </a:rPr>
              <a:t> to allow Google to understand that the type of information on the page is related to events. The direct links to upcoming events result from the content author implementing Structured Data </a:t>
            </a:r>
            <a:r>
              <a:rPr lang="en-IN" sz="2000" dirty="0" err="1">
                <a:latin typeface="Times New Roman" pitchFamily="18" charset="0"/>
                <a:cs typeface="Times New Roman" pitchFamily="18" charset="0"/>
              </a:rPr>
              <a:t>markup</a:t>
            </a:r>
            <a:r>
              <a:rPr lang="en-IN" sz="2000" dirty="0">
                <a:latin typeface="Times New Roman" pitchFamily="18" charset="0"/>
                <a:cs typeface="Times New Roman" pitchFamily="18" charset="0"/>
              </a:rPr>
              <a:t> on their web site.</a:t>
            </a:r>
          </a:p>
          <a:p>
            <a:pPr>
              <a:lnSpc>
                <a:spcPct val="150000"/>
              </a:lnSpc>
              <a:buFont typeface="Wingdings" pitchFamily="2" charset="2"/>
              <a:buChar char="v"/>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978729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smtClean="0">
                <a:solidFill>
                  <a:schemeClr val="accent1"/>
                </a:solidFill>
                <a:effectLst>
                  <a:outerShdw blurRad="38100" dist="38100" dir="2700000" algn="tl">
                    <a:srgbClr val="000000">
                      <a:alpha val="43137"/>
                    </a:srgbClr>
                  </a:outerShdw>
                </a:effectLst>
              </a:rPr>
              <a:t>crawling</a:t>
            </a:r>
            <a:endParaRPr lang="en-US" b="1" u="sng" dirty="0">
              <a:solidFill>
                <a:schemeClr val="accent1"/>
              </a:solidFill>
              <a:effectLst>
                <a:outerShdw blurRad="38100" dist="38100" dir="2700000" algn="tl">
                  <a:srgbClr val="000000">
                    <a:alpha val="43137"/>
                  </a:srgbClr>
                </a:outerShdw>
              </a:effectLst>
            </a:endParaRPr>
          </a:p>
        </p:txBody>
      </p:sp>
      <p:sp>
        <p:nvSpPr>
          <p:cNvPr id="2" name="Content Placeholder 1"/>
          <p:cNvSpPr>
            <a:spLocks noGrp="1"/>
          </p:cNvSpPr>
          <p:nvPr>
            <p:ph sz="quarter" idx="1"/>
          </p:nvPr>
        </p:nvSpPr>
        <p:spPr>
          <a:xfrm>
            <a:off x="457200" y="1371600"/>
            <a:ext cx="7467600" cy="5102352"/>
          </a:xfrm>
        </p:spPr>
        <p:txBody>
          <a:bodyPr>
            <a:noAutofit/>
          </a:bodyPr>
          <a:lstStyle/>
          <a:p>
            <a:pPr>
              <a:lnSpc>
                <a:spcPct val="150000"/>
              </a:lnSpc>
              <a:buFont typeface="Wingdings" pitchFamily="2" charset="2"/>
              <a:buChar char="v"/>
            </a:pPr>
            <a:r>
              <a:rPr lang="en-IN" sz="2000" b="1" dirty="0" smtClean="0">
                <a:latin typeface="Times New Roman" pitchFamily="18" charset="0"/>
                <a:cs typeface="Times New Roman" pitchFamily="18" charset="0"/>
              </a:rPr>
              <a:t>Crawling </a:t>
            </a: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is the process of fetching all the web pages linked to a web site. </a:t>
            </a:r>
          </a:p>
          <a:p>
            <a:pPr>
              <a:lnSpc>
                <a:spcPct val="150000"/>
              </a:lnSpc>
              <a:buFont typeface="Wingdings" pitchFamily="2" charset="2"/>
              <a:buChar char="v"/>
            </a:pPr>
            <a:r>
              <a:rPr lang="en-IN" sz="2000" dirty="0" smtClean="0">
                <a:latin typeface="Times New Roman" pitchFamily="18" charset="0"/>
                <a:cs typeface="Times New Roman" pitchFamily="18" charset="0"/>
              </a:rPr>
              <a:t>This </a:t>
            </a:r>
            <a:r>
              <a:rPr lang="en-IN" sz="2000" dirty="0">
                <a:latin typeface="Times New Roman" pitchFamily="18" charset="0"/>
                <a:cs typeface="Times New Roman" pitchFamily="18" charset="0"/>
              </a:rPr>
              <a:t>task is performed by a software, called a </a:t>
            </a:r>
            <a:r>
              <a:rPr lang="en-IN" sz="2000" b="1" dirty="0">
                <a:latin typeface="Times New Roman" pitchFamily="18" charset="0"/>
                <a:cs typeface="Times New Roman" pitchFamily="18" charset="0"/>
              </a:rPr>
              <a:t>crawler </a:t>
            </a:r>
            <a:r>
              <a:rPr lang="en-IN" sz="2000" dirty="0">
                <a:latin typeface="Times New Roman" pitchFamily="18" charset="0"/>
                <a:cs typeface="Times New Roman" pitchFamily="18" charset="0"/>
              </a:rPr>
              <a:t>or a </a:t>
            </a:r>
            <a:r>
              <a:rPr lang="en-IN" sz="2000" b="1" dirty="0" smtClean="0">
                <a:latin typeface="Times New Roman" pitchFamily="18" charset="0"/>
                <a:cs typeface="Times New Roman" pitchFamily="18" charset="0"/>
              </a:rPr>
              <a:t>spider.</a:t>
            </a:r>
          </a:p>
          <a:p>
            <a:pPr>
              <a:lnSpc>
                <a:spcPct val="150000"/>
              </a:lnSpc>
              <a:buFont typeface="Wingdings" pitchFamily="2" charset="2"/>
              <a:buChar char="v"/>
            </a:pPr>
            <a:r>
              <a:rPr lang="en-IN" sz="2000" dirty="0" smtClean="0">
                <a:latin typeface="Times New Roman" pitchFamily="18" charset="0"/>
                <a:cs typeface="Times New Roman" pitchFamily="18" charset="0"/>
              </a:rPr>
              <a:t>First</a:t>
            </a:r>
            <a:r>
              <a:rPr lang="en-IN" sz="2000" dirty="0">
                <a:latin typeface="Times New Roman" pitchFamily="18" charset="0"/>
                <a:cs typeface="Times New Roman" pitchFamily="18" charset="0"/>
              </a:rPr>
              <a:t>, search engines </a:t>
            </a:r>
            <a:r>
              <a:rPr lang="en-IN" sz="2000" b="1" dirty="0">
                <a:latin typeface="Times New Roman" pitchFamily="18" charset="0"/>
                <a:cs typeface="Times New Roman" pitchFamily="18" charset="0"/>
              </a:rPr>
              <a:t>crawl</a:t>
            </a:r>
            <a:r>
              <a:rPr lang="en-IN" sz="2000" dirty="0">
                <a:latin typeface="Times New Roman" pitchFamily="18" charset="0"/>
                <a:cs typeface="Times New Roman" pitchFamily="18" charset="0"/>
              </a:rPr>
              <a:t> the Web to see what is there. This task is performed by a piece of software, called a </a:t>
            </a:r>
            <a:r>
              <a:rPr lang="en-IN" sz="2000" i="1" dirty="0">
                <a:latin typeface="Times New Roman" pitchFamily="18" charset="0"/>
                <a:cs typeface="Times New Roman" pitchFamily="18" charset="0"/>
              </a:rPr>
              <a:t>crawler</a:t>
            </a:r>
            <a:r>
              <a:rPr lang="en-IN" sz="2000" dirty="0">
                <a:latin typeface="Times New Roman" pitchFamily="18" charset="0"/>
                <a:cs typeface="Times New Roman" pitchFamily="18" charset="0"/>
              </a:rPr>
              <a:t> or a </a:t>
            </a:r>
            <a:r>
              <a:rPr lang="en-IN" sz="2000" i="1" dirty="0">
                <a:latin typeface="Times New Roman" pitchFamily="18" charset="0"/>
                <a:cs typeface="Times New Roman" pitchFamily="18" charset="0"/>
              </a:rPr>
              <a:t>spider</a:t>
            </a:r>
            <a:r>
              <a:rPr lang="en-IN" sz="2000" dirty="0">
                <a:latin typeface="Times New Roman" pitchFamily="18" charset="0"/>
                <a:cs typeface="Times New Roman" pitchFamily="18" charset="0"/>
              </a:rPr>
              <a:t> (or </a:t>
            </a:r>
            <a:r>
              <a:rPr lang="en-IN" sz="2000" dirty="0" err="1">
                <a:latin typeface="Times New Roman" pitchFamily="18" charset="0"/>
                <a:cs typeface="Times New Roman" pitchFamily="18" charset="0"/>
              </a:rPr>
              <a:t>Googlebot</a:t>
            </a:r>
            <a:r>
              <a:rPr lang="en-IN" sz="2000" dirty="0">
                <a:latin typeface="Times New Roman" pitchFamily="18" charset="0"/>
                <a:cs typeface="Times New Roman" pitchFamily="18" charset="0"/>
              </a:rPr>
              <a:t>, as is the </a:t>
            </a:r>
            <a:r>
              <a:rPr lang="en-IN" sz="2000" dirty="0" smtClean="0">
                <a:latin typeface="Times New Roman" pitchFamily="18" charset="0"/>
                <a:cs typeface="Times New Roman" pitchFamily="18" charset="0"/>
              </a:rPr>
              <a:t>case </a:t>
            </a:r>
            <a:r>
              <a:rPr lang="en-IN" sz="2000" dirty="0">
                <a:latin typeface="Times New Roman" pitchFamily="18" charset="0"/>
                <a:cs typeface="Times New Roman" pitchFamily="18" charset="0"/>
              </a:rPr>
              <a:t>with Google</a:t>
            </a:r>
            <a:r>
              <a:rPr lang="en-IN" sz="2000" dirty="0" smtClean="0">
                <a:latin typeface="Times New Roman" pitchFamily="18" charset="0"/>
                <a:cs typeface="Times New Roman" pitchFamily="18" charset="0"/>
              </a:rPr>
              <a:t>).</a:t>
            </a:r>
          </a:p>
          <a:p>
            <a:pPr algn="just">
              <a:lnSpc>
                <a:spcPct val="150000"/>
              </a:lnSpc>
              <a:buFont typeface="Wingdings" pitchFamily="2" charset="2"/>
              <a:buChar char="v"/>
            </a:pPr>
            <a:r>
              <a:rPr lang="en-IN" sz="2000" dirty="0">
                <a:latin typeface="Times New Roman" pitchFamily="18" charset="0"/>
                <a:cs typeface="Times New Roman" pitchFamily="18" charset="0"/>
              </a:rPr>
              <a:t>This means the crawler will look at the text on a website and looks for links to different pages from that website. </a:t>
            </a:r>
            <a:endParaRPr lang="en-IN" sz="2000" dirty="0" smtClean="0">
              <a:latin typeface="Times New Roman" pitchFamily="18" charset="0"/>
              <a:cs typeface="Times New Roman" pitchFamily="18" charset="0"/>
            </a:endParaRPr>
          </a:p>
          <a:p>
            <a:pPr algn="just">
              <a:lnSpc>
                <a:spcPct val="150000"/>
              </a:lnSpc>
              <a:buFont typeface="Wingdings" pitchFamily="2" charset="2"/>
              <a:buChar char="v"/>
            </a:pPr>
            <a:r>
              <a:rPr lang="en-IN" sz="2000" dirty="0">
                <a:latin typeface="Times New Roman" pitchFamily="18" charset="0"/>
                <a:cs typeface="Times New Roman" pitchFamily="18" charset="0"/>
              </a:rPr>
              <a:t>Spiders follow links from one page to another and index everything they find on their </a:t>
            </a:r>
            <a:r>
              <a:rPr lang="en-IN" sz="2000" dirty="0" smtClean="0">
                <a:latin typeface="Times New Roman" pitchFamily="18" charset="0"/>
                <a:cs typeface="Times New Roman" pitchFamily="18" charset="0"/>
              </a:rPr>
              <a:t>way.</a:t>
            </a:r>
          </a:p>
        </p:txBody>
      </p:sp>
    </p:spTree>
    <p:extLst>
      <p:ext uri="{BB962C8B-B14F-4D97-AF65-F5344CB8AC3E}">
        <p14:creationId xmlns:p14="http://schemas.microsoft.com/office/powerpoint/2010/main" val="15943734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accent1"/>
                </a:solidFill>
                <a:effectLst>
                  <a:outerShdw blurRad="38100" dist="38100" dir="2700000" algn="tl">
                    <a:srgbClr val="000000">
                      <a:alpha val="43137"/>
                    </a:srgbClr>
                  </a:outerShdw>
                </a:effectLst>
              </a:rPr>
              <a:t>Continue..</a:t>
            </a:r>
            <a:endParaRPr lang="en-IN" dirty="0"/>
          </a:p>
        </p:txBody>
      </p:sp>
      <p:sp>
        <p:nvSpPr>
          <p:cNvPr id="3" name="Content Placeholder 2"/>
          <p:cNvSpPr>
            <a:spLocks noGrp="1"/>
          </p:cNvSpPr>
          <p:nvPr>
            <p:ph sz="quarter" idx="1"/>
          </p:nvPr>
        </p:nvSpPr>
        <p:spPr/>
        <p:txBody>
          <a:bodyPr>
            <a:noAutofit/>
          </a:bodyPr>
          <a:lstStyle/>
          <a:p>
            <a:pPr>
              <a:lnSpc>
                <a:spcPct val="150000"/>
              </a:lnSpc>
              <a:buFont typeface="Wingdings" pitchFamily="2" charset="2"/>
              <a:buChar char="v"/>
            </a:pPr>
            <a:r>
              <a:rPr lang="en-IN" sz="2000" dirty="0">
                <a:latin typeface="Times New Roman" pitchFamily="18" charset="0"/>
                <a:cs typeface="Times New Roman" pitchFamily="18" charset="0"/>
              </a:rPr>
              <a:t>This additional rich information can add a lot of value to a search result, and makes it easier for searchers to find the exact information they seek.</a:t>
            </a:r>
          </a:p>
          <a:p>
            <a:pPr>
              <a:lnSpc>
                <a:spcPct val="150000"/>
              </a:lnSpc>
              <a:buFont typeface="Wingdings" pitchFamily="2" charset="2"/>
              <a:buChar char="v"/>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4611737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1"/>
                </a:solidFill>
                <a:effectLst>
                  <a:outerShdw blurRad="38100" dist="38100" dir="2700000" algn="tl">
                    <a:srgbClr val="000000">
                      <a:alpha val="43137"/>
                    </a:srgbClr>
                  </a:outerShdw>
                </a:effectLst>
              </a:rPr>
              <a:t>Continue..</a:t>
            </a:r>
            <a:endParaRPr lang="en-IN" dirty="0"/>
          </a:p>
        </p:txBody>
      </p:sp>
      <p:sp>
        <p:nvSpPr>
          <p:cNvPr id="3" name="Content Placeholder 2"/>
          <p:cNvSpPr>
            <a:spLocks noGrp="1"/>
          </p:cNvSpPr>
          <p:nvPr>
            <p:ph sz="quarter" idx="1"/>
          </p:nvPr>
        </p:nvSpPr>
        <p:spPr/>
        <p:txBody>
          <a:bodyPr>
            <a:noAutofit/>
          </a:bodyPr>
          <a:lstStyle/>
          <a:p>
            <a:pPr>
              <a:lnSpc>
                <a:spcPct val="150000"/>
              </a:lnSpc>
              <a:buFont typeface="Wingdings" pitchFamily="2" charset="2"/>
              <a:buChar char="v"/>
            </a:pPr>
            <a:r>
              <a:rPr lang="en-IN" sz="2000" b="1" dirty="0" smtClean="0">
                <a:latin typeface="Times New Roman" pitchFamily="18" charset="0"/>
                <a:cs typeface="Times New Roman" pitchFamily="18" charset="0"/>
              </a:rPr>
              <a:t>   Breadcrumbs</a:t>
            </a:r>
            <a:endParaRPr lang="en-IN" sz="2000" b="1" dirty="0">
              <a:latin typeface="Times New Roman" pitchFamily="18" charset="0"/>
              <a:cs typeface="Times New Roman" pitchFamily="18" charset="0"/>
            </a:endParaRPr>
          </a:p>
          <a:p>
            <a:pPr>
              <a:lnSpc>
                <a:spcPct val="150000"/>
              </a:lnSpc>
              <a:buFont typeface="Wingdings" pitchFamily="2" charset="2"/>
              <a:buChar char="v"/>
            </a:pPr>
            <a:r>
              <a:rPr lang="en-IN" sz="2000" b="1" dirty="0">
                <a:latin typeface="Times New Roman" pitchFamily="18" charset="0"/>
                <a:cs typeface="Times New Roman" pitchFamily="18" charset="0"/>
              </a:rPr>
              <a:t>Breadcrumbs</a:t>
            </a:r>
            <a:r>
              <a:rPr lang="en-IN" sz="2000" dirty="0">
                <a:latin typeface="Times New Roman" pitchFamily="18" charset="0"/>
                <a:cs typeface="Times New Roman" pitchFamily="18" charset="0"/>
              </a:rPr>
              <a:t> typically appear horizontally across the top of a Web page, often below title bars or headers. </a:t>
            </a:r>
            <a:endParaRPr lang="en-IN" sz="2000" dirty="0" smtClean="0">
              <a:latin typeface="Times New Roman" pitchFamily="18" charset="0"/>
              <a:cs typeface="Times New Roman" pitchFamily="18" charset="0"/>
            </a:endParaRPr>
          </a:p>
          <a:p>
            <a:pPr>
              <a:lnSpc>
                <a:spcPct val="150000"/>
              </a:lnSpc>
              <a:buFont typeface="Wingdings" pitchFamily="2" charset="2"/>
              <a:buChar char="v"/>
            </a:pPr>
            <a:r>
              <a:rPr lang="en-IN" sz="2000" dirty="0" smtClean="0">
                <a:latin typeface="Times New Roman" pitchFamily="18" charset="0"/>
                <a:cs typeface="Times New Roman" pitchFamily="18" charset="0"/>
              </a:rPr>
              <a:t>They </a:t>
            </a:r>
            <a:r>
              <a:rPr lang="en-IN" sz="2000" dirty="0">
                <a:latin typeface="Times New Roman" pitchFamily="18" charset="0"/>
                <a:cs typeface="Times New Roman" pitchFamily="18" charset="0"/>
              </a:rPr>
              <a:t>provide links back to each previous page the user navigated through to get to the current page or—in hierarchical site structures—the parent pages of the current one. </a:t>
            </a:r>
            <a:endParaRPr lang="en-IN" sz="2000" dirty="0" smtClean="0">
              <a:latin typeface="Times New Roman" pitchFamily="18" charset="0"/>
              <a:cs typeface="Times New Roman" pitchFamily="18" charset="0"/>
            </a:endParaRPr>
          </a:p>
          <a:p>
            <a:pPr>
              <a:lnSpc>
                <a:spcPct val="150000"/>
              </a:lnSpc>
              <a:buFont typeface="Wingdings" pitchFamily="2" charset="2"/>
              <a:buChar char="v"/>
            </a:pPr>
            <a:r>
              <a:rPr lang="en-IN" sz="2000" dirty="0" smtClean="0">
                <a:latin typeface="Times New Roman" pitchFamily="18" charset="0"/>
                <a:cs typeface="Times New Roman" pitchFamily="18" charset="0"/>
              </a:rPr>
              <a:t>Breadcrumbs </a:t>
            </a:r>
            <a:r>
              <a:rPr lang="en-IN" sz="2000" dirty="0">
                <a:latin typeface="Times New Roman" pitchFamily="18" charset="0"/>
                <a:cs typeface="Times New Roman" pitchFamily="18" charset="0"/>
              </a:rPr>
              <a:t>provide a trail for the user to follow back to the starting or entry point</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A greater-than sign (&gt;) often serves as hierarchy separator, although designers may use other </a:t>
            </a:r>
            <a:r>
              <a:rPr lang="en-IN" sz="2000" dirty="0" smtClean="0">
                <a:latin typeface="Times New Roman" pitchFamily="18" charset="0"/>
                <a:cs typeface="Times New Roman" pitchFamily="18" charset="0"/>
              </a:rPr>
              <a:t>glyphs (such</a:t>
            </a:r>
            <a:r>
              <a:rPr lang="en-IN" sz="2000" dirty="0">
                <a:latin typeface="Times New Roman" pitchFamily="18" charset="0"/>
                <a:cs typeface="Times New Roman" pitchFamily="18" charset="0"/>
              </a:rPr>
              <a:t> as » or ›), as well as various graphical treatments</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a:lnSpc>
                <a:spcPct val="150000"/>
              </a:lnSpc>
              <a:buFont typeface="Wingdings" pitchFamily="2" charset="2"/>
              <a:buChar char="v"/>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334087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1"/>
                </a:solidFill>
                <a:effectLst>
                  <a:outerShdw blurRad="38100" dist="38100" dir="2700000" algn="tl">
                    <a:srgbClr val="000000">
                      <a:alpha val="43137"/>
                    </a:srgbClr>
                  </a:outerShdw>
                </a:effectLst>
              </a:rPr>
              <a:t>Continue..</a:t>
            </a:r>
            <a:endParaRPr lang="en-IN" dirty="0"/>
          </a:p>
        </p:txBody>
      </p:sp>
      <p:sp>
        <p:nvSpPr>
          <p:cNvPr id="3" name="Content Placeholder 2"/>
          <p:cNvSpPr>
            <a:spLocks noGrp="1"/>
          </p:cNvSpPr>
          <p:nvPr>
            <p:ph sz="quarter" idx="1"/>
          </p:nvPr>
        </p:nvSpPr>
        <p:spPr/>
        <p:txBody>
          <a:bodyPr>
            <a:noAutofit/>
          </a:bodyPr>
          <a:lstStyle/>
          <a:p>
            <a:pPr>
              <a:buFont typeface="Wingdings" pitchFamily="2" charset="2"/>
              <a:buChar char="v"/>
            </a:pPr>
            <a:r>
              <a:rPr lang="en-IN" sz="2000" dirty="0"/>
              <a:t>Typical breadcrumbs look like this:</a:t>
            </a:r>
          </a:p>
          <a:p>
            <a:pPr marL="0" indent="0">
              <a:buNone/>
            </a:pPr>
            <a:r>
              <a:rPr lang="en-IN" sz="2000" b="1" dirty="0" smtClean="0"/>
              <a:t>    Home </a:t>
            </a:r>
            <a:r>
              <a:rPr lang="en-IN" sz="2000" b="1" dirty="0"/>
              <a:t>page &gt; Section page &gt; Subsection page</a:t>
            </a:r>
            <a:endParaRPr lang="en-IN" sz="2000" dirty="0"/>
          </a:p>
          <a:p>
            <a:pPr marL="0" indent="0">
              <a:buNone/>
            </a:pPr>
            <a:r>
              <a:rPr lang="en-IN" sz="2000" dirty="0" smtClean="0"/>
              <a:t>    or</a:t>
            </a:r>
            <a:endParaRPr lang="en-IN" sz="2000" dirty="0"/>
          </a:p>
          <a:p>
            <a:pPr marL="0" indent="0">
              <a:buNone/>
            </a:pPr>
            <a:r>
              <a:rPr lang="en-IN" sz="2000" b="1" dirty="0" smtClean="0"/>
              <a:t>    Home </a:t>
            </a:r>
            <a:r>
              <a:rPr lang="en-IN" sz="2000" b="1" dirty="0"/>
              <a:t>page : Section page : Subsection page</a:t>
            </a:r>
            <a:endParaRPr lang="en-IN" sz="2000" dirty="0"/>
          </a:p>
          <a:p>
            <a:pPr marL="0" indent="0">
              <a:buNone/>
            </a:pPr>
            <a:r>
              <a:rPr lang="en-IN" sz="2000" dirty="0" smtClean="0"/>
              <a:t>    or</a:t>
            </a:r>
            <a:endParaRPr lang="en-IN" sz="2000" dirty="0"/>
          </a:p>
          <a:p>
            <a:pPr marL="0" indent="0">
              <a:buNone/>
            </a:pPr>
            <a:r>
              <a:rPr lang="en-IN" sz="2000" b="1" smtClean="0"/>
              <a:t>    home </a:t>
            </a:r>
            <a:r>
              <a:rPr lang="en-IN" sz="2000" b="1" dirty="0"/>
              <a:t>page : section page 1 : section page 2</a:t>
            </a:r>
            <a:endParaRPr lang="en-IN" sz="2000" dirty="0"/>
          </a:p>
          <a:p>
            <a:pPr>
              <a:buFont typeface="Wingdings" pitchFamily="2" charset="2"/>
              <a:buChar char="v"/>
            </a:pPr>
            <a:endParaRPr lang="en-IN" sz="2000" dirty="0"/>
          </a:p>
          <a:p>
            <a:pPr>
              <a:lnSpc>
                <a:spcPct val="150000"/>
              </a:lnSpc>
              <a:buFont typeface="Wingdings" pitchFamily="2" charset="2"/>
              <a:buChar char="v"/>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6127736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1"/>
                </a:solidFill>
                <a:effectLst>
                  <a:outerShdw blurRad="38100" dist="38100" dir="2700000" algn="tl">
                    <a:srgbClr val="000000">
                      <a:alpha val="43137"/>
                    </a:srgbClr>
                  </a:outerShdw>
                </a:effectLst>
              </a:rPr>
              <a:t>Continue..</a:t>
            </a:r>
            <a:endParaRPr lang="en-IN" dirty="0"/>
          </a:p>
        </p:txBody>
      </p:sp>
      <p:sp>
        <p:nvSpPr>
          <p:cNvPr id="3" name="Content Placeholder 2"/>
          <p:cNvSpPr>
            <a:spLocks noGrp="1"/>
          </p:cNvSpPr>
          <p:nvPr>
            <p:ph sz="quarter" idx="1"/>
          </p:nvPr>
        </p:nvSpPr>
        <p:spPr/>
        <p:txBody>
          <a:bodyPr>
            <a:normAutofit/>
          </a:bodyPr>
          <a:lstStyle/>
          <a:p>
            <a:pPr marL="0" indent="0">
              <a:lnSpc>
                <a:spcPct val="150000"/>
              </a:lnSpc>
              <a:buNone/>
            </a:pPr>
            <a:r>
              <a:rPr lang="en-IN" sz="2000" b="1" dirty="0" smtClean="0">
                <a:latin typeface="Times New Roman" pitchFamily="18" charset="0"/>
                <a:cs typeface="Times New Roman" pitchFamily="18" charset="0"/>
              </a:rPr>
              <a:t>    Product </a:t>
            </a:r>
            <a:r>
              <a:rPr lang="en-IN" sz="2000" b="1" dirty="0">
                <a:latin typeface="Times New Roman" pitchFamily="18" charset="0"/>
                <a:cs typeface="Times New Roman" pitchFamily="18" charset="0"/>
              </a:rPr>
              <a:t>- Rich Snippets</a:t>
            </a:r>
          </a:p>
          <a:p>
            <a:pPr>
              <a:lnSpc>
                <a:spcPct val="150000"/>
              </a:lnSpc>
              <a:buFont typeface="Wingdings" pitchFamily="2" charset="2"/>
              <a:buChar char="v"/>
            </a:pPr>
            <a:r>
              <a:rPr lang="en-IN" sz="2000" dirty="0">
                <a:latin typeface="Times New Roman" pitchFamily="18" charset="0"/>
                <a:cs typeface="Times New Roman" pitchFamily="18" charset="0"/>
              </a:rPr>
              <a:t>As with the Event related </a:t>
            </a:r>
            <a:r>
              <a:rPr lang="en-IN" sz="2000" i="1" dirty="0">
                <a:latin typeface="Times New Roman" pitchFamily="18" charset="0"/>
                <a:cs typeface="Times New Roman" pitchFamily="18" charset="0"/>
              </a:rPr>
              <a:t>Rich Snippets</a:t>
            </a:r>
            <a:r>
              <a:rPr lang="en-IN" sz="2000" dirty="0">
                <a:latin typeface="Times New Roman" pitchFamily="18" charset="0"/>
                <a:cs typeface="Times New Roman" pitchFamily="18" charset="0"/>
              </a:rPr>
              <a:t>, Product related </a:t>
            </a:r>
            <a:r>
              <a:rPr lang="en-IN" sz="2000" i="1" dirty="0">
                <a:latin typeface="Times New Roman" pitchFamily="18" charset="0"/>
                <a:cs typeface="Times New Roman" pitchFamily="18" charset="0"/>
              </a:rPr>
              <a:t>Rich Snippet</a:t>
            </a:r>
            <a:r>
              <a:rPr lang="en-IN" sz="2000" dirty="0">
                <a:latin typeface="Times New Roman" pitchFamily="18" charset="0"/>
                <a:cs typeface="Times New Roman" pitchFamily="18" charset="0"/>
              </a:rPr>
              <a:t>s are a result of structured data </a:t>
            </a:r>
            <a:r>
              <a:rPr lang="en-IN" sz="2000" dirty="0" err="1">
                <a:latin typeface="Times New Roman" pitchFamily="18" charset="0"/>
                <a:cs typeface="Times New Roman" pitchFamily="18" charset="0"/>
              </a:rPr>
              <a:t>markup</a:t>
            </a:r>
            <a:r>
              <a:rPr lang="en-IN" sz="2000" dirty="0">
                <a:latin typeface="Times New Roman" pitchFamily="18" charset="0"/>
                <a:cs typeface="Times New Roman" pitchFamily="18" charset="0"/>
              </a:rPr>
              <a:t> to identify the content on the page as products as well as product related information such as ratings and reviews. Not surprisingly, ratings and reviews can significantly affect click-through rates.</a:t>
            </a:r>
          </a:p>
          <a:p>
            <a:pPr>
              <a:lnSpc>
                <a:spcPct val="150000"/>
              </a:lnSpc>
              <a:buFont typeface="Wingdings" pitchFamily="2" charset="2"/>
              <a:buChar char="v"/>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23750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1"/>
                </a:solidFill>
                <a:effectLst>
                  <a:outerShdw blurRad="38100" dist="38100" dir="2700000" algn="tl">
                    <a:srgbClr val="000000">
                      <a:alpha val="43137"/>
                    </a:srgbClr>
                  </a:outerShdw>
                </a:effectLst>
              </a:rPr>
              <a:t>Continue..</a:t>
            </a:r>
            <a:endParaRPr lang="en-IN" dirty="0"/>
          </a:p>
        </p:txBody>
      </p:sp>
      <p:sp>
        <p:nvSpPr>
          <p:cNvPr id="3" name="Content Placeholder 2"/>
          <p:cNvSpPr>
            <a:spLocks noGrp="1"/>
          </p:cNvSpPr>
          <p:nvPr>
            <p:ph sz="quarter" idx="1"/>
          </p:nvPr>
        </p:nvSpPr>
        <p:spPr/>
        <p:txBody>
          <a:bodyPr>
            <a:normAutofit/>
          </a:bodyPr>
          <a:lstStyle/>
          <a:p>
            <a:pPr marL="0" indent="0">
              <a:lnSpc>
                <a:spcPct val="150000"/>
              </a:lnSpc>
              <a:buNone/>
            </a:pPr>
            <a:r>
              <a:rPr lang="en-IN" sz="2000"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Author information</a:t>
            </a:r>
          </a:p>
          <a:p>
            <a:pPr>
              <a:lnSpc>
                <a:spcPct val="150000"/>
              </a:lnSpc>
              <a:buFont typeface="Wingdings" pitchFamily="2" charset="2"/>
              <a:buChar char="v"/>
            </a:pPr>
            <a:r>
              <a:rPr lang="en-IN" sz="2000" dirty="0" smtClean="0">
                <a:latin typeface="Times New Roman" pitchFamily="18" charset="0"/>
                <a:cs typeface="Times New Roman" pitchFamily="18" charset="0"/>
              </a:rPr>
              <a:t>An </a:t>
            </a:r>
            <a:r>
              <a:rPr lang="en-IN" sz="2000" dirty="0">
                <a:latin typeface="Times New Roman" pitchFamily="18" charset="0"/>
                <a:cs typeface="Times New Roman" pitchFamily="18" charset="0"/>
              </a:rPr>
              <a:t>important thing for professionals and blogs is the </a:t>
            </a:r>
            <a:r>
              <a:rPr lang="en-IN" sz="2000" i="1" dirty="0">
                <a:latin typeface="Times New Roman" pitchFamily="18" charset="0"/>
                <a:cs typeface="Times New Roman" pitchFamily="18" charset="0"/>
              </a:rPr>
              <a:t>Authorship</a:t>
            </a:r>
            <a:r>
              <a:rPr lang="en-IN" sz="2000" dirty="0">
                <a:latin typeface="Times New Roman" pitchFamily="18" charset="0"/>
                <a:cs typeface="Times New Roman" pitchFamily="18" charset="0"/>
              </a:rPr>
              <a:t> structured data which identifies the author of the content on the resulting page.</a:t>
            </a:r>
          </a:p>
          <a:p>
            <a:pPr>
              <a:lnSpc>
                <a:spcPct val="150000"/>
              </a:lnSpc>
              <a:buFont typeface="Wingdings" pitchFamily="2" charset="2"/>
              <a:buChar char="v"/>
            </a:pPr>
            <a:r>
              <a:rPr lang="en-IN" sz="2000" dirty="0">
                <a:latin typeface="Times New Roman" pitchFamily="18" charset="0"/>
                <a:cs typeface="Times New Roman" pitchFamily="18" charset="0"/>
              </a:rPr>
              <a:t>The image and links to the </a:t>
            </a:r>
            <a:r>
              <a:rPr lang="en-IN" sz="2000" i="1" dirty="0">
                <a:latin typeface="Times New Roman" pitchFamily="18" charset="0"/>
                <a:cs typeface="Times New Roman" pitchFamily="18" charset="0"/>
              </a:rPr>
              <a:t>author’s</a:t>
            </a:r>
            <a:r>
              <a:rPr lang="en-IN" sz="2000" dirty="0">
                <a:latin typeface="Times New Roman" pitchFamily="18" charset="0"/>
                <a:cs typeface="Times New Roman" pitchFamily="18" charset="0"/>
              </a:rPr>
              <a:t> profile add authority to the content and makes it easy to track an </a:t>
            </a:r>
            <a:r>
              <a:rPr lang="en-IN" sz="2000" i="1" dirty="0">
                <a:latin typeface="Times New Roman" pitchFamily="18" charset="0"/>
                <a:cs typeface="Times New Roman" pitchFamily="18" charset="0"/>
              </a:rPr>
              <a:t>author’s</a:t>
            </a:r>
            <a:r>
              <a:rPr lang="en-IN" sz="2000" dirty="0">
                <a:latin typeface="Times New Roman" pitchFamily="18" charset="0"/>
                <a:cs typeface="Times New Roman" pitchFamily="18" charset="0"/>
              </a:rPr>
              <a:t> influence and statistics. In the Google Webmaster Tools you can track all the content across different sites to which an </a:t>
            </a:r>
            <a:r>
              <a:rPr lang="en-IN" sz="2000" i="1" dirty="0">
                <a:latin typeface="Times New Roman" pitchFamily="18" charset="0"/>
                <a:cs typeface="Times New Roman" pitchFamily="18" charset="0"/>
              </a:rPr>
              <a:t>author</a:t>
            </a:r>
            <a:r>
              <a:rPr lang="en-IN" sz="2000" dirty="0">
                <a:latin typeface="Times New Roman" pitchFamily="18" charset="0"/>
                <a:cs typeface="Times New Roman" pitchFamily="18" charset="0"/>
              </a:rPr>
              <a:t> contributes</a:t>
            </a:r>
          </a:p>
          <a:p>
            <a:pPr>
              <a:lnSpc>
                <a:spcPct val="150000"/>
              </a:lnSpc>
              <a:buFont typeface="Wingdings" pitchFamily="2" charset="2"/>
              <a:buChar char="v"/>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54427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7467600" cy="731838"/>
          </a:xfrm>
        </p:spPr>
        <p:txBody>
          <a:bodyPr>
            <a:normAutofit/>
          </a:bodyPr>
          <a:lstStyle/>
          <a:p>
            <a:r>
              <a:rPr lang="en-US" b="1" u="sng" dirty="0" smtClean="0">
                <a:effectLst>
                  <a:outerShdw blurRad="38100" dist="38100" dir="2700000" algn="tl">
                    <a:srgbClr val="000000">
                      <a:alpha val="43137"/>
                    </a:srgbClr>
                  </a:outerShdw>
                </a:effectLst>
              </a:rPr>
              <a:t>Using Advanced Search Technique:</a:t>
            </a:r>
            <a:endParaRPr lang="en-US" b="1" u="sng" dirty="0">
              <a:effectLst>
                <a:outerShdw blurRad="38100" dist="38100" dir="2700000" algn="tl">
                  <a:srgbClr val="000000">
                    <a:alpha val="43137"/>
                  </a:srgbClr>
                </a:outerShdw>
              </a:effectLst>
            </a:endParaRPr>
          </a:p>
        </p:txBody>
      </p:sp>
      <p:sp>
        <p:nvSpPr>
          <p:cNvPr id="2" name="Content Placeholder 1"/>
          <p:cNvSpPr>
            <a:spLocks noGrp="1"/>
          </p:cNvSpPr>
          <p:nvPr>
            <p:ph sz="quarter" idx="4294967295"/>
          </p:nvPr>
        </p:nvSpPr>
        <p:spPr>
          <a:xfrm>
            <a:off x="457200" y="1371600"/>
            <a:ext cx="8064500" cy="4648200"/>
          </a:xfrm>
        </p:spPr>
        <p:txBody>
          <a:bodyPr>
            <a:noAutofit/>
          </a:bodyPr>
          <a:lstStyle/>
          <a:p>
            <a:pPr algn="just">
              <a:buFont typeface="Wingdings" pitchFamily="2" charset="2"/>
              <a:buChar char="v"/>
            </a:pPr>
            <a:r>
              <a:rPr lang="en-IN" dirty="0">
                <a:latin typeface="Times New Roman" pitchFamily="18" charset="0"/>
                <a:cs typeface="Times New Roman" pitchFamily="18" charset="0"/>
              </a:rPr>
              <a:t>Search more effectively and get better results by using some of these techniques</a:t>
            </a:r>
            <a:r>
              <a:rPr lang="en-IN" dirty="0" smtClean="0">
                <a:latin typeface="Times New Roman" pitchFamily="18" charset="0"/>
                <a:cs typeface="Times New Roman" pitchFamily="18" charset="0"/>
              </a:rPr>
              <a:t>.</a:t>
            </a:r>
          </a:p>
          <a:p>
            <a:pPr algn="just">
              <a:buFont typeface="Wingdings" pitchFamily="2" charset="2"/>
              <a:buChar char="v"/>
            </a:pPr>
            <a:r>
              <a:rPr lang="en-IN" dirty="0">
                <a:latin typeface="Times New Roman" pitchFamily="18" charset="0"/>
                <a:cs typeface="Times New Roman" pitchFamily="18" charset="0"/>
              </a:rPr>
              <a:t>The techniques explained </a:t>
            </a:r>
            <a:r>
              <a:rPr lang="en-IN" dirty="0" smtClean="0">
                <a:latin typeface="Times New Roman" pitchFamily="18" charset="0"/>
                <a:cs typeface="Times New Roman" pitchFamily="18" charset="0"/>
              </a:rPr>
              <a:t>here will </a:t>
            </a:r>
            <a:r>
              <a:rPr lang="en-IN" dirty="0">
                <a:latin typeface="Times New Roman" pitchFamily="18" charset="0"/>
                <a:cs typeface="Times New Roman" pitchFamily="18" charset="0"/>
              </a:rPr>
              <a:t>help you become the fast, effective searcher you really need to be as a distance learning student relying on online information sources. </a:t>
            </a:r>
            <a:endParaRPr lang="en-IN" dirty="0" smtClean="0">
              <a:latin typeface="Times New Roman" pitchFamily="18" charset="0"/>
              <a:cs typeface="Times New Roman" pitchFamily="18" charset="0"/>
            </a:endParaRPr>
          </a:p>
          <a:p>
            <a:pPr algn="just">
              <a:buFont typeface="Wingdings" pitchFamily="2" charset="2"/>
              <a:buChar char="v"/>
            </a:pPr>
            <a:r>
              <a:rPr lang="en-IN" dirty="0" smtClean="0">
                <a:latin typeface="Times New Roman" pitchFamily="18" charset="0"/>
                <a:cs typeface="Times New Roman" pitchFamily="18" charset="0"/>
              </a:rPr>
              <a:t>These technique </a:t>
            </a:r>
            <a:r>
              <a:rPr lang="en-IN" dirty="0">
                <a:latin typeface="Times New Roman" pitchFamily="18" charset="0"/>
                <a:cs typeface="Times New Roman" pitchFamily="18" charset="0"/>
              </a:rPr>
              <a:t>will save </a:t>
            </a:r>
            <a:r>
              <a:rPr lang="en-IN" dirty="0" smtClean="0">
                <a:latin typeface="Times New Roman" pitchFamily="18" charset="0"/>
                <a:cs typeface="Times New Roman" pitchFamily="18" charset="0"/>
              </a:rPr>
              <a:t>lot </a:t>
            </a:r>
            <a:r>
              <a:rPr lang="en-IN" dirty="0">
                <a:latin typeface="Times New Roman" pitchFamily="18" charset="0"/>
                <a:cs typeface="Times New Roman" pitchFamily="18" charset="0"/>
              </a:rPr>
              <a:t>of time and frustration</a:t>
            </a:r>
            <a:r>
              <a:rPr lang="en-IN" dirty="0" smtClean="0">
                <a:latin typeface="Times New Roman" pitchFamily="18" charset="0"/>
                <a:cs typeface="Times New Roman" pitchFamily="18" charset="0"/>
              </a:rPr>
              <a:t>.</a:t>
            </a:r>
          </a:p>
          <a:p>
            <a:pPr marL="0" indent="0" algn="just">
              <a:buNone/>
            </a:pP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4064158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smtClean="0">
                <a:effectLst>
                  <a:outerShdw blurRad="38100" dist="38100" dir="2700000" algn="tl">
                    <a:srgbClr val="000000">
                      <a:alpha val="43137"/>
                    </a:srgbClr>
                  </a:outerShdw>
                </a:effectLst>
              </a:rPr>
              <a:t>Content</a:t>
            </a:r>
            <a:endParaRPr lang="en-US" u="sng" dirty="0">
              <a:effectLst>
                <a:outerShdw blurRad="38100" dist="38100" dir="2700000" algn="tl">
                  <a:srgbClr val="000000">
                    <a:alpha val="43137"/>
                  </a:srgbClr>
                </a:outerShdw>
              </a:effectLst>
            </a:endParaRPr>
          </a:p>
        </p:txBody>
      </p:sp>
      <p:sp>
        <p:nvSpPr>
          <p:cNvPr id="4" name="TextBox 3"/>
          <p:cNvSpPr txBox="1"/>
          <p:nvPr/>
        </p:nvSpPr>
        <p:spPr>
          <a:xfrm>
            <a:off x="838200" y="1676400"/>
            <a:ext cx="7162800" cy="4524315"/>
          </a:xfrm>
          <a:prstGeom prst="rect">
            <a:avLst/>
          </a:prstGeom>
          <a:noFill/>
        </p:spPr>
        <p:txBody>
          <a:bodyPr wrap="square" rtlCol="0">
            <a:spAutoFit/>
          </a:bodyPr>
          <a:lstStyle/>
          <a:p>
            <a:r>
              <a:rPr lang="en-IN" sz="2400" dirty="0">
                <a:latin typeface="Times New Roman" pitchFamily="18" charset="0"/>
                <a:cs typeface="Times New Roman" pitchFamily="18" charset="0"/>
              </a:rPr>
              <a:t>-</a:t>
            </a:r>
            <a:r>
              <a:rPr lang="en-IN" sz="2400" b="1" i="1" dirty="0" smtClean="0">
                <a:latin typeface="Times New Roman" pitchFamily="18" charset="0"/>
                <a:cs typeface="Times New Roman" pitchFamily="18" charset="0"/>
              </a:rPr>
              <a:t>keyword:</a:t>
            </a:r>
          </a:p>
          <a:p>
            <a:pPr marL="342900" indent="-342900">
              <a:buFont typeface="Wingdings" pitchFamily="2" charset="2"/>
              <a:buChar char="v"/>
            </a:pPr>
            <a:r>
              <a:rPr lang="en-IN" sz="2400" dirty="0" smtClean="0">
                <a:latin typeface="Times New Roman" pitchFamily="18" charset="0"/>
                <a:cs typeface="Times New Roman" pitchFamily="18" charset="0"/>
              </a:rPr>
              <a:t>Excludes </a:t>
            </a:r>
            <a:r>
              <a:rPr lang="en-IN" sz="2400" dirty="0">
                <a:latin typeface="Times New Roman" pitchFamily="18" charset="0"/>
                <a:cs typeface="Times New Roman" pitchFamily="18" charset="0"/>
              </a:rPr>
              <a:t>the keyword from the search results. For example, loans -student shows results for all types of loans </a:t>
            </a:r>
            <a:r>
              <a:rPr lang="en-IN" sz="2400" i="1" dirty="0">
                <a:latin typeface="Times New Roman" pitchFamily="18" charset="0"/>
                <a:cs typeface="Times New Roman" pitchFamily="18" charset="0"/>
              </a:rPr>
              <a:t>except</a:t>
            </a:r>
            <a:r>
              <a:rPr lang="en-IN" sz="2400" dirty="0">
                <a:latin typeface="Times New Roman" pitchFamily="18" charset="0"/>
                <a:cs typeface="Times New Roman" pitchFamily="18" charset="0"/>
              </a:rPr>
              <a:t> student loans.</a:t>
            </a:r>
          </a:p>
          <a:p>
            <a:r>
              <a:rPr lang="en-IN" sz="2400" b="1" dirty="0">
                <a:latin typeface="Times New Roman" pitchFamily="18" charset="0"/>
                <a:cs typeface="Times New Roman" pitchFamily="18" charset="0"/>
              </a:rPr>
              <a:t>+</a:t>
            </a:r>
            <a:r>
              <a:rPr lang="en-IN" sz="2400" b="1" i="1" dirty="0" smtClean="0">
                <a:latin typeface="Times New Roman" pitchFamily="18" charset="0"/>
                <a:cs typeface="Times New Roman" pitchFamily="18" charset="0"/>
              </a:rPr>
              <a:t>keyword</a:t>
            </a:r>
          </a:p>
          <a:p>
            <a:pPr marL="342900" indent="-342900">
              <a:buFont typeface="Wingdings" pitchFamily="2" charset="2"/>
              <a:buChar char="v"/>
            </a:pPr>
            <a:r>
              <a:rPr lang="en-IN" sz="2400" dirty="0" smtClean="0">
                <a:latin typeface="Times New Roman" pitchFamily="18" charset="0"/>
                <a:cs typeface="Times New Roman" pitchFamily="18" charset="0"/>
              </a:rPr>
              <a:t>Allows </a:t>
            </a:r>
            <a:r>
              <a:rPr lang="en-IN" sz="2400" dirty="0">
                <a:latin typeface="Times New Roman" pitchFamily="18" charset="0"/>
                <a:cs typeface="Times New Roman" pitchFamily="18" charset="0"/>
              </a:rPr>
              <a:t>for forcing the inclusion of a keyword. This is particularly useful for including </a:t>
            </a:r>
            <a:r>
              <a:rPr lang="en-IN" sz="2400" i="1" dirty="0" err="1" smtClean="0">
                <a:latin typeface="Times New Roman" pitchFamily="18" charset="0"/>
                <a:cs typeface="Times New Roman" pitchFamily="18" charset="0"/>
              </a:rPr>
              <a:t>stopwords</a:t>
            </a:r>
            <a:r>
              <a:rPr lang="en-IN" sz="2400" dirty="0" err="1" smtClean="0">
                <a:latin typeface="Times New Roman" pitchFamily="18" charset="0"/>
                <a:cs typeface="Times New Roman" pitchFamily="18" charset="0"/>
              </a:rPr>
              <a:t>.For</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example, </a:t>
            </a:r>
            <a:r>
              <a:rPr lang="en-IN" sz="2400" dirty="0" smtClean="0">
                <a:latin typeface="Times New Roman" pitchFamily="18" charset="0"/>
                <a:cs typeface="Times New Roman" pitchFamily="18" charset="0"/>
              </a:rPr>
              <a:t>,if </a:t>
            </a:r>
            <a:r>
              <a:rPr lang="en-IN" sz="2400" dirty="0">
                <a:latin typeface="Times New Roman" pitchFamily="18" charset="0"/>
                <a:cs typeface="Times New Roman" pitchFamily="18" charset="0"/>
              </a:rPr>
              <a:t>you are looking for Patrick Powers, who was from Ireland, you would search for </a:t>
            </a:r>
            <a:r>
              <a:rPr lang="en-IN" sz="2400" dirty="0" err="1">
                <a:latin typeface="Times New Roman" pitchFamily="18" charset="0"/>
                <a:cs typeface="Times New Roman" pitchFamily="18" charset="0"/>
              </a:rPr>
              <a:t>patrick</a:t>
            </a:r>
            <a:r>
              <a:rPr lang="en-IN" sz="2400" dirty="0">
                <a:latin typeface="Times New Roman" pitchFamily="18" charset="0"/>
                <a:cs typeface="Times New Roman" pitchFamily="18" charset="0"/>
              </a:rPr>
              <a:t> powers + Ireland to avoid irrelevant results for Patrick Powers.</a:t>
            </a:r>
          </a:p>
          <a:p>
            <a:pPr marL="342900" indent="-342900">
              <a:buFont typeface="Wingdings" pitchFamily="2" charset="2"/>
              <a:buChar char="v"/>
            </a:pPr>
            <a:endParaRPr lang="en-US" sz="24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3361079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smtClean="0">
                <a:effectLst>
                  <a:outerShdw blurRad="38100" dist="38100" dir="2700000" algn="tl">
                    <a:srgbClr val="000000">
                      <a:alpha val="43137"/>
                    </a:srgbClr>
                  </a:outerShdw>
                </a:effectLst>
              </a:rPr>
              <a:t>Content</a:t>
            </a:r>
            <a:endParaRPr lang="en-US" u="sng" dirty="0">
              <a:effectLst>
                <a:outerShdw blurRad="38100" dist="38100" dir="2700000" algn="tl">
                  <a:srgbClr val="000000">
                    <a:alpha val="43137"/>
                  </a:srgbClr>
                </a:outerShdw>
              </a:effectLst>
            </a:endParaRPr>
          </a:p>
        </p:txBody>
      </p:sp>
      <p:sp>
        <p:nvSpPr>
          <p:cNvPr id="4" name="TextBox 3"/>
          <p:cNvSpPr txBox="1"/>
          <p:nvPr/>
        </p:nvSpPr>
        <p:spPr>
          <a:xfrm>
            <a:off x="838200" y="1676400"/>
            <a:ext cx="7162800" cy="3046988"/>
          </a:xfrm>
          <a:prstGeom prst="rect">
            <a:avLst/>
          </a:prstGeom>
          <a:noFill/>
        </p:spPr>
        <p:txBody>
          <a:bodyPr wrap="square" rtlCol="0">
            <a:spAutoFit/>
          </a:bodyPr>
          <a:lstStyle/>
          <a:p>
            <a:r>
              <a:rPr lang="en-IN" sz="2400" dirty="0" smtClean="0">
                <a:latin typeface="Times New Roman" pitchFamily="18" charset="0"/>
                <a:cs typeface="Times New Roman" pitchFamily="18" charset="0"/>
              </a:rPr>
              <a:t>“</a:t>
            </a:r>
            <a:r>
              <a:rPr lang="en-IN" sz="2400" b="1" i="1" dirty="0" smtClean="0">
                <a:latin typeface="Times New Roman" pitchFamily="18" charset="0"/>
                <a:cs typeface="Times New Roman" pitchFamily="18" charset="0"/>
              </a:rPr>
              <a:t>key phrase”</a:t>
            </a:r>
          </a:p>
          <a:p>
            <a:pPr marL="342900" indent="-342900">
              <a:buFont typeface="Wingdings" pitchFamily="2" charset="2"/>
              <a:buChar char="v"/>
            </a:pPr>
            <a:r>
              <a:rPr lang="en-US" sz="2400" i="1" dirty="0" smtClean="0">
                <a:latin typeface="Times New Roman" pitchFamily="18" charset="0"/>
                <a:cs typeface="Times New Roman" pitchFamily="18" charset="0"/>
              </a:rPr>
              <a:t>It shows search results for the exact phrase-</a:t>
            </a:r>
            <a:r>
              <a:rPr lang="en-US" sz="2400" i="1" dirty="0" err="1" smtClean="0">
                <a:latin typeface="Times New Roman" pitchFamily="18" charset="0"/>
                <a:cs typeface="Times New Roman" pitchFamily="18" charset="0"/>
              </a:rPr>
              <a:t>Seo</a:t>
            </a:r>
            <a:r>
              <a:rPr lang="en-US" sz="2400" i="1" dirty="0" smtClean="0">
                <a:latin typeface="Times New Roman" pitchFamily="18" charset="0"/>
                <a:cs typeface="Times New Roman" pitchFamily="18" charset="0"/>
              </a:rPr>
              <a:t> company.</a:t>
            </a:r>
            <a:endParaRPr lang="en-IN" sz="2400" i="1" dirty="0" smtClean="0">
              <a:latin typeface="Times New Roman" pitchFamily="18" charset="0"/>
              <a:cs typeface="Times New Roman" pitchFamily="18" charset="0"/>
            </a:endParaRPr>
          </a:p>
          <a:p>
            <a:r>
              <a:rPr lang="en-IN" sz="2400" b="1" i="1" dirty="0" smtClean="0">
                <a:latin typeface="Times New Roman" pitchFamily="18" charset="0"/>
                <a:cs typeface="Times New Roman" pitchFamily="18" charset="0"/>
              </a:rPr>
              <a:t> Keyword1 or keyword 2</a:t>
            </a:r>
          </a:p>
          <a:p>
            <a:pPr marL="342900" indent="-342900">
              <a:buFont typeface="Wingdings" pitchFamily="2" charset="2"/>
              <a:buChar char="v"/>
            </a:pPr>
            <a:r>
              <a:rPr lang="en-US" sz="2400" i="1" dirty="0" smtClean="0">
                <a:latin typeface="Times New Roman" pitchFamily="18" charset="0"/>
                <a:cs typeface="Times New Roman" pitchFamily="18" charset="0"/>
              </a:rPr>
              <a:t>Shows results for at least one of the keywords.</a:t>
            </a:r>
          </a:p>
          <a:p>
            <a:pPr marL="342900" indent="-342900">
              <a:buFont typeface="Wingdings" pitchFamily="2" charset="2"/>
              <a:buChar char="v"/>
            </a:pPr>
            <a:r>
              <a:rPr lang="en-US" sz="2400" i="1" dirty="0" smtClean="0">
                <a:latin typeface="Times New Roman" pitchFamily="18" charset="0"/>
                <a:cs typeface="Times New Roman" pitchFamily="18" charset="0"/>
              </a:rPr>
              <a:t>For ex.Google or Yahoo.</a:t>
            </a:r>
            <a:endParaRPr lang="en-IN" sz="2400" i="1"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pPr marL="342900" indent="-342900">
              <a:buFont typeface="Wingdings" pitchFamily="2" charset="2"/>
              <a:buChar char="v"/>
            </a:pPr>
            <a:endParaRPr lang="en-US" sz="24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1285599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dirty="0" smtClean="0">
                <a:solidFill>
                  <a:schemeClr val="accent1"/>
                </a:solidFill>
                <a:effectLst>
                  <a:outerShdw blurRad="38100" dist="38100" dir="2700000" algn="tl">
                    <a:srgbClr val="000000">
                      <a:alpha val="43137"/>
                    </a:srgbClr>
                  </a:outerShdw>
                </a:effectLst>
              </a:rPr>
              <a:t>Understanding </a:t>
            </a:r>
            <a:r>
              <a:rPr lang="en-US" sz="3200" b="1" u="sng" dirty="0" err="1" smtClean="0">
                <a:solidFill>
                  <a:schemeClr val="accent1"/>
                </a:solidFill>
                <a:effectLst>
                  <a:outerShdw blurRad="38100" dist="38100" dir="2700000" algn="tl">
                    <a:srgbClr val="000000">
                      <a:alpha val="43137"/>
                    </a:srgbClr>
                  </a:outerShdw>
                </a:effectLst>
              </a:rPr>
              <a:t>Serp</a:t>
            </a:r>
            <a:r>
              <a:rPr lang="en-US" sz="3200" b="1" u="sng" dirty="0" smtClean="0">
                <a:solidFill>
                  <a:schemeClr val="accent1"/>
                </a:solidFill>
                <a:effectLst>
                  <a:outerShdw blurRad="38100" dist="38100" dir="2700000" algn="tl">
                    <a:srgbClr val="000000">
                      <a:alpha val="43137"/>
                    </a:srgbClr>
                  </a:outerShdw>
                </a:effectLst>
              </a:rPr>
              <a:t>..(</a:t>
            </a:r>
            <a:r>
              <a:rPr lang="en-US" sz="3200" b="1" u="sng" dirty="0" err="1" smtClean="0">
                <a:solidFill>
                  <a:schemeClr val="accent1"/>
                </a:solidFill>
                <a:effectLst>
                  <a:outerShdw blurRad="38100" dist="38100" dir="2700000" algn="tl">
                    <a:srgbClr val="000000">
                      <a:alpha val="43137"/>
                    </a:srgbClr>
                  </a:outerShdw>
                </a:effectLst>
              </a:rPr>
              <a:t>jfyk</a:t>
            </a:r>
            <a:r>
              <a:rPr lang="en-US" sz="3200" b="1" u="sng" dirty="0" smtClean="0">
                <a:solidFill>
                  <a:schemeClr val="accent1"/>
                </a:solidFill>
                <a:effectLst>
                  <a:outerShdw blurRad="38100" dist="38100" dir="2700000" algn="tl">
                    <a:srgbClr val="000000">
                      <a:alpha val="43137"/>
                    </a:srgbClr>
                  </a:outerShdw>
                </a:effectLst>
              </a:rPr>
              <a:t>)</a:t>
            </a:r>
            <a:endParaRPr lang="en-IN" dirty="0"/>
          </a:p>
        </p:txBody>
      </p:sp>
      <p:sp>
        <p:nvSpPr>
          <p:cNvPr id="5" name="Content Placeholder 4"/>
          <p:cNvSpPr>
            <a:spLocks noGrp="1"/>
          </p:cNvSpPr>
          <p:nvPr>
            <p:ph sz="quarter" idx="1"/>
          </p:nvPr>
        </p:nvSpPr>
        <p:spPr/>
        <p:txBody>
          <a:bodyPr>
            <a:normAutofit/>
          </a:bodyPr>
          <a:lstStyle/>
          <a:p>
            <a:pPr>
              <a:lnSpc>
                <a:spcPct val="150000"/>
              </a:lnSpc>
              <a:buFont typeface="Wingdings" pitchFamily="2" charset="2"/>
              <a:buChar char="v"/>
            </a:pPr>
            <a:r>
              <a:rPr lang="en-US" sz="2000" dirty="0" smtClean="0">
                <a:latin typeface="Times New Roman" pitchFamily="18" charset="0"/>
                <a:cs typeface="Times New Roman" pitchFamily="18" charset="0"/>
              </a:rPr>
              <a:t>Some of these techniques are:</a:t>
            </a:r>
          </a:p>
          <a:p>
            <a:pPr marL="0" indent="0">
              <a:lnSpc>
                <a:spcPct val="150000"/>
              </a:lnSpc>
              <a:buNone/>
            </a:pPr>
            <a:r>
              <a:rPr lang="en-US" sz="2000" dirty="0" smtClean="0">
                <a:latin typeface="Times New Roman" pitchFamily="18" charset="0"/>
                <a:cs typeface="Times New Roman" pitchFamily="18" charset="0"/>
              </a:rPr>
              <a:t>1)Using Operator</a:t>
            </a:r>
          </a:p>
          <a:p>
            <a:pPr marL="0" indent="0">
              <a:lnSpc>
                <a:spcPct val="150000"/>
              </a:lnSpc>
              <a:buNone/>
            </a:pPr>
            <a:r>
              <a:rPr lang="en-US" sz="2000" dirty="0">
                <a:latin typeface="Times New Roman" pitchFamily="18" charset="0"/>
                <a:cs typeface="Times New Roman" pitchFamily="18" charset="0"/>
              </a:rPr>
              <a:t>2</a:t>
            </a:r>
            <a:r>
              <a:rPr lang="en-US" sz="2000" dirty="0" smtClean="0">
                <a:latin typeface="Times New Roman" pitchFamily="18" charset="0"/>
                <a:cs typeface="Times New Roman" pitchFamily="18" charset="0"/>
              </a:rPr>
              <a:t>) Phrase searching</a:t>
            </a:r>
          </a:p>
          <a:p>
            <a:pPr marL="0" indent="0">
              <a:lnSpc>
                <a:spcPct val="150000"/>
              </a:lnSpc>
              <a:buNone/>
            </a:pPr>
            <a:r>
              <a:rPr lang="en-US" sz="2000" dirty="0">
                <a:latin typeface="Times New Roman" pitchFamily="18" charset="0"/>
                <a:cs typeface="Times New Roman" pitchFamily="18" charset="0"/>
              </a:rPr>
              <a:t>3</a:t>
            </a:r>
            <a:r>
              <a:rPr lang="en-US" sz="2000" dirty="0" smtClean="0">
                <a:latin typeface="Times New Roman" pitchFamily="18" charset="0"/>
                <a:cs typeface="Times New Roman" pitchFamily="18" charset="0"/>
              </a:rPr>
              <a:t>) Boolean Searching</a:t>
            </a:r>
          </a:p>
          <a:p>
            <a:pPr marL="0" indent="0">
              <a:lnSpc>
                <a:spcPct val="150000"/>
              </a:lnSpc>
              <a:buNone/>
            </a:pPr>
            <a:r>
              <a:rPr lang="en-US" sz="2000" dirty="0">
                <a:latin typeface="Times New Roman" pitchFamily="18" charset="0"/>
                <a:cs typeface="Times New Roman" pitchFamily="18" charset="0"/>
              </a:rPr>
              <a:t>4</a:t>
            </a:r>
            <a:r>
              <a:rPr lang="en-IN" sz="2000" dirty="0" smtClean="0">
                <a:latin typeface="Times New Roman" pitchFamily="18" charset="0"/>
                <a:cs typeface="Times New Roman" pitchFamily="18" charset="0"/>
              </a:rPr>
              <a:t>) Nested Searching</a:t>
            </a:r>
          </a:p>
          <a:p>
            <a:pPr marL="0" indent="0">
              <a:lnSpc>
                <a:spcPct val="150000"/>
              </a:lnSpc>
              <a:buNone/>
            </a:pPr>
            <a:r>
              <a:rPr lang="en-US" sz="2000" dirty="0">
                <a:latin typeface="Times New Roman" pitchFamily="18" charset="0"/>
                <a:cs typeface="Times New Roman" pitchFamily="18" charset="0"/>
              </a:rPr>
              <a:t>5</a:t>
            </a:r>
            <a:r>
              <a:rPr lang="en-US" sz="2000" dirty="0" smtClean="0">
                <a:latin typeface="Times New Roman" pitchFamily="18" charset="0"/>
                <a:cs typeface="Times New Roman" pitchFamily="18" charset="0"/>
              </a:rPr>
              <a:t>) Proximity Searching</a:t>
            </a:r>
          </a:p>
          <a:p>
            <a:pPr marL="0" indent="0">
              <a:lnSpc>
                <a:spcPct val="150000"/>
              </a:lnSpc>
              <a:buNone/>
            </a:pPr>
            <a:r>
              <a:rPr lang="en-US" sz="2000" dirty="0">
                <a:latin typeface="Times New Roman" pitchFamily="18" charset="0"/>
                <a:cs typeface="Times New Roman" pitchFamily="18" charset="0"/>
              </a:rPr>
              <a:t>6</a:t>
            </a:r>
            <a:r>
              <a:rPr lang="en-US" sz="2000" dirty="0" smtClean="0">
                <a:latin typeface="Times New Roman" pitchFamily="18" charset="0"/>
                <a:cs typeface="Times New Roman" pitchFamily="18" charset="0"/>
              </a:rPr>
              <a:t>)</a:t>
            </a:r>
            <a:r>
              <a:rPr lang="en-IN" sz="2000" dirty="0" smtClean="0">
                <a:latin typeface="Times New Roman" pitchFamily="18" charset="0"/>
                <a:cs typeface="Times New Roman" pitchFamily="18" charset="0"/>
              </a:rPr>
              <a:t> Truncation searching</a:t>
            </a:r>
          </a:p>
          <a:p>
            <a:pPr marL="0" indent="0">
              <a:lnSpc>
                <a:spcPct val="150000"/>
              </a:lnSpc>
              <a:buNone/>
            </a:pPr>
            <a:r>
              <a:rPr lang="en-US" sz="2000" dirty="0">
                <a:latin typeface="Times New Roman" pitchFamily="18" charset="0"/>
                <a:cs typeface="Times New Roman" pitchFamily="18" charset="0"/>
              </a:rPr>
              <a:t>7</a:t>
            </a:r>
            <a:r>
              <a:rPr lang="en-US" sz="2000" dirty="0" smtClean="0">
                <a:latin typeface="Times New Roman" pitchFamily="18" charset="0"/>
                <a:cs typeface="Times New Roman" pitchFamily="18" charset="0"/>
              </a:rPr>
              <a:t>) Wild card searching</a:t>
            </a:r>
          </a:p>
          <a:p>
            <a:pPr marL="0" indent="0">
              <a:buNone/>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0163592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effectLst>
                  <a:outerShdw blurRad="38100" dist="38100" dir="2700000" algn="tl">
                    <a:srgbClr val="000000">
                      <a:alpha val="43137"/>
                    </a:srgbClr>
                  </a:outerShdw>
                </a:effectLst>
              </a:rPr>
              <a:t>P</a:t>
            </a:r>
            <a:r>
              <a:rPr lang="en-US" b="1" u="sng" dirty="0" smtClean="0">
                <a:effectLst>
                  <a:outerShdw blurRad="38100" dist="38100" dir="2700000" algn="tl">
                    <a:srgbClr val="000000">
                      <a:alpha val="43137"/>
                    </a:srgbClr>
                  </a:outerShdw>
                </a:effectLst>
              </a:rPr>
              <a:t>hrase Searching:</a:t>
            </a:r>
            <a:endParaRPr lang="en-IN" dirty="0"/>
          </a:p>
        </p:txBody>
      </p:sp>
      <p:sp>
        <p:nvSpPr>
          <p:cNvPr id="3" name="Content Placeholder 2"/>
          <p:cNvSpPr>
            <a:spLocks noGrp="1"/>
          </p:cNvSpPr>
          <p:nvPr>
            <p:ph sz="quarter" idx="1"/>
          </p:nvPr>
        </p:nvSpPr>
        <p:spPr/>
        <p:txBody>
          <a:bodyPr>
            <a:normAutofit/>
          </a:bodyPr>
          <a:lstStyle/>
          <a:p>
            <a:pPr>
              <a:lnSpc>
                <a:spcPct val="150000"/>
              </a:lnSpc>
              <a:buFont typeface="Wingdings" pitchFamily="2" charset="2"/>
              <a:buChar char="v"/>
            </a:pPr>
            <a:r>
              <a:rPr lang="en-IN" sz="2000" dirty="0">
                <a:latin typeface="Times New Roman" pitchFamily="18" charset="0"/>
                <a:cs typeface="Times New Roman" pitchFamily="18" charset="0"/>
              </a:rPr>
              <a:t>Phrase searching is a useful technique which can increase the relevance of your results. Sometimes your search may comprise common words which, when combined in an </a:t>
            </a:r>
            <a:r>
              <a:rPr lang="en-IN" sz="2000" b="1" dirty="0">
                <a:latin typeface="Times New Roman" pitchFamily="18" charset="0"/>
                <a:cs typeface="Times New Roman" pitchFamily="18" charset="0"/>
              </a:rPr>
              <a:t>AND</a:t>
            </a:r>
            <a:r>
              <a:rPr lang="en-IN" sz="2000" dirty="0">
                <a:latin typeface="Times New Roman" pitchFamily="18" charset="0"/>
                <a:cs typeface="Times New Roman" pitchFamily="18" charset="0"/>
              </a:rPr>
              <a:t> search, retrieve too many irrelevant records. Databases use different techniques to specify phrase searching - check the online help.</a:t>
            </a:r>
          </a:p>
          <a:p>
            <a:pPr>
              <a:lnSpc>
                <a:spcPct val="150000"/>
              </a:lnSpc>
              <a:buFont typeface="Wingdings" pitchFamily="2" charset="2"/>
              <a:buChar char="v"/>
            </a:pPr>
            <a:r>
              <a:rPr lang="en-IN" sz="2000" dirty="0">
                <a:latin typeface="Times New Roman" pitchFamily="18" charset="0"/>
                <a:cs typeface="Times New Roman" pitchFamily="18" charset="0"/>
              </a:rPr>
              <a:t>Some web search engines and databases allow you to specify a phrase using inverted commas.</a:t>
            </a:r>
            <a:br>
              <a:rPr lang="en-IN" sz="2000" dirty="0">
                <a:latin typeface="Times New Roman" pitchFamily="18" charset="0"/>
                <a:cs typeface="Times New Roman" pitchFamily="18" charset="0"/>
              </a:rPr>
            </a:br>
            <a:r>
              <a:rPr lang="en-IN" sz="2000" dirty="0" err="1">
                <a:latin typeface="Times New Roman" pitchFamily="18" charset="0"/>
                <a:cs typeface="Times New Roman" pitchFamily="18" charset="0"/>
              </a:rPr>
              <a:t>eg</a:t>
            </a:r>
            <a:r>
              <a:rPr lang="en-IN" sz="2000" dirty="0">
                <a:latin typeface="Times New Roman" pitchFamily="18" charset="0"/>
                <a:cs typeface="Times New Roman" pitchFamily="18" charset="0"/>
              </a:rPr>
              <a:t> "agricultural development"</a:t>
            </a:r>
            <a:br>
              <a:rPr lang="en-IN" sz="2000" dirty="0">
                <a:latin typeface="Times New Roman" pitchFamily="18" charset="0"/>
                <a:cs typeface="Times New Roman" pitchFamily="18" charset="0"/>
              </a:rPr>
            </a:br>
            <a:r>
              <a:rPr lang="en-IN" sz="2000" dirty="0" err="1">
                <a:latin typeface="Times New Roman" pitchFamily="18" charset="0"/>
                <a:cs typeface="Times New Roman" pitchFamily="18" charset="0"/>
              </a:rPr>
              <a:t>eg</a:t>
            </a:r>
            <a:r>
              <a:rPr lang="en-IN" sz="2000" dirty="0">
                <a:latin typeface="Times New Roman" pitchFamily="18" charset="0"/>
                <a:cs typeface="Times New Roman" pitchFamily="18" charset="0"/>
              </a:rPr>
              <a:t> "foot and mouth"</a:t>
            </a:r>
          </a:p>
        </p:txBody>
      </p:sp>
    </p:spTree>
    <p:extLst>
      <p:ext uri="{BB962C8B-B14F-4D97-AF65-F5344CB8AC3E}">
        <p14:creationId xmlns:p14="http://schemas.microsoft.com/office/powerpoint/2010/main" val="2415423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dirty="0">
                <a:solidFill>
                  <a:schemeClr val="accent1"/>
                </a:solidFill>
                <a:effectLst>
                  <a:outerShdw blurRad="38100" dist="38100" dir="2700000" algn="tl">
                    <a:srgbClr val="000000">
                      <a:alpha val="43137"/>
                    </a:srgbClr>
                  </a:outerShdw>
                </a:effectLst>
              </a:rPr>
              <a:t>indexing</a:t>
            </a:r>
            <a:endParaRPr lang="en-IN" dirty="0"/>
          </a:p>
        </p:txBody>
      </p:sp>
      <p:sp>
        <p:nvSpPr>
          <p:cNvPr id="3" name="Content Placeholder 2"/>
          <p:cNvSpPr>
            <a:spLocks noGrp="1"/>
          </p:cNvSpPr>
          <p:nvPr>
            <p:ph sz="quarter" idx="1"/>
          </p:nvPr>
        </p:nvSpPr>
        <p:spPr/>
        <p:txBody>
          <a:bodyPr>
            <a:normAutofit/>
          </a:bodyPr>
          <a:lstStyle/>
          <a:p>
            <a:pPr>
              <a:lnSpc>
                <a:spcPct val="150000"/>
              </a:lnSpc>
              <a:buFont typeface="Wingdings" pitchFamily="2" charset="2"/>
              <a:buChar char="v"/>
            </a:pPr>
            <a:r>
              <a:rPr lang="en-IN" sz="2000" b="1" dirty="0" smtClean="0">
                <a:latin typeface="Times New Roman" pitchFamily="18" charset="0"/>
                <a:cs typeface="Times New Roman" pitchFamily="18" charset="0"/>
              </a:rPr>
              <a:t>Indexing </a:t>
            </a: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is the process of creating index for all the fetched web pages and keeping them into a giant database from where it can later be retrieved. </a:t>
            </a:r>
          </a:p>
          <a:p>
            <a:pPr algn="just">
              <a:lnSpc>
                <a:spcPct val="150000"/>
              </a:lnSpc>
              <a:buFont typeface="Wingdings" pitchFamily="2" charset="2"/>
              <a:buChar char="v"/>
            </a:pPr>
            <a:r>
              <a:rPr lang="en-IN" sz="2000" dirty="0" smtClean="0">
                <a:latin typeface="Times New Roman" pitchFamily="18" charset="0"/>
                <a:cs typeface="Times New Roman" pitchFamily="18" charset="0"/>
              </a:rPr>
              <a:t>After </a:t>
            </a:r>
            <a:r>
              <a:rPr lang="en-IN" sz="2000" dirty="0">
                <a:latin typeface="Times New Roman" pitchFamily="18" charset="0"/>
                <a:cs typeface="Times New Roman" pitchFamily="18" charset="0"/>
              </a:rPr>
              <a:t>a page is crawled, the next step is to </a:t>
            </a:r>
            <a:r>
              <a:rPr lang="en-IN" sz="2000" b="1" dirty="0">
                <a:latin typeface="Times New Roman" pitchFamily="18" charset="0"/>
                <a:cs typeface="Times New Roman" pitchFamily="18" charset="0"/>
              </a:rPr>
              <a:t>index</a:t>
            </a:r>
            <a:r>
              <a:rPr lang="en-IN" sz="2000" dirty="0">
                <a:latin typeface="Times New Roman" pitchFamily="18" charset="0"/>
                <a:cs typeface="Times New Roman" pitchFamily="18" charset="0"/>
              </a:rPr>
              <a:t> its content.</a:t>
            </a:r>
          </a:p>
          <a:p>
            <a:pPr algn="just">
              <a:lnSpc>
                <a:spcPct val="150000"/>
              </a:lnSpc>
              <a:buFont typeface="Wingdings" pitchFamily="2" charset="2"/>
              <a:buChar char="v"/>
            </a:pPr>
            <a:r>
              <a:rPr lang="en-IN" sz="2000" dirty="0">
                <a:latin typeface="Times New Roman" pitchFamily="18" charset="0"/>
                <a:cs typeface="Times New Roman" pitchFamily="18" charset="0"/>
              </a:rPr>
              <a:t>The </a:t>
            </a:r>
            <a:r>
              <a:rPr lang="en-IN" sz="2000" b="1" dirty="0">
                <a:latin typeface="Times New Roman" pitchFamily="18" charset="0"/>
                <a:cs typeface="Times New Roman" pitchFamily="18" charset="0"/>
              </a:rPr>
              <a:t>crawler </a:t>
            </a:r>
            <a:r>
              <a:rPr lang="en-IN" sz="2000" dirty="0">
                <a:latin typeface="Times New Roman" pitchFamily="18" charset="0"/>
                <a:cs typeface="Times New Roman" pitchFamily="18" charset="0"/>
              </a:rPr>
              <a:t>will look for the page title, headings and meta tags and other information to be stored in index databases, the rest of the content will be stored in other databases.</a:t>
            </a:r>
          </a:p>
          <a:p>
            <a:pPr algn="just">
              <a:lnSpc>
                <a:spcPct val="150000"/>
              </a:lnSpc>
              <a:buFont typeface="Wingdings" pitchFamily="2" charset="2"/>
              <a:buChar char="v"/>
            </a:pPr>
            <a:r>
              <a:rPr lang="en-IN" sz="2000" dirty="0">
                <a:latin typeface="Times New Roman" pitchFamily="18" charset="0"/>
                <a:cs typeface="Times New Roman" pitchFamily="18" charset="0"/>
              </a:rPr>
              <a:t>The main purpose of indexing is to identify a website and assign keywords that best describe the website.</a:t>
            </a:r>
            <a:endParaRPr lang="en-US" sz="2000" b="1" u="sng" dirty="0">
              <a:latin typeface="Times New Roman" pitchFamily="18" charset="0"/>
              <a:cs typeface="Times New Roman" pitchFamily="18" charset="0"/>
            </a:endParaRPr>
          </a:p>
          <a:p>
            <a:pPr>
              <a:lnSpc>
                <a:spcPct val="150000"/>
              </a:lnSpc>
              <a:buFont typeface="Wingdings" pitchFamily="2" charset="2"/>
              <a:buChar char="v"/>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530910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1"/>
                </a:solidFill>
                <a:effectLst>
                  <a:outerShdw blurRad="38100" dist="38100" dir="2700000" algn="tl">
                    <a:srgbClr val="000000">
                      <a:alpha val="43137"/>
                    </a:srgbClr>
                  </a:outerShdw>
                </a:effectLst>
              </a:rPr>
              <a:t>Continue..</a:t>
            </a:r>
            <a:endParaRPr lang="en-IN" dirty="0"/>
          </a:p>
        </p:txBody>
      </p:sp>
      <p:sp>
        <p:nvSpPr>
          <p:cNvPr id="3" name="Content Placeholder 2"/>
          <p:cNvSpPr>
            <a:spLocks noGrp="1"/>
          </p:cNvSpPr>
          <p:nvPr>
            <p:ph sz="quarter" idx="1"/>
          </p:nvPr>
        </p:nvSpPr>
        <p:spPr/>
        <p:txBody>
          <a:bodyPr>
            <a:normAutofit fontScale="92500"/>
          </a:bodyPr>
          <a:lstStyle/>
          <a:p>
            <a:pPr>
              <a:lnSpc>
                <a:spcPct val="150000"/>
              </a:lnSpc>
              <a:buFont typeface="Wingdings" pitchFamily="2" charset="2"/>
              <a:buChar char="v"/>
            </a:pPr>
            <a:r>
              <a:rPr lang="en-IN" sz="2000" b="1" dirty="0">
                <a:latin typeface="Times New Roman" pitchFamily="18" charset="0"/>
                <a:cs typeface="Times New Roman" pitchFamily="18" charset="0"/>
              </a:rPr>
              <a:t>Proximity </a:t>
            </a:r>
            <a:r>
              <a:rPr lang="en-IN" sz="2000" b="1" dirty="0" smtClean="0">
                <a:latin typeface="Times New Roman" pitchFamily="18" charset="0"/>
                <a:cs typeface="Times New Roman" pitchFamily="18" charset="0"/>
              </a:rPr>
              <a:t>searching</a:t>
            </a:r>
          </a:p>
          <a:p>
            <a:pPr>
              <a:lnSpc>
                <a:spcPct val="150000"/>
              </a:lnSpc>
              <a:buFont typeface="Wingdings" pitchFamily="2" charset="2"/>
              <a:buChar char="v"/>
            </a:pPr>
            <a:r>
              <a:rPr lang="en-IN" sz="2000" b="1" dirty="0" smtClean="0">
                <a:latin typeface="Times New Roman" pitchFamily="18" charset="0"/>
                <a:cs typeface="Times New Roman" pitchFamily="18" charset="0"/>
              </a:rPr>
              <a:t>Use </a:t>
            </a:r>
            <a:r>
              <a:rPr lang="en-IN" sz="2000" b="1" dirty="0">
                <a:latin typeface="Times New Roman" pitchFamily="18" charset="0"/>
                <a:cs typeface="Times New Roman" pitchFamily="18" charset="0"/>
              </a:rPr>
              <a:t>to: make a search more specific and exclude irrelevant records</a:t>
            </a:r>
            <a:endParaRPr lang="en-IN" sz="2000" dirty="0">
              <a:latin typeface="Times New Roman" pitchFamily="18" charset="0"/>
              <a:cs typeface="Times New Roman" pitchFamily="18" charset="0"/>
            </a:endParaRPr>
          </a:p>
          <a:p>
            <a:pPr>
              <a:lnSpc>
                <a:spcPct val="150000"/>
              </a:lnSpc>
              <a:buFont typeface="Wingdings" pitchFamily="2" charset="2"/>
              <a:buChar char="v"/>
            </a:pPr>
            <a:r>
              <a:rPr lang="en-IN" sz="2000" dirty="0">
                <a:latin typeface="Times New Roman" pitchFamily="18" charset="0"/>
                <a:cs typeface="Times New Roman" pitchFamily="18" charset="0"/>
              </a:rPr>
              <a:t>Some databases use 'proximity operators'. These enable you to specify how near one word must be to another and, in some cases, in what order. This makes a search more specific and excludes irrelevant records. </a:t>
            </a:r>
            <a:endParaRPr lang="en-IN" sz="2000" dirty="0" smtClean="0">
              <a:latin typeface="Times New Roman" pitchFamily="18" charset="0"/>
              <a:cs typeface="Times New Roman" pitchFamily="18" charset="0"/>
            </a:endParaRPr>
          </a:p>
          <a:p>
            <a:pPr>
              <a:lnSpc>
                <a:spcPct val="150000"/>
              </a:lnSpc>
              <a:buFont typeface="Wingdings" pitchFamily="2" charset="2"/>
              <a:buChar char="v"/>
            </a:pPr>
            <a:r>
              <a:rPr lang="en-IN" sz="2000" dirty="0" smtClean="0">
                <a:latin typeface="Times New Roman" pitchFamily="18" charset="0"/>
                <a:cs typeface="Times New Roman" pitchFamily="18" charset="0"/>
              </a:rPr>
              <a:t>For </a:t>
            </a:r>
            <a:r>
              <a:rPr lang="en-IN" sz="2000" dirty="0">
                <a:latin typeface="Times New Roman" pitchFamily="18" charset="0"/>
                <a:cs typeface="Times New Roman" pitchFamily="18" charset="0"/>
              </a:rPr>
              <a:t>instance, if you were searching for references about women in Africa, you might retrieve irrelevant records for items about women published in Africa. Performing a proximity search will only retrieve the two words in the same sentence, and so exclude those irrelevant records.</a:t>
            </a:r>
          </a:p>
          <a:p>
            <a:pPr>
              <a:lnSpc>
                <a:spcPct val="150000"/>
              </a:lnSpc>
              <a:buFont typeface="Wingdings" pitchFamily="2" charset="2"/>
              <a:buChar char="v"/>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3449542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1"/>
                </a:solidFill>
                <a:effectLst>
                  <a:outerShdw blurRad="38100" dist="38100" dir="2700000" algn="tl">
                    <a:srgbClr val="000000">
                      <a:alpha val="43137"/>
                    </a:srgbClr>
                  </a:outerShdw>
                </a:effectLst>
              </a:rPr>
              <a:t>Continue..</a:t>
            </a:r>
            <a:endParaRPr lang="en-IN" dirty="0"/>
          </a:p>
        </p:txBody>
      </p:sp>
      <p:sp>
        <p:nvSpPr>
          <p:cNvPr id="3" name="Content Placeholder 2"/>
          <p:cNvSpPr>
            <a:spLocks noGrp="1"/>
          </p:cNvSpPr>
          <p:nvPr>
            <p:ph sz="quarter" idx="1"/>
          </p:nvPr>
        </p:nvSpPr>
        <p:spPr/>
        <p:txBody>
          <a:bodyPr>
            <a:normAutofit/>
          </a:bodyPr>
          <a:lstStyle/>
          <a:p>
            <a:pPr>
              <a:lnSpc>
                <a:spcPct val="150000"/>
              </a:lnSpc>
              <a:buFont typeface="Wingdings" pitchFamily="2" charset="2"/>
              <a:buChar char="v"/>
            </a:pPr>
            <a:r>
              <a:rPr lang="en-IN" sz="2000" b="1" dirty="0"/>
              <a:t>Proximity searching </a:t>
            </a:r>
            <a:r>
              <a:rPr lang="en-IN" sz="2000" dirty="0"/>
              <a:t>allows you to specify that records found by your search contain one search term </a:t>
            </a:r>
            <a:r>
              <a:rPr lang="en-IN" sz="2000" b="1" dirty="0"/>
              <a:t>near</a:t>
            </a:r>
            <a:r>
              <a:rPr lang="en-IN" sz="2000" dirty="0"/>
              <a:t> another</a:t>
            </a:r>
            <a:r>
              <a:rPr lang="en-IN" sz="2000" dirty="0" smtClean="0"/>
              <a:t>.</a:t>
            </a:r>
          </a:p>
          <a:p>
            <a:pPr>
              <a:lnSpc>
                <a:spcPct val="150000"/>
              </a:lnSpc>
              <a:buFont typeface="Wingdings" pitchFamily="2" charset="2"/>
              <a:buChar char="v"/>
            </a:pPr>
            <a:r>
              <a:rPr lang="en-IN" sz="2000" dirty="0"/>
              <a:t>The near operator requires that a record has terms close together in the text, making it more likely that there is a meaningful link between the terms in the record.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184404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1"/>
                </a:solidFill>
                <a:effectLst>
                  <a:outerShdw blurRad="38100" dist="38100" dir="2700000" algn="tl">
                    <a:srgbClr val="000000">
                      <a:alpha val="43137"/>
                    </a:srgbClr>
                  </a:outerShdw>
                </a:effectLst>
              </a:rPr>
              <a:t>Continue..</a:t>
            </a:r>
            <a:endParaRPr lang="en-IN" dirty="0"/>
          </a:p>
        </p:txBody>
      </p:sp>
      <p:sp>
        <p:nvSpPr>
          <p:cNvPr id="3" name="Content Placeholder 2"/>
          <p:cNvSpPr>
            <a:spLocks noGrp="1"/>
          </p:cNvSpPr>
          <p:nvPr>
            <p:ph sz="quarter" idx="1"/>
          </p:nvPr>
        </p:nvSpPr>
        <p:spPr/>
        <p:txBody>
          <a:bodyPr>
            <a:normAutofit fontScale="92500"/>
          </a:bodyPr>
          <a:lstStyle/>
          <a:p>
            <a:pPr marL="0" indent="0">
              <a:lnSpc>
                <a:spcPct val="150000"/>
              </a:lnSpc>
              <a:buNone/>
            </a:pPr>
            <a:r>
              <a:rPr lang="en-IN" sz="2000" b="1" dirty="0" smtClean="0"/>
              <a:t>Truncation</a:t>
            </a:r>
          </a:p>
          <a:p>
            <a:pPr>
              <a:lnSpc>
                <a:spcPct val="150000"/>
              </a:lnSpc>
              <a:buFont typeface="Wingdings" pitchFamily="2" charset="2"/>
              <a:buChar char="v"/>
            </a:pPr>
            <a:r>
              <a:rPr lang="en-IN" sz="2000" dirty="0"/>
              <a:t>This is useful when searching for the singular and plural form of a word as well as for terms that can be reduced to a common stem. Often the asterisk (*) is used but other characters can also be inserted, including the exclamation mark </a:t>
            </a:r>
            <a:r>
              <a:rPr lang="en-IN" sz="2000" dirty="0" smtClean="0"/>
              <a:t>(!).</a:t>
            </a:r>
          </a:p>
          <a:p>
            <a:pPr>
              <a:lnSpc>
                <a:spcPct val="150000"/>
              </a:lnSpc>
              <a:buFont typeface="Wingdings" pitchFamily="2" charset="2"/>
              <a:buChar char="v"/>
            </a:pPr>
            <a:r>
              <a:rPr lang="en-IN" sz="2000" dirty="0"/>
              <a:t>To increase the number of hits retrieved, you might consider using a truncation symbol.  </a:t>
            </a:r>
            <a:r>
              <a:rPr lang="en-IN" sz="2000"/>
              <a:t>Truncation will pick up variations of a word stem</a:t>
            </a:r>
            <a:endParaRPr lang="en-IN" sz="2000" dirty="0"/>
          </a:p>
          <a:p>
            <a:pPr>
              <a:lnSpc>
                <a:spcPct val="150000"/>
              </a:lnSpc>
              <a:buFont typeface="Wingdings" pitchFamily="2" charset="2"/>
              <a:buChar char="v"/>
            </a:pPr>
            <a:r>
              <a:rPr lang="en-IN" sz="2000" dirty="0"/>
              <a:t>A search </a:t>
            </a:r>
            <a:r>
              <a:rPr lang="en-IN" sz="2000" dirty="0" smtClean="0"/>
              <a:t>for skill</a:t>
            </a:r>
            <a:r>
              <a:rPr lang="en-IN" sz="2000" dirty="0"/>
              <a:t>*</a:t>
            </a:r>
          </a:p>
          <a:p>
            <a:pPr>
              <a:lnSpc>
                <a:spcPct val="150000"/>
              </a:lnSpc>
              <a:buFont typeface="Wingdings" pitchFamily="2" charset="2"/>
              <a:buChar char="v"/>
            </a:pPr>
            <a:r>
              <a:rPr lang="en-IN" sz="2000" dirty="0"/>
              <a:t>would retrieve skill, skills, skilling, skilled, etc.</a:t>
            </a:r>
          </a:p>
          <a:p>
            <a:pPr>
              <a:lnSpc>
                <a:spcPct val="150000"/>
              </a:lnSpc>
              <a:buFont typeface="Wingdings" pitchFamily="2" charset="2"/>
              <a:buChar char="v"/>
            </a:pPr>
            <a:endParaRPr lang="en-IN" sz="2000" b="1" dirty="0"/>
          </a:p>
          <a:p>
            <a:pPr>
              <a:lnSpc>
                <a:spcPct val="150000"/>
              </a:lnSpc>
              <a:buFont typeface="Wingdings" pitchFamily="2" charset="2"/>
              <a:buChar char="v"/>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6715186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1"/>
                </a:solidFill>
                <a:effectLst>
                  <a:outerShdw blurRad="38100" dist="38100" dir="2700000" algn="tl">
                    <a:srgbClr val="000000">
                      <a:alpha val="43137"/>
                    </a:srgbClr>
                  </a:outerShdw>
                </a:effectLst>
              </a:rPr>
              <a:t>Continue..</a:t>
            </a:r>
            <a:endParaRPr lang="en-IN" dirty="0"/>
          </a:p>
        </p:txBody>
      </p:sp>
      <p:sp>
        <p:nvSpPr>
          <p:cNvPr id="3" name="Content Placeholder 2"/>
          <p:cNvSpPr>
            <a:spLocks noGrp="1"/>
          </p:cNvSpPr>
          <p:nvPr>
            <p:ph sz="quarter" idx="1"/>
          </p:nvPr>
        </p:nvSpPr>
        <p:spPr/>
        <p:txBody>
          <a:bodyPr>
            <a:noAutofit/>
          </a:bodyPr>
          <a:lstStyle/>
          <a:p>
            <a:pPr>
              <a:lnSpc>
                <a:spcPct val="160000"/>
              </a:lnSpc>
              <a:buFont typeface="Wingdings" pitchFamily="2" charset="2"/>
              <a:buChar char="v"/>
            </a:pPr>
            <a:r>
              <a:rPr lang="en-IN" sz="2000" b="1" dirty="0">
                <a:latin typeface="Times New Roman" pitchFamily="18" charset="0"/>
                <a:cs typeface="Times New Roman" pitchFamily="18" charset="0"/>
              </a:rPr>
              <a:t>Wildcard</a:t>
            </a:r>
          </a:p>
          <a:p>
            <a:pPr>
              <a:lnSpc>
                <a:spcPct val="160000"/>
              </a:lnSpc>
              <a:buFont typeface="Wingdings" pitchFamily="2" charset="2"/>
              <a:buChar char="v"/>
            </a:pPr>
            <a:r>
              <a:rPr lang="en-IN" sz="2000" dirty="0">
                <a:latin typeface="Times New Roman" pitchFamily="18" charset="0"/>
                <a:cs typeface="Times New Roman" pitchFamily="18" charset="0"/>
              </a:rPr>
              <a:t>You may be able to replace none, one or more letters within a word by using a character, often a question mark (?) or an asterisk </a:t>
            </a:r>
            <a:r>
              <a:rPr lang="en-IN" sz="2000" dirty="0" smtClean="0">
                <a:latin typeface="Times New Roman" pitchFamily="18" charset="0"/>
                <a:cs typeface="Times New Roman" pitchFamily="18" charset="0"/>
              </a:rPr>
              <a:t>(*).</a:t>
            </a:r>
          </a:p>
          <a:p>
            <a:pPr>
              <a:lnSpc>
                <a:spcPct val="160000"/>
              </a:lnSpc>
              <a:buFont typeface="Wingdings" pitchFamily="2" charset="2"/>
              <a:buChar char="v"/>
            </a:pPr>
            <a:r>
              <a:rPr lang="en-IN" sz="2000" b="1" dirty="0">
                <a:latin typeface="Times New Roman" pitchFamily="18" charset="0"/>
                <a:cs typeface="Times New Roman" pitchFamily="18" charset="0"/>
              </a:rPr>
              <a:t>Wildcards</a:t>
            </a:r>
            <a:r>
              <a:rPr lang="en-IN" sz="2000" dirty="0">
                <a:latin typeface="Times New Roman" pitchFamily="18" charset="0"/>
                <a:cs typeface="Times New Roman" pitchFamily="18" charset="0"/>
              </a:rPr>
              <a:t> are rather like truncation, but rather than allowing for variation at the end of a word, it allows for variation in a character in the middle of a word</a:t>
            </a:r>
            <a:r>
              <a:rPr lang="en-IN" sz="2000" dirty="0" smtClean="0">
                <a:latin typeface="Times New Roman" pitchFamily="18" charset="0"/>
                <a:cs typeface="Times New Roman" pitchFamily="18" charset="0"/>
              </a:rPr>
              <a:t>.</a:t>
            </a:r>
          </a:p>
          <a:p>
            <a:pPr>
              <a:lnSpc>
                <a:spcPct val="160000"/>
              </a:lnSpc>
              <a:buFont typeface="Wingdings" pitchFamily="2" charset="2"/>
              <a:buChar char="v"/>
            </a:pPr>
            <a:r>
              <a:rPr lang="en-IN" sz="2000" dirty="0">
                <a:latin typeface="Times New Roman" pitchFamily="18" charset="0"/>
                <a:cs typeface="Times New Roman" pitchFamily="18" charset="0"/>
              </a:rPr>
              <a:t>Wild cards are especially useful for taking into account variations in spelling. For example, many words can be spelt with an </a:t>
            </a:r>
            <a:r>
              <a:rPr lang="en-IN" sz="2000" b="1" dirty="0">
                <a:latin typeface="Times New Roman" pitchFamily="18" charset="0"/>
                <a:cs typeface="Times New Roman" pitchFamily="18" charset="0"/>
              </a:rPr>
              <a:t>s</a:t>
            </a:r>
            <a:r>
              <a:rPr lang="en-IN" sz="2000" dirty="0">
                <a:latin typeface="Times New Roman" pitchFamily="18" charset="0"/>
                <a:cs typeface="Times New Roman" pitchFamily="18" charset="0"/>
              </a:rPr>
              <a:t> or a </a:t>
            </a:r>
            <a:r>
              <a:rPr lang="en-IN" sz="2000" b="1" dirty="0">
                <a:latin typeface="Times New Roman" pitchFamily="18" charset="0"/>
                <a:cs typeface="Times New Roman" pitchFamily="18" charset="0"/>
              </a:rPr>
              <a:t>z</a:t>
            </a:r>
            <a:r>
              <a:rPr lang="en-IN" sz="2000" dirty="0">
                <a:latin typeface="Times New Roman" pitchFamily="18" charset="0"/>
                <a:cs typeface="Times New Roman" pitchFamily="18" charset="0"/>
              </a:rPr>
              <a:t>, e.g. </a:t>
            </a:r>
            <a:r>
              <a:rPr lang="en-IN" sz="2000" dirty="0" smtClean="0">
                <a:latin typeface="Times New Roman" pitchFamily="18" charset="0"/>
                <a:cs typeface="Times New Roman" pitchFamily="18" charset="0"/>
              </a:rPr>
              <a:t>realise/</a:t>
            </a:r>
            <a:r>
              <a:rPr lang="en-IN" sz="2000" dirty="0" err="1" smtClean="0">
                <a:latin typeface="Times New Roman" pitchFamily="18" charset="0"/>
                <a:cs typeface="Times New Roman" pitchFamily="18" charset="0"/>
              </a:rPr>
              <a:t>realizereali</a:t>
            </a:r>
            <a:r>
              <a:rPr lang="en-IN" sz="2000" dirty="0" smtClean="0">
                <a:latin typeface="Times New Roman" pitchFamily="18" charset="0"/>
                <a:cs typeface="Times New Roman" pitchFamily="18" charset="0"/>
              </a:rPr>
              <a:t>*e</a:t>
            </a:r>
            <a:endParaRPr lang="en-IN" sz="2000" dirty="0">
              <a:latin typeface="Times New Roman" pitchFamily="18" charset="0"/>
              <a:cs typeface="Times New Roman" pitchFamily="18" charset="0"/>
            </a:endParaRPr>
          </a:p>
          <a:p>
            <a:pPr>
              <a:lnSpc>
                <a:spcPct val="160000"/>
              </a:lnSpc>
              <a:buFont typeface="Wingdings" pitchFamily="2" charset="2"/>
              <a:buChar char="v"/>
            </a:pPr>
            <a:endParaRPr lang="en-IN" sz="2000" dirty="0">
              <a:latin typeface="Times New Roman" pitchFamily="18" charset="0"/>
              <a:cs typeface="Times New Roman" pitchFamily="18" charset="0"/>
            </a:endParaRPr>
          </a:p>
          <a:p>
            <a:pPr>
              <a:lnSpc>
                <a:spcPct val="160000"/>
              </a:lnSpc>
              <a:buFont typeface="Wingdings" pitchFamily="2" charset="2"/>
              <a:buChar char="v"/>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193591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1"/>
                </a:solidFill>
                <a:effectLst>
                  <a:outerShdw blurRad="38100" dist="38100" dir="2700000" algn="tl">
                    <a:srgbClr val="000000">
                      <a:alpha val="43137"/>
                    </a:srgbClr>
                  </a:outerShdw>
                </a:effectLst>
              </a:rPr>
              <a:t>Continue..</a:t>
            </a:r>
            <a:endParaRPr lang="en-IN" dirty="0"/>
          </a:p>
        </p:txBody>
      </p:sp>
      <p:sp>
        <p:nvSpPr>
          <p:cNvPr id="3" name="Content Placeholder 2"/>
          <p:cNvSpPr>
            <a:spLocks noGrp="1"/>
          </p:cNvSpPr>
          <p:nvPr>
            <p:ph sz="quarter" idx="1"/>
          </p:nvPr>
        </p:nvSpPr>
        <p:spPr/>
        <p:txBody>
          <a:bodyPr>
            <a:normAutofit/>
          </a:bodyPr>
          <a:lstStyle/>
          <a:p>
            <a:pPr>
              <a:lnSpc>
                <a:spcPct val="150000"/>
              </a:lnSpc>
              <a:buFont typeface="Wingdings" pitchFamily="2" charset="2"/>
              <a:buChar char="v"/>
            </a:pPr>
            <a:r>
              <a:rPr lang="en-IN" sz="2000" dirty="0" smtClean="0">
                <a:latin typeface="Times New Roman" pitchFamily="18" charset="0"/>
                <a:cs typeface="Times New Roman" pitchFamily="18" charset="0"/>
              </a:rPr>
              <a:t>In </a:t>
            </a:r>
            <a:r>
              <a:rPr lang="en-IN" sz="2000" dirty="0">
                <a:latin typeface="Times New Roman" pitchFamily="18" charset="0"/>
                <a:cs typeface="Times New Roman" pitchFamily="18" charset="0"/>
              </a:rPr>
              <a:t>the example above, any character can appear between the </a:t>
            </a:r>
            <a:r>
              <a:rPr lang="en-IN" sz="2000" b="1" dirty="0">
                <a:latin typeface="Times New Roman" pitchFamily="18" charset="0"/>
                <a:cs typeface="Times New Roman" pitchFamily="18" charset="0"/>
              </a:rPr>
              <a:t>i</a:t>
            </a:r>
            <a:r>
              <a:rPr lang="en-IN" sz="2000" dirty="0">
                <a:latin typeface="Times New Roman" pitchFamily="18" charset="0"/>
                <a:cs typeface="Times New Roman" pitchFamily="18" charset="0"/>
              </a:rPr>
              <a:t> and </a:t>
            </a:r>
            <a:r>
              <a:rPr lang="en-IN" sz="2000" b="1" dirty="0">
                <a:latin typeface="Times New Roman" pitchFamily="18" charset="0"/>
                <a:cs typeface="Times New Roman" pitchFamily="18" charset="0"/>
              </a:rPr>
              <a:t>e. </a:t>
            </a:r>
            <a:r>
              <a:rPr lang="en-IN" sz="2000" dirty="0">
                <a:latin typeface="Times New Roman" pitchFamily="18" charset="0"/>
                <a:cs typeface="Times New Roman" pitchFamily="18" charset="0"/>
              </a:rPr>
              <a:t>Again, syntax can vary between databases, sometimes </a:t>
            </a:r>
            <a:r>
              <a:rPr lang="en-IN" sz="2000" b="1" dirty="0">
                <a:latin typeface="Times New Roman" pitchFamily="18" charset="0"/>
                <a:cs typeface="Times New Roman" pitchFamily="18" charset="0"/>
              </a:rPr>
              <a:t>?</a:t>
            </a:r>
            <a:r>
              <a:rPr lang="en-IN" sz="2000" dirty="0">
                <a:latin typeface="Times New Roman" pitchFamily="18" charset="0"/>
                <a:cs typeface="Times New Roman" pitchFamily="18" charset="0"/>
              </a:rPr>
              <a:t> is used - check the help pages!</a:t>
            </a:r>
          </a:p>
          <a:p>
            <a:pPr>
              <a:lnSpc>
                <a:spcPct val="150000"/>
              </a:lnSpc>
              <a:buFont typeface="Wingdings" pitchFamily="2" charset="2"/>
              <a:buChar char="v"/>
            </a:pPr>
            <a:r>
              <a:rPr lang="en-IN" sz="2000" dirty="0" smtClean="0">
                <a:latin typeface="Times New Roman" pitchFamily="18" charset="0"/>
                <a:cs typeface="Times New Roman" pitchFamily="18" charset="0"/>
              </a:rPr>
              <a:t>You </a:t>
            </a:r>
            <a:r>
              <a:rPr lang="en-IN" sz="2000" dirty="0">
                <a:latin typeface="Times New Roman" pitchFamily="18" charset="0"/>
                <a:cs typeface="Times New Roman" pitchFamily="18" charset="0"/>
              </a:rPr>
              <a:t>could use the or operator to get around this, but wild cards are much neater:</a:t>
            </a:r>
          </a:p>
          <a:p>
            <a:pPr>
              <a:lnSpc>
                <a:spcPct val="150000"/>
              </a:lnSpc>
              <a:buFont typeface="Wingdings" pitchFamily="2" charset="2"/>
              <a:buChar char="v"/>
            </a:pPr>
            <a:r>
              <a:rPr lang="en-IN" sz="2000" dirty="0" smtClean="0">
                <a:latin typeface="Times New Roman" pitchFamily="18" charset="0"/>
                <a:cs typeface="Times New Roman" pitchFamily="18" charset="0"/>
              </a:rPr>
              <a:t>A </a:t>
            </a:r>
            <a:r>
              <a:rPr lang="en-IN" sz="2000" dirty="0">
                <a:latin typeface="Times New Roman" pitchFamily="18" charset="0"/>
                <a:cs typeface="Times New Roman" pitchFamily="18" charset="0"/>
              </a:rPr>
              <a:t>search for  </a:t>
            </a:r>
            <a:r>
              <a:rPr lang="en-IN" sz="2000" dirty="0" err="1" smtClean="0">
                <a:latin typeface="Times New Roman" pitchFamily="18" charset="0"/>
                <a:cs typeface="Times New Roman" pitchFamily="18" charset="0"/>
              </a:rPr>
              <a:t>Transfer?able</a:t>
            </a:r>
            <a:endParaRPr lang="en-IN" sz="2000" dirty="0" smtClean="0">
              <a:latin typeface="Times New Roman" pitchFamily="18" charset="0"/>
              <a:cs typeface="Times New Roman" pitchFamily="18" charset="0"/>
            </a:endParaRPr>
          </a:p>
          <a:p>
            <a:pPr>
              <a:lnSpc>
                <a:spcPct val="150000"/>
              </a:lnSpc>
              <a:buFont typeface="Wingdings" pitchFamily="2" charset="2"/>
              <a:buChar char="v"/>
            </a:pPr>
            <a:r>
              <a:rPr lang="en-IN" sz="2000" dirty="0" smtClean="0">
                <a:latin typeface="Times New Roman" pitchFamily="18" charset="0"/>
                <a:cs typeface="Times New Roman" pitchFamily="18" charset="0"/>
              </a:rPr>
              <a:t>would </a:t>
            </a:r>
            <a:r>
              <a:rPr lang="en-IN" sz="2000" dirty="0">
                <a:latin typeface="Times New Roman" pitchFamily="18" charset="0"/>
                <a:cs typeface="Times New Roman" pitchFamily="18" charset="0"/>
              </a:rPr>
              <a:t>retrieve transferable and transferrable</a:t>
            </a:r>
          </a:p>
          <a:p>
            <a:pPr>
              <a:lnSpc>
                <a:spcPct val="150000"/>
              </a:lnSpc>
              <a:buFont typeface="Wingdings" pitchFamily="2" charset="2"/>
              <a:buChar char="v"/>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7158134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smtClean="0"/>
              <a:t>Vertical Search Engine:</a:t>
            </a:r>
            <a:endParaRPr lang="en-IN" dirty="0"/>
          </a:p>
        </p:txBody>
      </p:sp>
      <p:sp>
        <p:nvSpPr>
          <p:cNvPr id="3" name="Content Placeholder 2"/>
          <p:cNvSpPr>
            <a:spLocks noGrp="1"/>
          </p:cNvSpPr>
          <p:nvPr>
            <p:ph sz="quarter" idx="1"/>
          </p:nvPr>
        </p:nvSpPr>
        <p:spPr>
          <a:xfrm>
            <a:off x="457200" y="1143000"/>
            <a:ext cx="7467600" cy="5330952"/>
          </a:xfrm>
        </p:spPr>
        <p:txBody>
          <a:bodyPr>
            <a:normAutofit lnSpcReduction="10000"/>
          </a:bodyPr>
          <a:lstStyle/>
          <a:p>
            <a:pPr>
              <a:lnSpc>
                <a:spcPct val="150000"/>
              </a:lnSpc>
              <a:buFont typeface="Wingdings" pitchFamily="2" charset="2"/>
              <a:buChar char="v"/>
            </a:pPr>
            <a:r>
              <a:rPr lang="en-IN" sz="2000" dirty="0"/>
              <a:t>A vertical search engine, as distinct from a general web search engine</a:t>
            </a:r>
            <a:r>
              <a:rPr lang="en-IN" sz="2000" b="1" dirty="0"/>
              <a:t>, focuses on a specific segment of online content. </a:t>
            </a:r>
            <a:endParaRPr lang="en-IN" sz="2000" b="1" dirty="0" smtClean="0"/>
          </a:p>
          <a:p>
            <a:pPr>
              <a:lnSpc>
                <a:spcPct val="150000"/>
              </a:lnSpc>
              <a:buFont typeface="Wingdings" pitchFamily="2" charset="2"/>
              <a:buChar char="v"/>
            </a:pPr>
            <a:r>
              <a:rPr lang="en-IN" sz="2000" dirty="0" smtClean="0"/>
              <a:t>They </a:t>
            </a:r>
            <a:r>
              <a:rPr lang="en-IN" sz="2000" dirty="0"/>
              <a:t>are also called specialty or topical search engines. The vertical content area may be based on topicality, media type, or genre of content. </a:t>
            </a:r>
          </a:p>
          <a:p>
            <a:pPr>
              <a:lnSpc>
                <a:spcPct val="150000"/>
              </a:lnSpc>
              <a:buFont typeface="Wingdings" pitchFamily="2" charset="2"/>
              <a:buChar char="v"/>
            </a:pPr>
            <a:r>
              <a:rPr lang="en-US" sz="2000" dirty="0" smtClean="0">
                <a:latin typeface="Times New Roman" pitchFamily="18" charset="0"/>
                <a:cs typeface="Times New Roman" pitchFamily="18" charset="0"/>
              </a:rPr>
              <a:t>It focus on a limited Data set.</a:t>
            </a:r>
          </a:p>
          <a:p>
            <a:pPr>
              <a:lnSpc>
                <a:spcPct val="150000"/>
              </a:lnSpc>
              <a:buFont typeface="Wingdings" pitchFamily="2" charset="2"/>
              <a:buChar char="v"/>
            </a:pPr>
            <a:r>
              <a:rPr lang="en-US" sz="2000" dirty="0" smtClean="0">
                <a:latin typeface="Times New Roman" pitchFamily="18" charset="0"/>
                <a:cs typeface="Times New Roman" pitchFamily="18" charset="0"/>
              </a:rPr>
              <a:t>Examples of vertical search solutions provided by the major search engines are </a:t>
            </a:r>
            <a:r>
              <a:rPr lang="en-US" sz="2000" dirty="0" err="1" smtClean="0">
                <a:latin typeface="Times New Roman" pitchFamily="18" charset="0"/>
                <a:cs typeface="Times New Roman" pitchFamily="18" charset="0"/>
              </a:rPr>
              <a:t>image,video,news</a:t>
            </a:r>
            <a:r>
              <a:rPr lang="en-US" sz="2000" dirty="0" smtClean="0">
                <a:latin typeface="Times New Roman" pitchFamily="18" charset="0"/>
                <a:cs typeface="Times New Roman" pitchFamily="18" charset="0"/>
              </a:rPr>
              <a:t> and blog searches.</a:t>
            </a:r>
          </a:p>
          <a:p>
            <a:pPr>
              <a:lnSpc>
                <a:spcPct val="150000"/>
              </a:lnSpc>
              <a:buFont typeface="Wingdings" pitchFamily="2" charset="2"/>
              <a:buChar char="v"/>
            </a:pPr>
            <a:r>
              <a:rPr lang="en-US" sz="2000" dirty="0" smtClean="0">
                <a:latin typeface="Times New Roman" pitchFamily="18" charset="0"/>
                <a:cs typeface="Times New Roman" pitchFamily="18" charset="0"/>
              </a:rPr>
              <a:t>These may be standard offerings from these </a:t>
            </a:r>
            <a:r>
              <a:rPr lang="en-US" sz="2000" dirty="0" err="1" smtClean="0">
                <a:latin typeface="Times New Roman" pitchFamily="18" charset="0"/>
                <a:cs typeface="Times New Roman" pitchFamily="18" charset="0"/>
              </a:rPr>
              <a:t>vendors,but</a:t>
            </a:r>
            <a:r>
              <a:rPr lang="en-US" sz="2000" dirty="0" smtClean="0">
                <a:latin typeface="Times New Roman" pitchFamily="18" charset="0"/>
                <a:cs typeface="Times New Roman" pitchFamily="18" charset="0"/>
              </a:rPr>
              <a:t> they are distinct from the engine’s general web search functions.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2375680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smtClean="0"/>
              <a:t>Vertical Search Engine:</a:t>
            </a:r>
            <a:endParaRPr lang="en-IN" dirty="0"/>
          </a:p>
        </p:txBody>
      </p:sp>
      <p:sp>
        <p:nvSpPr>
          <p:cNvPr id="3" name="Content Placeholder 2"/>
          <p:cNvSpPr>
            <a:spLocks noGrp="1"/>
          </p:cNvSpPr>
          <p:nvPr>
            <p:ph sz="quarter" idx="1"/>
          </p:nvPr>
        </p:nvSpPr>
        <p:spPr>
          <a:xfrm>
            <a:off x="457200" y="1143000"/>
            <a:ext cx="7467600" cy="5330952"/>
          </a:xfrm>
        </p:spPr>
        <p:txBody>
          <a:bodyPr>
            <a:normAutofit/>
          </a:bodyPr>
          <a:lstStyle/>
          <a:p>
            <a:pPr marL="0" indent="0">
              <a:lnSpc>
                <a:spcPct val="150000"/>
              </a:lnSpc>
              <a:buNone/>
            </a:pPr>
            <a:r>
              <a:rPr lang="en-US" sz="2000" b="1" dirty="0" smtClean="0">
                <a:latin typeface="Times New Roman" pitchFamily="18" charset="0"/>
                <a:cs typeface="Times New Roman" pitchFamily="18" charset="0"/>
              </a:rPr>
              <a:t>Vertical search from the major search engines:</a:t>
            </a:r>
          </a:p>
          <a:p>
            <a:pPr>
              <a:lnSpc>
                <a:spcPct val="150000"/>
              </a:lnSpc>
              <a:buFont typeface="Wingdings" pitchFamily="2" charset="2"/>
              <a:buChar char="v"/>
            </a:pPr>
            <a:r>
              <a:rPr lang="en-US" sz="2000" dirty="0" smtClean="0">
                <a:latin typeface="Times New Roman" pitchFamily="18" charset="0"/>
                <a:cs typeface="Times New Roman" pitchFamily="18" charset="0"/>
              </a:rPr>
              <a:t>The big three search engines offer a wide variety of </a:t>
            </a:r>
            <a:r>
              <a:rPr lang="en-US" sz="2000" dirty="0" err="1" smtClean="0">
                <a:latin typeface="Times New Roman" pitchFamily="18" charset="0"/>
                <a:cs typeface="Times New Roman" pitchFamily="18" charset="0"/>
              </a:rPr>
              <a:t>vartical</a:t>
            </a:r>
            <a:r>
              <a:rPr lang="en-US" sz="2000" dirty="0" smtClean="0">
                <a:latin typeface="Times New Roman" pitchFamily="18" charset="0"/>
                <a:cs typeface="Times New Roman" pitchFamily="18" charset="0"/>
              </a:rPr>
              <a:t> search products. Here is a partial list:</a:t>
            </a:r>
          </a:p>
          <a:p>
            <a:pPr marL="0" indent="0">
              <a:lnSpc>
                <a:spcPct val="150000"/>
              </a:lnSpc>
              <a:buNone/>
            </a:pPr>
            <a:r>
              <a:rPr lang="en-US" sz="2000" b="1" dirty="0" smtClean="0">
                <a:latin typeface="Times New Roman" pitchFamily="18" charset="0"/>
                <a:cs typeface="Times New Roman" pitchFamily="18" charset="0"/>
              </a:rPr>
              <a:t>1)Google</a:t>
            </a:r>
          </a:p>
          <a:p>
            <a:pPr>
              <a:lnSpc>
                <a:spcPct val="150000"/>
              </a:lnSpc>
              <a:buFont typeface="Wingdings" pitchFamily="2" charset="2"/>
              <a:buChar char="v"/>
            </a:pPr>
            <a:r>
              <a:rPr lang="en-US" sz="2000" dirty="0" smtClean="0">
                <a:latin typeface="Times New Roman" pitchFamily="18" charset="0"/>
                <a:cs typeface="Times New Roman" pitchFamily="18" charset="0"/>
              </a:rPr>
              <a:t>Google Maps, Google Images, Google Product Search, Google Video, Google News, Google Blog Search etc.</a:t>
            </a:r>
          </a:p>
          <a:p>
            <a:pPr marL="0" indent="0">
              <a:lnSpc>
                <a:spcPct val="150000"/>
              </a:lnSpc>
              <a:buNone/>
            </a:pPr>
            <a:r>
              <a:rPr lang="en-US" sz="2000" b="1" dirty="0" smtClean="0">
                <a:latin typeface="Times New Roman" pitchFamily="18" charset="0"/>
                <a:cs typeface="Times New Roman" pitchFamily="18" charset="0"/>
              </a:rPr>
              <a:t>2)Yahoo!</a:t>
            </a:r>
          </a:p>
          <a:p>
            <a:pPr marL="0" indent="0">
              <a:lnSpc>
                <a:spcPct val="150000"/>
              </a:lnSpc>
              <a:buNone/>
            </a:pPr>
            <a:r>
              <a:rPr lang="en-US" sz="2000" dirty="0" err="1" smtClean="0">
                <a:latin typeface="Times New Roman" pitchFamily="18" charset="0"/>
                <a:cs typeface="Times New Roman" pitchFamily="18" charset="0"/>
              </a:rPr>
              <a:t>Yahoo!News</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Yahoo!Local</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Yahoo!Images,Yahoo!Video</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Yahoo!Shopping</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etc.</a:t>
            </a:r>
          </a:p>
          <a:p>
            <a:pPr marL="0" indent="0">
              <a:lnSpc>
                <a:spcPct val="150000"/>
              </a:lnSpc>
              <a:buNone/>
            </a:pPr>
            <a:endParaRPr lang="en-US" sz="2000" dirty="0" smtClean="0">
              <a:latin typeface="Times New Roman" pitchFamily="18" charset="0"/>
              <a:cs typeface="Times New Roman" pitchFamily="18" charset="0"/>
            </a:endParaRPr>
          </a:p>
          <a:p>
            <a:pPr marL="0" indent="0">
              <a:lnSpc>
                <a:spcPct val="150000"/>
              </a:lnSpc>
              <a:buNone/>
            </a:pPr>
            <a:endParaRPr lang="en-US" sz="2000" dirty="0">
              <a:latin typeface="Times New Roman" pitchFamily="18" charset="0"/>
              <a:cs typeface="Times New Roman" pitchFamily="18" charset="0"/>
            </a:endParaRPr>
          </a:p>
          <a:p>
            <a:pPr marL="0" indent="0">
              <a:lnSpc>
                <a:spcPct val="150000"/>
              </a:lnSpc>
              <a:buNone/>
            </a:pPr>
            <a:endParaRPr lang="en-US" sz="2000" dirty="0">
              <a:latin typeface="Times New Roman" pitchFamily="18" charset="0"/>
              <a:cs typeface="Times New Roman" pitchFamily="18" charset="0"/>
            </a:endParaRPr>
          </a:p>
          <a:p>
            <a:pPr marL="0" indent="0">
              <a:lnSpc>
                <a:spcPct val="150000"/>
              </a:lnSpc>
              <a:buNone/>
            </a:pPr>
            <a:endParaRPr lang="en-US" sz="2000" dirty="0">
              <a:latin typeface="Times New Roman" pitchFamily="18" charset="0"/>
              <a:cs typeface="Times New Roman" pitchFamily="18" charset="0"/>
            </a:endParaRPr>
          </a:p>
          <a:p>
            <a:pPr marL="0" indent="0">
              <a:lnSpc>
                <a:spcPct val="150000"/>
              </a:lnSpc>
              <a:buNone/>
            </a:pPr>
            <a:endParaRPr lang="en-US" sz="2000" dirty="0">
              <a:latin typeface="Times New Roman" pitchFamily="18" charset="0"/>
              <a:cs typeface="Times New Roman" pitchFamily="18" charset="0"/>
            </a:endParaRPr>
          </a:p>
          <a:p>
            <a:pPr marL="0" indent="0">
              <a:lnSpc>
                <a:spcPct val="150000"/>
              </a:lnSpc>
              <a:buNone/>
            </a:pPr>
            <a:endParaRPr lang="en-US" sz="2000" dirty="0" smtClean="0">
              <a:latin typeface="Times New Roman" pitchFamily="18" charset="0"/>
              <a:cs typeface="Times New Roman" pitchFamily="18" charset="0"/>
            </a:endParaRPr>
          </a:p>
          <a:p>
            <a:pPr marL="0" indent="0">
              <a:lnSpc>
                <a:spcPct val="150000"/>
              </a:lnSpc>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815683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smtClean="0"/>
              <a:t>Vertical Search Engine:</a:t>
            </a:r>
            <a:endParaRPr lang="en-IN" dirty="0"/>
          </a:p>
        </p:txBody>
      </p:sp>
      <p:sp>
        <p:nvSpPr>
          <p:cNvPr id="3" name="Content Placeholder 2"/>
          <p:cNvSpPr>
            <a:spLocks noGrp="1"/>
          </p:cNvSpPr>
          <p:nvPr>
            <p:ph sz="quarter" idx="1"/>
          </p:nvPr>
        </p:nvSpPr>
        <p:spPr>
          <a:xfrm>
            <a:off x="457200" y="1143000"/>
            <a:ext cx="7467600" cy="5330952"/>
          </a:xfrm>
        </p:spPr>
        <p:txBody>
          <a:bodyPr>
            <a:noAutofit/>
          </a:bodyPr>
          <a:lstStyle/>
          <a:p>
            <a:pPr marL="0" indent="0">
              <a:lnSpc>
                <a:spcPct val="150000"/>
              </a:lnSpc>
              <a:buNone/>
            </a:pPr>
            <a:r>
              <a:rPr lang="en-US" sz="2000" b="1" dirty="0" smtClean="0">
                <a:latin typeface="Times New Roman" pitchFamily="18" charset="0"/>
                <a:cs typeface="Times New Roman" pitchFamily="18" charset="0"/>
              </a:rPr>
              <a:t>3)Bing</a:t>
            </a:r>
          </a:p>
          <a:p>
            <a:pPr marL="0" indent="0">
              <a:lnSpc>
                <a:spcPct val="150000"/>
              </a:lnSpc>
              <a:buNone/>
            </a:pPr>
            <a:r>
              <a:rPr lang="en-US" sz="2000" dirty="0" smtClean="0">
                <a:latin typeface="Times New Roman" pitchFamily="18" charset="0"/>
                <a:cs typeface="Times New Roman" pitchFamily="18" charset="0"/>
              </a:rPr>
              <a:t>Bing Image, Bing News, Bing Maps, Bing </a:t>
            </a:r>
            <a:r>
              <a:rPr lang="en-US" sz="2000" dirty="0" err="1" smtClean="0">
                <a:latin typeface="Times New Roman" pitchFamily="18" charset="0"/>
                <a:cs typeface="Times New Roman" pitchFamily="18" charset="0"/>
              </a:rPr>
              <a:t>Health,etc</a:t>
            </a:r>
            <a:r>
              <a:rPr lang="en-US" sz="2000" dirty="0" smtClean="0">
                <a:latin typeface="Times New Roman" pitchFamily="18" charset="0"/>
                <a:cs typeface="Times New Roman" pitchFamily="18" charset="0"/>
              </a:rPr>
              <a:t>.</a:t>
            </a:r>
          </a:p>
          <a:p>
            <a:pPr marL="0" indent="0">
              <a:lnSpc>
                <a:spcPct val="150000"/>
              </a:lnSpc>
              <a:buNone/>
            </a:pPr>
            <a:r>
              <a:rPr lang="en-US" sz="2000" b="1" dirty="0" smtClean="0">
                <a:latin typeface="Times New Roman" pitchFamily="18" charset="0"/>
                <a:cs typeface="Times New Roman" pitchFamily="18" charset="0"/>
              </a:rPr>
              <a:t>Image</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Search:</a:t>
            </a:r>
          </a:p>
          <a:p>
            <a:pPr>
              <a:lnSpc>
                <a:spcPct val="160000"/>
              </a:lnSpc>
              <a:buFont typeface="Wingdings" pitchFamily="2" charset="2"/>
              <a:buChar char="v"/>
            </a:pPr>
            <a:r>
              <a:rPr lang="en-US" sz="2000" dirty="0" smtClean="0">
                <a:latin typeface="Times New Roman" pitchFamily="18" charset="0"/>
                <a:cs typeface="Times New Roman" pitchFamily="18" charset="0"/>
              </a:rPr>
              <a:t>All these three big search engine offer image search capability.</a:t>
            </a:r>
          </a:p>
          <a:p>
            <a:pPr>
              <a:lnSpc>
                <a:spcPct val="160000"/>
              </a:lnSpc>
              <a:buFont typeface="Wingdings" pitchFamily="2" charset="2"/>
              <a:buChar char="v"/>
            </a:pPr>
            <a:r>
              <a:rPr lang="en-US" sz="2000" dirty="0" smtClean="0">
                <a:latin typeface="Times New Roman" pitchFamily="18" charset="0"/>
                <a:cs typeface="Times New Roman" pitchFamily="18" charset="0"/>
              </a:rPr>
              <a:t>Basically it limit the </a:t>
            </a:r>
            <a:r>
              <a:rPr lang="en-US" sz="2000" dirty="0" err="1" smtClean="0">
                <a:latin typeface="Times New Roman" pitchFamily="18" charset="0"/>
                <a:cs typeface="Times New Roman" pitchFamily="18" charset="0"/>
              </a:rPr>
              <a:t>data,that</a:t>
            </a:r>
            <a:r>
              <a:rPr lang="en-US" sz="2000" dirty="0" smtClean="0">
                <a:latin typeface="Times New Roman" pitchFamily="18" charset="0"/>
                <a:cs typeface="Times New Roman" pitchFamily="18" charset="0"/>
              </a:rPr>
              <a:t> they </a:t>
            </a:r>
            <a:r>
              <a:rPr lang="en-US" sz="2000" dirty="0" err="1" smtClean="0">
                <a:latin typeface="Times New Roman" pitchFamily="18" charset="0"/>
                <a:cs typeface="Times New Roman" pitchFamily="18" charset="0"/>
              </a:rPr>
              <a:t>crawl,search</a:t>
            </a:r>
            <a:r>
              <a:rPr lang="en-US" sz="2000" dirty="0" smtClean="0">
                <a:latin typeface="Times New Roman" pitchFamily="18" charset="0"/>
                <a:cs typeface="Times New Roman" pitchFamily="18" charset="0"/>
              </a:rPr>
              <a:t> and return in results to images.</a:t>
            </a:r>
          </a:p>
          <a:p>
            <a:pPr>
              <a:lnSpc>
                <a:spcPct val="160000"/>
              </a:lnSpc>
              <a:buFont typeface="Wingdings" pitchFamily="2" charset="2"/>
              <a:buChar char="v"/>
            </a:pPr>
            <a:r>
              <a:rPr lang="en-US" sz="2000" dirty="0" smtClean="0">
                <a:latin typeface="Times New Roman" pitchFamily="18" charset="0"/>
                <a:cs typeface="Times New Roman" pitchFamily="18" charset="0"/>
              </a:rPr>
              <a:t>This means files that are in the GIF,JPG,JPEG,TIF &amp;other similar format.</a:t>
            </a:r>
          </a:p>
          <a:p>
            <a:pPr>
              <a:lnSpc>
                <a:spcPct val="150000"/>
              </a:lnSpc>
              <a:buFont typeface="Wingdings" pitchFamily="2" charset="2"/>
              <a:buChar char="v"/>
            </a:pPr>
            <a:r>
              <a:rPr lang="en-US" sz="2000" dirty="0" smtClean="0">
                <a:latin typeface="Times New Roman" pitchFamily="18" charset="0"/>
                <a:cs typeface="Times New Roman" pitchFamily="18" charset="0"/>
              </a:rPr>
              <a:t>To determine an image’s </a:t>
            </a:r>
            <a:r>
              <a:rPr lang="en-US" sz="2000" dirty="0" err="1" smtClean="0">
                <a:latin typeface="Times New Roman" pitchFamily="18" charset="0"/>
                <a:cs typeface="Times New Roman" pitchFamily="18" charset="0"/>
              </a:rPr>
              <a:t>content,search</a:t>
            </a:r>
            <a:r>
              <a:rPr lang="en-US" sz="2000" dirty="0" smtClean="0">
                <a:latin typeface="Times New Roman" pitchFamily="18" charset="0"/>
                <a:cs typeface="Times New Roman" pitchFamily="18" charset="0"/>
              </a:rPr>
              <a:t> engines have had to relay on text surrounding the </a:t>
            </a:r>
            <a:r>
              <a:rPr lang="en-US" sz="2000" dirty="0" err="1" smtClean="0">
                <a:latin typeface="Times New Roman" pitchFamily="18" charset="0"/>
                <a:cs typeface="Times New Roman" pitchFamily="18" charset="0"/>
              </a:rPr>
              <a:t>image,the</a:t>
            </a:r>
            <a:r>
              <a:rPr lang="en-US" sz="2000" dirty="0" smtClean="0">
                <a:latin typeface="Times New Roman" pitchFamily="18" charset="0"/>
                <a:cs typeface="Times New Roman" pitchFamily="18" charset="0"/>
              </a:rPr>
              <a:t> alt attribute within the image tag &amp; the image file name.</a:t>
            </a:r>
            <a:endParaRPr lang="en-US" sz="2000" dirty="0">
              <a:latin typeface="Times New Roman" pitchFamily="18" charset="0"/>
              <a:cs typeface="Times New Roman" pitchFamily="18" charset="0"/>
            </a:endParaRPr>
          </a:p>
          <a:p>
            <a:pPr marL="0" indent="0">
              <a:lnSpc>
                <a:spcPct val="150000"/>
              </a:lnSpc>
              <a:buNone/>
            </a:pPr>
            <a:endParaRPr lang="en-US" sz="2000" dirty="0">
              <a:latin typeface="Times New Roman" pitchFamily="18" charset="0"/>
              <a:cs typeface="Times New Roman" pitchFamily="18" charset="0"/>
            </a:endParaRPr>
          </a:p>
          <a:p>
            <a:pPr marL="0" indent="0">
              <a:lnSpc>
                <a:spcPct val="150000"/>
              </a:lnSpc>
              <a:buNone/>
            </a:pPr>
            <a:endParaRPr lang="en-US" sz="2000" dirty="0">
              <a:latin typeface="Times New Roman" pitchFamily="18" charset="0"/>
              <a:cs typeface="Times New Roman" pitchFamily="18" charset="0"/>
            </a:endParaRPr>
          </a:p>
          <a:p>
            <a:pPr marL="0" indent="0">
              <a:lnSpc>
                <a:spcPct val="150000"/>
              </a:lnSpc>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0" indent="0">
              <a:lnSpc>
                <a:spcPct val="150000"/>
              </a:lnSpc>
              <a:buNone/>
            </a:pPr>
            <a:endParaRPr lang="en-US" sz="2000" dirty="0" smtClean="0">
              <a:latin typeface="Times New Roman" pitchFamily="18" charset="0"/>
              <a:cs typeface="Times New Roman" pitchFamily="18" charset="0"/>
            </a:endParaRPr>
          </a:p>
          <a:p>
            <a:pPr marL="0" indent="0">
              <a:lnSpc>
                <a:spcPct val="150000"/>
              </a:lnSpc>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7252939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smtClean="0"/>
              <a:t>Vertical Search Engine:</a:t>
            </a:r>
            <a:endParaRPr lang="en-IN" dirty="0"/>
          </a:p>
        </p:txBody>
      </p:sp>
      <p:sp>
        <p:nvSpPr>
          <p:cNvPr id="3" name="Content Placeholder 2"/>
          <p:cNvSpPr>
            <a:spLocks noGrp="1"/>
          </p:cNvSpPr>
          <p:nvPr>
            <p:ph sz="quarter" idx="1"/>
          </p:nvPr>
        </p:nvSpPr>
        <p:spPr>
          <a:xfrm>
            <a:off x="457200" y="1143000"/>
            <a:ext cx="7467600" cy="5330952"/>
          </a:xfrm>
        </p:spPr>
        <p:txBody>
          <a:bodyPr>
            <a:noAutofit/>
          </a:bodyPr>
          <a:lstStyle/>
          <a:p>
            <a:pPr marL="0" indent="0">
              <a:lnSpc>
                <a:spcPct val="150000"/>
              </a:lnSpc>
              <a:buNone/>
            </a:pPr>
            <a:r>
              <a:rPr lang="en-US" sz="2000" b="1" dirty="0" smtClean="0">
                <a:latin typeface="Times New Roman" pitchFamily="18" charset="0"/>
                <a:cs typeface="Times New Roman" pitchFamily="18" charset="0"/>
              </a:rPr>
              <a:t>Video search:</a:t>
            </a:r>
          </a:p>
          <a:p>
            <a:pPr>
              <a:lnSpc>
                <a:spcPct val="150000"/>
              </a:lnSpc>
              <a:buFont typeface="Wingdings" pitchFamily="2" charset="2"/>
              <a:buChar char="v"/>
            </a:pPr>
            <a:r>
              <a:rPr lang="en-US" sz="2000" dirty="0" smtClean="0">
                <a:latin typeface="Times New Roman" pitchFamily="18" charset="0"/>
                <a:cs typeface="Times New Roman" pitchFamily="18" charset="0"/>
              </a:rPr>
              <a:t>It focus on searching specific type of files on the web-in this case video files in formats such as MPEG,AVI &amp;others.</a:t>
            </a:r>
          </a:p>
          <a:p>
            <a:pPr>
              <a:lnSpc>
                <a:spcPct val="150000"/>
              </a:lnSpc>
              <a:buFont typeface="Wingdings" pitchFamily="2" charset="2"/>
              <a:buChar char="v"/>
            </a:pPr>
            <a:r>
              <a:rPr lang="en-US" sz="2000" dirty="0" smtClean="0">
                <a:latin typeface="Times New Roman" pitchFamily="18" charset="0"/>
                <a:cs typeface="Times New Roman" pitchFamily="18" charset="0"/>
              </a:rPr>
              <a:t>A very large no.of searches are also performed in video search engines.</a:t>
            </a:r>
          </a:p>
          <a:p>
            <a:pPr>
              <a:lnSpc>
                <a:spcPct val="150000"/>
              </a:lnSpc>
              <a:buFont typeface="Wingdings" pitchFamily="2" charset="2"/>
              <a:buChar char="v"/>
            </a:pPr>
            <a:r>
              <a:rPr lang="en-US" sz="2000" dirty="0" smtClean="0">
                <a:latin typeface="Times New Roman" pitchFamily="18" charset="0"/>
                <a:cs typeface="Times New Roman" pitchFamily="18" charset="0"/>
              </a:rPr>
              <a:t>YouTube is the dominant video search engine, with over large searches performed.</a:t>
            </a:r>
          </a:p>
          <a:p>
            <a:pPr marL="0" indent="0">
              <a:lnSpc>
                <a:spcPct val="150000"/>
              </a:lnSpc>
              <a:buNone/>
            </a:pPr>
            <a:r>
              <a:rPr lang="en-US" sz="2000" b="1" dirty="0" smtClean="0">
                <a:latin typeface="Times New Roman" pitchFamily="18" charset="0"/>
                <a:cs typeface="Times New Roman" pitchFamily="18" charset="0"/>
              </a:rPr>
              <a:t>News Search:</a:t>
            </a:r>
          </a:p>
          <a:p>
            <a:pPr>
              <a:lnSpc>
                <a:spcPct val="150000"/>
              </a:lnSpc>
              <a:buFont typeface="Wingdings" pitchFamily="2" charset="2"/>
              <a:buChar char="v"/>
            </a:pPr>
            <a:r>
              <a:rPr lang="en-US" sz="2000" dirty="0" smtClean="0">
                <a:latin typeface="Times New Roman" pitchFamily="18" charset="0"/>
                <a:cs typeface="Times New Roman" pitchFamily="18" charset="0"/>
              </a:rPr>
              <a:t>News Search is also unique. News search results operate on a different time schedule, as they must be very, very timely.</a:t>
            </a:r>
          </a:p>
          <a:p>
            <a:pPr marL="0" indent="0">
              <a:lnSpc>
                <a:spcPct val="150000"/>
              </a:lnSpc>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2983211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smtClean="0"/>
              <a:t>Vertical Search Engine:</a:t>
            </a:r>
            <a:endParaRPr lang="en-IN" dirty="0"/>
          </a:p>
        </p:txBody>
      </p:sp>
      <p:sp>
        <p:nvSpPr>
          <p:cNvPr id="3" name="Content Placeholder 2"/>
          <p:cNvSpPr>
            <a:spLocks noGrp="1"/>
          </p:cNvSpPr>
          <p:nvPr>
            <p:ph sz="quarter" idx="1"/>
          </p:nvPr>
        </p:nvSpPr>
        <p:spPr>
          <a:xfrm>
            <a:off x="457200" y="1143000"/>
            <a:ext cx="7467600" cy="5330952"/>
          </a:xfrm>
        </p:spPr>
        <p:txBody>
          <a:bodyPr>
            <a:noAutofit/>
          </a:bodyPr>
          <a:lstStyle/>
          <a:p>
            <a:pPr>
              <a:lnSpc>
                <a:spcPct val="150000"/>
              </a:lnSpc>
              <a:buFont typeface="Wingdings" pitchFamily="2" charset="2"/>
              <a:buChar char="v"/>
            </a:pPr>
            <a:r>
              <a:rPr lang="en-US" sz="2000" dirty="0" smtClean="0">
                <a:latin typeface="Times New Roman" pitchFamily="18" charset="0"/>
                <a:cs typeface="Times New Roman" pitchFamily="18" charset="0"/>
              </a:rPr>
              <a:t>News </a:t>
            </a:r>
            <a:r>
              <a:rPr lang="en-US" sz="2000" dirty="0">
                <a:latin typeface="Times New Roman" pitchFamily="18" charset="0"/>
                <a:cs typeface="Times New Roman" pitchFamily="18" charset="0"/>
              </a:rPr>
              <a:t>search engine must be able to retrieve information in real time and provide nearly instantaneous </a:t>
            </a:r>
            <a:r>
              <a:rPr lang="en-US" sz="2000" dirty="0" smtClean="0">
                <a:latin typeface="Times New Roman" pitchFamily="18" charset="0"/>
                <a:cs typeface="Times New Roman" pitchFamily="18" charset="0"/>
              </a:rPr>
              <a:t>responses. This means generating timely, topical news stories on a regular basics.</a:t>
            </a:r>
            <a:endParaRPr lang="en-US" sz="2000" dirty="0">
              <a:latin typeface="Times New Roman" pitchFamily="18" charset="0"/>
              <a:cs typeface="Times New Roman" pitchFamily="18" charset="0"/>
            </a:endParaRPr>
          </a:p>
          <a:p>
            <a:pPr>
              <a:lnSpc>
                <a:spcPct val="150000"/>
              </a:lnSpc>
              <a:buFont typeface="Wingdings" pitchFamily="2" charset="2"/>
              <a:buChar char="v"/>
            </a:pPr>
            <a:r>
              <a:rPr lang="en-US" sz="2000" dirty="0" smtClean="0">
                <a:latin typeface="Times New Roman" pitchFamily="18" charset="0"/>
                <a:cs typeface="Times New Roman" pitchFamily="18" charset="0"/>
              </a:rPr>
              <a:t>As with the other major verticles,there is a lot of search volume used.</a:t>
            </a:r>
          </a:p>
          <a:p>
            <a:pPr marL="0" indent="0">
              <a:lnSpc>
                <a:spcPct val="150000"/>
              </a:lnSpc>
              <a:buNone/>
            </a:pPr>
            <a:r>
              <a:rPr lang="en-US" sz="2000" b="1" dirty="0" smtClean="0">
                <a:latin typeface="Times New Roman" pitchFamily="18" charset="0"/>
                <a:cs typeface="Times New Roman" pitchFamily="18" charset="0"/>
              </a:rPr>
              <a:t>Local Search engines:</a:t>
            </a:r>
          </a:p>
          <a:p>
            <a:pPr>
              <a:lnSpc>
                <a:spcPct val="150000"/>
              </a:lnSpc>
              <a:buFont typeface="Wingdings" pitchFamily="2" charset="2"/>
              <a:buChar char="v"/>
            </a:pPr>
            <a:r>
              <a:rPr lang="en-US" sz="2000" dirty="0" smtClean="0">
                <a:latin typeface="Times New Roman" pitchFamily="18" charset="0"/>
                <a:cs typeface="Times New Roman" pitchFamily="18" charset="0"/>
              </a:rPr>
              <a:t>Local search engines through databases of locally oriented information, such as the names, phone no, and locations of local business around the world or just provide service, such as offering directions from one location  to another.</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043038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smtClean="0">
                <a:solidFill>
                  <a:schemeClr val="accent1"/>
                </a:solidFill>
                <a:effectLst>
                  <a:outerShdw blurRad="38100" dist="38100" dir="2700000" algn="tl">
                    <a:srgbClr val="000000">
                      <a:alpha val="43137"/>
                    </a:srgbClr>
                  </a:outerShdw>
                </a:effectLst>
              </a:rPr>
              <a:t>Retrieving</a:t>
            </a:r>
            <a:endParaRPr lang="en-US" b="1" u="sng" dirty="0">
              <a:solidFill>
                <a:schemeClr val="accent1"/>
              </a:solidFill>
              <a:effectLst>
                <a:outerShdw blurRad="38100" dist="38100" dir="2700000" algn="tl">
                  <a:srgbClr val="000000">
                    <a:alpha val="43137"/>
                  </a:srgbClr>
                </a:outerShdw>
              </a:effectLst>
            </a:endParaRPr>
          </a:p>
        </p:txBody>
      </p:sp>
      <p:sp>
        <p:nvSpPr>
          <p:cNvPr id="2" name="Content Placeholder 1"/>
          <p:cNvSpPr>
            <a:spLocks noGrp="1"/>
          </p:cNvSpPr>
          <p:nvPr>
            <p:ph sz="quarter" idx="1"/>
          </p:nvPr>
        </p:nvSpPr>
        <p:spPr/>
        <p:txBody>
          <a:bodyPr>
            <a:normAutofit fontScale="85000" lnSpcReduction="10000"/>
          </a:bodyPr>
          <a:lstStyle/>
          <a:p>
            <a:pPr algn="just">
              <a:lnSpc>
                <a:spcPct val="160000"/>
              </a:lnSpc>
              <a:buFont typeface="Wingdings" pitchFamily="2" charset="2"/>
              <a:buChar char="v"/>
            </a:pPr>
            <a:r>
              <a:rPr lang="en-IN" dirty="0">
                <a:latin typeface="Times New Roman" pitchFamily="18" charset="0"/>
                <a:cs typeface="Times New Roman" pitchFamily="18" charset="0"/>
              </a:rPr>
              <a:t>When a search engine user looks for </a:t>
            </a:r>
            <a:r>
              <a:rPr lang="en-IN" b="1" dirty="0">
                <a:latin typeface="Times New Roman" pitchFamily="18" charset="0"/>
                <a:cs typeface="Times New Roman" pitchFamily="18" charset="0"/>
              </a:rPr>
              <a:t>keywords</a:t>
            </a:r>
            <a:r>
              <a:rPr lang="en-IN" dirty="0">
                <a:latin typeface="Times New Roman" pitchFamily="18" charset="0"/>
                <a:cs typeface="Times New Roman" pitchFamily="18" charset="0"/>
              </a:rPr>
              <a:t> their search strings will be matched to the index database and the search engine will return a list of best-matching pages with a short description</a:t>
            </a:r>
            <a:r>
              <a:rPr lang="en-IN" dirty="0" smtClean="0">
                <a:latin typeface="Times New Roman" pitchFamily="18" charset="0"/>
                <a:cs typeface="Times New Roman" pitchFamily="18" charset="0"/>
              </a:rPr>
              <a:t>.</a:t>
            </a:r>
          </a:p>
          <a:p>
            <a:pPr algn="just">
              <a:lnSpc>
                <a:spcPct val="160000"/>
              </a:lnSpc>
              <a:buFont typeface="Wingdings" pitchFamily="2" charset="2"/>
              <a:buChar char="v"/>
            </a:pPr>
            <a:r>
              <a:rPr lang="en-IN" dirty="0" smtClean="0">
                <a:latin typeface="Times New Roman" pitchFamily="18" charset="0"/>
                <a:cs typeface="Times New Roman" pitchFamily="18" charset="0"/>
              </a:rPr>
              <a:t>Possible </a:t>
            </a:r>
            <a:r>
              <a:rPr lang="en-IN" dirty="0">
                <a:latin typeface="Times New Roman" pitchFamily="18" charset="0"/>
                <a:cs typeface="Times New Roman" pitchFamily="18" charset="0"/>
              </a:rPr>
              <a:t>million if not billion pages will be matched to the search string and therefor does the search engine need to calculate which pages are the most </a:t>
            </a:r>
            <a:r>
              <a:rPr lang="en-IN" i="1" dirty="0" smtClean="0">
                <a:latin typeface="Times New Roman" pitchFamily="18" charset="0"/>
                <a:cs typeface="Times New Roman" pitchFamily="18" charset="0"/>
              </a:rPr>
              <a:t>relevant.</a:t>
            </a:r>
          </a:p>
          <a:p>
            <a:pPr algn="just">
              <a:lnSpc>
                <a:spcPct val="160000"/>
              </a:lnSpc>
              <a:buFont typeface="Wingdings" pitchFamily="2" charset="2"/>
              <a:buChar char="v"/>
            </a:pPr>
            <a:r>
              <a:rPr lang="en-IN" dirty="0">
                <a:latin typeface="Times New Roman" pitchFamily="18" charset="0"/>
                <a:cs typeface="Times New Roman" pitchFamily="18" charset="0"/>
              </a:rPr>
              <a:t>Each search engine has his own </a:t>
            </a:r>
            <a:r>
              <a:rPr lang="en-IN" b="1" dirty="0">
                <a:latin typeface="Times New Roman" pitchFamily="18" charset="0"/>
                <a:cs typeface="Times New Roman" pitchFamily="18" charset="0"/>
              </a:rPr>
              <a:t>algorithm </a:t>
            </a:r>
            <a:r>
              <a:rPr lang="en-IN" dirty="0">
                <a:latin typeface="Times New Roman" pitchFamily="18" charset="0"/>
                <a:cs typeface="Times New Roman" pitchFamily="18" charset="0"/>
              </a:rPr>
              <a:t>to define which page is more relevant and deserves a higher rank in the search result. These algorithm are closely kept secret from the public else everyone would be ranked number one and the algorithm would have no </a:t>
            </a:r>
            <a:r>
              <a:rPr lang="en-IN" dirty="0" smtClean="0">
                <a:latin typeface="Times New Roman" pitchFamily="18" charset="0"/>
                <a:cs typeface="Times New Roman" pitchFamily="18" charset="0"/>
              </a:rPr>
              <a:t>use.</a:t>
            </a:r>
            <a:endParaRPr lang="en-IN" i="1" dirty="0" smtClean="0">
              <a:latin typeface="Times New Roman" pitchFamily="18" charset="0"/>
              <a:cs typeface="Times New Roman" pitchFamily="18" charset="0"/>
            </a:endParaRPr>
          </a:p>
          <a:p>
            <a:pPr algn="just">
              <a:lnSpc>
                <a:spcPct val="160000"/>
              </a:lnSpc>
              <a:buFont typeface="Wingdings" pitchFamily="2" charset="2"/>
              <a:buChar char="v"/>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688435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34962"/>
          </a:xfrm>
        </p:spPr>
        <p:txBody>
          <a:bodyPr>
            <a:normAutofit fontScale="90000"/>
          </a:bodyPr>
          <a:lstStyle/>
          <a:p>
            <a:r>
              <a:rPr lang="en-US" dirty="0" smtClean="0"/>
              <a:t>Continue…</a:t>
            </a:r>
            <a:endParaRPr lang="en-IN" dirty="0"/>
          </a:p>
        </p:txBody>
      </p:sp>
      <p:sp>
        <p:nvSpPr>
          <p:cNvPr id="3" name="Content Placeholder 2"/>
          <p:cNvSpPr>
            <a:spLocks noGrp="1"/>
          </p:cNvSpPr>
          <p:nvPr>
            <p:ph sz="quarter" idx="1"/>
          </p:nvPr>
        </p:nvSpPr>
        <p:spPr>
          <a:xfrm>
            <a:off x="457200" y="685800"/>
            <a:ext cx="7467600" cy="5788152"/>
          </a:xfrm>
        </p:spPr>
        <p:txBody>
          <a:bodyPr>
            <a:normAutofit/>
          </a:bodyPr>
          <a:lstStyle/>
          <a:p>
            <a:pPr>
              <a:lnSpc>
                <a:spcPct val="150000"/>
              </a:lnSpc>
            </a:pPr>
            <a:r>
              <a:rPr lang="en-US" sz="2000" b="1" dirty="0" smtClean="0">
                <a:latin typeface="Times New Roman" pitchFamily="18" charset="0"/>
                <a:cs typeface="Times New Roman" pitchFamily="18" charset="0"/>
              </a:rPr>
              <a:t>Book search:</a:t>
            </a:r>
          </a:p>
          <a:p>
            <a:pPr>
              <a:lnSpc>
                <a:spcPct val="150000"/>
              </a:lnSpc>
            </a:pPr>
            <a:r>
              <a:rPr lang="en-US" sz="2000" dirty="0" smtClean="0">
                <a:latin typeface="Times New Roman" pitchFamily="18" charset="0"/>
                <a:cs typeface="Times New Roman" pitchFamily="18" charset="0"/>
              </a:rPr>
              <a:t>The major search engines also offer a number of specialized offerings.</a:t>
            </a:r>
          </a:p>
          <a:p>
            <a:pPr>
              <a:lnSpc>
                <a:spcPct val="150000"/>
              </a:lnSpc>
            </a:pPr>
            <a:r>
              <a:rPr lang="en-US" sz="2000" dirty="0" smtClean="0">
                <a:latin typeface="Times New Roman" pitchFamily="18" charset="0"/>
                <a:cs typeface="Times New Roman" pitchFamily="18" charset="0"/>
              </a:rPr>
              <a:t>One highly vertical search engine is Google book search, which specifically searches only content found within books. </a:t>
            </a:r>
          </a:p>
          <a:p>
            <a:pPr>
              <a:lnSpc>
                <a:spcPct val="150000"/>
              </a:lnSpc>
            </a:pPr>
            <a:r>
              <a:rPr lang="en-US" sz="2000" b="1" dirty="0" smtClean="0">
                <a:latin typeface="Times New Roman" pitchFamily="18" charset="0"/>
                <a:cs typeface="Times New Roman" pitchFamily="18" charset="0"/>
              </a:rPr>
              <a:t>Job search:</a:t>
            </a:r>
          </a:p>
          <a:p>
            <a:pPr>
              <a:lnSpc>
                <a:spcPct val="150000"/>
              </a:lnSpc>
            </a:pPr>
            <a:r>
              <a:rPr lang="en-US" sz="2000" dirty="0" smtClean="0">
                <a:latin typeface="Times New Roman" pitchFamily="18" charset="0"/>
                <a:cs typeface="Times New Roman" pitchFamily="18" charset="0"/>
              </a:rPr>
              <a:t>Yahoo! Also has no.of vertical search products.</a:t>
            </a:r>
          </a:p>
          <a:p>
            <a:pPr>
              <a:lnSpc>
                <a:spcPct val="150000"/>
              </a:lnSpc>
            </a:pPr>
            <a:r>
              <a:rPr lang="en-US" sz="2000" dirty="0" smtClean="0">
                <a:latin typeface="Times New Roman" pitchFamily="18" charset="0"/>
                <a:cs typeface="Times New Roman" pitchFamily="18" charset="0"/>
              </a:rPr>
              <a:t>Yahoo! Hot jobs is an ex.of a product designed to allow people to search for jobs. </a:t>
            </a:r>
          </a:p>
          <a:p>
            <a:pPr>
              <a:lnSpc>
                <a:spcPct val="150000"/>
              </a:lnSpc>
            </a:pPr>
            <a:r>
              <a:rPr lang="en-US" sz="2000" b="1" dirty="0" smtClean="0">
                <a:latin typeface="Times New Roman" pitchFamily="18" charset="0"/>
                <a:cs typeface="Times New Roman" pitchFamily="18" charset="0"/>
              </a:rPr>
              <a:t>Blog search:</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2966780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7467600" cy="731838"/>
          </a:xfrm>
        </p:spPr>
        <p:txBody>
          <a:bodyPr>
            <a:normAutofit/>
          </a:bodyPr>
          <a:lstStyle/>
          <a:p>
            <a:r>
              <a:rPr lang="en-US" b="1" u="sng" dirty="0" smtClean="0">
                <a:effectLst>
                  <a:outerShdw blurRad="38100" dist="38100" dir="2700000" algn="tl">
                    <a:srgbClr val="000000">
                      <a:alpha val="43137"/>
                    </a:srgbClr>
                  </a:outerShdw>
                </a:effectLst>
              </a:rPr>
              <a:t>Determining Search Intent</a:t>
            </a:r>
            <a:endParaRPr lang="en-US" b="1" u="sng" dirty="0">
              <a:effectLst>
                <a:outerShdw blurRad="38100" dist="38100" dir="2700000" algn="tl">
                  <a:srgbClr val="000000">
                    <a:alpha val="43137"/>
                  </a:srgbClr>
                </a:outerShdw>
              </a:effectLst>
            </a:endParaRPr>
          </a:p>
        </p:txBody>
      </p:sp>
      <p:sp>
        <p:nvSpPr>
          <p:cNvPr id="2" name="Content Placeholder 1"/>
          <p:cNvSpPr>
            <a:spLocks noGrp="1"/>
          </p:cNvSpPr>
          <p:nvPr>
            <p:ph sz="quarter" idx="4294967295"/>
          </p:nvPr>
        </p:nvSpPr>
        <p:spPr>
          <a:xfrm>
            <a:off x="457200" y="1371600"/>
            <a:ext cx="8064500" cy="4648200"/>
          </a:xfrm>
        </p:spPr>
        <p:txBody>
          <a:bodyPr>
            <a:noAutofit/>
          </a:bodyPr>
          <a:lstStyle/>
          <a:p>
            <a:pPr algn="just">
              <a:lnSpc>
                <a:spcPct val="150000"/>
              </a:lnSpc>
              <a:buNone/>
            </a:pPr>
            <a:r>
              <a:rPr lang="en-IN" b="1" dirty="0">
                <a:latin typeface="Times New Roman" pitchFamily="18" charset="0"/>
                <a:cs typeface="Times New Roman" pitchFamily="18" charset="0"/>
              </a:rPr>
              <a:t>Search queries</a:t>
            </a:r>
            <a:r>
              <a:rPr lang="en-IN" dirty="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pPr algn="just">
              <a:lnSpc>
                <a:spcPct val="150000"/>
              </a:lnSpc>
              <a:buFont typeface="Wingdings" pitchFamily="2" charset="2"/>
              <a:buChar char="v"/>
            </a:pP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words and phrases that people type into a search box in order to pull up a list of results – come in different </a:t>
            </a:r>
            <a:r>
              <a:rPr lang="en-IN" sz="2000" dirty="0" smtClean="0">
                <a:latin typeface="Times New Roman" pitchFamily="18" charset="0"/>
                <a:cs typeface="Times New Roman" pitchFamily="18" charset="0"/>
              </a:rPr>
              <a:t>flavours.</a:t>
            </a:r>
          </a:p>
          <a:p>
            <a:pPr algn="just">
              <a:lnSpc>
                <a:spcPct val="150000"/>
              </a:lnSpc>
              <a:buFont typeface="Wingdings" pitchFamily="2" charset="2"/>
              <a:buChar char="v"/>
            </a:pPr>
            <a:r>
              <a:rPr lang="en-IN" sz="2000" dirty="0" smtClean="0">
                <a:latin typeface="Times New Roman" pitchFamily="18" charset="0"/>
                <a:cs typeface="Times New Roman" pitchFamily="18" charset="0"/>
              </a:rPr>
              <a:t>It </a:t>
            </a:r>
            <a:r>
              <a:rPr lang="en-IN" sz="2000" dirty="0">
                <a:latin typeface="Times New Roman" pitchFamily="18" charset="0"/>
                <a:cs typeface="Times New Roman" pitchFamily="18" charset="0"/>
              </a:rPr>
              <a:t>is commonly accepted that there are three different types of search queries</a:t>
            </a:r>
            <a:r>
              <a:rPr lang="en-IN" sz="2000" dirty="0" smtClean="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1. Navigational </a:t>
            </a:r>
            <a:r>
              <a:rPr lang="en-IN" sz="2000" dirty="0">
                <a:latin typeface="Times New Roman" pitchFamily="18" charset="0"/>
                <a:cs typeface="Times New Roman" pitchFamily="18" charset="0"/>
              </a:rPr>
              <a:t>search queries</a:t>
            </a:r>
          </a:p>
          <a:p>
            <a:pPr marL="0" indent="0">
              <a:buNone/>
            </a:pPr>
            <a:r>
              <a:rPr lang="en-IN" sz="2000" dirty="0" smtClean="0">
                <a:latin typeface="Times New Roman" pitchFamily="18" charset="0"/>
                <a:cs typeface="Times New Roman" pitchFamily="18" charset="0"/>
              </a:rPr>
              <a:t>2. Informational </a:t>
            </a:r>
            <a:r>
              <a:rPr lang="en-IN" sz="2000" dirty="0">
                <a:latin typeface="Times New Roman" pitchFamily="18" charset="0"/>
                <a:cs typeface="Times New Roman" pitchFamily="18" charset="0"/>
              </a:rPr>
              <a:t>search queries</a:t>
            </a:r>
          </a:p>
          <a:p>
            <a:pPr marL="0" indent="0">
              <a:buNone/>
            </a:pPr>
            <a:r>
              <a:rPr lang="en-IN" sz="2000" dirty="0" smtClean="0">
                <a:latin typeface="Times New Roman" pitchFamily="18" charset="0"/>
                <a:cs typeface="Times New Roman" pitchFamily="18" charset="0"/>
              </a:rPr>
              <a:t>3. Transactional </a:t>
            </a:r>
            <a:r>
              <a:rPr lang="en-IN" sz="2000" dirty="0">
                <a:latin typeface="Times New Roman" pitchFamily="18" charset="0"/>
                <a:cs typeface="Times New Roman" pitchFamily="18" charset="0"/>
              </a:rPr>
              <a:t>search queries</a:t>
            </a:r>
          </a:p>
          <a:p>
            <a:pPr algn="just">
              <a:lnSpc>
                <a:spcPct val="150000"/>
              </a:lnSpc>
              <a:buFont typeface="Wingdings" pitchFamily="2" charset="2"/>
              <a:buChar char="v"/>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5469074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7467600" cy="731838"/>
          </a:xfrm>
        </p:spPr>
        <p:txBody>
          <a:bodyPr>
            <a:normAutofit/>
          </a:bodyPr>
          <a:lstStyle/>
          <a:p>
            <a:r>
              <a:rPr lang="en-US" b="1" u="sng" dirty="0" smtClean="0">
                <a:effectLst>
                  <a:outerShdw blurRad="38100" dist="38100" dir="2700000" algn="tl">
                    <a:srgbClr val="000000">
                      <a:alpha val="43137"/>
                    </a:srgbClr>
                  </a:outerShdw>
                </a:effectLst>
              </a:rPr>
              <a:t>Navigational Search Query:</a:t>
            </a:r>
            <a:endParaRPr lang="en-US" b="1" u="sng" dirty="0">
              <a:effectLst>
                <a:outerShdw blurRad="38100" dist="38100" dir="2700000" algn="tl">
                  <a:srgbClr val="000000">
                    <a:alpha val="43137"/>
                  </a:srgbClr>
                </a:outerShdw>
              </a:effectLst>
            </a:endParaRPr>
          </a:p>
        </p:txBody>
      </p:sp>
      <p:sp>
        <p:nvSpPr>
          <p:cNvPr id="2" name="Content Placeholder 1"/>
          <p:cNvSpPr>
            <a:spLocks noGrp="1"/>
          </p:cNvSpPr>
          <p:nvPr>
            <p:ph sz="quarter" idx="4294967295"/>
          </p:nvPr>
        </p:nvSpPr>
        <p:spPr>
          <a:xfrm>
            <a:off x="457200" y="1371600"/>
            <a:ext cx="8064500" cy="4648200"/>
          </a:xfrm>
        </p:spPr>
        <p:txBody>
          <a:bodyPr>
            <a:noAutofit/>
          </a:bodyPr>
          <a:lstStyle/>
          <a:p>
            <a:pPr marL="0" indent="0" algn="just">
              <a:lnSpc>
                <a:spcPct val="160000"/>
              </a:lnSpc>
              <a:buNone/>
            </a:pPr>
            <a:r>
              <a:rPr lang="en-IN" sz="2000" b="1" dirty="0">
                <a:latin typeface="Times New Roman" pitchFamily="18" charset="0"/>
                <a:cs typeface="Times New Roman" pitchFamily="18" charset="0"/>
              </a:rPr>
              <a:t>Navigational Search Query:</a:t>
            </a:r>
          </a:p>
          <a:p>
            <a:pPr algn="just">
              <a:lnSpc>
                <a:spcPct val="160000"/>
              </a:lnSpc>
              <a:buFont typeface="Wingdings" pitchFamily="2" charset="2"/>
              <a:buChar char="v"/>
            </a:pPr>
            <a:r>
              <a:rPr lang="en-IN" sz="2000" dirty="0">
                <a:latin typeface="Times New Roman" pitchFamily="18" charset="0"/>
                <a:cs typeface="Times New Roman" pitchFamily="18" charset="0"/>
              </a:rPr>
              <a:t>A </a:t>
            </a:r>
            <a:r>
              <a:rPr lang="en-IN" sz="2000" b="1" dirty="0">
                <a:latin typeface="Times New Roman" pitchFamily="18" charset="0"/>
                <a:cs typeface="Times New Roman" pitchFamily="18" charset="0"/>
              </a:rPr>
              <a:t>navigational query</a:t>
            </a:r>
            <a:r>
              <a:rPr lang="en-IN" sz="2000" dirty="0">
                <a:latin typeface="Times New Roman" pitchFamily="18" charset="0"/>
                <a:cs typeface="Times New Roman" pitchFamily="18" charset="0"/>
              </a:rPr>
              <a:t> is a search query entered with the intent of finding a particular website or webpage.</a:t>
            </a:r>
          </a:p>
          <a:p>
            <a:pPr algn="just">
              <a:lnSpc>
                <a:spcPct val="150000"/>
              </a:lnSpc>
              <a:buFont typeface="Wingdings" pitchFamily="2" charset="2"/>
              <a:buChar char="v"/>
            </a:pPr>
            <a:r>
              <a:rPr lang="en-IN" sz="2000" dirty="0">
                <a:latin typeface="Times New Roman" pitchFamily="18" charset="0"/>
                <a:cs typeface="Times New Roman" pitchFamily="18" charset="0"/>
              </a:rPr>
              <a:t>For example, a user might enter "</a:t>
            </a:r>
            <a:r>
              <a:rPr lang="en-IN" sz="2000" dirty="0" err="1">
                <a:latin typeface="Times New Roman" pitchFamily="18" charset="0"/>
                <a:cs typeface="Times New Roman" pitchFamily="18" charset="0"/>
              </a:rPr>
              <a:t>youtube</a:t>
            </a:r>
            <a:r>
              <a:rPr lang="en-IN" sz="2000" dirty="0">
                <a:latin typeface="Times New Roman" pitchFamily="18" charset="0"/>
                <a:cs typeface="Times New Roman" pitchFamily="18" charset="0"/>
              </a:rPr>
              <a:t>" into Google's search bar to find the YouTube site rather than entering the URL into a browser's navigation bar or using a bookmark.</a:t>
            </a:r>
          </a:p>
          <a:p>
            <a:pPr algn="just">
              <a:lnSpc>
                <a:spcPct val="150000"/>
              </a:lnSpc>
              <a:buFont typeface="Wingdings" pitchFamily="2" charset="2"/>
              <a:buChar char="v"/>
            </a:pPr>
            <a:r>
              <a:rPr lang="en-IN" sz="2000" dirty="0">
                <a:latin typeface="Times New Roman" pitchFamily="18" charset="0"/>
                <a:cs typeface="Times New Roman" pitchFamily="18" charset="0"/>
              </a:rPr>
              <a:t> In fact, “</a:t>
            </a:r>
            <a:r>
              <a:rPr lang="en-IN" sz="2000" dirty="0" err="1">
                <a:latin typeface="Times New Roman" pitchFamily="18" charset="0"/>
                <a:cs typeface="Times New Roman" pitchFamily="18" charset="0"/>
              </a:rPr>
              <a:t>facebook</a:t>
            </a:r>
            <a:r>
              <a:rPr lang="en-IN" sz="2000" dirty="0">
                <a:latin typeface="Times New Roman" pitchFamily="18" charset="0"/>
                <a:cs typeface="Times New Roman" pitchFamily="18" charset="0"/>
              </a:rPr>
              <a:t>” and “</a:t>
            </a:r>
            <a:r>
              <a:rPr lang="en-IN" sz="2000" dirty="0" err="1">
                <a:latin typeface="Times New Roman" pitchFamily="18" charset="0"/>
                <a:cs typeface="Times New Roman" pitchFamily="18" charset="0"/>
              </a:rPr>
              <a:t>youtube</a:t>
            </a:r>
            <a:r>
              <a:rPr lang="en-IN" sz="2000" dirty="0">
                <a:latin typeface="Times New Roman" pitchFamily="18" charset="0"/>
                <a:cs typeface="Times New Roman" pitchFamily="18" charset="0"/>
              </a:rPr>
              <a:t>” are the top two searches on Google, and these are both navigational queries.</a:t>
            </a:r>
            <a:endParaRPr lang="en-IN" sz="2000" b="1" dirty="0">
              <a:latin typeface="Times New Roman" pitchFamily="18" charset="0"/>
              <a:cs typeface="Times New Roman" pitchFamily="18" charset="0"/>
            </a:endParaRPr>
          </a:p>
          <a:p>
            <a:pPr algn="just">
              <a:lnSpc>
                <a:spcPct val="160000"/>
              </a:lnSpc>
              <a:buFont typeface="Wingdings" pitchFamily="2" charset="2"/>
              <a:buChar char="v"/>
            </a:pPr>
            <a:endParaRPr lang="en-US" sz="2000" spc="-100" dirty="0">
              <a:latin typeface="Times New Roman" pitchFamily="18" charset="0"/>
              <a:cs typeface="Times New Roman" pitchFamily="18" charset="0"/>
            </a:endParaRPr>
          </a:p>
          <a:p>
            <a:pPr>
              <a:buFont typeface="Wingdings" pitchFamily="2" charset="2"/>
              <a:buChar char="v"/>
            </a:pPr>
            <a:endParaRPr lang="en-US" sz="2000" spc="-100" dirty="0">
              <a:latin typeface="Times New Roman" pitchFamily="18" charset="0"/>
              <a:cs typeface="Times New Roman" pitchFamily="18" charset="0"/>
            </a:endParaRPr>
          </a:p>
          <a:p>
            <a:pPr>
              <a:buFont typeface="Wingdings" pitchFamily="2" charset="2"/>
              <a:buChar char="v"/>
            </a:pPr>
            <a:endParaRPr lang="en-US" sz="2000" dirty="0">
              <a:latin typeface="Times New Roman" pitchFamily="18" charset="0"/>
              <a:cs typeface="Times New Roman" pitchFamily="18" charset="0"/>
            </a:endParaRPr>
          </a:p>
          <a:p>
            <a:pPr algn="just">
              <a:lnSpc>
                <a:spcPct val="150000"/>
              </a:lnSpc>
              <a:buFont typeface="Wingdings" pitchFamily="2" charset="2"/>
              <a:buChar char="v"/>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8848443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u="sng" dirty="0">
                <a:latin typeface="Times New Roman" pitchFamily="18" charset="0"/>
                <a:cs typeface="Times New Roman" pitchFamily="18" charset="0"/>
              </a:rPr>
              <a:t/>
            </a:r>
            <a:br>
              <a:rPr lang="en-US" sz="3200" b="1" u="sng" dirty="0">
                <a:latin typeface="Times New Roman" pitchFamily="18" charset="0"/>
                <a:cs typeface="Times New Roman" pitchFamily="18" charset="0"/>
              </a:rPr>
            </a:br>
            <a:r>
              <a:rPr lang="en-US" sz="3200" b="1" u="sng" dirty="0" smtClean="0">
                <a:latin typeface="Times New Roman" pitchFamily="18" charset="0"/>
                <a:cs typeface="Times New Roman" pitchFamily="18" charset="0"/>
              </a:rPr>
              <a:t/>
            </a:r>
            <a:br>
              <a:rPr lang="en-US" sz="3200" b="1" u="sng" dirty="0" smtClean="0">
                <a:latin typeface="Times New Roman" pitchFamily="18" charset="0"/>
                <a:cs typeface="Times New Roman" pitchFamily="18" charset="0"/>
              </a:rPr>
            </a:br>
            <a:r>
              <a:rPr lang="en-US" sz="3200" b="1" u="sng" dirty="0">
                <a:latin typeface="Times New Roman" pitchFamily="18" charset="0"/>
                <a:cs typeface="Times New Roman" pitchFamily="18" charset="0"/>
              </a:rPr>
              <a:t/>
            </a:r>
            <a:br>
              <a:rPr lang="en-US" sz="3200" b="1" u="sng" dirty="0">
                <a:latin typeface="Times New Roman" pitchFamily="18" charset="0"/>
                <a:cs typeface="Times New Roman" pitchFamily="18" charset="0"/>
              </a:rPr>
            </a:br>
            <a:r>
              <a:rPr lang="en-US" sz="3200" b="1" u="sng" dirty="0" smtClean="0">
                <a:latin typeface="Times New Roman" pitchFamily="18" charset="0"/>
                <a:cs typeface="Times New Roman" pitchFamily="18" charset="0"/>
              </a:rPr>
              <a:t/>
            </a:r>
            <a:br>
              <a:rPr lang="en-US" sz="3200" b="1" u="sng" dirty="0" smtClean="0">
                <a:latin typeface="Times New Roman" pitchFamily="18" charset="0"/>
                <a:cs typeface="Times New Roman" pitchFamily="18" charset="0"/>
              </a:rPr>
            </a:br>
            <a:r>
              <a:rPr lang="en-US" sz="3200" b="1" u="sng" dirty="0">
                <a:latin typeface="Times New Roman" pitchFamily="18" charset="0"/>
                <a:cs typeface="Times New Roman" pitchFamily="18" charset="0"/>
              </a:rPr>
              <a:t/>
            </a:r>
            <a:br>
              <a:rPr lang="en-US" sz="3200" b="1" u="sng" dirty="0">
                <a:latin typeface="Times New Roman" pitchFamily="18" charset="0"/>
                <a:cs typeface="Times New Roman" pitchFamily="18" charset="0"/>
              </a:rPr>
            </a:br>
            <a:r>
              <a:rPr lang="en-US" sz="3200" b="1" dirty="0">
                <a:latin typeface="Times New Roman" pitchFamily="18" charset="0"/>
                <a:cs typeface="Times New Roman" pitchFamily="18" charset="0"/>
              </a:rPr>
              <a:t/>
            </a:r>
            <a:br>
              <a:rPr lang="en-US" sz="3200" b="1" dirty="0">
                <a:latin typeface="Times New Roman" pitchFamily="18" charset="0"/>
                <a:cs typeface="Times New Roman" pitchFamily="18" charset="0"/>
              </a:rPr>
            </a:br>
            <a:r>
              <a:rPr lang="en-US" sz="3200" b="1" dirty="0" smtClean="0">
                <a:latin typeface="Times New Roman" pitchFamily="18" charset="0"/>
                <a:cs typeface="Times New Roman" pitchFamily="18" charset="0"/>
              </a:rPr>
              <a:t>Continue..</a:t>
            </a:r>
            <a:endParaRPr lang="en-IN" dirty="0"/>
          </a:p>
        </p:txBody>
      </p:sp>
      <p:sp>
        <p:nvSpPr>
          <p:cNvPr id="3" name="Content Placeholder 2"/>
          <p:cNvSpPr>
            <a:spLocks noGrp="1"/>
          </p:cNvSpPr>
          <p:nvPr>
            <p:ph sz="quarter" idx="1"/>
          </p:nvPr>
        </p:nvSpPr>
        <p:spPr/>
        <p:txBody>
          <a:bodyPr>
            <a:normAutofit/>
          </a:bodyPr>
          <a:lstStyle/>
          <a:p>
            <a:pPr>
              <a:lnSpc>
                <a:spcPct val="150000"/>
              </a:lnSpc>
              <a:buFont typeface="Wingdings" pitchFamily="2" charset="2"/>
              <a:buChar char="v"/>
            </a:pPr>
            <a:r>
              <a:rPr lang="en-IN" sz="2000" dirty="0" smtClean="0">
                <a:latin typeface="Times New Roman" pitchFamily="18" charset="0"/>
                <a:cs typeface="Times New Roman" pitchFamily="18" charset="0"/>
              </a:rPr>
              <a:t>Thus, </a:t>
            </a:r>
            <a:r>
              <a:rPr lang="en-IN" sz="2000" dirty="0">
                <a:latin typeface="Times New Roman" pitchFamily="18" charset="0"/>
                <a:cs typeface="Times New Roman" pitchFamily="18" charset="0"/>
              </a:rPr>
              <a:t>navigational queries have very clear </a:t>
            </a:r>
            <a:r>
              <a:rPr lang="en-IN" sz="2000" dirty="0" err="1" smtClean="0">
                <a:latin typeface="Times New Roman" pitchFamily="18" charset="0"/>
                <a:cs typeface="Times New Roman" pitchFamily="18" charset="0"/>
              </a:rPr>
              <a:t>intent,because</a:t>
            </a:r>
            <a:r>
              <a:rPr lang="en-IN" sz="2000" dirty="0" smtClean="0">
                <a:latin typeface="Times New Roman" pitchFamily="18" charset="0"/>
                <a:cs typeface="Times New Roman" pitchFamily="18" charset="0"/>
              </a:rPr>
              <a:t> the </a:t>
            </a:r>
            <a:r>
              <a:rPr lang="en-IN" sz="2000" dirty="0">
                <a:latin typeface="Times New Roman" pitchFamily="18" charset="0"/>
                <a:cs typeface="Times New Roman" pitchFamily="18" charset="0"/>
              </a:rPr>
              <a:t>user has an exact site in mind and if you’re not that site, you’re not relevant to their needs. </a:t>
            </a:r>
            <a:endParaRPr lang="en-IN" sz="2000" dirty="0" smtClean="0">
              <a:latin typeface="Times New Roman" pitchFamily="18" charset="0"/>
              <a:cs typeface="Times New Roman" pitchFamily="18" charset="0"/>
            </a:endParaRPr>
          </a:p>
          <a:p>
            <a:pPr>
              <a:lnSpc>
                <a:spcPct val="150000"/>
              </a:lnSpc>
              <a:buFont typeface="Wingdings" pitchFamily="2" charset="2"/>
              <a:buChar char="v"/>
            </a:pPr>
            <a:r>
              <a:rPr lang="en-IN" sz="2000" dirty="0" smtClean="0">
                <a:latin typeface="Times New Roman" pitchFamily="18" charset="0"/>
                <a:cs typeface="Times New Roman" pitchFamily="18" charset="0"/>
              </a:rPr>
              <a:t>Google</a:t>
            </a:r>
            <a:r>
              <a:rPr lang="en-IN" sz="2000" dirty="0">
                <a:latin typeface="Times New Roman" pitchFamily="18" charset="0"/>
                <a:cs typeface="Times New Roman" pitchFamily="18" charset="0"/>
              </a:rPr>
              <a:t>, which classifies this type of query as a "go query" according to some </a:t>
            </a:r>
            <a:r>
              <a:rPr lang="en-IN" sz="2000" dirty="0" smtClean="0">
                <a:latin typeface="Times New Roman" pitchFamily="18" charset="0"/>
                <a:cs typeface="Times New Roman" pitchFamily="18" charset="0"/>
              </a:rPr>
              <a:t>reports, </a:t>
            </a:r>
            <a:r>
              <a:rPr lang="en-IN" sz="2000" dirty="0">
                <a:latin typeface="Times New Roman" pitchFamily="18" charset="0"/>
                <a:cs typeface="Times New Roman" pitchFamily="18" charset="0"/>
              </a:rPr>
              <a:t>has even taken the step of reducing the total number of results on the first </a:t>
            </a:r>
            <a:r>
              <a:rPr lang="en-IN" sz="2000" dirty="0" smtClean="0">
                <a:latin typeface="Times New Roman" pitchFamily="18" charset="0"/>
                <a:cs typeface="Times New Roman" pitchFamily="18" charset="0"/>
              </a:rPr>
              <a:t>page </a:t>
            </a:r>
            <a:r>
              <a:rPr lang="en-IN" sz="2000" dirty="0">
                <a:latin typeface="Times New Roman" pitchFamily="18" charset="0"/>
                <a:cs typeface="Times New Roman" pitchFamily="18" charset="0"/>
              </a:rPr>
              <a:t>for navigational brand queries, leading to a 5.5% reduction in overall organic first-page </a:t>
            </a:r>
            <a:r>
              <a:rPr lang="en-IN" sz="2000" dirty="0" smtClean="0">
                <a:latin typeface="Times New Roman" pitchFamily="18" charset="0"/>
                <a:cs typeface="Times New Roman" pitchFamily="18" charset="0"/>
              </a:rPr>
              <a:t>listings.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5990551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accent1"/>
                </a:solidFill>
                <a:effectLst>
                  <a:outerShdw blurRad="38100" dist="38100" dir="2700000" algn="tl">
                    <a:srgbClr val="000000">
                      <a:alpha val="43137"/>
                    </a:srgbClr>
                  </a:outerShdw>
                </a:effectLst>
              </a:rPr>
              <a:t>How search engine works?</a:t>
            </a:r>
            <a:endParaRPr lang="en-US" dirty="0"/>
          </a:p>
        </p:txBody>
      </p:sp>
      <p:pic>
        <p:nvPicPr>
          <p:cNvPr id="1026" name="Picture 2" descr="C:\Users\Vidhi\Desktop\organic-plus-paid-results-navigational-query.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414809" y="1800695"/>
            <a:ext cx="6586191" cy="4295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11898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smtClean="0">
                <a:solidFill>
                  <a:schemeClr val="accent1"/>
                </a:solidFill>
                <a:effectLst>
                  <a:outerShdw blurRad="38100" dist="38100" dir="2700000" algn="tl">
                    <a:srgbClr val="000000">
                      <a:alpha val="43137"/>
                    </a:srgbClr>
                  </a:outerShdw>
                </a:effectLst>
              </a:rPr>
              <a:t>Informational search queries:</a:t>
            </a:r>
            <a:endParaRPr lang="en-US" b="1" u="sng" dirty="0">
              <a:solidFill>
                <a:schemeClr val="accent1"/>
              </a:solidFill>
              <a:effectLst>
                <a:outerShdw blurRad="38100" dist="38100" dir="2700000" algn="tl">
                  <a:srgbClr val="000000">
                    <a:alpha val="43137"/>
                  </a:srgbClr>
                </a:outerShdw>
              </a:effectLst>
            </a:endParaRPr>
          </a:p>
        </p:txBody>
      </p:sp>
      <p:sp>
        <p:nvSpPr>
          <p:cNvPr id="2" name="Content Placeholder 1"/>
          <p:cNvSpPr>
            <a:spLocks noGrp="1"/>
          </p:cNvSpPr>
          <p:nvPr>
            <p:ph sz="quarter" idx="1"/>
          </p:nvPr>
        </p:nvSpPr>
        <p:spPr>
          <a:xfrm>
            <a:off x="457200" y="1371600"/>
            <a:ext cx="7467600" cy="5102352"/>
          </a:xfrm>
        </p:spPr>
        <p:txBody>
          <a:bodyPr>
            <a:noAutofit/>
          </a:bodyPr>
          <a:lstStyle/>
          <a:p>
            <a:pPr marL="0" indent="0" algn="just">
              <a:lnSpc>
                <a:spcPct val="150000"/>
              </a:lnSpc>
              <a:buNone/>
            </a:pPr>
            <a:r>
              <a:rPr lang="en-IN" sz="2000" b="1" dirty="0" smtClean="0">
                <a:latin typeface="Times New Roman" pitchFamily="18" charset="0"/>
                <a:cs typeface="Times New Roman" pitchFamily="18" charset="0"/>
              </a:rPr>
              <a:t>Informational Search </a:t>
            </a:r>
            <a:r>
              <a:rPr lang="en-IN" sz="2000" b="1" dirty="0">
                <a:latin typeface="Times New Roman" pitchFamily="18" charset="0"/>
                <a:cs typeface="Times New Roman" pitchFamily="18" charset="0"/>
              </a:rPr>
              <a:t>Query:</a:t>
            </a:r>
          </a:p>
          <a:p>
            <a:pPr algn="just">
              <a:lnSpc>
                <a:spcPct val="150000"/>
              </a:lnSpc>
              <a:buFont typeface="Wingdings" pitchFamily="2" charset="2"/>
              <a:buChar char="v"/>
            </a:pPr>
            <a:r>
              <a:rPr lang="en-IN" sz="2000" dirty="0" smtClean="0">
                <a:latin typeface="Times New Roman" pitchFamily="18" charset="0"/>
                <a:cs typeface="Times New Roman" pitchFamily="18" charset="0"/>
              </a:rPr>
              <a:t>Wikipedia </a:t>
            </a:r>
            <a:r>
              <a:rPr lang="en-IN" sz="2000" dirty="0">
                <a:latin typeface="Times New Roman" pitchFamily="18" charset="0"/>
                <a:cs typeface="Times New Roman" pitchFamily="18" charset="0"/>
              </a:rPr>
              <a:t>defines </a:t>
            </a:r>
            <a:r>
              <a:rPr lang="en-IN" sz="2000" b="1" dirty="0">
                <a:latin typeface="Times New Roman" pitchFamily="18" charset="0"/>
                <a:cs typeface="Times New Roman" pitchFamily="18" charset="0"/>
              </a:rPr>
              <a:t>informational search queries</a:t>
            </a:r>
            <a:r>
              <a:rPr lang="en-IN" sz="2000" dirty="0">
                <a:latin typeface="Times New Roman" pitchFamily="18" charset="0"/>
                <a:cs typeface="Times New Roman" pitchFamily="18" charset="0"/>
              </a:rPr>
              <a:t> as “Queries that cover a broad </a:t>
            </a:r>
            <a:r>
              <a:rPr lang="en-IN" sz="2000" dirty="0" smtClean="0">
                <a:latin typeface="Times New Roman" pitchFamily="18" charset="0"/>
                <a:cs typeface="Times New Roman" pitchFamily="18" charset="0"/>
              </a:rPr>
              <a:t>topic for </a:t>
            </a:r>
            <a:r>
              <a:rPr lang="en-IN" sz="2000" dirty="0">
                <a:latin typeface="Times New Roman" pitchFamily="18" charset="0"/>
                <a:cs typeface="Times New Roman" pitchFamily="18" charset="0"/>
              </a:rPr>
              <a:t>which there may be thousands of relevant results</a:t>
            </a:r>
            <a:r>
              <a:rPr lang="en-IN" sz="2000" dirty="0" smtClean="0">
                <a:latin typeface="Times New Roman" pitchFamily="18" charset="0"/>
                <a:cs typeface="Times New Roman" pitchFamily="18" charset="0"/>
              </a:rPr>
              <a:t>.”</a:t>
            </a:r>
          </a:p>
          <a:p>
            <a:pPr algn="just">
              <a:lnSpc>
                <a:spcPct val="150000"/>
              </a:lnSpc>
              <a:buFont typeface="Wingdings" pitchFamily="2" charset="2"/>
              <a:buChar char="v"/>
            </a:pPr>
            <a:r>
              <a:rPr lang="en-IN" sz="2000" dirty="0">
                <a:latin typeface="Times New Roman" pitchFamily="18" charset="0"/>
                <a:cs typeface="Times New Roman" pitchFamily="18" charset="0"/>
              </a:rPr>
              <a:t>When someone enters an informational search query into Google or another search engine, they’re looking for information – hence the name. </a:t>
            </a:r>
            <a:endParaRPr lang="en-IN" sz="2000" dirty="0" smtClean="0">
              <a:latin typeface="Times New Roman" pitchFamily="18" charset="0"/>
              <a:cs typeface="Times New Roman" pitchFamily="18" charset="0"/>
            </a:endParaRPr>
          </a:p>
          <a:p>
            <a:pPr algn="just">
              <a:lnSpc>
                <a:spcPct val="150000"/>
              </a:lnSpc>
              <a:buFont typeface="Wingdings" pitchFamily="2" charset="2"/>
              <a:buChar char="v"/>
            </a:pPr>
            <a:r>
              <a:rPr lang="en-IN" sz="2000" dirty="0" smtClean="0">
                <a:latin typeface="Times New Roman" pitchFamily="18" charset="0"/>
                <a:cs typeface="Times New Roman" pitchFamily="18" charset="0"/>
              </a:rPr>
              <a:t>They </a:t>
            </a:r>
            <a:r>
              <a:rPr lang="en-IN" sz="2000" dirty="0">
                <a:latin typeface="Times New Roman" pitchFamily="18" charset="0"/>
                <a:cs typeface="Times New Roman" pitchFamily="18" charset="0"/>
              </a:rPr>
              <a:t>are probably not looking for a specific site, as in a navigational query, and they are not looking to make a commercial transaction. They just want to answer a question or learn how to do something.</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6201815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dirty="0" smtClean="0">
                <a:solidFill>
                  <a:schemeClr val="accent1"/>
                </a:solidFill>
                <a:effectLst>
                  <a:outerShdw blurRad="38100" dist="38100" dir="2700000" algn="tl">
                    <a:srgbClr val="000000">
                      <a:alpha val="43137"/>
                    </a:srgbClr>
                  </a:outerShdw>
                </a:effectLst>
              </a:rPr>
              <a:t>Continue..</a:t>
            </a:r>
            <a:endParaRPr lang="en-IN" dirty="0"/>
          </a:p>
        </p:txBody>
      </p:sp>
      <p:sp>
        <p:nvSpPr>
          <p:cNvPr id="3" name="Content Placeholder 2"/>
          <p:cNvSpPr>
            <a:spLocks noGrp="1"/>
          </p:cNvSpPr>
          <p:nvPr>
            <p:ph sz="quarter" idx="1"/>
          </p:nvPr>
        </p:nvSpPr>
        <p:spPr/>
        <p:txBody>
          <a:bodyPr>
            <a:normAutofit/>
          </a:bodyPr>
          <a:lstStyle/>
          <a:p>
            <a:pPr>
              <a:lnSpc>
                <a:spcPct val="150000"/>
              </a:lnSpc>
            </a:pPr>
            <a:r>
              <a:rPr lang="en-IN" sz="2000" dirty="0">
                <a:latin typeface="Times New Roman" pitchFamily="18" charset="0"/>
                <a:cs typeface="Times New Roman" pitchFamily="18" charset="0"/>
              </a:rPr>
              <a:t>The best way to target informational searches is with high-quality SEO </a:t>
            </a:r>
            <a:r>
              <a:rPr lang="en-IN" sz="2000" dirty="0" smtClean="0">
                <a:latin typeface="Times New Roman" pitchFamily="18" charset="0"/>
                <a:cs typeface="Times New Roman" pitchFamily="18" charset="0"/>
              </a:rPr>
              <a:t>content that </a:t>
            </a:r>
            <a:r>
              <a:rPr lang="en-IN" sz="2000" dirty="0">
                <a:latin typeface="Times New Roman" pitchFamily="18" charset="0"/>
                <a:cs typeface="Times New Roman" pitchFamily="18" charset="0"/>
              </a:rPr>
              <a:t>genuinely provides helpful information relevant to the query. </a:t>
            </a:r>
            <a:endParaRPr lang="en-IN"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It is also known as “Know query”.</a:t>
            </a:r>
            <a:endParaRPr lang="en-IN"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5079297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smtClean="0">
                <a:solidFill>
                  <a:schemeClr val="accent1"/>
                </a:solidFill>
                <a:effectLst>
                  <a:outerShdw blurRad="38100" dist="38100" dir="2700000" algn="tl">
                    <a:srgbClr val="000000">
                      <a:alpha val="43137"/>
                    </a:srgbClr>
                  </a:outerShdw>
                </a:effectLst>
              </a:rPr>
              <a:t>Transactional search query</a:t>
            </a:r>
            <a:endParaRPr lang="en-US" b="1" u="sng" dirty="0">
              <a:solidFill>
                <a:schemeClr val="accent1"/>
              </a:solidFill>
              <a:effectLst>
                <a:outerShdw blurRad="38100" dist="38100" dir="2700000" algn="tl">
                  <a:srgbClr val="000000">
                    <a:alpha val="43137"/>
                  </a:srgbClr>
                </a:outerShdw>
              </a:effectLst>
            </a:endParaRPr>
          </a:p>
        </p:txBody>
      </p:sp>
      <p:sp>
        <p:nvSpPr>
          <p:cNvPr id="2" name="Content Placeholder 1"/>
          <p:cNvSpPr>
            <a:spLocks noGrp="1"/>
          </p:cNvSpPr>
          <p:nvPr>
            <p:ph sz="quarter" idx="1"/>
          </p:nvPr>
        </p:nvSpPr>
        <p:spPr/>
        <p:txBody>
          <a:bodyPr>
            <a:noAutofit/>
          </a:bodyPr>
          <a:lstStyle/>
          <a:p>
            <a:pPr marL="0" indent="0" algn="just">
              <a:lnSpc>
                <a:spcPct val="150000"/>
              </a:lnSpc>
              <a:buNone/>
            </a:pPr>
            <a:r>
              <a:rPr lang="en-IN" sz="2000" b="1" dirty="0" smtClean="0">
                <a:latin typeface="Times New Roman" pitchFamily="18" charset="0"/>
                <a:cs typeface="Times New Roman" pitchFamily="18" charset="0"/>
              </a:rPr>
              <a:t>Transactional </a:t>
            </a:r>
            <a:r>
              <a:rPr lang="en-IN" sz="2000" b="1" dirty="0">
                <a:latin typeface="Times New Roman" pitchFamily="18" charset="0"/>
                <a:cs typeface="Times New Roman" pitchFamily="18" charset="0"/>
              </a:rPr>
              <a:t>Search Query</a:t>
            </a:r>
            <a:r>
              <a:rPr lang="en-IN" sz="2000" b="1" dirty="0" smtClean="0">
                <a:latin typeface="Times New Roman" pitchFamily="18" charset="0"/>
                <a:cs typeface="Times New Roman" pitchFamily="18" charset="0"/>
              </a:rPr>
              <a:t>:</a:t>
            </a:r>
          </a:p>
          <a:p>
            <a:pPr algn="just">
              <a:lnSpc>
                <a:spcPct val="150000"/>
              </a:lnSpc>
              <a:buFont typeface="Wingdings" pitchFamily="2" charset="2"/>
              <a:buChar char="v"/>
            </a:pPr>
            <a:r>
              <a:rPr lang="en-IN" sz="2000" dirty="0">
                <a:latin typeface="Times New Roman" pitchFamily="18" charset="0"/>
                <a:cs typeface="Times New Roman" pitchFamily="18" charset="0"/>
              </a:rPr>
              <a:t>A </a:t>
            </a:r>
            <a:r>
              <a:rPr lang="en-IN" sz="2000" b="1" dirty="0">
                <a:latin typeface="Times New Roman" pitchFamily="18" charset="0"/>
                <a:cs typeface="Times New Roman" pitchFamily="18" charset="0"/>
              </a:rPr>
              <a:t>transactional search query</a:t>
            </a:r>
            <a:r>
              <a:rPr lang="en-IN" sz="2000" dirty="0">
                <a:latin typeface="Times New Roman" pitchFamily="18" charset="0"/>
                <a:cs typeface="Times New Roman" pitchFamily="18" charset="0"/>
              </a:rPr>
              <a:t> is a query that indicates an intent to complete a transaction, such as making a purchase. </a:t>
            </a:r>
            <a:endParaRPr lang="en-IN" sz="2000" dirty="0" smtClean="0">
              <a:latin typeface="Times New Roman" pitchFamily="18" charset="0"/>
              <a:cs typeface="Times New Roman" pitchFamily="18" charset="0"/>
            </a:endParaRPr>
          </a:p>
          <a:p>
            <a:pPr algn="just">
              <a:lnSpc>
                <a:spcPct val="150000"/>
              </a:lnSpc>
              <a:buFont typeface="Wingdings" pitchFamily="2" charset="2"/>
              <a:buChar char="v"/>
            </a:pPr>
            <a:r>
              <a:rPr lang="en-IN" sz="2000" dirty="0" smtClean="0">
                <a:latin typeface="Times New Roman" pitchFamily="18" charset="0"/>
                <a:cs typeface="Times New Roman" pitchFamily="18" charset="0"/>
              </a:rPr>
              <a:t>Transactional </a:t>
            </a:r>
            <a:r>
              <a:rPr lang="en-IN" sz="2000" dirty="0">
                <a:latin typeface="Times New Roman" pitchFamily="18" charset="0"/>
                <a:cs typeface="Times New Roman" pitchFamily="18" charset="0"/>
              </a:rPr>
              <a:t>search queries may include exact brand and product names (like “</a:t>
            </a:r>
            <a:r>
              <a:rPr lang="en-IN" sz="2000" dirty="0" err="1">
                <a:latin typeface="Times New Roman" pitchFamily="18" charset="0"/>
                <a:cs typeface="Times New Roman" pitchFamily="18" charset="0"/>
              </a:rPr>
              <a:t>samsung</a:t>
            </a:r>
            <a:r>
              <a:rPr lang="en-IN" sz="2000" dirty="0">
                <a:latin typeface="Times New Roman" pitchFamily="18" charset="0"/>
                <a:cs typeface="Times New Roman" pitchFamily="18" charset="0"/>
              </a:rPr>
              <a:t> galaxy s3”) or be generic (like “iced coffee maker”) or actually include terms like “buy,” “purchase,” or “order</a:t>
            </a:r>
            <a:r>
              <a:rPr lang="en-IN" sz="2000" dirty="0" smtClean="0">
                <a:latin typeface="Times New Roman" pitchFamily="18" charset="0"/>
                <a:cs typeface="Times New Roman" pitchFamily="18" charset="0"/>
              </a:rPr>
              <a:t>.”</a:t>
            </a:r>
          </a:p>
          <a:p>
            <a:pPr algn="just">
              <a:lnSpc>
                <a:spcPct val="150000"/>
              </a:lnSpc>
              <a:buFont typeface="Wingdings" pitchFamily="2" charset="2"/>
              <a:buChar char="v"/>
            </a:pPr>
            <a:r>
              <a:rPr lang="en-US" sz="2000" dirty="0" smtClean="0">
                <a:latin typeface="Times New Roman" pitchFamily="18" charset="0"/>
                <a:cs typeface="Times New Roman" pitchFamily="18" charset="0"/>
              </a:rPr>
              <a:t>It is also known as “Do query”.</a:t>
            </a:r>
          </a:p>
          <a:p>
            <a:pPr algn="just">
              <a:lnSpc>
                <a:spcPct val="150000"/>
              </a:lnSpc>
              <a:buFont typeface="Wingdings" pitchFamily="2" charset="2"/>
              <a:buChar char="v"/>
            </a:pPr>
            <a:r>
              <a:rPr lang="en-US" sz="2000" dirty="0" smtClean="0">
                <a:latin typeface="Times New Roman" pitchFamily="18" charset="0"/>
                <a:cs typeface="Times New Roman" pitchFamily="18" charset="0"/>
              </a:rPr>
              <a:t>Ex. Online bill payment</a:t>
            </a:r>
            <a:endParaRPr lang="en-IN" sz="2000" dirty="0" smtClean="0">
              <a:latin typeface="Times New Roman" pitchFamily="18" charset="0"/>
              <a:cs typeface="Times New Roman" pitchFamily="18" charset="0"/>
            </a:endParaRPr>
          </a:p>
          <a:p>
            <a:pPr marL="0" indent="0" algn="just">
              <a:lnSpc>
                <a:spcPct val="150000"/>
              </a:lnSpc>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43797135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smtClean="0">
                <a:solidFill>
                  <a:schemeClr val="accent1"/>
                </a:solidFill>
                <a:effectLst>
                  <a:outerShdw blurRad="38100" dist="38100" dir="2700000" algn="tl">
                    <a:srgbClr val="000000">
                      <a:alpha val="43137"/>
                    </a:srgbClr>
                  </a:outerShdw>
                </a:effectLst>
              </a:rPr>
              <a:t>Continue..</a:t>
            </a:r>
            <a:endParaRPr lang="en-US" b="1" u="sng" dirty="0">
              <a:solidFill>
                <a:schemeClr val="accent1"/>
              </a:solidFill>
              <a:effectLst>
                <a:outerShdw blurRad="38100" dist="38100" dir="2700000" algn="tl">
                  <a:srgbClr val="000000">
                    <a:alpha val="43137"/>
                  </a:srgbClr>
                </a:outerShdw>
              </a:effectLst>
            </a:endParaRPr>
          </a:p>
        </p:txBody>
      </p:sp>
      <p:pic>
        <p:nvPicPr>
          <p:cNvPr id="2050" name="Picture 2" descr="C:\Users\Vidhi\Desktop\ad-extensions-adwords-product-extensions.gif"/>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43000" y="1676400"/>
            <a:ext cx="6400800" cy="4419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39932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smtClean="0">
                <a:solidFill>
                  <a:schemeClr val="accent1"/>
                </a:solidFill>
                <a:effectLst>
                  <a:outerShdw blurRad="38100" dist="38100" dir="2700000" algn="tl">
                    <a:srgbClr val="000000">
                      <a:alpha val="43137"/>
                    </a:srgbClr>
                  </a:outerShdw>
                </a:effectLst>
              </a:rPr>
              <a:t>Fresh Content</a:t>
            </a:r>
            <a:endParaRPr lang="en-US" b="1" u="sng" dirty="0">
              <a:solidFill>
                <a:schemeClr val="accent1"/>
              </a:solidFill>
              <a:effectLst>
                <a:outerShdw blurRad="38100" dist="38100" dir="2700000" algn="tl">
                  <a:srgbClr val="000000">
                    <a:alpha val="43137"/>
                  </a:srgbClr>
                </a:outerShdw>
              </a:effectLst>
            </a:endParaRPr>
          </a:p>
        </p:txBody>
      </p:sp>
      <p:sp>
        <p:nvSpPr>
          <p:cNvPr id="2" name="Content Placeholder 1"/>
          <p:cNvSpPr>
            <a:spLocks noGrp="1"/>
          </p:cNvSpPr>
          <p:nvPr>
            <p:ph sz="quarter" idx="1"/>
          </p:nvPr>
        </p:nvSpPr>
        <p:spPr/>
        <p:txBody>
          <a:bodyPr>
            <a:normAutofit/>
          </a:bodyPr>
          <a:lstStyle/>
          <a:p>
            <a:pPr algn="just">
              <a:lnSpc>
                <a:spcPct val="150000"/>
              </a:lnSpc>
              <a:buFont typeface="Wingdings" pitchFamily="2" charset="2"/>
              <a:buChar char="v"/>
            </a:pPr>
            <a:r>
              <a:rPr lang="en-IN" sz="2000" dirty="0"/>
              <a:t>In </a:t>
            </a:r>
            <a:r>
              <a:rPr lang="en-IN" sz="2000" dirty="0" smtClean="0"/>
              <a:t>SEO terminology</a:t>
            </a:r>
            <a:r>
              <a:rPr lang="en-IN" sz="2000" dirty="0"/>
              <a:t>, it is content that is new or </a:t>
            </a:r>
            <a:r>
              <a:rPr lang="en-IN" sz="2000" dirty="0" smtClean="0"/>
              <a:t>dynamic in </a:t>
            </a:r>
            <a:r>
              <a:rPr lang="en-IN" sz="2000" dirty="0"/>
              <a:t>nature and gives people a reason to visit your Web </a:t>
            </a:r>
            <a:r>
              <a:rPr lang="en-IN" sz="2000" dirty="0" smtClean="0"/>
              <a:t>site.</a:t>
            </a:r>
            <a:endParaRPr lang="en-US" sz="2000" dirty="0">
              <a:latin typeface="Times New Roman" pitchFamily="18" charset="0"/>
              <a:cs typeface="Times New Roman" pitchFamily="18" charset="0"/>
            </a:endParaRPr>
          </a:p>
          <a:p>
            <a:pPr algn="just">
              <a:lnSpc>
                <a:spcPct val="150000"/>
              </a:lnSpc>
              <a:buFont typeface="Wingdings" pitchFamily="2" charset="2"/>
              <a:buChar char="v"/>
            </a:pPr>
            <a:r>
              <a:rPr lang="en-IN" sz="2000" dirty="0" smtClean="0"/>
              <a:t>Fresh </a:t>
            </a:r>
            <a:r>
              <a:rPr lang="en-IN" sz="2000" dirty="0"/>
              <a:t>content would be a webpage that’s been recently updated, SEOs have argued there needs to be enough changes to make a webpage fresh to Google, but in essence make some content changes</a:t>
            </a:r>
            <a:r>
              <a:rPr lang="en-IN" sz="2000" dirty="0" smtClean="0"/>
              <a:t>.</a:t>
            </a:r>
          </a:p>
          <a:p>
            <a:pPr algn="just">
              <a:lnSpc>
                <a:spcPct val="150000"/>
              </a:lnSpc>
              <a:buFont typeface="Wingdings" pitchFamily="2" charset="2"/>
              <a:buChar char="v"/>
            </a:pPr>
            <a:r>
              <a:rPr lang="en-IN" sz="2000" dirty="0"/>
              <a:t>Many SEO experts believe that using fresh content on your Web site will help your page obtain better placement on search engine results </a:t>
            </a:r>
            <a:r>
              <a:rPr lang="en-IN" sz="2000" dirty="0" smtClean="0"/>
              <a:t>page.</a:t>
            </a:r>
            <a:endParaRPr lang="en-IN" sz="2000" dirty="0"/>
          </a:p>
          <a:p>
            <a:pPr algn="just">
              <a:lnSpc>
                <a:spcPct val="150000"/>
              </a:lnSpc>
              <a:buFont typeface="Wingdings" pitchFamily="2" charset="2"/>
              <a:buChar char="v"/>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579514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34962"/>
          </a:xfrm>
        </p:spPr>
        <p:txBody>
          <a:bodyPr>
            <a:normAutofit fontScale="90000"/>
          </a:bodyPr>
          <a:lstStyle/>
          <a:p>
            <a:r>
              <a:rPr lang="en-US" dirty="0" smtClean="0"/>
              <a:t>Algorithm based ranking system..</a:t>
            </a:r>
            <a:endParaRPr lang="en-IN" dirty="0"/>
          </a:p>
        </p:txBody>
      </p:sp>
      <p:sp>
        <p:nvSpPr>
          <p:cNvPr id="3" name="Content Placeholder 2"/>
          <p:cNvSpPr>
            <a:spLocks noGrp="1"/>
          </p:cNvSpPr>
          <p:nvPr>
            <p:ph sz="quarter" idx="1"/>
          </p:nvPr>
        </p:nvSpPr>
        <p:spPr>
          <a:xfrm>
            <a:off x="457200" y="685800"/>
            <a:ext cx="7467600" cy="5788152"/>
          </a:xfrm>
        </p:spPr>
        <p:txBody>
          <a:bodyPr>
            <a:normAutofit/>
          </a:bodyPr>
          <a:lstStyle/>
          <a:p>
            <a:r>
              <a:rPr lang="en-US" sz="2000" b="1" dirty="0" smtClean="0">
                <a:latin typeface="Times New Roman" pitchFamily="18" charset="0"/>
                <a:cs typeface="Times New Roman" pitchFamily="18" charset="0"/>
              </a:rPr>
              <a:t>On-page algorithm:</a:t>
            </a:r>
          </a:p>
          <a:p>
            <a:r>
              <a:rPr lang="en-US" sz="2000" b="1" dirty="0" smtClean="0">
                <a:latin typeface="Times New Roman" pitchFamily="18" charset="0"/>
                <a:cs typeface="Times New Roman" pitchFamily="18" charset="0"/>
              </a:rPr>
              <a:t>Al</a:t>
            </a:r>
            <a:r>
              <a:rPr lang="en-US" sz="2000" dirty="0" smtClean="0">
                <a:latin typeface="Times New Roman" pitchFamily="18" charset="0"/>
                <a:cs typeface="Times New Roman" pitchFamily="18" charset="0"/>
              </a:rPr>
              <a:t>gorithm that measure on-page factors look at the elements of a page that would lead a user to think the page is worth or not.</a:t>
            </a:r>
          </a:p>
          <a:p>
            <a:r>
              <a:rPr lang="en-US" sz="2000" dirty="0" smtClean="0">
                <a:latin typeface="Times New Roman" pitchFamily="18" charset="0"/>
                <a:cs typeface="Times New Roman" pitchFamily="18" charset="0"/>
              </a:rPr>
              <a:t>This includes how keywords are used in correct as well as how other words on the page relate.</a:t>
            </a:r>
          </a:p>
          <a:p>
            <a:r>
              <a:rPr lang="en-US" sz="2000" dirty="0" smtClean="0">
                <a:latin typeface="Times New Roman" pitchFamily="18" charset="0"/>
                <a:cs typeface="Times New Roman" pitchFamily="18" charset="0"/>
              </a:rPr>
              <a:t>On-site algorithms look at the relationship of words and content on a page.</a:t>
            </a:r>
          </a:p>
          <a:p>
            <a:r>
              <a:rPr lang="en-IN" sz="2000" dirty="0" smtClean="0">
                <a:latin typeface="Times New Roman" pitchFamily="18" charset="0"/>
                <a:cs typeface="Times New Roman" pitchFamily="18" charset="0"/>
              </a:rPr>
              <a:t>This </a:t>
            </a:r>
            <a:r>
              <a:rPr lang="en-IN" sz="2000" dirty="0">
                <a:latin typeface="Times New Roman" pitchFamily="18" charset="0"/>
                <a:cs typeface="Times New Roman" pitchFamily="18" charset="0"/>
              </a:rPr>
              <a:t>includes providing good content, </a:t>
            </a:r>
            <a:r>
              <a:rPr lang="en-IN" sz="2000" dirty="0">
                <a:latin typeface="Times New Roman" pitchFamily="18" charset="0"/>
                <a:cs typeface="Times New Roman" pitchFamily="18" charset="0"/>
                <a:hlinkClick r:id="rId2" action="ppaction://hlinkpres?slideindex=1&amp;slidetitle="/>
              </a:rPr>
              <a:t>good keywords selection, </a:t>
            </a:r>
            <a:r>
              <a:rPr lang="en-IN" sz="2000" dirty="0">
                <a:latin typeface="Times New Roman" pitchFamily="18" charset="0"/>
                <a:cs typeface="Times New Roman" pitchFamily="18" charset="0"/>
              </a:rPr>
              <a:t>putting keywords on correct places, giving appropriate title to every page etc. </a:t>
            </a:r>
          </a:p>
          <a:p>
            <a:r>
              <a:rPr lang="en-IN" sz="2000" b="1" dirty="0" smtClean="0">
                <a:latin typeface="Times New Roman" pitchFamily="18" charset="0"/>
                <a:cs typeface="Times New Roman" pitchFamily="18" charset="0"/>
              </a:rPr>
              <a:t>Off-Page Algorithm</a:t>
            </a:r>
            <a:r>
              <a:rPr lang="en-IN" sz="2000" dirty="0">
                <a:latin typeface="Times New Roman" pitchFamily="18" charset="0"/>
                <a:cs typeface="Times New Roman" pitchFamily="18" charset="0"/>
              </a:rPr>
              <a:t>:</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This </a:t>
            </a:r>
            <a:r>
              <a:rPr lang="en-IN" sz="2000" dirty="0">
                <a:latin typeface="Times New Roman" pitchFamily="18" charset="0"/>
                <a:cs typeface="Times New Roman" pitchFamily="18" charset="0"/>
              </a:rPr>
              <a:t>includes link building, increasing link popularity by submitting in open directories, search engines, link exchange etc. </a:t>
            </a: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 good incoming link is the equivalent of a vote of confidence for your site, and a high level of confidence will also help boost your page ranking.</a:t>
            </a:r>
            <a:endParaRPr lang="en-IN" sz="2000"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67736633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accent1"/>
                </a:solidFill>
                <a:effectLst>
                  <a:outerShdw blurRad="38100" dist="38100" dir="2700000" algn="tl">
                    <a:srgbClr val="000000">
                      <a:alpha val="43137"/>
                    </a:srgbClr>
                  </a:outerShdw>
                </a:effectLst>
              </a:rPr>
              <a:t>Continue</a:t>
            </a:r>
            <a:endParaRPr lang="en-US" dirty="0"/>
          </a:p>
        </p:txBody>
      </p:sp>
      <p:sp>
        <p:nvSpPr>
          <p:cNvPr id="3" name="Content Placeholder 2"/>
          <p:cNvSpPr>
            <a:spLocks noGrp="1"/>
          </p:cNvSpPr>
          <p:nvPr>
            <p:ph sz="quarter" idx="1"/>
          </p:nvPr>
        </p:nvSpPr>
        <p:spPr/>
        <p:txBody>
          <a:bodyPr>
            <a:normAutofit/>
          </a:bodyPr>
          <a:lstStyle/>
          <a:p>
            <a:pPr marL="0" indent="0" algn="just">
              <a:lnSpc>
                <a:spcPct val="150000"/>
              </a:lnSpc>
              <a:buNone/>
            </a:pPr>
            <a:r>
              <a:rPr lang="en-US" sz="2200" b="1" dirty="0" smtClean="0">
                <a:latin typeface="Times New Roman" pitchFamily="18" charset="0"/>
                <a:cs typeface="Times New Roman" pitchFamily="18" charset="0"/>
              </a:rPr>
              <a:t>What Content can search engines “SEE” on a Web Page?</a:t>
            </a:r>
          </a:p>
          <a:p>
            <a:pPr>
              <a:lnSpc>
                <a:spcPct val="150000"/>
              </a:lnSpc>
              <a:buFont typeface="Wingdings" pitchFamily="2" charset="2"/>
              <a:buChar char="v"/>
            </a:pPr>
            <a:r>
              <a:rPr lang="en-IN" sz="2000" dirty="0">
                <a:latin typeface="Times New Roman" pitchFamily="18" charset="0"/>
                <a:cs typeface="Times New Roman" pitchFamily="18" charset="0"/>
              </a:rPr>
              <a:t>Once a web page is found by the search engine spider (robot, web crawler) it takes a look at the head section (the tags between the &lt;head&gt; and &lt;/head&gt; tags) of the web page for:</a:t>
            </a:r>
          </a:p>
          <a:p>
            <a:pPr>
              <a:lnSpc>
                <a:spcPct val="150000"/>
              </a:lnSpc>
              <a:buFont typeface="Wingdings" pitchFamily="2" charset="2"/>
              <a:buChar char="v"/>
            </a:pPr>
            <a:r>
              <a:rPr lang="en-IN" sz="2000" dirty="0">
                <a:latin typeface="Times New Roman" pitchFamily="18" charset="0"/>
                <a:cs typeface="Times New Roman" pitchFamily="18" charset="0"/>
              </a:rPr>
              <a:t>The title of the page</a:t>
            </a:r>
          </a:p>
          <a:p>
            <a:pPr>
              <a:lnSpc>
                <a:spcPct val="150000"/>
              </a:lnSpc>
              <a:buFont typeface="Wingdings" pitchFamily="2" charset="2"/>
              <a:buChar char="v"/>
            </a:pPr>
            <a:r>
              <a:rPr lang="en-IN" sz="2000" dirty="0">
                <a:latin typeface="Times New Roman" pitchFamily="18" charset="0"/>
                <a:cs typeface="Times New Roman" pitchFamily="18" charset="0"/>
              </a:rPr>
              <a:t>The keyword and description meta tags</a:t>
            </a:r>
          </a:p>
          <a:p>
            <a:pPr>
              <a:lnSpc>
                <a:spcPct val="150000"/>
              </a:lnSpc>
              <a:buFont typeface="Wingdings" pitchFamily="2" charset="2"/>
              <a:buChar char="v"/>
            </a:pPr>
            <a:r>
              <a:rPr lang="en-US" sz="2000" dirty="0" smtClean="0">
                <a:latin typeface="Times New Roman" pitchFamily="18" charset="0"/>
                <a:cs typeface="Times New Roman" pitchFamily="18" charset="0"/>
              </a:rPr>
              <a:t>Meta keyword tag</a:t>
            </a:r>
          </a:p>
          <a:p>
            <a:pPr>
              <a:lnSpc>
                <a:spcPct val="150000"/>
              </a:lnSpc>
              <a:buFont typeface="Wingdings" pitchFamily="2" charset="2"/>
              <a:buChar char="v"/>
            </a:pPr>
            <a:r>
              <a:rPr lang="en-IN" sz="2000" dirty="0">
                <a:latin typeface="Times New Roman" pitchFamily="18" charset="0"/>
                <a:cs typeface="Times New Roman" pitchFamily="18" charset="0"/>
              </a:rPr>
              <a:t>Web page content is everything between the &lt;body&gt; and &lt;/body&gt; tags.</a:t>
            </a:r>
          </a:p>
        </p:txBody>
      </p:sp>
    </p:spTree>
    <p:extLst>
      <p:ext uri="{BB962C8B-B14F-4D97-AF65-F5344CB8AC3E}">
        <p14:creationId xmlns:p14="http://schemas.microsoft.com/office/powerpoint/2010/main" val="858859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accent1"/>
                </a:solidFill>
                <a:effectLst>
                  <a:outerShdw blurRad="38100" dist="38100" dir="2700000" algn="tl">
                    <a:srgbClr val="000000">
                      <a:alpha val="43137"/>
                    </a:srgbClr>
                  </a:outerShdw>
                </a:effectLst>
              </a:rPr>
              <a:t>Continue..</a:t>
            </a:r>
            <a:endParaRPr lang="en-IN" dirty="0"/>
          </a:p>
        </p:txBody>
      </p:sp>
      <p:sp>
        <p:nvSpPr>
          <p:cNvPr id="3" name="Content Placeholder 2"/>
          <p:cNvSpPr>
            <a:spLocks noGrp="1"/>
          </p:cNvSpPr>
          <p:nvPr>
            <p:ph sz="quarter" idx="1"/>
          </p:nvPr>
        </p:nvSpPr>
        <p:spPr/>
        <p:txBody>
          <a:bodyPr>
            <a:noAutofit/>
          </a:bodyPr>
          <a:lstStyle/>
          <a:p>
            <a:pPr marL="0" indent="0">
              <a:lnSpc>
                <a:spcPct val="150000"/>
              </a:lnSpc>
              <a:buNone/>
            </a:pPr>
            <a:r>
              <a:rPr lang="en-US" sz="2000" b="1" dirty="0" smtClean="0">
                <a:latin typeface="Times New Roman" pitchFamily="18" charset="0"/>
                <a:cs typeface="Times New Roman" pitchFamily="18" charset="0"/>
              </a:rPr>
              <a:t>What search engine can not “SEE”?</a:t>
            </a:r>
          </a:p>
          <a:p>
            <a:pPr>
              <a:lnSpc>
                <a:spcPct val="150000"/>
              </a:lnSpc>
              <a:buFont typeface="Wingdings" pitchFamily="2" charset="2"/>
              <a:buChar char="v"/>
            </a:pPr>
            <a:r>
              <a:rPr lang="en-US" sz="2000" b="1" i="1" dirty="0" smtClean="0">
                <a:latin typeface="Times New Roman" pitchFamily="18" charset="0"/>
                <a:cs typeface="Times New Roman" pitchFamily="18" charset="0"/>
              </a:rPr>
              <a:t>Flash and shockwave</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spiders do not pick up these files</a:t>
            </a:r>
          </a:p>
          <a:p>
            <a:pPr>
              <a:lnSpc>
                <a:spcPct val="150000"/>
              </a:lnSpc>
              <a:buFont typeface="Wingdings" pitchFamily="2" charset="2"/>
              <a:buChar char="v"/>
            </a:pPr>
            <a:r>
              <a:rPr lang="en-US" sz="2000" b="1" i="1" dirty="0" smtClean="0">
                <a:latin typeface="Times New Roman" pitchFamily="18" charset="0"/>
                <a:cs typeface="Times New Roman" pitchFamily="18" charset="0"/>
              </a:rPr>
              <a:t>Image only sites</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spiders do not pick up images</a:t>
            </a:r>
          </a:p>
          <a:p>
            <a:pPr>
              <a:lnSpc>
                <a:spcPct val="150000"/>
              </a:lnSpc>
              <a:buFont typeface="Wingdings" pitchFamily="2" charset="2"/>
              <a:buChar char="v"/>
            </a:pPr>
            <a:r>
              <a:rPr lang="en-US" sz="2000" b="1" i="1" dirty="0" smtClean="0">
                <a:latin typeface="Times New Roman" pitchFamily="18" charset="0"/>
                <a:cs typeface="Times New Roman" pitchFamily="18" charset="0"/>
              </a:rPr>
              <a:t>Image maps</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s</a:t>
            </a:r>
            <a:r>
              <a:rPr lang="en-AU" sz="2000" dirty="0" err="1" smtClean="0">
                <a:latin typeface="Times New Roman" pitchFamily="18" charset="0"/>
                <a:cs typeface="Times New Roman" pitchFamily="18" charset="0"/>
              </a:rPr>
              <a:t>piders</a:t>
            </a:r>
            <a:r>
              <a:rPr lang="en-AU" sz="2000" dirty="0" smtClean="0">
                <a:latin typeface="Times New Roman" pitchFamily="18" charset="0"/>
                <a:cs typeface="Times New Roman" pitchFamily="18" charset="0"/>
              </a:rPr>
              <a:t> cannot read image maps. Do not use them on your home page or critical pages.  </a:t>
            </a:r>
            <a:endParaRPr lang="en-US" sz="2000" dirty="0" smtClean="0">
              <a:latin typeface="Times New Roman" pitchFamily="18" charset="0"/>
              <a:cs typeface="Times New Roman" pitchFamily="18" charset="0"/>
            </a:endParaRPr>
          </a:p>
          <a:p>
            <a:pPr>
              <a:lnSpc>
                <a:spcPct val="150000"/>
              </a:lnSpc>
              <a:buFont typeface="Wingdings" pitchFamily="2" charset="2"/>
              <a:buChar char="v"/>
            </a:pPr>
            <a:r>
              <a:rPr lang="en-US" sz="2000" b="1" i="1" dirty="0" smtClean="0">
                <a:latin typeface="Times New Roman" pitchFamily="18" charset="0"/>
                <a:cs typeface="Times New Roman" pitchFamily="18" charset="0"/>
              </a:rPr>
              <a:t>Frames</a:t>
            </a:r>
            <a:r>
              <a:rPr lang="en-US" sz="2000" dirty="0" smtClean="0">
                <a:latin typeface="Times New Roman" pitchFamily="18" charset="0"/>
                <a:cs typeface="Times New Roman" pitchFamily="18" charset="0"/>
              </a:rPr>
              <a:t> – such as &lt;frame&gt; and &lt;</a:t>
            </a:r>
            <a:r>
              <a:rPr lang="en-US" sz="2000" dirty="0" err="1" smtClean="0">
                <a:latin typeface="Times New Roman" pitchFamily="18" charset="0"/>
                <a:cs typeface="Times New Roman" pitchFamily="18" charset="0"/>
              </a:rPr>
              <a:t>iframe</a:t>
            </a:r>
            <a:r>
              <a:rPr lang="en-US" sz="2000" dirty="0" smtClean="0">
                <a:latin typeface="Times New Roman" pitchFamily="18" charset="0"/>
                <a:cs typeface="Times New Roman" pitchFamily="18" charset="0"/>
              </a:rPr>
              <a:t> tag.&gt;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AU" sz="2000" dirty="0" smtClean="0">
                <a:latin typeface="Times New Roman" pitchFamily="18" charset="0"/>
                <a:cs typeface="Times New Roman" pitchFamily="18" charset="0"/>
              </a:rPr>
              <a:t>If the spider cannot read the complete page , it will not be indexed properly. </a:t>
            </a:r>
          </a:p>
          <a:p>
            <a:pPr>
              <a:lnSpc>
                <a:spcPct val="150000"/>
              </a:lnSpc>
              <a:buFont typeface="Wingdings" pitchFamily="2" charset="2"/>
              <a:buChar char="v"/>
            </a:pPr>
            <a:r>
              <a:rPr lang="en-AU" sz="2000" dirty="0" smtClean="0">
                <a:latin typeface="Times New Roman" pitchFamily="18" charset="0"/>
                <a:cs typeface="Times New Roman" pitchFamily="18" charset="0"/>
              </a:rPr>
              <a:t>Can not read </a:t>
            </a:r>
            <a:r>
              <a:rPr lang="en-AU" sz="2000" b="1" dirty="0" smtClean="0">
                <a:latin typeface="Times New Roman" pitchFamily="18" charset="0"/>
                <a:cs typeface="Times New Roman" pitchFamily="18" charset="0"/>
              </a:rPr>
              <a:t>Audio/Video </a:t>
            </a:r>
            <a:r>
              <a:rPr lang="en-AU" sz="2000" dirty="0" smtClean="0">
                <a:latin typeface="Times New Roman" pitchFamily="18" charset="0"/>
                <a:cs typeface="Times New Roman" pitchFamily="18" charset="0"/>
              </a:rPr>
              <a:t>files.</a:t>
            </a:r>
          </a:p>
          <a:p>
            <a:pPr marL="0" indent="0">
              <a:lnSpc>
                <a:spcPct val="150000"/>
              </a:lnSpc>
              <a:buNone/>
            </a:pPr>
            <a:endParaRPr lang="en-US" sz="2000" dirty="0" smtClean="0">
              <a:latin typeface="Times New Roman" pitchFamily="18" charset="0"/>
              <a:cs typeface="Times New Roman" pitchFamily="18" charset="0"/>
            </a:endParaRPr>
          </a:p>
          <a:p>
            <a:pPr>
              <a:lnSpc>
                <a:spcPct val="150000"/>
              </a:lnSpc>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8052386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u="sng" dirty="0" smtClean="0">
                <a:solidFill>
                  <a:schemeClr val="accent1"/>
                </a:solidFill>
                <a:effectLst>
                  <a:outerShdw blurRad="38100" dist="38100" dir="2700000" algn="tl">
                    <a:srgbClr val="000000">
                      <a:alpha val="43137"/>
                    </a:srgbClr>
                  </a:outerShdw>
                </a:effectLst>
              </a:rPr>
              <a:t>Country specific search engine</a:t>
            </a:r>
            <a:endParaRPr lang="en-US" b="1" u="sng" dirty="0">
              <a:solidFill>
                <a:schemeClr val="accent1"/>
              </a:solidFill>
              <a:effectLst>
                <a:outerShdw blurRad="38100" dist="38100" dir="2700000" algn="tl">
                  <a:srgbClr val="000000">
                    <a:alpha val="43137"/>
                  </a:srgbClr>
                </a:outerShdw>
              </a:effectLst>
            </a:endParaRPr>
          </a:p>
        </p:txBody>
      </p:sp>
      <p:sp>
        <p:nvSpPr>
          <p:cNvPr id="2" name="Content Placeholder 1"/>
          <p:cNvSpPr>
            <a:spLocks noGrp="1"/>
          </p:cNvSpPr>
          <p:nvPr>
            <p:ph sz="quarter" idx="1"/>
          </p:nvPr>
        </p:nvSpPr>
        <p:spPr/>
        <p:txBody>
          <a:bodyPr>
            <a:noAutofit/>
          </a:bodyPr>
          <a:lstStyle/>
          <a:p>
            <a:pPr>
              <a:lnSpc>
                <a:spcPct val="150000"/>
              </a:lnSpc>
              <a:buFont typeface="Wingdings" pitchFamily="2" charset="2"/>
              <a:buChar char="v"/>
            </a:pPr>
            <a:r>
              <a:rPr lang="en-US" sz="2000" dirty="0" smtClean="0">
                <a:latin typeface="Times New Roman" pitchFamily="18" charset="0"/>
                <a:cs typeface="Times New Roman" pitchFamily="18" charset="0"/>
              </a:rPr>
              <a:t>Nowadays Search become global. Google is the dominant search engine in many countries, but not all of them.</a:t>
            </a:r>
            <a:endParaRPr lang="en-IN" sz="2000" dirty="0">
              <a:latin typeface="Times New Roman" pitchFamily="18" charset="0"/>
              <a:cs typeface="Times New Roman" pitchFamily="18" charset="0"/>
            </a:endParaRPr>
          </a:p>
          <a:p>
            <a:pPr>
              <a:lnSpc>
                <a:spcPct val="150000"/>
              </a:lnSpc>
              <a:buFont typeface="Wingdings" pitchFamily="2" charset="2"/>
              <a:buChar char="v"/>
            </a:pPr>
            <a:r>
              <a:rPr lang="en-IN" sz="2000" dirty="0" smtClean="0">
                <a:latin typeface="Times New Roman" pitchFamily="18" charset="0"/>
                <a:cs typeface="Times New Roman" pitchFamily="18" charset="0"/>
              </a:rPr>
              <a:t>In </a:t>
            </a:r>
            <a:r>
              <a:rPr lang="en-IN" sz="2000" dirty="0">
                <a:latin typeface="Times New Roman" pitchFamily="18" charset="0"/>
                <a:cs typeface="Times New Roman" pitchFamily="18" charset="0"/>
              </a:rPr>
              <a:t>the world of Search Engine Optimization, Location is important. Search engines like to bring relevant results to a user, not only in the area of keywords and sites that give the user exactly what they are looking for, but also in the correct language as well. </a:t>
            </a:r>
            <a:endParaRPr lang="en-IN" sz="2000" dirty="0" smtClean="0">
              <a:latin typeface="Times New Roman" pitchFamily="18" charset="0"/>
              <a:cs typeface="Times New Roman" pitchFamily="18" charset="0"/>
            </a:endParaRPr>
          </a:p>
          <a:p>
            <a:pPr>
              <a:lnSpc>
                <a:spcPct val="150000"/>
              </a:lnSpc>
              <a:buFont typeface="Wingdings" pitchFamily="2" charset="2"/>
              <a:buChar char="v"/>
            </a:pPr>
            <a:r>
              <a:rPr lang="en-IN" sz="2000" dirty="0" smtClean="0">
                <a:latin typeface="Times New Roman" pitchFamily="18" charset="0"/>
                <a:cs typeface="Times New Roman" pitchFamily="18" charset="0"/>
              </a:rPr>
              <a:t>It </a:t>
            </a:r>
            <a:r>
              <a:rPr lang="en-IN" sz="2000" dirty="0">
                <a:latin typeface="Times New Roman" pitchFamily="18" charset="0"/>
                <a:cs typeface="Times New Roman" pitchFamily="18" charset="0"/>
              </a:rPr>
              <a:t>doesn't do a lot of good for a Russian-speaking individual to continually get websites returned in a search query that are written in Egyptian or in Chinese</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So a search engine has to have some way to be able to return the results the user is looking for in the </a:t>
            </a:r>
            <a:r>
              <a:rPr lang="en-IN" sz="2000" dirty="0" smtClean="0">
                <a:latin typeface="Times New Roman" pitchFamily="18" charset="0"/>
                <a:cs typeface="Times New Roman" pitchFamily="18" charset="0"/>
              </a:rPr>
              <a:t>right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1873341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u="sng" dirty="0" smtClean="0">
                <a:solidFill>
                  <a:schemeClr val="accent1"/>
                </a:solidFill>
                <a:effectLst>
                  <a:outerShdw blurRad="38100" dist="38100" dir="2700000" algn="tl">
                    <a:srgbClr val="000000">
                      <a:alpha val="43137"/>
                    </a:srgbClr>
                  </a:outerShdw>
                </a:effectLst>
              </a:rPr>
              <a:t>Country specific search engine</a:t>
            </a:r>
            <a:endParaRPr lang="en-US" b="1" u="sng" dirty="0">
              <a:solidFill>
                <a:schemeClr val="accent1"/>
              </a:solidFill>
              <a:effectLst>
                <a:outerShdw blurRad="38100" dist="38100" dir="2700000" algn="tl">
                  <a:srgbClr val="000000">
                    <a:alpha val="43137"/>
                  </a:srgbClr>
                </a:outerShdw>
              </a:effectLst>
            </a:endParaRPr>
          </a:p>
        </p:txBody>
      </p:sp>
      <p:sp>
        <p:nvSpPr>
          <p:cNvPr id="2" name="Content Placeholder 1"/>
          <p:cNvSpPr>
            <a:spLocks noGrp="1"/>
          </p:cNvSpPr>
          <p:nvPr>
            <p:ph sz="quarter" idx="1"/>
          </p:nvPr>
        </p:nvSpPr>
        <p:spPr/>
        <p:txBody>
          <a:bodyPr>
            <a:noAutofit/>
          </a:bodyPr>
          <a:lstStyle/>
          <a:p>
            <a:pPr marL="0" indent="0">
              <a:lnSpc>
                <a:spcPct val="150000"/>
              </a:lnSpc>
              <a:buNone/>
            </a:pPr>
            <a:r>
              <a:rPr lang="en-IN" sz="2000" dirty="0">
                <a:latin typeface="Times New Roman" pitchFamily="18" charset="0"/>
                <a:cs typeface="Times New Roman" pitchFamily="18" charset="0"/>
              </a:rPr>
              <a:t>language, and a search engine's goal is also to try and get the user as close to home as possible in the realm of their search results. </a:t>
            </a:r>
            <a:endParaRPr lang="en-IN" sz="2000" dirty="0" smtClean="0">
              <a:latin typeface="Times New Roman" pitchFamily="18" charset="0"/>
              <a:cs typeface="Times New Roman" pitchFamily="18" charset="0"/>
            </a:endParaRPr>
          </a:p>
          <a:p>
            <a:pPr marL="0" indent="0">
              <a:lnSpc>
                <a:spcPct val="150000"/>
              </a:lnSpc>
              <a:buNone/>
            </a:pPr>
            <a:r>
              <a:rPr lang="en-US" sz="2000" dirty="0" smtClean="0">
                <a:latin typeface="Times New Roman" pitchFamily="18" charset="0"/>
                <a:cs typeface="Times New Roman" pitchFamily="18" charset="0"/>
              </a:rPr>
              <a:t>1)China:</a:t>
            </a:r>
          </a:p>
          <a:p>
            <a:pPr>
              <a:lnSpc>
                <a:spcPct val="150000"/>
              </a:lnSpc>
              <a:buFont typeface="Wingdings" pitchFamily="2" charset="2"/>
              <a:buChar char="v"/>
            </a:pPr>
            <a:r>
              <a:rPr lang="en-IN" sz="2000" dirty="0" err="1"/>
              <a:t>Baidu</a:t>
            </a:r>
            <a:r>
              <a:rPr lang="en-IN" sz="2000" dirty="0"/>
              <a:t> is the no. 1 search engine in china. It whole in Chinese language. </a:t>
            </a:r>
            <a:endParaRPr lang="en-IN" sz="2000" dirty="0" smtClean="0"/>
          </a:p>
          <a:p>
            <a:pPr>
              <a:lnSpc>
                <a:spcPct val="150000"/>
              </a:lnSpc>
              <a:buFont typeface="Wingdings" pitchFamily="2" charset="2"/>
              <a:buChar char="v"/>
            </a:pPr>
            <a:r>
              <a:rPr lang="en-IN" sz="2000" dirty="0" err="1" smtClean="0"/>
              <a:t>Baidu</a:t>
            </a:r>
            <a:r>
              <a:rPr lang="en-IN" sz="2000" dirty="0" smtClean="0"/>
              <a:t> </a:t>
            </a:r>
            <a:r>
              <a:rPr lang="en-IN" sz="2000" dirty="0"/>
              <a:t>holds more traffic than </a:t>
            </a:r>
            <a:r>
              <a:rPr lang="en-IN" sz="2000" dirty="0" smtClean="0"/>
              <a:t>Google </a:t>
            </a:r>
            <a:r>
              <a:rPr lang="en-IN" sz="2000" dirty="0"/>
              <a:t>and yahoo in foreign </a:t>
            </a:r>
            <a:r>
              <a:rPr lang="en-IN" sz="2000" dirty="0" smtClean="0"/>
              <a:t>countries. It had more than 75%market share in china in 2010.</a:t>
            </a:r>
            <a:endParaRPr lang="en-IN" sz="2000" dirty="0"/>
          </a:p>
          <a:p>
            <a:pPr marL="0" indent="0">
              <a:lnSpc>
                <a:spcPct val="150000"/>
              </a:lnSpc>
              <a:buNone/>
            </a:pPr>
            <a:endParaRPr lang="en-US" sz="2000" dirty="0" smtClean="0">
              <a:latin typeface="Times New Roman" pitchFamily="18" charset="0"/>
              <a:cs typeface="Times New Roman" pitchFamily="18" charset="0"/>
            </a:endParaRPr>
          </a:p>
          <a:p>
            <a:pPr marL="0" indent="0">
              <a:lnSpc>
                <a:spcPct val="150000"/>
              </a:lnSpc>
              <a:buNone/>
            </a:pPr>
            <a:endParaRPr lang="en-IN" sz="2000" dirty="0">
              <a:latin typeface="Times New Roman" pitchFamily="18" charset="0"/>
              <a:cs typeface="Times New Roman" pitchFamily="18" charset="0"/>
            </a:endParaRPr>
          </a:p>
          <a:p>
            <a:pPr>
              <a:lnSpc>
                <a:spcPct val="150000"/>
              </a:lnSpc>
              <a:buFont typeface="Wingdings" pitchFamily="2" charset="2"/>
              <a:buChar char="v"/>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7259327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847850" y="2513012"/>
            <a:ext cx="46863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142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Content Placeholder 2"/>
          <p:cNvSpPr>
            <a:spLocks noGrp="1"/>
          </p:cNvSpPr>
          <p:nvPr>
            <p:ph sz="quarter" idx="1"/>
          </p:nvPr>
        </p:nvSpPr>
        <p:spPr/>
        <p:txBody>
          <a:bodyPr/>
          <a:lstStyle/>
          <a:p>
            <a:pPr marL="0" indent="0">
              <a:lnSpc>
                <a:spcPct val="150000"/>
              </a:lnSpc>
              <a:buNone/>
            </a:pPr>
            <a:r>
              <a:rPr lang="en-US" dirty="0">
                <a:latin typeface="Times New Roman" pitchFamily="18" charset="0"/>
                <a:cs typeface="Times New Roman" pitchFamily="18" charset="0"/>
              </a:rPr>
              <a:t>2)Russia:</a:t>
            </a:r>
          </a:p>
          <a:p>
            <a:pPr>
              <a:lnSpc>
                <a:spcPct val="150000"/>
              </a:lnSpc>
              <a:buFont typeface="Wingdings" pitchFamily="2" charset="2"/>
              <a:buChar char="v"/>
            </a:pPr>
            <a:r>
              <a:rPr lang="en-IN" dirty="0" err="1"/>
              <a:t>Yandex</a:t>
            </a:r>
            <a:r>
              <a:rPr lang="en-IN" dirty="0"/>
              <a:t> is arguably the most well-known search engine in Russia.</a:t>
            </a:r>
          </a:p>
          <a:p>
            <a:pPr>
              <a:lnSpc>
                <a:spcPct val="150000"/>
              </a:lnSpc>
              <a:buFont typeface="Wingdings" pitchFamily="2" charset="2"/>
              <a:buChar char="v"/>
            </a:pPr>
            <a:r>
              <a:rPr lang="en-IN" dirty="0"/>
              <a:t> Millions of Russian speakers use it each day to find search results for what they are looking for. </a:t>
            </a:r>
          </a:p>
          <a:p>
            <a:pPr>
              <a:lnSpc>
                <a:spcPct val="150000"/>
              </a:lnSpc>
              <a:buFont typeface="Wingdings" pitchFamily="2" charset="2"/>
              <a:buChar char="v"/>
            </a:pPr>
            <a:r>
              <a:rPr lang="en-US" dirty="0">
                <a:latin typeface="Times New Roman" pitchFamily="18" charset="0"/>
                <a:cs typeface="Times New Roman" pitchFamily="18" charset="0"/>
              </a:rPr>
              <a:t>According to figures announced by </a:t>
            </a:r>
            <a:r>
              <a:rPr lang="en-US" dirty="0" err="1">
                <a:latin typeface="Times New Roman" pitchFamily="18" charset="0"/>
                <a:cs typeface="Times New Roman" pitchFamily="18" charset="0"/>
              </a:rPr>
              <a:t>it,the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company,s</a:t>
            </a:r>
            <a:r>
              <a:rPr lang="en-US" dirty="0">
                <a:latin typeface="Times New Roman" pitchFamily="18" charset="0"/>
                <a:cs typeface="Times New Roman" pitchFamily="18" charset="0"/>
              </a:rPr>
              <a:t> market share in Russia </a:t>
            </a:r>
            <a:r>
              <a:rPr lang="en-US" dirty="0" err="1">
                <a:latin typeface="Times New Roman" pitchFamily="18" charset="0"/>
                <a:cs typeface="Times New Roman" pitchFamily="18" charset="0"/>
              </a:rPr>
              <a:t>comprized</a:t>
            </a:r>
            <a:r>
              <a:rPr lang="en-US" dirty="0">
                <a:latin typeface="Times New Roman" pitchFamily="18" charset="0"/>
                <a:cs typeface="Times New Roman" pitchFamily="18" charset="0"/>
              </a:rPr>
              <a:t> about 65% of all searches in 2011.</a:t>
            </a:r>
          </a:p>
          <a:p>
            <a:endParaRPr lang="en-IN" dirty="0"/>
          </a:p>
        </p:txBody>
      </p:sp>
    </p:spTree>
    <p:extLst>
      <p:ext uri="{BB962C8B-B14F-4D97-AF65-F5344CB8AC3E}">
        <p14:creationId xmlns:p14="http://schemas.microsoft.com/office/powerpoint/2010/main" val="38810245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pic>
        <p:nvPicPr>
          <p:cNvPr id="1026" name="Picture 2" descr="C:\Users\Vidhi\Desktop\vvvvv.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90600" y="1905001"/>
            <a:ext cx="7010400" cy="29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4266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u="sng" dirty="0" smtClean="0">
                <a:solidFill>
                  <a:schemeClr val="accent1"/>
                </a:solidFill>
                <a:effectLst>
                  <a:outerShdw blurRad="38100" dist="38100" dir="2700000" algn="tl">
                    <a:srgbClr val="000000">
                      <a:alpha val="43137"/>
                    </a:srgbClr>
                  </a:outerShdw>
                </a:effectLst>
              </a:rPr>
              <a:t>Country specific search engine</a:t>
            </a:r>
            <a:endParaRPr lang="en-US" b="1" u="sng" dirty="0">
              <a:solidFill>
                <a:schemeClr val="accent1"/>
              </a:solidFill>
              <a:effectLst>
                <a:outerShdw blurRad="38100" dist="38100" dir="2700000" algn="tl">
                  <a:srgbClr val="000000">
                    <a:alpha val="43137"/>
                  </a:srgbClr>
                </a:outerShdw>
              </a:effectLst>
            </a:endParaRPr>
          </a:p>
        </p:txBody>
      </p:sp>
      <p:sp>
        <p:nvSpPr>
          <p:cNvPr id="2" name="Content Placeholder 1"/>
          <p:cNvSpPr>
            <a:spLocks noGrp="1"/>
          </p:cNvSpPr>
          <p:nvPr>
            <p:ph sz="quarter" idx="1"/>
          </p:nvPr>
        </p:nvSpPr>
        <p:spPr/>
        <p:txBody>
          <a:bodyPr>
            <a:noAutofit/>
          </a:bodyPr>
          <a:lstStyle/>
          <a:p>
            <a:pPr marL="0" indent="0">
              <a:lnSpc>
                <a:spcPct val="150000"/>
              </a:lnSpc>
              <a:buNone/>
            </a:pPr>
            <a:r>
              <a:rPr lang="en-US" sz="2000" b="1" dirty="0" smtClean="0">
                <a:latin typeface="Times New Roman" pitchFamily="18" charset="0"/>
                <a:cs typeface="Times New Roman" pitchFamily="18" charset="0"/>
              </a:rPr>
              <a:t>South </a:t>
            </a:r>
            <a:r>
              <a:rPr lang="en-US" sz="2000" b="1" dirty="0" err="1" smtClean="0">
                <a:latin typeface="Times New Roman" pitchFamily="18" charset="0"/>
                <a:cs typeface="Times New Roman" pitchFamily="18" charset="0"/>
              </a:rPr>
              <a:t>korea</a:t>
            </a:r>
            <a:r>
              <a:rPr lang="en-US" sz="2000" b="1" dirty="0" smtClean="0">
                <a:latin typeface="Times New Roman" pitchFamily="18" charset="0"/>
                <a:cs typeface="Times New Roman" pitchFamily="18" charset="0"/>
              </a:rPr>
              <a:t>:</a:t>
            </a:r>
          </a:p>
          <a:p>
            <a:pPr>
              <a:lnSpc>
                <a:spcPct val="150000"/>
              </a:lnSpc>
              <a:buFont typeface="Wingdings" pitchFamily="2" charset="2"/>
              <a:buChar char="v"/>
            </a:pPr>
            <a:r>
              <a:rPr lang="en-IN" sz="2000" b="1" dirty="0" err="1"/>
              <a:t>Naver</a:t>
            </a:r>
            <a:r>
              <a:rPr lang="en-IN" sz="2000" dirty="0"/>
              <a:t> (Hangul: </a:t>
            </a:r>
            <a:r>
              <a:rPr lang="ko-KR" altLang="en-US" sz="2000" dirty="0"/>
              <a:t>네이버</a:t>
            </a:r>
            <a:r>
              <a:rPr lang="en-US" altLang="ko-KR" sz="2000" dirty="0"/>
              <a:t>) </a:t>
            </a:r>
            <a:r>
              <a:rPr lang="en-IN" sz="2000" dirty="0"/>
              <a:t>is a popular search portal in South Korea, which holds a market share of over 70% at least since 2011, continuing to 2013. </a:t>
            </a:r>
            <a:endParaRPr lang="en-IN" sz="2000" dirty="0" smtClean="0"/>
          </a:p>
          <a:p>
            <a:pPr>
              <a:lnSpc>
                <a:spcPct val="150000"/>
              </a:lnSpc>
              <a:buFont typeface="Wingdings" pitchFamily="2" charset="2"/>
              <a:buChar char="v"/>
            </a:pPr>
            <a:r>
              <a:rPr lang="en-IN" sz="2000" b="1" dirty="0" err="1" smtClean="0"/>
              <a:t>Naver</a:t>
            </a:r>
            <a:r>
              <a:rPr lang="en-IN" sz="2000" dirty="0" smtClean="0"/>
              <a:t> </a:t>
            </a:r>
            <a:r>
              <a:rPr lang="en-IN" sz="2000" dirty="0"/>
              <a:t>was launched in June 1999 by ex-Samsung employees, and it debuted as the first Web portal in South Korea that used its own proprietary search engine.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30477241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u="sng" dirty="0" smtClean="0">
                <a:solidFill>
                  <a:schemeClr val="accent1"/>
                </a:solidFill>
                <a:effectLst>
                  <a:outerShdw blurRad="38100" dist="38100" dir="2700000" algn="tl">
                    <a:srgbClr val="000000">
                      <a:alpha val="43137"/>
                    </a:srgbClr>
                  </a:outerShdw>
                </a:effectLst>
              </a:rPr>
              <a:t>Country specific search engine</a:t>
            </a:r>
            <a:endParaRPr lang="en-US" b="1" u="sng" dirty="0">
              <a:solidFill>
                <a:schemeClr val="accent1"/>
              </a:solidFill>
              <a:effectLst>
                <a:outerShdw blurRad="38100" dist="38100" dir="2700000" algn="tl">
                  <a:srgbClr val="000000">
                    <a:alpha val="43137"/>
                  </a:srgbClr>
                </a:outerShdw>
              </a:effectLst>
            </a:endParaRPr>
          </a:p>
        </p:txBody>
      </p:sp>
      <p:pic>
        <p:nvPicPr>
          <p:cNvPr id="1026" name="Picture 2" descr="C:\Users\Vidhi\Desktop\naver-serp.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00827" y="1600200"/>
            <a:ext cx="4980346" cy="48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515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1"/>
                </a:solidFill>
                <a:effectLst>
                  <a:outerShdw blurRad="38100" dist="38100" dir="2700000" algn="tl">
                    <a:srgbClr val="000000">
                      <a:alpha val="43137"/>
                    </a:srgbClr>
                  </a:outerShdw>
                </a:effectLst>
              </a:rPr>
              <a:t>Continue..</a:t>
            </a:r>
            <a:endParaRPr lang="en-IN" dirty="0"/>
          </a:p>
        </p:txBody>
      </p:sp>
      <p:pic>
        <p:nvPicPr>
          <p:cNvPr id="4099"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71600" y="1905000"/>
            <a:ext cx="6553199"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8864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Continue..</a:t>
            </a:r>
            <a:endParaRPr lang="en-IN" dirty="0"/>
          </a:p>
        </p:txBody>
      </p:sp>
      <p:sp>
        <p:nvSpPr>
          <p:cNvPr id="3" name="Content Placeholder 2"/>
          <p:cNvSpPr>
            <a:spLocks noGrp="1"/>
          </p:cNvSpPr>
          <p:nvPr>
            <p:ph sz="quarter" idx="1"/>
          </p:nvPr>
        </p:nvSpPr>
        <p:spPr>
          <a:xfrm>
            <a:off x="457200" y="762000"/>
            <a:ext cx="7467600" cy="5711952"/>
          </a:xfrm>
        </p:spPr>
        <p:txBody>
          <a:bodyPr>
            <a:normAutofit/>
          </a:bodyPr>
          <a:lstStyle/>
          <a:p>
            <a:r>
              <a:rPr lang="en-US" sz="2200" b="1" dirty="0" smtClean="0">
                <a:latin typeface="Times New Roman" pitchFamily="18" charset="0"/>
                <a:cs typeface="Times New Roman" pitchFamily="18" charset="0"/>
              </a:rPr>
              <a:t>Whole site Algorithm:</a:t>
            </a:r>
          </a:p>
          <a:p>
            <a:r>
              <a:rPr lang="en-US" sz="2200" dirty="0" smtClean="0">
                <a:latin typeface="Times New Roman" pitchFamily="18" charset="0"/>
                <a:cs typeface="Times New Roman" pitchFamily="18" charset="0"/>
              </a:rPr>
              <a:t>Whole site algorithm look at the relationship of pages on a site.</a:t>
            </a:r>
          </a:p>
          <a:p>
            <a:r>
              <a:rPr lang="en-US" sz="2200" dirty="0" smtClean="0">
                <a:latin typeface="Times New Roman" pitchFamily="18" charset="0"/>
                <a:cs typeface="Times New Roman" pitchFamily="18" charset="0"/>
              </a:rPr>
              <a:t>For ex. Does the home page content relate to the content on other pages?</a:t>
            </a:r>
          </a:p>
          <a:p>
            <a:r>
              <a:rPr lang="en-US" sz="2200" dirty="0" smtClean="0">
                <a:latin typeface="Times New Roman" pitchFamily="18" charset="0"/>
                <a:cs typeface="Times New Roman" pitchFamily="18" charset="0"/>
              </a:rPr>
              <a:t>To ensure that your website is what it claims to be, the whole site algorithm looks at the relationship of site elements such as the architectural of page, the use of anchor text, and how the pages on your site are linked together.</a:t>
            </a:r>
          </a:p>
          <a:p>
            <a:endParaRPr lang="en-US" sz="2200"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4011520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34962"/>
          </a:xfrm>
        </p:spPr>
        <p:txBody>
          <a:bodyPr>
            <a:normAutofit fontScale="90000"/>
          </a:bodyPr>
          <a:lstStyle/>
          <a:p>
            <a:r>
              <a:rPr lang="en-US" dirty="0" smtClean="0"/>
              <a:t>Additional algorithm…</a:t>
            </a:r>
            <a:endParaRPr lang="en-IN" dirty="0"/>
          </a:p>
        </p:txBody>
      </p:sp>
      <p:sp>
        <p:nvSpPr>
          <p:cNvPr id="3" name="Content Placeholder 2"/>
          <p:cNvSpPr>
            <a:spLocks noGrp="1"/>
          </p:cNvSpPr>
          <p:nvPr>
            <p:ph sz="quarter" idx="1"/>
          </p:nvPr>
        </p:nvSpPr>
        <p:spPr>
          <a:xfrm>
            <a:off x="457200" y="685800"/>
            <a:ext cx="7467600" cy="5788152"/>
          </a:xfrm>
        </p:spPr>
        <p:txBody>
          <a:bodyPr>
            <a:normAutofit/>
          </a:bodyPr>
          <a:lstStyle/>
          <a:p>
            <a:r>
              <a:rPr lang="en-US" sz="2200" b="1" dirty="0" smtClean="0">
                <a:latin typeface="Times New Roman" pitchFamily="18" charset="0"/>
                <a:cs typeface="Times New Roman" pitchFamily="18" charset="0"/>
              </a:rPr>
              <a:t>List search:</a:t>
            </a:r>
          </a:p>
          <a:p>
            <a:r>
              <a:rPr lang="en-US" sz="2200" dirty="0" smtClean="0">
                <a:latin typeface="Times New Roman" pitchFamily="18" charset="0"/>
                <a:cs typeface="Times New Roman" pitchFamily="18" charset="0"/>
              </a:rPr>
              <a:t>A list search algorithm searches through specified data looking for a single key.</a:t>
            </a:r>
          </a:p>
          <a:p>
            <a:r>
              <a:rPr lang="en-US" sz="2200" dirty="0" smtClean="0">
                <a:latin typeface="Times New Roman" pitchFamily="18" charset="0"/>
                <a:cs typeface="Times New Roman" pitchFamily="18" charset="0"/>
              </a:rPr>
              <a:t>The data is searched in very linear, list-style method.</a:t>
            </a:r>
          </a:p>
          <a:p>
            <a:r>
              <a:rPr lang="en-US" sz="2200" b="1" dirty="0" smtClean="0">
                <a:latin typeface="Times New Roman" pitchFamily="18" charset="0"/>
                <a:cs typeface="Times New Roman" pitchFamily="18" charset="0"/>
              </a:rPr>
              <a:t>Tree search:</a:t>
            </a:r>
          </a:p>
          <a:p>
            <a:r>
              <a:rPr lang="en-US" sz="2200" dirty="0" smtClean="0">
                <a:latin typeface="Times New Roman" pitchFamily="18" charset="0"/>
                <a:cs typeface="Times New Roman" pitchFamily="18" charset="0"/>
              </a:rPr>
              <a:t>This algorithm searches a data set from either the broadcast to the most narrow or from the most narrow to the broadcast.</a:t>
            </a:r>
          </a:p>
          <a:p>
            <a:r>
              <a:rPr lang="en-US" sz="2200" dirty="0" smtClean="0">
                <a:latin typeface="Times New Roman" pitchFamily="18" charset="0"/>
                <a:cs typeface="Times New Roman" pitchFamily="18" charset="0"/>
              </a:rPr>
              <a:t>It is conducted in hierarchical manner.</a:t>
            </a:r>
          </a:p>
          <a:p>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7101336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F86F5CDE211B4DAEBEECDFE333CCCD" ma:contentTypeVersion="11" ma:contentTypeDescription="Create a new document." ma:contentTypeScope="" ma:versionID="36fcf95d1b700204d1e6aa391f58477f">
  <xsd:schema xmlns:xsd="http://www.w3.org/2001/XMLSchema" xmlns:xs="http://www.w3.org/2001/XMLSchema" xmlns:p="http://schemas.microsoft.com/office/2006/metadata/properties" xmlns:ns2="2c9e4378-27e2-4829-8a39-64d10009307d" xmlns:ns3="38ee9195-713f-4cf7-8164-64a0e2965200" targetNamespace="http://schemas.microsoft.com/office/2006/metadata/properties" ma:root="true" ma:fieldsID="9b4fc07811d382ed6ba7361c11834235" ns2:_="" ns3:_="">
    <xsd:import namespace="2c9e4378-27e2-4829-8a39-64d10009307d"/>
    <xsd:import namespace="38ee9195-713f-4cf7-8164-64a0e296520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9e4378-27e2-4829-8a39-64d1000930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8ee9195-713f-4cf7-8164-64a0e2965200"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FBE1AC-63F8-450E-8FDF-A8F15909F40C}"/>
</file>

<file path=customXml/itemProps2.xml><?xml version="1.0" encoding="utf-8"?>
<ds:datastoreItem xmlns:ds="http://schemas.openxmlformats.org/officeDocument/2006/customXml" ds:itemID="{3197BEB0-612B-40B2-A0B1-BDE092DBA51B}"/>
</file>

<file path=customXml/itemProps3.xml><?xml version="1.0" encoding="utf-8"?>
<ds:datastoreItem xmlns:ds="http://schemas.openxmlformats.org/officeDocument/2006/customXml" ds:itemID="{5655BD63-A406-4B20-9BC7-16071FF31853}"/>
</file>

<file path=docProps/app.xml><?xml version="1.0" encoding="utf-8"?>
<Properties xmlns="http://schemas.openxmlformats.org/officeDocument/2006/extended-properties" xmlns:vt="http://schemas.openxmlformats.org/officeDocument/2006/docPropsVTypes">
  <Template>Oriel</Template>
  <TotalTime>2020</TotalTime>
  <Words>4925</Words>
  <Application>Microsoft Office PowerPoint</Application>
  <PresentationFormat>On-screen Show (4:3)</PresentationFormat>
  <Paragraphs>416</Paragraphs>
  <Slides>79</Slides>
  <Notes>5</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Oriel</vt:lpstr>
      <vt:lpstr>Search engine optimization </vt:lpstr>
      <vt:lpstr>Content</vt:lpstr>
      <vt:lpstr>How search engine works?</vt:lpstr>
      <vt:lpstr>crawling</vt:lpstr>
      <vt:lpstr>indexing</vt:lpstr>
      <vt:lpstr>Retrieving</vt:lpstr>
      <vt:lpstr>Algorithm based ranking system..</vt:lpstr>
      <vt:lpstr>Continue..</vt:lpstr>
      <vt:lpstr>Additional algorithm…</vt:lpstr>
      <vt:lpstr>Continue…</vt:lpstr>
      <vt:lpstr>Continue…</vt:lpstr>
      <vt:lpstr>Analyzing ranking factors..</vt:lpstr>
      <vt:lpstr>Continue….</vt:lpstr>
      <vt:lpstr>Common types of searches..</vt:lpstr>
      <vt:lpstr>Proximity searches..</vt:lpstr>
      <vt:lpstr>Continue..</vt:lpstr>
      <vt:lpstr>Continue..</vt:lpstr>
      <vt:lpstr>Continue..</vt:lpstr>
      <vt:lpstr>Continue..</vt:lpstr>
      <vt:lpstr>Continue..</vt:lpstr>
      <vt:lpstr>Continue..</vt:lpstr>
      <vt:lpstr>Continue..</vt:lpstr>
      <vt:lpstr>Nested Searching:</vt:lpstr>
      <vt:lpstr>Continue..</vt:lpstr>
      <vt:lpstr>Term weighting..</vt:lpstr>
      <vt:lpstr>Document Analysis &amp; semantic connectivity..</vt:lpstr>
      <vt:lpstr>Understanding Search Engine Results:</vt:lpstr>
      <vt:lpstr>Understanding Serp..</vt:lpstr>
      <vt:lpstr>Understanding Serp..</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Using Advanced Search Technique:</vt:lpstr>
      <vt:lpstr>Content</vt:lpstr>
      <vt:lpstr>Content</vt:lpstr>
      <vt:lpstr>Understanding Serp..(jfyk)</vt:lpstr>
      <vt:lpstr>Phrase Searching:</vt:lpstr>
      <vt:lpstr>Continue..</vt:lpstr>
      <vt:lpstr>Continue..</vt:lpstr>
      <vt:lpstr>Continue..</vt:lpstr>
      <vt:lpstr>Continue..</vt:lpstr>
      <vt:lpstr>Continue..</vt:lpstr>
      <vt:lpstr>Vertical Search Engine:</vt:lpstr>
      <vt:lpstr>Vertical Search Engine:</vt:lpstr>
      <vt:lpstr>Vertical Search Engine:</vt:lpstr>
      <vt:lpstr>Vertical Search Engine:</vt:lpstr>
      <vt:lpstr>Vertical Search Engine:</vt:lpstr>
      <vt:lpstr>Continue…</vt:lpstr>
      <vt:lpstr>Determining Search Intent</vt:lpstr>
      <vt:lpstr>Navigational Search Query:</vt:lpstr>
      <vt:lpstr>      Continue..</vt:lpstr>
      <vt:lpstr>How search engine works?</vt:lpstr>
      <vt:lpstr>Informational search queries:</vt:lpstr>
      <vt:lpstr>Continue..</vt:lpstr>
      <vt:lpstr>Transactional search query</vt:lpstr>
      <vt:lpstr>Continue..</vt:lpstr>
      <vt:lpstr>Fresh Content</vt:lpstr>
      <vt:lpstr>Continue</vt:lpstr>
      <vt:lpstr>Continue..</vt:lpstr>
      <vt:lpstr>Country specific search engine</vt:lpstr>
      <vt:lpstr>Country specific search engine</vt:lpstr>
      <vt:lpstr>PowerPoint Presentation</vt:lpstr>
      <vt:lpstr>Continue..</vt:lpstr>
      <vt:lpstr>Continue..</vt:lpstr>
      <vt:lpstr>Country specific search engine</vt:lpstr>
      <vt:lpstr>Country specific search engine</vt:lpstr>
      <vt:lpstr>Continue..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Correspondence Management System</dc:title>
  <dc:creator>Maulik</dc:creator>
  <cp:lastModifiedBy>Vidhi</cp:lastModifiedBy>
  <cp:revision>371</cp:revision>
  <dcterms:created xsi:type="dcterms:W3CDTF">2013-12-22T05:12:17Z</dcterms:created>
  <dcterms:modified xsi:type="dcterms:W3CDTF">2015-07-27T05:47:09Z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0x01010038F86F5CDE211B4DAEBEECDFE333CCCD</vt:lpwstr>
  </property>
</Properties>
</file>