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60" r:id="rId5"/>
    <p:sldId id="263" r:id="rId6"/>
    <p:sldId id="273" r:id="rId7"/>
    <p:sldId id="275" r:id="rId8"/>
    <p:sldId id="276" r:id="rId9"/>
    <p:sldId id="278" r:id="rId10"/>
    <p:sldId id="277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577" y="2242893"/>
            <a:ext cx="10080021" cy="1114201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Water Quality Prediction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8523" y="4368354"/>
            <a:ext cx="2547607" cy="229520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By: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Kaushal vasava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Jay Chawla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Hardik</a:t>
            </a:r>
            <a:r>
              <a:rPr lang="en-US" dirty="0" smtClean="0"/>
              <a:t> </a:t>
            </a:r>
            <a:r>
              <a:rPr lang="en-US" dirty="0" err="1" smtClean="0"/>
              <a:t>Bhilvala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Khushal pambhar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314" y="130629"/>
            <a:ext cx="4219303" cy="576942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Anova</a:t>
            </a:r>
            <a:r>
              <a:rPr lang="en-GB" dirty="0"/>
              <a:t> test.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596537" y="130629"/>
            <a:ext cx="4219303" cy="5769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Mutual information gain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GB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3" y="945357"/>
            <a:ext cx="5276850" cy="4954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91" y="892175"/>
            <a:ext cx="5448300" cy="500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596537" y="130629"/>
            <a:ext cx="4219303" cy="5769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F-score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GB" dirty="0" smtClean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585312" y="5707960"/>
            <a:ext cx="11132071" cy="7682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We found that label are highly dependent on PH and Conductivity and slightly dependent on BOD, DO,Temperature and Nitrate but BOD,Temperature and DO are not negligible.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7" y="885707"/>
            <a:ext cx="9740106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7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585312" y="300446"/>
            <a:ext cx="4219303" cy="5094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Sequential feature selection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1" y="1044575"/>
            <a:ext cx="10242549" cy="54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585312" y="300446"/>
            <a:ext cx="4219303" cy="5094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Exhaustive feature selection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18" y="1110342"/>
            <a:ext cx="10622054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8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585312" y="300446"/>
            <a:ext cx="4219303" cy="5094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Algorithm analysis(Classification)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03" y="840285"/>
            <a:ext cx="10661420" cy="54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3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585312" y="300446"/>
            <a:ext cx="4219303" cy="5094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Algorithm analysis(Regression)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GB" dirty="0" smtClean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585311" y="3574688"/>
            <a:ext cx="10955812" cy="2943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 This </a:t>
            </a:r>
            <a:r>
              <a:rPr lang="en-GB" dirty="0" smtClean="0"/>
              <a:t>project </a:t>
            </a:r>
            <a:r>
              <a:rPr lang="en-GB" dirty="0"/>
              <a:t>explored an alternative method of machine learning to predict water quality </a:t>
            </a:r>
            <a:r>
              <a:rPr lang="en-GB" dirty="0" smtClean="0"/>
              <a:t>using minimal and easily available water quality parameters</a:t>
            </a:r>
            <a:r>
              <a:rPr lang="en-GB" dirty="0"/>
              <a:t>. </a:t>
            </a:r>
            <a:r>
              <a:rPr lang="en-GB" dirty="0" smtClean="0"/>
              <a:t>The data used to conduct this study where acquired from online government website that contain 1900  sample of different river of </a:t>
            </a:r>
            <a:r>
              <a:rPr lang="en-GB" dirty="0"/>
              <a:t>I</a:t>
            </a:r>
            <a:r>
              <a:rPr lang="en-GB" dirty="0" smtClean="0"/>
              <a:t>ndia</a:t>
            </a:r>
            <a:r>
              <a:rPr lang="en-GB" dirty="0"/>
              <a:t>. A set of representative supervised machine learning algorithms were employed </a:t>
            </a:r>
            <a:r>
              <a:rPr lang="en-GB" dirty="0" smtClean="0"/>
              <a:t> to estimate WQI. This showed Linear Regression in Regression and Random Forest in Classification outperformed other algorithms.</a:t>
            </a:r>
            <a:endParaRPr lang="en-GB" dirty="0" smtClean="0"/>
          </a:p>
          <a:p>
            <a:pPr marL="0" indent="0">
              <a:buFont typeface="Arial"/>
              <a:buNone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Font typeface="Arial"/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91" y="1111160"/>
            <a:ext cx="7849960" cy="21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3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664" y="2988128"/>
            <a:ext cx="7411825" cy="881743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34536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881743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</a:t>
            </a:r>
            <a:r>
              <a:rPr lang="en-US" sz="3600" dirty="0" smtClean="0"/>
              <a:t>bstract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01" y="1791787"/>
            <a:ext cx="7740073" cy="395587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mtClean="0"/>
              <a:t>Water cover </a:t>
            </a:r>
            <a:r>
              <a:rPr lang="en-GB" dirty="0"/>
              <a:t>about 70% of the earth’s surface and is one of the most important sources vital to sustaining life. Rapid urbanization and industrialization have led to a deterioration of water quality at an alarming </a:t>
            </a:r>
            <a:r>
              <a:rPr lang="en-GB" dirty="0" smtClean="0"/>
              <a:t>rate. </a:t>
            </a:r>
            <a:r>
              <a:rPr lang="en-GB" dirty="0"/>
              <a:t>Water quality has been conventionally estimated through expensive and </a:t>
            </a:r>
            <a:r>
              <a:rPr lang="en-GB" dirty="0" smtClean="0"/>
              <a:t>time-consuming</a:t>
            </a:r>
            <a:r>
              <a:rPr lang="en-GB" dirty="0"/>
              <a:t>. </a:t>
            </a:r>
            <a:r>
              <a:rPr lang="en-GB" dirty="0" smtClean="0"/>
              <a:t>Using supervised machine learning algorithms to estimate the water quality </a:t>
            </a:r>
            <a:r>
              <a:rPr lang="en-GB" dirty="0"/>
              <a:t>index (WQI</a:t>
            </a:r>
            <a:r>
              <a:rPr lang="en-GB" dirty="0" smtClean="0"/>
              <a:t>) and</a:t>
            </a:r>
            <a:r>
              <a:rPr lang="en-US" dirty="0"/>
              <a:t> </a:t>
            </a:r>
            <a:r>
              <a:rPr lang="en-US" dirty="0" smtClean="0"/>
              <a:t>water quality class(WQC) is quicker and inexpensive.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2107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74" y="470263"/>
            <a:ext cx="10209937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1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01" y="672737"/>
            <a:ext cx="7411825" cy="881743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Dataset </a:t>
            </a:r>
            <a:endParaRPr 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281" y="1802835"/>
            <a:ext cx="9466106" cy="34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01" y="672737"/>
            <a:ext cx="7411825" cy="881743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Cleaned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88" y="1659255"/>
            <a:ext cx="10018713" cy="1003663"/>
          </a:xfrm>
        </p:spPr>
        <p:txBody>
          <a:bodyPr/>
          <a:lstStyle/>
          <a:p>
            <a:r>
              <a:rPr lang="en-IN" dirty="0" smtClean="0"/>
              <a:t>Replacing Null values with column mean value.</a:t>
            </a:r>
          </a:p>
          <a:p>
            <a:r>
              <a:rPr lang="en-IN" dirty="0" smtClean="0"/>
              <a:t>There is no constant column in dataset</a:t>
            </a:r>
            <a:endParaRPr lang="en-IN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98734" y="2702832"/>
            <a:ext cx="10018713" cy="100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587625"/>
            <a:ext cx="10056286" cy="34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4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35" y="672737"/>
            <a:ext cx="7715392" cy="881743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Data Transformation</a:t>
            </a:r>
            <a:endParaRPr lang="en-US" sz="4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98734" y="2702832"/>
            <a:ext cx="10018713" cy="100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39" y="1863203"/>
            <a:ext cx="10374272" cy="40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66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88174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Data Normalization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01" y="1791787"/>
            <a:ext cx="7740073" cy="395587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Using Min-Max normalization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39" y="2468156"/>
            <a:ext cx="9224769" cy="31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88174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Data co-relation 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01" y="1791787"/>
            <a:ext cx="7740073" cy="395587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Using co-relation analysis we found that no features are related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3954780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881743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Features selection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01" y="1791787"/>
            <a:ext cx="7740073" cy="395587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Mutual information 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A</a:t>
            </a:r>
            <a:r>
              <a:rPr lang="en-GB" dirty="0" err="1" smtClean="0"/>
              <a:t>nova</a:t>
            </a:r>
            <a:r>
              <a:rPr lang="en-GB" dirty="0" smtClean="0"/>
              <a:t>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Roc-</a:t>
            </a:r>
            <a:r>
              <a:rPr lang="en-GB" dirty="0" err="1" smtClean="0"/>
              <a:t>Auc</a:t>
            </a:r>
            <a:r>
              <a:rPr lang="en-GB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Exhaustive Feature Selector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Sequential Feature Selector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6889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275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Parallax</vt:lpstr>
      <vt:lpstr>Water Quality Prediction</vt:lpstr>
      <vt:lpstr>Abstract</vt:lpstr>
      <vt:lpstr>PowerPoint Presentation</vt:lpstr>
      <vt:lpstr>Dataset </vt:lpstr>
      <vt:lpstr>Cleaned Dataset</vt:lpstr>
      <vt:lpstr>Data Transformation</vt:lpstr>
      <vt:lpstr>Data Normalization</vt:lpstr>
      <vt:lpstr>Data co-relation analysis</vt:lpstr>
      <vt:lpstr>Features selection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2020-02-11T16:35:58Z</dcterms:created>
  <dcterms:modified xsi:type="dcterms:W3CDTF">2020-03-20T10:54:46Z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