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1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Agentic RAG Chatbot for Multi-Format Document QA using Model Context Protocol</a:t>
            </a:r>
            <a:br>
              <a:rPr lang="en-US" sz="3000" dirty="0"/>
            </a:br>
            <a:r>
              <a:rPr lang="en-US" sz="3000" b="1" dirty="0"/>
              <a:t>(MCP)</a:t>
            </a:r>
            <a:endParaRPr lang="en-US" sz="3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An implementation of a decoupled microservice architecture using the Model Context Protocol (MCP)</a:t>
            </a:r>
          </a:p>
          <a:p>
            <a:endParaRPr lang="en-US" sz="2200" dirty="0"/>
          </a:p>
          <a:p>
            <a:endParaRPr sz="2200" dirty="0"/>
          </a:p>
          <a:p>
            <a:r>
              <a:rPr sz="1400" dirty="0"/>
              <a:t>Kaushal Kumar |</a:t>
            </a:r>
            <a:r>
              <a:rPr lang="en-US" sz="1400" dirty="0"/>
              <a:t> </a:t>
            </a:r>
            <a:r>
              <a:rPr lang="en-US" sz="1400" dirty="0" err="1"/>
              <a:t>ykaushalkumarwork@gmail.com</a:t>
            </a: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Architecture: Agents as Decoupled Microservices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uses a robust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a React frontend and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backend, fulfilling the UI requirement.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backend implements an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agentic architecture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set of independent microservices, where each agent is a distinct API endpoint. </a:t>
            </a: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IngestionAgent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dedicated API service that parses and preprocesses uploaded documents. </a:t>
            </a: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RetrievalAgent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API service that handles advanced semantic retrieval, including query rewriting and re-ranking. </a:t>
            </a:r>
          </a:p>
          <a:p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LLMResponseAgent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API service that takes context and a query to generate the final answer.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central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CoordinatorAgent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orchestrates the workflow by calling the other agent services.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MCP via HTTP: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implement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Context Protocol (MCP)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RESTful API calls as the message-passing mechanism. The Coordinator makes asynchronous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calls to other agent endpoints, with each request/response cycle acting as a structured MCP message.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System Workflow &amp; MCP Message Passing</a:t>
            </a:r>
            <a:endParaRPr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9428"/>
            <a:ext cx="3792682" cy="5383933"/>
          </a:xfrm>
        </p:spPr>
        <p:txBody>
          <a:bodyPr>
            <a:noAutofit/>
          </a:bodyPr>
          <a:lstStyle/>
          <a:p>
            <a:r>
              <a:rPr lang="en-US" sz="1400" dirty="0"/>
              <a:t>The workflow is a sequence of API calls, with each call representing an MCP message.</a:t>
            </a:r>
          </a:p>
          <a:p>
            <a:r>
              <a:rPr lang="en-US" sz="1400" b="1" dirty="0"/>
              <a:t>User Uploads Document:</a:t>
            </a:r>
            <a:r>
              <a:rPr lang="en-US" sz="1400" dirty="0"/>
              <a:t> The React UI POSTs the file to the </a:t>
            </a:r>
            <a:r>
              <a:rPr lang="en-US" sz="1400" dirty="0" err="1"/>
              <a:t>CoordinatorAgent</a:t>
            </a:r>
            <a:r>
              <a:rPr lang="en-US" sz="1400" dirty="0"/>
              <a:t>. </a:t>
            </a:r>
          </a:p>
          <a:p>
            <a:r>
              <a:rPr lang="en-US" sz="1400" b="1" dirty="0"/>
              <a:t>Coordinator -&gt; </a:t>
            </a:r>
            <a:r>
              <a:rPr lang="en-US" sz="1400" b="1" dirty="0" err="1"/>
              <a:t>IngestionAgent</a:t>
            </a:r>
            <a:r>
              <a:rPr lang="en-US" sz="1400" b="1" dirty="0"/>
              <a:t>:</a:t>
            </a:r>
            <a:r>
              <a:rPr lang="en-US" sz="1400" dirty="0"/>
              <a:t> The Coordinator sends an internal HTTP request (an MCP message) to the </a:t>
            </a:r>
            <a:r>
              <a:rPr lang="en-US" sz="1400" dirty="0" err="1"/>
              <a:t>IngestionAgent</a:t>
            </a:r>
            <a:r>
              <a:rPr lang="en-US" sz="1400" dirty="0"/>
              <a:t> to parse the file. </a:t>
            </a:r>
          </a:p>
          <a:p>
            <a:r>
              <a:rPr lang="en-US" sz="1400" b="1" dirty="0" err="1"/>
              <a:t>IngestionAgent</a:t>
            </a:r>
            <a:r>
              <a:rPr lang="en-US" sz="1400" b="1" dirty="0"/>
              <a:t> -&gt; Coordinator:</a:t>
            </a:r>
            <a:r>
              <a:rPr lang="en-US" sz="1400" dirty="0"/>
              <a:t> The agent returns a JSON response containing the text chunks.</a:t>
            </a:r>
          </a:p>
          <a:p>
            <a:r>
              <a:rPr lang="en-US" sz="1400" b="1" dirty="0"/>
              <a:t>User Asks Question:</a:t>
            </a:r>
            <a:r>
              <a:rPr lang="en-US" sz="1400" dirty="0"/>
              <a:t> The UI POSTs the query and </a:t>
            </a:r>
            <a:r>
              <a:rPr lang="en-US" sz="1400" dirty="0" err="1"/>
              <a:t>session_id</a:t>
            </a:r>
            <a:r>
              <a:rPr lang="en-US" sz="1400" dirty="0"/>
              <a:t> to the </a:t>
            </a:r>
            <a:r>
              <a:rPr lang="en-US" sz="1400" dirty="0" err="1"/>
              <a:t>CoordinatorAgent</a:t>
            </a:r>
            <a:r>
              <a:rPr lang="en-US" sz="1400" dirty="0"/>
              <a:t>. </a:t>
            </a:r>
          </a:p>
          <a:p>
            <a:r>
              <a:rPr lang="en-US" sz="1400" b="1" dirty="0"/>
              <a:t>Coordinator -&gt; </a:t>
            </a:r>
            <a:r>
              <a:rPr lang="en-US" sz="1400" b="1" dirty="0" err="1"/>
              <a:t>RetrievalAgent</a:t>
            </a:r>
            <a:r>
              <a:rPr lang="en-US" sz="1400" b="1" dirty="0"/>
              <a:t>:</a:t>
            </a:r>
            <a:r>
              <a:rPr lang="en-US" sz="1400" dirty="0"/>
              <a:t> The Coordinator sends an MCP message to the </a:t>
            </a:r>
            <a:r>
              <a:rPr lang="en-US" sz="1400" dirty="0" err="1"/>
              <a:t>RetrievalAgent</a:t>
            </a:r>
            <a:r>
              <a:rPr lang="en-US" sz="1400" dirty="0"/>
              <a:t> to find relevant context. </a:t>
            </a:r>
          </a:p>
          <a:p>
            <a:r>
              <a:rPr lang="en-US" sz="1400" b="1" dirty="0" err="1"/>
              <a:t>RetrievalAgent</a:t>
            </a:r>
            <a:r>
              <a:rPr lang="en-US" sz="1400" b="1" dirty="0"/>
              <a:t> -&gt; Coordinator</a:t>
            </a:r>
            <a:r>
              <a:rPr lang="en-US" sz="1400" dirty="0"/>
              <a:t>: The agent returns the re-ranked chunks.</a:t>
            </a:r>
          </a:p>
          <a:p>
            <a:r>
              <a:rPr lang="en-US" sz="1400" b="1" dirty="0"/>
              <a:t>Coordinator -&gt; </a:t>
            </a:r>
            <a:r>
              <a:rPr lang="en-US" sz="1400" b="1" dirty="0" err="1"/>
              <a:t>LLMResponseAgent</a:t>
            </a:r>
            <a:r>
              <a:rPr lang="en-US" sz="1400" dirty="0"/>
              <a:t>: The Coordinator sends the final prompt context to the </a:t>
            </a:r>
            <a:r>
              <a:rPr lang="en-US" sz="1400" dirty="0" err="1"/>
              <a:t>LLMResponseAgent</a:t>
            </a:r>
            <a:r>
              <a:rPr lang="en-US" sz="1400" dirty="0"/>
              <a:t>. </a:t>
            </a:r>
          </a:p>
          <a:p>
            <a:r>
              <a:rPr lang="en-US" sz="1400" b="1" dirty="0"/>
              <a:t>Final Answer:</a:t>
            </a:r>
            <a:r>
              <a:rPr lang="en-US" sz="1400" dirty="0"/>
              <a:t> The chatbot shows the final answer along with precise source context. 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4B19A9B5-7CBF-3523-50D0-22B42C2F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120" y="2150918"/>
            <a:ext cx="4096987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E737E-CFDC-7499-AE6B-D4C6CB17A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142AE-A463-6A87-5016-81E6E263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037"/>
            <a:ext cx="8229600" cy="1143000"/>
          </a:xfrm>
        </p:spPr>
        <p:txBody>
          <a:bodyPr>
            <a:normAutofit/>
          </a:bodyPr>
          <a:lstStyle/>
          <a:p>
            <a:endParaRPr sz="30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FCFC08-CF1B-50C9-C3F1-2E5BBBE2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1E526-6954-9C4D-D6FA-0E0CC4F8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932"/>
            <a:ext cx="9144001" cy="67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669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02E1C-DE42-02C9-D49C-1C2819DC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B117-F86B-8927-DE2B-14226A7CD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037"/>
            <a:ext cx="3158836" cy="1143000"/>
          </a:xfrm>
        </p:spPr>
        <p:txBody>
          <a:bodyPr>
            <a:normAutofit/>
          </a:bodyPr>
          <a:lstStyle/>
          <a:p>
            <a:r>
              <a:rPr lang="en-US" sz="3000" dirty="0"/>
              <a:t>Sequence Diagram</a:t>
            </a:r>
            <a:endParaRPr sz="3000" dirty="0"/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468C764-92C0-D559-8286-AADED64B5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3266" y="180860"/>
            <a:ext cx="4847443" cy="6496280"/>
          </a:xfrm>
        </p:spPr>
      </p:pic>
    </p:spTree>
    <p:extLst>
      <p:ext uri="{BB962C8B-B14F-4D97-AF65-F5344CB8AC3E}">
        <p14:creationId xmlns:p14="http://schemas.microsoft.com/office/powerpoint/2010/main" val="225423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47509" cy="816407"/>
          </a:xfrm>
        </p:spPr>
        <p:txBody>
          <a:bodyPr>
            <a:normAutofit/>
          </a:bodyPr>
          <a:lstStyle/>
          <a:p>
            <a:r>
              <a:rPr lang="en-US" sz="3000" dirty="0"/>
              <a:t>Technology Stack and Application UI</a:t>
            </a:r>
            <a:endParaRPr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1046"/>
            <a:ext cx="3740727" cy="5492316"/>
          </a:xfrm>
        </p:spPr>
        <p:txBody>
          <a:bodyPr>
            <a:noAutofit/>
          </a:bodyPr>
          <a:lstStyle/>
          <a:p>
            <a:r>
              <a:rPr lang="en-US" sz="1500" b="1" dirty="0"/>
              <a:t>Frontend (UI):</a:t>
            </a:r>
            <a:r>
              <a:rPr lang="en-US" sz="1500" dirty="0"/>
              <a:t> A responsive single-page application built with </a:t>
            </a:r>
            <a:r>
              <a:rPr lang="en-US" sz="1500" b="1" dirty="0"/>
              <a:t>React</a:t>
            </a:r>
            <a:r>
              <a:rPr lang="en-US" sz="1500" dirty="0"/>
              <a:t>, </a:t>
            </a:r>
            <a:r>
              <a:rPr lang="en-US" sz="1500" b="1" dirty="0"/>
              <a:t>Vite</a:t>
            </a:r>
            <a:r>
              <a:rPr lang="en-US" sz="1500" dirty="0"/>
              <a:t>, and </a:t>
            </a:r>
            <a:r>
              <a:rPr lang="en-US" sz="1500" b="1" dirty="0"/>
              <a:t>TypeScript</a:t>
            </a:r>
            <a:r>
              <a:rPr lang="en-US" sz="1500" dirty="0"/>
              <a:t>, styled with </a:t>
            </a:r>
            <a:r>
              <a:rPr lang="en-US" sz="1500" b="1" dirty="0" err="1"/>
              <a:t>TailwindCSS</a:t>
            </a:r>
            <a:r>
              <a:rPr lang="en-US" sz="1500" dirty="0"/>
              <a:t>. </a:t>
            </a:r>
          </a:p>
          <a:p>
            <a:r>
              <a:rPr lang="en-US" sz="1500" b="1" dirty="0"/>
              <a:t>Backend &amp; Orchestration:</a:t>
            </a:r>
            <a:r>
              <a:rPr lang="en-US" sz="1500" dirty="0"/>
              <a:t> An asynchronous API built with </a:t>
            </a:r>
            <a:r>
              <a:rPr lang="en-US" sz="1500" b="1" dirty="0" err="1"/>
              <a:t>FastAPI</a:t>
            </a:r>
            <a:r>
              <a:rPr lang="en-US" sz="1500" dirty="0"/>
              <a:t> and </a:t>
            </a:r>
            <a:r>
              <a:rPr lang="en-US" sz="1500" b="1" dirty="0"/>
              <a:t>Python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Embeddings &amp; Vector Store:</a:t>
            </a:r>
            <a:endParaRPr lang="en-US" sz="1500" dirty="0"/>
          </a:p>
          <a:p>
            <a:r>
              <a:rPr lang="en-US" sz="1500" dirty="0"/>
              <a:t>Embeddings Model: </a:t>
            </a:r>
            <a:r>
              <a:rPr lang="en-US" sz="1500" b="1" dirty="0"/>
              <a:t>Sentence-Transformers</a:t>
            </a:r>
            <a:r>
              <a:rPr lang="en-US" sz="1500" dirty="0"/>
              <a:t> (all-MiniLM-L6-v2) for creating vector representations. </a:t>
            </a:r>
          </a:p>
          <a:p>
            <a:r>
              <a:rPr lang="en-US" sz="1500" dirty="0"/>
              <a:t>Re-Ranking Model: </a:t>
            </a:r>
            <a:r>
              <a:rPr lang="en-US" sz="1500" b="1" dirty="0"/>
              <a:t>Cross-Encoder</a:t>
            </a:r>
            <a:r>
              <a:rPr lang="en-US" sz="1500" dirty="0"/>
              <a:t> (ms-marco-MiniLM-L-6-v2) for precision.</a:t>
            </a:r>
          </a:p>
          <a:p>
            <a:r>
              <a:rPr lang="en-US" sz="1500" dirty="0"/>
              <a:t>Vector Database: </a:t>
            </a:r>
            <a:r>
              <a:rPr lang="en-US" sz="1500" b="1" dirty="0"/>
              <a:t>FAISS</a:t>
            </a:r>
            <a:r>
              <a:rPr lang="en-US" sz="1500" dirty="0"/>
              <a:t> (in-memory) for efficient similarity search. </a:t>
            </a:r>
          </a:p>
          <a:p>
            <a:r>
              <a:rPr lang="en-US" sz="1500" b="1" dirty="0"/>
              <a:t>LLM Provider:</a:t>
            </a:r>
            <a:r>
              <a:rPr lang="en-US" sz="1500" dirty="0"/>
              <a:t> </a:t>
            </a:r>
            <a:r>
              <a:rPr lang="en-US" sz="1500" b="1" dirty="0" err="1"/>
              <a:t>Groq</a:t>
            </a:r>
            <a:r>
              <a:rPr lang="en-US" sz="1500" dirty="0"/>
              <a:t> API (Llama3-70B). </a:t>
            </a:r>
          </a:p>
          <a:p>
            <a:r>
              <a:rPr lang="en-US" sz="1500" b="1" dirty="0"/>
              <a:t>Document Parsing:</a:t>
            </a:r>
            <a:r>
              <a:rPr lang="en-US" sz="1500" dirty="0"/>
              <a:t> Support for </a:t>
            </a:r>
            <a:r>
              <a:rPr lang="en-US" sz="1500" b="1" dirty="0"/>
              <a:t>PDF, DOCX, PPTX, CSV, and TXT</a:t>
            </a:r>
            <a:r>
              <a:rPr lang="en-US" sz="1500" dirty="0"/>
              <a:t> is handled by libraries like </a:t>
            </a:r>
            <a:r>
              <a:rPr lang="en-US" sz="1500" dirty="0" err="1"/>
              <a:t>PyMuPDF</a:t>
            </a:r>
            <a:r>
              <a:rPr lang="en-US" sz="1500" dirty="0"/>
              <a:t> and python-docx. 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388BE4-4E44-82F2-E65C-D4B33BBB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610" y="1091045"/>
            <a:ext cx="4705654" cy="256090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8F541A-E3A8-2B78-4AB3-F0CFE38BC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8817" y="3837204"/>
            <a:ext cx="4519240" cy="22356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11091" cy="816407"/>
          </a:xfrm>
        </p:spPr>
        <p:txBody>
          <a:bodyPr>
            <a:normAutofit/>
          </a:bodyPr>
          <a:lstStyle/>
          <a:p>
            <a:r>
              <a:rPr lang="en-US" sz="3000" dirty="0"/>
              <a:t>Challenges and Future Directions</a:t>
            </a:r>
            <a:endParaRPr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Challenges Faced:</a:t>
            </a:r>
            <a:endParaRPr lang="en-US" dirty="0"/>
          </a:p>
          <a:p>
            <a:r>
              <a:rPr lang="en-US" b="1" dirty="0"/>
              <a:t>Asynchronous Orchestration:</a:t>
            </a:r>
            <a:r>
              <a:rPr lang="en-US" dirty="0"/>
              <a:t> Managing the chain of async/await </a:t>
            </a:r>
            <a:r>
              <a:rPr lang="en-US" dirty="0" err="1"/>
              <a:t>httpx</a:t>
            </a:r>
            <a:r>
              <a:rPr lang="en-US" dirty="0"/>
              <a:t> calls in the Coordinator was crucial to ensure the microservice pipeline executed in the correct order without blocking the server.</a:t>
            </a:r>
          </a:p>
          <a:p>
            <a:r>
              <a:rPr lang="en-US" b="1" dirty="0"/>
              <a:t>Stateful Service Design:</a:t>
            </a:r>
            <a:r>
              <a:rPr lang="en-US" dirty="0"/>
              <a:t> Implementing the session-based vector store required managing a shared, in-memory Python dictionary. While effective for this project, this presents a scaling challenge in a production environment.</a:t>
            </a:r>
          </a:p>
          <a:p>
            <a:r>
              <a:rPr lang="en-US" b="1" dirty="0"/>
              <a:t>CORS Configuration:</a:t>
            </a:r>
            <a:r>
              <a:rPr lang="en-US" dirty="0"/>
              <a:t> Properly configuring CORS middleware in </a:t>
            </a:r>
            <a:r>
              <a:rPr lang="en-US" dirty="0" err="1"/>
              <a:t>FastAPI</a:t>
            </a:r>
            <a:r>
              <a:rPr lang="en-US" dirty="0"/>
              <a:t> was a critical step to allow communication between the separate frontend (:5173) and backend (:8000) development servers.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Future Scope / Improvements:</a:t>
            </a:r>
            <a:endParaRPr lang="en-US" dirty="0"/>
          </a:p>
          <a:p>
            <a:r>
              <a:rPr lang="en-US" b="1" dirty="0"/>
              <a:t>Persistent &amp; Scalable State:</a:t>
            </a:r>
            <a:r>
              <a:rPr lang="en-US" dirty="0"/>
              <a:t> Replace the in-memory session dictionary with an external cache like </a:t>
            </a:r>
            <a:r>
              <a:rPr lang="en-US" b="1" dirty="0"/>
              <a:t>Redis</a:t>
            </a:r>
            <a:r>
              <a:rPr lang="en-US" dirty="0"/>
              <a:t>. This would allow the backend to be scaled across multiple nodes and persist sessions across server restarts.</a:t>
            </a:r>
          </a:p>
          <a:p>
            <a:r>
              <a:rPr lang="en-US" b="1" dirty="0"/>
              <a:t>Streaming Responses:</a:t>
            </a:r>
            <a:r>
              <a:rPr lang="en-US" dirty="0"/>
              <a:t> Implement response streaming from the LLM all the way to the frontend for a more immediate "typing" effect and better perceived performance.</a:t>
            </a:r>
          </a:p>
          <a:p>
            <a:r>
              <a:rPr lang="en-US" b="1" dirty="0"/>
              <a:t>Containerization:</a:t>
            </a:r>
            <a:r>
              <a:rPr lang="en-US" dirty="0"/>
              <a:t> </a:t>
            </a:r>
            <a:r>
              <a:rPr lang="en-US" dirty="0" err="1"/>
              <a:t>Dockerize</a:t>
            </a:r>
            <a:r>
              <a:rPr lang="en-US" dirty="0"/>
              <a:t> the frontend and backend services and use Docker Compose to simplify setup and deployment, creating a more production-ready environment.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654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Agentic RAG Chatbot for Multi-Format Document QA using Model Context Protocol (MCP)</vt:lpstr>
      <vt:lpstr>Architecture: Agents as Decoupled Microservices</vt:lpstr>
      <vt:lpstr>System Workflow &amp; MCP Message Passing</vt:lpstr>
      <vt:lpstr>PowerPoint Presentation</vt:lpstr>
      <vt:lpstr>Sequence Diagram</vt:lpstr>
      <vt:lpstr>Technology Stack and Application UI</vt:lpstr>
      <vt:lpstr>Challenges and Future Directions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Kaushal Kumar</cp:lastModifiedBy>
  <cp:revision>2</cp:revision>
  <dcterms:created xsi:type="dcterms:W3CDTF">2013-01-27T09:14:16Z</dcterms:created>
  <dcterms:modified xsi:type="dcterms:W3CDTF">2025-07-31T07:42:34Z</dcterms:modified>
  <cp:category/>
</cp:coreProperties>
</file>