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al Jha" initials="KJ" lastIdx="1" clrIdx="0">
    <p:extLst>
      <p:ext uri="{19B8F6BF-5375-455C-9EA6-DF929625EA0E}">
        <p15:presenceInfo xmlns:p15="http://schemas.microsoft.com/office/powerpoint/2012/main" userId="19c1fcbeabc1f1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D87"/>
    <a:srgbClr val="D4BFB8"/>
    <a:srgbClr val="FDEAD7"/>
    <a:srgbClr val="F3B897"/>
    <a:srgbClr val="F0A57C"/>
    <a:srgbClr val="AFCCFB"/>
    <a:srgbClr val="337DF5"/>
    <a:srgbClr val="072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7T14:21:24.98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eabee075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eabee075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824986b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824986b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824986b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824986b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824986b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824986b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824986b2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5824986b2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824986b2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824986b2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824986b2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824986b2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824986b2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824986b2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824986b2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824986b2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82e2ce0f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82e2ce0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eabee07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eabee0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82e2ce0f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82e2ce0f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582e2ce0f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582e2ce0f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eabee075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eabee075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eabee075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eabee075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eabee075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eabee075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eabee075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eabee075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eabee075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eabee075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eabee075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eabee075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eabee07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eabee07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mygreatlearning.com/blog/what-is-regress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884663"/>
            <a:ext cx="8520600" cy="2631688"/>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Font typeface="Arial"/>
              <a:buNone/>
            </a:pPr>
            <a:r>
              <a:rPr lang="en-GB" sz="6000" b="1" dirty="0">
                <a:solidFill>
                  <a:srgbClr val="C00000"/>
                </a:solidFill>
                <a:latin typeface="Calibri"/>
                <a:ea typeface="Calibri"/>
                <a:cs typeface="Calibri"/>
                <a:sym typeface="Calibri"/>
              </a:rPr>
              <a:t>Capstone Project-II</a:t>
            </a:r>
            <a:endParaRPr sz="6000" b="1" dirty="0">
              <a:solidFill>
                <a:srgbClr val="C00000"/>
              </a:solidFill>
              <a:latin typeface="Calibri"/>
              <a:ea typeface="Calibri"/>
              <a:cs typeface="Calibri"/>
              <a:sym typeface="Calibri"/>
            </a:endParaRPr>
          </a:p>
          <a:p>
            <a:r>
              <a:rPr lang="en-US" sz="3100" b="1" dirty="0">
                <a:solidFill>
                  <a:schemeClr val="accent1"/>
                </a:solidFill>
                <a:latin typeface="Arial Black"/>
                <a:ea typeface="Arial Black"/>
                <a:cs typeface="Arial Black"/>
                <a:sym typeface="Arial Black"/>
              </a:rPr>
              <a:t>Yes Bank Stock Closing Price Prediction</a:t>
            </a:r>
            <a:br>
              <a:rPr lang="en-US" sz="3100" b="1" dirty="0">
                <a:solidFill>
                  <a:schemeClr val="accent2"/>
                </a:solidFill>
                <a:latin typeface="Arial Black"/>
                <a:ea typeface="Arial Black"/>
                <a:cs typeface="Arial Black"/>
                <a:sym typeface="Arial Black"/>
              </a:rPr>
            </a:br>
            <a:r>
              <a:rPr lang="en-US" sz="3100" b="1" dirty="0">
                <a:solidFill>
                  <a:srgbClr val="FF0000"/>
                </a:solidFill>
                <a:latin typeface="Arial Black"/>
                <a:ea typeface="Arial Black"/>
                <a:cs typeface="Arial Black"/>
                <a:sym typeface="Arial Black"/>
              </a:rPr>
              <a:t>By</a:t>
            </a:r>
            <a:br>
              <a:rPr lang="en-US" sz="3100" b="1" dirty="0">
                <a:solidFill>
                  <a:srgbClr val="FF0000"/>
                </a:solidFill>
                <a:latin typeface="Arial Black"/>
                <a:ea typeface="Arial Black"/>
                <a:cs typeface="Arial Black"/>
                <a:sym typeface="Arial Black"/>
              </a:rPr>
            </a:br>
            <a:r>
              <a:rPr lang="en-US" sz="3100" b="1" dirty="0">
                <a:solidFill>
                  <a:schemeClr val="tx1"/>
                </a:solidFill>
                <a:latin typeface="Arial Black"/>
                <a:ea typeface="Arial Black"/>
                <a:cs typeface="Arial Black"/>
                <a:sym typeface="Arial Black"/>
              </a:rPr>
              <a:t>Kaushal Kumar Jha</a:t>
            </a:r>
            <a:endParaRPr lang="en-US" sz="3100" dirty="0">
              <a:solidFill>
                <a:schemeClr val="tx1"/>
              </a:solidFill>
            </a:endParaRPr>
          </a:p>
        </p:txBody>
      </p:sp>
      <p:pic>
        <p:nvPicPr>
          <p:cNvPr id="9" name="Picture 8">
            <a:extLst>
              <a:ext uri="{FF2B5EF4-FFF2-40B4-BE49-F238E27FC236}">
                <a16:creationId xmlns:a16="http://schemas.microsoft.com/office/drawing/2014/main" id="{2996D5F3-3D07-3D01-5520-54F2AE0E0376}"/>
              </a:ext>
            </a:extLst>
          </p:cNvPr>
          <p:cNvPicPr>
            <a:picLocks noChangeAspect="1"/>
          </p:cNvPicPr>
          <p:nvPr/>
        </p:nvPicPr>
        <p:blipFill>
          <a:blip r:embed="rId3"/>
          <a:stretch>
            <a:fillRect/>
          </a:stretch>
        </p:blipFill>
        <p:spPr>
          <a:xfrm>
            <a:off x="107795" y="3218986"/>
            <a:ext cx="8928410" cy="17309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18"/>
        <p:cNvGrpSpPr/>
        <p:nvPr/>
      </p:nvGrpSpPr>
      <p:grpSpPr>
        <a:xfrm>
          <a:off x="0" y="0"/>
          <a:ext cx="0" cy="0"/>
          <a:chOff x="0" y="0"/>
          <a:chExt cx="0" cy="0"/>
        </a:xfrm>
      </p:grpSpPr>
      <p:sp>
        <p:nvSpPr>
          <p:cNvPr id="3" name="Title 2">
            <a:extLst>
              <a:ext uri="{FF2B5EF4-FFF2-40B4-BE49-F238E27FC236}">
                <a16:creationId xmlns:a16="http://schemas.microsoft.com/office/drawing/2014/main" id="{7B9B358A-B680-D4D2-A1B6-F301E01A142B}"/>
              </a:ext>
            </a:extLst>
          </p:cNvPr>
          <p:cNvSpPr>
            <a:spLocks noGrp="1"/>
          </p:cNvSpPr>
          <p:nvPr>
            <p:ph type="title"/>
          </p:nvPr>
        </p:nvSpPr>
        <p:spPr>
          <a:xfrm>
            <a:off x="311700" y="193289"/>
            <a:ext cx="8520600" cy="728546"/>
          </a:xfrm>
        </p:spPr>
        <p:txBody>
          <a:bodyPr>
            <a:noAutofit/>
          </a:bodyPr>
          <a:lstStyle/>
          <a:p>
            <a:r>
              <a:rPr lang="en-US" sz="3200" b="1" dirty="0">
                <a:solidFill>
                  <a:srgbClr val="C00000"/>
                </a:solidFill>
              </a:rPr>
              <a:t>                          EDA continue</a:t>
            </a:r>
            <a:r>
              <a:rPr lang="en-US" sz="3200" dirty="0">
                <a:solidFill>
                  <a:srgbClr val="C00000"/>
                </a:solidFill>
              </a:rPr>
              <a:t>…</a:t>
            </a:r>
          </a:p>
        </p:txBody>
      </p:sp>
      <p:sp>
        <p:nvSpPr>
          <p:cNvPr id="4" name="TextBox 3">
            <a:extLst>
              <a:ext uri="{FF2B5EF4-FFF2-40B4-BE49-F238E27FC236}">
                <a16:creationId xmlns:a16="http://schemas.microsoft.com/office/drawing/2014/main" id="{027B9AE4-A39E-1968-6398-55CDEBF2A509}"/>
              </a:ext>
            </a:extLst>
          </p:cNvPr>
          <p:cNvSpPr txBox="1"/>
          <p:nvPr/>
        </p:nvSpPr>
        <p:spPr>
          <a:xfrm>
            <a:off x="431180" y="744348"/>
            <a:ext cx="2808570" cy="400110"/>
          </a:xfrm>
          <a:prstGeom prst="rect">
            <a:avLst/>
          </a:prstGeom>
          <a:noFill/>
        </p:spPr>
        <p:txBody>
          <a:bodyPr wrap="square" rtlCol="0">
            <a:spAutoFit/>
          </a:bodyPr>
          <a:lstStyle/>
          <a:p>
            <a:r>
              <a:rPr lang="en-US" sz="2000" b="1" dirty="0"/>
              <a:t>Distribution of Low</a:t>
            </a:r>
          </a:p>
        </p:txBody>
      </p:sp>
      <p:sp>
        <p:nvSpPr>
          <p:cNvPr id="5" name="TextBox 4">
            <a:extLst>
              <a:ext uri="{FF2B5EF4-FFF2-40B4-BE49-F238E27FC236}">
                <a16:creationId xmlns:a16="http://schemas.microsoft.com/office/drawing/2014/main" id="{263C0C89-70CF-CB8D-6962-07DEB5ECC69B}"/>
              </a:ext>
            </a:extLst>
          </p:cNvPr>
          <p:cNvSpPr txBox="1"/>
          <p:nvPr/>
        </p:nvSpPr>
        <p:spPr>
          <a:xfrm>
            <a:off x="646771" y="1093442"/>
            <a:ext cx="2059259" cy="307777"/>
          </a:xfrm>
          <a:prstGeom prst="rect">
            <a:avLst/>
          </a:prstGeom>
          <a:noFill/>
        </p:spPr>
        <p:txBody>
          <a:bodyPr wrap="square" rtlCol="0">
            <a:spAutoFit/>
          </a:bodyPr>
          <a:lstStyle/>
          <a:p>
            <a:r>
              <a:rPr lang="en-US" dirty="0"/>
              <a:t>Before Transformation</a:t>
            </a:r>
          </a:p>
        </p:txBody>
      </p:sp>
      <p:sp>
        <p:nvSpPr>
          <p:cNvPr id="8" name="TextBox 7">
            <a:extLst>
              <a:ext uri="{FF2B5EF4-FFF2-40B4-BE49-F238E27FC236}">
                <a16:creationId xmlns:a16="http://schemas.microsoft.com/office/drawing/2014/main" id="{6DBD0FB6-D1D7-3724-867C-0C22170D1D16}"/>
              </a:ext>
            </a:extLst>
          </p:cNvPr>
          <p:cNvSpPr txBox="1"/>
          <p:nvPr/>
        </p:nvSpPr>
        <p:spPr>
          <a:xfrm>
            <a:off x="6385931" y="1093441"/>
            <a:ext cx="2059259" cy="307777"/>
          </a:xfrm>
          <a:prstGeom prst="rect">
            <a:avLst/>
          </a:prstGeom>
          <a:noFill/>
        </p:spPr>
        <p:txBody>
          <a:bodyPr wrap="square" rtlCol="0">
            <a:spAutoFit/>
          </a:bodyPr>
          <a:lstStyle/>
          <a:p>
            <a:r>
              <a:rPr lang="en-US" dirty="0"/>
              <a:t>After Transformation</a:t>
            </a:r>
          </a:p>
        </p:txBody>
      </p:sp>
      <p:pic>
        <p:nvPicPr>
          <p:cNvPr id="12" name="Picture 11">
            <a:extLst>
              <a:ext uri="{FF2B5EF4-FFF2-40B4-BE49-F238E27FC236}">
                <a16:creationId xmlns:a16="http://schemas.microsoft.com/office/drawing/2014/main" id="{1C884DED-E7E7-378B-6CBC-E29C95F0E873}"/>
              </a:ext>
            </a:extLst>
          </p:cNvPr>
          <p:cNvPicPr>
            <a:picLocks noChangeAspect="1"/>
          </p:cNvPicPr>
          <p:nvPr/>
        </p:nvPicPr>
        <p:blipFill>
          <a:blip r:embed="rId3"/>
          <a:stretch>
            <a:fillRect/>
          </a:stretch>
        </p:blipFill>
        <p:spPr>
          <a:xfrm>
            <a:off x="311700" y="1316065"/>
            <a:ext cx="3308196" cy="2941062"/>
          </a:xfrm>
          <a:prstGeom prst="rect">
            <a:avLst/>
          </a:prstGeom>
        </p:spPr>
      </p:pic>
      <p:pic>
        <p:nvPicPr>
          <p:cNvPr id="14" name="Picture 13">
            <a:extLst>
              <a:ext uri="{FF2B5EF4-FFF2-40B4-BE49-F238E27FC236}">
                <a16:creationId xmlns:a16="http://schemas.microsoft.com/office/drawing/2014/main" id="{F74837F6-0F5D-35B9-4830-087A1E5411AD}"/>
              </a:ext>
            </a:extLst>
          </p:cNvPr>
          <p:cNvPicPr>
            <a:picLocks noChangeAspect="1"/>
          </p:cNvPicPr>
          <p:nvPr/>
        </p:nvPicPr>
        <p:blipFill>
          <a:blip r:embed="rId4"/>
          <a:stretch>
            <a:fillRect/>
          </a:stretch>
        </p:blipFill>
        <p:spPr>
          <a:xfrm>
            <a:off x="4572000" y="1316065"/>
            <a:ext cx="4192859" cy="2941063"/>
          </a:xfrm>
          <a:prstGeom prst="rect">
            <a:avLst/>
          </a:prstGeom>
        </p:spPr>
      </p:pic>
      <p:sp>
        <p:nvSpPr>
          <p:cNvPr id="15" name="TextBox 14">
            <a:extLst>
              <a:ext uri="{FF2B5EF4-FFF2-40B4-BE49-F238E27FC236}">
                <a16:creationId xmlns:a16="http://schemas.microsoft.com/office/drawing/2014/main" id="{6974E58B-AAF8-D8E5-AC46-77C526879605}"/>
              </a:ext>
            </a:extLst>
          </p:cNvPr>
          <p:cNvSpPr txBox="1"/>
          <p:nvPr/>
        </p:nvSpPr>
        <p:spPr>
          <a:xfrm>
            <a:off x="311700" y="4341541"/>
            <a:ext cx="8520600" cy="523220"/>
          </a:xfrm>
          <a:prstGeom prst="rect">
            <a:avLst/>
          </a:prstGeom>
          <a:noFill/>
        </p:spPr>
        <p:txBody>
          <a:bodyPr wrap="square" rtlCol="0">
            <a:spAutoFit/>
          </a:bodyPr>
          <a:lstStyle/>
          <a:p>
            <a:r>
              <a:rPr lang="en-US" dirty="0"/>
              <a:t>We have seen that all variables was right skewed so we have performed log transformation and after that all became normal.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GB" sz="3600" b="1" dirty="0">
                <a:solidFill>
                  <a:srgbClr val="C00000"/>
                </a:solidFill>
              </a:rPr>
              <a:t>                         EDA Continue…</a:t>
            </a:r>
            <a:endParaRPr sz="3600" b="1" dirty="0">
              <a:solidFill>
                <a:srgbClr val="C00000"/>
              </a:solidFill>
            </a:endParaRPr>
          </a:p>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F0C870E2-DC8A-5113-F68A-051C3D2A3C66}"/>
              </a:ext>
            </a:extLst>
          </p:cNvPr>
          <p:cNvSpPr txBox="1"/>
          <p:nvPr/>
        </p:nvSpPr>
        <p:spPr>
          <a:xfrm>
            <a:off x="364273" y="794989"/>
            <a:ext cx="8653347" cy="677108"/>
          </a:xfrm>
          <a:prstGeom prst="rect">
            <a:avLst/>
          </a:prstGeom>
          <a:noFill/>
        </p:spPr>
        <p:txBody>
          <a:bodyPr wrap="square" rtlCol="0">
            <a:spAutoFit/>
          </a:bodyPr>
          <a:lstStyle/>
          <a:p>
            <a:r>
              <a:rPr lang="en-US" sz="2000" b="1" dirty="0">
                <a:solidFill>
                  <a:schemeClr val="accent1"/>
                </a:solidFill>
              </a:rPr>
              <a:t>Bivariate Analysis: </a:t>
            </a:r>
            <a:r>
              <a:rPr lang="en-US" sz="1800" dirty="0">
                <a:solidFill>
                  <a:schemeClr val="tx1"/>
                </a:solidFill>
              </a:rPr>
              <a:t>Now we will see the relationship between dependent and independent variable using scatter plot.</a:t>
            </a:r>
            <a:endParaRPr lang="en-US" sz="1800" b="1" dirty="0">
              <a:solidFill>
                <a:schemeClr val="accent1"/>
              </a:solidFill>
            </a:endParaRPr>
          </a:p>
        </p:txBody>
      </p:sp>
      <p:sp>
        <p:nvSpPr>
          <p:cNvPr id="4" name="TextBox 3">
            <a:extLst>
              <a:ext uri="{FF2B5EF4-FFF2-40B4-BE49-F238E27FC236}">
                <a16:creationId xmlns:a16="http://schemas.microsoft.com/office/drawing/2014/main" id="{1FAFDA8E-BDC1-52AE-9B5B-5B11038222BF}"/>
              </a:ext>
            </a:extLst>
          </p:cNvPr>
          <p:cNvSpPr txBox="1"/>
          <p:nvPr/>
        </p:nvSpPr>
        <p:spPr>
          <a:xfrm>
            <a:off x="364273" y="1554161"/>
            <a:ext cx="2328995" cy="400110"/>
          </a:xfrm>
          <a:prstGeom prst="rect">
            <a:avLst/>
          </a:prstGeom>
          <a:noFill/>
        </p:spPr>
        <p:txBody>
          <a:bodyPr wrap="square" rtlCol="0">
            <a:spAutoFit/>
          </a:bodyPr>
          <a:lstStyle/>
          <a:p>
            <a:r>
              <a:rPr lang="en-US" sz="2000" b="1" dirty="0"/>
              <a:t>Close Vs Open</a:t>
            </a:r>
          </a:p>
        </p:txBody>
      </p:sp>
      <p:pic>
        <p:nvPicPr>
          <p:cNvPr id="6" name="Picture 5">
            <a:extLst>
              <a:ext uri="{FF2B5EF4-FFF2-40B4-BE49-F238E27FC236}">
                <a16:creationId xmlns:a16="http://schemas.microsoft.com/office/drawing/2014/main" id="{BD6A79CB-C945-41CA-9475-6796BE750ADB}"/>
              </a:ext>
            </a:extLst>
          </p:cNvPr>
          <p:cNvPicPr>
            <a:picLocks noChangeAspect="1"/>
          </p:cNvPicPr>
          <p:nvPr/>
        </p:nvPicPr>
        <p:blipFill>
          <a:blip r:embed="rId3"/>
          <a:stretch>
            <a:fillRect/>
          </a:stretch>
        </p:blipFill>
        <p:spPr>
          <a:xfrm>
            <a:off x="364273" y="1840665"/>
            <a:ext cx="6608956" cy="3162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32"/>
        <p:cNvGrpSpPr/>
        <p:nvPr/>
      </p:nvGrpSpPr>
      <p:grpSpPr>
        <a:xfrm>
          <a:off x="0" y="0"/>
          <a:ext cx="0" cy="0"/>
          <a:chOff x="0" y="0"/>
          <a:chExt cx="0" cy="0"/>
        </a:xfrm>
      </p:grpSpPr>
      <p:sp>
        <p:nvSpPr>
          <p:cNvPr id="3" name="Title 2">
            <a:extLst>
              <a:ext uri="{FF2B5EF4-FFF2-40B4-BE49-F238E27FC236}">
                <a16:creationId xmlns:a16="http://schemas.microsoft.com/office/drawing/2014/main" id="{7448FF2A-9D46-FCBB-2CED-48F6ED7158DC}"/>
              </a:ext>
            </a:extLst>
          </p:cNvPr>
          <p:cNvSpPr>
            <a:spLocks noGrp="1"/>
          </p:cNvSpPr>
          <p:nvPr>
            <p:ph type="title"/>
          </p:nvPr>
        </p:nvSpPr>
        <p:spPr>
          <a:xfrm>
            <a:off x="311700" y="148683"/>
            <a:ext cx="8520600" cy="698810"/>
          </a:xfrm>
        </p:spPr>
        <p:txBody>
          <a:bodyPr>
            <a:noAutofit/>
          </a:bodyPr>
          <a:lstStyle/>
          <a:p>
            <a:r>
              <a:rPr lang="en-US" sz="3300" b="1" dirty="0">
                <a:solidFill>
                  <a:srgbClr val="C00000"/>
                </a:solidFill>
              </a:rPr>
              <a:t>                      </a:t>
            </a:r>
            <a:r>
              <a:rPr lang="en-US" sz="3200" b="1" dirty="0">
                <a:solidFill>
                  <a:srgbClr val="C00000"/>
                </a:solidFill>
              </a:rPr>
              <a:t>EDA Continue…</a:t>
            </a:r>
          </a:p>
        </p:txBody>
      </p:sp>
      <p:sp>
        <p:nvSpPr>
          <p:cNvPr id="4" name="TextBox 3">
            <a:extLst>
              <a:ext uri="{FF2B5EF4-FFF2-40B4-BE49-F238E27FC236}">
                <a16:creationId xmlns:a16="http://schemas.microsoft.com/office/drawing/2014/main" id="{EF230A5E-2E07-20B0-5FB4-153D7E670B20}"/>
              </a:ext>
            </a:extLst>
          </p:cNvPr>
          <p:cNvSpPr txBox="1"/>
          <p:nvPr/>
        </p:nvSpPr>
        <p:spPr>
          <a:xfrm>
            <a:off x="676507" y="743415"/>
            <a:ext cx="1909497" cy="400110"/>
          </a:xfrm>
          <a:prstGeom prst="rect">
            <a:avLst/>
          </a:prstGeom>
          <a:noFill/>
        </p:spPr>
        <p:txBody>
          <a:bodyPr wrap="none" rtlCol="0">
            <a:spAutoFit/>
          </a:bodyPr>
          <a:lstStyle/>
          <a:p>
            <a:r>
              <a:rPr lang="en-US" sz="2000" b="1" dirty="0"/>
              <a:t>Close Vs High</a:t>
            </a:r>
          </a:p>
        </p:txBody>
      </p:sp>
      <p:pic>
        <p:nvPicPr>
          <p:cNvPr id="6" name="Picture 5">
            <a:extLst>
              <a:ext uri="{FF2B5EF4-FFF2-40B4-BE49-F238E27FC236}">
                <a16:creationId xmlns:a16="http://schemas.microsoft.com/office/drawing/2014/main" id="{E98943EA-CB7D-DF5D-821A-2DD193CEE814}"/>
              </a:ext>
            </a:extLst>
          </p:cNvPr>
          <p:cNvPicPr>
            <a:picLocks noChangeAspect="1"/>
          </p:cNvPicPr>
          <p:nvPr/>
        </p:nvPicPr>
        <p:blipFill>
          <a:blip r:embed="rId3"/>
          <a:stretch>
            <a:fillRect/>
          </a:stretch>
        </p:blipFill>
        <p:spPr>
          <a:xfrm>
            <a:off x="386575" y="1063083"/>
            <a:ext cx="4185425" cy="3931734"/>
          </a:xfrm>
          <a:prstGeom prst="rect">
            <a:avLst/>
          </a:prstGeom>
        </p:spPr>
      </p:pic>
      <p:sp>
        <p:nvSpPr>
          <p:cNvPr id="7" name="TextBox 6">
            <a:extLst>
              <a:ext uri="{FF2B5EF4-FFF2-40B4-BE49-F238E27FC236}">
                <a16:creationId xmlns:a16="http://schemas.microsoft.com/office/drawing/2014/main" id="{6A2C6558-8CA0-C5D3-B82E-F61C03A3FD20}"/>
              </a:ext>
            </a:extLst>
          </p:cNvPr>
          <p:cNvSpPr txBox="1"/>
          <p:nvPr/>
        </p:nvSpPr>
        <p:spPr>
          <a:xfrm>
            <a:off x="6452839" y="743415"/>
            <a:ext cx="2014654" cy="400110"/>
          </a:xfrm>
          <a:prstGeom prst="rect">
            <a:avLst/>
          </a:prstGeom>
          <a:noFill/>
        </p:spPr>
        <p:txBody>
          <a:bodyPr wrap="square" rtlCol="0">
            <a:spAutoFit/>
          </a:bodyPr>
          <a:lstStyle/>
          <a:p>
            <a:r>
              <a:rPr lang="en-US" sz="2000" b="1" dirty="0"/>
              <a:t>Close Vs Low </a:t>
            </a:r>
          </a:p>
        </p:txBody>
      </p:sp>
      <p:pic>
        <p:nvPicPr>
          <p:cNvPr id="9" name="Picture 8">
            <a:extLst>
              <a:ext uri="{FF2B5EF4-FFF2-40B4-BE49-F238E27FC236}">
                <a16:creationId xmlns:a16="http://schemas.microsoft.com/office/drawing/2014/main" id="{0A09FE11-A09F-8877-9E66-BF3C00DB39B4}"/>
              </a:ext>
            </a:extLst>
          </p:cNvPr>
          <p:cNvPicPr>
            <a:picLocks noChangeAspect="1"/>
          </p:cNvPicPr>
          <p:nvPr/>
        </p:nvPicPr>
        <p:blipFill>
          <a:blip r:embed="rId4"/>
          <a:stretch>
            <a:fillRect/>
          </a:stretch>
        </p:blipFill>
        <p:spPr>
          <a:xfrm>
            <a:off x="4683512" y="1063083"/>
            <a:ext cx="4252332" cy="39317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C00000"/>
                </a:solidFill>
              </a:rPr>
              <a:t>            </a:t>
            </a:r>
            <a:r>
              <a:rPr lang="en-US" sz="3200" b="1" dirty="0">
                <a:solidFill>
                  <a:srgbClr val="C00000"/>
                </a:solidFill>
              </a:rPr>
              <a:t>5.Correlation And VIF Analysis.</a:t>
            </a:r>
            <a:endParaRPr sz="3200" b="1" dirty="0">
              <a:solidFill>
                <a:srgbClr val="C00000"/>
              </a:solidFill>
            </a:endParaRPr>
          </a:p>
        </p:txBody>
      </p:sp>
      <p:pic>
        <p:nvPicPr>
          <p:cNvPr id="5" name="Picture 4">
            <a:extLst>
              <a:ext uri="{FF2B5EF4-FFF2-40B4-BE49-F238E27FC236}">
                <a16:creationId xmlns:a16="http://schemas.microsoft.com/office/drawing/2014/main" id="{4798FB4E-D49D-595E-3B65-8C179634CB4B}"/>
              </a:ext>
            </a:extLst>
          </p:cNvPr>
          <p:cNvPicPr>
            <a:picLocks noChangeAspect="1"/>
          </p:cNvPicPr>
          <p:nvPr/>
        </p:nvPicPr>
        <p:blipFill>
          <a:blip r:embed="rId3"/>
          <a:stretch>
            <a:fillRect/>
          </a:stretch>
        </p:blipFill>
        <p:spPr>
          <a:xfrm>
            <a:off x="423744" y="815716"/>
            <a:ext cx="4616605" cy="2765502"/>
          </a:xfrm>
          <a:prstGeom prst="rect">
            <a:avLst/>
          </a:prstGeom>
        </p:spPr>
      </p:pic>
      <p:sp>
        <p:nvSpPr>
          <p:cNvPr id="6" name="TextBox 5">
            <a:extLst>
              <a:ext uri="{FF2B5EF4-FFF2-40B4-BE49-F238E27FC236}">
                <a16:creationId xmlns:a16="http://schemas.microsoft.com/office/drawing/2014/main" id="{5915E172-C1D2-3C02-D6F7-F1EF96D31D7D}"/>
              </a:ext>
            </a:extLst>
          </p:cNvPr>
          <p:cNvSpPr txBox="1"/>
          <p:nvPr/>
        </p:nvSpPr>
        <p:spPr>
          <a:xfrm>
            <a:off x="498086" y="560525"/>
            <a:ext cx="1935145" cy="307777"/>
          </a:xfrm>
          <a:prstGeom prst="rect">
            <a:avLst/>
          </a:prstGeom>
          <a:noFill/>
        </p:spPr>
        <p:txBody>
          <a:bodyPr wrap="none" rtlCol="0">
            <a:spAutoFit/>
          </a:bodyPr>
          <a:lstStyle/>
          <a:p>
            <a:r>
              <a:rPr lang="en-US" b="1" dirty="0"/>
              <a:t>Correlation </a:t>
            </a:r>
            <a:r>
              <a:rPr lang="en-US" b="1" dirty="0" err="1"/>
              <a:t>HeatMap</a:t>
            </a:r>
            <a:endParaRPr lang="en-US" b="1" dirty="0"/>
          </a:p>
        </p:txBody>
      </p:sp>
      <p:pic>
        <p:nvPicPr>
          <p:cNvPr id="8" name="Picture 7">
            <a:extLst>
              <a:ext uri="{FF2B5EF4-FFF2-40B4-BE49-F238E27FC236}">
                <a16:creationId xmlns:a16="http://schemas.microsoft.com/office/drawing/2014/main" id="{19C23823-5D8C-0097-3941-C47E99353A40}"/>
              </a:ext>
            </a:extLst>
          </p:cNvPr>
          <p:cNvPicPr>
            <a:picLocks noChangeAspect="1"/>
          </p:cNvPicPr>
          <p:nvPr/>
        </p:nvPicPr>
        <p:blipFill>
          <a:blip r:embed="rId4"/>
          <a:stretch>
            <a:fillRect/>
          </a:stretch>
        </p:blipFill>
        <p:spPr>
          <a:xfrm>
            <a:off x="5432013" y="959984"/>
            <a:ext cx="3288243" cy="2476965"/>
          </a:xfrm>
          <a:prstGeom prst="rect">
            <a:avLst/>
          </a:prstGeom>
        </p:spPr>
      </p:pic>
      <p:sp>
        <p:nvSpPr>
          <p:cNvPr id="9" name="TextBox 8">
            <a:extLst>
              <a:ext uri="{FF2B5EF4-FFF2-40B4-BE49-F238E27FC236}">
                <a16:creationId xmlns:a16="http://schemas.microsoft.com/office/drawing/2014/main" id="{DD4DB5DB-BE17-D614-4CF9-1D0C14636EE7}"/>
              </a:ext>
            </a:extLst>
          </p:cNvPr>
          <p:cNvSpPr txBox="1"/>
          <p:nvPr/>
        </p:nvSpPr>
        <p:spPr>
          <a:xfrm>
            <a:off x="461449" y="3581218"/>
            <a:ext cx="8355982" cy="1600438"/>
          </a:xfrm>
          <a:prstGeom prst="rect">
            <a:avLst/>
          </a:prstGeom>
          <a:noFill/>
        </p:spPr>
        <p:txBody>
          <a:bodyPr wrap="square" rtlCol="0">
            <a:spAutoFit/>
          </a:bodyPr>
          <a:lstStyle/>
          <a:p>
            <a:r>
              <a:rPr lang="en-US" dirty="0"/>
              <a:t>We can see that all variables are highly correlated and also we can see that VIF scores are very high for all our features which means there is a multicollinearity between our independent variables.</a:t>
            </a:r>
          </a:p>
          <a:p>
            <a:endParaRPr lang="en-US" dirty="0"/>
          </a:p>
          <a:p>
            <a:pPr algn="l"/>
            <a:r>
              <a:rPr lang="en-US" b="0" i="0" dirty="0">
                <a:solidFill>
                  <a:srgbClr val="212121"/>
                </a:solidFill>
                <a:effectLst/>
                <a:latin typeface="+mj-lt"/>
              </a:rPr>
              <a:t>As we have limited features, dropping any one of them will result in loss of important data which are essential for accurate model prediction and it will result in bad model.</a:t>
            </a:r>
          </a:p>
          <a:p>
            <a:br>
              <a:rPr lang="en-US" dirty="0">
                <a:latin typeface="+mj-lt"/>
              </a:rPr>
            </a:br>
            <a:endParaRPr lang="en-US"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9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0555"/>
              <a:buFont typeface="Arial"/>
              <a:buNone/>
            </a:pPr>
            <a:r>
              <a:rPr lang="en-GB" sz="3600" b="1" dirty="0">
                <a:solidFill>
                  <a:srgbClr val="C00000"/>
                </a:solidFill>
              </a:rPr>
              <a:t>                   6.Model Training</a:t>
            </a:r>
            <a:endParaRPr dirty="0"/>
          </a:p>
        </p:txBody>
      </p:sp>
      <p:sp>
        <p:nvSpPr>
          <p:cNvPr id="151" name="Google Shape;151;p26"/>
          <p:cNvSpPr txBox="1">
            <a:spLocks noGrp="1"/>
          </p:cNvSpPr>
          <p:nvPr>
            <p:ph type="body" idx="1"/>
          </p:nvPr>
        </p:nvSpPr>
        <p:spPr>
          <a:xfrm>
            <a:off x="3144644" y="562725"/>
            <a:ext cx="2022088" cy="572700"/>
          </a:xfrm>
          <a:prstGeom prst="rect">
            <a:avLst/>
          </a:prstGeom>
        </p:spPr>
        <p:txBody>
          <a:bodyPr spcFirstLastPara="1" wrap="square" lIns="91425" tIns="91425" rIns="91425" bIns="91425" anchor="t" anchorCtr="0">
            <a:normAutofit fontScale="92500"/>
          </a:bodyPr>
          <a:lstStyle/>
          <a:p>
            <a:pPr marL="34290" lvl="0" indent="0" algn="l" rtl="0">
              <a:lnSpc>
                <a:spcPct val="100000"/>
              </a:lnSpc>
              <a:spcBef>
                <a:spcPts val="0"/>
              </a:spcBef>
              <a:spcAft>
                <a:spcPts val="0"/>
              </a:spcAft>
              <a:buClr>
                <a:srgbClr val="C00000"/>
              </a:buClr>
              <a:buSzPct val="100000"/>
              <a:buNone/>
            </a:pPr>
            <a:r>
              <a:rPr lang="en-US" dirty="0">
                <a:solidFill>
                  <a:srgbClr val="002060"/>
                </a:solidFill>
              </a:rPr>
              <a:t>  </a:t>
            </a:r>
            <a:r>
              <a:rPr lang="en-US" sz="2000" dirty="0">
                <a:solidFill>
                  <a:srgbClr val="002060"/>
                </a:solidFill>
              </a:rPr>
              <a:t>Train Test Split</a:t>
            </a:r>
            <a:endParaRPr sz="2000" dirty="0">
              <a:solidFill>
                <a:srgbClr val="002060"/>
              </a:solidFill>
            </a:endParaRPr>
          </a:p>
        </p:txBody>
      </p:sp>
      <p:sp>
        <p:nvSpPr>
          <p:cNvPr id="2" name="TextBox 1">
            <a:extLst>
              <a:ext uri="{FF2B5EF4-FFF2-40B4-BE49-F238E27FC236}">
                <a16:creationId xmlns:a16="http://schemas.microsoft.com/office/drawing/2014/main" id="{55796C5C-3034-C675-5497-428EBB971B4A}"/>
              </a:ext>
            </a:extLst>
          </p:cNvPr>
          <p:cNvSpPr txBox="1"/>
          <p:nvPr/>
        </p:nvSpPr>
        <p:spPr>
          <a:xfrm>
            <a:off x="371707" y="1077951"/>
            <a:ext cx="8088352" cy="1692771"/>
          </a:xfrm>
          <a:prstGeom prst="rect">
            <a:avLst/>
          </a:prstGeom>
          <a:noFill/>
        </p:spPr>
        <p:txBody>
          <a:bodyPr wrap="square" rtlCol="0">
            <a:spAutoFit/>
          </a:bodyPr>
          <a:lstStyle/>
          <a:p>
            <a:pPr marL="285750" indent="-285750">
              <a:buFont typeface="Arial" panose="020B0604020202020204" pitchFamily="34" charset="0"/>
              <a:buChar char="•"/>
            </a:pPr>
            <a:r>
              <a:rPr lang="en-US" sz="1800" dirty="0"/>
              <a:t>Train</a:t>
            </a:r>
            <a:r>
              <a:rPr lang="en-US" sz="1800" dirty="0">
                <a:solidFill>
                  <a:srgbClr val="002060"/>
                </a:solidFill>
              </a:rPr>
              <a:t> </a:t>
            </a:r>
            <a:r>
              <a:rPr lang="en-US" sz="1800" dirty="0">
                <a:solidFill>
                  <a:schemeClr val="tx1"/>
                </a:solidFill>
              </a:rPr>
              <a:t>Test Split is used to split the dataset in Train and Test Sets.</a:t>
            </a:r>
          </a:p>
          <a:p>
            <a:pPr marL="285750" indent="-285750">
              <a:buFont typeface="Arial" panose="020B0604020202020204" pitchFamily="34" charset="0"/>
              <a:buChar char="•"/>
            </a:pPr>
            <a:r>
              <a:rPr lang="en-US" sz="1800" dirty="0">
                <a:solidFill>
                  <a:schemeClr val="tx1"/>
                </a:solidFill>
              </a:rPr>
              <a:t>Train Set is used to train the model.</a:t>
            </a:r>
          </a:p>
          <a:p>
            <a:pPr marL="285750" indent="-285750">
              <a:buFont typeface="Arial" panose="020B0604020202020204" pitchFamily="34" charset="0"/>
              <a:buChar char="•"/>
            </a:pPr>
            <a:r>
              <a:rPr lang="en-US" sz="1800" dirty="0">
                <a:solidFill>
                  <a:schemeClr val="tx1"/>
                </a:solidFill>
              </a:rPr>
              <a:t>Test set is used to test the performance of model.</a:t>
            </a:r>
          </a:p>
          <a:p>
            <a:pPr marL="285750" indent="-285750">
              <a:buFont typeface="Arial" panose="020B0604020202020204" pitchFamily="34" charset="0"/>
              <a:buChar char="•"/>
            </a:pPr>
            <a:r>
              <a:rPr lang="en-US" sz="1800" dirty="0">
                <a:solidFill>
                  <a:schemeClr val="tx1"/>
                </a:solidFill>
              </a:rPr>
              <a:t>80% of data is used to train the model and only 20% is used for testing purpose.</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3CFCE3F-5889-F41B-6326-E9E561CF1100}"/>
              </a:ext>
            </a:extLst>
          </p:cNvPr>
          <p:cNvPicPr>
            <a:picLocks noChangeAspect="1"/>
          </p:cNvPicPr>
          <p:nvPr/>
        </p:nvPicPr>
        <p:blipFill>
          <a:blip r:embed="rId3"/>
          <a:stretch>
            <a:fillRect/>
          </a:stretch>
        </p:blipFill>
        <p:spPr>
          <a:xfrm>
            <a:off x="2200507" y="2272176"/>
            <a:ext cx="4051610" cy="26417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04266" y="259171"/>
            <a:ext cx="3472280" cy="610624"/>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US" sz="2700" b="1" dirty="0">
                <a:solidFill>
                  <a:schemeClr val="accent1">
                    <a:lumMod val="75000"/>
                  </a:schemeClr>
                </a:solidFill>
              </a:rPr>
              <a:t>1.Linear Regression</a:t>
            </a:r>
            <a:br>
              <a:rPr lang="en-US" sz="2700" b="1" dirty="0">
                <a:solidFill>
                  <a:schemeClr val="tx1"/>
                </a:solidFill>
              </a:rPr>
            </a:br>
            <a:endParaRPr sz="2700" b="1" dirty="0">
              <a:solidFill>
                <a:schemeClr val="tx1"/>
              </a:solidFill>
            </a:endParaRPr>
          </a:p>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23A065DB-273B-1D78-9242-DAF93353CA35}"/>
              </a:ext>
            </a:extLst>
          </p:cNvPr>
          <p:cNvSpPr txBox="1"/>
          <p:nvPr/>
        </p:nvSpPr>
        <p:spPr>
          <a:xfrm>
            <a:off x="4114800" y="2036956"/>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8159BF0-FF52-043E-A35C-C6B39728568C}"/>
              </a:ext>
            </a:extLst>
          </p:cNvPr>
          <p:cNvSpPr txBox="1"/>
          <p:nvPr/>
        </p:nvSpPr>
        <p:spPr>
          <a:xfrm>
            <a:off x="840058" y="869795"/>
            <a:ext cx="8095785" cy="738664"/>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212121"/>
                </a:solidFill>
                <a:effectLst/>
                <a:latin typeface="+mj-lt"/>
              </a:rPr>
              <a:t>Linear regression</a:t>
            </a:r>
            <a:r>
              <a:rPr lang="en-US" b="0" i="0" dirty="0">
                <a:solidFill>
                  <a:srgbClr val="212121"/>
                </a:solidFill>
                <a:effectLst/>
                <a:latin typeface="+mj-lt"/>
              </a:rPr>
              <a:t> is a popular and uncomplicated algorithm used in data science and machine learning.</a:t>
            </a:r>
          </a:p>
          <a:p>
            <a:pPr marL="285750" indent="-285750">
              <a:buFont typeface="Wingdings" panose="05000000000000000000" pitchFamily="2" charset="2"/>
              <a:buChar char="v"/>
            </a:pPr>
            <a:r>
              <a:rPr lang="en-US" dirty="0">
                <a:solidFill>
                  <a:srgbClr val="212121"/>
                </a:solidFill>
                <a:latin typeface="+mj-lt"/>
              </a:rPr>
              <a:t>Linear regression shows a linear relationship between dependent and independent variables.</a:t>
            </a:r>
            <a:endParaRPr lang="en-US" dirty="0">
              <a:latin typeface="+mj-lt"/>
            </a:endParaRPr>
          </a:p>
        </p:txBody>
      </p:sp>
      <p:pic>
        <p:nvPicPr>
          <p:cNvPr id="7" name="Picture 6">
            <a:extLst>
              <a:ext uri="{FF2B5EF4-FFF2-40B4-BE49-F238E27FC236}">
                <a16:creationId xmlns:a16="http://schemas.microsoft.com/office/drawing/2014/main" id="{B4EFE0B8-9103-E969-7A79-E603371F2103}"/>
              </a:ext>
            </a:extLst>
          </p:cNvPr>
          <p:cNvPicPr>
            <a:picLocks noChangeAspect="1"/>
          </p:cNvPicPr>
          <p:nvPr/>
        </p:nvPicPr>
        <p:blipFill>
          <a:blip r:embed="rId3"/>
          <a:stretch>
            <a:fillRect/>
          </a:stretch>
        </p:blipFill>
        <p:spPr>
          <a:xfrm>
            <a:off x="371707" y="1608459"/>
            <a:ext cx="4657493" cy="3433646"/>
          </a:xfrm>
          <a:prstGeom prst="rect">
            <a:avLst/>
          </a:prstGeom>
        </p:spPr>
      </p:pic>
      <p:sp>
        <p:nvSpPr>
          <p:cNvPr id="9" name="TextBox 8">
            <a:extLst>
              <a:ext uri="{FF2B5EF4-FFF2-40B4-BE49-F238E27FC236}">
                <a16:creationId xmlns:a16="http://schemas.microsoft.com/office/drawing/2014/main" id="{E788918A-FF61-77EB-8B5E-7D316C894D95}"/>
              </a:ext>
            </a:extLst>
          </p:cNvPr>
          <p:cNvSpPr txBox="1"/>
          <p:nvPr/>
        </p:nvSpPr>
        <p:spPr>
          <a:xfrm>
            <a:off x="5259215" y="1909381"/>
            <a:ext cx="2305439" cy="615553"/>
          </a:xfrm>
          <a:prstGeom prst="rect">
            <a:avLst/>
          </a:prstGeom>
          <a:noFill/>
        </p:spPr>
        <p:txBody>
          <a:bodyPr wrap="none" rtlCol="0">
            <a:spAutoFit/>
          </a:bodyPr>
          <a:lstStyle/>
          <a:p>
            <a:r>
              <a:rPr lang="en-US" sz="2000" b="1" dirty="0">
                <a:solidFill>
                  <a:srgbClr val="C00000"/>
                </a:solidFill>
              </a:rPr>
              <a:t>Evaluation Matric</a:t>
            </a:r>
          </a:p>
          <a:p>
            <a:endParaRPr lang="en-US" dirty="0"/>
          </a:p>
        </p:txBody>
      </p:sp>
      <p:graphicFrame>
        <p:nvGraphicFramePr>
          <p:cNvPr id="10" name="Table 10">
            <a:extLst>
              <a:ext uri="{FF2B5EF4-FFF2-40B4-BE49-F238E27FC236}">
                <a16:creationId xmlns:a16="http://schemas.microsoft.com/office/drawing/2014/main" id="{BCB0280A-B1DF-CFFA-AB0E-854367270579}"/>
              </a:ext>
            </a:extLst>
          </p:cNvPr>
          <p:cNvGraphicFramePr>
            <a:graphicFrameLocks noGrp="1"/>
          </p:cNvGraphicFramePr>
          <p:nvPr>
            <p:extLst>
              <p:ext uri="{D42A27DB-BD31-4B8C-83A1-F6EECF244321}">
                <p14:modId xmlns:p14="http://schemas.microsoft.com/office/powerpoint/2010/main" val="886771743"/>
              </p:ext>
            </p:extLst>
          </p:nvPr>
        </p:nvGraphicFramePr>
        <p:xfrm>
          <a:off x="5029201" y="2388304"/>
          <a:ext cx="4047892" cy="1246994"/>
        </p:xfrm>
        <a:graphic>
          <a:graphicData uri="http://schemas.openxmlformats.org/drawingml/2006/table">
            <a:tbl>
              <a:tblPr firstRow="1" bandRow="1">
                <a:tableStyleId>{0505E3EF-67EA-436B-97B2-0124C06EBD24}</a:tableStyleId>
              </a:tblPr>
              <a:tblGrid>
                <a:gridCol w="709960">
                  <a:extLst>
                    <a:ext uri="{9D8B030D-6E8A-4147-A177-3AD203B41FA5}">
                      <a16:colId xmlns:a16="http://schemas.microsoft.com/office/drawing/2014/main" val="3932651664"/>
                    </a:ext>
                  </a:extLst>
                </a:gridCol>
                <a:gridCol w="869795">
                  <a:extLst>
                    <a:ext uri="{9D8B030D-6E8A-4147-A177-3AD203B41FA5}">
                      <a16:colId xmlns:a16="http://schemas.microsoft.com/office/drawing/2014/main" val="1811637513"/>
                    </a:ext>
                  </a:extLst>
                </a:gridCol>
                <a:gridCol w="788020">
                  <a:extLst>
                    <a:ext uri="{9D8B030D-6E8A-4147-A177-3AD203B41FA5}">
                      <a16:colId xmlns:a16="http://schemas.microsoft.com/office/drawing/2014/main" val="1233380909"/>
                    </a:ext>
                  </a:extLst>
                </a:gridCol>
                <a:gridCol w="802887">
                  <a:extLst>
                    <a:ext uri="{9D8B030D-6E8A-4147-A177-3AD203B41FA5}">
                      <a16:colId xmlns:a16="http://schemas.microsoft.com/office/drawing/2014/main" val="2408971950"/>
                    </a:ext>
                  </a:extLst>
                </a:gridCol>
                <a:gridCol w="877230">
                  <a:extLst>
                    <a:ext uri="{9D8B030D-6E8A-4147-A177-3AD203B41FA5}">
                      <a16:colId xmlns:a16="http://schemas.microsoft.com/office/drawing/2014/main" val="2668638386"/>
                    </a:ext>
                  </a:extLst>
                </a:gridCol>
              </a:tblGrid>
              <a:tr h="785145">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820860815"/>
                  </a:ext>
                </a:extLst>
              </a:tr>
              <a:tr h="461849">
                <a:tc>
                  <a:txBody>
                    <a:bodyPr/>
                    <a:lstStyle/>
                    <a:p>
                      <a:r>
                        <a:rPr lang="en-US" dirty="0"/>
                        <a:t>0.032</a:t>
                      </a:r>
                    </a:p>
                  </a:txBody>
                  <a:tcPr/>
                </a:tc>
                <a:tc>
                  <a:txBody>
                    <a:bodyPr/>
                    <a:lstStyle/>
                    <a:p>
                      <a:r>
                        <a:rPr lang="en-US" dirty="0"/>
                        <a:t>0.1788</a:t>
                      </a:r>
                    </a:p>
                  </a:txBody>
                  <a:tcPr/>
                </a:tc>
                <a:tc>
                  <a:txBody>
                    <a:bodyPr/>
                    <a:lstStyle/>
                    <a:p>
                      <a:r>
                        <a:rPr lang="en-US" dirty="0"/>
                        <a:t>0.1457</a:t>
                      </a:r>
                    </a:p>
                  </a:txBody>
                  <a:tcPr/>
                </a:tc>
                <a:tc>
                  <a:txBody>
                    <a:bodyPr/>
                    <a:lstStyle/>
                    <a:p>
                      <a:r>
                        <a:rPr lang="en-US" dirty="0"/>
                        <a:t>0.087</a:t>
                      </a:r>
                    </a:p>
                  </a:txBody>
                  <a:tcPr/>
                </a:tc>
                <a:tc>
                  <a:txBody>
                    <a:bodyPr/>
                    <a:lstStyle/>
                    <a:p>
                      <a:r>
                        <a:rPr lang="en-US" dirty="0"/>
                        <a:t>0.8283</a:t>
                      </a:r>
                    </a:p>
                  </a:txBody>
                  <a:tcPr/>
                </a:tc>
                <a:extLst>
                  <a:ext uri="{0D108BD9-81ED-4DB2-BD59-A6C34878D82A}">
                    <a16:rowId xmlns:a16="http://schemas.microsoft.com/office/drawing/2014/main" val="50464315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237893"/>
            <a:ext cx="8520600" cy="609600"/>
          </a:xfrm>
          <a:prstGeom prst="rect">
            <a:avLst/>
          </a:prstGeom>
        </p:spPr>
        <p:txBody>
          <a:bodyPr spcFirstLastPara="1" wrap="square" lIns="91425" tIns="91425" rIns="91425" bIns="91425" anchor="t" anchorCtr="0">
            <a:normAutofit/>
          </a:bodyPr>
          <a:lstStyle/>
          <a:p>
            <a:pPr marL="22860" lvl="0" algn="l" rtl="0">
              <a:spcBef>
                <a:spcPts val="0"/>
              </a:spcBef>
              <a:spcAft>
                <a:spcPts val="0"/>
              </a:spcAft>
              <a:buClr>
                <a:srgbClr val="C00000"/>
              </a:buClr>
              <a:buSzPct val="100000"/>
            </a:pPr>
            <a:r>
              <a:rPr lang="en-US" dirty="0">
                <a:solidFill>
                  <a:schemeClr val="accent1">
                    <a:lumMod val="75000"/>
                  </a:schemeClr>
                </a:solidFill>
              </a:rPr>
              <a:t>2. Lasso Regression</a:t>
            </a:r>
            <a:endParaRPr dirty="0">
              <a:solidFill>
                <a:schemeClr val="accent1">
                  <a:lumMod val="75000"/>
                </a:schemeClr>
              </a:solidFill>
            </a:endParaRPr>
          </a:p>
        </p:txBody>
      </p:sp>
      <p:sp>
        <p:nvSpPr>
          <p:cNvPr id="4" name="TextBox 3">
            <a:extLst>
              <a:ext uri="{FF2B5EF4-FFF2-40B4-BE49-F238E27FC236}">
                <a16:creationId xmlns:a16="http://schemas.microsoft.com/office/drawing/2014/main" id="{C0809F01-B589-0F53-8593-E27D1D222753}"/>
              </a:ext>
            </a:extLst>
          </p:cNvPr>
          <p:cNvSpPr txBox="1"/>
          <p:nvPr/>
        </p:nvSpPr>
        <p:spPr>
          <a:xfrm>
            <a:off x="795455" y="936702"/>
            <a:ext cx="8170126" cy="738664"/>
          </a:xfrm>
          <a:prstGeom prst="rect">
            <a:avLst/>
          </a:prstGeom>
          <a:noFill/>
        </p:spPr>
        <p:txBody>
          <a:bodyPr wrap="square" rtlCol="0">
            <a:spAutoFit/>
          </a:bodyPr>
          <a:lstStyle/>
          <a:p>
            <a:pPr marL="285750" indent="-285750">
              <a:buFont typeface="Wingdings" panose="05000000000000000000" pitchFamily="2" charset="2"/>
              <a:buChar char="v"/>
            </a:pPr>
            <a:r>
              <a:rPr lang="en-US" dirty="0"/>
              <a:t>It is a regression analysis method that performs both variable selection and regularization in order to enhance the prediction accuracy and interpretability of model.</a:t>
            </a:r>
          </a:p>
          <a:p>
            <a:pPr marL="285750" indent="-285750">
              <a:buFont typeface="Wingdings" panose="05000000000000000000" pitchFamily="2" charset="2"/>
              <a:buChar char="v"/>
            </a:pPr>
            <a:r>
              <a:rPr lang="en-US" dirty="0"/>
              <a:t>This regression perform L1 Regularization.</a:t>
            </a:r>
          </a:p>
        </p:txBody>
      </p:sp>
      <p:pic>
        <p:nvPicPr>
          <p:cNvPr id="6" name="Picture 5">
            <a:extLst>
              <a:ext uri="{FF2B5EF4-FFF2-40B4-BE49-F238E27FC236}">
                <a16:creationId xmlns:a16="http://schemas.microsoft.com/office/drawing/2014/main" id="{64B4A446-4E61-4A35-0FA9-BB560DE88FF5}"/>
              </a:ext>
            </a:extLst>
          </p:cNvPr>
          <p:cNvPicPr>
            <a:picLocks noChangeAspect="1"/>
          </p:cNvPicPr>
          <p:nvPr/>
        </p:nvPicPr>
        <p:blipFill>
          <a:blip r:embed="rId3"/>
          <a:stretch>
            <a:fillRect/>
          </a:stretch>
        </p:blipFill>
        <p:spPr>
          <a:xfrm>
            <a:off x="446048" y="1836234"/>
            <a:ext cx="4336017" cy="3307266"/>
          </a:xfrm>
          <a:prstGeom prst="rect">
            <a:avLst/>
          </a:prstGeom>
        </p:spPr>
      </p:pic>
      <p:sp>
        <p:nvSpPr>
          <p:cNvPr id="7" name="TextBox 6">
            <a:extLst>
              <a:ext uri="{FF2B5EF4-FFF2-40B4-BE49-F238E27FC236}">
                <a16:creationId xmlns:a16="http://schemas.microsoft.com/office/drawing/2014/main" id="{9C06BEA4-76EA-C6E8-BA8E-5670991E9FB2}"/>
              </a:ext>
            </a:extLst>
          </p:cNvPr>
          <p:cNvSpPr txBox="1"/>
          <p:nvPr/>
        </p:nvSpPr>
        <p:spPr>
          <a:xfrm>
            <a:off x="5900439" y="1429145"/>
            <a:ext cx="2448106" cy="400110"/>
          </a:xfrm>
          <a:prstGeom prst="rect">
            <a:avLst/>
          </a:prstGeom>
          <a:noFill/>
        </p:spPr>
        <p:txBody>
          <a:bodyPr wrap="none" rtlCol="0">
            <a:spAutoFit/>
          </a:bodyPr>
          <a:lstStyle/>
          <a:p>
            <a:r>
              <a:rPr lang="en-US" sz="2000" b="1" dirty="0"/>
              <a:t>Evaluation </a:t>
            </a:r>
            <a:r>
              <a:rPr lang="en-US" sz="2000" b="1" dirty="0" err="1"/>
              <a:t>Matrics</a:t>
            </a:r>
            <a:endParaRPr lang="en-US" sz="2000" b="1" dirty="0"/>
          </a:p>
        </p:txBody>
      </p:sp>
      <p:graphicFrame>
        <p:nvGraphicFramePr>
          <p:cNvPr id="8" name="Table 8">
            <a:extLst>
              <a:ext uri="{FF2B5EF4-FFF2-40B4-BE49-F238E27FC236}">
                <a16:creationId xmlns:a16="http://schemas.microsoft.com/office/drawing/2014/main" id="{CC68E6E7-E07D-8CD6-41C5-3D296A101478}"/>
              </a:ext>
            </a:extLst>
          </p:cNvPr>
          <p:cNvGraphicFramePr>
            <a:graphicFrameLocks noGrp="1"/>
          </p:cNvGraphicFramePr>
          <p:nvPr>
            <p:extLst>
              <p:ext uri="{D42A27DB-BD31-4B8C-83A1-F6EECF244321}">
                <p14:modId xmlns:p14="http://schemas.microsoft.com/office/powerpoint/2010/main" val="1901772184"/>
              </p:ext>
            </p:extLst>
          </p:nvPr>
        </p:nvGraphicFramePr>
        <p:xfrm>
          <a:off x="4921405" y="2233662"/>
          <a:ext cx="3776545" cy="889000"/>
        </p:xfrm>
        <a:graphic>
          <a:graphicData uri="http://schemas.openxmlformats.org/drawingml/2006/table">
            <a:tbl>
              <a:tblPr firstRow="1" bandRow="1">
                <a:tableStyleId>{5C22544A-7EE6-4342-B048-85BDC9FD1C3A}</a:tableStyleId>
              </a:tblPr>
              <a:tblGrid>
                <a:gridCol w="755309">
                  <a:extLst>
                    <a:ext uri="{9D8B030D-6E8A-4147-A177-3AD203B41FA5}">
                      <a16:colId xmlns:a16="http://schemas.microsoft.com/office/drawing/2014/main" val="169855155"/>
                    </a:ext>
                  </a:extLst>
                </a:gridCol>
                <a:gridCol w="755309">
                  <a:extLst>
                    <a:ext uri="{9D8B030D-6E8A-4147-A177-3AD203B41FA5}">
                      <a16:colId xmlns:a16="http://schemas.microsoft.com/office/drawing/2014/main" val="3089813035"/>
                    </a:ext>
                  </a:extLst>
                </a:gridCol>
                <a:gridCol w="755309">
                  <a:extLst>
                    <a:ext uri="{9D8B030D-6E8A-4147-A177-3AD203B41FA5}">
                      <a16:colId xmlns:a16="http://schemas.microsoft.com/office/drawing/2014/main" val="257513173"/>
                    </a:ext>
                  </a:extLst>
                </a:gridCol>
                <a:gridCol w="755309">
                  <a:extLst>
                    <a:ext uri="{9D8B030D-6E8A-4147-A177-3AD203B41FA5}">
                      <a16:colId xmlns:a16="http://schemas.microsoft.com/office/drawing/2014/main" val="3922257729"/>
                    </a:ext>
                  </a:extLst>
                </a:gridCol>
                <a:gridCol w="755309">
                  <a:extLst>
                    <a:ext uri="{9D8B030D-6E8A-4147-A177-3AD203B41FA5}">
                      <a16:colId xmlns:a16="http://schemas.microsoft.com/office/drawing/2014/main" val="2972247557"/>
                    </a:ext>
                  </a:extLst>
                </a:gridCol>
              </a:tblGrid>
              <a:tr h="370840">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2359310688"/>
                  </a:ext>
                </a:extLst>
              </a:tr>
              <a:tr h="370840">
                <a:tc>
                  <a:txBody>
                    <a:bodyPr/>
                    <a:lstStyle/>
                    <a:p>
                      <a:r>
                        <a:rPr lang="en-US" dirty="0"/>
                        <a:t>0.0316</a:t>
                      </a:r>
                    </a:p>
                  </a:txBody>
                  <a:tcPr/>
                </a:tc>
                <a:tc>
                  <a:txBody>
                    <a:bodyPr/>
                    <a:lstStyle/>
                    <a:p>
                      <a:r>
                        <a:rPr lang="en-US" dirty="0"/>
                        <a:t>0.1778</a:t>
                      </a:r>
                    </a:p>
                  </a:txBody>
                  <a:tcPr/>
                </a:tc>
                <a:tc>
                  <a:txBody>
                    <a:bodyPr/>
                    <a:lstStyle/>
                    <a:p>
                      <a:r>
                        <a:rPr lang="en-US" dirty="0"/>
                        <a:t>0.1463</a:t>
                      </a:r>
                    </a:p>
                  </a:txBody>
                  <a:tcPr/>
                </a:tc>
                <a:tc>
                  <a:txBody>
                    <a:bodyPr/>
                    <a:lstStyle/>
                    <a:p>
                      <a:r>
                        <a:rPr lang="en-US" dirty="0"/>
                        <a:t>0.0876</a:t>
                      </a:r>
                    </a:p>
                  </a:txBody>
                  <a:tcPr/>
                </a:tc>
                <a:tc>
                  <a:txBody>
                    <a:bodyPr/>
                    <a:lstStyle/>
                    <a:p>
                      <a:r>
                        <a:rPr lang="en-US" dirty="0"/>
                        <a:t>0.8303</a:t>
                      </a:r>
                    </a:p>
                  </a:txBody>
                  <a:tcPr/>
                </a:tc>
                <a:extLst>
                  <a:ext uri="{0D108BD9-81ED-4DB2-BD59-A6C34878D82A}">
                    <a16:rowId xmlns:a16="http://schemas.microsoft.com/office/drawing/2014/main" val="3715976322"/>
                  </a:ext>
                </a:extLst>
              </a:tr>
            </a:tbl>
          </a:graphicData>
        </a:graphic>
      </p:graphicFrame>
      <p:sp>
        <p:nvSpPr>
          <p:cNvPr id="9" name="TextBox 8">
            <a:extLst>
              <a:ext uri="{FF2B5EF4-FFF2-40B4-BE49-F238E27FC236}">
                <a16:creationId xmlns:a16="http://schemas.microsoft.com/office/drawing/2014/main" id="{A9E5D252-AD2F-8F28-6B54-4A31F82550DA}"/>
              </a:ext>
            </a:extLst>
          </p:cNvPr>
          <p:cNvSpPr txBox="1"/>
          <p:nvPr/>
        </p:nvSpPr>
        <p:spPr>
          <a:xfrm>
            <a:off x="5478966" y="3122662"/>
            <a:ext cx="1917513" cy="307777"/>
          </a:xfrm>
          <a:prstGeom prst="rect">
            <a:avLst/>
          </a:prstGeom>
          <a:noFill/>
        </p:spPr>
        <p:txBody>
          <a:bodyPr wrap="none" rtlCol="0">
            <a:spAutoFit/>
          </a:bodyPr>
          <a:lstStyle/>
          <a:p>
            <a:r>
              <a:rPr lang="en-US" dirty="0"/>
              <a:t>After Cross Validation</a:t>
            </a:r>
          </a:p>
        </p:txBody>
      </p:sp>
      <p:sp>
        <p:nvSpPr>
          <p:cNvPr id="10" name="TextBox 9">
            <a:extLst>
              <a:ext uri="{FF2B5EF4-FFF2-40B4-BE49-F238E27FC236}">
                <a16:creationId xmlns:a16="http://schemas.microsoft.com/office/drawing/2014/main" id="{9B59625B-11DD-FB8C-DDDC-5169BC041880}"/>
              </a:ext>
            </a:extLst>
          </p:cNvPr>
          <p:cNvSpPr txBox="1"/>
          <p:nvPr/>
        </p:nvSpPr>
        <p:spPr>
          <a:xfrm>
            <a:off x="5367455" y="1860032"/>
            <a:ext cx="2312018" cy="307777"/>
          </a:xfrm>
          <a:prstGeom prst="rect">
            <a:avLst/>
          </a:prstGeom>
          <a:noFill/>
        </p:spPr>
        <p:txBody>
          <a:bodyPr wrap="square" rtlCol="0">
            <a:spAutoFit/>
          </a:bodyPr>
          <a:lstStyle/>
          <a:p>
            <a:r>
              <a:rPr lang="en-US" dirty="0"/>
              <a:t>Before Cross Validation</a:t>
            </a:r>
          </a:p>
        </p:txBody>
      </p:sp>
      <p:graphicFrame>
        <p:nvGraphicFramePr>
          <p:cNvPr id="12" name="Table 12">
            <a:extLst>
              <a:ext uri="{FF2B5EF4-FFF2-40B4-BE49-F238E27FC236}">
                <a16:creationId xmlns:a16="http://schemas.microsoft.com/office/drawing/2014/main" id="{E32FD6C3-2D58-8F2E-E24F-536DB33AEA29}"/>
              </a:ext>
            </a:extLst>
          </p:cNvPr>
          <p:cNvGraphicFramePr>
            <a:graphicFrameLocks noGrp="1"/>
          </p:cNvGraphicFramePr>
          <p:nvPr>
            <p:extLst>
              <p:ext uri="{D42A27DB-BD31-4B8C-83A1-F6EECF244321}">
                <p14:modId xmlns:p14="http://schemas.microsoft.com/office/powerpoint/2010/main" val="2794507717"/>
              </p:ext>
            </p:extLst>
          </p:nvPr>
        </p:nvGraphicFramePr>
        <p:xfrm>
          <a:off x="4854499" y="3430438"/>
          <a:ext cx="3843452" cy="1052352"/>
        </p:xfrm>
        <a:graphic>
          <a:graphicData uri="http://schemas.openxmlformats.org/drawingml/2006/table">
            <a:tbl>
              <a:tblPr firstRow="1" bandRow="1">
                <a:tableStyleId>{5C22544A-7EE6-4342-B048-85BDC9FD1C3A}</a:tableStyleId>
              </a:tblPr>
              <a:tblGrid>
                <a:gridCol w="749942">
                  <a:extLst>
                    <a:ext uri="{9D8B030D-6E8A-4147-A177-3AD203B41FA5}">
                      <a16:colId xmlns:a16="http://schemas.microsoft.com/office/drawing/2014/main" val="1840918458"/>
                    </a:ext>
                  </a:extLst>
                </a:gridCol>
                <a:gridCol w="749942">
                  <a:extLst>
                    <a:ext uri="{9D8B030D-6E8A-4147-A177-3AD203B41FA5}">
                      <a16:colId xmlns:a16="http://schemas.microsoft.com/office/drawing/2014/main" val="821766859"/>
                    </a:ext>
                  </a:extLst>
                </a:gridCol>
                <a:gridCol w="749942">
                  <a:extLst>
                    <a:ext uri="{9D8B030D-6E8A-4147-A177-3AD203B41FA5}">
                      <a16:colId xmlns:a16="http://schemas.microsoft.com/office/drawing/2014/main" val="3122180071"/>
                    </a:ext>
                  </a:extLst>
                </a:gridCol>
                <a:gridCol w="749942">
                  <a:extLst>
                    <a:ext uri="{9D8B030D-6E8A-4147-A177-3AD203B41FA5}">
                      <a16:colId xmlns:a16="http://schemas.microsoft.com/office/drawing/2014/main" val="2816733192"/>
                    </a:ext>
                  </a:extLst>
                </a:gridCol>
                <a:gridCol w="843684">
                  <a:extLst>
                    <a:ext uri="{9D8B030D-6E8A-4147-A177-3AD203B41FA5}">
                      <a16:colId xmlns:a16="http://schemas.microsoft.com/office/drawing/2014/main" val="2614561025"/>
                    </a:ext>
                  </a:extLst>
                </a:gridCol>
              </a:tblGrid>
              <a:tr h="526176">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2395692117"/>
                  </a:ext>
                </a:extLst>
              </a:tr>
              <a:tr h="526176">
                <a:tc>
                  <a:txBody>
                    <a:bodyPr/>
                    <a:lstStyle/>
                    <a:p>
                      <a:r>
                        <a:rPr lang="en-US" dirty="0"/>
                        <a:t>0.0315</a:t>
                      </a:r>
                    </a:p>
                  </a:txBody>
                  <a:tcPr/>
                </a:tc>
                <a:tc>
                  <a:txBody>
                    <a:bodyPr/>
                    <a:lstStyle/>
                    <a:p>
                      <a:r>
                        <a:rPr lang="en-US" dirty="0"/>
                        <a:t>0.1775</a:t>
                      </a:r>
                    </a:p>
                  </a:txBody>
                  <a:tcPr/>
                </a:tc>
                <a:tc>
                  <a:txBody>
                    <a:bodyPr/>
                    <a:lstStyle/>
                    <a:p>
                      <a:r>
                        <a:rPr lang="en-US" dirty="0"/>
                        <a:t>0.1459</a:t>
                      </a:r>
                    </a:p>
                  </a:txBody>
                  <a:tcPr/>
                </a:tc>
                <a:tc>
                  <a:txBody>
                    <a:bodyPr/>
                    <a:lstStyle/>
                    <a:p>
                      <a:r>
                        <a:rPr lang="en-US" dirty="0"/>
                        <a:t>0.0877</a:t>
                      </a:r>
                    </a:p>
                  </a:txBody>
                  <a:tcPr/>
                </a:tc>
                <a:tc>
                  <a:txBody>
                    <a:bodyPr/>
                    <a:lstStyle/>
                    <a:p>
                      <a:r>
                        <a:rPr lang="en-US" dirty="0"/>
                        <a:t>0.8308</a:t>
                      </a:r>
                    </a:p>
                  </a:txBody>
                  <a:tcPr/>
                </a:tc>
                <a:extLst>
                  <a:ext uri="{0D108BD9-81ED-4DB2-BD59-A6C34878D82A}">
                    <a16:rowId xmlns:a16="http://schemas.microsoft.com/office/drawing/2014/main" val="21742482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94010" y="252600"/>
            <a:ext cx="8057290" cy="572700"/>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US" dirty="0">
                <a:solidFill>
                  <a:schemeClr val="accent1">
                    <a:lumMod val="75000"/>
                  </a:schemeClr>
                </a:solidFill>
              </a:rPr>
              <a:t>3.Ridge Regression</a:t>
            </a:r>
            <a:endParaRPr dirty="0">
              <a:solidFill>
                <a:schemeClr val="accent1">
                  <a:lumMod val="75000"/>
                </a:schemeClr>
              </a:solidFill>
            </a:endParaRPr>
          </a:p>
        </p:txBody>
      </p:sp>
      <p:sp>
        <p:nvSpPr>
          <p:cNvPr id="177" name="Google Shape;177;p29"/>
          <p:cNvSpPr txBox="1">
            <a:spLocks noGrp="1"/>
          </p:cNvSpPr>
          <p:nvPr>
            <p:ph type="body" idx="1"/>
          </p:nvPr>
        </p:nvSpPr>
        <p:spPr>
          <a:xfrm>
            <a:off x="311700" y="771475"/>
            <a:ext cx="8520600" cy="1339823"/>
          </a:xfrm>
          <a:prstGeom prst="rect">
            <a:avLst/>
          </a:prstGeom>
        </p:spPr>
        <p:txBody>
          <a:bodyPr spcFirstLastPara="1" wrap="square" lIns="91425" tIns="91425" rIns="91425" bIns="91425" anchor="t" anchorCtr="0">
            <a:normAutofit lnSpcReduction="10000"/>
          </a:bodyPr>
          <a:lstStyle/>
          <a:p>
            <a:pPr marL="342900" lvl="0" algn="l" rtl="0">
              <a:spcBef>
                <a:spcPts val="0"/>
              </a:spcBef>
              <a:spcAft>
                <a:spcPts val="0"/>
              </a:spcAft>
              <a:buClr>
                <a:schemeClr val="dk1"/>
              </a:buClr>
              <a:buSzPct val="55000"/>
              <a:buFont typeface="Wingdings" panose="05000000000000000000" pitchFamily="2" charset="2"/>
              <a:buChar char="v"/>
            </a:pPr>
            <a:r>
              <a:rPr lang="en-GB" sz="1400" dirty="0">
                <a:solidFill>
                  <a:schemeClr val="tx1"/>
                </a:solidFill>
                <a:highlight>
                  <a:srgbClr val="F9CB9C"/>
                </a:highlight>
                <a:latin typeface="+mj-lt"/>
                <a:ea typeface="Calibri"/>
                <a:cs typeface="Calibri"/>
                <a:sym typeface="Calibri"/>
              </a:rPr>
              <a:t>Ridge </a:t>
            </a:r>
            <a:r>
              <a:rPr lang="en-GB" sz="1400" dirty="0">
                <a:solidFill>
                  <a:schemeClr val="tx1"/>
                </a:solidFill>
                <a:highlight>
                  <a:srgbClr val="F9CB9C"/>
                </a:highlight>
                <a:uFill>
                  <a:noFill/>
                </a:uFill>
                <a:latin typeface="+mj-lt"/>
                <a:ea typeface="Calibri"/>
                <a:cs typeface="Calibri"/>
                <a:sym typeface="Calibri"/>
                <a:hlinkClick r:id="rId3">
                  <a:extLst>
                    <a:ext uri="{A12FA001-AC4F-418D-AE19-62706E023703}">
                      <ahyp:hlinkClr xmlns:ahyp="http://schemas.microsoft.com/office/drawing/2018/hyperlinkcolor" val="tx"/>
                    </a:ext>
                  </a:extLst>
                </a:hlinkClick>
              </a:rPr>
              <a:t>regression</a:t>
            </a:r>
            <a:r>
              <a:rPr lang="en-GB" sz="1400" dirty="0">
                <a:solidFill>
                  <a:schemeClr val="tx1"/>
                </a:solidFill>
                <a:highlight>
                  <a:srgbClr val="F9CB9C"/>
                </a:highlight>
                <a:latin typeface="+mj-lt"/>
                <a:ea typeface="Calibri"/>
                <a:cs typeface="Calibri"/>
                <a:sym typeface="Calibri"/>
              </a:rPr>
              <a:t> is a model tuning method that is used to analyse any data that suffers from multicollinearity. </a:t>
            </a:r>
          </a:p>
          <a:p>
            <a:pPr marL="342900" lvl="0" algn="l" rtl="0">
              <a:spcBef>
                <a:spcPts val="0"/>
              </a:spcBef>
              <a:spcAft>
                <a:spcPts val="0"/>
              </a:spcAft>
              <a:buClr>
                <a:schemeClr val="dk1"/>
              </a:buClr>
              <a:buSzPct val="55000"/>
              <a:buFont typeface="Wingdings" panose="05000000000000000000" pitchFamily="2" charset="2"/>
              <a:buChar char="v"/>
            </a:pPr>
            <a:r>
              <a:rPr lang="en-GB" sz="1400" dirty="0">
                <a:solidFill>
                  <a:schemeClr val="tx1"/>
                </a:solidFill>
                <a:highlight>
                  <a:srgbClr val="F9CB9C"/>
                </a:highlight>
                <a:latin typeface="+mj-lt"/>
                <a:ea typeface="Calibri"/>
                <a:cs typeface="Calibri"/>
                <a:sym typeface="Calibri"/>
              </a:rPr>
              <a:t>This method performs L2 regularization. When the issue of multicollinearity occurs, least-squares are unbiased, and variances are large, this results in predicted values being far away from the actual values. </a:t>
            </a:r>
            <a:endParaRPr sz="1400" dirty="0">
              <a:solidFill>
                <a:schemeClr val="tx1"/>
              </a:solidFill>
              <a:highlight>
                <a:srgbClr val="F9CB9C"/>
              </a:highlight>
              <a:latin typeface="+mj-lt"/>
              <a:ea typeface="Calibri"/>
              <a:cs typeface="Calibri"/>
              <a:sym typeface="Calibri"/>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7438C887-F918-5D71-9831-7C3F1CA518B9}"/>
              </a:ext>
            </a:extLst>
          </p:cNvPr>
          <p:cNvPicPr>
            <a:picLocks noChangeAspect="1"/>
          </p:cNvPicPr>
          <p:nvPr/>
        </p:nvPicPr>
        <p:blipFill>
          <a:blip r:embed="rId4"/>
          <a:stretch>
            <a:fillRect/>
          </a:stretch>
        </p:blipFill>
        <p:spPr>
          <a:xfrm>
            <a:off x="572962" y="2051824"/>
            <a:ext cx="4413895" cy="2839076"/>
          </a:xfrm>
          <a:prstGeom prst="rect">
            <a:avLst/>
          </a:prstGeom>
        </p:spPr>
      </p:pic>
      <p:sp>
        <p:nvSpPr>
          <p:cNvPr id="4" name="TextBox 3">
            <a:extLst>
              <a:ext uri="{FF2B5EF4-FFF2-40B4-BE49-F238E27FC236}">
                <a16:creationId xmlns:a16="http://schemas.microsoft.com/office/drawing/2014/main" id="{A10ADB10-180E-B279-4103-5E8AE3E20645}"/>
              </a:ext>
            </a:extLst>
          </p:cNvPr>
          <p:cNvSpPr txBox="1"/>
          <p:nvPr/>
        </p:nvSpPr>
        <p:spPr>
          <a:xfrm>
            <a:off x="5200060" y="1947746"/>
            <a:ext cx="2566132" cy="400110"/>
          </a:xfrm>
          <a:prstGeom prst="rect">
            <a:avLst/>
          </a:prstGeom>
          <a:noFill/>
        </p:spPr>
        <p:txBody>
          <a:bodyPr wrap="square" rtlCol="0">
            <a:spAutoFit/>
          </a:bodyPr>
          <a:lstStyle/>
          <a:p>
            <a:r>
              <a:rPr lang="en-US" sz="2000" dirty="0">
                <a:solidFill>
                  <a:srgbClr val="FF0000"/>
                </a:solidFill>
              </a:rPr>
              <a:t>Evaluation </a:t>
            </a:r>
            <a:r>
              <a:rPr lang="en-US" sz="2000" dirty="0" err="1">
                <a:solidFill>
                  <a:srgbClr val="FF0000"/>
                </a:solidFill>
              </a:rPr>
              <a:t>Matrics</a:t>
            </a:r>
            <a:endParaRPr lang="en-US" sz="2000" dirty="0">
              <a:solidFill>
                <a:srgbClr val="FF0000"/>
              </a:solidFill>
            </a:endParaRPr>
          </a:p>
        </p:txBody>
      </p:sp>
      <p:sp>
        <p:nvSpPr>
          <p:cNvPr id="5" name="TextBox 4">
            <a:extLst>
              <a:ext uri="{FF2B5EF4-FFF2-40B4-BE49-F238E27FC236}">
                <a16:creationId xmlns:a16="http://schemas.microsoft.com/office/drawing/2014/main" id="{84A3DE46-35D7-0386-F94B-8B8F3658965C}"/>
              </a:ext>
            </a:extLst>
          </p:cNvPr>
          <p:cNvSpPr txBox="1"/>
          <p:nvPr/>
        </p:nvSpPr>
        <p:spPr>
          <a:xfrm>
            <a:off x="5093459" y="2263973"/>
            <a:ext cx="2566132" cy="307777"/>
          </a:xfrm>
          <a:prstGeom prst="rect">
            <a:avLst/>
          </a:prstGeom>
          <a:noFill/>
        </p:spPr>
        <p:txBody>
          <a:bodyPr wrap="square" rtlCol="0">
            <a:spAutoFit/>
          </a:bodyPr>
          <a:lstStyle/>
          <a:p>
            <a:r>
              <a:rPr lang="en-US" dirty="0"/>
              <a:t>Before Cross Validation</a:t>
            </a:r>
          </a:p>
        </p:txBody>
      </p:sp>
      <p:graphicFrame>
        <p:nvGraphicFramePr>
          <p:cNvPr id="6" name="Table 6">
            <a:extLst>
              <a:ext uri="{FF2B5EF4-FFF2-40B4-BE49-F238E27FC236}">
                <a16:creationId xmlns:a16="http://schemas.microsoft.com/office/drawing/2014/main" id="{8AFF0573-E3B1-BCF3-C68F-B38DBD368B33}"/>
              </a:ext>
            </a:extLst>
          </p:cNvPr>
          <p:cNvGraphicFramePr>
            <a:graphicFrameLocks noGrp="1"/>
          </p:cNvGraphicFramePr>
          <p:nvPr>
            <p:extLst>
              <p:ext uri="{D42A27DB-BD31-4B8C-83A1-F6EECF244321}">
                <p14:modId xmlns:p14="http://schemas.microsoft.com/office/powerpoint/2010/main" val="1193805096"/>
              </p:ext>
            </p:extLst>
          </p:nvPr>
        </p:nvGraphicFramePr>
        <p:xfrm>
          <a:off x="5055219" y="2571750"/>
          <a:ext cx="3858320" cy="889000"/>
        </p:xfrm>
        <a:graphic>
          <a:graphicData uri="http://schemas.openxmlformats.org/drawingml/2006/table">
            <a:tbl>
              <a:tblPr firstRow="1" bandRow="1">
                <a:tableStyleId>{5C22544A-7EE6-4342-B048-85BDC9FD1C3A}</a:tableStyleId>
              </a:tblPr>
              <a:tblGrid>
                <a:gridCol w="771664">
                  <a:extLst>
                    <a:ext uri="{9D8B030D-6E8A-4147-A177-3AD203B41FA5}">
                      <a16:colId xmlns:a16="http://schemas.microsoft.com/office/drawing/2014/main" val="1436861397"/>
                    </a:ext>
                  </a:extLst>
                </a:gridCol>
                <a:gridCol w="771664">
                  <a:extLst>
                    <a:ext uri="{9D8B030D-6E8A-4147-A177-3AD203B41FA5}">
                      <a16:colId xmlns:a16="http://schemas.microsoft.com/office/drawing/2014/main" val="1168647894"/>
                    </a:ext>
                  </a:extLst>
                </a:gridCol>
                <a:gridCol w="771664">
                  <a:extLst>
                    <a:ext uri="{9D8B030D-6E8A-4147-A177-3AD203B41FA5}">
                      <a16:colId xmlns:a16="http://schemas.microsoft.com/office/drawing/2014/main" val="4231306078"/>
                    </a:ext>
                  </a:extLst>
                </a:gridCol>
                <a:gridCol w="771664">
                  <a:extLst>
                    <a:ext uri="{9D8B030D-6E8A-4147-A177-3AD203B41FA5}">
                      <a16:colId xmlns:a16="http://schemas.microsoft.com/office/drawing/2014/main" val="628786385"/>
                    </a:ext>
                  </a:extLst>
                </a:gridCol>
                <a:gridCol w="771664">
                  <a:extLst>
                    <a:ext uri="{9D8B030D-6E8A-4147-A177-3AD203B41FA5}">
                      <a16:colId xmlns:a16="http://schemas.microsoft.com/office/drawing/2014/main" val="4034887264"/>
                    </a:ext>
                  </a:extLst>
                </a:gridCol>
              </a:tblGrid>
              <a:tr h="370840">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4036473036"/>
                  </a:ext>
                </a:extLst>
              </a:tr>
              <a:tr h="370840">
                <a:tc>
                  <a:txBody>
                    <a:bodyPr/>
                    <a:lstStyle/>
                    <a:p>
                      <a:r>
                        <a:rPr lang="en-US" dirty="0"/>
                        <a:t>0.0319</a:t>
                      </a:r>
                    </a:p>
                  </a:txBody>
                  <a:tcPr/>
                </a:tc>
                <a:tc>
                  <a:txBody>
                    <a:bodyPr/>
                    <a:lstStyle/>
                    <a:p>
                      <a:r>
                        <a:rPr lang="en-US" dirty="0"/>
                        <a:t>0.1786</a:t>
                      </a:r>
                    </a:p>
                  </a:txBody>
                  <a:tcPr/>
                </a:tc>
                <a:tc>
                  <a:txBody>
                    <a:bodyPr/>
                    <a:lstStyle/>
                    <a:p>
                      <a:r>
                        <a:rPr lang="en-US" dirty="0"/>
                        <a:t>0.1453</a:t>
                      </a:r>
                    </a:p>
                  </a:txBody>
                  <a:tcPr/>
                </a:tc>
                <a:tc>
                  <a:txBody>
                    <a:bodyPr/>
                    <a:lstStyle/>
                    <a:p>
                      <a:r>
                        <a:rPr lang="en-US" dirty="0"/>
                        <a:t>0.0869</a:t>
                      </a:r>
                    </a:p>
                  </a:txBody>
                  <a:tcPr/>
                </a:tc>
                <a:tc>
                  <a:txBody>
                    <a:bodyPr/>
                    <a:lstStyle/>
                    <a:p>
                      <a:r>
                        <a:rPr lang="en-US" dirty="0"/>
                        <a:t>0.8288</a:t>
                      </a:r>
                    </a:p>
                  </a:txBody>
                  <a:tcPr/>
                </a:tc>
                <a:extLst>
                  <a:ext uri="{0D108BD9-81ED-4DB2-BD59-A6C34878D82A}">
                    <a16:rowId xmlns:a16="http://schemas.microsoft.com/office/drawing/2014/main" val="1036648115"/>
                  </a:ext>
                </a:extLst>
              </a:tr>
            </a:tbl>
          </a:graphicData>
        </a:graphic>
      </p:graphicFrame>
      <p:sp>
        <p:nvSpPr>
          <p:cNvPr id="7" name="TextBox 6">
            <a:extLst>
              <a:ext uri="{FF2B5EF4-FFF2-40B4-BE49-F238E27FC236}">
                <a16:creationId xmlns:a16="http://schemas.microsoft.com/office/drawing/2014/main" id="{708E5915-3D5D-C6C9-E533-3E533A1E2D46}"/>
              </a:ext>
            </a:extLst>
          </p:cNvPr>
          <p:cNvSpPr txBox="1"/>
          <p:nvPr/>
        </p:nvSpPr>
        <p:spPr>
          <a:xfrm>
            <a:off x="5055220" y="3530755"/>
            <a:ext cx="2710972" cy="307777"/>
          </a:xfrm>
          <a:prstGeom prst="rect">
            <a:avLst/>
          </a:prstGeom>
          <a:noFill/>
        </p:spPr>
        <p:txBody>
          <a:bodyPr wrap="square" rtlCol="0">
            <a:spAutoFit/>
          </a:bodyPr>
          <a:lstStyle/>
          <a:p>
            <a:r>
              <a:rPr lang="en-US" dirty="0"/>
              <a:t>After Cross Validation</a:t>
            </a:r>
          </a:p>
        </p:txBody>
      </p:sp>
      <p:graphicFrame>
        <p:nvGraphicFramePr>
          <p:cNvPr id="8" name="Table 8">
            <a:extLst>
              <a:ext uri="{FF2B5EF4-FFF2-40B4-BE49-F238E27FC236}">
                <a16:creationId xmlns:a16="http://schemas.microsoft.com/office/drawing/2014/main" id="{DEDE1012-6BBB-25D4-FD5E-E33993F17B83}"/>
              </a:ext>
            </a:extLst>
          </p:cNvPr>
          <p:cNvGraphicFramePr>
            <a:graphicFrameLocks noGrp="1"/>
          </p:cNvGraphicFramePr>
          <p:nvPr>
            <p:extLst>
              <p:ext uri="{D42A27DB-BD31-4B8C-83A1-F6EECF244321}">
                <p14:modId xmlns:p14="http://schemas.microsoft.com/office/powerpoint/2010/main" val="16788637"/>
              </p:ext>
            </p:extLst>
          </p:nvPr>
        </p:nvGraphicFramePr>
        <p:xfrm>
          <a:off x="5055220" y="3908537"/>
          <a:ext cx="3910360" cy="889000"/>
        </p:xfrm>
        <a:graphic>
          <a:graphicData uri="http://schemas.openxmlformats.org/drawingml/2006/table">
            <a:tbl>
              <a:tblPr firstRow="1" bandRow="1">
                <a:tableStyleId>{5C22544A-7EE6-4342-B048-85BDC9FD1C3A}</a:tableStyleId>
              </a:tblPr>
              <a:tblGrid>
                <a:gridCol w="782072">
                  <a:extLst>
                    <a:ext uri="{9D8B030D-6E8A-4147-A177-3AD203B41FA5}">
                      <a16:colId xmlns:a16="http://schemas.microsoft.com/office/drawing/2014/main" val="3951298953"/>
                    </a:ext>
                  </a:extLst>
                </a:gridCol>
                <a:gridCol w="782072">
                  <a:extLst>
                    <a:ext uri="{9D8B030D-6E8A-4147-A177-3AD203B41FA5}">
                      <a16:colId xmlns:a16="http://schemas.microsoft.com/office/drawing/2014/main" val="3716530181"/>
                    </a:ext>
                  </a:extLst>
                </a:gridCol>
                <a:gridCol w="782072">
                  <a:extLst>
                    <a:ext uri="{9D8B030D-6E8A-4147-A177-3AD203B41FA5}">
                      <a16:colId xmlns:a16="http://schemas.microsoft.com/office/drawing/2014/main" val="1213972636"/>
                    </a:ext>
                  </a:extLst>
                </a:gridCol>
                <a:gridCol w="782072">
                  <a:extLst>
                    <a:ext uri="{9D8B030D-6E8A-4147-A177-3AD203B41FA5}">
                      <a16:colId xmlns:a16="http://schemas.microsoft.com/office/drawing/2014/main" val="706862184"/>
                    </a:ext>
                  </a:extLst>
                </a:gridCol>
                <a:gridCol w="782072">
                  <a:extLst>
                    <a:ext uri="{9D8B030D-6E8A-4147-A177-3AD203B41FA5}">
                      <a16:colId xmlns:a16="http://schemas.microsoft.com/office/drawing/2014/main" val="534397185"/>
                    </a:ext>
                  </a:extLst>
                </a:gridCol>
              </a:tblGrid>
              <a:tr h="370840">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3147898757"/>
                  </a:ext>
                </a:extLst>
              </a:tr>
              <a:tr h="370840">
                <a:tc>
                  <a:txBody>
                    <a:bodyPr/>
                    <a:lstStyle/>
                    <a:p>
                      <a:r>
                        <a:rPr lang="en-US" dirty="0"/>
                        <a:t>0.0317</a:t>
                      </a:r>
                    </a:p>
                  </a:txBody>
                  <a:tcPr/>
                </a:tc>
                <a:tc>
                  <a:txBody>
                    <a:bodyPr/>
                    <a:lstStyle/>
                    <a:p>
                      <a:r>
                        <a:rPr lang="en-US" dirty="0"/>
                        <a:t>0.1781</a:t>
                      </a:r>
                    </a:p>
                  </a:txBody>
                  <a:tcPr/>
                </a:tc>
                <a:tc>
                  <a:txBody>
                    <a:bodyPr/>
                    <a:lstStyle/>
                    <a:p>
                      <a:r>
                        <a:rPr lang="en-US" dirty="0"/>
                        <a:t>0.1464</a:t>
                      </a:r>
                    </a:p>
                  </a:txBody>
                  <a:tcPr/>
                </a:tc>
                <a:tc>
                  <a:txBody>
                    <a:bodyPr/>
                    <a:lstStyle/>
                    <a:p>
                      <a:r>
                        <a:rPr lang="en-US" dirty="0"/>
                        <a:t>0.0874</a:t>
                      </a:r>
                    </a:p>
                  </a:txBody>
                  <a:tcPr/>
                </a:tc>
                <a:tc>
                  <a:txBody>
                    <a:bodyPr/>
                    <a:lstStyle/>
                    <a:p>
                      <a:r>
                        <a:rPr lang="en-US" dirty="0"/>
                        <a:t>0.8298</a:t>
                      </a:r>
                    </a:p>
                  </a:txBody>
                  <a:tcPr/>
                </a:tc>
                <a:extLst>
                  <a:ext uri="{0D108BD9-81ED-4DB2-BD59-A6C34878D82A}">
                    <a16:rowId xmlns:a16="http://schemas.microsoft.com/office/drawing/2014/main" val="282626087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85"/>
        <p:cNvGrpSpPr/>
        <p:nvPr/>
      </p:nvGrpSpPr>
      <p:grpSpPr>
        <a:xfrm>
          <a:off x="0" y="0"/>
          <a:ext cx="0" cy="0"/>
          <a:chOff x="0" y="0"/>
          <a:chExt cx="0" cy="0"/>
        </a:xfrm>
      </p:grpSpPr>
      <p:sp>
        <p:nvSpPr>
          <p:cNvPr id="3" name="TextBox 2">
            <a:extLst>
              <a:ext uri="{FF2B5EF4-FFF2-40B4-BE49-F238E27FC236}">
                <a16:creationId xmlns:a16="http://schemas.microsoft.com/office/drawing/2014/main" id="{41C643AD-9AD7-0A58-4A13-7201BEB8E616}"/>
              </a:ext>
            </a:extLst>
          </p:cNvPr>
          <p:cNvSpPr txBox="1"/>
          <p:nvPr/>
        </p:nvSpPr>
        <p:spPr>
          <a:xfrm>
            <a:off x="282075" y="468351"/>
            <a:ext cx="4973444" cy="477054"/>
          </a:xfrm>
          <a:prstGeom prst="rect">
            <a:avLst/>
          </a:prstGeom>
          <a:noFill/>
        </p:spPr>
        <p:txBody>
          <a:bodyPr wrap="square" rtlCol="0">
            <a:spAutoFit/>
          </a:bodyPr>
          <a:lstStyle/>
          <a:p>
            <a:r>
              <a:rPr lang="en-US" sz="2500" dirty="0">
                <a:solidFill>
                  <a:schemeClr val="accent1">
                    <a:lumMod val="75000"/>
                  </a:schemeClr>
                </a:solidFill>
              </a:rPr>
              <a:t>4.Elastic Net Regression</a:t>
            </a:r>
          </a:p>
        </p:txBody>
      </p:sp>
      <p:sp>
        <p:nvSpPr>
          <p:cNvPr id="4" name="TextBox 3">
            <a:extLst>
              <a:ext uri="{FF2B5EF4-FFF2-40B4-BE49-F238E27FC236}">
                <a16:creationId xmlns:a16="http://schemas.microsoft.com/office/drawing/2014/main" id="{9DD9F39A-2190-2A0C-AC7D-1B9418BA484B}"/>
              </a:ext>
            </a:extLst>
          </p:cNvPr>
          <p:cNvSpPr txBox="1"/>
          <p:nvPr/>
        </p:nvSpPr>
        <p:spPr>
          <a:xfrm>
            <a:off x="609600" y="1100254"/>
            <a:ext cx="8193075" cy="954107"/>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212121"/>
                </a:solidFill>
                <a:effectLst/>
                <a:latin typeface="+mj-lt"/>
              </a:rPr>
              <a:t>Elastic net linear regression uses the penalties from both the lasso and ridge techniques to regularize regression models. </a:t>
            </a:r>
          </a:p>
          <a:p>
            <a:pPr marL="285750" indent="-285750">
              <a:buFont typeface="Wingdings" panose="05000000000000000000" pitchFamily="2" charset="2"/>
              <a:buChar char="v"/>
            </a:pPr>
            <a:r>
              <a:rPr lang="en-US" b="0" i="0" dirty="0">
                <a:solidFill>
                  <a:srgbClr val="212121"/>
                </a:solidFill>
                <a:effectLst/>
                <a:latin typeface="+mj-lt"/>
              </a:rPr>
              <a:t>The technique combines both the lasso and ridge regression methods by learning from their shortcomings to improve the regularization of statistical models.</a:t>
            </a:r>
            <a:endParaRPr lang="en-US" dirty="0">
              <a:latin typeface="+mj-lt"/>
            </a:endParaRPr>
          </a:p>
        </p:txBody>
      </p:sp>
      <p:pic>
        <p:nvPicPr>
          <p:cNvPr id="8" name="Picture 7">
            <a:extLst>
              <a:ext uri="{FF2B5EF4-FFF2-40B4-BE49-F238E27FC236}">
                <a16:creationId xmlns:a16="http://schemas.microsoft.com/office/drawing/2014/main" id="{76805086-8887-5E1B-E362-E3CB27D910B7}"/>
              </a:ext>
            </a:extLst>
          </p:cNvPr>
          <p:cNvPicPr>
            <a:picLocks noChangeAspect="1"/>
          </p:cNvPicPr>
          <p:nvPr/>
        </p:nvPicPr>
        <p:blipFill>
          <a:blip r:embed="rId3"/>
          <a:stretch>
            <a:fillRect/>
          </a:stretch>
        </p:blipFill>
        <p:spPr>
          <a:xfrm>
            <a:off x="453483" y="2054361"/>
            <a:ext cx="4692572" cy="2919084"/>
          </a:xfrm>
          <a:prstGeom prst="rect">
            <a:avLst/>
          </a:prstGeom>
        </p:spPr>
      </p:pic>
      <p:sp>
        <p:nvSpPr>
          <p:cNvPr id="9" name="TextBox 8">
            <a:extLst>
              <a:ext uri="{FF2B5EF4-FFF2-40B4-BE49-F238E27FC236}">
                <a16:creationId xmlns:a16="http://schemas.microsoft.com/office/drawing/2014/main" id="{5EFC145D-CC09-0D81-E5D5-AA5241AAEC66}"/>
              </a:ext>
            </a:extLst>
          </p:cNvPr>
          <p:cNvSpPr txBox="1"/>
          <p:nvPr/>
        </p:nvSpPr>
        <p:spPr>
          <a:xfrm>
            <a:off x="6133171" y="1918009"/>
            <a:ext cx="2669504" cy="400110"/>
          </a:xfrm>
          <a:prstGeom prst="rect">
            <a:avLst/>
          </a:prstGeom>
          <a:noFill/>
        </p:spPr>
        <p:txBody>
          <a:bodyPr wrap="square" rtlCol="0">
            <a:spAutoFit/>
          </a:bodyPr>
          <a:lstStyle/>
          <a:p>
            <a:r>
              <a:rPr lang="en-US" sz="2000" b="1" dirty="0">
                <a:solidFill>
                  <a:srgbClr val="FF0000"/>
                </a:solidFill>
              </a:rPr>
              <a:t>Evaluation </a:t>
            </a:r>
            <a:r>
              <a:rPr lang="en-US" sz="2000" b="1" dirty="0" err="1">
                <a:solidFill>
                  <a:srgbClr val="FF0000"/>
                </a:solidFill>
              </a:rPr>
              <a:t>Matrics</a:t>
            </a:r>
            <a:endParaRPr lang="en-US" sz="2000" b="1" dirty="0">
              <a:solidFill>
                <a:srgbClr val="FF0000"/>
              </a:solidFill>
            </a:endParaRPr>
          </a:p>
        </p:txBody>
      </p:sp>
      <p:sp>
        <p:nvSpPr>
          <p:cNvPr id="10" name="TextBox 9">
            <a:extLst>
              <a:ext uri="{FF2B5EF4-FFF2-40B4-BE49-F238E27FC236}">
                <a16:creationId xmlns:a16="http://schemas.microsoft.com/office/drawing/2014/main" id="{C550DAA2-BEC1-052D-DB7F-CD1E7ED632B7}"/>
              </a:ext>
            </a:extLst>
          </p:cNvPr>
          <p:cNvSpPr txBox="1"/>
          <p:nvPr/>
        </p:nvSpPr>
        <p:spPr>
          <a:xfrm>
            <a:off x="5255518" y="2318119"/>
            <a:ext cx="2855036" cy="307777"/>
          </a:xfrm>
          <a:prstGeom prst="rect">
            <a:avLst/>
          </a:prstGeom>
          <a:noFill/>
        </p:spPr>
        <p:txBody>
          <a:bodyPr wrap="square" rtlCol="0">
            <a:spAutoFit/>
          </a:bodyPr>
          <a:lstStyle/>
          <a:p>
            <a:r>
              <a:rPr lang="en-US" dirty="0"/>
              <a:t>Before Cross Validation</a:t>
            </a:r>
          </a:p>
        </p:txBody>
      </p:sp>
      <p:graphicFrame>
        <p:nvGraphicFramePr>
          <p:cNvPr id="11" name="Table 11">
            <a:extLst>
              <a:ext uri="{FF2B5EF4-FFF2-40B4-BE49-F238E27FC236}">
                <a16:creationId xmlns:a16="http://schemas.microsoft.com/office/drawing/2014/main" id="{98425AC0-03BE-F092-C58B-8650F2BD3108}"/>
              </a:ext>
            </a:extLst>
          </p:cNvPr>
          <p:cNvGraphicFramePr>
            <a:graphicFrameLocks noGrp="1"/>
          </p:cNvGraphicFramePr>
          <p:nvPr>
            <p:extLst>
              <p:ext uri="{D42A27DB-BD31-4B8C-83A1-F6EECF244321}">
                <p14:modId xmlns:p14="http://schemas.microsoft.com/office/powerpoint/2010/main" val="197637561"/>
              </p:ext>
            </p:extLst>
          </p:nvPr>
        </p:nvGraphicFramePr>
        <p:xfrm>
          <a:off x="5255518" y="2685395"/>
          <a:ext cx="3635720" cy="889000"/>
        </p:xfrm>
        <a:graphic>
          <a:graphicData uri="http://schemas.openxmlformats.org/drawingml/2006/table">
            <a:tbl>
              <a:tblPr firstRow="1" bandRow="1">
                <a:tableStyleId>{5C22544A-7EE6-4342-B048-85BDC9FD1C3A}</a:tableStyleId>
              </a:tblPr>
              <a:tblGrid>
                <a:gridCol w="727144">
                  <a:extLst>
                    <a:ext uri="{9D8B030D-6E8A-4147-A177-3AD203B41FA5}">
                      <a16:colId xmlns:a16="http://schemas.microsoft.com/office/drawing/2014/main" val="1643561922"/>
                    </a:ext>
                  </a:extLst>
                </a:gridCol>
                <a:gridCol w="727144">
                  <a:extLst>
                    <a:ext uri="{9D8B030D-6E8A-4147-A177-3AD203B41FA5}">
                      <a16:colId xmlns:a16="http://schemas.microsoft.com/office/drawing/2014/main" val="3437820536"/>
                    </a:ext>
                  </a:extLst>
                </a:gridCol>
                <a:gridCol w="727144">
                  <a:extLst>
                    <a:ext uri="{9D8B030D-6E8A-4147-A177-3AD203B41FA5}">
                      <a16:colId xmlns:a16="http://schemas.microsoft.com/office/drawing/2014/main" val="1121169157"/>
                    </a:ext>
                  </a:extLst>
                </a:gridCol>
                <a:gridCol w="727144">
                  <a:extLst>
                    <a:ext uri="{9D8B030D-6E8A-4147-A177-3AD203B41FA5}">
                      <a16:colId xmlns:a16="http://schemas.microsoft.com/office/drawing/2014/main" val="856432671"/>
                    </a:ext>
                  </a:extLst>
                </a:gridCol>
                <a:gridCol w="727144">
                  <a:extLst>
                    <a:ext uri="{9D8B030D-6E8A-4147-A177-3AD203B41FA5}">
                      <a16:colId xmlns:a16="http://schemas.microsoft.com/office/drawing/2014/main" val="1003015716"/>
                    </a:ext>
                  </a:extLst>
                </a:gridCol>
              </a:tblGrid>
              <a:tr h="370840">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260354868"/>
                  </a:ext>
                </a:extLst>
              </a:tr>
              <a:tr h="370840">
                <a:tc>
                  <a:txBody>
                    <a:bodyPr/>
                    <a:lstStyle/>
                    <a:p>
                      <a:r>
                        <a:rPr lang="en-US" dirty="0"/>
                        <a:t>0.0344</a:t>
                      </a:r>
                    </a:p>
                  </a:txBody>
                  <a:tcPr/>
                </a:tc>
                <a:tc>
                  <a:txBody>
                    <a:bodyPr/>
                    <a:lstStyle/>
                    <a:p>
                      <a:r>
                        <a:rPr lang="en-US" dirty="0"/>
                        <a:t>0.1854</a:t>
                      </a:r>
                    </a:p>
                  </a:txBody>
                  <a:tcPr/>
                </a:tc>
                <a:tc>
                  <a:txBody>
                    <a:bodyPr/>
                    <a:lstStyle/>
                    <a:p>
                      <a:r>
                        <a:rPr lang="en-US" dirty="0"/>
                        <a:t>0.1514</a:t>
                      </a:r>
                    </a:p>
                  </a:txBody>
                  <a:tcPr/>
                </a:tc>
                <a:tc>
                  <a:txBody>
                    <a:bodyPr/>
                    <a:lstStyle/>
                    <a:p>
                      <a:r>
                        <a:rPr lang="en-US" dirty="0"/>
                        <a:t>0.0924</a:t>
                      </a:r>
                    </a:p>
                  </a:txBody>
                  <a:tcPr/>
                </a:tc>
                <a:tc>
                  <a:txBody>
                    <a:bodyPr/>
                    <a:lstStyle/>
                    <a:p>
                      <a:r>
                        <a:rPr lang="en-US" dirty="0"/>
                        <a:t>0.8155</a:t>
                      </a:r>
                    </a:p>
                  </a:txBody>
                  <a:tcPr/>
                </a:tc>
                <a:extLst>
                  <a:ext uri="{0D108BD9-81ED-4DB2-BD59-A6C34878D82A}">
                    <a16:rowId xmlns:a16="http://schemas.microsoft.com/office/drawing/2014/main" val="3770212864"/>
                  </a:ext>
                </a:extLst>
              </a:tr>
            </a:tbl>
          </a:graphicData>
        </a:graphic>
      </p:graphicFrame>
      <p:sp>
        <p:nvSpPr>
          <p:cNvPr id="12" name="TextBox 11">
            <a:extLst>
              <a:ext uri="{FF2B5EF4-FFF2-40B4-BE49-F238E27FC236}">
                <a16:creationId xmlns:a16="http://schemas.microsoft.com/office/drawing/2014/main" id="{25C67B52-2AC4-B476-AE6A-F1A938079E63}"/>
              </a:ext>
            </a:extLst>
          </p:cNvPr>
          <p:cNvSpPr txBox="1"/>
          <p:nvPr/>
        </p:nvSpPr>
        <p:spPr>
          <a:xfrm>
            <a:off x="5575609" y="3513903"/>
            <a:ext cx="1917513" cy="307777"/>
          </a:xfrm>
          <a:prstGeom prst="rect">
            <a:avLst/>
          </a:prstGeom>
          <a:noFill/>
        </p:spPr>
        <p:txBody>
          <a:bodyPr wrap="none" rtlCol="0">
            <a:spAutoFit/>
          </a:bodyPr>
          <a:lstStyle/>
          <a:p>
            <a:r>
              <a:rPr lang="en-US" dirty="0"/>
              <a:t>After Cross Validation</a:t>
            </a:r>
          </a:p>
        </p:txBody>
      </p:sp>
      <p:graphicFrame>
        <p:nvGraphicFramePr>
          <p:cNvPr id="13" name="Table 13">
            <a:extLst>
              <a:ext uri="{FF2B5EF4-FFF2-40B4-BE49-F238E27FC236}">
                <a16:creationId xmlns:a16="http://schemas.microsoft.com/office/drawing/2014/main" id="{17B2AA5D-D9B1-0FD1-ECEE-A98C2721B3BC}"/>
              </a:ext>
            </a:extLst>
          </p:cNvPr>
          <p:cNvGraphicFramePr>
            <a:graphicFrameLocks noGrp="1"/>
          </p:cNvGraphicFramePr>
          <p:nvPr>
            <p:extLst>
              <p:ext uri="{D42A27DB-BD31-4B8C-83A1-F6EECF244321}">
                <p14:modId xmlns:p14="http://schemas.microsoft.com/office/powerpoint/2010/main" val="4286041148"/>
              </p:ext>
            </p:extLst>
          </p:nvPr>
        </p:nvGraphicFramePr>
        <p:xfrm>
          <a:off x="5255517" y="3794351"/>
          <a:ext cx="3635720" cy="889000"/>
        </p:xfrm>
        <a:graphic>
          <a:graphicData uri="http://schemas.openxmlformats.org/drawingml/2006/table">
            <a:tbl>
              <a:tblPr firstRow="1" bandRow="1">
                <a:tableStyleId>{5C22544A-7EE6-4342-B048-85BDC9FD1C3A}</a:tableStyleId>
              </a:tblPr>
              <a:tblGrid>
                <a:gridCol w="727144">
                  <a:extLst>
                    <a:ext uri="{9D8B030D-6E8A-4147-A177-3AD203B41FA5}">
                      <a16:colId xmlns:a16="http://schemas.microsoft.com/office/drawing/2014/main" val="4183748472"/>
                    </a:ext>
                  </a:extLst>
                </a:gridCol>
                <a:gridCol w="727144">
                  <a:extLst>
                    <a:ext uri="{9D8B030D-6E8A-4147-A177-3AD203B41FA5}">
                      <a16:colId xmlns:a16="http://schemas.microsoft.com/office/drawing/2014/main" val="333063304"/>
                    </a:ext>
                  </a:extLst>
                </a:gridCol>
                <a:gridCol w="727144">
                  <a:extLst>
                    <a:ext uri="{9D8B030D-6E8A-4147-A177-3AD203B41FA5}">
                      <a16:colId xmlns:a16="http://schemas.microsoft.com/office/drawing/2014/main" val="277562796"/>
                    </a:ext>
                  </a:extLst>
                </a:gridCol>
                <a:gridCol w="727144">
                  <a:extLst>
                    <a:ext uri="{9D8B030D-6E8A-4147-A177-3AD203B41FA5}">
                      <a16:colId xmlns:a16="http://schemas.microsoft.com/office/drawing/2014/main" val="1702869268"/>
                    </a:ext>
                  </a:extLst>
                </a:gridCol>
                <a:gridCol w="727144">
                  <a:extLst>
                    <a:ext uri="{9D8B030D-6E8A-4147-A177-3AD203B41FA5}">
                      <a16:colId xmlns:a16="http://schemas.microsoft.com/office/drawing/2014/main" val="4239810434"/>
                    </a:ext>
                  </a:extLst>
                </a:gridCol>
              </a:tblGrid>
              <a:tr h="370840">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653907569"/>
                  </a:ext>
                </a:extLst>
              </a:tr>
              <a:tr h="370840">
                <a:tc>
                  <a:txBody>
                    <a:bodyPr/>
                    <a:lstStyle/>
                    <a:p>
                      <a:r>
                        <a:rPr lang="en-US" dirty="0"/>
                        <a:t>0.0316</a:t>
                      </a:r>
                    </a:p>
                  </a:txBody>
                  <a:tcPr/>
                </a:tc>
                <a:tc>
                  <a:txBody>
                    <a:bodyPr/>
                    <a:lstStyle/>
                    <a:p>
                      <a:r>
                        <a:rPr lang="en-US" dirty="0"/>
                        <a:t>0.1778</a:t>
                      </a:r>
                    </a:p>
                  </a:txBody>
                  <a:tcPr/>
                </a:tc>
                <a:tc>
                  <a:txBody>
                    <a:bodyPr/>
                    <a:lstStyle/>
                    <a:p>
                      <a:r>
                        <a:rPr lang="en-US" dirty="0"/>
                        <a:t>0.1462</a:t>
                      </a:r>
                    </a:p>
                  </a:txBody>
                  <a:tcPr/>
                </a:tc>
                <a:tc>
                  <a:txBody>
                    <a:bodyPr/>
                    <a:lstStyle/>
                    <a:p>
                      <a:r>
                        <a:rPr lang="en-US" dirty="0"/>
                        <a:t>0.0876</a:t>
                      </a:r>
                    </a:p>
                  </a:txBody>
                  <a:tcPr/>
                </a:tc>
                <a:tc>
                  <a:txBody>
                    <a:bodyPr/>
                    <a:lstStyle/>
                    <a:p>
                      <a:r>
                        <a:rPr lang="en-US" dirty="0"/>
                        <a:t>0.8304</a:t>
                      </a:r>
                    </a:p>
                  </a:txBody>
                  <a:tcPr/>
                </a:tc>
                <a:extLst>
                  <a:ext uri="{0D108BD9-81ED-4DB2-BD59-A6C34878D82A}">
                    <a16:rowId xmlns:a16="http://schemas.microsoft.com/office/drawing/2014/main" val="194716245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US" dirty="0">
                <a:solidFill>
                  <a:schemeClr val="accent1">
                    <a:lumMod val="75000"/>
                  </a:schemeClr>
                </a:solidFill>
              </a:rPr>
              <a:t>5.XG Boost Regression</a:t>
            </a:r>
            <a:endParaRPr dirty="0">
              <a:solidFill>
                <a:schemeClr val="accent1">
                  <a:lumMod val="75000"/>
                </a:schemeClr>
              </a:solidFill>
            </a:endParaRPr>
          </a:p>
        </p:txBody>
      </p:sp>
      <p:sp>
        <p:nvSpPr>
          <p:cNvPr id="3" name="Text Placeholder 2">
            <a:extLst>
              <a:ext uri="{FF2B5EF4-FFF2-40B4-BE49-F238E27FC236}">
                <a16:creationId xmlns:a16="http://schemas.microsoft.com/office/drawing/2014/main" id="{E034A203-65E9-D0D2-0451-2FA9DFEF854C}"/>
              </a:ext>
            </a:extLst>
          </p:cNvPr>
          <p:cNvSpPr>
            <a:spLocks noGrp="1"/>
          </p:cNvSpPr>
          <p:nvPr>
            <p:ph type="body" idx="1"/>
          </p:nvPr>
        </p:nvSpPr>
        <p:spPr>
          <a:xfrm>
            <a:off x="311700" y="1152475"/>
            <a:ext cx="8520600" cy="1129808"/>
          </a:xfrm>
        </p:spPr>
        <p:txBody>
          <a:bodyPr>
            <a:normAutofit lnSpcReduction="10000"/>
          </a:bodyPr>
          <a:lstStyle/>
          <a:p>
            <a:pPr>
              <a:buFont typeface="Wingdings" panose="05000000000000000000" pitchFamily="2" charset="2"/>
              <a:buChar char="v"/>
            </a:pPr>
            <a:r>
              <a:rPr lang="en-US" sz="1400" b="0" i="0" dirty="0" err="1">
                <a:solidFill>
                  <a:srgbClr val="212121"/>
                </a:solidFill>
                <a:effectLst/>
                <a:latin typeface="+mj-lt"/>
              </a:rPr>
              <a:t>XGBoost</a:t>
            </a:r>
            <a:r>
              <a:rPr lang="en-US" sz="1400" b="0" i="0" dirty="0">
                <a:solidFill>
                  <a:srgbClr val="212121"/>
                </a:solidFill>
                <a:effectLst/>
                <a:latin typeface="+mj-lt"/>
              </a:rPr>
              <a:t>, which stands for Extreme Gradient Boosting, is a scalable, distributed gradient-boosted decision tree (GBDT) machine learning library. </a:t>
            </a:r>
          </a:p>
          <a:p>
            <a:pPr>
              <a:buFont typeface="Wingdings" panose="05000000000000000000" pitchFamily="2" charset="2"/>
              <a:buChar char="v"/>
            </a:pPr>
            <a:r>
              <a:rPr lang="en-US" sz="1400" b="0" i="0" dirty="0">
                <a:solidFill>
                  <a:srgbClr val="212121"/>
                </a:solidFill>
                <a:effectLst/>
                <a:latin typeface="+mj-lt"/>
              </a:rPr>
              <a:t>It provides parallel tree boosting and is the leading machine learning library for regression, classification, and ranking problems.</a:t>
            </a:r>
            <a:endParaRPr lang="en-US" sz="1400" dirty="0">
              <a:latin typeface="+mj-lt"/>
            </a:endParaRPr>
          </a:p>
        </p:txBody>
      </p:sp>
      <p:pic>
        <p:nvPicPr>
          <p:cNvPr id="5" name="Picture 4">
            <a:extLst>
              <a:ext uri="{FF2B5EF4-FFF2-40B4-BE49-F238E27FC236}">
                <a16:creationId xmlns:a16="http://schemas.microsoft.com/office/drawing/2014/main" id="{1F641C6C-292B-7D69-CE9C-69FED220358D}"/>
              </a:ext>
            </a:extLst>
          </p:cNvPr>
          <p:cNvPicPr>
            <a:picLocks noChangeAspect="1"/>
          </p:cNvPicPr>
          <p:nvPr/>
        </p:nvPicPr>
        <p:blipFill>
          <a:blip r:embed="rId3"/>
          <a:stretch>
            <a:fillRect/>
          </a:stretch>
        </p:blipFill>
        <p:spPr>
          <a:xfrm>
            <a:off x="505522" y="2178204"/>
            <a:ext cx="4542213" cy="2965295"/>
          </a:xfrm>
          <a:prstGeom prst="rect">
            <a:avLst/>
          </a:prstGeom>
        </p:spPr>
      </p:pic>
      <p:sp>
        <p:nvSpPr>
          <p:cNvPr id="6" name="TextBox 5">
            <a:extLst>
              <a:ext uri="{FF2B5EF4-FFF2-40B4-BE49-F238E27FC236}">
                <a16:creationId xmlns:a16="http://schemas.microsoft.com/office/drawing/2014/main" id="{5FB9805E-6CA2-87E4-3B04-9F9444EFF335}"/>
              </a:ext>
            </a:extLst>
          </p:cNvPr>
          <p:cNvSpPr txBox="1"/>
          <p:nvPr/>
        </p:nvSpPr>
        <p:spPr>
          <a:xfrm>
            <a:off x="4963529" y="2525119"/>
            <a:ext cx="3144795" cy="400110"/>
          </a:xfrm>
          <a:prstGeom prst="rect">
            <a:avLst/>
          </a:prstGeom>
          <a:noFill/>
        </p:spPr>
        <p:txBody>
          <a:bodyPr wrap="square" rtlCol="0">
            <a:spAutoFit/>
          </a:bodyPr>
          <a:lstStyle/>
          <a:p>
            <a:r>
              <a:rPr lang="en-US" sz="2000" b="1" dirty="0">
                <a:solidFill>
                  <a:srgbClr val="7030A0"/>
                </a:solidFill>
              </a:rPr>
              <a:t>EVALUATION MATRICS</a:t>
            </a:r>
          </a:p>
        </p:txBody>
      </p:sp>
      <p:graphicFrame>
        <p:nvGraphicFramePr>
          <p:cNvPr id="8" name="Table 8">
            <a:extLst>
              <a:ext uri="{FF2B5EF4-FFF2-40B4-BE49-F238E27FC236}">
                <a16:creationId xmlns:a16="http://schemas.microsoft.com/office/drawing/2014/main" id="{09CBF04E-66F9-47A8-9A27-230D1255BCB0}"/>
              </a:ext>
            </a:extLst>
          </p:cNvPr>
          <p:cNvGraphicFramePr>
            <a:graphicFrameLocks noGrp="1"/>
          </p:cNvGraphicFramePr>
          <p:nvPr>
            <p:extLst>
              <p:ext uri="{D42A27DB-BD31-4B8C-83A1-F6EECF244321}">
                <p14:modId xmlns:p14="http://schemas.microsoft.com/office/powerpoint/2010/main" val="2925631965"/>
              </p:ext>
            </p:extLst>
          </p:nvPr>
        </p:nvGraphicFramePr>
        <p:xfrm>
          <a:off x="5090984" y="2889931"/>
          <a:ext cx="3688492" cy="909772"/>
        </p:xfrm>
        <a:graphic>
          <a:graphicData uri="http://schemas.openxmlformats.org/drawingml/2006/table">
            <a:tbl>
              <a:tblPr firstRow="1" bandRow="1">
                <a:tableStyleId>{5C22544A-7EE6-4342-B048-85BDC9FD1C3A}</a:tableStyleId>
              </a:tblPr>
              <a:tblGrid>
                <a:gridCol w="736463">
                  <a:extLst>
                    <a:ext uri="{9D8B030D-6E8A-4147-A177-3AD203B41FA5}">
                      <a16:colId xmlns:a16="http://schemas.microsoft.com/office/drawing/2014/main" val="3727086571"/>
                    </a:ext>
                  </a:extLst>
                </a:gridCol>
                <a:gridCol w="736463">
                  <a:extLst>
                    <a:ext uri="{9D8B030D-6E8A-4147-A177-3AD203B41FA5}">
                      <a16:colId xmlns:a16="http://schemas.microsoft.com/office/drawing/2014/main" val="1260402092"/>
                    </a:ext>
                  </a:extLst>
                </a:gridCol>
                <a:gridCol w="736463">
                  <a:extLst>
                    <a:ext uri="{9D8B030D-6E8A-4147-A177-3AD203B41FA5}">
                      <a16:colId xmlns:a16="http://schemas.microsoft.com/office/drawing/2014/main" val="585009973"/>
                    </a:ext>
                  </a:extLst>
                </a:gridCol>
                <a:gridCol w="736463">
                  <a:extLst>
                    <a:ext uri="{9D8B030D-6E8A-4147-A177-3AD203B41FA5}">
                      <a16:colId xmlns:a16="http://schemas.microsoft.com/office/drawing/2014/main" val="531980004"/>
                    </a:ext>
                  </a:extLst>
                </a:gridCol>
                <a:gridCol w="742640">
                  <a:extLst>
                    <a:ext uri="{9D8B030D-6E8A-4147-A177-3AD203B41FA5}">
                      <a16:colId xmlns:a16="http://schemas.microsoft.com/office/drawing/2014/main" val="639719438"/>
                    </a:ext>
                  </a:extLst>
                </a:gridCol>
              </a:tblGrid>
              <a:tr h="572819">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3390593238"/>
                  </a:ext>
                </a:extLst>
              </a:tr>
              <a:tr h="336953">
                <a:tc>
                  <a:txBody>
                    <a:bodyPr/>
                    <a:lstStyle/>
                    <a:p>
                      <a:r>
                        <a:rPr lang="en-US" dirty="0"/>
                        <a:t>0.0027</a:t>
                      </a:r>
                    </a:p>
                  </a:txBody>
                  <a:tcPr/>
                </a:tc>
                <a:tc>
                  <a:txBody>
                    <a:bodyPr/>
                    <a:lstStyle/>
                    <a:p>
                      <a:r>
                        <a:rPr lang="en-US" dirty="0"/>
                        <a:t>0.0518</a:t>
                      </a:r>
                    </a:p>
                  </a:txBody>
                  <a:tcPr/>
                </a:tc>
                <a:tc>
                  <a:txBody>
                    <a:bodyPr/>
                    <a:lstStyle/>
                    <a:p>
                      <a:r>
                        <a:rPr lang="en-US" dirty="0"/>
                        <a:t>0.0316</a:t>
                      </a:r>
                    </a:p>
                  </a:txBody>
                  <a:tcPr/>
                </a:tc>
                <a:tc>
                  <a:txBody>
                    <a:bodyPr/>
                    <a:lstStyle/>
                    <a:p>
                      <a:r>
                        <a:rPr lang="en-US" dirty="0"/>
                        <a:t>0.0174</a:t>
                      </a:r>
                    </a:p>
                  </a:txBody>
                  <a:tcPr/>
                </a:tc>
                <a:tc>
                  <a:txBody>
                    <a:bodyPr/>
                    <a:lstStyle/>
                    <a:p>
                      <a:r>
                        <a:rPr lang="en-US" dirty="0"/>
                        <a:t>0.9856</a:t>
                      </a:r>
                    </a:p>
                  </a:txBody>
                  <a:tcPr/>
                </a:tc>
                <a:extLst>
                  <a:ext uri="{0D108BD9-81ED-4DB2-BD59-A6C34878D82A}">
                    <a16:rowId xmlns:a16="http://schemas.microsoft.com/office/drawing/2014/main" val="82516032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CCFB"/>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Font typeface="Arial"/>
              <a:buNone/>
            </a:pPr>
            <a:r>
              <a:rPr lang="en-GB" sz="3600" u="sng" dirty="0">
                <a:solidFill>
                  <a:srgbClr val="C00000"/>
                </a:solidFill>
                <a:latin typeface="Arial Black"/>
                <a:ea typeface="Arial Black"/>
                <a:cs typeface="Arial Black"/>
                <a:sym typeface="Arial Black"/>
              </a:rPr>
              <a:t>Points For Discussion</a:t>
            </a:r>
            <a:endParaRPr u="sng" dirty="0"/>
          </a:p>
        </p:txBody>
      </p:sp>
      <p:sp>
        <p:nvSpPr>
          <p:cNvPr id="63" name="Google Shape;63;p14"/>
          <p:cNvSpPr txBox="1">
            <a:spLocks noGrp="1"/>
          </p:cNvSpPr>
          <p:nvPr>
            <p:ph type="body" idx="1"/>
          </p:nvPr>
        </p:nvSpPr>
        <p:spPr>
          <a:xfrm>
            <a:off x="311700" y="1152475"/>
            <a:ext cx="3799383" cy="3416400"/>
          </a:xfrm>
          <a:prstGeom prst="rect">
            <a:avLst/>
          </a:prstGeom>
        </p:spPr>
        <p:txBody>
          <a:bodyPr spcFirstLastPara="1" wrap="square" lIns="91425" tIns="91425" rIns="91425" bIns="91425" anchor="t" anchorCtr="0">
            <a:normAutofit/>
          </a:bodyPr>
          <a:lstStyle/>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Problem Statement </a:t>
            </a:r>
            <a:endParaRPr dirty="0">
              <a:solidFill>
                <a:srgbClr val="072F6F"/>
              </a:solidFill>
            </a:endParaRPr>
          </a:p>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Data Summary </a:t>
            </a:r>
            <a:endParaRPr sz="1400" dirty="0">
              <a:solidFill>
                <a:srgbClr val="072F6F"/>
              </a:solidFill>
            </a:endParaRPr>
          </a:p>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Data cleaning</a:t>
            </a:r>
          </a:p>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Exploratory Data Analysis</a:t>
            </a:r>
          </a:p>
          <a:p>
            <a:pPr marL="342900">
              <a:lnSpc>
                <a:spcPct val="150000"/>
              </a:lnSpc>
              <a:buClr>
                <a:srgbClr val="1F14B2"/>
              </a:buClr>
              <a:buFont typeface="Calibri"/>
              <a:buAutoNum type="arabicPeriod"/>
            </a:pPr>
            <a:r>
              <a:rPr lang="en-US" b="1" dirty="0">
                <a:solidFill>
                  <a:srgbClr val="072F6F"/>
                </a:solidFill>
              </a:rPr>
              <a:t>Correlation and VIF Analysis</a:t>
            </a:r>
            <a:endParaRPr lang="en-GB" b="1" dirty="0">
              <a:solidFill>
                <a:srgbClr val="072F6F"/>
              </a:solidFill>
            </a:endParaRPr>
          </a:p>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Model Training</a:t>
            </a:r>
            <a:endParaRPr lang="en-US" sz="1400" dirty="0">
              <a:solidFill>
                <a:srgbClr val="072F6F"/>
              </a:solidFill>
            </a:endParaRPr>
          </a:p>
          <a:p>
            <a:pPr marL="342900" lvl="0" indent="-342900" algn="l" rtl="0">
              <a:lnSpc>
                <a:spcPct val="150000"/>
              </a:lnSpc>
              <a:spcBef>
                <a:spcPts val="0"/>
              </a:spcBef>
              <a:spcAft>
                <a:spcPts val="0"/>
              </a:spcAft>
              <a:buClr>
                <a:srgbClr val="1F14B2"/>
              </a:buClr>
              <a:buSzPts val="1800"/>
              <a:buFont typeface="Calibri"/>
              <a:buAutoNum type="arabicPeriod"/>
            </a:pPr>
            <a:r>
              <a:rPr lang="en-GB" b="1" dirty="0">
                <a:solidFill>
                  <a:srgbClr val="072F6F"/>
                </a:solidFill>
              </a:rPr>
              <a:t>Conclusion </a:t>
            </a:r>
            <a:endParaRPr b="1" dirty="0">
              <a:solidFill>
                <a:srgbClr val="072F6F"/>
              </a:solidFill>
            </a:endParaRPr>
          </a:p>
          <a:p>
            <a:pPr marL="0" lvl="0" indent="0" algn="l" rtl="0">
              <a:spcBef>
                <a:spcPts val="0"/>
              </a:spcBef>
              <a:spcAft>
                <a:spcPts val="1200"/>
              </a:spcAft>
              <a:buNone/>
            </a:pPr>
            <a:endParaRPr b="1" dirty="0"/>
          </a:p>
        </p:txBody>
      </p:sp>
      <p:pic>
        <p:nvPicPr>
          <p:cNvPr id="7" name="Picture 6">
            <a:extLst>
              <a:ext uri="{FF2B5EF4-FFF2-40B4-BE49-F238E27FC236}">
                <a16:creationId xmlns:a16="http://schemas.microsoft.com/office/drawing/2014/main" id="{AE3E3385-EB82-EB86-884D-DDDDB96FD40C}"/>
              </a:ext>
            </a:extLst>
          </p:cNvPr>
          <p:cNvPicPr>
            <a:picLocks noChangeAspect="1"/>
          </p:cNvPicPr>
          <p:nvPr/>
        </p:nvPicPr>
        <p:blipFill>
          <a:blip r:embed="rId3"/>
          <a:stretch>
            <a:fillRect/>
          </a:stretch>
        </p:blipFill>
        <p:spPr>
          <a:xfrm>
            <a:off x="5110976" y="1017725"/>
            <a:ext cx="3962400" cy="39185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US" dirty="0">
                <a:solidFill>
                  <a:srgbClr val="002060"/>
                </a:solidFill>
              </a:rPr>
              <a:t>Evaluation Matric Of All Models</a:t>
            </a:r>
            <a:endParaRPr dirty="0">
              <a:solidFill>
                <a:srgbClr val="002060"/>
              </a:solidFill>
            </a:endParaRPr>
          </a:p>
        </p:txBody>
      </p:sp>
      <p:graphicFrame>
        <p:nvGraphicFramePr>
          <p:cNvPr id="6" name="Table 6">
            <a:extLst>
              <a:ext uri="{FF2B5EF4-FFF2-40B4-BE49-F238E27FC236}">
                <a16:creationId xmlns:a16="http://schemas.microsoft.com/office/drawing/2014/main" id="{17449358-AA6D-4380-65DB-FC81FE4604DF}"/>
              </a:ext>
            </a:extLst>
          </p:cNvPr>
          <p:cNvGraphicFramePr>
            <a:graphicFrameLocks noGrp="1"/>
          </p:cNvGraphicFramePr>
          <p:nvPr>
            <p:extLst>
              <p:ext uri="{D42A27DB-BD31-4B8C-83A1-F6EECF244321}">
                <p14:modId xmlns:p14="http://schemas.microsoft.com/office/powerpoint/2010/main" val="3921282196"/>
              </p:ext>
            </p:extLst>
          </p:nvPr>
        </p:nvGraphicFramePr>
        <p:xfrm>
          <a:off x="1345581" y="1152294"/>
          <a:ext cx="6096000" cy="3749040"/>
        </p:xfrm>
        <a:graphic>
          <a:graphicData uri="http://schemas.openxmlformats.org/drawingml/2006/table">
            <a:tbl>
              <a:tblPr firstRow="1" bandRow="1">
                <a:tableStyleId>{BC89EF96-8CEA-46FF-86C4-4CE0E7609802}</a:tableStyleId>
              </a:tblPr>
              <a:tblGrid>
                <a:gridCol w="1174595">
                  <a:extLst>
                    <a:ext uri="{9D8B030D-6E8A-4147-A177-3AD203B41FA5}">
                      <a16:colId xmlns:a16="http://schemas.microsoft.com/office/drawing/2014/main" val="1865534092"/>
                    </a:ext>
                  </a:extLst>
                </a:gridCol>
                <a:gridCol w="857405">
                  <a:extLst>
                    <a:ext uri="{9D8B030D-6E8A-4147-A177-3AD203B41FA5}">
                      <a16:colId xmlns:a16="http://schemas.microsoft.com/office/drawing/2014/main" val="3431764452"/>
                    </a:ext>
                  </a:extLst>
                </a:gridCol>
                <a:gridCol w="1016000">
                  <a:extLst>
                    <a:ext uri="{9D8B030D-6E8A-4147-A177-3AD203B41FA5}">
                      <a16:colId xmlns:a16="http://schemas.microsoft.com/office/drawing/2014/main" val="1072276534"/>
                    </a:ext>
                  </a:extLst>
                </a:gridCol>
                <a:gridCol w="1016000">
                  <a:extLst>
                    <a:ext uri="{9D8B030D-6E8A-4147-A177-3AD203B41FA5}">
                      <a16:colId xmlns:a16="http://schemas.microsoft.com/office/drawing/2014/main" val="1319859630"/>
                    </a:ext>
                  </a:extLst>
                </a:gridCol>
                <a:gridCol w="1016000">
                  <a:extLst>
                    <a:ext uri="{9D8B030D-6E8A-4147-A177-3AD203B41FA5}">
                      <a16:colId xmlns:a16="http://schemas.microsoft.com/office/drawing/2014/main" val="3585905051"/>
                    </a:ext>
                  </a:extLst>
                </a:gridCol>
                <a:gridCol w="1016000">
                  <a:extLst>
                    <a:ext uri="{9D8B030D-6E8A-4147-A177-3AD203B41FA5}">
                      <a16:colId xmlns:a16="http://schemas.microsoft.com/office/drawing/2014/main" val="2553783187"/>
                    </a:ext>
                  </a:extLst>
                </a:gridCol>
              </a:tblGrid>
              <a:tr h="507577">
                <a:tc>
                  <a:txBody>
                    <a:bodyPr/>
                    <a:lstStyle/>
                    <a:p>
                      <a:r>
                        <a:rPr lang="en-US" dirty="0"/>
                        <a:t>MODEL</a:t>
                      </a:r>
                    </a:p>
                  </a:txBody>
                  <a:tcPr/>
                </a:tc>
                <a:tc>
                  <a:txBody>
                    <a:bodyPr/>
                    <a:lstStyle/>
                    <a:p>
                      <a:r>
                        <a:rPr lang="en-US" dirty="0"/>
                        <a:t>MSE</a:t>
                      </a:r>
                    </a:p>
                  </a:txBody>
                  <a:tcPr/>
                </a:tc>
                <a:tc>
                  <a:txBody>
                    <a:bodyPr/>
                    <a:lstStyle/>
                    <a:p>
                      <a:r>
                        <a:rPr lang="en-US" dirty="0"/>
                        <a:t>RMSE</a:t>
                      </a:r>
                    </a:p>
                  </a:txBody>
                  <a:tcPr/>
                </a:tc>
                <a:tc>
                  <a:txBody>
                    <a:bodyPr/>
                    <a:lstStyle/>
                    <a:p>
                      <a:r>
                        <a:rPr lang="en-US" dirty="0"/>
                        <a:t>MAE</a:t>
                      </a:r>
                    </a:p>
                  </a:txBody>
                  <a:tcPr/>
                </a:tc>
                <a:tc>
                  <a:txBody>
                    <a:bodyPr/>
                    <a:lstStyle/>
                    <a:p>
                      <a:r>
                        <a:rPr lang="en-US" dirty="0"/>
                        <a:t>MAPE</a:t>
                      </a:r>
                    </a:p>
                  </a:txBody>
                  <a:tcPr/>
                </a:tc>
                <a:tc>
                  <a:txBody>
                    <a:bodyPr/>
                    <a:lstStyle/>
                    <a:p>
                      <a:r>
                        <a:rPr lang="en-US" dirty="0"/>
                        <a:t>R2 SCORE</a:t>
                      </a:r>
                    </a:p>
                  </a:txBody>
                  <a:tcPr/>
                </a:tc>
                <a:extLst>
                  <a:ext uri="{0D108BD9-81ED-4DB2-BD59-A6C34878D82A}">
                    <a16:rowId xmlns:a16="http://schemas.microsoft.com/office/drawing/2014/main" val="2480993515"/>
                  </a:ext>
                </a:extLst>
              </a:tr>
              <a:tr h="507577">
                <a:tc>
                  <a:txBody>
                    <a:bodyPr/>
                    <a:lstStyle/>
                    <a:p>
                      <a:r>
                        <a:rPr lang="en-US" dirty="0"/>
                        <a:t>Linear Regression</a:t>
                      </a:r>
                    </a:p>
                  </a:txBody>
                  <a:tcPr/>
                </a:tc>
                <a:tc>
                  <a:txBody>
                    <a:bodyPr/>
                    <a:lstStyle/>
                    <a:p>
                      <a:r>
                        <a:rPr lang="en-US" dirty="0"/>
                        <a:t>0.032</a:t>
                      </a:r>
                    </a:p>
                  </a:txBody>
                  <a:tcPr/>
                </a:tc>
                <a:tc>
                  <a:txBody>
                    <a:bodyPr/>
                    <a:lstStyle/>
                    <a:p>
                      <a:r>
                        <a:rPr lang="en-US" dirty="0"/>
                        <a:t>0.1788</a:t>
                      </a:r>
                    </a:p>
                  </a:txBody>
                  <a:tcPr/>
                </a:tc>
                <a:tc>
                  <a:txBody>
                    <a:bodyPr/>
                    <a:lstStyle/>
                    <a:p>
                      <a:r>
                        <a:rPr lang="en-US" dirty="0"/>
                        <a:t>0.1457</a:t>
                      </a:r>
                    </a:p>
                  </a:txBody>
                  <a:tcPr/>
                </a:tc>
                <a:tc>
                  <a:txBody>
                    <a:bodyPr/>
                    <a:lstStyle/>
                    <a:p>
                      <a:r>
                        <a:rPr lang="en-US" dirty="0"/>
                        <a:t>0.087</a:t>
                      </a:r>
                    </a:p>
                  </a:txBody>
                  <a:tcPr/>
                </a:tc>
                <a:tc>
                  <a:txBody>
                    <a:bodyPr/>
                    <a:lstStyle/>
                    <a:p>
                      <a:r>
                        <a:rPr lang="en-US" dirty="0"/>
                        <a:t>0.8283</a:t>
                      </a:r>
                    </a:p>
                  </a:txBody>
                  <a:tcPr/>
                </a:tc>
                <a:extLst>
                  <a:ext uri="{0D108BD9-81ED-4DB2-BD59-A6C34878D82A}">
                    <a16:rowId xmlns:a16="http://schemas.microsoft.com/office/drawing/2014/main" val="263104061"/>
                  </a:ext>
                </a:extLst>
              </a:tr>
              <a:tr h="716579">
                <a:tc>
                  <a:txBody>
                    <a:bodyPr/>
                    <a:lstStyle/>
                    <a:p>
                      <a:r>
                        <a:rPr lang="en-US" dirty="0"/>
                        <a:t>Lasso Regression</a:t>
                      </a:r>
                    </a:p>
                    <a:p>
                      <a:r>
                        <a:rPr lang="en-US" dirty="0"/>
                        <a:t>(CV)</a:t>
                      </a:r>
                    </a:p>
                  </a:txBody>
                  <a:tcPr/>
                </a:tc>
                <a:tc>
                  <a:txBody>
                    <a:bodyPr/>
                    <a:lstStyle/>
                    <a:p>
                      <a:r>
                        <a:rPr lang="en-US" dirty="0"/>
                        <a:t>0.0315</a:t>
                      </a:r>
                    </a:p>
                  </a:txBody>
                  <a:tcPr/>
                </a:tc>
                <a:tc>
                  <a:txBody>
                    <a:bodyPr/>
                    <a:lstStyle/>
                    <a:p>
                      <a:r>
                        <a:rPr lang="en-US" dirty="0"/>
                        <a:t>0.1775</a:t>
                      </a:r>
                    </a:p>
                  </a:txBody>
                  <a:tcPr/>
                </a:tc>
                <a:tc>
                  <a:txBody>
                    <a:bodyPr/>
                    <a:lstStyle/>
                    <a:p>
                      <a:r>
                        <a:rPr lang="en-US" dirty="0"/>
                        <a:t>0.1459</a:t>
                      </a:r>
                    </a:p>
                  </a:txBody>
                  <a:tcPr/>
                </a:tc>
                <a:tc>
                  <a:txBody>
                    <a:bodyPr/>
                    <a:lstStyle/>
                    <a:p>
                      <a:r>
                        <a:rPr lang="en-US" dirty="0"/>
                        <a:t>0.0877</a:t>
                      </a:r>
                    </a:p>
                  </a:txBody>
                  <a:tcPr/>
                </a:tc>
                <a:tc>
                  <a:txBody>
                    <a:bodyPr/>
                    <a:lstStyle/>
                    <a:p>
                      <a:r>
                        <a:rPr lang="en-US" dirty="0"/>
                        <a:t>0.8308</a:t>
                      </a:r>
                    </a:p>
                  </a:txBody>
                  <a:tcPr/>
                </a:tc>
                <a:extLst>
                  <a:ext uri="{0D108BD9-81ED-4DB2-BD59-A6C34878D82A}">
                    <a16:rowId xmlns:a16="http://schemas.microsoft.com/office/drawing/2014/main" val="40268053"/>
                  </a:ext>
                </a:extLst>
              </a:tr>
              <a:tr h="716579">
                <a:tc>
                  <a:txBody>
                    <a:bodyPr/>
                    <a:lstStyle/>
                    <a:p>
                      <a:r>
                        <a:rPr lang="en-US" dirty="0"/>
                        <a:t>Ridge Regression</a:t>
                      </a:r>
                    </a:p>
                    <a:p>
                      <a:r>
                        <a:rPr lang="en-US" dirty="0"/>
                        <a:t>(CV)</a:t>
                      </a:r>
                    </a:p>
                  </a:txBody>
                  <a:tcPr/>
                </a:tc>
                <a:tc>
                  <a:txBody>
                    <a:bodyPr/>
                    <a:lstStyle/>
                    <a:p>
                      <a:r>
                        <a:rPr lang="en-US" dirty="0"/>
                        <a:t>0.0317</a:t>
                      </a:r>
                    </a:p>
                  </a:txBody>
                  <a:tcPr/>
                </a:tc>
                <a:tc>
                  <a:txBody>
                    <a:bodyPr/>
                    <a:lstStyle/>
                    <a:p>
                      <a:r>
                        <a:rPr lang="en-US" dirty="0"/>
                        <a:t>0.1781</a:t>
                      </a:r>
                    </a:p>
                  </a:txBody>
                  <a:tcPr/>
                </a:tc>
                <a:tc>
                  <a:txBody>
                    <a:bodyPr/>
                    <a:lstStyle/>
                    <a:p>
                      <a:r>
                        <a:rPr lang="en-US" dirty="0"/>
                        <a:t>0.1464</a:t>
                      </a:r>
                    </a:p>
                  </a:txBody>
                  <a:tcPr/>
                </a:tc>
                <a:tc>
                  <a:txBody>
                    <a:bodyPr/>
                    <a:lstStyle/>
                    <a:p>
                      <a:r>
                        <a:rPr lang="en-US" dirty="0"/>
                        <a:t>0.0874</a:t>
                      </a:r>
                    </a:p>
                  </a:txBody>
                  <a:tcPr/>
                </a:tc>
                <a:tc>
                  <a:txBody>
                    <a:bodyPr/>
                    <a:lstStyle/>
                    <a:p>
                      <a:r>
                        <a:rPr lang="en-US" dirty="0"/>
                        <a:t>0.8298</a:t>
                      </a:r>
                    </a:p>
                  </a:txBody>
                  <a:tcPr/>
                </a:tc>
                <a:extLst>
                  <a:ext uri="{0D108BD9-81ED-4DB2-BD59-A6C34878D82A}">
                    <a16:rowId xmlns:a16="http://schemas.microsoft.com/office/drawing/2014/main" val="378307935"/>
                  </a:ext>
                </a:extLst>
              </a:tr>
              <a:tr h="716579">
                <a:tc>
                  <a:txBody>
                    <a:bodyPr/>
                    <a:lstStyle/>
                    <a:p>
                      <a:r>
                        <a:rPr lang="en-US" dirty="0"/>
                        <a:t>Elastic Net Regression</a:t>
                      </a:r>
                    </a:p>
                    <a:p>
                      <a:r>
                        <a:rPr lang="en-US" dirty="0"/>
                        <a:t>(CV)</a:t>
                      </a:r>
                    </a:p>
                  </a:txBody>
                  <a:tcPr/>
                </a:tc>
                <a:tc>
                  <a:txBody>
                    <a:bodyPr/>
                    <a:lstStyle/>
                    <a:p>
                      <a:r>
                        <a:rPr lang="en-US" dirty="0"/>
                        <a:t>0.0316</a:t>
                      </a:r>
                    </a:p>
                  </a:txBody>
                  <a:tcPr/>
                </a:tc>
                <a:tc>
                  <a:txBody>
                    <a:bodyPr/>
                    <a:lstStyle/>
                    <a:p>
                      <a:r>
                        <a:rPr lang="en-US" dirty="0"/>
                        <a:t>0.1778</a:t>
                      </a:r>
                    </a:p>
                  </a:txBody>
                  <a:tcPr/>
                </a:tc>
                <a:tc>
                  <a:txBody>
                    <a:bodyPr/>
                    <a:lstStyle/>
                    <a:p>
                      <a:r>
                        <a:rPr lang="en-US" dirty="0"/>
                        <a:t>0.1462</a:t>
                      </a:r>
                    </a:p>
                  </a:txBody>
                  <a:tcPr/>
                </a:tc>
                <a:tc>
                  <a:txBody>
                    <a:bodyPr/>
                    <a:lstStyle/>
                    <a:p>
                      <a:r>
                        <a:rPr lang="en-US" dirty="0"/>
                        <a:t>0.0876</a:t>
                      </a:r>
                    </a:p>
                  </a:txBody>
                  <a:tcPr/>
                </a:tc>
                <a:tc>
                  <a:txBody>
                    <a:bodyPr/>
                    <a:lstStyle/>
                    <a:p>
                      <a:r>
                        <a:rPr lang="en-US" dirty="0"/>
                        <a:t>0.8304</a:t>
                      </a:r>
                    </a:p>
                  </a:txBody>
                  <a:tcPr/>
                </a:tc>
                <a:extLst>
                  <a:ext uri="{0D108BD9-81ED-4DB2-BD59-A6C34878D82A}">
                    <a16:rowId xmlns:a16="http://schemas.microsoft.com/office/drawing/2014/main" val="1741255342"/>
                  </a:ext>
                </a:extLst>
              </a:tr>
              <a:tr h="507577">
                <a:tc>
                  <a:txBody>
                    <a:bodyPr/>
                    <a:lstStyle/>
                    <a:p>
                      <a:r>
                        <a:rPr lang="en-US" dirty="0"/>
                        <a:t>XG Boost Regression</a:t>
                      </a:r>
                    </a:p>
                  </a:txBody>
                  <a:tcPr/>
                </a:tc>
                <a:tc>
                  <a:txBody>
                    <a:bodyPr/>
                    <a:lstStyle/>
                    <a:p>
                      <a:r>
                        <a:rPr lang="en-US" dirty="0"/>
                        <a:t>0.0027</a:t>
                      </a:r>
                    </a:p>
                  </a:txBody>
                  <a:tcPr/>
                </a:tc>
                <a:tc>
                  <a:txBody>
                    <a:bodyPr/>
                    <a:lstStyle/>
                    <a:p>
                      <a:r>
                        <a:rPr lang="en-US" dirty="0"/>
                        <a:t>0.0518</a:t>
                      </a:r>
                    </a:p>
                  </a:txBody>
                  <a:tcPr/>
                </a:tc>
                <a:tc>
                  <a:txBody>
                    <a:bodyPr/>
                    <a:lstStyle/>
                    <a:p>
                      <a:r>
                        <a:rPr lang="en-US" dirty="0"/>
                        <a:t>0.0316</a:t>
                      </a:r>
                    </a:p>
                  </a:txBody>
                  <a:tcPr/>
                </a:tc>
                <a:tc>
                  <a:txBody>
                    <a:bodyPr/>
                    <a:lstStyle/>
                    <a:p>
                      <a:r>
                        <a:rPr lang="en-US" dirty="0"/>
                        <a:t>0.0174</a:t>
                      </a:r>
                    </a:p>
                  </a:txBody>
                  <a:tcPr/>
                </a:tc>
                <a:tc>
                  <a:txBody>
                    <a:bodyPr/>
                    <a:lstStyle/>
                    <a:p>
                      <a:r>
                        <a:rPr lang="en-US" dirty="0"/>
                        <a:t>0.9856</a:t>
                      </a:r>
                    </a:p>
                  </a:txBody>
                  <a:tcPr/>
                </a:tc>
                <a:extLst>
                  <a:ext uri="{0D108BD9-81ED-4DB2-BD59-A6C34878D82A}">
                    <a16:rowId xmlns:a16="http://schemas.microsoft.com/office/drawing/2014/main" val="186662746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204"/>
        <p:cNvGrpSpPr/>
        <p:nvPr/>
      </p:nvGrpSpPr>
      <p:grpSpPr>
        <a:xfrm>
          <a:off x="0" y="0"/>
          <a:ext cx="0" cy="0"/>
          <a:chOff x="0" y="0"/>
          <a:chExt cx="0" cy="0"/>
        </a:xfrm>
      </p:grpSpPr>
      <p:sp>
        <p:nvSpPr>
          <p:cNvPr id="3" name="Text Placeholder 2">
            <a:extLst>
              <a:ext uri="{FF2B5EF4-FFF2-40B4-BE49-F238E27FC236}">
                <a16:creationId xmlns:a16="http://schemas.microsoft.com/office/drawing/2014/main" id="{E381843D-45E3-9D8A-D182-746FD2588BF0}"/>
              </a:ext>
            </a:extLst>
          </p:cNvPr>
          <p:cNvSpPr>
            <a:spLocks noGrp="1"/>
          </p:cNvSpPr>
          <p:nvPr>
            <p:ph type="body" idx="1"/>
          </p:nvPr>
        </p:nvSpPr>
        <p:spPr>
          <a:xfrm>
            <a:off x="311700" y="252762"/>
            <a:ext cx="8520600" cy="617033"/>
          </a:xfrm>
        </p:spPr>
        <p:txBody>
          <a:bodyPr>
            <a:noAutofit/>
          </a:bodyPr>
          <a:lstStyle/>
          <a:p>
            <a:pPr marL="114300" indent="0">
              <a:buNone/>
            </a:pPr>
            <a:r>
              <a:rPr lang="en-US" sz="3200" dirty="0">
                <a:solidFill>
                  <a:srgbClr val="C00000"/>
                </a:solidFill>
              </a:rPr>
              <a:t>                      7.Conclusions</a:t>
            </a:r>
          </a:p>
        </p:txBody>
      </p:sp>
      <p:sp>
        <p:nvSpPr>
          <p:cNvPr id="4" name="TextBox 3">
            <a:extLst>
              <a:ext uri="{FF2B5EF4-FFF2-40B4-BE49-F238E27FC236}">
                <a16:creationId xmlns:a16="http://schemas.microsoft.com/office/drawing/2014/main" id="{2E31F279-D2C6-BF6A-AEE0-F3D6669A74E6}"/>
              </a:ext>
            </a:extLst>
          </p:cNvPr>
          <p:cNvSpPr txBox="1"/>
          <p:nvPr/>
        </p:nvSpPr>
        <p:spPr>
          <a:xfrm>
            <a:off x="394010" y="1100254"/>
            <a:ext cx="8520600" cy="3816429"/>
          </a:xfrm>
          <a:prstGeom prst="rect">
            <a:avLst/>
          </a:prstGeom>
          <a:noFill/>
        </p:spPr>
        <p:txBody>
          <a:bodyPr wrap="square" rtlCol="0">
            <a:spAutoFit/>
          </a:bodyPr>
          <a:lstStyle/>
          <a:p>
            <a:pPr algn="l"/>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ü"/>
            </a:pPr>
            <a:r>
              <a:rPr lang="en-US" b="0" i="0" u="none" strike="noStrike" baseline="0" dirty="0">
                <a:solidFill>
                  <a:srgbClr val="000000"/>
                </a:solidFill>
                <a:latin typeface="Arial" panose="020B0604020202020204" pitchFamily="34" charset="0"/>
              </a:rPr>
              <a:t>Stock Price prediction with the help of Machine Learning models is less time consuming and also it gives good performance. </a:t>
            </a:r>
          </a:p>
          <a:p>
            <a:pPr marL="285750" indent="-285750">
              <a:buFont typeface="Wingdings" panose="05000000000000000000" pitchFamily="2" charset="2"/>
              <a:buChar char="ü"/>
            </a:pPr>
            <a:r>
              <a:rPr lang="en-US" b="0" i="0" u="none" strike="noStrike" baseline="0" dirty="0">
                <a:solidFill>
                  <a:srgbClr val="000000"/>
                </a:solidFill>
                <a:latin typeface="Arial" panose="020B0604020202020204" pitchFamily="34" charset="0"/>
              </a:rPr>
              <a:t>Stock price was continuously increasing till 2018 after that it decreases due to fraud case of Rana Kapoor. </a:t>
            </a:r>
          </a:p>
          <a:p>
            <a:pPr marL="285750" indent="-285750">
              <a:buFont typeface="Wingdings" panose="05000000000000000000" pitchFamily="2" charset="2"/>
              <a:buChar char="ü"/>
            </a:pPr>
            <a:r>
              <a:rPr lang="en-US" b="0" i="0" u="none" strike="noStrike" baseline="0" dirty="0">
                <a:solidFill>
                  <a:srgbClr val="000000"/>
                </a:solidFill>
                <a:latin typeface="Arial" panose="020B0604020202020204" pitchFamily="34" charset="0"/>
              </a:rPr>
              <a:t>All independent variables (Open, High&amp; Low) are extremely correlated with dependent variable (Close). </a:t>
            </a:r>
          </a:p>
          <a:p>
            <a:pPr marL="285750" indent="-285750">
              <a:buFont typeface="Wingdings" panose="05000000000000000000" pitchFamily="2" charset="2"/>
              <a:buChar char="ü"/>
            </a:pPr>
            <a:r>
              <a:rPr lang="en-US" b="0" i="0" u="none" strike="noStrike" baseline="0" dirty="0">
                <a:solidFill>
                  <a:srgbClr val="000000"/>
                </a:solidFill>
                <a:latin typeface="Arial" panose="020B0604020202020204" pitchFamily="34" charset="0"/>
              </a:rPr>
              <a:t>All independent variables are highly correlated with each other (Multicollinearity). </a:t>
            </a:r>
          </a:p>
          <a:p>
            <a:pPr marL="285750" indent="-285750">
              <a:buFont typeface="Wingdings" panose="05000000000000000000" pitchFamily="2" charset="2"/>
              <a:buChar char="ü"/>
            </a:pPr>
            <a:r>
              <a:rPr lang="en-US" b="0" i="0" u="none" strike="noStrike" baseline="0" dirty="0">
                <a:solidFill>
                  <a:srgbClr val="000000"/>
                </a:solidFill>
                <a:latin typeface="Arial" panose="020B0604020202020204" pitchFamily="34" charset="0"/>
              </a:rPr>
              <a:t> Distribution of all independent and dependent variables was right skewed and after log transformation it became Normal. </a:t>
            </a:r>
          </a:p>
          <a:p>
            <a:pPr marL="285750" indent="-285750">
              <a:buFont typeface="Wingdings" panose="05000000000000000000" pitchFamily="2" charset="2"/>
              <a:buChar char="ü"/>
            </a:pPr>
            <a:r>
              <a:rPr lang="en-US" dirty="0">
                <a:latin typeface="Arial" panose="020B0604020202020204" pitchFamily="34" charset="0"/>
              </a:rPr>
              <a:t>We</a:t>
            </a:r>
            <a:r>
              <a:rPr lang="en-US" b="0" i="0" u="none" strike="noStrike" baseline="0" dirty="0">
                <a:solidFill>
                  <a:srgbClr val="000000"/>
                </a:solidFill>
                <a:latin typeface="Arial" panose="020B0604020202020204" pitchFamily="34" charset="0"/>
              </a:rPr>
              <a:t> have compared 5 models (</a:t>
            </a:r>
            <a:r>
              <a:rPr lang="en-US" b="1" i="0" u="none" strike="noStrike" baseline="0" dirty="0">
                <a:solidFill>
                  <a:srgbClr val="000000"/>
                </a:solidFill>
                <a:latin typeface="Arial" panose="020B0604020202020204" pitchFamily="34" charset="0"/>
              </a:rPr>
              <a:t>Linear Regression, Lasso Regression, Ridge Regression, Elastic Net Regression, and XG Boost Regression</a:t>
            </a:r>
            <a:r>
              <a:rPr lang="en-US" b="0" i="0" u="none" strike="noStrike" baseline="0" dirty="0">
                <a:solidFill>
                  <a:srgbClr val="000000"/>
                </a:solidFill>
                <a:latin typeface="Arial" panose="020B0604020202020204" pitchFamily="34" charset="0"/>
              </a:rPr>
              <a:t>) on the basis of </a:t>
            </a:r>
            <a:r>
              <a:rPr lang="en-US" b="1" i="0" u="none" strike="noStrike" baseline="0" dirty="0">
                <a:solidFill>
                  <a:srgbClr val="000000"/>
                </a:solidFill>
                <a:latin typeface="Arial" panose="020B0604020202020204" pitchFamily="34" charset="0"/>
              </a:rPr>
              <a:t>RMSE </a:t>
            </a:r>
            <a:r>
              <a:rPr lang="en-US" b="0" i="0" u="none" strike="noStrike" baseline="0" dirty="0">
                <a:solidFill>
                  <a:srgbClr val="000000"/>
                </a:solidFill>
                <a:latin typeface="Arial" panose="020B0604020202020204" pitchFamily="34" charset="0"/>
              </a:rPr>
              <a:t>and </a:t>
            </a:r>
            <a:r>
              <a:rPr lang="en-US" b="1" i="0" u="none" strike="noStrike" baseline="0" dirty="0">
                <a:solidFill>
                  <a:srgbClr val="000000"/>
                </a:solidFill>
                <a:latin typeface="Arial" panose="020B0604020202020204" pitchFamily="34" charset="0"/>
              </a:rPr>
              <a:t>MAPE</a:t>
            </a:r>
            <a:r>
              <a:rPr lang="en-US" b="0" i="0" u="none" strike="noStrike" baseline="0" dirty="0">
                <a:solidFill>
                  <a:srgbClr val="000000"/>
                </a:solidFill>
                <a:latin typeface="Arial" panose="020B0604020202020204" pitchFamily="34" charset="0"/>
              </a:rPr>
              <a:t>. </a:t>
            </a:r>
          </a:p>
          <a:p>
            <a:pPr marL="285750" indent="-285750">
              <a:buFont typeface="Wingdings" panose="05000000000000000000" pitchFamily="2" charset="2"/>
              <a:buChar char="ü"/>
            </a:pPr>
            <a:r>
              <a:rPr lang="en-US" b="1" i="0" u="none" strike="noStrike" baseline="0" dirty="0">
                <a:solidFill>
                  <a:srgbClr val="000000"/>
                </a:solidFill>
                <a:latin typeface="Arial" panose="020B0604020202020204" pitchFamily="34" charset="0"/>
              </a:rPr>
              <a:t>RMSE </a:t>
            </a:r>
            <a:r>
              <a:rPr lang="en-US" b="0" i="0" u="none" strike="noStrike" baseline="0" dirty="0">
                <a:solidFill>
                  <a:srgbClr val="000000"/>
                </a:solidFill>
                <a:latin typeface="Arial" panose="020B0604020202020204" pitchFamily="34" charset="0"/>
              </a:rPr>
              <a:t>and </a:t>
            </a:r>
            <a:r>
              <a:rPr lang="en-US" b="1" i="0" u="none" strike="noStrike" baseline="0" dirty="0">
                <a:solidFill>
                  <a:srgbClr val="000000"/>
                </a:solidFill>
                <a:latin typeface="Arial" panose="020B0604020202020204" pitchFamily="34" charset="0"/>
              </a:rPr>
              <a:t>MAPE </a:t>
            </a:r>
            <a:r>
              <a:rPr lang="en-US" b="0" i="0" u="none" strike="noStrike" baseline="0" dirty="0">
                <a:solidFill>
                  <a:srgbClr val="000000"/>
                </a:solidFill>
                <a:latin typeface="Arial" panose="020B0604020202020204" pitchFamily="34" charset="0"/>
              </a:rPr>
              <a:t>are mostly used as evaluation metrics to measure </a:t>
            </a:r>
            <a:r>
              <a:rPr lang="en-US" b="1" i="0" u="none" strike="noStrike" baseline="0" dirty="0">
                <a:solidFill>
                  <a:srgbClr val="000000"/>
                </a:solidFill>
                <a:latin typeface="Arial" panose="020B0604020202020204" pitchFamily="34" charset="0"/>
              </a:rPr>
              <a:t>forecast accuracy</a:t>
            </a:r>
            <a:r>
              <a:rPr lang="en-US" b="0" i="0" u="none" strike="noStrike" baseline="0" dirty="0">
                <a:solidFill>
                  <a:srgbClr val="000000"/>
                </a:solidFill>
                <a:latin typeface="Arial" panose="020B0604020202020204" pitchFamily="34" charset="0"/>
              </a:rPr>
              <a:t>. </a:t>
            </a:r>
          </a:p>
          <a:p>
            <a:pPr marL="285750" indent="-285750">
              <a:buFont typeface="Wingdings" panose="05000000000000000000" pitchFamily="2" charset="2"/>
              <a:buChar char="ü"/>
            </a:pPr>
            <a:r>
              <a:rPr lang="en-US" b="1" i="0" u="none" strike="noStrike" baseline="0" dirty="0">
                <a:solidFill>
                  <a:srgbClr val="000000"/>
                </a:solidFill>
                <a:latin typeface="Arial" panose="020B0604020202020204" pitchFamily="34" charset="0"/>
              </a:rPr>
              <a:t>XG Boost Regression </a:t>
            </a:r>
            <a:r>
              <a:rPr lang="en-US" b="0" i="0" u="none" strike="noStrike" baseline="0" dirty="0">
                <a:solidFill>
                  <a:srgbClr val="000000"/>
                </a:solidFill>
                <a:latin typeface="Arial" panose="020B0604020202020204" pitchFamily="34" charset="0"/>
              </a:rPr>
              <a:t>is best model among all five models with lowest </a:t>
            </a:r>
            <a:r>
              <a:rPr lang="en-US" b="1" i="0" u="none" strike="noStrike" baseline="0" dirty="0">
                <a:solidFill>
                  <a:srgbClr val="000000"/>
                </a:solidFill>
                <a:latin typeface="Arial" panose="020B0604020202020204" pitchFamily="34" charset="0"/>
              </a:rPr>
              <a:t>RMSE=0.0518</a:t>
            </a:r>
            <a:r>
              <a:rPr lang="en-US" b="0" i="0" u="none" strike="noStrike" baseline="0" dirty="0">
                <a:solidFill>
                  <a:srgbClr val="000000"/>
                </a:solidFill>
                <a:latin typeface="Arial" panose="020B0604020202020204" pitchFamily="34" charset="0"/>
              </a:rPr>
              <a:t>, and </a:t>
            </a:r>
            <a:r>
              <a:rPr lang="en-US" b="1" i="0" u="none" strike="noStrike" baseline="0" dirty="0">
                <a:solidFill>
                  <a:srgbClr val="000000"/>
                </a:solidFill>
                <a:latin typeface="Arial" panose="020B0604020202020204" pitchFamily="34" charset="0"/>
              </a:rPr>
              <a:t>MAPE=0.0174 </a:t>
            </a:r>
            <a:r>
              <a:rPr lang="en-US" b="0" i="0" u="none" strike="noStrike" baseline="0" dirty="0">
                <a:solidFill>
                  <a:srgbClr val="000000"/>
                </a:solidFill>
                <a:latin typeface="Arial" panose="020B0604020202020204" pitchFamily="34" charset="0"/>
              </a:rPr>
              <a:t>than other models and also it has highest </a:t>
            </a:r>
            <a:r>
              <a:rPr lang="en-US" b="1" i="0" u="none" strike="noStrike" baseline="0" dirty="0">
                <a:solidFill>
                  <a:srgbClr val="000000"/>
                </a:solidFill>
                <a:latin typeface="Arial" panose="020B0604020202020204" pitchFamily="34" charset="0"/>
              </a:rPr>
              <a:t>r2 score </a:t>
            </a:r>
            <a:r>
              <a:rPr lang="en-US" b="0" i="0" u="none" strike="noStrike" baseline="0" dirty="0">
                <a:solidFill>
                  <a:srgbClr val="000000"/>
                </a:solidFill>
                <a:latin typeface="Arial" panose="020B0604020202020204" pitchFamily="34" charset="0"/>
              </a:rPr>
              <a:t>(</a:t>
            </a:r>
            <a:r>
              <a:rPr lang="en-US" b="1" i="0" u="none" strike="noStrike" baseline="0" dirty="0">
                <a:solidFill>
                  <a:srgbClr val="000000"/>
                </a:solidFill>
                <a:latin typeface="Arial" panose="020B0604020202020204" pitchFamily="34" charset="0"/>
              </a:rPr>
              <a:t>r2 score=0.9856</a:t>
            </a:r>
            <a:r>
              <a:rPr lang="en-US" b="0" i="0" u="none" strike="noStrike" baseline="0" dirty="0">
                <a:solidFill>
                  <a:srgbClr val="000000"/>
                </a:solidFill>
                <a:latin typeface="Arial" panose="020B0604020202020204" pitchFamily="34" charset="0"/>
              </a:rPr>
              <a:t>) than other models. </a:t>
            </a:r>
          </a:p>
          <a:p>
            <a:pPr marL="285750" indent="-285750">
              <a:buFont typeface="Wingdings" panose="05000000000000000000" pitchFamily="2" charset="2"/>
              <a:buChar char="ü"/>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3FC1F-FD26-E05B-8E91-9051B991DFA9}"/>
              </a:ext>
            </a:extLst>
          </p:cNvPr>
          <p:cNvPicPr>
            <a:picLocks noChangeAspect="1"/>
          </p:cNvPicPr>
          <p:nvPr/>
        </p:nvPicPr>
        <p:blipFill>
          <a:blip r:embed="rId2"/>
          <a:stretch>
            <a:fillRect/>
          </a:stretch>
        </p:blipFill>
        <p:spPr>
          <a:xfrm>
            <a:off x="683941" y="539749"/>
            <a:ext cx="7805854" cy="4277577"/>
          </a:xfrm>
          <a:prstGeom prst="rect">
            <a:avLst/>
          </a:prstGeom>
        </p:spPr>
      </p:pic>
    </p:spTree>
    <p:extLst>
      <p:ext uri="{BB962C8B-B14F-4D97-AF65-F5344CB8AC3E}">
        <p14:creationId xmlns:p14="http://schemas.microsoft.com/office/powerpoint/2010/main" val="255407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24131" lvl="0" algn="l" rtl="0">
              <a:spcBef>
                <a:spcPts val="0"/>
              </a:spcBef>
              <a:spcAft>
                <a:spcPts val="0"/>
              </a:spcAft>
              <a:buClr>
                <a:srgbClr val="C00000"/>
              </a:buClr>
              <a:buSzPts val="3220"/>
            </a:pPr>
            <a:r>
              <a:rPr lang="en-GB" sz="3220" b="1" dirty="0">
                <a:solidFill>
                  <a:srgbClr val="C00000"/>
                </a:solidFill>
              </a:rPr>
              <a:t>1. </a:t>
            </a:r>
            <a:r>
              <a:rPr lang="en-GB" sz="3220" b="1" u="sng" dirty="0">
                <a:solidFill>
                  <a:srgbClr val="C00000"/>
                </a:solidFill>
              </a:rPr>
              <a:t>Problem Statement</a:t>
            </a:r>
            <a:endParaRPr sz="3220" b="1" u="sng" dirty="0">
              <a:solidFill>
                <a:srgbClr val="C00000"/>
              </a:solidFill>
            </a:endParaRPr>
          </a:p>
        </p:txBody>
      </p:sp>
      <p:sp>
        <p:nvSpPr>
          <p:cNvPr id="69" name="Google Shape;69;p15"/>
          <p:cNvSpPr txBox="1">
            <a:spLocks noGrp="1"/>
          </p:cNvSpPr>
          <p:nvPr>
            <p:ph type="body" idx="1"/>
          </p:nvPr>
        </p:nvSpPr>
        <p:spPr>
          <a:xfrm>
            <a:off x="311700" y="695275"/>
            <a:ext cx="5254529" cy="34164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sz="1800" b="0" i="0" u="none" strike="noStrike" baseline="0" dirty="0">
                <a:solidFill>
                  <a:srgbClr val="000000"/>
                </a:solidFill>
                <a:latin typeface="Arial" panose="020B0604020202020204" pitchFamily="34" charset="0"/>
              </a:rPr>
              <a:t>YES Bank is a well-known bank in the Indian financial domain. Since 2018, it has been in the news because of the fraud case involving Rana Kapoor. </a:t>
            </a:r>
          </a:p>
          <a:p>
            <a:pPr marL="285750" indent="-285750">
              <a:spcAft>
                <a:spcPts val="1200"/>
              </a:spcAft>
            </a:pPr>
            <a:r>
              <a:rPr lang="en-US" sz="1800" b="0" i="0" u="none" strike="noStrike" baseline="0" dirty="0">
                <a:solidFill>
                  <a:srgbClr val="000000"/>
                </a:solidFill>
                <a:latin typeface="Arial" panose="020B0604020202020204" pitchFamily="34" charset="0"/>
              </a:rPr>
              <a:t>We  were interested to know that either ML model can predict the impact on stock price due to any fraud cases.</a:t>
            </a:r>
          </a:p>
          <a:p>
            <a:pPr marL="285750" indent="-285750">
              <a:spcAft>
                <a:spcPts val="1200"/>
              </a:spcAft>
            </a:pPr>
            <a:r>
              <a:rPr lang="en-US" sz="1800" b="0" i="0" u="none" strike="noStrike" baseline="0" dirty="0">
                <a:solidFill>
                  <a:srgbClr val="000000"/>
                </a:solidFill>
                <a:latin typeface="Arial" panose="020B0604020202020204" pitchFamily="34" charset="0"/>
              </a:rPr>
              <a:t>So we have performed regression analysis to make future prediction using various machine learning models and selected one model as best model after comparing them using evaluation matrices and this model will be going to use for future prediction.</a:t>
            </a:r>
          </a:p>
          <a:p>
            <a:pPr marL="285750" indent="-285750">
              <a:spcAft>
                <a:spcPts val="1200"/>
              </a:spcAft>
            </a:pPr>
            <a:endParaRPr lang="en-US" sz="1800" b="0" i="0" u="none" strike="noStrike" baseline="0" dirty="0">
              <a:solidFill>
                <a:srgbClr val="000000"/>
              </a:solidFill>
              <a:latin typeface="Arial" panose="020B0604020202020204" pitchFamily="34" charset="0"/>
            </a:endParaRPr>
          </a:p>
          <a:p>
            <a:pPr marL="285750" indent="-285750">
              <a:spcAft>
                <a:spcPts val="1200"/>
              </a:spcAft>
            </a:pPr>
            <a:endParaRPr dirty="0"/>
          </a:p>
        </p:txBody>
      </p:sp>
      <p:pic>
        <p:nvPicPr>
          <p:cNvPr id="9" name="Picture 8">
            <a:extLst>
              <a:ext uri="{FF2B5EF4-FFF2-40B4-BE49-F238E27FC236}">
                <a16:creationId xmlns:a16="http://schemas.microsoft.com/office/drawing/2014/main" id="{FF57BBBB-A037-E1F8-2678-0C9FE11065B1}"/>
              </a:ext>
            </a:extLst>
          </p:cNvPr>
          <p:cNvPicPr>
            <a:picLocks noChangeAspect="1"/>
          </p:cNvPicPr>
          <p:nvPr/>
        </p:nvPicPr>
        <p:blipFill>
          <a:blip r:embed="rId3"/>
          <a:stretch>
            <a:fillRect/>
          </a:stretch>
        </p:blipFill>
        <p:spPr>
          <a:xfrm>
            <a:off x="5618272" y="712925"/>
            <a:ext cx="3018263" cy="26919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23400" y="423746"/>
            <a:ext cx="8520600" cy="437127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600"/>
              </a:spcAft>
              <a:buNone/>
            </a:pPr>
            <a:r>
              <a:rPr lang="en-GB" sz="3600" b="1" dirty="0">
                <a:solidFill>
                  <a:srgbClr val="C00000"/>
                </a:solidFill>
              </a:rPr>
              <a:t>2.</a:t>
            </a:r>
            <a:r>
              <a:rPr lang="en-GB" sz="3600" b="1" u="sng" dirty="0">
                <a:solidFill>
                  <a:srgbClr val="C00000"/>
                </a:solidFill>
              </a:rPr>
              <a:t>Data Summary</a:t>
            </a:r>
            <a:br>
              <a:rPr lang="en-GB" sz="3600" b="1" dirty="0">
                <a:solidFill>
                  <a:srgbClr val="C00000"/>
                </a:solidFill>
              </a:rPr>
            </a:br>
            <a:r>
              <a:rPr lang="en-US" sz="2000" b="1" dirty="0">
                <a:solidFill>
                  <a:schemeClr val="tx1"/>
                </a:solidFill>
              </a:rPr>
              <a:t>Data Set:- </a:t>
            </a:r>
            <a:r>
              <a:rPr lang="en-US" sz="1700" dirty="0">
                <a:solidFill>
                  <a:schemeClr val="tx1"/>
                </a:solidFill>
              </a:rPr>
              <a:t>In Yes Bank Stock Price data set contains 185 rows and 5 columns which includes Date, Open, High, Low and Close.</a:t>
            </a:r>
            <a:br>
              <a:rPr lang="en-US" sz="1700" dirty="0">
                <a:solidFill>
                  <a:schemeClr val="tx1"/>
                </a:solidFill>
              </a:rPr>
            </a:br>
            <a:br>
              <a:rPr lang="en-US" sz="1700" b="0" i="0" u="none" strike="noStrike" baseline="0" dirty="0">
                <a:solidFill>
                  <a:srgbClr val="000000"/>
                </a:solidFill>
                <a:latin typeface="+mj-lt"/>
              </a:rPr>
            </a:br>
            <a:r>
              <a:rPr lang="en-US" sz="2000" b="1" i="0" u="none" strike="noStrike" baseline="0" dirty="0">
                <a:solidFill>
                  <a:srgbClr val="000000"/>
                </a:solidFill>
                <a:latin typeface="+mj-lt"/>
              </a:rPr>
              <a:t>Date</a:t>
            </a:r>
            <a:r>
              <a:rPr lang="en-US" sz="2000" b="0" i="0" u="none" strike="noStrike" baseline="0" dirty="0">
                <a:solidFill>
                  <a:srgbClr val="000000"/>
                </a:solidFill>
                <a:latin typeface="+mj-lt"/>
              </a:rPr>
              <a:t>:- </a:t>
            </a:r>
            <a:r>
              <a:rPr lang="en-US" sz="1700" b="0" i="0" u="none" strike="noStrike" baseline="0" dirty="0">
                <a:solidFill>
                  <a:srgbClr val="000000"/>
                </a:solidFill>
                <a:latin typeface="+mj-lt"/>
              </a:rPr>
              <a:t>The date of record finalizes the transfer of the stock's ownership</a:t>
            </a:r>
            <a:br>
              <a:rPr lang="en-US" sz="1700" b="0" i="0" u="none" strike="noStrike" baseline="0" dirty="0">
                <a:solidFill>
                  <a:srgbClr val="000000"/>
                </a:solidFill>
                <a:latin typeface="+mj-lt"/>
              </a:rPr>
            </a:br>
            <a:br>
              <a:rPr lang="en-US" sz="1700" b="0" i="0" u="none" strike="noStrike" baseline="0" dirty="0">
                <a:solidFill>
                  <a:srgbClr val="000000"/>
                </a:solidFill>
                <a:latin typeface="+mj-lt"/>
              </a:rPr>
            </a:br>
            <a:r>
              <a:rPr lang="en-US" sz="2000" b="1" i="0" u="none" strike="noStrike" baseline="0" dirty="0">
                <a:solidFill>
                  <a:srgbClr val="000000"/>
                </a:solidFill>
                <a:latin typeface="+mj-lt"/>
              </a:rPr>
              <a:t>Open:-</a:t>
            </a:r>
            <a:r>
              <a:rPr lang="en-US" sz="2000" dirty="0">
                <a:solidFill>
                  <a:srgbClr val="000000"/>
                </a:solidFill>
                <a:latin typeface="Roboto" panose="02000000000000000000" pitchFamily="2" charset="0"/>
              </a:rPr>
              <a:t> </a:t>
            </a:r>
            <a:r>
              <a:rPr lang="en-US" sz="1700" b="0" i="0" u="none" strike="noStrike" baseline="0" dirty="0">
                <a:solidFill>
                  <a:srgbClr val="000000"/>
                </a:solidFill>
                <a:latin typeface="+mj-lt"/>
              </a:rPr>
              <a:t>Open Price is the price at which the financial security opens in the market when trading begins. It may or may not be different from the previous day's closing price. The security may open at a higher price than the closing price due to excess demand of the security</a:t>
            </a:r>
            <a:r>
              <a:rPr lang="en-US" sz="1700" b="0" i="0" u="none" strike="noStrike" baseline="0" dirty="0">
                <a:solidFill>
                  <a:srgbClr val="000000"/>
                </a:solidFill>
                <a:latin typeface="Roboto" panose="02000000000000000000" pitchFamily="2" charset="0"/>
              </a:rPr>
              <a:t>.</a:t>
            </a:r>
            <a:br>
              <a:rPr lang="en-US" sz="1700" b="0" i="0" u="none" strike="noStrike" baseline="0" dirty="0">
                <a:solidFill>
                  <a:srgbClr val="000000"/>
                </a:solidFill>
                <a:latin typeface="Roboto" panose="02000000000000000000" pitchFamily="2" charset="0"/>
              </a:rPr>
            </a:br>
            <a:br>
              <a:rPr lang="en-US" sz="2000" b="0" i="0" u="none" strike="noStrike" baseline="0" dirty="0">
                <a:solidFill>
                  <a:srgbClr val="000000"/>
                </a:solidFill>
                <a:latin typeface="Roboto" panose="02000000000000000000" pitchFamily="2" charset="0"/>
              </a:rPr>
            </a:br>
            <a:r>
              <a:rPr lang="en-US" sz="2000" b="1" dirty="0">
                <a:solidFill>
                  <a:srgbClr val="000000"/>
                </a:solidFill>
                <a:latin typeface="+mj-lt"/>
              </a:rPr>
              <a:t>High:-</a:t>
            </a:r>
            <a:r>
              <a:rPr lang="en-US" sz="1700" i="0" u="none" strike="noStrike" baseline="0" dirty="0">
                <a:solidFill>
                  <a:srgbClr val="000000"/>
                </a:solidFill>
                <a:latin typeface="+mj-lt"/>
              </a:rPr>
              <a:t>High is the highest price at which a stock traded during a period.</a:t>
            </a:r>
            <a:br>
              <a:rPr lang="en-US" sz="1700" i="0" u="none" strike="noStrike" baseline="0" dirty="0">
                <a:solidFill>
                  <a:srgbClr val="000000"/>
                </a:solidFill>
                <a:latin typeface="+mj-lt"/>
              </a:rPr>
            </a:br>
            <a:r>
              <a:rPr lang="en-US" sz="1700" i="0" u="none" strike="noStrike" baseline="0" dirty="0">
                <a:solidFill>
                  <a:srgbClr val="000000"/>
                </a:solidFill>
                <a:latin typeface="+mj-lt"/>
              </a:rPr>
              <a:t> </a:t>
            </a:r>
            <a:br>
              <a:rPr lang="en-US" sz="1700" i="0" u="none" strike="noStrike" baseline="0" dirty="0">
                <a:solidFill>
                  <a:srgbClr val="000000"/>
                </a:solidFill>
                <a:latin typeface="+mj-lt"/>
              </a:rPr>
            </a:br>
            <a:r>
              <a:rPr lang="en-US" sz="2000" b="1" i="0" u="none" strike="noStrike" baseline="0" dirty="0">
                <a:solidFill>
                  <a:srgbClr val="000000"/>
                </a:solidFill>
                <a:latin typeface="+mj-lt"/>
              </a:rPr>
              <a:t>Low:- </a:t>
            </a:r>
            <a:r>
              <a:rPr lang="en-US" sz="1700" i="0" u="none" strike="noStrike" baseline="0" dirty="0">
                <a:solidFill>
                  <a:srgbClr val="000000"/>
                </a:solidFill>
                <a:latin typeface="+mj-lt"/>
              </a:rPr>
              <a:t>Low is the lowest price at which stock traded during a period.</a:t>
            </a:r>
            <a:br>
              <a:rPr lang="en-US" sz="1700" i="0" u="none" strike="noStrike" baseline="0" dirty="0">
                <a:solidFill>
                  <a:srgbClr val="000000"/>
                </a:solidFill>
                <a:latin typeface="+mj-lt"/>
              </a:rPr>
            </a:br>
            <a:br>
              <a:rPr lang="en-US" sz="1700" i="0" u="none" strike="noStrike" baseline="0" dirty="0">
                <a:solidFill>
                  <a:srgbClr val="000000"/>
                </a:solidFill>
                <a:latin typeface="+mj-lt"/>
              </a:rPr>
            </a:br>
            <a:r>
              <a:rPr lang="en-US" sz="2000" b="1" dirty="0">
                <a:solidFill>
                  <a:srgbClr val="000000"/>
                </a:solidFill>
                <a:latin typeface="+mj-lt"/>
              </a:rPr>
              <a:t>Close:- </a:t>
            </a:r>
            <a:r>
              <a:rPr lang="en-US" sz="1700" dirty="0">
                <a:solidFill>
                  <a:srgbClr val="000000"/>
                </a:solidFill>
                <a:latin typeface="+mj-lt"/>
              </a:rPr>
              <a:t>Closing price of stock is the price at which the share closes at the end of trading hours of the stock market.</a:t>
            </a:r>
            <a:br>
              <a:rPr lang="en-US" sz="1700" b="1" i="0" u="none" strike="noStrike" baseline="0" dirty="0">
                <a:solidFill>
                  <a:srgbClr val="000000"/>
                </a:solidFill>
                <a:latin typeface="+mj-lt"/>
              </a:rPr>
            </a:br>
            <a:endParaRPr sz="1700" dirty="0"/>
          </a:p>
        </p:txBody>
      </p:sp>
      <p:sp>
        <p:nvSpPr>
          <p:cNvPr id="76" name="Google Shape;76;p16"/>
          <p:cNvSpPr txBox="1">
            <a:spLocks noGrp="1"/>
          </p:cNvSpPr>
          <p:nvPr>
            <p:ph type="body" idx="1"/>
          </p:nvPr>
        </p:nvSpPr>
        <p:spPr>
          <a:xfrm>
            <a:off x="2542478" y="2817542"/>
            <a:ext cx="446049" cy="297366"/>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US" sz="4300" b="0" i="0" u="none" strike="noStrike" baseline="0" dirty="0">
                <a:solidFill>
                  <a:srgbClr val="000000"/>
                </a:solidFill>
                <a:latin typeface="Roboto" panose="02000000000000000000" pitchFamily="2" charset="0"/>
              </a:rPr>
              <a:t> </a:t>
            </a:r>
          </a:p>
          <a:p>
            <a:pPr marL="0" lvl="0" indent="0" algn="l" rtl="0">
              <a:spcBef>
                <a:spcPts val="0"/>
              </a:spcBef>
              <a:spcAft>
                <a:spcPts val="1200"/>
              </a:spcAft>
              <a:buNone/>
            </a:pPr>
            <a:endParaRPr sz="21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4"/>
            <a:ext cx="5576144" cy="4342565"/>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GB" sz="3600" b="1" dirty="0">
                <a:solidFill>
                  <a:srgbClr val="C00000"/>
                </a:solidFill>
              </a:rPr>
              <a:t>3. </a:t>
            </a:r>
            <a:r>
              <a:rPr lang="en-GB" sz="3200" b="1" u="sng" dirty="0">
                <a:solidFill>
                  <a:srgbClr val="C00000"/>
                </a:solidFill>
              </a:rPr>
              <a:t>Data Cleaning</a:t>
            </a:r>
            <a:br>
              <a:rPr lang="en-GB" sz="3600" b="1" dirty="0">
                <a:solidFill>
                  <a:srgbClr val="C00000"/>
                </a:solidFill>
              </a:rPr>
            </a:br>
            <a:r>
              <a:rPr lang="en-GB" sz="2000" dirty="0">
                <a:solidFill>
                  <a:schemeClr val="accent1">
                    <a:lumMod val="50000"/>
                  </a:schemeClr>
                </a:solidFill>
              </a:rPr>
              <a:t>In this we performed:</a:t>
            </a:r>
            <a:br>
              <a:rPr lang="en-GB" sz="2000" dirty="0">
                <a:solidFill>
                  <a:schemeClr val="tx1"/>
                </a:solidFill>
              </a:rPr>
            </a:br>
            <a:r>
              <a:rPr lang="en-GB" sz="2000" dirty="0">
                <a:solidFill>
                  <a:schemeClr val="tx1"/>
                </a:solidFill>
              </a:rPr>
              <a:t>1.Null value Treatment</a:t>
            </a:r>
            <a:br>
              <a:rPr lang="en-GB" sz="2000" dirty="0">
                <a:solidFill>
                  <a:schemeClr val="tx1"/>
                </a:solidFill>
              </a:rPr>
            </a:br>
            <a:r>
              <a:rPr lang="en-GB" sz="2000" dirty="0">
                <a:solidFill>
                  <a:schemeClr val="tx1"/>
                </a:solidFill>
              </a:rPr>
              <a:t>2.Duplicate Treatment</a:t>
            </a:r>
            <a:br>
              <a:rPr lang="en-GB" sz="2000" dirty="0">
                <a:solidFill>
                  <a:schemeClr val="tx1"/>
                </a:solidFill>
              </a:rPr>
            </a:br>
            <a:r>
              <a:rPr lang="en-GB" sz="2000" dirty="0">
                <a:solidFill>
                  <a:schemeClr val="tx1"/>
                </a:solidFill>
              </a:rPr>
              <a:t>3.Data Format change</a:t>
            </a:r>
            <a:br>
              <a:rPr lang="en-GB" sz="2000" dirty="0">
                <a:solidFill>
                  <a:schemeClr val="tx1"/>
                </a:solidFill>
              </a:rPr>
            </a:br>
            <a:r>
              <a:rPr lang="en-GB" sz="2000" dirty="0">
                <a:solidFill>
                  <a:schemeClr val="tx1"/>
                </a:solidFill>
              </a:rPr>
              <a:t>1.</a:t>
            </a:r>
            <a:r>
              <a:rPr lang="en-GB" sz="2000" u="sng" dirty="0">
                <a:solidFill>
                  <a:schemeClr val="tx1"/>
                </a:solidFill>
              </a:rPr>
              <a:t>Null Value Treatment </a:t>
            </a:r>
            <a:r>
              <a:rPr lang="en-GB" sz="2000" dirty="0">
                <a:solidFill>
                  <a:schemeClr val="tx1"/>
                </a:solidFill>
              </a:rPr>
              <a:t>: </a:t>
            </a:r>
            <a:r>
              <a:rPr lang="en-GB" sz="1800" dirty="0">
                <a:solidFill>
                  <a:schemeClr val="tx1"/>
                </a:solidFill>
              </a:rPr>
              <a:t>In given dataset no null value was there.</a:t>
            </a:r>
            <a:br>
              <a:rPr lang="en-GB" sz="1800" dirty="0">
                <a:solidFill>
                  <a:schemeClr val="tx1"/>
                </a:solidFill>
              </a:rPr>
            </a:br>
            <a:br>
              <a:rPr lang="en-GB" sz="1800" dirty="0">
                <a:solidFill>
                  <a:schemeClr val="tx1"/>
                </a:solidFill>
              </a:rPr>
            </a:br>
            <a:r>
              <a:rPr lang="en-GB" sz="1800" dirty="0">
                <a:solidFill>
                  <a:schemeClr val="tx1"/>
                </a:solidFill>
              </a:rPr>
              <a:t>2. </a:t>
            </a:r>
            <a:r>
              <a:rPr lang="en-GB" sz="2000" u="sng" dirty="0">
                <a:solidFill>
                  <a:schemeClr val="tx1"/>
                </a:solidFill>
              </a:rPr>
              <a:t>Duplicate Treatment </a:t>
            </a:r>
            <a:r>
              <a:rPr lang="en-GB" sz="2000" dirty="0">
                <a:solidFill>
                  <a:schemeClr val="tx1"/>
                </a:solidFill>
              </a:rPr>
              <a:t>:</a:t>
            </a:r>
            <a:r>
              <a:rPr lang="en-GB" sz="1800" dirty="0">
                <a:solidFill>
                  <a:schemeClr val="tx1"/>
                </a:solidFill>
              </a:rPr>
              <a:t>There was no duplicate data in dataset.</a:t>
            </a:r>
            <a:br>
              <a:rPr lang="en-GB" sz="1800" dirty="0">
                <a:solidFill>
                  <a:schemeClr val="tx1"/>
                </a:solidFill>
              </a:rPr>
            </a:br>
            <a:br>
              <a:rPr lang="en-GB" sz="1800" dirty="0">
                <a:solidFill>
                  <a:schemeClr val="tx1"/>
                </a:solidFill>
              </a:rPr>
            </a:br>
            <a:r>
              <a:rPr lang="en-GB" sz="1800" dirty="0">
                <a:solidFill>
                  <a:schemeClr val="tx1"/>
                </a:solidFill>
              </a:rPr>
              <a:t>3.</a:t>
            </a:r>
            <a:r>
              <a:rPr lang="en-GB" sz="2000" u="sng" dirty="0">
                <a:solidFill>
                  <a:schemeClr val="tx1"/>
                </a:solidFill>
              </a:rPr>
              <a:t>Data Format change</a:t>
            </a:r>
            <a:r>
              <a:rPr lang="en-GB" sz="1800" dirty="0">
                <a:solidFill>
                  <a:schemeClr val="tx1"/>
                </a:solidFill>
              </a:rPr>
              <a:t>: We have changed datatype of Date column from object to time64 format.</a:t>
            </a:r>
            <a:endParaRPr sz="1800" u="sng" dirty="0"/>
          </a:p>
        </p:txBody>
      </p:sp>
      <p:pic>
        <p:nvPicPr>
          <p:cNvPr id="5" name="Picture 4">
            <a:extLst>
              <a:ext uri="{FF2B5EF4-FFF2-40B4-BE49-F238E27FC236}">
                <a16:creationId xmlns:a16="http://schemas.microsoft.com/office/drawing/2014/main" id="{24C99B18-C9BF-0B37-ECD9-194D09AE7EF0}"/>
              </a:ext>
            </a:extLst>
          </p:cNvPr>
          <p:cNvPicPr>
            <a:picLocks noChangeAspect="1"/>
          </p:cNvPicPr>
          <p:nvPr/>
        </p:nvPicPr>
        <p:blipFill>
          <a:blip r:embed="rId3"/>
          <a:stretch>
            <a:fillRect/>
          </a:stretch>
        </p:blipFill>
        <p:spPr>
          <a:xfrm>
            <a:off x="5798633" y="1278673"/>
            <a:ext cx="3230137" cy="28249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609600" y="126380"/>
            <a:ext cx="8452623" cy="847493"/>
          </a:xfrm>
          <a:prstGeom prst="rect">
            <a:avLst/>
          </a:prstGeom>
        </p:spPr>
        <p:txBody>
          <a:bodyPr spcFirstLastPara="1" wrap="square" lIns="91425" tIns="91425" rIns="91425" bIns="91425" anchor="t" anchorCtr="0">
            <a:normAutofit fontScale="90000"/>
          </a:bodyPr>
          <a:lstStyle/>
          <a:p>
            <a:pPr lvl="0" algn="l" rtl="0">
              <a:spcBef>
                <a:spcPts val="0"/>
              </a:spcBef>
              <a:spcAft>
                <a:spcPts val="0"/>
              </a:spcAft>
            </a:pPr>
            <a:r>
              <a:rPr lang="en-US" b="1" dirty="0">
                <a:solidFill>
                  <a:srgbClr val="C00000"/>
                </a:solidFill>
              </a:rPr>
              <a:t>        4.</a:t>
            </a:r>
            <a:r>
              <a:rPr lang="en-US" sz="3200" b="1" dirty="0">
                <a:solidFill>
                  <a:srgbClr val="C00000"/>
                </a:solidFill>
              </a:rPr>
              <a:t>Exploratory Data Analysis(EDA)</a:t>
            </a:r>
            <a:br>
              <a:rPr lang="en-US" sz="3200" b="1" u="sng" dirty="0">
                <a:solidFill>
                  <a:srgbClr val="C00000"/>
                </a:solidFill>
              </a:rPr>
            </a:br>
            <a:r>
              <a:rPr lang="en-US" sz="2500" b="1" dirty="0">
                <a:solidFill>
                  <a:schemeClr val="accent1">
                    <a:lumMod val="75000"/>
                  </a:schemeClr>
                </a:solidFill>
              </a:rPr>
              <a:t>Univariate</a:t>
            </a:r>
            <a:r>
              <a:rPr lang="en-US" sz="3200" b="1" dirty="0">
                <a:solidFill>
                  <a:schemeClr val="accent1">
                    <a:lumMod val="75000"/>
                  </a:schemeClr>
                </a:solidFill>
              </a:rPr>
              <a:t> </a:t>
            </a:r>
            <a:r>
              <a:rPr lang="en-US" sz="2500" b="1" dirty="0">
                <a:solidFill>
                  <a:schemeClr val="accent1">
                    <a:lumMod val="75000"/>
                  </a:schemeClr>
                </a:solidFill>
              </a:rPr>
              <a:t>Analysis</a:t>
            </a:r>
            <a:endParaRPr sz="1700" b="1" u="sng" dirty="0">
              <a:solidFill>
                <a:schemeClr val="accent1">
                  <a:lumMod val="75000"/>
                </a:schemeClr>
              </a:solidFill>
            </a:endParaRPr>
          </a:p>
        </p:txBody>
      </p:sp>
      <p:pic>
        <p:nvPicPr>
          <p:cNvPr id="5" name="Picture 4">
            <a:extLst>
              <a:ext uri="{FF2B5EF4-FFF2-40B4-BE49-F238E27FC236}">
                <a16:creationId xmlns:a16="http://schemas.microsoft.com/office/drawing/2014/main" id="{74945D6C-DB70-C276-A8ED-2B7BE234FC79}"/>
              </a:ext>
            </a:extLst>
          </p:cNvPr>
          <p:cNvPicPr>
            <a:picLocks noChangeAspect="1"/>
          </p:cNvPicPr>
          <p:nvPr/>
        </p:nvPicPr>
        <p:blipFill>
          <a:blip r:embed="rId3"/>
          <a:stretch>
            <a:fillRect/>
          </a:stretch>
        </p:blipFill>
        <p:spPr>
          <a:xfrm>
            <a:off x="0" y="1033346"/>
            <a:ext cx="8378283" cy="3114908"/>
          </a:xfrm>
          <a:prstGeom prst="rect">
            <a:avLst/>
          </a:prstGeom>
        </p:spPr>
      </p:pic>
      <p:sp>
        <p:nvSpPr>
          <p:cNvPr id="8" name="TextBox 7">
            <a:extLst>
              <a:ext uri="{FF2B5EF4-FFF2-40B4-BE49-F238E27FC236}">
                <a16:creationId xmlns:a16="http://schemas.microsoft.com/office/drawing/2014/main" id="{1F6D2F6C-8862-C0F3-B330-CB41A77B04EE}"/>
              </a:ext>
            </a:extLst>
          </p:cNvPr>
          <p:cNvSpPr txBox="1"/>
          <p:nvPr/>
        </p:nvSpPr>
        <p:spPr>
          <a:xfrm>
            <a:off x="609600" y="4148254"/>
            <a:ext cx="8267700" cy="584775"/>
          </a:xfrm>
          <a:prstGeom prst="rect">
            <a:avLst/>
          </a:prstGeom>
          <a:noFill/>
        </p:spPr>
        <p:txBody>
          <a:bodyPr wrap="square" rtlCol="0">
            <a:spAutoFit/>
          </a:bodyPr>
          <a:lstStyle/>
          <a:p>
            <a:r>
              <a:rPr lang="en-US" sz="1600" b="0" i="0" dirty="0">
                <a:solidFill>
                  <a:srgbClr val="212121"/>
                </a:solidFill>
                <a:effectLst/>
                <a:latin typeface="+mj-lt"/>
              </a:rPr>
              <a:t>From above graph it is clear that, trend was continuously increasing from 2009 till 2018. After 2018 it started to decrease due to fraud case of Rana Kapoor.</a:t>
            </a:r>
            <a:endParaRPr lang="en-US" sz="16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97"/>
        <p:cNvGrpSpPr/>
        <p:nvPr/>
      </p:nvGrpSpPr>
      <p:grpSpPr>
        <a:xfrm>
          <a:off x="0" y="0"/>
          <a:ext cx="0" cy="0"/>
          <a:chOff x="0" y="0"/>
          <a:chExt cx="0" cy="0"/>
        </a:xfrm>
      </p:grpSpPr>
      <p:pic>
        <p:nvPicPr>
          <p:cNvPr id="3" name="Picture 2">
            <a:extLst>
              <a:ext uri="{FF2B5EF4-FFF2-40B4-BE49-F238E27FC236}">
                <a16:creationId xmlns:a16="http://schemas.microsoft.com/office/drawing/2014/main" id="{B886A2C9-AB70-7658-14B9-7FBB84225B57}"/>
              </a:ext>
            </a:extLst>
          </p:cNvPr>
          <p:cNvPicPr>
            <a:picLocks noChangeAspect="1"/>
          </p:cNvPicPr>
          <p:nvPr/>
        </p:nvPicPr>
        <p:blipFill>
          <a:blip r:embed="rId3"/>
          <a:stretch>
            <a:fillRect/>
          </a:stretch>
        </p:blipFill>
        <p:spPr>
          <a:xfrm>
            <a:off x="609600" y="1693507"/>
            <a:ext cx="3122343" cy="3230866"/>
          </a:xfrm>
          <a:prstGeom prst="rect">
            <a:avLst/>
          </a:prstGeom>
        </p:spPr>
      </p:pic>
      <p:pic>
        <p:nvPicPr>
          <p:cNvPr id="5" name="Picture 4">
            <a:extLst>
              <a:ext uri="{FF2B5EF4-FFF2-40B4-BE49-F238E27FC236}">
                <a16:creationId xmlns:a16="http://schemas.microsoft.com/office/drawing/2014/main" id="{A0FC4B1B-B3E4-3687-E27C-FDC40B29F86D}"/>
              </a:ext>
            </a:extLst>
          </p:cNvPr>
          <p:cNvPicPr>
            <a:picLocks noChangeAspect="1"/>
          </p:cNvPicPr>
          <p:nvPr/>
        </p:nvPicPr>
        <p:blipFill>
          <a:blip r:embed="rId4"/>
          <a:stretch>
            <a:fillRect/>
          </a:stretch>
        </p:blipFill>
        <p:spPr>
          <a:xfrm>
            <a:off x="4984370" y="1616194"/>
            <a:ext cx="3847929" cy="3230866"/>
          </a:xfrm>
          <a:prstGeom prst="rect">
            <a:avLst/>
          </a:prstGeom>
        </p:spPr>
      </p:pic>
      <p:sp>
        <p:nvSpPr>
          <p:cNvPr id="7" name="Title 6">
            <a:extLst>
              <a:ext uri="{FF2B5EF4-FFF2-40B4-BE49-F238E27FC236}">
                <a16:creationId xmlns:a16="http://schemas.microsoft.com/office/drawing/2014/main" id="{45BEA5C0-EF17-F367-9AA8-26C82FD3E549}"/>
              </a:ext>
            </a:extLst>
          </p:cNvPr>
          <p:cNvSpPr>
            <a:spLocks noGrp="1"/>
          </p:cNvSpPr>
          <p:nvPr>
            <p:ph type="title"/>
          </p:nvPr>
        </p:nvSpPr>
        <p:spPr>
          <a:xfrm>
            <a:off x="460918" y="111512"/>
            <a:ext cx="8371382" cy="550127"/>
          </a:xfrm>
        </p:spPr>
        <p:txBody>
          <a:bodyPr>
            <a:normAutofit fontScale="90000"/>
          </a:bodyPr>
          <a:lstStyle/>
          <a:p>
            <a:r>
              <a:rPr lang="en-US" sz="3700" b="1" dirty="0">
                <a:solidFill>
                  <a:srgbClr val="C00000"/>
                </a:solidFill>
              </a:rPr>
              <a:t>                  EDA </a:t>
            </a:r>
            <a:r>
              <a:rPr lang="en-US" sz="3700" dirty="0">
                <a:solidFill>
                  <a:srgbClr val="C00000"/>
                </a:solidFill>
              </a:rPr>
              <a:t>continue</a:t>
            </a:r>
            <a:r>
              <a:rPr lang="en-US" dirty="0">
                <a:solidFill>
                  <a:srgbClr val="C00000"/>
                </a:solidFill>
              </a:rPr>
              <a:t>..</a:t>
            </a:r>
            <a:endParaRPr lang="en-US" b="1" dirty="0">
              <a:solidFill>
                <a:srgbClr val="C00000"/>
              </a:solidFill>
            </a:endParaRPr>
          </a:p>
        </p:txBody>
      </p:sp>
      <p:sp>
        <p:nvSpPr>
          <p:cNvPr id="9" name="TextBox 8">
            <a:extLst>
              <a:ext uri="{FF2B5EF4-FFF2-40B4-BE49-F238E27FC236}">
                <a16:creationId xmlns:a16="http://schemas.microsoft.com/office/drawing/2014/main" id="{7D96DB2C-80C6-3A40-037E-625B1503FB41}"/>
              </a:ext>
            </a:extLst>
          </p:cNvPr>
          <p:cNvSpPr txBox="1"/>
          <p:nvPr/>
        </p:nvSpPr>
        <p:spPr>
          <a:xfrm>
            <a:off x="460918" y="615551"/>
            <a:ext cx="7864357" cy="615553"/>
          </a:xfrm>
          <a:prstGeom prst="rect">
            <a:avLst/>
          </a:prstGeom>
          <a:noFill/>
        </p:spPr>
        <p:txBody>
          <a:bodyPr wrap="square" rtlCol="0">
            <a:spAutoFit/>
          </a:bodyPr>
          <a:lstStyle/>
          <a:p>
            <a:r>
              <a:rPr lang="en-US" sz="2000" b="1" dirty="0"/>
              <a:t>Distribution of Close:- </a:t>
            </a:r>
            <a:r>
              <a:rPr lang="en-US" dirty="0"/>
              <a:t>Distribution of target variable(Closing Price) was right skewed so we performed log transformation to make it normal</a:t>
            </a:r>
          </a:p>
        </p:txBody>
      </p:sp>
      <p:sp>
        <p:nvSpPr>
          <p:cNvPr id="11" name="TextBox 10">
            <a:extLst>
              <a:ext uri="{FF2B5EF4-FFF2-40B4-BE49-F238E27FC236}">
                <a16:creationId xmlns:a16="http://schemas.microsoft.com/office/drawing/2014/main" id="{B5871B42-ECFC-1934-52B6-E425CA06AB8B}"/>
              </a:ext>
            </a:extLst>
          </p:cNvPr>
          <p:cNvSpPr txBox="1"/>
          <p:nvPr/>
        </p:nvSpPr>
        <p:spPr>
          <a:xfrm>
            <a:off x="959004" y="1308417"/>
            <a:ext cx="2869413" cy="307777"/>
          </a:xfrm>
          <a:prstGeom prst="rect">
            <a:avLst/>
          </a:prstGeom>
          <a:noFill/>
        </p:spPr>
        <p:txBody>
          <a:bodyPr wrap="square" rtlCol="0">
            <a:spAutoFit/>
          </a:bodyPr>
          <a:lstStyle/>
          <a:p>
            <a:r>
              <a:rPr lang="en-US" dirty="0"/>
              <a:t>Before Log Transformation</a:t>
            </a:r>
          </a:p>
        </p:txBody>
      </p:sp>
      <p:sp>
        <p:nvSpPr>
          <p:cNvPr id="12" name="TextBox 11">
            <a:extLst>
              <a:ext uri="{FF2B5EF4-FFF2-40B4-BE49-F238E27FC236}">
                <a16:creationId xmlns:a16="http://schemas.microsoft.com/office/drawing/2014/main" id="{AC4842F0-AF06-9E54-6796-D31807C4CEAE}"/>
              </a:ext>
            </a:extLst>
          </p:cNvPr>
          <p:cNvSpPr txBox="1"/>
          <p:nvPr/>
        </p:nvSpPr>
        <p:spPr>
          <a:xfrm>
            <a:off x="5315583" y="1308417"/>
            <a:ext cx="2869413" cy="307777"/>
          </a:xfrm>
          <a:prstGeom prst="rect">
            <a:avLst/>
          </a:prstGeom>
          <a:noFill/>
        </p:spPr>
        <p:txBody>
          <a:bodyPr wrap="square" rtlCol="0">
            <a:spAutoFit/>
          </a:bodyPr>
          <a:lstStyle/>
          <a:p>
            <a:r>
              <a:rPr lang="en-US" dirty="0"/>
              <a:t>After Transformation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92275" y="13774"/>
            <a:ext cx="8377200" cy="640431"/>
          </a:xfrm>
          <a:prstGeom prst="rect">
            <a:avLst/>
          </a:prstGeom>
        </p:spPr>
        <p:txBody>
          <a:bodyPr spcFirstLastPara="1" wrap="square" lIns="91425" tIns="91425" rIns="91425" bIns="91425" anchor="t" anchorCtr="0">
            <a:normAutofit fontScale="92500" lnSpcReduction="10000"/>
          </a:bodyPr>
          <a:lstStyle/>
          <a:p>
            <a:pPr marL="34290" lvl="0" indent="0" algn="l" rtl="0">
              <a:lnSpc>
                <a:spcPct val="100000"/>
              </a:lnSpc>
              <a:spcBef>
                <a:spcPts val="0"/>
              </a:spcBef>
              <a:spcAft>
                <a:spcPts val="0"/>
              </a:spcAft>
              <a:buClr>
                <a:srgbClr val="C00000"/>
              </a:buClr>
              <a:buSzPct val="100000"/>
              <a:buNone/>
            </a:pPr>
            <a:r>
              <a:rPr lang="en-GB" sz="3600" b="1" dirty="0">
                <a:solidFill>
                  <a:srgbClr val="C00000"/>
                </a:solidFill>
                <a:latin typeface="arial"/>
                <a:cs typeface="arial"/>
                <a:sym typeface="arial"/>
              </a:rPr>
              <a:t>                  EDA Continue..</a:t>
            </a:r>
            <a:endParaRPr sz="3500" b="1" dirty="0">
              <a:solidFill>
                <a:srgbClr val="C00000"/>
              </a:solidFill>
            </a:endParaRPr>
          </a:p>
          <a:p>
            <a:pPr marL="0" lvl="0" indent="0" algn="l" rtl="0">
              <a:spcBef>
                <a:spcPts val="0"/>
              </a:spcBef>
              <a:spcAft>
                <a:spcPts val="1200"/>
              </a:spcAft>
              <a:buNone/>
            </a:pPr>
            <a:endParaRPr dirty="0"/>
          </a:p>
        </p:txBody>
      </p:sp>
      <p:sp>
        <p:nvSpPr>
          <p:cNvPr id="4" name="TextBox 3">
            <a:extLst>
              <a:ext uri="{FF2B5EF4-FFF2-40B4-BE49-F238E27FC236}">
                <a16:creationId xmlns:a16="http://schemas.microsoft.com/office/drawing/2014/main" id="{110F1F4E-D0D8-3E3C-0DF9-7E135322DE05}"/>
              </a:ext>
            </a:extLst>
          </p:cNvPr>
          <p:cNvSpPr txBox="1"/>
          <p:nvPr/>
        </p:nvSpPr>
        <p:spPr>
          <a:xfrm>
            <a:off x="267630" y="567287"/>
            <a:ext cx="8162692" cy="400110"/>
          </a:xfrm>
          <a:prstGeom prst="rect">
            <a:avLst/>
          </a:prstGeom>
          <a:noFill/>
        </p:spPr>
        <p:txBody>
          <a:bodyPr wrap="square" rtlCol="0">
            <a:spAutoFit/>
          </a:bodyPr>
          <a:lstStyle/>
          <a:p>
            <a:r>
              <a:rPr lang="en-US" sz="2000" b="1" dirty="0"/>
              <a:t>  Distribution Of All Independent Variables(Open, High and Low)</a:t>
            </a:r>
          </a:p>
        </p:txBody>
      </p:sp>
      <p:sp>
        <p:nvSpPr>
          <p:cNvPr id="5" name="TextBox 4">
            <a:extLst>
              <a:ext uri="{FF2B5EF4-FFF2-40B4-BE49-F238E27FC236}">
                <a16:creationId xmlns:a16="http://schemas.microsoft.com/office/drawing/2014/main" id="{177AAD9D-0BA3-26A2-2A3E-7AB2FCCD7B87}"/>
              </a:ext>
            </a:extLst>
          </p:cNvPr>
          <p:cNvSpPr txBox="1"/>
          <p:nvPr/>
        </p:nvSpPr>
        <p:spPr>
          <a:xfrm>
            <a:off x="735980" y="1590907"/>
            <a:ext cx="2311851" cy="307777"/>
          </a:xfrm>
          <a:prstGeom prst="rect">
            <a:avLst/>
          </a:prstGeom>
          <a:noFill/>
        </p:spPr>
        <p:txBody>
          <a:bodyPr wrap="none" rtlCol="0">
            <a:spAutoFit/>
          </a:bodyPr>
          <a:lstStyle/>
          <a:p>
            <a:r>
              <a:rPr lang="en-US" dirty="0"/>
              <a:t>Before Log Transformation</a:t>
            </a:r>
          </a:p>
        </p:txBody>
      </p:sp>
      <p:sp>
        <p:nvSpPr>
          <p:cNvPr id="6" name="TextBox 5">
            <a:extLst>
              <a:ext uri="{FF2B5EF4-FFF2-40B4-BE49-F238E27FC236}">
                <a16:creationId xmlns:a16="http://schemas.microsoft.com/office/drawing/2014/main" id="{27B15405-F987-E884-1DA1-C6FA0B8ED496}"/>
              </a:ext>
            </a:extLst>
          </p:cNvPr>
          <p:cNvSpPr txBox="1"/>
          <p:nvPr/>
        </p:nvSpPr>
        <p:spPr>
          <a:xfrm>
            <a:off x="4742986" y="1590907"/>
            <a:ext cx="3925230" cy="307777"/>
          </a:xfrm>
          <a:prstGeom prst="rect">
            <a:avLst/>
          </a:prstGeom>
          <a:noFill/>
        </p:spPr>
        <p:txBody>
          <a:bodyPr wrap="square" rtlCol="0">
            <a:spAutoFit/>
          </a:bodyPr>
          <a:lstStyle/>
          <a:p>
            <a:r>
              <a:rPr lang="en-US" dirty="0"/>
              <a:t>After Transformation</a:t>
            </a:r>
          </a:p>
        </p:txBody>
      </p:sp>
      <p:pic>
        <p:nvPicPr>
          <p:cNvPr id="8" name="Picture 7">
            <a:extLst>
              <a:ext uri="{FF2B5EF4-FFF2-40B4-BE49-F238E27FC236}">
                <a16:creationId xmlns:a16="http://schemas.microsoft.com/office/drawing/2014/main" id="{7EF2255B-62A0-52DD-1E1E-65537992B231}"/>
              </a:ext>
            </a:extLst>
          </p:cNvPr>
          <p:cNvPicPr>
            <a:picLocks noChangeAspect="1"/>
          </p:cNvPicPr>
          <p:nvPr/>
        </p:nvPicPr>
        <p:blipFill>
          <a:blip r:embed="rId3"/>
          <a:stretch>
            <a:fillRect/>
          </a:stretch>
        </p:blipFill>
        <p:spPr>
          <a:xfrm>
            <a:off x="475784" y="1901226"/>
            <a:ext cx="3412273" cy="2968139"/>
          </a:xfrm>
          <a:prstGeom prst="rect">
            <a:avLst/>
          </a:prstGeom>
        </p:spPr>
      </p:pic>
      <p:pic>
        <p:nvPicPr>
          <p:cNvPr id="14" name="Picture 13">
            <a:extLst>
              <a:ext uri="{FF2B5EF4-FFF2-40B4-BE49-F238E27FC236}">
                <a16:creationId xmlns:a16="http://schemas.microsoft.com/office/drawing/2014/main" id="{60293AB8-4D09-0B1A-383E-1DEE3F7F3F35}"/>
              </a:ext>
            </a:extLst>
          </p:cNvPr>
          <p:cNvPicPr>
            <a:picLocks noChangeAspect="1"/>
          </p:cNvPicPr>
          <p:nvPr/>
        </p:nvPicPr>
        <p:blipFill>
          <a:blip r:embed="rId4"/>
          <a:stretch>
            <a:fillRect/>
          </a:stretch>
        </p:blipFill>
        <p:spPr>
          <a:xfrm>
            <a:off x="4423316" y="1898684"/>
            <a:ext cx="4453055" cy="3144417"/>
          </a:xfrm>
          <a:prstGeom prst="rect">
            <a:avLst/>
          </a:prstGeom>
        </p:spPr>
      </p:pic>
      <p:sp>
        <p:nvSpPr>
          <p:cNvPr id="15" name="TextBox 14">
            <a:extLst>
              <a:ext uri="{FF2B5EF4-FFF2-40B4-BE49-F238E27FC236}">
                <a16:creationId xmlns:a16="http://schemas.microsoft.com/office/drawing/2014/main" id="{34008956-95B7-A555-7055-C469608FB023}"/>
              </a:ext>
            </a:extLst>
          </p:cNvPr>
          <p:cNvSpPr txBox="1"/>
          <p:nvPr/>
        </p:nvSpPr>
        <p:spPr>
          <a:xfrm>
            <a:off x="475784" y="1159727"/>
            <a:ext cx="3144527" cy="400110"/>
          </a:xfrm>
          <a:prstGeom prst="rect">
            <a:avLst/>
          </a:prstGeom>
          <a:noFill/>
        </p:spPr>
        <p:txBody>
          <a:bodyPr wrap="square" rtlCol="0">
            <a:spAutoFit/>
          </a:bodyPr>
          <a:lstStyle/>
          <a:p>
            <a:r>
              <a:rPr lang="en-US" sz="2000" b="1" dirty="0"/>
              <a:t>Distribution of Open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22860" lvl="0" algn="l" rtl="0">
              <a:spcBef>
                <a:spcPts val="0"/>
              </a:spcBef>
              <a:spcAft>
                <a:spcPts val="0"/>
              </a:spcAft>
              <a:buClr>
                <a:srgbClr val="C00000"/>
              </a:buClr>
              <a:buSzPct val="100000"/>
            </a:pPr>
            <a:r>
              <a:rPr lang="en-GB" sz="3600" b="1" dirty="0">
                <a:solidFill>
                  <a:srgbClr val="C00000"/>
                </a:solidFill>
              </a:rPr>
              <a:t>                          EDA continue…</a:t>
            </a:r>
            <a:endParaRPr sz="3600" b="1" dirty="0">
              <a:solidFill>
                <a:srgbClr val="C00000"/>
              </a:solidFill>
            </a:endParaRPr>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1BDBEE0-625F-07A6-23D7-F46DD1C3934B}"/>
              </a:ext>
            </a:extLst>
          </p:cNvPr>
          <p:cNvSpPr txBox="1"/>
          <p:nvPr/>
        </p:nvSpPr>
        <p:spPr>
          <a:xfrm>
            <a:off x="468351" y="802887"/>
            <a:ext cx="2658122" cy="400110"/>
          </a:xfrm>
          <a:prstGeom prst="rect">
            <a:avLst/>
          </a:prstGeom>
          <a:noFill/>
        </p:spPr>
        <p:txBody>
          <a:bodyPr wrap="square" rtlCol="0">
            <a:spAutoFit/>
          </a:bodyPr>
          <a:lstStyle/>
          <a:p>
            <a:r>
              <a:rPr lang="en-US" sz="2000" b="1" dirty="0"/>
              <a:t>Distribution of High</a:t>
            </a:r>
          </a:p>
        </p:txBody>
      </p:sp>
      <p:sp>
        <p:nvSpPr>
          <p:cNvPr id="3" name="TextBox 2">
            <a:extLst>
              <a:ext uri="{FF2B5EF4-FFF2-40B4-BE49-F238E27FC236}">
                <a16:creationId xmlns:a16="http://schemas.microsoft.com/office/drawing/2014/main" id="{7EB8AABB-C0D9-4560-96E8-B7515531EA8F}"/>
              </a:ext>
            </a:extLst>
          </p:cNvPr>
          <p:cNvSpPr txBox="1"/>
          <p:nvPr/>
        </p:nvSpPr>
        <p:spPr>
          <a:xfrm>
            <a:off x="594732" y="1323278"/>
            <a:ext cx="2068077" cy="307777"/>
          </a:xfrm>
          <a:prstGeom prst="rect">
            <a:avLst/>
          </a:prstGeom>
          <a:noFill/>
        </p:spPr>
        <p:txBody>
          <a:bodyPr wrap="square" rtlCol="0">
            <a:spAutoFit/>
          </a:bodyPr>
          <a:lstStyle/>
          <a:p>
            <a:r>
              <a:rPr lang="en-US" dirty="0"/>
              <a:t>Before Transformation</a:t>
            </a:r>
          </a:p>
        </p:txBody>
      </p:sp>
      <p:sp>
        <p:nvSpPr>
          <p:cNvPr id="4" name="TextBox 3">
            <a:extLst>
              <a:ext uri="{FF2B5EF4-FFF2-40B4-BE49-F238E27FC236}">
                <a16:creationId xmlns:a16="http://schemas.microsoft.com/office/drawing/2014/main" id="{54C824FF-A7A9-8C6B-E495-4B76B1F508D7}"/>
              </a:ext>
            </a:extLst>
          </p:cNvPr>
          <p:cNvSpPr txBox="1"/>
          <p:nvPr/>
        </p:nvSpPr>
        <p:spPr>
          <a:xfrm>
            <a:off x="5151863" y="1323278"/>
            <a:ext cx="3680437" cy="307777"/>
          </a:xfrm>
          <a:prstGeom prst="rect">
            <a:avLst/>
          </a:prstGeom>
          <a:noFill/>
        </p:spPr>
        <p:txBody>
          <a:bodyPr wrap="square" rtlCol="0">
            <a:spAutoFit/>
          </a:bodyPr>
          <a:lstStyle/>
          <a:p>
            <a:r>
              <a:rPr lang="en-US" dirty="0"/>
              <a:t>After Transformation</a:t>
            </a:r>
          </a:p>
        </p:txBody>
      </p:sp>
      <p:pic>
        <p:nvPicPr>
          <p:cNvPr id="6" name="Picture 5">
            <a:extLst>
              <a:ext uri="{FF2B5EF4-FFF2-40B4-BE49-F238E27FC236}">
                <a16:creationId xmlns:a16="http://schemas.microsoft.com/office/drawing/2014/main" id="{5247B5D9-E303-B479-6A68-A17D84D0446D}"/>
              </a:ext>
            </a:extLst>
          </p:cNvPr>
          <p:cNvPicPr>
            <a:picLocks noChangeAspect="1"/>
          </p:cNvPicPr>
          <p:nvPr/>
        </p:nvPicPr>
        <p:blipFill>
          <a:blip r:embed="rId3"/>
          <a:stretch>
            <a:fillRect/>
          </a:stretch>
        </p:blipFill>
        <p:spPr>
          <a:xfrm>
            <a:off x="311700" y="1576039"/>
            <a:ext cx="4260300" cy="3434111"/>
          </a:xfrm>
          <a:prstGeom prst="rect">
            <a:avLst/>
          </a:prstGeom>
        </p:spPr>
      </p:pic>
      <p:pic>
        <p:nvPicPr>
          <p:cNvPr id="8" name="Picture 7">
            <a:extLst>
              <a:ext uri="{FF2B5EF4-FFF2-40B4-BE49-F238E27FC236}">
                <a16:creationId xmlns:a16="http://schemas.microsoft.com/office/drawing/2014/main" id="{B3758AF2-FF1E-C091-3A29-4FCBA69015F8}"/>
              </a:ext>
            </a:extLst>
          </p:cNvPr>
          <p:cNvPicPr>
            <a:picLocks noChangeAspect="1"/>
          </p:cNvPicPr>
          <p:nvPr/>
        </p:nvPicPr>
        <p:blipFill>
          <a:blip r:embed="rId4"/>
          <a:stretch>
            <a:fillRect/>
          </a:stretch>
        </p:blipFill>
        <p:spPr>
          <a:xfrm>
            <a:off x="5032916" y="1576039"/>
            <a:ext cx="3858323" cy="346706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1277</Words>
  <Application>Microsoft Office PowerPoint</Application>
  <PresentationFormat>On-screen Show (16:9)</PresentationFormat>
  <Paragraphs>211</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vt:lpstr>
      <vt:lpstr>Arial Black</vt:lpstr>
      <vt:lpstr>Roboto</vt:lpstr>
      <vt:lpstr>arial</vt:lpstr>
      <vt:lpstr>arial</vt:lpstr>
      <vt:lpstr>Calibri</vt:lpstr>
      <vt:lpstr>Simple Light</vt:lpstr>
      <vt:lpstr>Capstone Project-II Yes Bank Stock Closing Price Prediction By Kaushal Kumar Jha</vt:lpstr>
      <vt:lpstr>Points For Discussion</vt:lpstr>
      <vt:lpstr>1. Problem Statement</vt:lpstr>
      <vt:lpstr>2.Data Summary Data Set:- In Yes Bank Stock Price data set contains 185 rows and 5 columns which includes Date, Open, High, Low and Close.  Date:- The date of record finalizes the transfer of the stock's ownership  Open:- Open Price is the price at which the financial security opens in the market when trading begins. It may or may not be different from the previous day's closing price. The security may open at a higher price than the closing price due to excess demand of the security.  High:-High is the highest price at which a stock traded during a period.   Low:- Low is the lowest price at which stock traded during a period.  Close:- Closing price of stock is the price at which the share closes at the end of trading hours of the stock market. </vt:lpstr>
      <vt:lpstr>3. Data Cleaning In this we performed: 1.Null value Treatment 2.Duplicate Treatment 3.Data Format change 1.Null Value Treatment : In given dataset no null value was there.  2. Duplicate Treatment :There was no duplicate data in dataset.  3.Data Format change: We have changed datatype of Date column from object to time64 format.</vt:lpstr>
      <vt:lpstr>        4.Exploratory Data Analysis(EDA) Univariate Analysis</vt:lpstr>
      <vt:lpstr>                  EDA continue..</vt:lpstr>
      <vt:lpstr>PowerPoint Presentation</vt:lpstr>
      <vt:lpstr>                          EDA continue… </vt:lpstr>
      <vt:lpstr>                          EDA continue…</vt:lpstr>
      <vt:lpstr>                         EDA Continue… </vt:lpstr>
      <vt:lpstr>                      EDA Continue…</vt:lpstr>
      <vt:lpstr>            5.Correlation And VIF Analysis.</vt:lpstr>
      <vt:lpstr>                   6.Model Training</vt:lpstr>
      <vt:lpstr>1.Linear Regression  </vt:lpstr>
      <vt:lpstr>2. Lasso Regression</vt:lpstr>
      <vt:lpstr>3.Ridge Regression</vt:lpstr>
      <vt:lpstr>PowerPoint Presentation</vt:lpstr>
      <vt:lpstr>5.XG Boost Regression</vt:lpstr>
      <vt:lpstr>Evaluation Matric Of All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Project-II</dc:title>
  <dc:creator>kaushal jha</dc:creator>
  <cp:lastModifiedBy>Kaushal Jha</cp:lastModifiedBy>
  <cp:revision>16</cp:revision>
  <dcterms:modified xsi:type="dcterms:W3CDTF">2023-05-03T16:18:22Z</dcterms:modified>
</cp:coreProperties>
</file>