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6"/>
  </p:notesMasterIdLst>
  <p:sldIdLst>
    <p:sldId id="257" r:id="rId5"/>
    <p:sldId id="258" r:id="rId6"/>
    <p:sldId id="259" r:id="rId7"/>
    <p:sldId id="261" r:id="rId8"/>
    <p:sldId id="269" r:id="rId9"/>
    <p:sldId id="270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26FC62-4B56-4E78-8980-B659D3B07173}">
          <p14:sldIdLst>
            <p14:sldId id="257"/>
            <p14:sldId id="258"/>
            <p14:sldId id="259"/>
            <p14:sldId id="261"/>
            <p14:sldId id="269"/>
            <p14:sldId id="270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949\Downloads\prajapati%20caterers%20and%20decorators%20-----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949\Downloads\prajapati%20caterers%20and%20decorators%20-----1%20(2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949\Downloads\prajapati%20caterers%20and%20decorator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949\Desktop\prajapati%20caterers%20and%20decorators%20-----1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949\Downloads\prajapati%20caterers%20and%20decorators%20-----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949\Downloads\prajapati%20caterers%20and%20decorators%20-----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949\Downloads\prajapati%20caterers%20and%20decorators%20-----1%20(2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949\Downloads\prajapati%20caterers%20and%20decorators%20-----1%20(2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Revenue</a:t>
            </a:r>
            <a:r>
              <a:rPr lang="en-IN" baseline="0"/>
              <a:t> Growth YOY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7755905511811"/>
          <c:y val="0.27761628754738993"/>
          <c:w val="0.86466885389326331"/>
          <c:h val="0.59417144285535739"/>
        </c:manualLayout>
      </c:layout>
      <c:lineChart>
        <c:grouping val="percentStacked"/>
        <c:varyColors val="0"/>
        <c:ser>
          <c:idx val="0"/>
          <c:order val="0"/>
          <c:tx>
            <c:strRef>
              <c:f>Catering!$E$146</c:f>
              <c:strCache>
                <c:ptCount val="1"/>
                <c:pt idx="0">
                  <c:v>Growth Percentage</c:v>
                </c:pt>
              </c:strCache>
            </c:strRef>
          </c:tx>
          <c:spPr>
            <a:ln w="22225" cap="rnd">
              <a:solidFill>
                <a:schemeClr val="tx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1"/>
              <c:layout>
                <c:manualLayout>
                  <c:x val="-0.20750000000000002"/>
                  <c:y val="8.79629629629627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744-41E4-8748-A6FA6E5907AF}"/>
                </c:ext>
              </c:extLst>
            </c:dLbl>
            <c:dLbl>
              <c:idx val="2"/>
              <c:layout>
                <c:manualLayout>
                  <c:x val="-5.6958223972003501E-2"/>
                  <c:y val="0.1224489795918367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744-41E4-8748-A6FA6E5907AF}"/>
                </c:ext>
              </c:extLst>
            </c:dLbl>
            <c:dLbl>
              <c:idx val="3"/>
              <c:layout>
                <c:manualLayout>
                  <c:x val="-0.10106933508311461"/>
                  <c:y val="9.07029478458049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744-41E4-8748-A6FA6E5907AF}"/>
                </c:ext>
              </c:extLst>
            </c:dLbl>
            <c:dLbl>
              <c:idx val="4"/>
              <c:layout>
                <c:manualLayout>
                  <c:x val="-0.16705555555555557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744-41E4-8748-A6FA6E5907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Catering!$D$147:$D$151</c:f>
              <c:strCache>
                <c:ptCount val="5"/>
                <c:pt idx="0">
                  <c:v>FY 2019-2020</c:v>
                </c:pt>
                <c:pt idx="1">
                  <c:v>FY 2020-2021</c:v>
                </c:pt>
                <c:pt idx="2">
                  <c:v>FY 2021-2022</c:v>
                </c:pt>
                <c:pt idx="3">
                  <c:v>FY 2022-2023</c:v>
                </c:pt>
                <c:pt idx="4">
                  <c:v>FY 2023-2024(11 months)</c:v>
                </c:pt>
              </c:strCache>
            </c:strRef>
          </c:cat>
          <c:val>
            <c:numRef>
              <c:f>Catering!$E$147:$E$151</c:f>
              <c:numCache>
                <c:formatCode>0.00%</c:formatCode>
                <c:ptCount val="5"/>
                <c:pt idx="1">
                  <c:v>-0.72857142857142854</c:v>
                </c:pt>
                <c:pt idx="2">
                  <c:v>5.0017543859649125</c:v>
                </c:pt>
                <c:pt idx="3">
                  <c:v>9.1055247003800063E-2</c:v>
                </c:pt>
                <c:pt idx="4">
                  <c:v>-6.6333800158314485E-2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F744-41E4-8748-A6FA6E5907AF}"/>
            </c:ext>
          </c:extLst>
        </c:ser>
        <c:ser>
          <c:idx val="1"/>
          <c:order val="1"/>
          <c:tx>
            <c:strRef>
              <c:f>Catering!$F$146</c:f>
              <c:strCache>
                <c:ptCount val="1"/>
                <c:pt idx="0">
                  <c:v>Growth Percentage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>
                <a:schemeClr val="accent2">
                  <a:satMod val="175000"/>
                  <a:alpha val="0"/>
                </a:schemeClr>
              </a:glow>
            </a:effectLst>
          </c:spPr>
          <c:marker>
            <c:symbol val="circle"/>
            <c:size val="4"/>
            <c:spPr>
              <a:solidFill>
                <a:schemeClr val="tx1"/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744-41E4-8748-A6FA6E5907AF}"/>
                </c:ext>
              </c:extLst>
            </c:dLbl>
            <c:dLbl>
              <c:idx val="2"/>
              <c:layout>
                <c:manualLayout>
                  <c:x val="-0.14444444444444443"/>
                  <c:y val="-8.16326530612245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744-41E4-8748-A6FA6E5907AF}"/>
                </c:ext>
              </c:extLst>
            </c:dLbl>
            <c:dLbl>
              <c:idx val="3"/>
              <c:layout>
                <c:manualLayout>
                  <c:x val="2.2222222222222119E-2"/>
                  <c:y val="-3.17460317460317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744-41E4-8748-A6FA6E5907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Catering!$D$147:$D$151</c:f>
              <c:strCache>
                <c:ptCount val="5"/>
                <c:pt idx="0">
                  <c:v>FY 2019-2020</c:v>
                </c:pt>
                <c:pt idx="1">
                  <c:v>FY 2020-2021</c:v>
                </c:pt>
                <c:pt idx="2">
                  <c:v>FY 2021-2022</c:v>
                </c:pt>
                <c:pt idx="3">
                  <c:v>FY 2022-2023</c:v>
                </c:pt>
                <c:pt idx="4">
                  <c:v>FY 2023-2024(11 months)</c:v>
                </c:pt>
              </c:strCache>
            </c:strRef>
          </c:cat>
          <c:val>
            <c:numRef>
              <c:f>Catering!$F$147:$F$151</c:f>
              <c:numCache>
                <c:formatCode>0.00%</c:formatCode>
                <c:ptCount val="5"/>
                <c:pt idx="1">
                  <c:v>-0.59959479633184043</c:v>
                </c:pt>
                <c:pt idx="2">
                  <c:v>1.4272703062583223</c:v>
                </c:pt>
                <c:pt idx="3">
                  <c:v>4.9290134292986919E-2</c:v>
                </c:pt>
                <c:pt idx="4">
                  <c:v>-1.4960529999244319E-2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8-F744-41E4-8748-A6FA6E5907AF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65514991"/>
        <c:axId val="1116172879"/>
      </c:lineChart>
      <c:catAx>
        <c:axId val="96551499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172879"/>
        <c:crosses val="autoZero"/>
        <c:auto val="1"/>
        <c:lblAlgn val="ctr"/>
        <c:lblOffset val="100"/>
        <c:noMultiLvlLbl val="0"/>
      </c:catAx>
      <c:valAx>
        <c:axId val="111617287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514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0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Catering Average order Split</a:t>
            </a:r>
          </a:p>
        </c:rich>
      </c:tx>
      <c:layout>
        <c:manualLayout>
          <c:xMode val="edge"/>
          <c:yMode val="edge"/>
          <c:x val="0.34080277814971427"/>
          <c:y val="3.90497884803123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explosion val="26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3DD6-4E43-AE0A-FEE3B151E2C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3DD6-4E43-AE0A-FEE3B151E2C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3DD6-4E43-AE0A-FEE3B151E2C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3DD6-4E43-AE0A-FEE3B151E2C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7687ADA-929B-4FE6-B32A-66043900F27F}" type="CATEGORYNAME">
                      <a:rPr lang="en-US" sz="100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sz="1000" dirty="0">
                        <a:solidFill>
                          <a:schemeClr val="tx1"/>
                        </a:solidFill>
                      </a:rPr>
                      <a:t>, </a:t>
                    </a:r>
                    <a:fld id="{3B521744-4285-4CC2-9C0F-E7F500C3863D}" type="VALUE">
                      <a:rPr lang="en-US" sz="100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sz="1000" dirty="0">
                      <a:solidFill>
                        <a:schemeClr val="tx1"/>
                      </a:solidFill>
                    </a:endParaRP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D6-4E43-AE0A-FEE3B151E2C4}"/>
                </c:ext>
              </c:extLst>
            </c:dLbl>
            <c:dLbl>
              <c:idx val="1"/>
              <c:layout>
                <c:manualLayout>
                  <c:x val="0.375"/>
                  <c:y val="-3.2407407407407406E-2"/>
                </c:manualLayout>
              </c:layout>
              <c:tx>
                <c:rich>
                  <a:bodyPr/>
                  <a:lstStyle/>
                  <a:p>
                    <a:fld id="{29F8077E-82D6-4429-95F9-5F23BC0FB969}" type="CATEGORYNAME">
                      <a:rPr lang="en-US" sz="100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sz="1000" baseline="0" dirty="0">
                        <a:solidFill>
                          <a:schemeClr val="tx1"/>
                        </a:solidFill>
                      </a:rPr>
                      <a:t>, </a:t>
                    </a:r>
                    <a:fld id="{3ECAAFD6-2C94-4B73-AFB5-6ED8D2989E1B}" type="VALUE">
                      <a:rPr lang="en-US" sz="1000" baseline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sz="1000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D6-4E43-AE0A-FEE3B151E2C4}"/>
                </c:ext>
              </c:extLst>
            </c:dLbl>
            <c:dLbl>
              <c:idx val="2"/>
              <c:layout>
                <c:manualLayout>
                  <c:x val="-3.9183037588055844E-2"/>
                  <c:y val="0.21997096460857718"/>
                </c:manualLayout>
              </c:layout>
              <c:tx>
                <c:rich>
                  <a:bodyPr/>
                  <a:lstStyle/>
                  <a:p>
                    <a:fld id="{ED8A55A9-C1AA-4638-A40E-70AD9C87D26F}" type="CATEGORYNAME">
                      <a:rPr lang="en-US" sz="100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sz="1000" dirty="0">
                        <a:solidFill>
                          <a:schemeClr val="tx1"/>
                        </a:solidFill>
                      </a:rPr>
                      <a:t>, </a:t>
                    </a:r>
                    <a:fld id="{32361791-2E60-4DE3-A622-A6A25AB993EE}" type="VALUE">
                      <a:rPr lang="en-US" sz="100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sz="1000" dirty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31784609805127"/>
                      <c:h val="0.4550376939092444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D6-4E43-AE0A-FEE3B151E2C4}"/>
                </c:ext>
              </c:extLst>
            </c:dLbl>
            <c:dLbl>
              <c:idx val="3"/>
              <c:layout>
                <c:manualLayout>
                  <c:x val="-0.17499989063867019"/>
                  <c:y val="8.7962962962962965E-2"/>
                </c:manualLayout>
              </c:layout>
              <c:tx>
                <c:rich>
                  <a:bodyPr/>
                  <a:lstStyle/>
                  <a:p>
                    <a:fld id="{C0FCFA2F-0E64-476D-BEF3-D831BE83C6E5}" type="CATEGORYNAME">
                      <a:rPr lang="en-US" sz="100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sz="1000" dirty="0">
                        <a:solidFill>
                          <a:schemeClr val="tx1"/>
                        </a:solidFill>
                      </a:rPr>
                      <a:t>, </a:t>
                    </a:r>
                    <a:fld id="{DC0D936B-D51D-485E-B58B-65D55AB88F7F}" type="VALUE">
                      <a:rPr lang="en-US" sz="100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sz="1000" dirty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DD6-4E43-AE0A-FEE3B151E2C4}"/>
                </c:ext>
              </c:extLst>
            </c:dLbl>
            <c:numFmt formatCode="General" sourceLinked="0"/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Catering!$B$21:$E$21</c:f>
              <c:strCache>
                <c:ptCount val="4"/>
                <c:pt idx="0">
                  <c:v>Received Via Reference</c:v>
                </c:pt>
                <c:pt idx="1">
                  <c:v>Received Via Instagram</c:v>
                </c:pt>
                <c:pt idx="2">
                  <c:v>Received Via Social Media marketing/Visiting Cards</c:v>
                </c:pt>
                <c:pt idx="3">
                  <c:v>Received Via Event Managers</c:v>
                </c:pt>
              </c:strCache>
            </c:strRef>
          </c:cat>
          <c:val>
            <c:numRef>
              <c:f>Catering!$B$34:$E$34</c:f>
              <c:numCache>
                <c:formatCode>0.00%</c:formatCode>
                <c:ptCount val="4"/>
                <c:pt idx="0">
                  <c:v>0.41971639471639471</c:v>
                </c:pt>
                <c:pt idx="1">
                  <c:v>0.25903506216006217</c:v>
                </c:pt>
                <c:pt idx="2">
                  <c:v>0.20663121600621601</c:v>
                </c:pt>
                <c:pt idx="3">
                  <c:v>0.11461732711732713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D6-4E43-AE0A-FEE3B151E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000"/>
              <a:t>Catering Quarterly inquries and orders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Sheet4!$B$17</c:f>
              <c:strCache>
                <c:ptCount val="1"/>
                <c:pt idx="0">
                  <c:v>Orders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Sheet4!$A$18:$A$21</c:f>
              <c:strCache>
                <c:ptCount val="4"/>
                <c:pt idx="0">
                  <c:v>Quarter-1</c:v>
                </c:pt>
                <c:pt idx="1">
                  <c:v>Quarter-2</c:v>
                </c:pt>
                <c:pt idx="2">
                  <c:v>Quarter-3</c:v>
                </c:pt>
                <c:pt idx="3">
                  <c:v>Quarter-4</c:v>
                </c:pt>
              </c:strCache>
            </c:strRef>
          </c:cat>
          <c:val>
            <c:numRef>
              <c:f>Sheet4!$B$18:$B$21</c:f>
              <c:numCache>
                <c:formatCode>General</c:formatCode>
                <c:ptCount val="4"/>
                <c:pt idx="0">
                  <c:v>12</c:v>
                </c:pt>
                <c:pt idx="1">
                  <c:v>13</c:v>
                </c:pt>
                <c:pt idx="2">
                  <c:v>39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6-4106-939B-80DBCC30980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795744479"/>
        <c:axId val="1607748639"/>
      </c:barChart>
      <c:lineChart>
        <c:grouping val="stacked"/>
        <c:varyColors val="0"/>
        <c:ser>
          <c:idx val="1"/>
          <c:order val="1"/>
          <c:tx>
            <c:strRef>
              <c:f>Sheet4!$C$17</c:f>
              <c:strCache>
                <c:ptCount val="1"/>
                <c:pt idx="0">
                  <c:v>Inquiries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Sheet4!$A$18:$A$21</c:f>
              <c:strCache>
                <c:ptCount val="4"/>
                <c:pt idx="0">
                  <c:v>Quarter-1</c:v>
                </c:pt>
                <c:pt idx="1">
                  <c:v>Quarter-2</c:v>
                </c:pt>
                <c:pt idx="2">
                  <c:v>Quarter-3</c:v>
                </c:pt>
                <c:pt idx="3">
                  <c:v>Quarter-4</c:v>
                </c:pt>
              </c:strCache>
            </c:strRef>
          </c:cat>
          <c:val>
            <c:numRef>
              <c:f>Sheet4!$C$18:$C$21</c:f>
              <c:numCache>
                <c:formatCode>General</c:formatCode>
                <c:ptCount val="4"/>
                <c:pt idx="0">
                  <c:v>107</c:v>
                </c:pt>
                <c:pt idx="1">
                  <c:v>111</c:v>
                </c:pt>
                <c:pt idx="2">
                  <c:v>181</c:v>
                </c:pt>
                <c:pt idx="3">
                  <c:v>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36-4106-939B-80DBCC30980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5764479"/>
        <c:axId val="1607751135"/>
      </c:lineChart>
      <c:valAx>
        <c:axId val="160774863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 of 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744479"/>
        <c:crosses val="max"/>
        <c:crossBetween val="between"/>
      </c:valAx>
      <c:catAx>
        <c:axId val="79574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748639"/>
        <c:crosses val="autoZero"/>
        <c:auto val="1"/>
        <c:lblAlgn val="ctr"/>
        <c:lblOffset val="100"/>
        <c:noMultiLvlLbl val="0"/>
      </c:catAx>
      <c:valAx>
        <c:axId val="16077511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 of inquiries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764479"/>
        <c:crosses val="autoZero"/>
        <c:crossBetween val="between"/>
      </c:valAx>
      <c:catAx>
        <c:axId val="7957644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077511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0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Décor Quarterly inquries and orders</a:t>
            </a:r>
            <a:endParaRPr lang="en-IN" sz="10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Sheet4!$I$17</c:f>
              <c:strCache>
                <c:ptCount val="1"/>
                <c:pt idx="0">
                  <c:v>orders received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Sheet4!$G$18:$G$21</c:f>
              <c:strCache>
                <c:ptCount val="4"/>
                <c:pt idx="0">
                  <c:v>Quarter-1</c:v>
                </c:pt>
                <c:pt idx="1">
                  <c:v>Quarter-2</c:v>
                </c:pt>
                <c:pt idx="2">
                  <c:v>Quarter-3</c:v>
                </c:pt>
                <c:pt idx="3">
                  <c:v>Quarter-4</c:v>
                </c:pt>
              </c:strCache>
            </c:strRef>
          </c:cat>
          <c:val>
            <c:numRef>
              <c:f>Sheet4!$I$18:$I$21</c:f>
              <c:numCache>
                <c:formatCode>General</c:formatCode>
                <c:ptCount val="4"/>
                <c:pt idx="0">
                  <c:v>57</c:v>
                </c:pt>
                <c:pt idx="1">
                  <c:v>50</c:v>
                </c:pt>
                <c:pt idx="2">
                  <c:v>70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91-4F2D-9254-44672B60A82A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795805679"/>
        <c:axId val="797922655"/>
      </c:barChart>
      <c:lineChart>
        <c:grouping val="standard"/>
        <c:varyColors val="0"/>
        <c:ser>
          <c:idx val="0"/>
          <c:order val="0"/>
          <c:tx>
            <c:strRef>
              <c:f>Sheet4!$H$17</c:f>
              <c:strCache>
                <c:ptCount val="1"/>
                <c:pt idx="0">
                  <c:v>inquiries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dLbls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Sheet4!$G$18:$G$21</c:f>
              <c:strCache>
                <c:ptCount val="4"/>
                <c:pt idx="0">
                  <c:v>Quarter-1</c:v>
                </c:pt>
                <c:pt idx="1">
                  <c:v>Quarter-2</c:v>
                </c:pt>
                <c:pt idx="2">
                  <c:v>Quarter-3</c:v>
                </c:pt>
                <c:pt idx="3">
                  <c:v>Quarter-4</c:v>
                </c:pt>
              </c:strCache>
            </c:strRef>
          </c:cat>
          <c:val>
            <c:numRef>
              <c:f>Sheet4!$H$18:$H$21</c:f>
              <c:numCache>
                <c:formatCode>General</c:formatCode>
                <c:ptCount val="4"/>
                <c:pt idx="0">
                  <c:v>179</c:v>
                </c:pt>
                <c:pt idx="1">
                  <c:v>255</c:v>
                </c:pt>
                <c:pt idx="2">
                  <c:v>286</c:v>
                </c:pt>
                <c:pt idx="3">
                  <c:v>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91-4F2D-9254-44672B60A8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5800079"/>
        <c:axId val="797932639"/>
      </c:lineChart>
      <c:valAx>
        <c:axId val="797922655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 of 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805679"/>
        <c:crosses val="max"/>
        <c:crossBetween val="between"/>
      </c:valAx>
      <c:catAx>
        <c:axId val="795805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922655"/>
        <c:crosses val="autoZero"/>
        <c:auto val="1"/>
        <c:lblAlgn val="ctr"/>
        <c:lblOffset val="100"/>
        <c:noMultiLvlLbl val="0"/>
      </c:catAx>
      <c:valAx>
        <c:axId val="7979326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</a:t>
                </a:r>
                <a:r>
                  <a:rPr lang="en-IN" baseline="0"/>
                  <a:t> of inquiries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800079"/>
        <c:crosses val="autoZero"/>
        <c:crossBetween val="between"/>
      </c:valAx>
      <c:catAx>
        <c:axId val="7958000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979326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/>
              <a:t>Unit Economics of Per Plate</a:t>
            </a:r>
            <a:r>
              <a:rPr lang="en-IN" sz="1400" baseline="0"/>
              <a:t> (Price-600)</a:t>
            </a:r>
            <a:endParaRPr lang="en-IN" sz="1400"/>
          </a:p>
        </c:rich>
      </c:tx>
      <c:overlay val="0"/>
      <c:spPr>
        <a:solidFill>
          <a:schemeClr val="accent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171895970700732"/>
          <c:y val="0.19026257512554359"/>
          <c:w val="0.52825349956255463"/>
          <c:h val="0.7755571725651838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9C41-46BC-9585-6556CA7EBF2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9C41-46BC-9585-6556CA7EBF2C}"/>
              </c:ext>
            </c:extLst>
          </c:dPt>
          <c:dPt>
            <c:idx val="2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9C41-46BC-9585-6556CA7EBF2C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9C41-46BC-9585-6556CA7EBF2C}"/>
              </c:ext>
            </c:extLst>
          </c:dPt>
          <c:dPt>
            <c:idx val="4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9C41-46BC-9585-6556CA7EBF2C}"/>
              </c:ext>
            </c:extLst>
          </c:dPt>
          <c:dPt>
            <c:idx val="5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B-9C41-46BC-9585-6556CA7EBF2C}"/>
              </c:ext>
            </c:extLst>
          </c:dPt>
          <c:dPt>
            <c:idx val="6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D-9C41-46BC-9585-6556CA7EBF2C}"/>
              </c:ext>
            </c:extLst>
          </c:dPt>
          <c:dLbls>
            <c:dLbl>
              <c:idx val="0"/>
              <c:layout>
                <c:manualLayout>
                  <c:x val="1.3215223097112861E-2"/>
                  <c:y val="7.7824011693848269E-2"/>
                </c:manualLayout>
              </c:layout>
              <c:tx>
                <c:rich>
                  <a:bodyPr/>
                  <a:lstStyle/>
                  <a:p>
                    <a:fld id="{EBBF1FA0-AB10-430E-A449-3AA24E30B8C4}" type="CATEGORYNAME">
                      <a:rPr lang="en-US" sz="120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sz="1200" baseline="0" dirty="0">
                        <a:solidFill>
                          <a:schemeClr val="tx1"/>
                        </a:solidFill>
                      </a:rPr>
                      <a:t>, </a:t>
                    </a:r>
                    <a:fld id="{EC461A41-960F-4EA5-ADCF-5F34D8526101}" type="VALUE">
                      <a:rPr lang="en-US" sz="1200" baseline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r>
                      <a:rPr lang="en-US" sz="1200" baseline="0" dirty="0">
                        <a:solidFill>
                          <a:schemeClr val="tx1"/>
                        </a:solidFill>
                      </a:rPr>
                      <a:t> 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C41-46BC-9585-6556CA7EBF2C}"/>
                </c:ext>
              </c:extLst>
            </c:dLbl>
            <c:dLbl>
              <c:idx val="2"/>
              <c:layout>
                <c:manualLayout>
                  <c:x val="-5.8762029746281712E-3"/>
                  <c:y val="0.20684585930646129"/>
                </c:manualLayout>
              </c:layout>
              <c:tx>
                <c:rich>
                  <a:bodyPr/>
                  <a:lstStyle/>
                  <a:p>
                    <a:fld id="{0697690F-6E60-40E4-9A06-997E4B27D98A}" type="CATEGORYNAME">
                      <a:rPr lang="en-US" sz="120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sz="1200" baseline="0" dirty="0">
                        <a:solidFill>
                          <a:schemeClr val="tx1"/>
                        </a:solidFill>
                      </a:rPr>
                      <a:t>, </a:t>
                    </a:r>
                    <a:fld id="{B531BF24-6138-4020-A069-D06B25B47034}" type="VALUE">
                      <a:rPr lang="en-US" sz="1200" baseline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sz="1200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C41-46BC-9585-6556CA7EBF2C}"/>
                </c:ext>
              </c:extLst>
            </c:dLbl>
            <c:dLbl>
              <c:idx val="3"/>
              <c:layout>
                <c:manualLayout>
                  <c:x val="-5.4612019974661141E-2"/>
                  <c:y val="7.6482768699503309E-2"/>
                </c:manualLayout>
              </c:layout>
              <c:tx>
                <c:rich>
                  <a:bodyPr/>
                  <a:lstStyle/>
                  <a:p>
                    <a:fld id="{05593574-B088-45F1-8245-DE07F9AB3F9E}" type="CATEGORYNAME">
                      <a:rPr lang="en-US" sz="120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sz="1200" baseline="0" dirty="0">
                        <a:solidFill>
                          <a:schemeClr val="tx1"/>
                        </a:solidFill>
                      </a:rPr>
                      <a:t>, </a:t>
                    </a:r>
                    <a:fld id="{E96131F1-AAED-4733-83B7-3C6A551123E3}" type="VALUE">
                      <a:rPr lang="en-US" sz="1200" baseline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sz="1200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C41-46BC-9585-6556CA7EBF2C}"/>
                </c:ext>
              </c:extLst>
            </c:dLbl>
            <c:dLbl>
              <c:idx val="4"/>
              <c:layout>
                <c:manualLayout>
                  <c:x val="-6.2707747053711196E-2"/>
                  <c:y val="6.7640282568551563E-2"/>
                </c:manualLayout>
              </c:layout>
              <c:tx>
                <c:rich>
                  <a:bodyPr/>
                  <a:lstStyle/>
                  <a:p>
                    <a:fld id="{9A67CF92-0879-4C28-B8E1-D49662E3F64A}" type="CATEGORYNAME">
                      <a:rPr lang="en-US" sz="120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sz="1200" baseline="0" dirty="0">
                        <a:solidFill>
                          <a:schemeClr val="tx1"/>
                        </a:solidFill>
                      </a:rPr>
                      <a:t>, </a:t>
                    </a:r>
                    <a:fld id="{35C107A0-9104-49C7-AE80-68D15A3101F9}" type="VALUE">
                      <a:rPr lang="en-US" sz="1200" baseline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sz="1200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292983611273497"/>
                      <c:h val="6.769460220123958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C41-46BC-9585-6556CA7EBF2C}"/>
                </c:ext>
              </c:extLst>
            </c:dLbl>
            <c:dLbl>
              <c:idx val="5"/>
              <c:layout>
                <c:manualLayout>
                  <c:x val="-0.1243025043920386"/>
                  <c:y val="0.1002396838669965"/>
                </c:manualLayout>
              </c:layout>
              <c:tx>
                <c:rich>
                  <a:bodyPr/>
                  <a:lstStyle/>
                  <a:p>
                    <a:fld id="{C8EBC1B2-8ADE-4E10-8E6B-FC9875F26C94}" type="CATEGORYNAME">
                      <a:rPr lang="en-US" sz="120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sz="1200" baseline="0" dirty="0">
                        <a:solidFill>
                          <a:schemeClr val="tx1"/>
                        </a:solidFill>
                      </a:rPr>
                      <a:t>, </a:t>
                    </a:r>
                    <a:fld id="{168FC17B-2D43-4C3E-A4D7-1D041A51CBC4}" type="VALUE">
                      <a:rPr lang="en-US" sz="1200" baseline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sz="1200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611937535583473"/>
                      <c:h val="9.072902996024141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9C41-46BC-9585-6556CA7EBF2C}"/>
                </c:ext>
              </c:extLst>
            </c:dLbl>
            <c:dLbl>
              <c:idx val="6"/>
              <c:layout>
                <c:manualLayout>
                  <c:x val="0.5105804899387576"/>
                  <c:y val="0.23044934742315315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600FF41-DCFB-4BF5-AB59-16A1BA1A257B}" type="CATEGORYNAME">
                      <a:rPr lang="en-US" sz="1400" b="1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[CATEGORY NAME]</a:t>
                    </a:fld>
                    <a:r>
                      <a:rPr lang="en-US" sz="1400" b="1" baseline="0" dirty="0">
                        <a:solidFill>
                          <a:schemeClr val="tx1"/>
                        </a:solidFill>
                      </a:rPr>
                      <a:t>, </a:t>
                    </a:r>
                    <a:fld id="{EF37BDA2-0344-42E5-B5D1-F2B7D382BEE4}" type="VALUE">
                      <a:rPr lang="en-US" sz="1400" b="1" baseline="0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[VALUE]</a:t>
                    </a:fld>
                    <a:endParaRPr lang="en-US" sz="1400" b="1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4898053368328959"/>
                      <c:h val="0.1106073119948004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9C41-46BC-9585-6556CA7EBF2C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Sheet5!$H$4:$H$10</c:f>
              <c:strCache>
                <c:ptCount val="7"/>
                <c:pt idx="0">
                  <c:v>Cost of Goods Sold</c:v>
                </c:pt>
                <c:pt idx="2">
                  <c:v>Service Charges(Transportation, Manpower)</c:v>
                </c:pt>
                <c:pt idx="3">
                  <c:v>Marketing and Other Costs</c:v>
                </c:pt>
                <c:pt idx="4">
                  <c:v>EBITA</c:v>
                </c:pt>
                <c:pt idx="5">
                  <c:v>Taxes</c:v>
                </c:pt>
                <c:pt idx="6">
                  <c:v>PAT</c:v>
                </c:pt>
              </c:strCache>
            </c:strRef>
          </c:cat>
          <c:val>
            <c:numRef>
              <c:f>Sheet5!$I$4:$I$10</c:f>
              <c:numCache>
                <c:formatCode>General</c:formatCode>
                <c:ptCount val="7"/>
                <c:pt idx="0" formatCode="&quot;₹&quot;\ #,##0">
                  <c:v>462</c:v>
                </c:pt>
                <c:pt idx="2" formatCode="&quot;₹&quot;\ #,##0">
                  <c:v>45</c:v>
                </c:pt>
                <c:pt idx="3" formatCode="&quot;₹&quot;\ #,##0">
                  <c:v>5</c:v>
                </c:pt>
                <c:pt idx="4" formatCode="&quot;₹&quot;\ #,##0">
                  <c:v>88</c:v>
                </c:pt>
                <c:pt idx="5" formatCode="&quot;₹&quot;\ #,##0">
                  <c:v>15.84</c:v>
                </c:pt>
                <c:pt idx="6" formatCode="&quot;₹&quot;\ #,##0">
                  <c:v>72.16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C41-46BC-9585-6556CA7EBF2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Scatter</a:t>
            </a:r>
            <a:r>
              <a:rPr lang="en-US" baseline="0"/>
              <a:t> plot for Order quantity v/s Average Gross Margins</a:t>
            </a:r>
            <a:endParaRPr lang="en-US"/>
          </a:p>
        </c:rich>
      </c:tx>
      <c:layout>
        <c:manualLayout>
          <c:xMode val="edge"/>
          <c:yMode val="edge"/>
          <c:x val="0.17984157235704307"/>
          <c:y val="3.34975386782275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698152438216767"/>
          <c:y val="0.2315922814210708"/>
          <c:w val="0.79235280312628997"/>
          <c:h val="0.6466991034380889"/>
        </c:manualLayout>
      </c:layout>
      <c:scatterChart>
        <c:scatterStyle val="lineMarker"/>
        <c:varyColors val="0"/>
        <c:ser>
          <c:idx val="0"/>
          <c:order val="0"/>
          <c:tx>
            <c:strRef>
              <c:f>Catering!$B$107</c:f>
              <c:strCache>
                <c:ptCount val="1"/>
                <c:pt idx="0">
                  <c:v>average margin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square"/>
            <c:size val="5"/>
            <c:spPr>
              <a:solidFill>
                <a:schemeClr val="accent2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Pt>
            <c:idx val="9"/>
            <c:marker>
              <c:symbol val="square"/>
              <c:size val="5"/>
              <c:spPr>
                <a:solidFill>
                  <a:schemeClr val="accent2"/>
                </a:solidFill>
                <a:ln>
                  <a:noFill/>
                </a:ln>
                <a:effectLst>
                  <a:glow>
                    <a:schemeClr val="accent2">
                      <a:alpha val="0"/>
                    </a:schemeClr>
                  </a:glow>
                </a:effectLst>
              </c:spPr>
            </c:marker>
            <c:bubble3D val="0"/>
            <c:spPr>
              <a:ln w="22225" cap="rnd">
                <a:solidFill>
                  <a:schemeClr val="accent1"/>
                </a:solidFill>
              </a:ln>
              <a:effectLst>
                <a:glow>
                  <a:schemeClr val="accent2">
                    <a:alpha val="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1-E54B-4BE0-836D-6F1E873FB410}"/>
              </c:ext>
            </c:extLst>
          </c:dPt>
          <c:dLbls>
            <c:dLbl>
              <c:idx val="0"/>
              <c:layout>
                <c:manualLayout>
                  <c:x val="-8.0479221347331584E-2"/>
                  <c:y val="0.1041320355788858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54B-4BE0-836D-6F1E873FB410}"/>
                </c:ext>
              </c:extLst>
            </c:dLbl>
            <c:dLbl>
              <c:idx val="1"/>
              <c:layout>
                <c:manualLayout>
                  <c:x val="-6.3812554680664893E-2"/>
                  <c:y val="-8.5682779235928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4B-4BE0-836D-6F1E873FB410}"/>
                </c:ext>
              </c:extLst>
            </c:dLbl>
            <c:dLbl>
              <c:idx val="5"/>
              <c:layout>
                <c:manualLayout>
                  <c:x val="-7.2145888013998349E-2"/>
                  <c:y val="-7.6423519976669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54B-4BE0-836D-6F1E873FB410}"/>
                </c:ext>
              </c:extLst>
            </c:dLbl>
            <c:dLbl>
              <c:idx val="7"/>
              <c:layout>
                <c:manualLayout>
                  <c:x val="-6.6590332458442689E-2"/>
                  <c:y val="-7.6423519976669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54B-4BE0-836D-6F1E873FB410}"/>
                </c:ext>
              </c:extLst>
            </c:dLbl>
            <c:dLbl>
              <c:idx val="8"/>
              <c:layout>
                <c:manualLayout>
                  <c:x val="-2.2145888013998354E-2"/>
                  <c:y val="0.1735764800233303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54B-4BE0-836D-6F1E873FB410}"/>
                </c:ext>
              </c:extLst>
            </c:dLbl>
            <c:dLbl>
              <c:idx val="9"/>
              <c:layout>
                <c:manualLayout>
                  <c:x val="2.8541119860016478E-3"/>
                  <c:y val="9.4872776319626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4B-4BE0-836D-6F1E873FB4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Catering!$A$108:$A$117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Catering!$B$108:$B$117</c:f>
              <c:numCache>
                <c:formatCode>0.00%</c:formatCode>
                <c:ptCount val="10"/>
                <c:pt idx="0">
                  <c:v>0.16</c:v>
                </c:pt>
                <c:pt idx="1">
                  <c:v>0.16500000000000001</c:v>
                </c:pt>
                <c:pt idx="2">
                  <c:v>0.15</c:v>
                </c:pt>
                <c:pt idx="3">
                  <c:v>0.17499999999999999</c:v>
                </c:pt>
                <c:pt idx="4">
                  <c:v>0.22</c:v>
                </c:pt>
                <c:pt idx="5">
                  <c:v>0.23499999999999999</c:v>
                </c:pt>
                <c:pt idx="6">
                  <c:v>0.23499999999999999</c:v>
                </c:pt>
                <c:pt idx="7">
                  <c:v>0.23</c:v>
                </c:pt>
                <c:pt idx="8">
                  <c:v>0.27500000000000002</c:v>
                </c:pt>
                <c:pt idx="9">
                  <c:v>0.31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E54B-4BE0-836D-6F1E873FB4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5186863"/>
        <c:axId val="1289386207"/>
      </c:scatterChart>
      <c:valAx>
        <c:axId val="1285186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Order</a:t>
                </a:r>
                <a:r>
                  <a:rPr lang="en-IN" baseline="0"/>
                  <a:t> Quantity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38843824422798079"/>
              <c:y val="0.859122475672421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9386207"/>
        <c:crosses val="autoZero"/>
        <c:crossBetween val="midCat"/>
      </c:valAx>
      <c:valAx>
        <c:axId val="128938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 Gross</a:t>
                </a:r>
                <a:r>
                  <a:rPr lang="en-IN" baseline="0"/>
                  <a:t> Margin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1868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/>
              <a:t>Gross Margins in Décor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894298919107177"/>
          <c:y val="0.25458084461453173"/>
          <c:w val="0.74931883328005777"/>
          <c:h val="0.4438177318979237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Sheet4!$R$2</c:f>
              <c:strCache>
                <c:ptCount val="1"/>
                <c:pt idx="0">
                  <c:v>Average Margin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C0E8-43EA-AB9D-4D0D9076D81C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C0E8-43EA-AB9D-4D0D9076D81C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0-29B0-44FC-AFEB-2203EF317CE6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C0E8-43EA-AB9D-4D0D9076D81C}"/>
              </c:ext>
            </c:extLst>
          </c:dPt>
          <c:dLbls>
            <c:dLbl>
              <c:idx val="2"/>
              <c:layout>
                <c:manualLayout>
                  <c:x val="1.1691348402182385E-2"/>
                  <c:y val="2.271303530277404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475043113765105"/>
                      <c:h val="0.1749191393256245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29B0-44FC-AFEB-2203EF317C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Sheet4!$Q$3:$Q$6</c:f>
              <c:strCache>
                <c:ptCount val="4"/>
                <c:pt idx="0">
                  <c:v>Balloon Décor </c:v>
                </c:pt>
                <c:pt idx="1">
                  <c:v>Natural Flowers </c:v>
                </c:pt>
                <c:pt idx="2">
                  <c:v>Artificial Flowers</c:v>
                </c:pt>
                <c:pt idx="3">
                  <c:v>Others</c:v>
                </c:pt>
              </c:strCache>
            </c:strRef>
          </c:cat>
          <c:val>
            <c:numRef>
              <c:f>Sheet4!$R$3:$R$6</c:f>
              <c:numCache>
                <c:formatCode>0.00%</c:formatCode>
                <c:ptCount val="4"/>
                <c:pt idx="0">
                  <c:v>0.5</c:v>
                </c:pt>
                <c:pt idx="1">
                  <c:v>0.27500000000000002</c:v>
                </c:pt>
                <c:pt idx="2">
                  <c:v>0.625</c:v>
                </c:pt>
                <c:pt idx="3">
                  <c:v>0.42499999999999999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B0-44FC-AFEB-2203EF317CE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</c:dLbls>
        <c:gapWidth val="100"/>
        <c:overlap val="-24"/>
        <c:axId val="1245434303"/>
        <c:axId val="1835160783"/>
      </c:barChart>
      <c:catAx>
        <c:axId val="1245434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0">
                    <a:solidFill>
                      <a:schemeClr val="bg1"/>
                    </a:solidFill>
                  </a:rPr>
                  <a:t>Segments in Décor </a:t>
                </a:r>
              </a:p>
            </c:rich>
          </c:tx>
          <c:layout>
            <c:manualLayout>
              <c:xMode val="edge"/>
              <c:yMode val="edge"/>
              <c:x val="0.34422398291406092"/>
              <c:y val="0.877839321025819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160783"/>
        <c:crosses val="autoZero"/>
        <c:auto val="1"/>
        <c:lblAlgn val="ctr"/>
        <c:lblOffset val="100"/>
        <c:noMultiLvlLbl val="0"/>
      </c:catAx>
      <c:valAx>
        <c:axId val="183516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>
                    <a:solidFill>
                      <a:schemeClr val="bg1"/>
                    </a:solidFill>
                  </a:rPr>
                  <a:t>average gross margins</a:t>
                </a:r>
              </a:p>
            </c:rich>
          </c:tx>
          <c:layout>
            <c:manualLayout>
              <c:xMode val="edge"/>
              <c:yMode val="edge"/>
              <c:x val="4.2868277474668745E-2"/>
              <c:y val="0.130369889682024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434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/>
              <a:t>Order</a:t>
            </a:r>
            <a:r>
              <a:rPr lang="en-IN" sz="1400" baseline="0"/>
              <a:t> Quantities </a:t>
            </a:r>
            <a:r>
              <a:rPr lang="en-IN" sz="1400" b="1" i="0" u="none" strike="noStrike" baseline="0">
                <a:effectLst/>
              </a:rPr>
              <a:t>v/s Manpower requirement </a:t>
            </a:r>
            <a:endParaRPr lang="en-IN" sz="1400"/>
          </a:p>
        </c:rich>
      </c:tx>
      <c:layout>
        <c:manualLayout>
          <c:xMode val="edge"/>
          <c:yMode val="edge"/>
          <c:x val="0.2328109585354491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016195521877112E-2"/>
          <c:y val="0.15438825960708402"/>
          <c:w val="0.9022284941235782"/>
          <c:h val="0.635669915142539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Catering!$B$46</c:f>
              <c:strCache>
                <c:ptCount val="1"/>
                <c:pt idx="0">
                  <c:v>Fixed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Catering!$D$92:$D$101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Catering!$C$46:$L$46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02-4495-861B-348968704BE9}"/>
            </c:ext>
          </c:extLst>
        </c:ser>
        <c:ser>
          <c:idx val="1"/>
          <c:order val="1"/>
          <c:tx>
            <c:strRef>
              <c:f>Catering!$B$47</c:f>
              <c:strCache>
                <c:ptCount val="1"/>
                <c:pt idx="0">
                  <c:v>Counter Waiter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Catering!$D$92:$D$101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Catering!$C$47:$L$47</c:f>
              <c:numCache>
                <c:formatCode>General</c:formatCode>
                <c:ptCount val="10"/>
                <c:pt idx="0">
                  <c:v>8</c:v>
                </c:pt>
                <c:pt idx="1">
                  <c:v>12</c:v>
                </c:pt>
                <c:pt idx="2">
                  <c:v>14</c:v>
                </c:pt>
                <c:pt idx="3">
                  <c:v>16</c:v>
                </c:pt>
                <c:pt idx="4">
                  <c:v>24</c:v>
                </c:pt>
                <c:pt idx="5">
                  <c:v>32</c:v>
                </c:pt>
                <c:pt idx="6">
                  <c:v>32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02-4495-861B-348968704BE9}"/>
            </c:ext>
          </c:extLst>
        </c:ser>
        <c:ser>
          <c:idx val="2"/>
          <c:order val="2"/>
          <c:tx>
            <c:strRef>
              <c:f>Catering!$B$48</c:f>
              <c:strCache>
                <c:ptCount val="1"/>
                <c:pt idx="0">
                  <c:v>Maharaj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Catering!$D$92:$D$101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Catering!$C$48:$L$48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02-4495-861B-348968704BE9}"/>
            </c:ext>
          </c:extLst>
        </c:ser>
        <c:ser>
          <c:idx val="3"/>
          <c:order val="3"/>
          <c:tx>
            <c:strRef>
              <c:f>Catering!$B$49</c:f>
              <c:strCache>
                <c:ptCount val="1"/>
                <c:pt idx="0">
                  <c:v>PRO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Catering!$D$92:$D$101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Catering!$C$49:$L$49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6</c:v>
                </c:pt>
                <c:pt idx="6">
                  <c:v>6</c:v>
                </c:pt>
                <c:pt idx="7">
                  <c:v>8</c:v>
                </c:pt>
                <c:pt idx="8">
                  <c:v>8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02-4495-861B-348968704BE9}"/>
            </c:ext>
          </c:extLst>
        </c:ser>
        <c:ser>
          <c:idx val="4"/>
          <c:order val="4"/>
          <c:tx>
            <c:strRef>
              <c:f>Catering!$B$50</c:f>
              <c:strCache>
                <c:ptCount val="1"/>
                <c:pt idx="0">
                  <c:v>Women Helpers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Catering!$D$92:$D$101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Catering!$C$50:$L$50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02-4495-861B-348968704BE9}"/>
            </c:ext>
          </c:extLst>
        </c:ser>
        <c:ser>
          <c:idx val="5"/>
          <c:order val="5"/>
          <c:tx>
            <c:strRef>
              <c:f>Catering!$B$51</c:f>
              <c:strCache>
                <c:ptCount val="1"/>
                <c:pt idx="0">
                  <c:v>Live Counter Maharaj 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Catering!$D$92:$D$101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Catering!$C$51:$L$51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6</c:v>
                </c:pt>
                <c:pt idx="4">
                  <c:v>6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02-4495-861B-348968704BE9}"/>
            </c:ext>
          </c:extLst>
        </c:ser>
        <c:ser>
          <c:idx val="6"/>
          <c:order val="6"/>
          <c:tx>
            <c:strRef>
              <c:f>Catering!$B$52</c:f>
              <c:strCache>
                <c:ptCount val="1"/>
                <c:pt idx="0">
                  <c:v>Waste Collectors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Catering!$D$92:$D$101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Catering!$C$52:$L$52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02-4495-861B-348968704B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2269104"/>
        <c:axId val="412638016"/>
      </c:barChart>
      <c:catAx>
        <c:axId val="41226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638016"/>
        <c:crosses val="autoZero"/>
        <c:auto val="1"/>
        <c:lblAlgn val="ctr"/>
        <c:lblOffset val="100"/>
        <c:noMultiLvlLbl val="0"/>
      </c:catAx>
      <c:valAx>
        <c:axId val="41263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 of Manpower required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26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5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Decor Order Recived v/s Order Completed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2242847769028871"/>
          <c:y val="0.19702209098862641"/>
          <c:w val="0.42736548556430454"/>
          <c:h val="0.71227580927384082"/>
        </c:manualLayout>
      </c:layout>
      <c:radarChart>
        <c:radarStyle val="marker"/>
        <c:varyColors val="0"/>
        <c:ser>
          <c:idx val="1"/>
          <c:order val="0"/>
          <c:tx>
            <c:strRef>
              <c:f>Sheet4!$C$39</c:f>
              <c:strCache>
                <c:ptCount val="1"/>
                <c:pt idx="0">
                  <c:v>Orders received</c:v>
                </c:pt>
              </c:strCache>
            </c:strRef>
          </c:tx>
          <c:spPr>
            <a:ln w="28575" cap="rnd">
              <a:solidFill>
                <a:schemeClr val="accent2"/>
              </a:solidFill>
            </a:ln>
            <a:effectLst>
              <a:glow rad="76200">
                <a:schemeClr val="accent2">
                  <a:satMod val="175000"/>
                  <a:alpha val="3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11"/>
              <c:layout>
                <c:manualLayout>
                  <c:x val="-6.3888888888888884E-2"/>
                  <c:y val="-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AF6-470B-B3F8-AC8C3E06E1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Sheet4!$A$40:$A$51</c:f>
              <c:numCache>
                <c:formatCode>mmm\-yy</c:formatCode>
                <c:ptCount val="12"/>
                <c:pt idx="0">
                  <c:v>44927</c:v>
                </c:pt>
                <c:pt idx="1">
                  <c:v>44958</c:v>
                </c:pt>
                <c:pt idx="2">
                  <c:v>44986</c:v>
                </c:pt>
                <c:pt idx="3">
                  <c:v>45017</c:v>
                </c:pt>
                <c:pt idx="4">
                  <c:v>45047</c:v>
                </c:pt>
                <c:pt idx="5">
                  <c:v>45078</c:v>
                </c:pt>
                <c:pt idx="6">
                  <c:v>45108</c:v>
                </c:pt>
                <c:pt idx="7">
                  <c:v>45139</c:v>
                </c:pt>
                <c:pt idx="8">
                  <c:v>45170</c:v>
                </c:pt>
                <c:pt idx="9">
                  <c:v>45200</c:v>
                </c:pt>
                <c:pt idx="10">
                  <c:v>45231</c:v>
                </c:pt>
                <c:pt idx="11">
                  <c:v>45261</c:v>
                </c:pt>
              </c:numCache>
            </c:numRef>
          </c:cat>
          <c:val>
            <c:numRef>
              <c:f>Sheet4!$C$40:$C$51</c:f>
              <c:numCache>
                <c:formatCode>General</c:formatCode>
                <c:ptCount val="12"/>
                <c:pt idx="0">
                  <c:v>21</c:v>
                </c:pt>
                <c:pt idx="1">
                  <c:v>23</c:v>
                </c:pt>
                <c:pt idx="2">
                  <c:v>26</c:v>
                </c:pt>
                <c:pt idx="3">
                  <c:v>18</c:v>
                </c:pt>
                <c:pt idx="4">
                  <c:v>23</c:v>
                </c:pt>
                <c:pt idx="5">
                  <c:v>16</c:v>
                </c:pt>
                <c:pt idx="6">
                  <c:v>14</c:v>
                </c:pt>
                <c:pt idx="7">
                  <c:v>18</c:v>
                </c:pt>
                <c:pt idx="8">
                  <c:v>18</c:v>
                </c:pt>
                <c:pt idx="9">
                  <c:v>27</c:v>
                </c:pt>
                <c:pt idx="10">
                  <c:v>22</c:v>
                </c:pt>
                <c:pt idx="1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F6-470B-B3F8-AC8C3E06E12B}"/>
            </c:ext>
          </c:extLst>
        </c:ser>
        <c:ser>
          <c:idx val="2"/>
          <c:order val="1"/>
          <c:tx>
            <c:strRef>
              <c:f>Sheet4!$D$39</c:f>
              <c:strCache>
                <c:ptCount val="1"/>
                <c:pt idx="0">
                  <c:v>order completed</c:v>
                </c:pt>
              </c:strCache>
            </c:strRef>
          </c:tx>
          <c:spPr>
            <a:ln w="28575" cap="rnd">
              <a:solidFill>
                <a:srgbClr val="FF0000"/>
              </a:solidFill>
            </a:ln>
            <a:effectLst>
              <a:glow rad="76200">
                <a:schemeClr val="accent3">
                  <a:satMod val="175000"/>
                  <a:alpha val="3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11"/>
              <c:layout>
                <c:manualLayout>
                  <c:x val="-8.3333333333333329E-2"/>
                  <c:y val="-4.243778136006664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AF6-470B-B3F8-AC8C3E06E1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Sheet4!$A$40:$A$51</c:f>
              <c:numCache>
                <c:formatCode>mmm\-yy</c:formatCode>
                <c:ptCount val="12"/>
                <c:pt idx="0">
                  <c:v>44927</c:v>
                </c:pt>
                <c:pt idx="1">
                  <c:v>44958</c:v>
                </c:pt>
                <c:pt idx="2">
                  <c:v>44986</c:v>
                </c:pt>
                <c:pt idx="3">
                  <c:v>45017</c:v>
                </c:pt>
                <c:pt idx="4">
                  <c:v>45047</c:v>
                </c:pt>
                <c:pt idx="5">
                  <c:v>45078</c:v>
                </c:pt>
                <c:pt idx="6">
                  <c:v>45108</c:v>
                </c:pt>
                <c:pt idx="7">
                  <c:v>45139</c:v>
                </c:pt>
                <c:pt idx="8">
                  <c:v>45170</c:v>
                </c:pt>
                <c:pt idx="9">
                  <c:v>45200</c:v>
                </c:pt>
                <c:pt idx="10">
                  <c:v>45231</c:v>
                </c:pt>
                <c:pt idx="11">
                  <c:v>45261</c:v>
                </c:pt>
              </c:numCache>
            </c:numRef>
          </c:cat>
          <c:val>
            <c:numRef>
              <c:f>Sheet4!$D$40:$D$51</c:f>
              <c:numCache>
                <c:formatCode>General</c:formatCode>
                <c:ptCount val="12"/>
                <c:pt idx="0">
                  <c:v>13</c:v>
                </c:pt>
                <c:pt idx="1">
                  <c:v>15</c:v>
                </c:pt>
                <c:pt idx="2">
                  <c:v>16</c:v>
                </c:pt>
                <c:pt idx="3">
                  <c:v>8</c:v>
                </c:pt>
                <c:pt idx="4">
                  <c:v>7</c:v>
                </c:pt>
                <c:pt idx="5">
                  <c:v>10</c:v>
                </c:pt>
                <c:pt idx="6">
                  <c:v>10</c:v>
                </c:pt>
                <c:pt idx="7">
                  <c:v>12</c:v>
                </c:pt>
                <c:pt idx="8">
                  <c:v>10</c:v>
                </c:pt>
                <c:pt idx="9">
                  <c:v>11</c:v>
                </c:pt>
                <c:pt idx="10">
                  <c:v>16</c:v>
                </c:pt>
                <c:pt idx="1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F6-470B-B3F8-AC8C3E06E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7519903"/>
        <c:axId val="1099407759"/>
      </c:radarChart>
      <c:catAx>
        <c:axId val="907519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407759"/>
        <c:crosses val="autoZero"/>
        <c:auto val="1"/>
        <c:lblAlgn val="ctr"/>
        <c:lblOffset val="100"/>
        <c:noMultiLvlLbl val="0"/>
      </c:catAx>
      <c:valAx>
        <c:axId val="109940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519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000" b="1" i="0" u="none" strike="noStrike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Décor</a:t>
            </a:r>
            <a:r>
              <a:rPr lang="en-IN" sz="10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 Average order Split</a:t>
            </a:r>
            <a:endParaRPr lang="en-IN" sz="1000" dirty="0">
              <a:effectLst/>
            </a:endParaRPr>
          </a:p>
        </c:rich>
      </c:tx>
      <c:layout>
        <c:manualLayout>
          <c:xMode val="edge"/>
          <c:yMode val="edge"/>
          <c:x val="0.25263284811442444"/>
          <c:y val="3.01780594569687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explosion val="13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C48F-4554-A6C1-5101A31AF22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C48F-4554-A6C1-5101A31AF226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C48F-4554-A6C1-5101A31AF22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C48F-4554-A6C1-5101A31AF226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C48F-4554-A6C1-5101A31AF226}"/>
              </c:ext>
            </c:extLst>
          </c:dPt>
          <c:dLbls>
            <c:dLbl>
              <c:idx val="0"/>
              <c:layout>
                <c:manualLayout>
                  <c:x val="6.5714825868395693E-2"/>
                  <c:y val="-0.15268225102151767"/>
                </c:manualLayout>
              </c:layout>
              <c:tx>
                <c:rich>
                  <a:bodyPr/>
                  <a:lstStyle/>
                  <a:p>
                    <a:fld id="{BA2E9122-C643-4B30-801D-4EA10EC001B7}" type="CATEGORYNAME">
                      <a:rPr lang="en-US" sz="100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sz="1000" baseline="0" dirty="0">
                        <a:solidFill>
                          <a:schemeClr val="tx1"/>
                        </a:solidFill>
                      </a:rPr>
                      <a:t>
</a:t>
                    </a:r>
                    <a:fld id="{A2536B93-7FD9-4847-B8C7-AA7B059E6CB2}" type="PERCENTAGE">
                      <a:rPr lang="en-US" sz="1000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sz="1000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48F-4554-A6C1-5101A31AF226}"/>
                </c:ext>
              </c:extLst>
            </c:dLbl>
            <c:dLbl>
              <c:idx val="1"/>
              <c:layout>
                <c:manualLayout>
                  <c:x val="0.1999999999999999"/>
                  <c:y val="-0.12037037037037036"/>
                </c:manualLayout>
              </c:layout>
              <c:tx>
                <c:rich>
                  <a:bodyPr/>
                  <a:lstStyle/>
                  <a:p>
                    <a:fld id="{5FEDF54F-DD92-4127-B95E-284A13A8C56F}" type="CATEGORYNAME">
                      <a:rPr lang="en-US" sz="100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sz="1000" baseline="0" dirty="0">
                        <a:solidFill>
                          <a:schemeClr val="tx1"/>
                        </a:solidFill>
                      </a:rPr>
                      <a:t>
</a:t>
                    </a:r>
                    <a:fld id="{B72DA482-F211-4B83-B016-40F30FBC67B8}" type="PERCENTAGE">
                      <a:rPr lang="en-US" sz="1000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sz="1000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48F-4554-A6C1-5101A31AF226}"/>
                </c:ext>
              </c:extLst>
            </c:dLbl>
            <c:dLbl>
              <c:idx val="2"/>
              <c:layout>
                <c:manualLayout>
                  <c:x val="-3.1226539941280169E-2"/>
                  <c:y val="-6.363347120585428E-3"/>
                </c:manualLayout>
              </c:layout>
              <c:tx>
                <c:rich>
                  <a:bodyPr/>
                  <a:lstStyle/>
                  <a:p>
                    <a:fld id="{DDB88025-5137-4A76-815F-FE6F57FCC070}" type="CATEGORYNAME">
                      <a:rPr lang="en-US" sz="100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sz="1000" baseline="0" dirty="0">
                        <a:solidFill>
                          <a:schemeClr val="tx1"/>
                        </a:solidFill>
                      </a:rPr>
                      <a:t>
</a:t>
                    </a:r>
                    <a:fld id="{BD5F9AAF-E2FD-43A7-B35D-95D7F416A093}" type="PERCENTAGE">
                      <a:rPr lang="en-US" sz="1000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sz="1000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48F-4554-A6C1-5101A31AF226}"/>
                </c:ext>
              </c:extLst>
            </c:dLbl>
            <c:dLbl>
              <c:idx val="3"/>
              <c:layout>
                <c:manualLayout>
                  <c:x val="-0.16446626195119823"/>
                  <c:y val="6.7749103745105357E-2"/>
                </c:manualLayout>
              </c:layout>
              <c:tx>
                <c:rich>
                  <a:bodyPr/>
                  <a:lstStyle/>
                  <a:p>
                    <a:fld id="{2057C85D-4737-42B0-BAD6-7ADBE79DF2C3}" type="CATEGORYNAME">
                      <a:rPr lang="en-US" sz="100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sz="1000" baseline="0" dirty="0">
                        <a:solidFill>
                          <a:schemeClr val="tx1"/>
                        </a:solidFill>
                      </a:rPr>
                      <a:t>
</a:t>
                    </a:r>
                    <a:fld id="{E21A5714-ECB3-4EA8-98E3-31570E4C10A4}" type="PERCENTAGE">
                      <a:rPr lang="en-US" sz="1000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sz="1000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48F-4554-A6C1-5101A31AF226}"/>
                </c:ext>
              </c:extLst>
            </c:dLbl>
            <c:dLbl>
              <c:idx val="4"/>
              <c:layout>
                <c:manualLayout>
                  <c:x val="-0.23416059243364126"/>
                  <c:y val="5.8302289051284928E-3"/>
                </c:manualLayout>
              </c:layout>
              <c:tx>
                <c:rich>
                  <a:bodyPr/>
                  <a:lstStyle/>
                  <a:p>
                    <a:fld id="{3CD1BE06-0EB0-460B-BCBC-C8BDECBA1B03}" type="CATEGORYNAME">
                      <a:rPr lang="en-US" sz="100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sz="1000" baseline="0" dirty="0">
                        <a:solidFill>
                          <a:schemeClr val="tx1"/>
                        </a:solidFill>
                      </a:rPr>
                      <a:t>
</a:t>
                    </a:r>
                    <a:fld id="{61ADEE3B-7151-4C51-A349-265F15C727D9}" type="PERCENTAGE">
                      <a:rPr lang="en-US" sz="1000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sz="1000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48F-4554-A6C1-5101A31AF226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Sheet4!$F$57:$J$57</c:f>
              <c:strCache>
                <c:ptCount val="5"/>
                <c:pt idx="0">
                  <c:v>Received Via Reference</c:v>
                </c:pt>
                <c:pt idx="1">
                  <c:v>Received Via Commission</c:v>
                </c:pt>
                <c:pt idx="2">
                  <c:v>Received Via Instagram</c:v>
                </c:pt>
                <c:pt idx="3">
                  <c:v>Received Via Whatsapp</c:v>
                </c:pt>
                <c:pt idx="4">
                  <c:v>Received Via Contract with Hotels</c:v>
                </c:pt>
              </c:strCache>
            </c:strRef>
          </c:cat>
          <c:val>
            <c:numRef>
              <c:f>Sheet4!$F$58:$J$58</c:f>
              <c:numCache>
                <c:formatCode>0.00%</c:formatCode>
                <c:ptCount val="5"/>
                <c:pt idx="0">
                  <c:v>0.33603238866396762</c:v>
                </c:pt>
                <c:pt idx="1">
                  <c:v>0.14979757085020243</c:v>
                </c:pt>
                <c:pt idx="2">
                  <c:v>0.22267206477732793</c:v>
                </c:pt>
                <c:pt idx="3">
                  <c:v>0.145748987854251</c:v>
                </c:pt>
                <c:pt idx="4">
                  <c:v>0.145748987854251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48F-4554-A6C1-5101A31AF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0.42263</cdr:x>
      <cdr:y>0.6453</cdr:y>
    </cdr:from>
    <cdr:to>
      <cdr:x>0.68822</cdr:x>
      <cdr:y>0.89464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04C2865-B48D-4E5E-BD3A-47DD9F4C18DB}"/>
            </a:ext>
          </a:extLst>
        </cdr:cNvPr>
        <cdr:cNvSpPr txBox="1"/>
      </cdr:nvSpPr>
      <cdr:spPr>
        <a:xfrm xmlns:a="http://schemas.openxmlformats.org/drawingml/2006/main">
          <a:off x="2656114" y="2667000"/>
          <a:ext cx="1669143" cy="10305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100" dirty="0"/>
            <a:t>Cost of goods-77%</a:t>
          </a:r>
        </a:p>
        <a:p xmlns:a="http://schemas.openxmlformats.org/drawingml/2006/main">
          <a:r>
            <a:rPr lang="en-IN" dirty="0"/>
            <a:t>Gross Margin- 23%</a:t>
          </a:r>
        </a:p>
        <a:p xmlns:a="http://schemas.openxmlformats.org/drawingml/2006/main">
          <a:r>
            <a:rPr lang="en-IN" dirty="0"/>
            <a:t>Service charges- 7.5%</a:t>
          </a:r>
        </a:p>
        <a:p xmlns:a="http://schemas.openxmlformats.org/drawingml/2006/main">
          <a:r>
            <a:rPr lang="en-IN" dirty="0"/>
            <a:t>Marketing Cost- 1%</a:t>
          </a:r>
        </a:p>
        <a:p xmlns:a="http://schemas.openxmlformats.org/drawingml/2006/main">
          <a:r>
            <a:rPr lang="en-IN" dirty="0"/>
            <a:t>EBITA-15%</a:t>
          </a:r>
        </a:p>
        <a:p xmlns:a="http://schemas.openxmlformats.org/drawingml/2006/main">
          <a:endParaRPr lang="en-IN" dirty="0"/>
        </a:p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F1C24-BC48-4BCD-B23C-37023F589B1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C33D2-B4EC-47EA-A59C-168522758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25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2166-4F31-417F-92CC-671ACDFC368C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C5D0-3034-4BBB-BE8D-2864213365DF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EDD-A479-42C1-BC7B-A3E6202F5A4B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5C52-74FE-4227-A581-EC27B220EEE1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3EE5-5363-4232-BC67-552BF8EE20A1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FD1-DF37-46C1-8E0B-DAA3DA4C27A7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59FC-0DFB-47A2-AD0F-A8796A909B46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857-AFAD-4575-90BC-67963E190150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39BF-4C25-4BCC-9A07-F13DD8F68B93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74700396-C3B1-478C-8CE7-42C42EAB2998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B5A015-782B-4F33-A084-115DDD0E1AFF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C17120-F9A7-4220-AAF0-FD9263EEBB63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2936" y="438918"/>
            <a:ext cx="6340135" cy="2404866"/>
          </a:xfrm>
        </p:spPr>
        <p:txBody>
          <a:bodyPr>
            <a:normAutofit/>
          </a:bodyPr>
          <a:lstStyle/>
          <a:p>
            <a:r>
              <a:rPr lang="en-US" sz="4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Harmony in Hospitality: A Data-Driven Exploration of Prajapati Caterers and Decorators</a:t>
            </a:r>
            <a:endParaRPr lang="en-US" sz="4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95996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Kaushal PRAJAPATI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Roll number: 22f2001073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Student, iitm online b.s. degree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2.png" descr="IIT Madras - Wikipedia">
            <a:extLst>
              <a:ext uri="{FF2B5EF4-FFF2-40B4-BE49-F238E27FC236}">
                <a16:creationId xmlns:a16="http://schemas.microsoft.com/office/drawing/2014/main" id="{4643F9F7-0BC8-84C8-0381-FEA877F8993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51009" y="4672738"/>
            <a:ext cx="1524542" cy="1481327"/>
          </a:xfrm>
          <a:prstGeom prst="rect">
            <a:avLst/>
          </a:prstGeom>
          <a:ln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7107B5-719C-5951-5656-0A0C50A3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F95974-8D00-C2D2-2CD1-DB69E09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1"/>
                </a:solidFill>
              </a:rPr>
              <a:t>Recommendations &amp; Conclusion</a:t>
            </a:r>
            <a:endParaRPr lang="en-IN" sz="4000" b="1" i="1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953397-BED5-C8F0-BEC1-95C281488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8" y="2120900"/>
            <a:ext cx="5267006" cy="3748193"/>
          </a:xfrm>
        </p:spPr>
        <p:txBody>
          <a:bodyPr anchor="t">
            <a:normAutofit fontScale="92500" lnSpcReduction="20000"/>
          </a:bodyPr>
          <a:lstStyle/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tx1"/>
                </a:solidFill>
              </a:rPr>
              <a:t> Mitigate Operational Dependencies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tx1"/>
                </a:solidFill>
              </a:rPr>
              <a:t> Leverage Décor Business Potential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tx1"/>
                </a:solidFill>
              </a:rPr>
              <a:t> Enhance Inquiry Conversion Rates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tx1"/>
                </a:solidFill>
              </a:rPr>
              <a:t> Optimize Revenue Channels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tx1"/>
                </a:solidFill>
              </a:rPr>
              <a:t> Diversify Revenue Streams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tx1"/>
                </a:solidFill>
              </a:rPr>
              <a:t> Improve Operational Efficiency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tx1"/>
                </a:solidFill>
              </a:rPr>
              <a:t> Create Systematic feedback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E3D17-E1E4-E60B-DA92-59E354118869}"/>
              </a:ext>
            </a:extLst>
          </p:cNvPr>
          <p:cNvSpPr txBox="1"/>
          <p:nvPr/>
        </p:nvSpPr>
        <p:spPr>
          <a:xfrm>
            <a:off x="2844800" y="3094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E48D716D-20FB-413A-BA66-F053652FC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586" y="2120900"/>
            <a:ext cx="5267006" cy="3748088"/>
          </a:xfrm>
        </p:spPr>
        <p:txBody>
          <a:bodyPr anchor="t"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Identified operational dependencies hindering scalability and revenue growth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Uncovered untapped potential in décor services and opportunities for expansion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Provided actionable recommendations to mitigate weaknesses and leverage strengths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Emphasized the importance of strategic planning, operational efficiency, and adaptability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Overall Positioned Prajapati Caterers and Decorators for sustained growth and success in the competitive market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1F971A4-FFCE-439D-85BD-B23C4732EF5E}"/>
              </a:ext>
            </a:extLst>
          </p:cNvPr>
          <p:cNvSpPr txBox="1">
            <a:spLocks/>
          </p:cNvSpPr>
          <p:nvPr/>
        </p:nvSpPr>
        <p:spPr>
          <a:xfrm>
            <a:off x="1249680" y="2273300"/>
            <a:ext cx="4639736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6E2DE-DD90-91B5-61F1-DA8E29C4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648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F95974-8D00-C2D2-2CD1-DB69E093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746084"/>
            <a:ext cx="10058400" cy="1708286"/>
          </a:xfrm>
        </p:spPr>
        <p:txBody>
          <a:bodyPr>
            <a:normAutofit/>
          </a:bodyPr>
          <a:lstStyle/>
          <a:p>
            <a:pPr algn="ctr"/>
            <a:r>
              <a:rPr lang="en-US" sz="5600" b="1" i="1" dirty="0">
                <a:solidFill>
                  <a:schemeClr val="tx1"/>
                </a:solidFill>
              </a:rPr>
              <a:t>Thank You!</a:t>
            </a:r>
            <a:r>
              <a:rPr lang="en-US" sz="5600" b="1" dirty="0">
                <a:solidFill>
                  <a:schemeClr val="tx1"/>
                </a:solidFill>
              </a:rPr>
              <a:t>🙏</a:t>
            </a:r>
            <a:endParaRPr lang="en-IN" sz="56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E3D17-E1E4-E60B-DA92-59E354118869}"/>
              </a:ext>
            </a:extLst>
          </p:cNvPr>
          <p:cNvSpPr txBox="1"/>
          <p:nvPr/>
        </p:nvSpPr>
        <p:spPr>
          <a:xfrm>
            <a:off x="2844800" y="3094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2FA2D-4E5B-5C01-25F6-17862EAE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831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br>
              <a:rPr lang="en-US" sz="4400" b="1" i="1" dirty="0">
                <a:solidFill>
                  <a:schemeClr val="tx1"/>
                </a:solidFill>
              </a:rPr>
            </a:br>
            <a:r>
              <a:rPr lang="en-US" sz="4400" b="1" i="1" dirty="0">
                <a:solidFill>
                  <a:schemeClr val="tx1"/>
                </a:solidFill>
              </a:rPr>
              <a:t>Contents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014AF0-DB16-FBEC-DFAF-686A9248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1. Introduction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2. Explanation of Analysis methods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3. Root cause Analysis and findings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4. SWOT Analysis and findings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5. Revenue Analysis and findings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6. Unit Economics &amp; Margin Analysis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7. Other Analysis and results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8. Conclusion</a:t>
            </a:r>
          </a:p>
          <a:p>
            <a:br>
              <a:rPr lang="en-US" sz="2000" i="1" dirty="0">
                <a:solidFill>
                  <a:srgbClr val="FFFFFF"/>
                </a:solidFill>
              </a:rPr>
            </a:b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EC2BF-F88A-B729-6EF3-F18978857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34277"/>
            <a:ext cx="2841013" cy="419405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7979C-F76D-D11A-54FD-702001B3E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603" y="2037782"/>
            <a:ext cx="2734057" cy="419405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793A9B7-880E-F32B-64D1-F98708205AAE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000" b="1" i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FDA7-BBBE-BC73-5D11-7FA06D3D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F95974-8D00-C2D2-2CD1-DB69E09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b="1" i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953397-BED5-C8F0-BEC1-95C281488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966" y="2120900"/>
            <a:ext cx="5264050" cy="4195817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Prominent player in the hospitality industry, exhibits a diversified service portfolio encompassing catering and decoration services.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Known for their reliability, creativity, and customer-centric approach.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Offers varied menu options, including traditional Guajarati dishes, snacks with expertise in providing catering solution for wide range of events and occasions.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Provide innovating and thematic event decor services like balloon décor, artificial flower decor, natural flower decor etc. tailored to client preferences with creative design as their expertise.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5E9D7E-22E9-EA06-6246-4494D5B6E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5264050" cy="419581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Major business problems that the organization is facing:</a:t>
            </a:r>
          </a:p>
          <a:p>
            <a:pPr marL="544068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Stagnant growth in revenue </a:t>
            </a:r>
          </a:p>
          <a:p>
            <a:pPr marL="544068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Owner's Limited Availability for Order Management</a:t>
            </a:r>
          </a:p>
          <a:p>
            <a:pPr marL="544068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Operational Hurdles - Manpower and Inventory </a:t>
            </a:r>
          </a:p>
          <a:p>
            <a:pPr marL="544068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Having low margins on their catering business with shrinking profits</a:t>
            </a:r>
          </a:p>
          <a:p>
            <a:pPr marL="201168" lvl="1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 Goal of this Project:</a:t>
            </a:r>
          </a:p>
          <a:p>
            <a:pPr marL="544068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Finding out the reasons for Stagnant growth in revenue</a:t>
            </a:r>
          </a:p>
          <a:p>
            <a:pPr marL="544068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Addressing operational bottlenecks</a:t>
            </a:r>
          </a:p>
          <a:p>
            <a:pPr marL="544068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Improvement via </a:t>
            </a:r>
            <a:r>
              <a:rPr lang="en-US" dirty="0">
                <a:solidFill>
                  <a:schemeClr val="tx1"/>
                </a:solidFill>
              </a:rPr>
              <a:t>Systematic Collection and Analysis of Customer Feedback</a:t>
            </a:r>
            <a:endParaRPr lang="en-IN" dirty="0">
              <a:solidFill>
                <a:schemeClr val="tx1"/>
              </a:solidFill>
            </a:endParaRPr>
          </a:p>
          <a:p>
            <a:pPr marL="544068" lvl="1" indent="-342900">
              <a:buClr>
                <a:schemeClr val="tx1"/>
              </a:buClr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 marL="457200" indent="-457200">
              <a:spcBef>
                <a:spcPts val="200"/>
              </a:spcBef>
              <a:buClr>
                <a:schemeClr val="tx1"/>
              </a:buClr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E3D17-E1E4-E60B-DA92-59E354118869}"/>
              </a:ext>
            </a:extLst>
          </p:cNvPr>
          <p:cNvSpPr txBox="1"/>
          <p:nvPr/>
        </p:nvSpPr>
        <p:spPr>
          <a:xfrm>
            <a:off x="2844800" y="3094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7A3C4-9F81-643B-2B23-283C4BB4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842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F95974-8D00-C2D2-2CD1-DB69E09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dirty="0">
                <a:solidFill>
                  <a:schemeClr val="tx1"/>
                </a:solidFill>
              </a:rPr>
              <a:t>Explanation of Analysis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953397-BED5-C8F0-BEC1-95C281488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966" y="2120900"/>
            <a:ext cx="5586522" cy="4195817"/>
          </a:xfrm>
        </p:spPr>
        <p:txBody>
          <a:bodyPr>
            <a:normAutofit fontScale="550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300" dirty="0">
                <a:solidFill>
                  <a:schemeClr val="tx1"/>
                </a:solidFill>
              </a:rPr>
              <a:t> Data Collection and Cleaning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900" dirty="0">
                <a:solidFill>
                  <a:schemeClr val="tx1"/>
                </a:solidFill>
              </a:rPr>
              <a:t>Exploratory Phase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tx1"/>
                </a:solidFill>
              </a:rPr>
              <a:t> Data Collection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tx1"/>
                </a:solidFill>
              </a:rPr>
              <a:t>Data Cleaning &amp; Refinement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3300" dirty="0">
                <a:solidFill>
                  <a:schemeClr val="tx1"/>
                </a:solidFill>
              </a:rPr>
              <a:t>Descriptive Statistics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2300" dirty="0">
                <a:solidFill>
                  <a:schemeClr val="tx1"/>
                </a:solidFill>
              </a:rPr>
              <a:t> </a:t>
            </a:r>
            <a:r>
              <a:rPr lang="en-IN" sz="2900" dirty="0">
                <a:solidFill>
                  <a:schemeClr val="tx1"/>
                </a:solidFill>
              </a:rPr>
              <a:t>Measures of Central Tendency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2900" dirty="0">
                <a:solidFill>
                  <a:schemeClr val="tx1"/>
                </a:solidFill>
              </a:rPr>
              <a:t> Measures of Dispersion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2900" dirty="0">
                <a:solidFill>
                  <a:schemeClr val="tx1"/>
                </a:solidFill>
              </a:rPr>
              <a:t> Time-Series Analysis </a:t>
            </a:r>
            <a:endParaRPr lang="en-US" sz="29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300" dirty="0">
                <a:solidFill>
                  <a:schemeClr val="tx1"/>
                </a:solidFill>
              </a:rPr>
              <a:t> Cost &amp; Margin Analysis based on Order Details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900" dirty="0">
                <a:solidFill>
                  <a:schemeClr val="tx1"/>
                </a:solidFill>
              </a:rPr>
              <a:t>Comprehensive breakdown of costs, including fixed costs, manpower expenses, and monthly expenditure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tx1"/>
                </a:solidFill>
              </a:rPr>
              <a:t> Distribution of costs and revenue across various channels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tx1"/>
                </a:solidFill>
              </a:rPr>
              <a:t> Percentage Share Analysis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tx1"/>
                </a:solidFill>
              </a:rPr>
              <a:t> Margin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5E9D7E-22E9-EA06-6246-4494D5B6E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20900"/>
            <a:ext cx="5683994" cy="4195816"/>
          </a:xfrm>
        </p:spPr>
        <p:txBody>
          <a:bodyPr>
            <a:normAutofit fontScale="550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300" dirty="0">
                <a:solidFill>
                  <a:schemeClr val="tx1"/>
                </a:solidFill>
              </a:rPr>
              <a:t> SWOT Analysis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tx1"/>
                </a:solidFill>
              </a:rPr>
              <a:t> Strengths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tx1"/>
                </a:solidFill>
              </a:rPr>
              <a:t> Weaknesses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tx1"/>
                </a:solidFill>
              </a:rPr>
              <a:t>Opportunities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tx1"/>
                </a:solidFill>
              </a:rPr>
              <a:t>Threats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tx1"/>
                </a:solidFill>
              </a:rPr>
              <a:t> Prioritization &amp; Analysis of Factors and Development of Strategies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300" dirty="0">
                <a:solidFill>
                  <a:schemeClr val="tx1"/>
                </a:solidFill>
              </a:rPr>
              <a:t> 5 Whys Analysis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tx1"/>
                </a:solidFill>
              </a:rPr>
              <a:t> First Principle Thinking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300" dirty="0">
                <a:solidFill>
                  <a:schemeClr val="tx1"/>
                </a:solidFill>
              </a:rPr>
              <a:t> Root Cause Analysis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tx1"/>
                </a:solidFill>
              </a:rPr>
              <a:t> Defining Problem </a:t>
            </a:r>
            <a:r>
              <a:rPr lang="en-US" sz="29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900" dirty="0">
                <a:solidFill>
                  <a:schemeClr val="tx1"/>
                </a:solidFill>
              </a:rPr>
              <a:t> Finding</a:t>
            </a:r>
            <a:r>
              <a:rPr lang="en-US" sz="2900" dirty="0">
                <a:solidFill>
                  <a:schemeClr val="tx1"/>
                </a:solidFill>
                <a:sym typeface="Wingdings" panose="05000000000000000000" pitchFamily="2" charset="2"/>
              </a:rPr>
              <a:t> Root Cause  Data Analysis  Solution Development</a:t>
            </a:r>
            <a:endParaRPr lang="en-US" sz="29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300" dirty="0">
                <a:solidFill>
                  <a:schemeClr val="tx1"/>
                </a:solidFill>
              </a:rPr>
              <a:t> Trend Analysis</a:t>
            </a:r>
            <a:endParaRPr lang="en-US" sz="3100" dirty="0">
              <a:solidFill>
                <a:schemeClr val="tx1"/>
              </a:solidFill>
            </a:endParaRPr>
          </a:p>
          <a:p>
            <a:pPr marL="544068" lvl="1" indent="-342900">
              <a:buClr>
                <a:schemeClr val="tx1"/>
              </a:buClr>
              <a:buFont typeface="+mj-lt"/>
              <a:buAutoNum type="arabicPeriod"/>
            </a:pPr>
            <a:endParaRPr lang="en-IN" sz="1800" dirty="0">
              <a:solidFill>
                <a:schemeClr val="tx1"/>
              </a:solidFill>
            </a:endParaRPr>
          </a:p>
          <a:p>
            <a:pPr marL="457200" indent="-457200">
              <a:spcBef>
                <a:spcPts val="200"/>
              </a:spcBef>
              <a:buClr>
                <a:schemeClr val="tx1"/>
              </a:buClr>
              <a:buFont typeface="+mj-lt"/>
              <a:buAutoNum type="arabicPeriod"/>
            </a:pP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E3D17-E1E4-E60B-DA92-59E354118869}"/>
              </a:ext>
            </a:extLst>
          </p:cNvPr>
          <p:cNvSpPr txBox="1"/>
          <p:nvPr/>
        </p:nvSpPr>
        <p:spPr>
          <a:xfrm>
            <a:off x="2844800" y="3094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2445B-6EDC-2978-46EA-3B9D733A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058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9B1E47-E78C-4FD6-B3CE-783D5350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8130"/>
            <a:ext cx="10058400" cy="1539070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1"/>
                </a:solidFill>
              </a:rPr>
              <a:t>Root cause Analysis and findings </a:t>
            </a:r>
            <a:endParaRPr lang="en-IN" sz="4000" b="1" i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525D1-4283-4968-94F9-EF1ADD2A12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" y="2075543"/>
            <a:ext cx="11631706" cy="419864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DEC2B-A253-9063-B46A-246EDD70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3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F95974-8D00-C2D2-2CD1-DB69E09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1"/>
                </a:solidFill>
              </a:rPr>
              <a:t>SWOT Analysis and findings</a:t>
            </a:r>
            <a:endParaRPr lang="en-IN" sz="4000" b="1" i="1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5E9D7E-22E9-EA06-6246-4494D5B6E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1256" y="2120900"/>
            <a:ext cx="3898737" cy="41958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 Leveraging their strengths in customization, quality, and customer loyalty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 Addressing weaknesses such as low inquiry conversion &amp; operational dependencies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 Capitalizing on opportunities for expansion, referral utilization, tech integration, and strategic marketing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 Mitigating threats posed by high competition, market saturation, and supply chain disruptions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E3D17-E1E4-E60B-DA92-59E354118869}"/>
              </a:ext>
            </a:extLst>
          </p:cNvPr>
          <p:cNvSpPr txBox="1"/>
          <p:nvPr/>
        </p:nvSpPr>
        <p:spPr>
          <a:xfrm>
            <a:off x="2844800" y="3094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9" name="Content Placeholder 16">
            <a:extLst>
              <a:ext uri="{FF2B5EF4-FFF2-40B4-BE49-F238E27FC236}">
                <a16:creationId xmlns:a16="http://schemas.microsoft.com/office/drawing/2014/main" id="{FAFF08E1-865D-4DCC-8160-62EC52831B6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2120900"/>
            <a:ext cx="7263039" cy="41958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68134-9A3D-5646-20F3-09A5F1C5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800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4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F95974-8D00-C2D2-2CD1-DB69E09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1"/>
                </a:solidFill>
              </a:rPr>
              <a:t>Revenue Analysis and findings</a:t>
            </a:r>
            <a:endParaRPr lang="en-IN" sz="4000" b="1" i="1" dirty="0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DEB198E-11A7-4BEC-9BD2-40702E1AE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876732"/>
              </p:ext>
            </p:extLst>
          </p:nvPr>
        </p:nvGraphicFramePr>
        <p:xfrm>
          <a:off x="261256" y="2583543"/>
          <a:ext cx="6037943" cy="314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3E3D17-E1E4-E60B-DA92-59E354118869}"/>
              </a:ext>
            </a:extLst>
          </p:cNvPr>
          <p:cNvSpPr txBox="1"/>
          <p:nvPr/>
        </p:nvSpPr>
        <p:spPr>
          <a:xfrm>
            <a:off x="2844800" y="3094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1645D0D-937B-4B84-809D-F34206A226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103191"/>
              </p:ext>
            </p:extLst>
          </p:nvPr>
        </p:nvGraphicFramePr>
        <p:xfrm>
          <a:off x="6778171" y="2108199"/>
          <a:ext cx="5152573" cy="2013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92143B6-9723-49D0-922D-8D3D0849C6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826288"/>
              </p:ext>
            </p:extLst>
          </p:nvPr>
        </p:nvGraphicFramePr>
        <p:xfrm>
          <a:off x="6778170" y="4284980"/>
          <a:ext cx="5152573" cy="2013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B7F94-C835-BF32-A6B3-2BA63CC3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794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F95974-8D00-C2D2-2CD1-DB69E09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5" y="243060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1"/>
                </a:solidFill>
              </a:rPr>
              <a:t>Unit Economics &amp; Margin Analysis</a:t>
            </a:r>
            <a:endParaRPr lang="en-IN" sz="4000" b="1" i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E3D17-E1E4-E60B-DA92-59E354118869}"/>
              </a:ext>
            </a:extLst>
          </p:cNvPr>
          <p:cNvSpPr txBox="1"/>
          <p:nvPr/>
        </p:nvSpPr>
        <p:spPr>
          <a:xfrm>
            <a:off x="2931885" y="30506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B32598-DE04-4C5D-8D72-865AA7210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080171"/>
              </p:ext>
            </p:extLst>
          </p:nvPr>
        </p:nvGraphicFramePr>
        <p:xfrm>
          <a:off x="5689599" y="2064657"/>
          <a:ext cx="6284686" cy="4132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44F0C6C-52F6-425E-A376-A3F16EBAC7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648956"/>
              </p:ext>
            </p:extLst>
          </p:nvPr>
        </p:nvGraphicFramePr>
        <p:xfrm>
          <a:off x="217715" y="2064657"/>
          <a:ext cx="4401639" cy="2234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36CFE11-D356-4689-8D5B-04E37E7FE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4008"/>
              </p:ext>
            </p:extLst>
          </p:nvPr>
        </p:nvGraphicFramePr>
        <p:xfrm>
          <a:off x="217714" y="4408193"/>
          <a:ext cx="4401639" cy="178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EAA76-F99D-9264-77BE-C2B30CFA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081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F95974-8D00-C2D2-2CD1-DB69E09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1"/>
                </a:solidFill>
              </a:rPr>
              <a:t>Other Analysis and results</a:t>
            </a:r>
            <a:endParaRPr lang="en-IN" sz="4000" b="1" i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E3D17-E1E4-E60B-DA92-59E354118869}"/>
              </a:ext>
            </a:extLst>
          </p:cNvPr>
          <p:cNvSpPr txBox="1"/>
          <p:nvPr/>
        </p:nvSpPr>
        <p:spPr>
          <a:xfrm>
            <a:off x="2844800" y="3094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95A66A-83A4-4AED-AB42-B961E2444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598523"/>
              </p:ext>
            </p:extLst>
          </p:nvPr>
        </p:nvGraphicFramePr>
        <p:xfrm>
          <a:off x="130629" y="2108200"/>
          <a:ext cx="5965371" cy="215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D1A4488-478C-479C-AB52-1B45B5588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614303"/>
              </p:ext>
            </p:extLst>
          </p:nvPr>
        </p:nvGraphicFramePr>
        <p:xfrm>
          <a:off x="6400801" y="2108200"/>
          <a:ext cx="5660570" cy="215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3D147A1-AEB8-409D-8E96-5C498276E5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12798"/>
              </p:ext>
            </p:extLst>
          </p:nvPr>
        </p:nvGraphicFramePr>
        <p:xfrm>
          <a:off x="462479" y="4449496"/>
          <a:ext cx="4949371" cy="1875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1D3FF8C-D2B2-4833-A1F4-E148AF7A1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400258"/>
              </p:ext>
            </p:extLst>
          </p:nvPr>
        </p:nvGraphicFramePr>
        <p:xfrm>
          <a:off x="6780152" y="4449496"/>
          <a:ext cx="4949371" cy="1875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0B661-ACDA-4D41-A029-5678898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68728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230e9df3-be65-4c73-a93b-d1236ebd677e"/>
    <ds:schemaRef ds:uri="16c05727-aa75-4e4a-9b5f-8a80a1165891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{F1F9B2EF-0637-479E-880B-000A78F4805B}tf56160789_win32</Template>
  <TotalTime>275</TotalTime>
  <Words>712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Bookman Old Style</vt:lpstr>
      <vt:lpstr>Calibri</vt:lpstr>
      <vt:lpstr>Franklin Gothic Book</vt:lpstr>
      <vt:lpstr>Times New Roman</vt:lpstr>
      <vt:lpstr>Wingdings</vt:lpstr>
      <vt:lpstr>Custom</vt:lpstr>
      <vt:lpstr>Harmony in Hospitality: A Data-Driven Exploration of Prajapati Caterers and Decorators</vt:lpstr>
      <vt:lpstr> Contents</vt:lpstr>
      <vt:lpstr>Introduction</vt:lpstr>
      <vt:lpstr>Explanation of Analysis methods</vt:lpstr>
      <vt:lpstr>Root cause Analysis and findings </vt:lpstr>
      <vt:lpstr>SWOT Analysis and findings</vt:lpstr>
      <vt:lpstr>Revenue Analysis and findings</vt:lpstr>
      <vt:lpstr>Unit Economics &amp; Margin Analysis</vt:lpstr>
      <vt:lpstr>Other Analysis and results</vt:lpstr>
      <vt:lpstr>Recommendations &amp; Conclusion</vt:lpstr>
      <vt:lpstr>Thank You!🙏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Harmony in Hospitality: A Data-Driven Exploration of Prajapati Caterers and Decorators</dc:title>
  <dc:creator>KAUSHAL PRAJAPATI</dc:creator>
  <cp:lastModifiedBy>KAUSHAL PRAJAPATI</cp:lastModifiedBy>
  <cp:revision>12</cp:revision>
  <dcterms:created xsi:type="dcterms:W3CDTF">2024-04-29T05:38:53Z</dcterms:created>
  <dcterms:modified xsi:type="dcterms:W3CDTF">2024-04-30T05:55:52Z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