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alatino Linotyp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alatinoLinotype-bold.fntdata"/><Relationship Id="rId16" Type="http://schemas.openxmlformats.org/officeDocument/2006/relationships/font" Target="fonts/PalatinoLinotype-regular.fntdata"/><Relationship Id="rId5" Type="http://schemas.openxmlformats.org/officeDocument/2006/relationships/notesMaster" Target="notesMasters/notesMaster1.xml"/><Relationship Id="rId19" Type="http://schemas.openxmlformats.org/officeDocument/2006/relationships/font" Target="fonts/PalatinoLinotype-boldItalic.fntdata"/><Relationship Id="rId6" Type="http://schemas.openxmlformats.org/officeDocument/2006/relationships/slide" Target="slides/slide1.xml"/><Relationship Id="rId18" Type="http://schemas.openxmlformats.org/officeDocument/2006/relationships/font" Target="fonts/PalatinoLinotyp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c29afba9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c29afba9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c29afba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c29afba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c29afba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c29afba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c29afba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c29afba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c29afba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c29afba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c29afba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c29afba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29afba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29afba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c29afba9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c29afba9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c29afba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c29afba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47525" y="223955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90000"/>
              </a:lnSpc>
              <a:spcBef>
                <a:spcPts val="0"/>
              </a:spcBef>
              <a:spcAft>
                <a:spcPts val="0"/>
              </a:spcAft>
              <a:buNone/>
            </a:pPr>
            <a:r>
              <a:rPr b="1" lang="en" sz="5330">
                <a:solidFill>
                  <a:schemeClr val="dk1"/>
                </a:solidFill>
                <a:latin typeface="Times New Roman"/>
                <a:ea typeface="Times New Roman"/>
                <a:cs typeface="Times New Roman"/>
                <a:sym typeface="Times New Roman"/>
              </a:rPr>
              <a:t>VULNERABILITY ASSESSMENTS AND SECURITY</a:t>
            </a:r>
            <a:endParaRPr b="1" sz="533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t/>
            </a:r>
            <a:endParaRPr b="1" sz="533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275"/>
              <a:buFont typeface="Arial"/>
              <a:buNone/>
            </a:pPr>
            <a:r>
              <a:rPr b="1" lang="en" sz="5330">
                <a:solidFill>
                  <a:schemeClr val="dk1"/>
                </a:solidFill>
                <a:latin typeface="Times New Roman"/>
                <a:ea typeface="Times New Roman"/>
                <a:cs typeface="Times New Roman"/>
                <a:sym typeface="Times New Roman"/>
              </a:rPr>
              <a:t>POSTURE DETECTION</a:t>
            </a:r>
            <a:endParaRPr b="1" sz="533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33333"/>
              <a:buFont typeface="Times New Roman"/>
              <a:buNone/>
            </a:pPr>
            <a:r>
              <a:t/>
            </a:r>
            <a:endParaRPr b="1"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p:nvPr/>
        </p:nvSpPr>
        <p:spPr>
          <a:xfrm>
            <a:off x="1070400" y="-8796"/>
            <a:ext cx="7003200" cy="20544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t/>
            </a:r>
            <a:endParaRPr b="1" i="0" sz="2000" u="none" cap="none" strike="noStrike">
              <a:solidFill>
                <a:srgbClr val="000000"/>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2000"/>
              <a:buFont typeface="Arial"/>
              <a:buNone/>
            </a:pPr>
            <a:r>
              <a:rPr b="1" i="0" lang="en" sz="2000" u="none" cap="none" strike="noStrike">
                <a:solidFill>
                  <a:srgbClr val="000000"/>
                </a:solidFill>
                <a:latin typeface="Palatino Linotype"/>
                <a:ea typeface="Palatino Linotype"/>
                <a:cs typeface="Palatino Linotype"/>
                <a:sym typeface="Palatino Linotype"/>
              </a:rPr>
              <a:t>SRM INSTITUTE OF SCIENCE AND TECHNOLOGY </a:t>
            </a:r>
            <a:endParaRPr b="0" i="0" sz="2000" u="none" cap="none" strike="noStrike">
              <a:solidFill>
                <a:srgbClr val="000000"/>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i="0" lang="en" sz="1500" u="none" cap="none" strike="noStrike">
                <a:solidFill>
                  <a:srgbClr val="000000"/>
                </a:solidFill>
                <a:latin typeface="Palatino Linotype"/>
                <a:ea typeface="Palatino Linotype"/>
                <a:cs typeface="Palatino Linotype"/>
                <a:sym typeface="Palatino Linotype"/>
              </a:rPr>
              <a:t>FACULTY OF ENGINEERING AND TECHNOLOGY</a:t>
            </a:r>
            <a:endParaRPr b="0" i="0" sz="1500" u="none" cap="none" strike="noStrike">
              <a:solidFill>
                <a:srgbClr val="000000"/>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i="0" lang="en" sz="1500" u="none" cap="none" strike="noStrike">
                <a:solidFill>
                  <a:srgbClr val="000000"/>
                </a:solidFill>
                <a:latin typeface="Palatino Linotype"/>
                <a:ea typeface="Palatino Linotype"/>
                <a:cs typeface="Palatino Linotype"/>
                <a:sym typeface="Palatino Linotype"/>
              </a:rPr>
              <a:t>DEPARTMENT OF NETWORKING AND COMMUNICATIONS</a:t>
            </a:r>
            <a:endParaRPr b="0" i="0" sz="1500" u="none" cap="none" strike="noStrike">
              <a:solidFill>
                <a:srgbClr val="000000"/>
              </a:solidFill>
              <a:latin typeface="Palatino Linotype"/>
              <a:ea typeface="Palatino Linotype"/>
              <a:cs typeface="Palatino Linotype"/>
              <a:sym typeface="Palatino Linotype"/>
            </a:endParaRPr>
          </a:p>
          <a:p>
            <a:pPr indent="0" lvl="0" marL="0" marR="0" rtl="0" algn="ctr">
              <a:lnSpc>
                <a:spcPct val="150000"/>
              </a:lnSpc>
              <a:spcBef>
                <a:spcPts val="0"/>
              </a:spcBef>
              <a:spcAft>
                <a:spcPts val="0"/>
              </a:spcAft>
              <a:buClr>
                <a:srgbClr val="000000"/>
              </a:buClr>
              <a:buSzPts val="1500"/>
              <a:buFont typeface="Arial"/>
              <a:buNone/>
            </a:pPr>
            <a:r>
              <a:rPr b="1" lang="en" sz="1500">
                <a:latin typeface="Palatino Linotype"/>
                <a:ea typeface="Palatino Linotype"/>
                <a:cs typeface="Palatino Linotype"/>
                <a:sym typeface="Palatino Linotype"/>
              </a:rPr>
              <a:t>18CSP112L INTERN </a:t>
            </a:r>
            <a:r>
              <a:rPr b="1" i="0" lang="en" sz="1500" u="none" cap="none" strike="noStrike">
                <a:solidFill>
                  <a:srgbClr val="000000"/>
                </a:solidFill>
                <a:latin typeface="Palatino Linotype"/>
                <a:ea typeface="Palatino Linotype"/>
                <a:cs typeface="Palatino Linotype"/>
                <a:sym typeface="Palatino Linotype"/>
              </a:rPr>
              <a:t>PROJECT</a:t>
            </a:r>
            <a:endParaRPr b="0" i="0" sz="1500" u="none" cap="none" strike="noStrike">
              <a:solidFill>
                <a:srgbClr val="000000"/>
              </a:solidFill>
              <a:latin typeface="Palatino Linotype"/>
              <a:ea typeface="Palatino Linotype"/>
              <a:cs typeface="Palatino Linotype"/>
              <a:sym typeface="Palatino Linotype"/>
            </a:endParaRPr>
          </a:p>
        </p:txBody>
      </p:sp>
      <p:sp>
        <p:nvSpPr>
          <p:cNvPr id="56" name="Google Shape;56;p13"/>
          <p:cNvSpPr txBox="1"/>
          <p:nvPr/>
        </p:nvSpPr>
        <p:spPr>
          <a:xfrm>
            <a:off x="1772225" y="3380639"/>
            <a:ext cx="5832000" cy="14700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Student : Kaushik Tayi</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Reg No: RA2011030010048</a:t>
            </a:r>
            <a:endParaRPr>
              <a:solidFill>
                <a:srgbClr val="000000"/>
              </a:solidFill>
              <a:latin typeface="Times New Roman"/>
              <a:ea typeface="Times New Roman"/>
              <a:cs typeface="Times New Roman"/>
              <a:sym typeface="Times New Roman"/>
            </a:endParaRPr>
          </a:p>
          <a:p>
            <a:pPr indent="0" lvl="0" marL="0" rtl="0" algn="l">
              <a:spcBef>
                <a:spcPts val="592"/>
              </a:spcBef>
              <a:spcAft>
                <a:spcPts val="0"/>
              </a:spcAft>
              <a:buNone/>
            </a:pPr>
            <a:r>
              <a:rPr lang="en">
                <a:solidFill>
                  <a:srgbClr val="000000"/>
                </a:solidFill>
                <a:latin typeface="Times New Roman"/>
                <a:ea typeface="Times New Roman"/>
                <a:cs typeface="Times New Roman"/>
                <a:sym typeface="Times New Roman"/>
              </a:rPr>
              <a:t>Guide name and Designation:           </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
                <a:solidFill>
                  <a:srgbClr val="000000"/>
                </a:solidFill>
                <a:latin typeface="Times New Roman"/>
                <a:ea typeface="Times New Roman"/>
                <a:cs typeface="Times New Roman"/>
                <a:sym typeface="Times New Roman"/>
              </a:rPr>
              <a:t>Dr. Prabakeran S (Assistant Professor)</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
                <a:solidFill>
                  <a:srgbClr val="000000"/>
                </a:solidFill>
                <a:latin typeface="Times New Roman"/>
                <a:ea typeface="Times New Roman"/>
                <a:cs typeface="Times New Roman"/>
                <a:sym typeface="Times New Roman"/>
              </a:rPr>
              <a:t>Department of Networking And Communications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297150" y="2285400"/>
            <a:ext cx="254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Company Overview</a:t>
            </a:r>
            <a:endParaRPr/>
          </a:p>
          <a:p>
            <a:pPr indent="-342900" lvl="0" marL="457200" rtl="0" algn="l">
              <a:spcBef>
                <a:spcPts val="0"/>
              </a:spcBef>
              <a:spcAft>
                <a:spcPts val="0"/>
              </a:spcAft>
              <a:buSzPts val="1800"/>
              <a:buChar char="●"/>
            </a:pPr>
            <a:r>
              <a:rPr lang="en"/>
              <a:t>Work Culture</a:t>
            </a:r>
            <a:endParaRPr/>
          </a:p>
          <a:p>
            <a:pPr indent="-342900" lvl="0" marL="457200" rtl="0" algn="l">
              <a:spcBef>
                <a:spcPts val="0"/>
              </a:spcBef>
              <a:spcAft>
                <a:spcPts val="0"/>
              </a:spcAft>
              <a:buSzPts val="1800"/>
              <a:buChar char="●"/>
            </a:pPr>
            <a:r>
              <a:rPr lang="en"/>
              <a:t>Target Audience and Market</a:t>
            </a:r>
            <a:endParaRPr/>
          </a:p>
          <a:p>
            <a:pPr indent="-342900" lvl="0" marL="457200" rtl="0" algn="l">
              <a:spcBef>
                <a:spcPts val="0"/>
              </a:spcBef>
              <a:spcAft>
                <a:spcPts val="0"/>
              </a:spcAft>
              <a:buSzPts val="1800"/>
              <a:buChar char="●"/>
            </a:pPr>
            <a:r>
              <a:rPr lang="en"/>
              <a:t>Work Process</a:t>
            </a:r>
            <a:endParaRPr/>
          </a:p>
          <a:p>
            <a:pPr indent="-342900" lvl="0" marL="457200" rtl="0" algn="l">
              <a:spcBef>
                <a:spcPts val="0"/>
              </a:spcBef>
              <a:spcAft>
                <a:spcPts val="0"/>
              </a:spcAft>
              <a:buSzPts val="1800"/>
              <a:buChar char="●"/>
            </a:pPr>
            <a:r>
              <a:rPr lang="en"/>
              <a:t>Activities</a:t>
            </a:r>
            <a:endParaRPr/>
          </a:p>
          <a:p>
            <a:pPr indent="-342900" lvl="0" marL="457200" rtl="0" algn="l">
              <a:spcBef>
                <a:spcPts val="0"/>
              </a:spcBef>
              <a:spcAft>
                <a:spcPts val="0"/>
              </a:spcAft>
              <a:buSzPts val="1800"/>
              <a:buChar char="●"/>
            </a:pPr>
            <a:r>
              <a:rPr lang="en"/>
              <a:t>Experience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1800">
                <a:solidFill>
                  <a:schemeClr val="dk2"/>
                </a:solidFill>
              </a:rPr>
              <a:t>Introduction</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In an era where digital connectivity is omnipresent, safeguarding against cyber threats has become paramount for businesses and individuals alike. Enter Sophos, a leading cybersecurity company committed to delivering innovative, comprehensive solutions to protect against the ever-evolving landscape of cyber attacks.</a:t>
            </a:r>
            <a:endParaRPr/>
          </a:p>
          <a:p>
            <a:pPr indent="0" lvl="0" marL="0" rtl="0" algn="l">
              <a:spcBef>
                <a:spcPts val="1200"/>
              </a:spcBef>
              <a:spcAft>
                <a:spcPts val="0"/>
              </a:spcAft>
              <a:buClr>
                <a:schemeClr val="dk1"/>
              </a:buClr>
              <a:buSzPct val="61111"/>
              <a:buFont typeface="Arial"/>
              <a:buNone/>
            </a:pPr>
            <a:r>
              <a:rPr lang="en"/>
              <a:t>Established in 1985, Sophos has evolved from its humble beginnings into a global powerhouse in cybersecurity. With a relentless focus on innovation, integrity, and customer satisfaction, Sophos has earned the trust of organizations worldwide, ranging from small businesses to multinational enterprises, across diverse industries.</a:t>
            </a:r>
            <a:endParaRPr/>
          </a:p>
          <a:p>
            <a:pPr indent="0" lvl="0" marL="0" rtl="0" algn="l">
              <a:spcBef>
                <a:spcPts val="1200"/>
              </a:spcBef>
              <a:spcAft>
                <a:spcPts val="0"/>
              </a:spcAft>
              <a:buClr>
                <a:schemeClr val="dk1"/>
              </a:buClr>
              <a:buSzPct val="61111"/>
              <a:buFont typeface="Arial"/>
              <a:buNone/>
            </a:pPr>
            <a:r>
              <a:rPr lang="en"/>
              <a:t>Sophos offers a wide range of cutting-edge cybersecurity products and services designed to defend against a multitude of threats, including malware, ransomware, phishing attacks, and data breaches. From endpoint protection and network security to cloud security and threat intelligence, Sophos provides holistic solutions tailored to the unique needs of modern businesses.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a:t>
            </a:r>
            <a:r>
              <a:rPr lang="en"/>
              <a:t>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Sophos is a leading cybersecurity company that specializes in providing advanced security solutions to protect organizations from cyber threats. Founded in 1985, Sophos has grown to become a globally recognized brand trusted by businesses, governments, and educational institutions around the world.</a:t>
            </a:r>
            <a:endParaRPr/>
          </a:p>
          <a:p>
            <a:pPr indent="0" lvl="0" marL="0" rtl="0" algn="l">
              <a:spcBef>
                <a:spcPts val="1200"/>
              </a:spcBef>
              <a:spcAft>
                <a:spcPts val="0"/>
              </a:spcAft>
              <a:buClr>
                <a:schemeClr val="dk1"/>
              </a:buClr>
              <a:buSzPts val="1100"/>
              <a:buFont typeface="Arial"/>
              <a:buNone/>
            </a:pPr>
            <a:r>
              <a:rPr lang="en"/>
              <a:t>The company offers a comprehensive range of cybersecurity products and services, including endpoint protection, network security, cloud security, encryption, and threat intelligence. Sophos' solutions are designed to defend against a wide range of cyber threats, including malware, ransomware, phishing attacks, and data breaches.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Culture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Sophos, a global cybersecurity company, is renowned for its vibrant and innovative work culture. Here's an overview</a:t>
            </a:r>
            <a:endParaRPr/>
          </a:p>
          <a:p>
            <a:pPr indent="0" lvl="0" marL="0" rtl="0" algn="l">
              <a:spcBef>
                <a:spcPts val="1200"/>
              </a:spcBef>
              <a:spcAft>
                <a:spcPts val="0"/>
              </a:spcAft>
              <a:buClr>
                <a:schemeClr val="dk1"/>
              </a:buClr>
              <a:buSzPct val="61111"/>
              <a:buFont typeface="Arial"/>
              <a:buNone/>
            </a:pPr>
            <a:r>
              <a:rPr lang="en"/>
              <a:t>Collaborative Environment: Sophos fosters a collaborative atmosphere where employees are encouraged to share ideas, work together on projects, and learn from each other's expertise. Teamwork is highly valued, and cross-functional collaboration is common</a:t>
            </a:r>
            <a:r>
              <a:rPr lang="en"/>
              <a:t>.</a:t>
            </a:r>
            <a:endParaRPr/>
          </a:p>
          <a:p>
            <a:pPr indent="0" lvl="0" marL="0" rtl="0" algn="l">
              <a:spcBef>
                <a:spcPts val="1200"/>
              </a:spcBef>
              <a:spcAft>
                <a:spcPts val="0"/>
              </a:spcAft>
              <a:buClr>
                <a:schemeClr val="dk1"/>
              </a:buClr>
              <a:buSzPct val="61111"/>
              <a:buFont typeface="Arial"/>
              <a:buNone/>
            </a:pPr>
            <a:r>
              <a:rPr lang="en"/>
              <a:t>Innovation and Creativity: Innovation is at the core of Sophos' culture. Employees are encouraged to think outside the box, explore new technologies, and come up with creative solutions to complex cybersecurity challenges. The company provides ample opportunities for employees to innovate and bring their ideas to life.</a:t>
            </a:r>
            <a:endParaRPr/>
          </a:p>
          <a:p>
            <a:pPr indent="0" lvl="0" marL="0" rtl="0" algn="l">
              <a:spcBef>
                <a:spcPts val="1200"/>
              </a:spcBef>
              <a:spcAft>
                <a:spcPts val="0"/>
              </a:spcAft>
              <a:buClr>
                <a:schemeClr val="dk1"/>
              </a:buClr>
              <a:buSzPct val="61111"/>
              <a:buFont typeface="Arial"/>
              <a:buNone/>
            </a:pPr>
            <a:r>
              <a:rPr lang="en"/>
              <a:t>Continuous Learning and Development: Sophos places a strong emphasis on learning and development. Employees have access to various training programs, workshops, and resources to enhance their skills and stay updated on the latest trends in cybersecurity. The company supports professional growth and encourages employees to pursue certifications and further education.</a:t>
            </a:r>
            <a:endParaRPr/>
          </a:p>
          <a:p>
            <a:pPr indent="0" lvl="0" marL="0" rtl="0" algn="l">
              <a:spcBef>
                <a:spcPts val="1200"/>
              </a:spcBef>
              <a:spcAft>
                <a:spcPts val="0"/>
              </a:spcAft>
              <a:buClr>
                <a:schemeClr val="dk1"/>
              </a:buClr>
              <a:buSzPct val="61111"/>
              <a:buFont typeface="Arial"/>
              <a:buNone/>
            </a:pPr>
            <a:r>
              <a:rPr lang="en"/>
              <a:t>Diversity and Inclusion: Sophos values diversity and inclusion in its workforce. The company promotes a culture of respect, equality, and acceptance, where employees from diverse backgrounds feel valued and empowered to contribute their unique perspectives. Sophos actively supports initiatives aimed at promoting diversity and inclusion within the organization and the broader community.</a:t>
            </a:r>
            <a:endParaRPr/>
          </a:p>
          <a:p>
            <a:pPr indent="0" lvl="0" marL="0" rtl="0" algn="l">
              <a:spcBef>
                <a:spcPts val="1200"/>
              </a:spcBef>
              <a:spcAft>
                <a:spcPts val="0"/>
              </a:spcAft>
              <a:buClr>
                <a:schemeClr val="dk1"/>
              </a:buClr>
              <a:buSzPct val="61111"/>
              <a:buFont typeface="Arial"/>
              <a:buNone/>
            </a:pPr>
            <a:r>
              <a:rPr lang="en"/>
              <a:t>Work-Life Balance: Sophos recognizes the importance of maintaining a healthy work-life balance. The company offers flexible work arrangements, such as remote work options and flexible hours, to help employees manage their professional and personal commitments effectively. Additionally, Sophos organizes various employee wellness programs and initiatives to support physical and mental well-being.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Target Audience and Market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Sophos primarily targets businesses of all sizes, ranging from small and medium-sized enterprises (SMEs) to large multinational corporations, across various industries. Its target audience includes:</a:t>
            </a:r>
            <a:endParaRPr/>
          </a:p>
          <a:p>
            <a:pPr indent="0" lvl="0" marL="0" rtl="0" algn="l">
              <a:spcBef>
                <a:spcPts val="1200"/>
              </a:spcBef>
              <a:spcAft>
                <a:spcPts val="0"/>
              </a:spcAft>
              <a:buClr>
                <a:schemeClr val="dk1"/>
              </a:buClr>
              <a:buSzPct val="61111"/>
              <a:buFont typeface="Arial"/>
              <a:buNone/>
            </a:pPr>
            <a:r>
              <a:rPr lang="en"/>
              <a:t>Enterprise Businesses: Sophos provides comprehensive cybersecurity solutions tailored to the needs of large enterprises with complex IT environments. These organizations often require advanced security capabilities to protect their networks, endpoints, cloud infrastructure, and sensitive data from sophisticated cyber threats.</a:t>
            </a:r>
            <a:endParaRPr/>
          </a:p>
          <a:p>
            <a:pPr indent="0" lvl="0" marL="0" rtl="0" algn="l">
              <a:spcBef>
                <a:spcPts val="1200"/>
              </a:spcBef>
              <a:spcAft>
                <a:spcPts val="0"/>
              </a:spcAft>
              <a:buNone/>
            </a:pPr>
            <a:r>
              <a:rPr lang="en"/>
              <a:t>SMEs (Small and Medium-sized Enterprises): Sophos offers security solutions specifically designed for SMEs, which typically have limited IT resources and budgets. These businesses require effective yet easy-to-manage cybersecurity solutions that prov</a:t>
            </a:r>
            <a:r>
              <a:rPr lang="en"/>
              <a:t>ide robust protection against common threats like malware, phishing, and ransomware.</a:t>
            </a:r>
            <a:endParaRPr/>
          </a:p>
          <a:p>
            <a:pPr indent="0" lvl="0" marL="0" rtl="0" algn="l">
              <a:spcBef>
                <a:spcPts val="1200"/>
              </a:spcBef>
              <a:spcAft>
                <a:spcPts val="0"/>
              </a:spcAft>
              <a:buClr>
                <a:schemeClr val="dk1"/>
              </a:buClr>
              <a:buSzPct val="61111"/>
              <a:buFont typeface="Arial"/>
              <a:buNone/>
            </a:pPr>
            <a:r>
              <a:rPr lang="en"/>
              <a:t>Government and Public Sector: Sophos serves government agencies, educational institutions, and other public sector organizations that need reliable cybersecurity solutions to safeguard sensitive information, critical infrastructure, and citizen data from cyber attacks and data breaches.</a:t>
            </a:r>
            <a:endParaRPr/>
          </a:p>
          <a:p>
            <a:pPr indent="0" lvl="0" marL="0" rtl="0" algn="l">
              <a:spcBef>
                <a:spcPts val="1200"/>
              </a:spcBef>
              <a:spcAft>
                <a:spcPts val="0"/>
              </a:spcAft>
              <a:buClr>
                <a:schemeClr val="dk1"/>
              </a:buClr>
              <a:buSzPct val="61111"/>
              <a:buFont typeface="Arial"/>
              <a:buNone/>
            </a:pPr>
            <a:r>
              <a:rPr lang="en"/>
              <a:t>Managed Service Providers (MSPs): Sophos partners with MSPs to deliver cybersecurity services to their clients. These service providers leverage Sophos' products and expertise to offer managed security services, including threat monitoring, incident response, and security consulting, to businesses that prefer to outsource their security needs</a:t>
            </a:r>
            <a:r>
              <a:rPr lang="en"/>
              <a:t>.</a:t>
            </a:r>
            <a:endParaRPr/>
          </a:p>
          <a:p>
            <a:pPr indent="0" lvl="0" marL="0" rtl="0" algn="l">
              <a:spcBef>
                <a:spcPts val="1200"/>
              </a:spcBef>
              <a:spcAft>
                <a:spcPts val="1200"/>
              </a:spcAft>
              <a:buNone/>
            </a:pPr>
            <a:r>
              <a:rPr lang="en"/>
              <a:t>Cloud Service Providers (CSPs): With the increasing adoption of cloud computing, Sophos targets CSPs that host cloud-based applications and services. Sophos provides cloud security solutions to help CSPs protect their infrastructure, applications, and customer data from cyber threats in the cloud environment.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Process</a:t>
            </a:r>
            <a:endParaRPr/>
          </a:p>
        </p:txBody>
      </p:sp>
      <p:sp>
        <p:nvSpPr>
          <p:cNvPr id="92" name="Google Shape;92;p19"/>
          <p:cNvSpPr txBox="1"/>
          <p:nvPr>
            <p:ph idx="1" type="body"/>
          </p:nvPr>
        </p:nvSpPr>
        <p:spPr>
          <a:xfrm>
            <a:off x="240050" y="115962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Sophos follows a structured work process to deliver its cybersecurity solutions and services effectively. Here's an overview of the typical work process at Sophos:</a:t>
            </a:r>
            <a:endParaRPr/>
          </a:p>
          <a:p>
            <a:pPr indent="0" lvl="0" marL="0" rtl="0" algn="l">
              <a:spcBef>
                <a:spcPts val="1200"/>
              </a:spcBef>
              <a:spcAft>
                <a:spcPts val="0"/>
              </a:spcAft>
              <a:buClr>
                <a:schemeClr val="dk1"/>
              </a:buClr>
              <a:buSzPct val="61111"/>
              <a:buFont typeface="Arial"/>
              <a:buNone/>
            </a:pPr>
            <a:r>
              <a:rPr lang="en"/>
              <a:t>Research and Development (R&amp;D)</a:t>
            </a:r>
            <a:endParaRPr/>
          </a:p>
          <a:p>
            <a:pPr indent="0" lvl="0" marL="0" rtl="0" algn="l">
              <a:spcBef>
                <a:spcPts val="1200"/>
              </a:spcBef>
              <a:spcAft>
                <a:spcPts val="0"/>
              </a:spcAft>
              <a:buClr>
                <a:schemeClr val="dk1"/>
              </a:buClr>
              <a:buSzPct val="61111"/>
              <a:buFont typeface="Arial"/>
              <a:buNone/>
            </a:pPr>
            <a:r>
              <a:rPr lang="en"/>
              <a:t>Product Planning and Design</a:t>
            </a:r>
            <a:endParaRPr/>
          </a:p>
          <a:p>
            <a:pPr indent="0" lvl="0" marL="0" rtl="0" algn="l">
              <a:spcBef>
                <a:spcPts val="1200"/>
              </a:spcBef>
              <a:spcAft>
                <a:spcPts val="0"/>
              </a:spcAft>
              <a:buClr>
                <a:schemeClr val="dk1"/>
              </a:buClr>
              <a:buSzPct val="61111"/>
              <a:buFont typeface="Arial"/>
              <a:buNone/>
            </a:pPr>
            <a:r>
              <a:rPr lang="en"/>
              <a:t>Engineering and Development</a:t>
            </a:r>
            <a:endParaRPr/>
          </a:p>
          <a:p>
            <a:pPr indent="0" lvl="0" marL="0" rtl="0" algn="l">
              <a:spcBef>
                <a:spcPts val="1200"/>
              </a:spcBef>
              <a:spcAft>
                <a:spcPts val="0"/>
              </a:spcAft>
              <a:buClr>
                <a:schemeClr val="dk1"/>
              </a:buClr>
              <a:buSzPct val="61111"/>
              <a:buFont typeface="Arial"/>
              <a:buNone/>
            </a:pPr>
            <a:r>
              <a:rPr lang="en"/>
              <a:t>Quality Assurance (QA) Testing</a:t>
            </a:r>
            <a:endParaRPr/>
          </a:p>
          <a:p>
            <a:pPr indent="0" lvl="0" marL="0" rtl="0" algn="l">
              <a:spcBef>
                <a:spcPts val="1200"/>
              </a:spcBef>
              <a:spcAft>
                <a:spcPts val="0"/>
              </a:spcAft>
              <a:buClr>
                <a:schemeClr val="dk1"/>
              </a:buClr>
              <a:buSzPct val="61111"/>
              <a:buFont typeface="Arial"/>
              <a:buNone/>
            </a:pPr>
            <a:r>
              <a:rPr lang="en"/>
              <a:t>QA engineers rigorously test Sophos' products and services to ensure they meet quality standards, performance benchmarks, and security requirements.</a:t>
            </a:r>
            <a:endParaRPr/>
          </a:p>
          <a:p>
            <a:pPr indent="0" lvl="0" marL="0" rtl="0" algn="l">
              <a:spcBef>
                <a:spcPts val="1200"/>
              </a:spcBef>
              <a:spcAft>
                <a:spcPts val="0"/>
              </a:spcAft>
              <a:buClr>
                <a:schemeClr val="dk1"/>
              </a:buClr>
              <a:buSzPct val="61111"/>
              <a:buFont typeface="Arial"/>
              <a:buNone/>
            </a:pPr>
            <a:r>
              <a:rPr lang="en"/>
              <a:t>Automated testing tools, as well as manual testing procedures, are used to identify and address bugs, vulnerabilities, and usability issues.</a:t>
            </a:r>
            <a:endParaRPr/>
          </a:p>
          <a:p>
            <a:pPr indent="0" lvl="0" marL="0" rtl="0" algn="l">
              <a:spcBef>
                <a:spcPts val="1200"/>
              </a:spcBef>
              <a:spcAft>
                <a:spcPts val="0"/>
              </a:spcAft>
              <a:buClr>
                <a:schemeClr val="dk1"/>
              </a:buClr>
              <a:buSzPct val="61111"/>
              <a:buFont typeface="Arial"/>
              <a:buNone/>
            </a:pPr>
            <a:r>
              <a:rPr lang="en"/>
              <a:t>Deployment and Implementation</a:t>
            </a:r>
            <a:endParaRPr/>
          </a:p>
          <a:p>
            <a:pPr indent="0" lvl="0" marL="0" rtl="0" algn="l">
              <a:spcBef>
                <a:spcPts val="1200"/>
              </a:spcBef>
              <a:spcAft>
                <a:spcPts val="0"/>
              </a:spcAft>
              <a:buClr>
                <a:schemeClr val="dk1"/>
              </a:buClr>
              <a:buSzPct val="61111"/>
              <a:buFont typeface="Arial"/>
              <a:buNone/>
            </a:pPr>
            <a:r>
              <a:rPr lang="en"/>
              <a:t>Once a product or update is ready, Sophos provides deployment guidance and support to customers and partners.</a:t>
            </a:r>
            <a:endParaRPr/>
          </a:p>
          <a:p>
            <a:pPr indent="0" lvl="0" marL="0" rtl="0" algn="l">
              <a:spcBef>
                <a:spcPts val="1200"/>
              </a:spcBef>
              <a:spcAft>
                <a:spcPts val="1200"/>
              </a:spcAft>
              <a:buClr>
                <a:schemeClr val="dk1"/>
              </a:buClr>
              <a:buSzPct val="61111"/>
              <a:buFont typeface="Arial"/>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9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Activities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"Thrivers Thursday" at Sophos sounds like an event or initiative focused on employee well-being, growth, and engagement. While I don't have specific information on such an event at Sophos, I can speculate on what it might entail based on common practices in other companies:</a:t>
            </a:r>
            <a:endParaRPr/>
          </a:p>
          <a:p>
            <a:pPr indent="0" lvl="0" marL="0" rtl="0" algn="l">
              <a:spcBef>
                <a:spcPts val="1200"/>
              </a:spcBef>
              <a:spcAft>
                <a:spcPts val="0"/>
              </a:spcAft>
              <a:buClr>
                <a:schemeClr val="dk1"/>
              </a:buClr>
              <a:buSzPct val="61111"/>
              <a:buFont typeface="Arial"/>
              <a:buNone/>
            </a:pPr>
            <a:r>
              <a:rPr lang="en"/>
              <a:t>Wellness Workshops: Sophos might organize workshops or seminars focused on physical and mental well-being. Topics could include stress management, mindfulness, nutrition, fitness, and work-life balance.</a:t>
            </a:r>
            <a:endParaRPr/>
          </a:p>
          <a:p>
            <a:pPr indent="0" lvl="0" marL="0" rtl="0" algn="l">
              <a:spcBef>
                <a:spcPts val="1200"/>
              </a:spcBef>
              <a:spcAft>
                <a:spcPts val="0"/>
              </a:spcAft>
              <a:buClr>
                <a:schemeClr val="dk1"/>
              </a:buClr>
              <a:buSzPct val="61111"/>
              <a:buFont typeface="Arial"/>
              <a:buNone/>
            </a:pPr>
            <a:r>
              <a:rPr lang="en"/>
              <a:t>Professional Development: Thrivers Thursday could also include sessions aimed at enhancing employees' professional skills and knowledge. This might involve training sessions, webinars, or guest speakers covering topics relevant to cybersecurity, technology trends, leadership development, or career advancement.</a:t>
            </a:r>
            <a:endParaRPr/>
          </a:p>
          <a:p>
            <a:pPr indent="0" lvl="0" marL="0" rtl="0" algn="l">
              <a:spcBef>
                <a:spcPts val="1200"/>
              </a:spcBef>
              <a:spcAft>
                <a:spcPts val="0"/>
              </a:spcAft>
              <a:buClr>
                <a:schemeClr val="dk1"/>
              </a:buClr>
              <a:buSzPct val="61111"/>
              <a:buFont typeface="Arial"/>
              <a:buNone/>
            </a:pPr>
            <a:r>
              <a:rPr lang="en"/>
              <a:t>Team Building Activities: To foster a sense of camaraderie and teamwork, Sophos could organize team-building activities on Thrivers Thursday. This could include group outings, team-building exercises, or collaborative projects aimed at strengthening relationships among colleagues.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Experience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Joining Sophos as an intern in the Information Security Engineering department was an invaluable experience that provided me with a comprehensive understanding of cybersecurity practices in a real-world setting. From day one, I was immersed in a dynamic environment where learning and hands-on experience were prioritized.</a:t>
            </a:r>
            <a:endParaRPr/>
          </a:p>
          <a:p>
            <a:pPr indent="0" lvl="0" marL="0" rtl="0" algn="l">
              <a:spcBef>
                <a:spcPts val="1200"/>
              </a:spcBef>
              <a:spcAft>
                <a:spcPts val="0"/>
              </a:spcAft>
              <a:buClr>
                <a:schemeClr val="dk1"/>
              </a:buClr>
              <a:buSzPct val="61111"/>
              <a:buFont typeface="Arial"/>
              <a:buNone/>
            </a:pPr>
            <a:r>
              <a:rPr lang="en"/>
              <a:t>As an intern, I had the opportunity to work alongside seasoned professionals who were passionate about cybersecurity and eager to share their knowledge. I was assigned to various projects that allowed me to apply theoretical concepts learned in university to practical scenarios. Whether it was conducting vulnerability assessments, analyzing security logs, or configuring firewalls, I was actively involved in tasks that directly contributed to the organization's security posture.</a:t>
            </a:r>
            <a:endParaRPr/>
          </a:p>
          <a:p>
            <a:pPr indent="0" lvl="0" marL="0" rtl="0" algn="l">
              <a:spcBef>
                <a:spcPts val="1200"/>
              </a:spcBef>
              <a:spcAft>
                <a:spcPts val="0"/>
              </a:spcAft>
              <a:buClr>
                <a:schemeClr val="dk1"/>
              </a:buClr>
              <a:buSzPct val="61111"/>
              <a:buFont typeface="Arial"/>
              <a:buNone/>
            </a:pPr>
            <a:r>
              <a:rPr lang="en"/>
              <a:t>One aspect of my internship that I particularly appreciated was the emphasis on mentorship and professional development. I was paired with a dedicated mentor who provided guidance, feedback, and support throughout my internship journey. Additionally, I was encouraged to pursue certifications, attend training sessions, and participate in industry events to enhance my skills and knowledge in cybersecurity.</a:t>
            </a:r>
            <a:endParaRPr/>
          </a:p>
          <a:p>
            <a:pPr indent="0" lvl="0" marL="0" rtl="0" algn="l">
              <a:spcBef>
                <a:spcPts val="1200"/>
              </a:spcBef>
              <a:spcAft>
                <a:spcPts val="0"/>
              </a:spcAft>
              <a:buClr>
                <a:schemeClr val="dk1"/>
              </a:buClr>
              <a:buSzPct val="61111"/>
              <a:buFont typeface="Arial"/>
              <a:buNone/>
            </a:pPr>
            <a:r>
              <a:rPr lang="en"/>
              <a:t>What stood out to me the most about my internship at Sophos was the culture of collaboration and innovation. I had the opportunity to work closely with cross-functional teams, including software developers, threat researchers, and product managers, to tackle complex security challenges. Collaborative projects not only fostered creativity but also encouraged diverse perspectives and approaches to problem-solving.</a:t>
            </a:r>
            <a:endParaRPr/>
          </a:p>
          <a:p>
            <a:pPr indent="0" lvl="0" marL="0" rtl="0" algn="l">
              <a:spcBef>
                <a:spcPts val="1200"/>
              </a:spcBef>
              <a:spcAft>
                <a:spcPts val="0"/>
              </a:spcAft>
              <a:buClr>
                <a:schemeClr val="dk1"/>
              </a:buClr>
              <a:buSzPct val="61111"/>
              <a:buFont typeface="Arial"/>
              <a:buNone/>
            </a:pPr>
            <a:r>
              <a:rPr lang="en"/>
              <a:t>Furthermore, Sophos provided a nurturing and inclusive environment where interns were valued members of the team. My contributions were recognized and appreciated, and I was given the autonomy to take ownership of my work and make meaningful contributions to the organization.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