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Palatino Linotype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1E839F-D3A7-4A74-8D56-CBA953CD2A6D}">
  <a:tblStyle styleId="{D11E839F-D3A7-4A74-8D56-CBA953CD2A6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alatinoLinotype-bold.fntdata"/><Relationship Id="rId27" Type="http://schemas.openxmlformats.org/officeDocument/2006/relationships/font" Target="fonts/PalatinoLinotyp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alatinoLinotype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PalatinoLinotype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382588" y="695325"/>
            <a:ext cx="6092825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5" name="Google Shape;195;p15:notes"/>
          <p:cNvSpPr/>
          <p:nvPr>
            <p:ph idx="2" type="sldImg"/>
          </p:nvPr>
        </p:nvSpPr>
        <p:spPr>
          <a:xfrm>
            <a:off x="382588" y="695325"/>
            <a:ext cx="6092825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5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4" name="Google Shape;204;p16:notes"/>
          <p:cNvSpPr/>
          <p:nvPr>
            <p:ph idx="2" type="sldImg"/>
          </p:nvPr>
        </p:nvSpPr>
        <p:spPr>
          <a:xfrm>
            <a:off x="382588" y="695325"/>
            <a:ext cx="6092825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4" name="Google Shape;214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1" name="Google Shape;221;p18:notes"/>
          <p:cNvSpPr/>
          <p:nvPr>
            <p:ph idx="2" type="sldImg"/>
          </p:nvPr>
        </p:nvSpPr>
        <p:spPr>
          <a:xfrm>
            <a:off x="382588" y="695325"/>
            <a:ext cx="6092825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8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3" name="Google Shape;233;p22:notes"/>
          <p:cNvSpPr/>
          <p:nvPr>
            <p:ph idx="2" type="sldImg"/>
          </p:nvPr>
        </p:nvSpPr>
        <p:spPr>
          <a:xfrm>
            <a:off x="382588" y="695325"/>
            <a:ext cx="6092825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2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3" name="Google Shape;243;p23:notes"/>
          <p:cNvSpPr/>
          <p:nvPr>
            <p:ph idx="2" type="sldImg"/>
          </p:nvPr>
        </p:nvSpPr>
        <p:spPr>
          <a:xfrm>
            <a:off x="382588" y="695325"/>
            <a:ext cx="6092825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3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382588" y="695325"/>
            <a:ext cx="6092825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382588" y="695325"/>
            <a:ext cx="6092825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382588" y="695325"/>
            <a:ext cx="6092825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8925" y="152176"/>
            <a:ext cx="1279275" cy="4316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1070400" y="-8796"/>
            <a:ext cx="7003200" cy="20543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SRM INSTITUTE OF SCIENCE AND TECHNOLOGY </a:t>
            </a:r>
            <a:endParaRPr b="0" i="0" sz="20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FACULTY OF ENGINEERING AND TECHNOLOGY</a:t>
            </a:r>
            <a:endParaRPr b="0" i="0" sz="15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DEPARTMENT OF NETWORKING AND COMMUNICATIONS</a:t>
            </a:r>
            <a:endParaRPr b="0" i="0" sz="15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18CSP109L MAJOR PROJECT</a:t>
            </a:r>
            <a:endParaRPr b="0" i="0" sz="15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0" name="Google Shape;90;p13"/>
          <p:cNvSpPr txBox="1"/>
          <p:nvPr>
            <p:ph type="ctrTitle"/>
          </p:nvPr>
        </p:nvSpPr>
        <p:spPr>
          <a:xfrm>
            <a:off x="196950" y="2202651"/>
            <a:ext cx="87501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6666"/>
              <a:buFont typeface="Times New Roman"/>
              <a:buNone/>
            </a:pP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Alzheimer Disease Detection and Mental Stress Analysis using EEG Signals</a:t>
            </a:r>
            <a:endParaRPr sz="5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Calibri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1509237" y="2957792"/>
            <a:ext cx="6400800" cy="23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:Kaushik Tayi Reg No: RA2011030010048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ts val="1400"/>
              <a:buNone/>
            </a:pP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 name and Designation:          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ts val="1400"/>
              <a:buNone/>
            </a:pPr>
            <a:r>
              <a:rPr i="0"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Prabakeran S </a:t>
            </a: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(Assistant Professor)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Networking And Communications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0" y="81353"/>
            <a:ext cx="9144000" cy="9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53193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60"/>
              <a:buNone/>
            </a:pPr>
            <a:r>
              <a:rPr b="0" i="0" lang="en-GB" sz="2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 OF THE PROJECT </a:t>
            </a:r>
            <a:endParaRPr/>
          </a:p>
        </p:txBody>
      </p:sp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410369" y="908966"/>
            <a:ext cx="8323200" cy="3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Develop a machine learning model to accurately classify EEG signals associated with Alzheimer's disease.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Explore feature extraction techniques to identify distinctive patterns indicative of Alzheimer's disease in EEG data.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Optimize model performance to achieve high sensitivity and specificity in Alzheimer's disease detection from EEG signals.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Investigate the potential of deep learning algorithms for capturing complex temporal dependencies in EEG data related to Alzheimer's disease.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Validate the developed model using diverse datasets to ensure robustness and generalizability across different populations.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Assess the feasibility of realtime Alzheimer's disease detection based on EEG signals for potential clinical applications.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Collaborate with neurologists and medical professionals to integrate the developed model into clinical workflows for early diagnosis and intervention.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85750" marR="0" rtl="0" algn="just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00"/>
              <a:buFont typeface="Times New Roman"/>
              <a:buChar char="•"/>
            </a:pPr>
            <a:r>
              <a:t/>
            </a:r>
            <a:endParaRPr sz="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0" y="205978"/>
            <a:ext cx="9144000" cy="911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53193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60"/>
              <a:buNone/>
            </a:pPr>
            <a:r>
              <a:rPr b="0" i="0" lang="en-GB" sz="2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INNOVATION IDEA OF THE PROJECT </a:t>
            </a:r>
            <a:endParaRPr/>
          </a:p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410369" y="1422521"/>
            <a:ext cx="8323262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Machine learning algorithms analyze EEG signals to detect patterns indicative of Alzheimer's disease.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algorithms can identify subtle changes in brain activity that may precede clinical symptoms.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EEG data provides a noninvasive and costeffective method for early detection.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algorithms can distinguish between healthy individuals and those with Alzheimer's with high accuracy.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Early detection allows for timely intervention and potentially more effective treatment strategies.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 monitoring using EEG and machine learning enables tracking disease progression over time.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 of EEGbased detection into routine healthcare practices offers a promising avenue for early intervention and improved patient outcomes.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285750" marR="0" rtl="0" algn="just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200"/>
              <a:buFont typeface="Times New Roman"/>
              <a:buChar char="•"/>
            </a:pPr>
            <a:r>
              <a:t/>
            </a:r>
            <a:endParaRPr sz="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0" y="116953"/>
            <a:ext cx="9144000" cy="9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53193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60"/>
              <a:buNone/>
            </a:pPr>
            <a:r>
              <a:rPr b="0" i="0" lang="en-GB" sz="2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 AND APPLICATION</a:t>
            </a:r>
            <a:endParaRPr/>
          </a:p>
        </p:txBody>
      </p:sp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410369" y="1028658"/>
            <a:ext cx="8323200" cy="3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Machine learning algorithms offer promising potential for Alzheimer's Disease detection through EEG signals analysis.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EEG signals provide valuable insights into brain activity, offering a noninvasive means of detecting neurological disorders.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These algorithms can identify patterns or abnormalities in EEG signals associated with Alzheimer's Disease progression.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Machine learning models can analyze vast amounts of EEG data quickly, potentially aiding in early diagnosis.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scope lies in developing algorithms that can accurately distinguish between normal brain function and Alzheimer’s related abnormalities in EEG signals.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leveraging machine learning, researchers aim to create predictive models for early detection and monitoring of Alzheimer's Disease.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Ultimately, the integration of EEG signal analysis with machine learning holds significant promise in advancing Alzheimer's Disease diagnosis and treatment.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85750" marR="0" rtl="0" algn="just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00"/>
              <a:buFont typeface="Times New Roman"/>
              <a:buChar char="•"/>
            </a:pPr>
            <a:r>
              <a:t/>
            </a:r>
            <a:endParaRPr sz="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 sz="900">
              <a:solidFill>
                <a:srgbClr val="888888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5"/>
          <p:cNvSpPr txBox="1"/>
          <p:nvPr>
            <p:ph idx="4294967295" type="title"/>
          </p:nvPr>
        </p:nvSpPr>
        <p:spPr>
          <a:xfrm>
            <a:off x="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EEG </a:t>
            </a: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Google Shape;19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0569" y="160650"/>
            <a:ext cx="1278990" cy="431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00" y="898600"/>
            <a:ext cx="8977599" cy="39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 sz="900">
              <a:solidFill>
                <a:srgbClr val="888888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6"/>
          <p:cNvSpPr txBox="1"/>
          <p:nvPr>
            <p:ph idx="4294967295" type="title"/>
          </p:nvPr>
        </p:nvSpPr>
        <p:spPr>
          <a:xfrm>
            <a:off x="-151350" y="2063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DECISION TREES </a:t>
            </a: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MODULE FLOWCHART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0" name="Google Shape;20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0569" y="160650"/>
            <a:ext cx="1278990" cy="431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6838" y="1100300"/>
            <a:ext cx="4850315" cy="37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 sz="900">
              <a:solidFill>
                <a:srgbClr val="888888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7"/>
          <p:cNvSpPr txBox="1"/>
          <p:nvPr>
            <p:ph idx="4294967295" type="title"/>
          </p:nvPr>
        </p:nvSpPr>
        <p:spPr>
          <a:xfrm>
            <a:off x="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PROPOSED MODULES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7"/>
          <p:cNvSpPr txBox="1"/>
          <p:nvPr>
            <p:ph idx="4294967295" type="body"/>
          </p:nvPr>
        </p:nvSpPr>
        <p:spPr>
          <a:xfrm>
            <a:off x="294640" y="1117721"/>
            <a:ext cx="8229600" cy="38194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457200" rtl="0" algn="just">
              <a:spcBef>
                <a:spcPts val="270"/>
              </a:spcBef>
              <a:spcAft>
                <a:spcPts val="0"/>
              </a:spcAft>
              <a:buSzPts val="1200"/>
              <a:buChar char="•"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270"/>
              </a:spcBef>
              <a:spcAft>
                <a:spcPts val="0"/>
              </a:spcAft>
              <a:buSzPts val="1200"/>
              <a:buChar char="•"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Data Pre-processing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270"/>
              </a:spcBef>
              <a:spcAft>
                <a:spcPts val="0"/>
              </a:spcAft>
              <a:buSzPts val="1200"/>
              <a:buChar char="•"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Data Modelling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270"/>
              </a:spcBef>
              <a:spcAft>
                <a:spcPts val="0"/>
              </a:spcAft>
              <a:buSzPts val="1200"/>
              <a:buChar char="•"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Data Analysis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270"/>
              </a:spcBef>
              <a:spcAft>
                <a:spcPts val="0"/>
              </a:spcAft>
              <a:buSzPts val="1200"/>
              <a:buChar char="•"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Cross Validation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270"/>
              </a:spcBef>
              <a:spcAft>
                <a:spcPts val="0"/>
              </a:spcAft>
              <a:buSzPts val="1200"/>
              <a:buChar char="•"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Model Generation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9720" y="152280"/>
            <a:ext cx="1278990" cy="431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0" y="205978"/>
            <a:ext cx="9144000" cy="911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53193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60"/>
              <a:buNone/>
            </a:pPr>
            <a:r>
              <a:rPr b="0" i="0" lang="en-GB" sz="2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UML DIAGRAM FOR THE PROPOSED MODULES</a:t>
            </a:r>
            <a:endParaRPr/>
          </a:p>
        </p:txBody>
      </p:sp>
      <p:sp>
        <p:nvSpPr>
          <p:cNvPr id="217" name="Google Shape;217;p2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8" name="Google Shape;21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8299" y="1401425"/>
            <a:ext cx="3768576" cy="34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 sz="900">
              <a:solidFill>
                <a:srgbClr val="888888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9"/>
          <p:cNvSpPr txBox="1"/>
          <p:nvPr>
            <p:ph idx="4294967295" type="title"/>
          </p:nvPr>
        </p:nvSpPr>
        <p:spPr>
          <a:xfrm>
            <a:off x="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74603"/>
              <a:buFont typeface="Calibri"/>
              <a:buNone/>
            </a:pPr>
            <a:br>
              <a:rPr b="0" i="0" lang="en-GB" sz="2800" u="none" strike="noStrike">
                <a:solidFill>
                  <a:srgbClr val="000000"/>
                </a:solidFill>
              </a:rPr>
            </a:br>
            <a:r>
              <a:rPr b="0" i="0" lang="en-GB" sz="2800" u="none" strike="noStrike">
                <a:solidFill>
                  <a:srgbClr val="000000"/>
                </a:solidFill>
              </a:rPr>
              <a:t>TESTING /INITIAL RESULT ANALYSIS </a:t>
            </a:r>
            <a:br>
              <a:rPr b="0" i="0" lang="en-GB" sz="2800" u="none" strike="noStrike">
                <a:solidFill>
                  <a:srgbClr val="000000"/>
                </a:solidFill>
              </a:rPr>
            </a:b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6" name="Google Shape;22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9720" y="152280"/>
            <a:ext cx="1278990" cy="431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181" y="1312300"/>
            <a:ext cx="3719240" cy="1553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1375" y="3130396"/>
            <a:ext cx="3728844" cy="1553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78593" y="1294525"/>
            <a:ext cx="4089657" cy="1765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59310" y="3130396"/>
            <a:ext cx="4089659" cy="1589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 sz="900">
              <a:solidFill>
                <a:srgbClr val="888888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0"/>
          <p:cNvSpPr txBox="1"/>
          <p:nvPr>
            <p:ph idx="4294967295" type="title"/>
          </p:nvPr>
        </p:nvSpPr>
        <p:spPr>
          <a:xfrm>
            <a:off x="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74603"/>
              <a:buFont typeface="Calibri"/>
              <a:buNone/>
            </a:pPr>
            <a:br>
              <a:rPr b="0" i="0" lang="en-GB" sz="2800" u="none" strike="noStrike">
                <a:solidFill>
                  <a:srgbClr val="000000"/>
                </a:solidFill>
              </a:rPr>
            </a:br>
            <a:r>
              <a:rPr b="0" i="0" lang="en-GB" sz="2800" u="none" strike="noStrike">
                <a:solidFill>
                  <a:srgbClr val="000000"/>
                </a:solidFill>
              </a:rPr>
              <a:t>TESTING /INITIAL RESULT ANALYSIS </a:t>
            </a:r>
            <a:br>
              <a:rPr b="0" i="0" lang="en-GB" sz="2800" u="none" strike="noStrike">
                <a:solidFill>
                  <a:srgbClr val="000000"/>
                </a:solidFill>
              </a:rPr>
            </a:b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8" name="Google Shape;23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9720" y="152280"/>
            <a:ext cx="1278990" cy="43146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0"/>
          <p:cNvSpPr txBox="1"/>
          <p:nvPr/>
        </p:nvSpPr>
        <p:spPr>
          <a:xfrm>
            <a:off x="2048827" y="1442224"/>
            <a:ext cx="35774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9500" y="1750001"/>
            <a:ext cx="5474998" cy="308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 sz="900">
              <a:solidFill>
                <a:srgbClr val="888888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1"/>
          <p:cNvSpPr txBox="1"/>
          <p:nvPr>
            <p:ph idx="4294967295" type="title"/>
          </p:nvPr>
        </p:nvSpPr>
        <p:spPr>
          <a:xfrm>
            <a:off x="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74603"/>
              <a:buFont typeface="Calibri"/>
              <a:buNone/>
            </a:pPr>
            <a:br>
              <a:rPr b="0" i="0" lang="en-GB" sz="2800" u="none" strike="noStrike">
                <a:solidFill>
                  <a:srgbClr val="000000"/>
                </a:solidFill>
              </a:rPr>
            </a:br>
            <a:r>
              <a:rPr b="0" i="0" lang="en-GB" sz="2800" u="none" strike="noStrike">
                <a:solidFill>
                  <a:srgbClr val="000000"/>
                </a:solidFill>
              </a:rPr>
              <a:t>TESTING /INITIAL RESULT ANALYSIS </a:t>
            </a:r>
            <a:br>
              <a:rPr b="0" i="0" lang="en-GB" sz="2800" u="none" strike="noStrike">
                <a:solidFill>
                  <a:srgbClr val="000000"/>
                </a:solidFill>
              </a:rPr>
            </a:b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8" name="Google Shape;24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9720" y="152280"/>
            <a:ext cx="1278990" cy="43146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/>
          <p:nvPr/>
        </p:nvSpPr>
        <p:spPr>
          <a:xfrm>
            <a:off x="480950" y="-209500"/>
            <a:ext cx="7635600" cy="51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achieved in the project : 97% (approx.)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 time : 2 – 5 sec.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practices score as per Google Lighthouse Reports: 96%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expected outcomes have been satisfied by the application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UI is user-friendly and is solving the purpose.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application works lag free on multiple browsers.</a:t>
            </a:r>
            <a:b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219308" y="24140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      TABLE OF CONTENTS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32464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40"/>
              <a:buFont typeface="Arial"/>
              <a:buChar char="•"/>
            </a:pPr>
            <a:r>
              <a:rPr b="0" i="0" lang="en-GB" sz="1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/>
          </a:p>
          <a:p>
            <a:pPr indent="-171450" lvl="0" marL="32464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40"/>
              <a:buFont typeface="Arial"/>
              <a:buChar char="•"/>
            </a:pPr>
            <a:r>
              <a:rPr b="0" i="0" lang="en-GB" sz="1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171450" lvl="0" marL="32464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40"/>
              <a:buFont typeface="Arial"/>
              <a:buChar char="•"/>
            </a:pPr>
            <a:r>
              <a:rPr b="0" i="0" lang="en-GB" sz="1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/>
          </a:p>
          <a:p>
            <a:pPr indent="-171450" lvl="0" marL="32464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40"/>
              <a:buFont typeface="Arial"/>
              <a:buChar char="•"/>
            </a:pPr>
            <a:r>
              <a:rPr b="0" i="0" lang="en-GB" sz="1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/>
          </a:p>
          <a:p>
            <a:pPr indent="-171450" lvl="0" marL="32464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40"/>
              <a:buFont typeface="Arial"/>
              <a:buChar char="•"/>
            </a:pPr>
            <a:r>
              <a:rPr b="0" i="0" lang="en-GB" sz="1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and limitations in existing system </a:t>
            </a:r>
            <a:endParaRPr/>
          </a:p>
          <a:p>
            <a:pPr indent="-171450" lvl="0" marL="32464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40"/>
              <a:buFont typeface="Arial"/>
              <a:buChar char="•"/>
            </a:pPr>
            <a:r>
              <a:rPr b="0" i="0" lang="en-GB" sz="1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Objectives of the project </a:t>
            </a:r>
            <a:endParaRPr/>
          </a:p>
          <a:p>
            <a:pPr indent="-171450" lvl="0" marL="32464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40"/>
              <a:buFont typeface="Arial"/>
              <a:buChar char="•"/>
            </a:pPr>
            <a:r>
              <a:rPr b="0" i="0" lang="en-GB" sz="1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Innovation idea of the project </a:t>
            </a:r>
            <a:endParaRPr/>
          </a:p>
          <a:p>
            <a:pPr indent="-171450" lvl="0" marL="32464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40"/>
              <a:buFont typeface="Arial"/>
              <a:buChar char="•"/>
            </a:pPr>
            <a:r>
              <a:rPr b="0" i="0" lang="en-GB" sz="1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Scope and application of the project </a:t>
            </a:r>
            <a:endParaRPr/>
          </a:p>
          <a:p>
            <a:pPr indent="-171450" lvl="0" marL="32464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40"/>
              <a:buFont typeface="Arial"/>
              <a:buChar char="•"/>
            </a:pPr>
            <a:r>
              <a:rPr b="0" i="0" lang="en-GB" sz="1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Architecture </a:t>
            </a:r>
            <a:endParaRPr/>
          </a:p>
          <a:p>
            <a:pPr indent="-171450" lvl="0" marL="32464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40"/>
              <a:buFont typeface="Arial"/>
              <a:buChar char="•"/>
            </a:pPr>
            <a:r>
              <a:rPr b="0" i="0" lang="en-GB" sz="1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Proposed Modules and their algorithm description </a:t>
            </a:r>
            <a:endParaRPr/>
          </a:p>
          <a:p>
            <a:pPr indent="0" lvl="0" marL="15319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40"/>
              <a:buNone/>
            </a:pPr>
            <a:r>
              <a:t/>
            </a:r>
            <a:endParaRPr b="0" i="0" sz="12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0" y="238483"/>
            <a:ext cx="1279275" cy="43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idx="1" type="body"/>
          </p:nvPr>
        </p:nvSpPr>
        <p:spPr>
          <a:xfrm>
            <a:off x="457200" y="78383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GB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 You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3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3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57" name="Google Shape;25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8925" y="152176"/>
            <a:ext cx="1279275" cy="43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 sz="900">
              <a:solidFill>
                <a:srgbClr val="888888"/>
              </a:solidFill>
              <a:highlight>
                <a:srgbClr val="00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5"/>
          <p:cNvSpPr txBox="1"/>
          <p:nvPr>
            <p:ph idx="4294967295" type="title"/>
          </p:nvPr>
        </p:nvSpPr>
        <p:spPr>
          <a:xfrm>
            <a:off x="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5"/>
          <p:cNvSpPr txBox="1"/>
          <p:nvPr>
            <p:ph idx="4294967295" type="body"/>
          </p:nvPr>
        </p:nvSpPr>
        <p:spPr>
          <a:xfrm>
            <a:off x="787400" y="1433992"/>
            <a:ext cx="74422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3200"/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We propose an Intrusion Detection System (IDS) optimization method using transfer learning, employing a long short-term memory autoencoder (LSTM-AE) for anomaly detection.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3200"/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By leveraging knowledge from diverse datasets, our approach addresses challenges in traditional IDS methods, reducing false alarms, improving detection rates, and enhancing adaptability to new and unknown attacks.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3200"/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The method demonstrates efficacy in detecting and classifying various attack types, including denial-of-service, probe, user-to-root, and remote-to-local.</a:t>
            </a:r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9720" y="152280"/>
            <a:ext cx="1278990" cy="431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 sz="900">
              <a:solidFill>
                <a:srgbClr val="888888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 txBox="1"/>
          <p:nvPr>
            <p:ph idx="4294967295" type="title"/>
          </p:nvPr>
        </p:nvSpPr>
        <p:spPr>
          <a:xfrm>
            <a:off x="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6"/>
          <p:cNvSpPr txBox="1"/>
          <p:nvPr>
            <p:ph idx="4294967295" type="body"/>
          </p:nvPr>
        </p:nvSpPr>
        <p:spPr>
          <a:xfrm>
            <a:off x="410369" y="1117720"/>
            <a:ext cx="8323262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just">
              <a:spcBef>
                <a:spcPts val="270"/>
              </a:spcBef>
              <a:spcAft>
                <a:spcPts val="0"/>
              </a:spcAft>
              <a:buSzPts val="1200"/>
              <a:buFont typeface="Times New Roman"/>
              <a:buChar char="•"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Alzheimer's Disease poses a significant challenge in healthcare due to its progressive nature and impact on cognition sense of human beings.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•"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Early detection of Alzheimer is crucial for effective intervention and management of the disease leading the patient to survive a comfortable life.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•"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EEG (Electroencephalogram) signals offer valuable insights into brain activity, serving as a potential biomarker for Alzheimer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•"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Machine learning algorithms provide a promising avenue for analyzing EEG signals to detect patterns indicative of Alzheimer Disease.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•"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This research aims to leverage machine learning techniques to develop a reliable and efficient system for Alzheimer’s Disease detection.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•"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By analyzing EEG data, subtle abnormalities associated with Alzheimer can be identified, aiding in early diagnosis. Additionally it can also give a direct indication towards mental health.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•"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Ultimately, this approach could lead to improved diagnostic accuracy and timely intervention, enhancing the quality of life for individuals at risk of Alzheimer's Disease.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9720" y="152280"/>
            <a:ext cx="1278990" cy="431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 sz="900">
              <a:solidFill>
                <a:srgbClr val="888888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 txBox="1"/>
          <p:nvPr>
            <p:ph idx="4294967295" type="title"/>
          </p:nvPr>
        </p:nvSpPr>
        <p:spPr>
          <a:xfrm>
            <a:off x="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7"/>
          <p:cNvSpPr txBox="1"/>
          <p:nvPr>
            <p:ph idx="4294967295" type="body"/>
          </p:nvPr>
        </p:nvSpPr>
        <p:spPr>
          <a:xfrm>
            <a:off x="410369" y="1296137"/>
            <a:ext cx="8323262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240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 Detecting Alzheimer's through EEG signals offers a noninvasive and costeffective diagnostic approach.</a:t>
            </a:r>
            <a:endParaRPr sz="1600"/>
          </a:p>
          <a:p>
            <a:pPr indent="-19240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 Machine learning algorithms can identify subtle patterns in EEG data that may indicate early signs of Alzheimer's.</a:t>
            </a:r>
            <a:endParaRPr sz="1600"/>
          </a:p>
          <a:p>
            <a:pPr indent="-19240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 Early detection enables timely interventions, potentially slowing the progression of the disease.</a:t>
            </a:r>
            <a:endParaRPr sz="1600"/>
          </a:p>
          <a:p>
            <a:pPr indent="-19240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 EEGbased detection can complement existing diagnostic methods, enhancing overall accuracy.</a:t>
            </a:r>
            <a:endParaRPr sz="1600"/>
          </a:p>
          <a:p>
            <a:pPr indent="-19240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 Machine learning facilitates personalized medicine by tailoring interventions to individual patients based on EEG analysis.</a:t>
            </a:r>
            <a:endParaRPr sz="1600"/>
          </a:p>
          <a:p>
            <a:pPr indent="-19240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 EEG data analysis holds promise for monitoring disease progression and treatment efficacy over time.</a:t>
            </a:r>
            <a:endParaRPr sz="1600"/>
          </a:p>
          <a:p>
            <a:pPr indent="-19240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 Advancements in machine learning can lead to more accurate and reliable Alzheimer's detection, improving patient outcomes.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9720" y="152280"/>
            <a:ext cx="1278990" cy="431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/>
          </a:p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35" name="Google Shape;135;p18"/>
          <p:cNvGraphicFramePr/>
          <p:nvPr/>
        </p:nvGraphicFramePr>
        <p:xfrm>
          <a:off x="134112" y="961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{D11E839F-D3A7-4A74-8D56-CBA953CD2A6D}</a:tableStyleId>
              </a:tblPr>
              <a:tblGrid>
                <a:gridCol w="487650"/>
                <a:gridCol w="2035125"/>
                <a:gridCol w="1279700"/>
                <a:gridCol w="1214150"/>
                <a:gridCol w="1122750"/>
                <a:gridCol w="2712000"/>
              </a:tblGrid>
              <a:tr h="2738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GB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 b="1"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>
                        <a:alpha val="5333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GB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>
                        <a:alpha val="5333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GB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>
                        <a:alpha val="5333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GB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>
                        <a:alpha val="5333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GB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>
                        <a:alpha val="5333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GB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Inference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>
                        <a:alpha val="53333"/>
                      </a:srgbClr>
                    </a:solidFill>
                  </a:tcPr>
                </a:tc>
              </a:tr>
              <a:tr h="471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0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Dementia and Atrial</a:t>
                      </a:r>
                      <a:endParaRPr b="1" sz="10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0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Fibrillation: Pathophysiological Mechanisms and Therapeutic Implications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Romain Chopard MD, Gregory Piazza MD,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05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Two-stage model  utilizing a combination of a CNN and LSTM</a:t>
                      </a:r>
                      <a:endParaRPr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GB" sz="105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achieves high accuracy, outperforming several other state-of-the-art models. </a:t>
                      </a:r>
                      <a:endParaRPr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4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GB" sz="105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 access, 2023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A. Donkol, A. G. Hafez, A. Hussein, M. M. Mabrook</a:t>
                      </a:r>
                      <a:endParaRPr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05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Likely Point PSO and Enhanced LSTM-RNN Hybrid Technique</a:t>
                      </a:r>
                      <a:endParaRPr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GB" sz="105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Introduces the enhanced long-short term memory (ELSTM) technique with recurrent neural network (RNN) (ELSTM-RNN) to enhance security in intrusion detection systems (IDS).</a:t>
                      </a:r>
                      <a:endParaRPr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4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GB" sz="105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Hybrid Deep Learning-based Intrusion Detection System for Industrial Internet of Things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GB" sz="105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2022 5th international symposium on informatics 2022</a:t>
                      </a:r>
                      <a:endParaRPr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GB" sz="105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Amina Khacha, Rafika Saadouni, Yasmine Harbi</a:t>
                      </a:r>
                      <a:endParaRPr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05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Hybrid Deep Learning</a:t>
                      </a:r>
                      <a:endParaRPr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GB" sz="105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Proposes an intrusion detection system (IDS) for the Industrial Internet of Things (IIoT) using deep learning models.</a:t>
                      </a:r>
                      <a:endParaRPr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42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GB" sz="105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 Effective Network Intrusion Detection and Classification System for Securing WSN Using VGG-19 and Hybrid Deep Neural Network Techniques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GB" sz="105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J. Intell. Fuzzy syst., 2022</a:t>
                      </a:r>
                      <a:endParaRPr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GB" sz="105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P. Manjula, S. Priya</a:t>
                      </a:r>
                      <a:endParaRPr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05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VGG-19 and Hybrid Deep Neural Network</a:t>
                      </a:r>
                      <a:endParaRPr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GB" sz="105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Introduces a robust network intrusion classification framework based on the enhanced Visual Geometry Group (VGG-19) pre-trained model for securing Wireless Sensor Networks (WSN).</a:t>
                      </a:r>
                      <a:endParaRPr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/>
          </a:p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43" name="Google Shape;143;p19"/>
          <p:cNvGraphicFramePr/>
          <p:nvPr/>
        </p:nvGraphicFramePr>
        <p:xfrm>
          <a:off x="134112" y="10190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{D11E839F-D3A7-4A74-8D56-CBA953CD2A6D}</a:tableStyleId>
              </a:tblPr>
              <a:tblGrid>
                <a:gridCol w="490925"/>
                <a:gridCol w="2031850"/>
                <a:gridCol w="1279700"/>
                <a:gridCol w="1318325"/>
                <a:gridCol w="1030150"/>
                <a:gridCol w="2700425"/>
              </a:tblGrid>
              <a:tr h="2738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GB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 b="1"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>
                        <a:alpha val="5333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GB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>
                        <a:alpha val="5333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GB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>
                        <a:alpha val="5333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GB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>
                        <a:alpha val="5333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GB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>
                        <a:alpha val="5333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GB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Inference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>
                        <a:alpha val="53333"/>
                      </a:srgbClr>
                    </a:solidFill>
                  </a:tcPr>
                </a:tc>
              </a:tr>
              <a:tr h="684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GB" sz="105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Computational Intelligence Approaches in Developing Cyberattack Detection System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GB" sz="105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Computational intelligence and neuroscience, 2022</a:t>
                      </a:r>
                      <a:endParaRPr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GB" sz="105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Mohammed Saeed Alzahrani, Fawaz Waselallah Alsaade</a:t>
                      </a:r>
                      <a:endParaRPr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05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Quantum Support Vector Machine, KNN, LSTM, Autoencoder</a:t>
                      </a:r>
                      <a:endParaRPr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GB" sz="105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Applies various machine learning and deep learning algorithms, such as QSVM, KNN, LSTM, and autoencoder, for developing an intrusion detection system (IDS) to detect cyberattacks.</a:t>
                      </a:r>
                      <a:endParaRPr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4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GB" sz="105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 Intrusion Detection System for Imbalanced Dataset Based on Deep Learning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GB" sz="105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2021 ninth international symposium on computing, 2021</a:t>
                      </a:r>
                      <a:endParaRPr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GB" sz="105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Mariama Mbow, Hiroshi Koide, K. Sakurai</a:t>
                      </a:r>
                      <a:endParaRPr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05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LSTM and CNN</a:t>
                      </a:r>
                      <a:endParaRPr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GB" sz="105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Proposes a hybrid approach using LSTM and CNN to handle imbalanced datasets for intrusion detection, improving detection rates for minority classes.</a:t>
                      </a:r>
                      <a:endParaRPr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4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GB" sz="105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 Intrusion Detection System Model Based on Bidirectional LSTM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GB" sz="105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2021 3rd international conference on cybernetics, 2021</a:t>
                      </a:r>
                      <a:endParaRPr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GB" sz="105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Omar Muhammad Altoumi Alsyaibani, Ema Utami</a:t>
                      </a:r>
                      <a:endParaRPr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05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Bidirectional Long-Short Term Memory (LSTM)</a:t>
                      </a:r>
                      <a:endParaRPr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GB" sz="105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Proposes Bidirectional LSTM for building a neural network in intrusion detection systems (IDS).</a:t>
                      </a:r>
                      <a:endParaRPr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4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GB" sz="105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Intrusion Detection Systems Using Long Short-term Memory (LSTM)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GB" sz="105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Journal of big data, 2021</a:t>
                      </a:r>
                      <a:endParaRPr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GB" sz="105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FatimaEzzahra Laghrissi, Samira Douzi, Khadija Douzi, Badr Hssina</a:t>
                      </a:r>
                      <a:endParaRPr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05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Long Short-Term Memory (LSTM)</a:t>
                      </a:r>
                      <a:endParaRPr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GB" sz="105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Implements deep learning solutions for detecting attacks based on Long Short-Term Memory (LSTM) in intrusion detection systems.</a:t>
                      </a:r>
                      <a:endParaRPr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/>
          </a:p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51" name="Google Shape;151;p20"/>
          <p:cNvGraphicFramePr/>
          <p:nvPr/>
        </p:nvGraphicFramePr>
        <p:xfrm>
          <a:off x="134112" y="10190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{D11E839F-D3A7-4A74-8D56-CBA953CD2A6D}</a:tableStyleId>
              </a:tblPr>
              <a:tblGrid>
                <a:gridCol w="490925"/>
                <a:gridCol w="2025575"/>
                <a:gridCol w="1285975"/>
                <a:gridCol w="1318325"/>
                <a:gridCol w="1030150"/>
                <a:gridCol w="2700425"/>
              </a:tblGrid>
              <a:tr h="2738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GB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 b="1"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>
                        <a:alpha val="5333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GB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>
                        <a:alpha val="5333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GB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>
                        <a:alpha val="5333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GB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>
                        <a:alpha val="5333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GB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>
                        <a:alpha val="5333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GB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Inference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>
                        <a:alpha val="53333"/>
                      </a:srgbClr>
                    </a:solidFill>
                  </a:tcPr>
                </a:tc>
              </a:tr>
              <a:tr h="684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GB" sz="105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 Adaptive Intrusion Detection System in The Internet of Medical Things Using Fuzzy-Based Learning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GB" sz="105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Sensors (basel, switzerland), 2023</a:t>
                      </a:r>
                      <a:endParaRPr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GB" sz="105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Mousa Alalhareth, Sung-Chul Hong</a:t>
                      </a:r>
                      <a:endParaRPr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05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Fuzzy-Based Learning</a:t>
                      </a:r>
                      <a:endParaRPr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GB" sz="105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Proposes a fuzzy-based self-tuning Long Short-Term Memory (LSTM) intrusion detection system (IDS) for the Internet of Medical Things (IoMT).</a:t>
                      </a:r>
                      <a:endParaRPr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4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GB" sz="105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Comparison of CNN and DNN Performance on Intrusion Detection System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i="0" sz="105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2022 International Conference on ICT for Smart Society (ICISS), Bandung, Indonesia, 2022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Muhammad Arief, Suhono Harso Supangkat</a:t>
                      </a:r>
                      <a:endParaRPr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05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DNN (Deep Neural Network) and CNN (Convolutional Neural Network</a:t>
                      </a:r>
                      <a:endParaRPr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GB" sz="105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Successful in achieving high accuracy in intrusion detection. The accuracy values reported in different studies range from 80.7% to 99.95% for DNN and from 95.2% to 99.95% for CNN. </a:t>
                      </a:r>
                      <a:endParaRPr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0" y="205978"/>
            <a:ext cx="9144000" cy="911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53193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0" i="0" lang="en-GB" sz="2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AND LIMITATIONS IN EXISTING SYSTEM </a:t>
            </a:r>
            <a:endParaRPr/>
          </a:p>
        </p:txBody>
      </p:sp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410369" y="1117720"/>
            <a:ext cx="8323262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Interpretation Complexity: EEG signals are intricate and multifaceted, making their interpretation challenging for machine learning algorithms due to noise, artifacts, and variability.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Quality: Obtaining high quality EEG data is challenging due to factors such as electrode placement, signal interference, and patient movement, leading to inconsistencies in the dataset.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Limited Sample Size: Availability of large, diverse datasets for training ML models is restricted, hindering the generalizability and effectiveness of algorithms.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Feature Selection: Identifying relevant features from EEG signals for Alzheimer's detection is complex, as it requires domain expertise and may involve subjective decision making.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 Imbalance: Imbalanced distribution of Alzheimer's and nonAlzheimer's cases in EEG datasets can skew model performance, leading to biased predictions.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CrossSubject Variability: EEG signals exhibit variability across individuals, complicating the development of robust models that can generalize well across different patients.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Clinical Validation: The translation of machine learning models for Alzheimer's detection from EEG signals into clinical practice requires rigorous validation and regulatory approval, which poses significant challenges and limitations.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85750" marR="0" rtl="0" algn="just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00"/>
              <a:buFont typeface="Times New Roman"/>
              <a:buChar char="•"/>
            </a:pPr>
            <a:r>
              <a:t/>
            </a:r>
            <a:endParaRPr sz="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