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alatino Linotype"/>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alatinoLinotype-regular.fntdata"/><Relationship Id="rId11" Type="http://schemas.openxmlformats.org/officeDocument/2006/relationships/slide" Target="slides/slide6.xml"/><Relationship Id="rId22" Type="http://schemas.openxmlformats.org/officeDocument/2006/relationships/font" Target="fonts/PalatinoLinotype-italic.fntdata"/><Relationship Id="rId10" Type="http://schemas.openxmlformats.org/officeDocument/2006/relationships/slide" Target="slides/slide5.xml"/><Relationship Id="rId21" Type="http://schemas.openxmlformats.org/officeDocument/2006/relationships/font" Target="fonts/PalatinoLinotype-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PalatinoLinotype-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162" name="Google Shape;162;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1:notes"/>
          <p:cNvSpPr txBox="1"/>
          <p:nvPr>
            <p:ph idx="12" type="sldNum"/>
          </p:nvPr>
        </p:nvSpPr>
        <p:spPr>
          <a:xfrm>
            <a:off x="3884613" y="8685213"/>
            <a:ext cx="2971800" cy="458787"/>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fld id="{00000000-1234-1234-1234-123412341234}" type="slidenum">
              <a:rPr b="0" i="0" lang="en-US" sz="1400" u="none" cap="none" strike="noStrike">
                <a:solidFill>
                  <a:srgbClr val="000000"/>
                </a:solidFill>
                <a:latin typeface="Arial"/>
                <a:ea typeface="Arial"/>
                <a:cs typeface="Arial"/>
                <a:sym typeface="Arial"/>
              </a:rPr>
              <a:t>‹#›</a:t>
            </a:fld>
            <a:endParaRPr/>
          </a:p>
        </p:txBody>
      </p:sp>
      <p:sp>
        <p:nvSpPr>
          <p:cNvPr id="169" name="Google Shape;169;p11:notes"/>
          <p:cNvSpPr/>
          <p:nvPr>
            <p:ph idx="2" type="sldImg"/>
          </p:nvPr>
        </p:nvSpPr>
        <p:spPr>
          <a:xfrm>
            <a:off x="382588" y="695325"/>
            <a:ext cx="6092825" cy="3427413"/>
          </a:xfrm>
          <a:custGeom>
            <a:rect b="b" l="l" r="r" t="t"/>
            <a:pathLst>
              <a:path extrusionOk="0" h="120000" w="120000">
                <a:moveTo>
                  <a:pt x="0" y="0"/>
                </a:moveTo>
                <a:lnTo>
                  <a:pt x="120000" y="0"/>
                </a:lnTo>
                <a:lnTo>
                  <a:pt x="120000" y="120000"/>
                </a:lnTo>
                <a:lnTo>
                  <a:pt x="0" y="120000"/>
                </a:lnTo>
                <a:close/>
              </a:path>
            </a:pathLst>
          </a:custGeom>
          <a:solidFill>
            <a:srgbClr val="729FCF"/>
          </a:solidFill>
          <a:ln cap="flat" cmpd="sng" w="25400">
            <a:solidFill>
              <a:srgbClr val="3465A4"/>
            </a:solidFill>
            <a:prstDash val="solid"/>
            <a:round/>
            <a:headEnd len="sm" w="sm" type="none"/>
            <a:tailEnd len="sm" w="sm" type="none"/>
          </a:ln>
        </p:spPr>
      </p:sp>
      <p:sp>
        <p:nvSpPr>
          <p:cNvPr id="170" name="Google Shape;170;p11:notes"/>
          <p:cNvSpPr txBox="1"/>
          <p:nvPr>
            <p:ph idx="1" type="body"/>
          </p:nvPr>
        </p:nvSpPr>
        <p:spPr>
          <a:xfrm>
            <a:off x="685799" y="4343400"/>
            <a:ext cx="5486040" cy="411444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2:notes"/>
          <p:cNvSpPr txBox="1"/>
          <p:nvPr>
            <p:ph idx="12" type="sldNum"/>
          </p:nvPr>
        </p:nvSpPr>
        <p:spPr>
          <a:xfrm>
            <a:off x="3884613" y="8685213"/>
            <a:ext cx="2971800" cy="458787"/>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fld id="{00000000-1234-1234-1234-123412341234}" type="slidenum">
              <a:rPr b="0" i="0" lang="en-US" sz="1400" u="none" cap="none" strike="noStrike">
                <a:solidFill>
                  <a:srgbClr val="000000"/>
                </a:solidFill>
                <a:latin typeface="Arial"/>
                <a:ea typeface="Arial"/>
                <a:cs typeface="Arial"/>
                <a:sym typeface="Arial"/>
              </a:rPr>
              <a:t>‹#›</a:t>
            </a:fld>
            <a:endParaRPr/>
          </a:p>
        </p:txBody>
      </p:sp>
      <p:sp>
        <p:nvSpPr>
          <p:cNvPr id="178" name="Google Shape;178;p12:notes"/>
          <p:cNvSpPr/>
          <p:nvPr>
            <p:ph idx="2" type="sldImg"/>
          </p:nvPr>
        </p:nvSpPr>
        <p:spPr>
          <a:xfrm>
            <a:off x="382588" y="695325"/>
            <a:ext cx="6092825" cy="3427413"/>
          </a:xfrm>
          <a:custGeom>
            <a:rect b="b" l="l" r="r" t="t"/>
            <a:pathLst>
              <a:path extrusionOk="0" h="120000" w="120000">
                <a:moveTo>
                  <a:pt x="0" y="0"/>
                </a:moveTo>
                <a:lnTo>
                  <a:pt x="120000" y="0"/>
                </a:lnTo>
                <a:lnTo>
                  <a:pt x="120000" y="120000"/>
                </a:lnTo>
                <a:lnTo>
                  <a:pt x="0" y="120000"/>
                </a:lnTo>
                <a:close/>
              </a:path>
            </a:pathLst>
          </a:custGeom>
          <a:solidFill>
            <a:srgbClr val="729FCF"/>
          </a:solidFill>
          <a:ln cap="flat" cmpd="sng" w="25400">
            <a:solidFill>
              <a:srgbClr val="3465A4"/>
            </a:solidFill>
            <a:prstDash val="solid"/>
            <a:round/>
            <a:headEnd len="sm" w="sm" type="none"/>
            <a:tailEnd len="sm" w="sm" type="none"/>
          </a:ln>
        </p:spPr>
      </p:sp>
      <p:sp>
        <p:nvSpPr>
          <p:cNvPr id="179" name="Google Shape;179;p12:notes"/>
          <p:cNvSpPr txBox="1"/>
          <p:nvPr>
            <p:ph idx="1" type="body"/>
          </p:nvPr>
        </p:nvSpPr>
        <p:spPr>
          <a:xfrm>
            <a:off x="685799" y="4343400"/>
            <a:ext cx="5486040" cy="411444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188" name="Google Shape;188;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5" name="Google Shape;19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2" type="sldNum"/>
          </p:nvPr>
        </p:nvSpPr>
        <p:spPr>
          <a:xfrm>
            <a:off x="3884613" y="8685213"/>
            <a:ext cx="2971800" cy="458787"/>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fld id="{00000000-1234-1234-1234-123412341234}" type="slidenum">
              <a:rPr b="0" i="0" lang="en-US" sz="1400" u="none" cap="none" strike="noStrike">
                <a:solidFill>
                  <a:srgbClr val="000000"/>
                </a:solidFill>
                <a:latin typeface="Arial"/>
                <a:ea typeface="Arial"/>
                <a:cs typeface="Arial"/>
                <a:sym typeface="Arial"/>
              </a:rPr>
              <a:t>‹#›</a:t>
            </a:fld>
            <a:endParaRPr/>
          </a:p>
        </p:txBody>
      </p:sp>
      <p:sp>
        <p:nvSpPr>
          <p:cNvPr id="102" name="Google Shape;102;p3:notes"/>
          <p:cNvSpPr/>
          <p:nvPr>
            <p:ph idx="2" type="sldImg"/>
          </p:nvPr>
        </p:nvSpPr>
        <p:spPr>
          <a:xfrm>
            <a:off x="382588" y="695325"/>
            <a:ext cx="6092825" cy="3427413"/>
          </a:xfrm>
          <a:custGeom>
            <a:rect b="b" l="l" r="r" t="t"/>
            <a:pathLst>
              <a:path extrusionOk="0" h="120000" w="120000">
                <a:moveTo>
                  <a:pt x="0" y="0"/>
                </a:moveTo>
                <a:lnTo>
                  <a:pt x="120000" y="0"/>
                </a:lnTo>
                <a:lnTo>
                  <a:pt x="120000" y="120000"/>
                </a:lnTo>
                <a:lnTo>
                  <a:pt x="0" y="120000"/>
                </a:lnTo>
                <a:close/>
              </a:path>
            </a:pathLst>
          </a:custGeom>
          <a:solidFill>
            <a:srgbClr val="729FCF"/>
          </a:solidFill>
          <a:ln cap="flat" cmpd="sng" w="25400">
            <a:solidFill>
              <a:srgbClr val="3465A4"/>
            </a:solidFill>
            <a:prstDash val="solid"/>
            <a:round/>
            <a:headEnd len="sm" w="sm" type="none"/>
            <a:tailEnd len="sm" w="sm" type="none"/>
          </a:ln>
        </p:spPr>
      </p:sp>
      <p:sp>
        <p:nvSpPr>
          <p:cNvPr id="103" name="Google Shape;103;p3:notes"/>
          <p:cNvSpPr txBox="1"/>
          <p:nvPr>
            <p:ph idx="1" type="body"/>
          </p:nvPr>
        </p:nvSpPr>
        <p:spPr>
          <a:xfrm>
            <a:off x="685799" y="4343400"/>
            <a:ext cx="5486040" cy="411444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2" type="sldNum"/>
          </p:nvPr>
        </p:nvSpPr>
        <p:spPr>
          <a:xfrm>
            <a:off x="3884613" y="8685213"/>
            <a:ext cx="2971800" cy="458787"/>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fld id="{00000000-1234-1234-1234-123412341234}" type="slidenum">
              <a:rPr b="0" i="0" lang="en-US" sz="1400" u="none" cap="none" strike="noStrike">
                <a:solidFill>
                  <a:srgbClr val="000000"/>
                </a:solidFill>
                <a:latin typeface="Arial"/>
                <a:ea typeface="Arial"/>
                <a:cs typeface="Arial"/>
                <a:sym typeface="Arial"/>
              </a:rPr>
              <a:t>‹#›</a:t>
            </a:fld>
            <a:endParaRPr/>
          </a:p>
        </p:txBody>
      </p:sp>
      <p:sp>
        <p:nvSpPr>
          <p:cNvPr id="111" name="Google Shape;111;p4:notes"/>
          <p:cNvSpPr/>
          <p:nvPr>
            <p:ph idx="2" type="sldImg"/>
          </p:nvPr>
        </p:nvSpPr>
        <p:spPr>
          <a:xfrm>
            <a:off x="382588" y="695325"/>
            <a:ext cx="6092825" cy="3427413"/>
          </a:xfrm>
          <a:custGeom>
            <a:rect b="b" l="l" r="r" t="t"/>
            <a:pathLst>
              <a:path extrusionOk="0" h="120000" w="120000">
                <a:moveTo>
                  <a:pt x="0" y="0"/>
                </a:moveTo>
                <a:lnTo>
                  <a:pt x="120000" y="0"/>
                </a:lnTo>
                <a:lnTo>
                  <a:pt x="120000" y="120000"/>
                </a:lnTo>
                <a:lnTo>
                  <a:pt x="0" y="120000"/>
                </a:lnTo>
                <a:close/>
              </a:path>
            </a:pathLst>
          </a:custGeom>
          <a:solidFill>
            <a:srgbClr val="729FCF"/>
          </a:solidFill>
          <a:ln cap="flat" cmpd="sng" w="25400">
            <a:solidFill>
              <a:srgbClr val="3465A4"/>
            </a:solidFill>
            <a:prstDash val="solid"/>
            <a:round/>
            <a:headEnd len="sm" w="sm" type="none"/>
            <a:tailEnd len="sm" w="sm" type="none"/>
          </a:ln>
        </p:spPr>
      </p:sp>
      <p:sp>
        <p:nvSpPr>
          <p:cNvPr id="112" name="Google Shape;112;p4:notes"/>
          <p:cNvSpPr txBox="1"/>
          <p:nvPr>
            <p:ph idx="1" type="body"/>
          </p:nvPr>
        </p:nvSpPr>
        <p:spPr>
          <a:xfrm>
            <a:off x="685799" y="4343400"/>
            <a:ext cx="5486040" cy="411444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txBox="1"/>
          <p:nvPr>
            <p:ph idx="12" type="sldNum"/>
          </p:nvPr>
        </p:nvSpPr>
        <p:spPr>
          <a:xfrm>
            <a:off x="3884613" y="8685213"/>
            <a:ext cx="2971800" cy="458787"/>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fld id="{00000000-1234-1234-1234-123412341234}" type="slidenum">
              <a:rPr b="0" i="0" lang="en-US" sz="1400" u="none" cap="none" strike="noStrike">
                <a:solidFill>
                  <a:srgbClr val="000000"/>
                </a:solidFill>
                <a:latin typeface="Arial"/>
                <a:ea typeface="Arial"/>
                <a:cs typeface="Arial"/>
                <a:sym typeface="Arial"/>
              </a:rPr>
              <a:t>‹#›</a:t>
            </a:fld>
            <a:endParaRPr/>
          </a:p>
        </p:txBody>
      </p:sp>
      <p:sp>
        <p:nvSpPr>
          <p:cNvPr id="120" name="Google Shape;120;p5:notes"/>
          <p:cNvSpPr/>
          <p:nvPr>
            <p:ph idx="2" type="sldImg"/>
          </p:nvPr>
        </p:nvSpPr>
        <p:spPr>
          <a:xfrm>
            <a:off x="382588" y="695325"/>
            <a:ext cx="6092825" cy="3427413"/>
          </a:xfrm>
          <a:custGeom>
            <a:rect b="b" l="l" r="r" t="t"/>
            <a:pathLst>
              <a:path extrusionOk="0" h="120000" w="120000">
                <a:moveTo>
                  <a:pt x="0" y="0"/>
                </a:moveTo>
                <a:lnTo>
                  <a:pt x="120000" y="0"/>
                </a:lnTo>
                <a:lnTo>
                  <a:pt x="120000" y="120000"/>
                </a:lnTo>
                <a:lnTo>
                  <a:pt x="0" y="120000"/>
                </a:lnTo>
                <a:close/>
              </a:path>
            </a:pathLst>
          </a:custGeom>
          <a:solidFill>
            <a:srgbClr val="729FCF"/>
          </a:solidFill>
          <a:ln cap="flat" cmpd="sng" w="25400">
            <a:solidFill>
              <a:srgbClr val="3465A4"/>
            </a:solidFill>
            <a:prstDash val="solid"/>
            <a:round/>
            <a:headEnd len="sm" w="sm" type="none"/>
            <a:tailEnd len="sm" w="sm" type="none"/>
          </a:ln>
        </p:spPr>
      </p:sp>
      <p:sp>
        <p:nvSpPr>
          <p:cNvPr id="121" name="Google Shape;121;p5:notes"/>
          <p:cNvSpPr txBox="1"/>
          <p:nvPr>
            <p:ph idx="1" type="body"/>
          </p:nvPr>
        </p:nvSpPr>
        <p:spPr>
          <a:xfrm>
            <a:off x="685799" y="4343400"/>
            <a:ext cx="5486040" cy="411444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130" name="Google Shape;130;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138" name="Google Shape;138;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146" name="Google Shape;146;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154" name="Google Shape;154;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1597819"/>
            <a:ext cx="7772400" cy="11025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 type="subTitle"/>
          </p:nvPr>
        </p:nvSpPr>
        <p:spPr>
          <a:xfrm>
            <a:off x="1371600" y="2914650"/>
            <a:ext cx="6400800" cy="1314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 type="body"/>
          </p:nvPr>
        </p:nvSpPr>
        <p:spPr>
          <a:xfrm rot="5400000">
            <a:off x="2874750" y="-1217400"/>
            <a:ext cx="3394500"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5463750" y="1371629"/>
            <a:ext cx="4388700"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 type="body"/>
          </p:nvPr>
        </p:nvSpPr>
        <p:spPr>
          <a:xfrm rot="5400000">
            <a:off x="1272750" y="-609572"/>
            <a:ext cx="4388700"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
        <p:nvSpPr>
          <p:cNvPr id="28" name="Google Shape;28;p4"/>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722313" y="3305175"/>
            <a:ext cx="7772400" cy="10215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
          <p:cNvSpPr txBox="1"/>
          <p:nvPr>
            <p:ph idx="1" type="body"/>
          </p:nvPr>
        </p:nvSpPr>
        <p:spPr>
          <a:xfrm>
            <a:off x="722313" y="2180035"/>
            <a:ext cx="7772400" cy="11250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4" name="Google Shape;34;p5"/>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 type="body"/>
          </p:nvPr>
        </p:nvSpPr>
        <p:spPr>
          <a:xfrm>
            <a:off x="457200" y="1200150"/>
            <a:ext cx="4038600" cy="33945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0" name="Google Shape;40;p6"/>
          <p:cNvSpPr txBox="1"/>
          <p:nvPr>
            <p:ph idx="2" type="body"/>
          </p:nvPr>
        </p:nvSpPr>
        <p:spPr>
          <a:xfrm>
            <a:off x="4648200" y="1200150"/>
            <a:ext cx="4038600" cy="33945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1" name="Google Shape;41;p6"/>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7"/>
          <p:cNvSpPr txBox="1"/>
          <p:nvPr>
            <p:ph idx="1" type="body"/>
          </p:nvPr>
        </p:nvSpPr>
        <p:spPr>
          <a:xfrm>
            <a:off x="457200" y="1151335"/>
            <a:ext cx="4040100" cy="4797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7" name="Google Shape;47;p7"/>
          <p:cNvSpPr txBox="1"/>
          <p:nvPr>
            <p:ph idx="2" type="body"/>
          </p:nvPr>
        </p:nvSpPr>
        <p:spPr>
          <a:xfrm>
            <a:off x="457200" y="1631156"/>
            <a:ext cx="4040100" cy="29634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8" name="Google Shape;48;p7"/>
          <p:cNvSpPr txBox="1"/>
          <p:nvPr>
            <p:ph idx="3" type="body"/>
          </p:nvPr>
        </p:nvSpPr>
        <p:spPr>
          <a:xfrm>
            <a:off x="4645025" y="1151335"/>
            <a:ext cx="4041900" cy="4797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9" name="Google Shape;49;p7"/>
          <p:cNvSpPr txBox="1"/>
          <p:nvPr>
            <p:ph idx="4" type="body"/>
          </p:nvPr>
        </p:nvSpPr>
        <p:spPr>
          <a:xfrm>
            <a:off x="4645025" y="1631156"/>
            <a:ext cx="4041900" cy="29634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0" name="Google Shape;50;p7"/>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04788"/>
            <a:ext cx="3008400" cy="8715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 type="body"/>
          </p:nvPr>
        </p:nvSpPr>
        <p:spPr>
          <a:xfrm>
            <a:off x="3575050" y="204788"/>
            <a:ext cx="5111700" cy="4389900"/>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076325"/>
            <a:ext cx="3008400" cy="3518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3600450"/>
            <a:ext cx="5486400" cy="4251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p:nvPr>
            <p:ph idx="2" type="pic"/>
          </p:nvPr>
        </p:nvSpPr>
        <p:spPr>
          <a:xfrm>
            <a:off x="1792288" y="459581"/>
            <a:ext cx="5486400" cy="3086100"/>
          </a:xfrm>
          <a:prstGeom prst="rect">
            <a:avLst/>
          </a:prstGeom>
          <a:noFill/>
          <a:ln>
            <a:noFill/>
          </a:ln>
        </p:spPr>
      </p:sp>
      <p:sp>
        <p:nvSpPr>
          <p:cNvPr id="68" name="Google Shape;68;p10"/>
          <p:cNvSpPr txBox="1"/>
          <p:nvPr>
            <p:ph idx="1" type="body"/>
          </p:nvPr>
        </p:nvSpPr>
        <p:spPr>
          <a:xfrm>
            <a:off x="1792288" y="4025504"/>
            <a:ext cx="5486400" cy="6036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jp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3"/>
          <p:cNvPicPr preferRelativeResize="0"/>
          <p:nvPr/>
        </p:nvPicPr>
        <p:blipFill rotWithShape="1">
          <a:blip r:embed="rId3">
            <a:alphaModFix/>
          </a:blip>
          <a:srcRect b="0" l="0" r="0" t="0"/>
          <a:stretch/>
        </p:blipFill>
        <p:spPr>
          <a:xfrm>
            <a:off x="7248925" y="152176"/>
            <a:ext cx="1279275" cy="431625"/>
          </a:xfrm>
          <a:prstGeom prst="rect">
            <a:avLst/>
          </a:prstGeom>
          <a:noFill/>
          <a:ln>
            <a:noFill/>
          </a:ln>
        </p:spPr>
      </p:pic>
      <p:sp>
        <p:nvSpPr>
          <p:cNvPr id="89" name="Google Shape;89;p13"/>
          <p:cNvSpPr/>
          <p:nvPr/>
        </p:nvSpPr>
        <p:spPr>
          <a:xfrm>
            <a:off x="1070400" y="-8796"/>
            <a:ext cx="7003200" cy="2054368"/>
          </a:xfrm>
          <a:prstGeom prst="rect">
            <a:avLst/>
          </a:prstGeom>
          <a:no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Clr>
                <a:srgbClr val="000000"/>
              </a:buClr>
              <a:buSzPts val="2000"/>
              <a:buFont typeface="Arial"/>
              <a:buNone/>
            </a:pPr>
            <a:r>
              <a:t/>
            </a:r>
            <a:endParaRPr b="1" i="0" sz="2000" u="none" cap="none" strike="noStrike">
              <a:solidFill>
                <a:schemeClr val="dk1"/>
              </a:solidFill>
              <a:latin typeface="Palatino Linotype"/>
              <a:ea typeface="Palatino Linotype"/>
              <a:cs typeface="Palatino Linotype"/>
              <a:sym typeface="Palatino Linotype"/>
            </a:endParaRPr>
          </a:p>
          <a:p>
            <a:pPr indent="0" lvl="0" marL="0" marR="0" rtl="0" algn="ctr">
              <a:lnSpc>
                <a:spcPct val="150000"/>
              </a:lnSpc>
              <a:spcBef>
                <a:spcPts val="0"/>
              </a:spcBef>
              <a:spcAft>
                <a:spcPts val="0"/>
              </a:spcAft>
              <a:buClr>
                <a:srgbClr val="000000"/>
              </a:buClr>
              <a:buSzPts val="2000"/>
              <a:buFont typeface="Arial"/>
              <a:buNone/>
            </a:pPr>
            <a:r>
              <a:rPr b="1" i="0" lang="en-US" sz="2000" u="none" cap="none" strike="noStrike">
                <a:solidFill>
                  <a:schemeClr val="dk1"/>
                </a:solidFill>
                <a:latin typeface="Palatino Linotype"/>
                <a:ea typeface="Palatino Linotype"/>
                <a:cs typeface="Palatino Linotype"/>
                <a:sym typeface="Palatino Linotype"/>
              </a:rPr>
              <a:t>SRM INSTITUTE OF SCIENCE AND TECHNOLOGY </a:t>
            </a:r>
            <a:endParaRPr b="0" i="0" sz="2000" u="none" cap="none" strike="noStrike">
              <a:solidFill>
                <a:schemeClr val="dk1"/>
              </a:solidFill>
              <a:latin typeface="Palatino Linotype"/>
              <a:ea typeface="Palatino Linotype"/>
              <a:cs typeface="Palatino Linotype"/>
              <a:sym typeface="Palatino Linotype"/>
            </a:endParaRPr>
          </a:p>
          <a:p>
            <a:pPr indent="0" lvl="0" marL="0" marR="0" rtl="0" algn="ctr">
              <a:lnSpc>
                <a:spcPct val="150000"/>
              </a:lnSpc>
              <a:spcBef>
                <a:spcPts val="0"/>
              </a:spcBef>
              <a:spcAft>
                <a:spcPts val="0"/>
              </a:spcAft>
              <a:buClr>
                <a:srgbClr val="000000"/>
              </a:buClr>
              <a:buSzPts val="1500"/>
              <a:buFont typeface="Arial"/>
              <a:buNone/>
            </a:pPr>
            <a:r>
              <a:rPr b="1" i="0" lang="en-US" sz="1500" u="none" cap="none" strike="noStrike">
                <a:solidFill>
                  <a:schemeClr val="dk1"/>
                </a:solidFill>
                <a:latin typeface="Palatino Linotype"/>
                <a:ea typeface="Palatino Linotype"/>
                <a:cs typeface="Palatino Linotype"/>
                <a:sym typeface="Palatino Linotype"/>
              </a:rPr>
              <a:t>FACULTY OF ENGINEERING AND TECHNOLOGY</a:t>
            </a:r>
            <a:endParaRPr b="0" i="0" sz="1500" u="none" cap="none" strike="noStrike">
              <a:solidFill>
                <a:schemeClr val="dk1"/>
              </a:solidFill>
              <a:latin typeface="Palatino Linotype"/>
              <a:ea typeface="Palatino Linotype"/>
              <a:cs typeface="Palatino Linotype"/>
              <a:sym typeface="Palatino Linotype"/>
            </a:endParaRPr>
          </a:p>
          <a:p>
            <a:pPr indent="0" lvl="0" marL="0" marR="0" rtl="0" algn="ctr">
              <a:lnSpc>
                <a:spcPct val="150000"/>
              </a:lnSpc>
              <a:spcBef>
                <a:spcPts val="0"/>
              </a:spcBef>
              <a:spcAft>
                <a:spcPts val="0"/>
              </a:spcAft>
              <a:buClr>
                <a:srgbClr val="000000"/>
              </a:buClr>
              <a:buSzPts val="1500"/>
              <a:buFont typeface="Arial"/>
              <a:buNone/>
            </a:pPr>
            <a:r>
              <a:rPr b="1" i="0" lang="en-US" sz="1500" u="none" cap="none" strike="noStrike">
                <a:solidFill>
                  <a:schemeClr val="dk1"/>
                </a:solidFill>
                <a:latin typeface="Palatino Linotype"/>
                <a:ea typeface="Palatino Linotype"/>
                <a:cs typeface="Palatino Linotype"/>
                <a:sym typeface="Palatino Linotype"/>
              </a:rPr>
              <a:t>DEPARTMENT OF NETWORKING AND COMMUNICATIONS</a:t>
            </a:r>
            <a:endParaRPr b="0" i="0" sz="1500" u="none" cap="none" strike="noStrike">
              <a:solidFill>
                <a:schemeClr val="dk1"/>
              </a:solidFill>
              <a:latin typeface="Palatino Linotype"/>
              <a:ea typeface="Palatino Linotype"/>
              <a:cs typeface="Palatino Linotype"/>
              <a:sym typeface="Palatino Linotype"/>
            </a:endParaRPr>
          </a:p>
          <a:p>
            <a:pPr indent="0" lvl="0" marL="0" marR="0" rtl="0" algn="ctr">
              <a:lnSpc>
                <a:spcPct val="150000"/>
              </a:lnSpc>
              <a:spcBef>
                <a:spcPts val="0"/>
              </a:spcBef>
              <a:spcAft>
                <a:spcPts val="0"/>
              </a:spcAft>
              <a:buClr>
                <a:srgbClr val="000000"/>
              </a:buClr>
              <a:buSzPts val="1500"/>
              <a:buFont typeface="Arial"/>
              <a:buNone/>
            </a:pPr>
            <a:r>
              <a:rPr b="1" i="0" lang="en-US" sz="1500" u="none" cap="none" strike="noStrike">
                <a:solidFill>
                  <a:schemeClr val="dk1"/>
                </a:solidFill>
                <a:latin typeface="Palatino Linotype"/>
                <a:ea typeface="Palatino Linotype"/>
                <a:cs typeface="Palatino Linotype"/>
                <a:sym typeface="Palatino Linotype"/>
              </a:rPr>
              <a:t>18CSP109L MAJOR PROJECT</a:t>
            </a:r>
            <a:endParaRPr b="0" i="0" sz="1500" u="none" cap="none" strike="noStrike">
              <a:solidFill>
                <a:schemeClr val="dk1"/>
              </a:solidFill>
              <a:latin typeface="Palatino Linotype"/>
              <a:ea typeface="Palatino Linotype"/>
              <a:cs typeface="Palatino Linotype"/>
              <a:sym typeface="Palatino Linotype"/>
            </a:endParaRPr>
          </a:p>
        </p:txBody>
      </p:sp>
      <p:sp>
        <p:nvSpPr>
          <p:cNvPr id="90" name="Google Shape;90;p13"/>
          <p:cNvSpPr txBox="1"/>
          <p:nvPr>
            <p:ph type="ctrTitle"/>
          </p:nvPr>
        </p:nvSpPr>
        <p:spPr>
          <a:xfrm>
            <a:off x="197005" y="2001454"/>
            <a:ext cx="8750100" cy="1470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Times New Roman"/>
              <a:buNone/>
            </a:pPr>
            <a:r>
              <a:rPr b="1" lang="en-US" sz="2400">
                <a:latin typeface="Times New Roman"/>
                <a:ea typeface="Times New Roman"/>
                <a:cs typeface="Times New Roman"/>
                <a:sym typeface="Times New Roman"/>
              </a:rPr>
              <a:t>Alzheimer Disease Detection and Mental Stress Analysis using EEG Signals</a:t>
            </a:r>
            <a:endParaRPr sz="5200"/>
          </a:p>
          <a:p>
            <a:pPr indent="0" lvl="0" marL="0" rtl="0" algn="ctr">
              <a:lnSpc>
                <a:spcPct val="100000"/>
              </a:lnSpc>
              <a:spcBef>
                <a:spcPts val="0"/>
              </a:spcBef>
              <a:spcAft>
                <a:spcPts val="0"/>
              </a:spcAft>
              <a:buClr>
                <a:schemeClr val="dk1"/>
              </a:buClr>
              <a:buSzPts val="4400"/>
              <a:buFont typeface="Calibri"/>
              <a:buNone/>
            </a:pPr>
            <a:r>
              <a:t/>
            </a:r>
            <a:endParaRPr sz="3200">
              <a:latin typeface="Times New Roman"/>
              <a:ea typeface="Times New Roman"/>
              <a:cs typeface="Times New Roman"/>
              <a:sym typeface="Times New Roman"/>
            </a:endParaRPr>
          </a:p>
        </p:txBody>
      </p:sp>
      <p:sp>
        <p:nvSpPr>
          <p:cNvPr id="91" name="Google Shape;91;p13"/>
          <p:cNvSpPr txBox="1"/>
          <p:nvPr>
            <p:ph idx="1" type="subTitle"/>
          </p:nvPr>
        </p:nvSpPr>
        <p:spPr>
          <a:xfrm>
            <a:off x="1772225" y="3380639"/>
            <a:ext cx="5832000" cy="1470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888888"/>
              </a:buClr>
              <a:buSzPts val="1400"/>
              <a:buNone/>
            </a:pPr>
            <a:r>
              <a:rPr lang="en-US" sz="1400">
                <a:solidFill>
                  <a:schemeClr val="dk1"/>
                </a:solidFill>
                <a:latin typeface="Times New Roman"/>
                <a:ea typeface="Times New Roman"/>
                <a:cs typeface="Times New Roman"/>
                <a:sym typeface="Times New Roman"/>
              </a:rPr>
              <a:t>Student : Kaushik Tayi</a:t>
            </a:r>
            <a:br>
              <a:rPr lang="en-US" sz="1400">
                <a:solidFill>
                  <a:schemeClr val="dk1"/>
                </a:solidFill>
                <a:latin typeface="Times New Roman"/>
                <a:ea typeface="Times New Roman"/>
                <a:cs typeface="Times New Roman"/>
                <a:sym typeface="Times New Roman"/>
              </a:rPr>
            </a:br>
            <a:r>
              <a:rPr lang="en-US" sz="1400">
                <a:solidFill>
                  <a:schemeClr val="dk1"/>
                </a:solidFill>
                <a:latin typeface="Times New Roman"/>
                <a:ea typeface="Times New Roman"/>
                <a:cs typeface="Times New Roman"/>
                <a:sym typeface="Times New Roman"/>
              </a:rPr>
              <a:t>Reg No: RA2011030010048</a:t>
            </a:r>
            <a:endParaRPr sz="1400">
              <a:solidFill>
                <a:schemeClr val="dk1"/>
              </a:solidFill>
              <a:latin typeface="Times New Roman"/>
              <a:ea typeface="Times New Roman"/>
              <a:cs typeface="Times New Roman"/>
              <a:sym typeface="Times New Roman"/>
            </a:endParaRPr>
          </a:p>
          <a:p>
            <a:pPr indent="0" lvl="0" marL="0" rtl="0" algn="l">
              <a:lnSpc>
                <a:spcPct val="100000"/>
              </a:lnSpc>
              <a:spcBef>
                <a:spcPts val="592"/>
              </a:spcBef>
              <a:spcAft>
                <a:spcPts val="0"/>
              </a:spcAft>
              <a:buSzPts val="1400"/>
              <a:buNone/>
            </a:pPr>
            <a:r>
              <a:rPr lang="en-US" sz="1400">
                <a:solidFill>
                  <a:schemeClr val="dk1"/>
                </a:solidFill>
                <a:latin typeface="Times New Roman"/>
                <a:ea typeface="Times New Roman"/>
                <a:cs typeface="Times New Roman"/>
                <a:sym typeface="Times New Roman"/>
              </a:rPr>
              <a:t>Guide name and Designation:           </a:t>
            </a:r>
            <a:endParaRPr/>
          </a:p>
          <a:p>
            <a:pPr indent="0" lvl="0" marL="0" rtl="0" algn="r">
              <a:lnSpc>
                <a:spcPct val="100000"/>
              </a:lnSpc>
              <a:spcBef>
                <a:spcPts val="592"/>
              </a:spcBef>
              <a:spcAft>
                <a:spcPts val="0"/>
              </a:spcAft>
              <a:buSzPts val="1400"/>
              <a:buNone/>
            </a:pPr>
            <a:r>
              <a:rPr i="0" lang="en-US" sz="1400">
                <a:solidFill>
                  <a:schemeClr val="dk1"/>
                </a:solidFill>
                <a:latin typeface="Times New Roman"/>
                <a:ea typeface="Times New Roman"/>
                <a:cs typeface="Times New Roman"/>
                <a:sym typeface="Times New Roman"/>
              </a:rPr>
              <a:t>Dr. Prabakeran S </a:t>
            </a:r>
            <a:r>
              <a:rPr lang="en-US" sz="1400">
                <a:solidFill>
                  <a:schemeClr val="dk1"/>
                </a:solidFill>
                <a:latin typeface="Times New Roman"/>
                <a:ea typeface="Times New Roman"/>
                <a:cs typeface="Times New Roman"/>
                <a:sym typeface="Times New Roman"/>
              </a:rPr>
              <a:t>(Assistant Professor)</a:t>
            </a:r>
            <a:endParaRPr/>
          </a:p>
          <a:p>
            <a:pPr indent="0" lvl="0" marL="0" rtl="0" algn="r">
              <a:lnSpc>
                <a:spcPct val="100000"/>
              </a:lnSpc>
              <a:spcBef>
                <a:spcPts val="592"/>
              </a:spcBef>
              <a:spcAft>
                <a:spcPts val="0"/>
              </a:spcAft>
              <a:buClr>
                <a:srgbClr val="888888"/>
              </a:buClr>
              <a:buSzPts val="1400"/>
              <a:buNone/>
            </a:pPr>
            <a:r>
              <a:rPr lang="en-US" sz="1400">
                <a:solidFill>
                  <a:schemeClr val="dk1"/>
                </a:solidFill>
                <a:latin typeface="Times New Roman"/>
                <a:ea typeface="Times New Roman"/>
                <a:cs typeface="Times New Roman"/>
                <a:sym typeface="Times New Roman"/>
              </a:rPr>
              <a:t>Department of Networking And Communications</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2"/>
          <p:cNvSpPr txBox="1"/>
          <p:nvPr>
            <p:ph type="title"/>
          </p:nvPr>
        </p:nvSpPr>
        <p:spPr>
          <a:xfrm>
            <a:off x="0" y="205978"/>
            <a:ext cx="9144000" cy="911742"/>
          </a:xfrm>
          <a:prstGeom prst="rect">
            <a:avLst/>
          </a:prstGeom>
          <a:noFill/>
          <a:ln>
            <a:noFill/>
          </a:ln>
        </p:spPr>
        <p:txBody>
          <a:bodyPr anchorCtr="0" anchor="ctr" bIns="45700" lIns="91425" spcFirstLastPara="1" rIns="91425" wrap="square" tIns="45700">
            <a:noAutofit/>
          </a:bodyPr>
          <a:lstStyle/>
          <a:p>
            <a:pPr indent="0" lvl="0" marL="153193" rtl="0" algn="ctr">
              <a:lnSpc>
                <a:spcPct val="150000"/>
              </a:lnSpc>
              <a:spcBef>
                <a:spcPts val="0"/>
              </a:spcBef>
              <a:spcAft>
                <a:spcPts val="0"/>
              </a:spcAft>
              <a:buSzPts val="2660"/>
              <a:buNone/>
            </a:pPr>
            <a:r>
              <a:rPr b="0" i="0" lang="en-US" sz="2800" u="none" strike="noStrike">
                <a:solidFill>
                  <a:srgbClr val="000000"/>
                </a:solidFill>
                <a:latin typeface="Times New Roman"/>
                <a:ea typeface="Times New Roman"/>
                <a:cs typeface="Times New Roman"/>
                <a:sym typeface="Times New Roman"/>
              </a:rPr>
              <a:t>SCOPE AND APPLICATION</a:t>
            </a:r>
            <a:endParaRPr/>
          </a:p>
        </p:txBody>
      </p:sp>
      <p:sp>
        <p:nvSpPr>
          <p:cNvPr id="165" name="Google Shape;165;p22"/>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66" name="Google Shape;166;p22"/>
          <p:cNvSpPr txBox="1"/>
          <p:nvPr/>
        </p:nvSpPr>
        <p:spPr>
          <a:xfrm>
            <a:off x="410369" y="926592"/>
            <a:ext cx="8323262" cy="3585203"/>
          </a:xfrm>
          <a:prstGeom prst="rect">
            <a:avLst/>
          </a:prstGeom>
          <a:noFill/>
          <a:ln>
            <a:noFill/>
          </a:ln>
        </p:spPr>
        <p:txBody>
          <a:bodyPr anchorCtr="0" anchor="t" bIns="34275" lIns="68575" spcFirstLastPara="1" rIns="68575" wrap="square" tIns="34275">
            <a:noAutofit/>
          </a:bodyPr>
          <a:lstStyle/>
          <a:p>
            <a:pPr indent="-285750" lvl="0" marL="285750" marR="0" rtl="0" algn="just">
              <a:lnSpc>
                <a:spcPct val="100000"/>
              </a:lnSpc>
              <a:spcBef>
                <a:spcPts val="270"/>
              </a:spcBef>
              <a:spcAft>
                <a:spcPts val="0"/>
              </a:spcAft>
              <a:buClr>
                <a:schemeClr val="dk1"/>
              </a:buClr>
              <a:buSzPts val="1200"/>
              <a:buFont typeface="Arial"/>
              <a:buChar char="•"/>
            </a:pPr>
            <a:r>
              <a:rPr b="0" i="0" lang="en-US" sz="1200" u="none" cap="none" strike="noStrike">
                <a:solidFill>
                  <a:schemeClr val="dk1"/>
                </a:solidFill>
                <a:latin typeface="Times New Roman"/>
                <a:ea typeface="Times New Roman"/>
                <a:cs typeface="Times New Roman"/>
                <a:sym typeface="Times New Roman"/>
              </a:rPr>
              <a:t>Scope:</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270"/>
              </a:spcBef>
              <a:spcAft>
                <a:spcPts val="0"/>
              </a:spcAft>
              <a:buClr>
                <a:schemeClr val="dk1"/>
              </a:buClr>
              <a:buSzPts val="1200"/>
              <a:buFont typeface="Arial"/>
              <a:buNone/>
            </a:pPr>
            <a:r>
              <a:rPr lang="en-US" sz="1200">
                <a:solidFill>
                  <a:schemeClr val="dk1"/>
                </a:solidFill>
                <a:latin typeface="Times New Roman"/>
                <a:ea typeface="Times New Roman"/>
                <a:cs typeface="Times New Roman"/>
                <a:sym typeface="Times New Roman"/>
              </a:rPr>
              <a:t>The project aims to develop an accurate and sensitive diagnostic tool for early detection of Alzheimer's disease and cognitive impairment. By leveraging EEG signals and advanced machine learning techniques, the framework can identify subtle changes in brain activity patterns associated with neurodegenerative processes, enabling timely intervention and treatment strategies to mitigate disease progression.</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270"/>
              </a:spcBef>
              <a:spcAft>
                <a:spcPts val="0"/>
              </a:spcAft>
              <a:buClr>
                <a:schemeClr val="dk1"/>
              </a:buClr>
              <a:buSzPts val="1200"/>
              <a:buFont typeface="Arial"/>
              <a:buChar char="•"/>
            </a:pPr>
            <a:r>
              <a:rPr b="0" i="0" lang="en-US" sz="1200" u="none" cap="none" strike="noStrike">
                <a:solidFill>
                  <a:schemeClr val="dk1"/>
                </a:solidFill>
                <a:latin typeface="Times New Roman"/>
                <a:ea typeface="Times New Roman"/>
                <a:cs typeface="Times New Roman"/>
                <a:sym typeface="Times New Roman"/>
              </a:rPr>
              <a:t>Application:</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270"/>
              </a:spcBef>
              <a:spcAft>
                <a:spcPts val="0"/>
              </a:spcAft>
              <a:buClr>
                <a:schemeClr val="dk1"/>
              </a:buClr>
              <a:buSzPts val="1200"/>
              <a:buFont typeface="Arial"/>
              <a:buNone/>
            </a:pPr>
            <a:r>
              <a:rPr lang="en-US" sz="1200">
                <a:solidFill>
                  <a:schemeClr val="dk1"/>
                </a:solidFill>
                <a:latin typeface="Times New Roman"/>
                <a:ea typeface="Times New Roman"/>
                <a:cs typeface="Times New Roman"/>
                <a:sym typeface="Times New Roman"/>
              </a:rPr>
              <a:t>Monitoring Disease Progression: The developed framework can be utilized for longitudinal monitoring of Alzheimer's disease progression and cognitive decline. By analyzing EEG data over time, clinicians can track changes in neural activity patterns and assess the efficacy of therapeutic interventions, facilitating personalized treatment plans and adjustments based on individual patient responses.</a:t>
            </a:r>
            <a:endParaRPr sz="1200">
              <a:solidFill>
                <a:schemeClr val="dk1"/>
              </a:solidFill>
              <a:latin typeface="Times New Roman"/>
              <a:ea typeface="Times New Roman"/>
              <a:cs typeface="Times New Roman"/>
              <a:sym typeface="Times New Roman"/>
            </a:endParaRPr>
          </a:p>
          <a:p>
            <a:pPr indent="0" lvl="0" marL="0" marR="0" rtl="0" algn="just">
              <a:lnSpc>
                <a:spcPct val="100000"/>
              </a:lnSpc>
              <a:spcBef>
                <a:spcPts val="270"/>
              </a:spcBef>
              <a:spcAft>
                <a:spcPts val="0"/>
              </a:spcAft>
              <a:buClr>
                <a:schemeClr val="dk1"/>
              </a:buClr>
              <a:buSzPts val="1200"/>
              <a:buFont typeface="Arial"/>
              <a:buNone/>
            </a:pPr>
            <a:r>
              <a:rPr lang="en-US" sz="1200">
                <a:solidFill>
                  <a:schemeClr val="dk1"/>
                </a:solidFill>
                <a:latin typeface="Times New Roman"/>
                <a:ea typeface="Times New Roman"/>
                <a:cs typeface="Times New Roman"/>
                <a:sym typeface="Times New Roman"/>
              </a:rPr>
              <a:t>Stress Assessment and Management: In addition to Alzheimer's disease detection, the project addresses the assessment of mental stress levels using EEG signals. The framework can provide objective measures of stress-related brain activity patterns, facilitating early identification of stress-related disorders and informing personalized stress management interventions, such as cognitive-behavioral therapy and mindfulness-based techniques.</a:t>
            </a:r>
            <a:endParaRPr sz="1200">
              <a:solidFill>
                <a:schemeClr val="dk1"/>
              </a:solidFill>
              <a:latin typeface="Times New Roman"/>
              <a:ea typeface="Times New Roman"/>
              <a:cs typeface="Times New Roman"/>
              <a:sym typeface="Times New Roman"/>
            </a:endParaRPr>
          </a:p>
          <a:p>
            <a:pPr indent="0" lvl="0" marL="0" marR="0" rtl="0" algn="just">
              <a:lnSpc>
                <a:spcPct val="100000"/>
              </a:lnSpc>
              <a:spcBef>
                <a:spcPts val="270"/>
              </a:spcBef>
              <a:spcAft>
                <a:spcPts val="0"/>
              </a:spcAft>
              <a:buClr>
                <a:schemeClr val="dk1"/>
              </a:buClr>
              <a:buSzPts val="1200"/>
              <a:buFont typeface="Arial"/>
              <a:buNone/>
            </a:pPr>
            <a:r>
              <a:rPr lang="en-US" sz="1200">
                <a:solidFill>
                  <a:schemeClr val="dk1"/>
                </a:solidFill>
                <a:latin typeface="Times New Roman"/>
                <a:ea typeface="Times New Roman"/>
                <a:cs typeface="Times New Roman"/>
                <a:sym typeface="Times New Roman"/>
              </a:rPr>
              <a:t>Research and Scientific Discovery: The project contributes to advancing scientific knowledge in the fields of neuroscience and neuroimaging by uncovering novel biomarkers and neural correlates associated with Alzheimer's disease and mental stress. The insights gained from analyzing EEG data using state-of-the-art machine learning algorithms can inform future research directions and therapeutic targets, driving innovation in neurodegenerative disease research and stress-related disorders.</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3"/>
          <p:cNvSpPr txBox="1"/>
          <p:nvPr>
            <p:ph idx="12" type="sldNum"/>
          </p:nvPr>
        </p:nvSpPr>
        <p:spPr>
          <a:xfrm>
            <a:off x="6553200" y="4767263"/>
            <a:ext cx="21336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1200"/>
              <a:buNone/>
            </a:pPr>
            <a:fld id="{00000000-1234-1234-1234-123412341234}" type="slidenum">
              <a:rPr lang="en-US"/>
              <a:t>‹#›</a:t>
            </a:fld>
            <a:endParaRPr sz="900">
              <a:solidFill>
                <a:srgbClr val="888888"/>
              </a:solidFill>
              <a:highlight>
                <a:srgbClr val="000000"/>
              </a:highlight>
              <a:latin typeface="Calibri"/>
              <a:ea typeface="Calibri"/>
              <a:cs typeface="Calibri"/>
              <a:sym typeface="Calibri"/>
            </a:endParaRPr>
          </a:p>
        </p:txBody>
      </p:sp>
      <p:sp>
        <p:nvSpPr>
          <p:cNvPr id="173" name="Google Shape;173;p23"/>
          <p:cNvSpPr txBox="1"/>
          <p:nvPr>
            <p:ph idx="4294967295" type="title"/>
          </p:nvPr>
        </p:nvSpPr>
        <p:spPr>
          <a:xfrm>
            <a:off x="0" y="206375"/>
            <a:ext cx="8229600" cy="857250"/>
          </a:xfrm>
          <a:prstGeom prst="rect">
            <a:avLst/>
          </a:prstGeom>
          <a:noFill/>
          <a:ln>
            <a:noFill/>
          </a:ln>
        </p:spPr>
        <p:txBody>
          <a:bodyPr anchorCtr="0" anchor="ctr" bIns="34275" lIns="68575" spcFirstLastPara="1" rIns="68575" wrap="square" tIns="34275">
            <a:normAutofit/>
          </a:bodyPr>
          <a:lstStyle/>
          <a:p>
            <a:pPr indent="0" lvl="0" marL="0" marR="0" rtl="0" algn="ctr">
              <a:lnSpc>
                <a:spcPct val="100000"/>
              </a:lnSpc>
              <a:spcBef>
                <a:spcPts val="0"/>
              </a:spcBef>
              <a:spcAft>
                <a:spcPts val="0"/>
              </a:spcAft>
              <a:buClr>
                <a:schemeClr val="dk1"/>
              </a:buClr>
              <a:buSzPts val="4400"/>
              <a:buFont typeface="Calibri"/>
              <a:buNone/>
            </a:pPr>
            <a:r>
              <a:rPr lang="en-US" sz="2800">
                <a:latin typeface="Times New Roman"/>
                <a:ea typeface="Times New Roman"/>
                <a:cs typeface="Times New Roman"/>
                <a:sym typeface="Times New Roman"/>
              </a:rPr>
              <a:t>ARCHITECTURE</a:t>
            </a:r>
            <a:endParaRPr sz="3300">
              <a:latin typeface="Times New Roman"/>
              <a:ea typeface="Times New Roman"/>
              <a:cs typeface="Times New Roman"/>
              <a:sym typeface="Times New Roman"/>
            </a:endParaRPr>
          </a:p>
        </p:txBody>
      </p:sp>
      <p:pic>
        <p:nvPicPr>
          <p:cNvPr id="174" name="Google Shape;174;p23"/>
          <p:cNvPicPr preferRelativeResize="0"/>
          <p:nvPr/>
        </p:nvPicPr>
        <p:blipFill rotWithShape="1">
          <a:blip r:embed="rId3">
            <a:alphaModFix/>
          </a:blip>
          <a:srcRect b="0" l="0" r="0" t="0"/>
          <a:stretch/>
        </p:blipFill>
        <p:spPr>
          <a:xfrm>
            <a:off x="7330569" y="160650"/>
            <a:ext cx="1278990" cy="431460"/>
          </a:xfrm>
          <a:prstGeom prst="rect">
            <a:avLst/>
          </a:prstGeom>
          <a:noFill/>
          <a:ln>
            <a:noFill/>
          </a:ln>
        </p:spPr>
      </p:pic>
      <p:pic>
        <p:nvPicPr>
          <p:cNvPr id="175" name="Google Shape;175;p23"/>
          <p:cNvPicPr preferRelativeResize="0"/>
          <p:nvPr/>
        </p:nvPicPr>
        <p:blipFill rotWithShape="1">
          <a:blip r:embed="rId4">
            <a:alphaModFix/>
          </a:blip>
          <a:srcRect b="0" l="0" r="0" t="0"/>
          <a:stretch/>
        </p:blipFill>
        <p:spPr>
          <a:xfrm>
            <a:off x="243875" y="1148201"/>
            <a:ext cx="8656249" cy="37758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4"/>
          <p:cNvSpPr txBox="1"/>
          <p:nvPr>
            <p:ph idx="12" type="sldNum"/>
          </p:nvPr>
        </p:nvSpPr>
        <p:spPr>
          <a:xfrm>
            <a:off x="6553200" y="4767263"/>
            <a:ext cx="21336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1200"/>
              <a:buNone/>
            </a:pPr>
            <a:fld id="{00000000-1234-1234-1234-123412341234}" type="slidenum">
              <a:rPr lang="en-US"/>
              <a:t>‹#›</a:t>
            </a:fld>
            <a:endParaRPr sz="900">
              <a:solidFill>
                <a:srgbClr val="888888"/>
              </a:solidFill>
              <a:highlight>
                <a:srgbClr val="000000"/>
              </a:highlight>
              <a:latin typeface="Calibri"/>
              <a:ea typeface="Calibri"/>
              <a:cs typeface="Calibri"/>
              <a:sym typeface="Calibri"/>
            </a:endParaRPr>
          </a:p>
        </p:txBody>
      </p:sp>
      <p:sp>
        <p:nvSpPr>
          <p:cNvPr id="182" name="Google Shape;182;p24"/>
          <p:cNvSpPr txBox="1"/>
          <p:nvPr>
            <p:ph idx="4294967295" type="title"/>
          </p:nvPr>
        </p:nvSpPr>
        <p:spPr>
          <a:xfrm>
            <a:off x="0" y="206375"/>
            <a:ext cx="8229600" cy="857250"/>
          </a:xfrm>
          <a:prstGeom prst="rect">
            <a:avLst/>
          </a:prstGeom>
          <a:noFill/>
          <a:ln>
            <a:noFill/>
          </a:ln>
        </p:spPr>
        <p:txBody>
          <a:bodyPr anchorCtr="0" anchor="ctr" bIns="34275" lIns="68575" spcFirstLastPara="1" rIns="68575" wrap="square" tIns="34275">
            <a:normAutofit/>
          </a:bodyPr>
          <a:lstStyle/>
          <a:p>
            <a:pPr indent="0" lvl="0" marL="0" marR="0" rtl="0" algn="ctr">
              <a:lnSpc>
                <a:spcPct val="100000"/>
              </a:lnSpc>
              <a:spcBef>
                <a:spcPts val="0"/>
              </a:spcBef>
              <a:spcAft>
                <a:spcPts val="0"/>
              </a:spcAft>
              <a:buClr>
                <a:schemeClr val="dk1"/>
              </a:buClr>
              <a:buSzPts val="4400"/>
              <a:buFont typeface="Calibri"/>
              <a:buNone/>
            </a:pPr>
            <a:r>
              <a:rPr lang="en-US" sz="2800">
                <a:latin typeface="Times New Roman"/>
                <a:ea typeface="Times New Roman"/>
                <a:cs typeface="Times New Roman"/>
                <a:sym typeface="Times New Roman"/>
              </a:rPr>
              <a:t>PROPOSED MODULES</a:t>
            </a:r>
            <a:endParaRPr sz="2800">
              <a:latin typeface="Times New Roman"/>
              <a:ea typeface="Times New Roman"/>
              <a:cs typeface="Times New Roman"/>
              <a:sym typeface="Times New Roman"/>
            </a:endParaRPr>
          </a:p>
        </p:txBody>
      </p:sp>
      <p:sp>
        <p:nvSpPr>
          <p:cNvPr id="183" name="Google Shape;183;p24"/>
          <p:cNvSpPr txBox="1"/>
          <p:nvPr>
            <p:ph idx="4294967295" type="body"/>
          </p:nvPr>
        </p:nvSpPr>
        <p:spPr>
          <a:xfrm>
            <a:off x="294640" y="1117721"/>
            <a:ext cx="8229600" cy="3819404"/>
          </a:xfrm>
          <a:prstGeom prst="rect">
            <a:avLst/>
          </a:prstGeom>
          <a:noFill/>
          <a:ln>
            <a:noFill/>
          </a:ln>
        </p:spPr>
        <p:txBody>
          <a:bodyPr anchorCtr="0" anchor="t" bIns="34275" lIns="68575" spcFirstLastPara="1" rIns="68575" wrap="square" tIns="34275">
            <a:normAutofit/>
          </a:bodyPr>
          <a:lstStyle/>
          <a:p>
            <a:pPr indent="0" lvl="0" marL="0" rtl="0" algn="just">
              <a:lnSpc>
                <a:spcPct val="100000"/>
              </a:lnSpc>
              <a:spcBef>
                <a:spcPts val="270"/>
              </a:spcBef>
              <a:spcAft>
                <a:spcPts val="0"/>
              </a:spcAft>
              <a:buNone/>
            </a:pPr>
            <a:r>
              <a:rPr lang="en-US" sz="1200">
                <a:latin typeface="Times New Roman"/>
                <a:ea typeface="Times New Roman"/>
                <a:cs typeface="Times New Roman"/>
                <a:sym typeface="Times New Roman"/>
              </a:rPr>
              <a:t>Deep Learning-Based EEG Classification Model:</a:t>
            </a:r>
            <a:endParaRPr sz="1200">
              <a:latin typeface="Times New Roman"/>
              <a:ea typeface="Times New Roman"/>
              <a:cs typeface="Times New Roman"/>
              <a:sym typeface="Times New Roman"/>
            </a:endParaRPr>
          </a:p>
          <a:p>
            <a:pPr indent="0" lvl="0" marL="0" rtl="0" algn="just">
              <a:lnSpc>
                <a:spcPct val="100000"/>
              </a:lnSpc>
              <a:spcBef>
                <a:spcPts val="270"/>
              </a:spcBef>
              <a:spcAft>
                <a:spcPts val="0"/>
              </a:spcAft>
              <a:buNone/>
            </a:pPr>
            <a:r>
              <a:t/>
            </a:r>
            <a:endParaRPr sz="1200">
              <a:latin typeface="Times New Roman"/>
              <a:ea typeface="Times New Roman"/>
              <a:cs typeface="Times New Roman"/>
              <a:sym typeface="Times New Roman"/>
            </a:endParaRPr>
          </a:p>
          <a:p>
            <a:pPr indent="-304800" lvl="0" marL="457200" rtl="0" algn="just">
              <a:spcBef>
                <a:spcPts val="270"/>
              </a:spcBef>
              <a:spcAft>
                <a:spcPts val="0"/>
              </a:spcAft>
              <a:buSzPts val="1200"/>
              <a:buChar char="•"/>
            </a:pPr>
            <a:r>
              <a:rPr lang="en-US" sz="1200">
                <a:latin typeface="Times New Roman"/>
                <a:ea typeface="Times New Roman"/>
                <a:cs typeface="Times New Roman"/>
                <a:sym typeface="Times New Roman"/>
              </a:rPr>
              <a:t>The project proposes the development of several models tailored for Alzheimer's disease detection and mental stress analysis using EEG signals. The first model involves a deep learning-based approach, employing Convolutional Neural Network (CNN) or Recurrent Neural Network (RNN) architectures optimized for sequential EEG data processing. </a:t>
            </a:r>
            <a:endParaRPr sz="1200">
              <a:latin typeface="Times New Roman"/>
              <a:ea typeface="Times New Roman"/>
              <a:cs typeface="Times New Roman"/>
              <a:sym typeface="Times New Roman"/>
            </a:endParaRPr>
          </a:p>
          <a:p>
            <a:pPr indent="-304800" lvl="0" marL="457200" rtl="0" algn="just">
              <a:spcBef>
                <a:spcPts val="270"/>
              </a:spcBef>
              <a:spcAft>
                <a:spcPts val="0"/>
              </a:spcAft>
              <a:buSzPts val="1200"/>
              <a:buFont typeface="Times New Roman"/>
              <a:buChar char="•"/>
            </a:pPr>
            <a:r>
              <a:rPr lang="en-US" sz="1200">
                <a:latin typeface="Times New Roman"/>
                <a:ea typeface="Times New Roman"/>
                <a:cs typeface="Times New Roman"/>
                <a:sym typeface="Times New Roman"/>
              </a:rPr>
              <a:t>Input data would consist of preprocessed EEG signals segmented into time windows, potentially augmented with spectral features or wavelet transforms to capture relevant temporal and frequency-domain information. Input data would consist of preprocessed EEG signals segmented into time windows, potentially augmented with spectral features or wavelet transforms to capture relevant temporal and frequency-domain information. </a:t>
            </a:r>
            <a:endParaRPr sz="1200">
              <a:latin typeface="Times New Roman"/>
              <a:ea typeface="Times New Roman"/>
              <a:cs typeface="Times New Roman"/>
              <a:sym typeface="Times New Roman"/>
            </a:endParaRPr>
          </a:p>
          <a:p>
            <a:pPr indent="-304800" lvl="0" marL="457200" rtl="0" algn="just">
              <a:spcBef>
                <a:spcPts val="270"/>
              </a:spcBef>
              <a:spcAft>
                <a:spcPts val="0"/>
              </a:spcAft>
              <a:buSzPts val="1200"/>
              <a:buFont typeface="Times New Roman"/>
              <a:buChar char="•"/>
            </a:pPr>
            <a:r>
              <a:rPr lang="en-US" sz="1200">
                <a:latin typeface="Times New Roman"/>
                <a:ea typeface="Times New Roman"/>
                <a:cs typeface="Times New Roman"/>
                <a:sym typeface="Times New Roman"/>
              </a:rPr>
              <a:t>Another proposed model involves the utilization of Graph Neural Networks (GNNs) for brain network analysis derived from EEG data. Here, functional connectivity matrices computed from EEG signals using methods like coherence or correlation analysis serve as input, capturing the complex interactions within brain networks. </a:t>
            </a:r>
            <a:endParaRPr sz="1200">
              <a:latin typeface="Times New Roman"/>
              <a:ea typeface="Times New Roman"/>
              <a:cs typeface="Times New Roman"/>
              <a:sym typeface="Times New Roman"/>
            </a:endParaRPr>
          </a:p>
          <a:p>
            <a:pPr indent="-304800" lvl="0" marL="457200" rtl="0" algn="just">
              <a:spcBef>
                <a:spcPts val="270"/>
              </a:spcBef>
              <a:spcAft>
                <a:spcPts val="0"/>
              </a:spcAft>
              <a:buSzPts val="1200"/>
              <a:buFont typeface="Times New Roman"/>
              <a:buChar char="•"/>
            </a:pPr>
            <a:r>
              <a:rPr lang="en-US" sz="1200">
                <a:latin typeface="Times New Roman"/>
                <a:ea typeface="Times New Roman"/>
                <a:cs typeface="Times New Roman"/>
                <a:sym typeface="Times New Roman"/>
              </a:rPr>
              <a:t>A third proposed model explores a hybrid approach integrating EEG data with physiological signals, such as heart rate variability and skin conductance, using multi-modal fusion techniques. This model would fuse features extracted from EEG and physiological signal modalities, potentially incorporating attention mechanisms to prioritize relevant information from each modality. </a:t>
            </a:r>
            <a:endParaRPr sz="1200">
              <a:latin typeface="Times New Roman"/>
              <a:ea typeface="Times New Roman"/>
              <a:cs typeface="Times New Roman"/>
              <a:sym typeface="Times New Roman"/>
            </a:endParaRPr>
          </a:p>
        </p:txBody>
      </p:sp>
      <p:pic>
        <p:nvPicPr>
          <p:cNvPr id="184" name="Google Shape;184;p24"/>
          <p:cNvPicPr preferRelativeResize="0"/>
          <p:nvPr/>
        </p:nvPicPr>
        <p:blipFill rotWithShape="1">
          <a:blip r:embed="rId3">
            <a:alphaModFix/>
          </a:blip>
          <a:srcRect b="0" l="0" r="0" t="0"/>
          <a:stretch/>
        </p:blipFill>
        <p:spPr>
          <a:xfrm>
            <a:off x="6579720" y="152280"/>
            <a:ext cx="1278990" cy="43146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5"/>
          <p:cNvSpPr txBox="1"/>
          <p:nvPr>
            <p:ph type="title"/>
          </p:nvPr>
        </p:nvSpPr>
        <p:spPr>
          <a:xfrm>
            <a:off x="0" y="205978"/>
            <a:ext cx="9144000" cy="911742"/>
          </a:xfrm>
          <a:prstGeom prst="rect">
            <a:avLst/>
          </a:prstGeom>
          <a:noFill/>
          <a:ln>
            <a:noFill/>
          </a:ln>
        </p:spPr>
        <p:txBody>
          <a:bodyPr anchorCtr="0" anchor="ctr" bIns="45700" lIns="91425" spcFirstLastPara="1" rIns="91425" wrap="square" tIns="45700">
            <a:noAutofit/>
          </a:bodyPr>
          <a:lstStyle/>
          <a:p>
            <a:pPr indent="0" lvl="0" marL="153193" rtl="0" algn="ctr">
              <a:lnSpc>
                <a:spcPct val="150000"/>
              </a:lnSpc>
              <a:spcBef>
                <a:spcPts val="0"/>
              </a:spcBef>
              <a:spcAft>
                <a:spcPts val="0"/>
              </a:spcAft>
              <a:buSzPts val="2660"/>
              <a:buNone/>
            </a:pPr>
            <a:r>
              <a:rPr b="0" i="0" lang="en-US" sz="2800" u="none" strike="noStrike">
                <a:solidFill>
                  <a:srgbClr val="000000"/>
                </a:solidFill>
                <a:latin typeface="Times New Roman"/>
                <a:ea typeface="Times New Roman"/>
                <a:cs typeface="Times New Roman"/>
                <a:sym typeface="Times New Roman"/>
              </a:rPr>
              <a:t>UML DIAGRAMS FOR THE PROPOSED MODULES</a:t>
            </a:r>
            <a:endParaRPr/>
          </a:p>
        </p:txBody>
      </p:sp>
      <p:sp>
        <p:nvSpPr>
          <p:cNvPr id="191" name="Google Shape;191;p2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92" name="Google Shape;192;p25"/>
          <p:cNvPicPr preferRelativeResize="0"/>
          <p:nvPr/>
        </p:nvPicPr>
        <p:blipFill rotWithShape="1">
          <a:blip r:embed="rId3">
            <a:alphaModFix/>
          </a:blip>
          <a:srcRect b="0" l="0" r="0" t="0"/>
          <a:stretch/>
        </p:blipFill>
        <p:spPr>
          <a:xfrm>
            <a:off x="2538362" y="1023200"/>
            <a:ext cx="4067275" cy="3673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6"/>
          <p:cNvSpPr txBox="1"/>
          <p:nvPr>
            <p:ph idx="1" type="body"/>
          </p:nvPr>
        </p:nvSpPr>
        <p:spPr>
          <a:xfrm>
            <a:off x="457200" y="783838"/>
            <a:ext cx="8229600" cy="33945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None/>
            </a:pPr>
            <a:r>
              <a:t/>
            </a:r>
            <a:endParaRPr sz="3600">
              <a:solidFill>
                <a:schemeClr val="dk1"/>
              </a:solidFill>
              <a:latin typeface="Times New Roman"/>
              <a:ea typeface="Times New Roman"/>
              <a:cs typeface="Times New Roman"/>
              <a:sym typeface="Times New Roman"/>
            </a:endParaRPr>
          </a:p>
          <a:p>
            <a:pPr indent="0" lvl="0" marL="0" rtl="0" algn="ctr">
              <a:lnSpc>
                <a:spcPct val="100000"/>
              </a:lnSpc>
              <a:spcBef>
                <a:spcPts val="640"/>
              </a:spcBef>
              <a:spcAft>
                <a:spcPts val="0"/>
              </a:spcAft>
              <a:buClr>
                <a:schemeClr val="dk1"/>
              </a:buClr>
              <a:buSzPts val="3200"/>
              <a:buNone/>
            </a:pPr>
            <a:r>
              <a:t/>
            </a:r>
            <a:endParaRPr sz="3600">
              <a:solidFill>
                <a:schemeClr val="dk1"/>
              </a:solidFill>
              <a:latin typeface="Times New Roman"/>
              <a:ea typeface="Times New Roman"/>
              <a:cs typeface="Times New Roman"/>
              <a:sym typeface="Times New Roman"/>
            </a:endParaRPr>
          </a:p>
          <a:p>
            <a:pPr indent="0" lvl="0" marL="0" rtl="0" algn="ctr">
              <a:lnSpc>
                <a:spcPct val="100000"/>
              </a:lnSpc>
              <a:spcBef>
                <a:spcPts val="640"/>
              </a:spcBef>
              <a:spcAft>
                <a:spcPts val="0"/>
              </a:spcAft>
              <a:buClr>
                <a:srgbClr val="FF0000"/>
              </a:buClr>
              <a:buSzPts val="3200"/>
              <a:buNone/>
            </a:pPr>
            <a:r>
              <a:rPr lang="en-US" sz="3600">
                <a:solidFill>
                  <a:schemeClr val="dk1"/>
                </a:solidFill>
                <a:latin typeface="Times New Roman"/>
                <a:ea typeface="Times New Roman"/>
                <a:cs typeface="Times New Roman"/>
                <a:sym typeface="Times New Roman"/>
              </a:rPr>
              <a:t>Thank  You</a:t>
            </a:r>
            <a:endParaRPr sz="3600">
              <a:solidFill>
                <a:schemeClr val="dk1"/>
              </a:solidFill>
              <a:latin typeface="Times New Roman"/>
              <a:ea typeface="Times New Roman"/>
              <a:cs typeface="Times New Roman"/>
              <a:sym typeface="Times New Roman"/>
            </a:endParaRPr>
          </a:p>
        </p:txBody>
      </p:sp>
      <p:sp>
        <p:nvSpPr>
          <p:cNvPr id="198" name="Google Shape;198;p26"/>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p:txBody>
      </p:sp>
      <p:sp>
        <p:nvSpPr>
          <p:cNvPr id="199" name="Google Shape;199;p26"/>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00" name="Google Shape;200;p26"/>
          <p:cNvPicPr preferRelativeResize="0"/>
          <p:nvPr/>
        </p:nvPicPr>
        <p:blipFill rotWithShape="1">
          <a:blip r:embed="rId3">
            <a:alphaModFix/>
          </a:blip>
          <a:srcRect b="0" l="0" r="0" t="0"/>
          <a:stretch/>
        </p:blipFill>
        <p:spPr>
          <a:xfrm>
            <a:off x="7248925" y="152176"/>
            <a:ext cx="1279275" cy="431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ph type="title"/>
          </p:nvPr>
        </p:nvSpPr>
        <p:spPr>
          <a:xfrm>
            <a:off x="219308" y="241408"/>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sz="3300">
                <a:latin typeface="Times New Roman"/>
                <a:ea typeface="Times New Roman"/>
                <a:cs typeface="Times New Roman"/>
                <a:sym typeface="Times New Roman"/>
              </a:rPr>
              <a:t>      TABLE OF CONTENTS</a:t>
            </a:r>
            <a:endParaRPr/>
          </a:p>
        </p:txBody>
      </p:sp>
      <p:sp>
        <p:nvSpPr>
          <p:cNvPr id="97" name="Google Shape;97;p14"/>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a:bodyPr>
          <a:lstStyle/>
          <a:p>
            <a:pPr indent="-171450" lvl="0" marL="324643" rtl="0" algn="l">
              <a:lnSpc>
                <a:spcPct val="150000"/>
              </a:lnSpc>
              <a:spcBef>
                <a:spcPts val="0"/>
              </a:spcBef>
              <a:spcAft>
                <a:spcPts val="0"/>
              </a:spcAft>
              <a:buSzPts val="1140"/>
              <a:buFont typeface="Arial"/>
              <a:buChar char="•"/>
            </a:pPr>
            <a:r>
              <a:rPr b="0" i="0" lang="en-US" sz="1200" u="none" strike="noStrike">
                <a:solidFill>
                  <a:srgbClr val="000000"/>
                </a:solidFill>
                <a:latin typeface="Times New Roman"/>
                <a:ea typeface="Times New Roman"/>
                <a:cs typeface="Times New Roman"/>
                <a:sym typeface="Times New Roman"/>
              </a:rPr>
              <a:t>Abstract</a:t>
            </a:r>
            <a:endParaRPr/>
          </a:p>
          <a:p>
            <a:pPr indent="-171450" lvl="0" marL="324643" rtl="0" algn="l">
              <a:lnSpc>
                <a:spcPct val="150000"/>
              </a:lnSpc>
              <a:spcBef>
                <a:spcPts val="0"/>
              </a:spcBef>
              <a:spcAft>
                <a:spcPts val="0"/>
              </a:spcAft>
              <a:buSzPts val="1140"/>
              <a:buFont typeface="Arial"/>
              <a:buChar char="•"/>
            </a:pPr>
            <a:r>
              <a:rPr b="0" i="0" lang="en-US" sz="1200" u="none" strike="noStrike">
                <a:solidFill>
                  <a:srgbClr val="000000"/>
                </a:solidFill>
                <a:latin typeface="Times New Roman"/>
                <a:ea typeface="Times New Roman"/>
                <a:cs typeface="Times New Roman"/>
                <a:sym typeface="Times New Roman"/>
              </a:rPr>
              <a:t>Introduction</a:t>
            </a:r>
            <a:endParaRPr/>
          </a:p>
          <a:p>
            <a:pPr indent="-171450" lvl="0" marL="324643" rtl="0" algn="l">
              <a:lnSpc>
                <a:spcPct val="150000"/>
              </a:lnSpc>
              <a:spcBef>
                <a:spcPts val="0"/>
              </a:spcBef>
              <a:spcAft>
                <a:spcPts val="0"/>
              </a:spcAft>
              <a:buSzPts val="1140"/>
              <a:buFont typeface="Arial"/>
              <a:buChar char="•"/>
            </a:pPr>
            <a:r>
              <a:rPr b="0" i="0" lang="en-US" sz="1200" u="none" strike="noStrike">
                <a:solidFill>
                  <a:srgbClr val="000000"/>
                </a:solidFill>
                <a:latin typeface="Times New Roman"/>
                <a:ea typeface="Times New Roman"/>
                <a:cs typeface="Times New Roman"/>
                <a:sym typeface="Times New Roman"/>
              </a:rPr>
              <a:t>Motivation</a:t>
            </a:r>
            <a:endParaRPr/>
          </a:p>
          <a:p>
            <a:pPr indent="-171450" lvl="0" marL="324643" rtl="0" algn="l">
              <a:lnSpc>
                <a:spcPct val="150000"/>
              </a:lnSpc>
              <a:spcBef>
                <a:spcPts val="0"/>
              </a:spcBef>
              <a:spcAft>
                <a:spcPts val="0"/>
              </a:spcAft>
              <a:buSzPts val="1140"/>
              <a:buFont typeface="Arial"/>
              <a:buChar char="•"/>
            </a:pPr>
            <a:r>
              <a:rPr b="0" i="0" lang="en-US" sz="1200" u="none" strike="noStrike">
                <a:solidFill>
                  <a:srgbClr val="000000"/>
                </a:solidFill>
                <a:latin typeface="Times New Roman"/>
                <a:ea typeface="Times New Roman"/>
                <a:cs typeface="Times New Roman"/>
                <a:sym typeface="Times New Roman"/>
              </a:rPr>
              <a:t>Literature Review</a:t>
            </a:r>
            <a:endParaRPr/>
          </a:p>
          <a:p>
            <a:pPr indent="-171450" lvl="0" marL="324643" rtl="0" algn="l">
              <a:lnSpc>
                <a:spcPct val="150000"/>
              </a:lnSpc>
              <a:spcBef>
                <a:spcPts val="0"/>
              </a:spcBef>
              <a:spcAft>
                <a:spcPts val="0"/>
              </a:spcAft>
              <a:buSzPts val="1140"/>
              <a:buFont typeface="Arial"/>
              <a:buChar char="•"/>
            </a:pPr>
            <a:r>
              <a:rPr b="0" i="0" lang="en-US" sz="1200" u="none" strike="noStrike">
                <a:solidFill>
                  <a:srgbClr val="000000"/>
                </a:solidFill>
                <a:latin typeface="Times New Roman"/>
                <a:ea typeface="Times New Roman"/>
                <a:cs typeface="Times New Roman"/>
                <a:sym typeface="Times New Roman"/>
              </a:rPr>
              <a:t>Challenges and limitations in existing system </a:t>
            </a:r>
            <a:endParaRPr/>
          </a:p>
          <a:p>
            <a:pPr indent="-171450" lvl="0" marL="324643" rtl="0" algn="l">
              <a:lnSpc>
                <a:spcPct val="150000"/>
              </a:lnSpc>
              <a:spcBef>
                <a:spcPts val="0"/>
              </a:spcBef>
              <a:spcAft>
                <a:spcPts val="0"/>
              </a:spcAft>
              <a:buSzPts val="1140"/>
              <a:buFont typeface="Arial"/>
              <a:buChar char="•"/>
            </a:pPr>
            <a:r>
              <a:rPr b="0" i="0" lang="en-US" sz="1200" u="none" strike="noStrike">
                <a:solidFill>
                  <a:srgbClr val="000000"/>
                </a:solidFill>
                <a:latin typeface="Times New Roman"/>
                <a:ea typeface="Times New Roman"/>
                <a:cs typeface="Times New Roman"/>
                <a:sym typeface="Times New Roman"/>
              </a:rPr>
              <a:t> Objectives of the project </a:t>
            </a:r>
            <a:endParaRPr/>
          </a:p>
          <a:p>
            <a:pPr indent="-171450" lvl="0" marL="324643" rtl="0" algn="l">
              <a:lnSpc>
                <a:spcPct val="150000"/>
              </a:lnSpc>
              <a:spcBef>
                <a:spcPts val="0"/>
              </a:spcBef>
              <a:spcAft>
                <a:spcPts val="0"/>
              </a:spcAft>
              <a:buSzPts val="1140"/>
              <a:buFont typeface="Arial"/>
              <a:buChar char="•"/>
            </a:pPr>
            <a:r>
              <a:rPr b="0" i="0" lang="en-US" sz="1200" u="none" strike="noStrike">
                <a:solidFill>
                  <a:srgbClr val="000000"/>
                </a:solidFill>
                <a:latin typeface="Times New Roman"/>
                <a:ea typeface="Times New Roman"/>
                <a:cs typeface="Times New Roman"/>
                <a:sym typeface="Times New Roman"/>
              </a:rPr>
              <a:t> Innovation idea of the project </a:t>
            </a:r>
            <a:endParaRPr/>
          </a:p>
          <a:p>
            <a:pPr indent="-171450" lvl="0" marL="324643" rtl="0" algn="l">
              <a:lnSpc>
                <a:spcPct val="150000"/>
              </a:lnSpc>
              <a:spcBef>
                <a:spcPts val="0"/>
              </a:spcBef>
              <a:spcAft>
                <a:spcPts val="0"/>
              </a:spcAft>
              <a:buSzPts val="1140"/>
              <a:buFont typeface="Arial"/>
              <a:buChar char="•"/>
            </a:pPr>
            <a:r>
              <a:rPr b="0" i="0" lang="en-US" sz="1200" u="none" strike="noStrike">
                <a:solidFill>
                  <a:srgbClr val="000000"/>
                </a:solidFill>
                <a:latin typeface="Times New Roman"/>
                <a:ea typeface="Times New Roman"/>
                <a:cs typeface="Times New Roman"/>
                <a:sym typeface="Times New Roman"/>
              </a:rPr>
              <a:t> Scope and application of the project </a:t>
            </a:r>
            <a:endParaRPr/>
          </a:p>
          <a:p>
            <a:pPr indent="-171450" lvl="0" marL="324643" rtl="0" algn="l">
              <a:lnSpc>
                <a:spcPct val="150000"/>
              </a:lnSpc>
              <a:spcBef>
                <a:spcPts val="0"/>
              </a:spcBef>
              <a:spcAft>
                <a:spcPts val="0"/>
              </a:spcAft>
              <a:buSzPts val="1140"/>
              <a:buFont typeface="Arial"/>
              <a:buChar char="•"/>
            </a:pPr>
            <a:r>
              <a:rPr b="0" i="0" lang="en-US" sz="1200" u="none" strike="noStrike">
                <a:solidFill>
                  <a:srgbClr val="000000"/>
                </a:solidFill>
                <a:latin typeface="Times New Roman"/>
                <a:ea typeface="Times New Roman"/>
                <a:cs typeface="Times New Roman"/>
                <a:sym typeface="Times New Roman"/>
              </a:rPr>
              <a:t> Architecture </a:t>
            </a:r>
            <a:endParaRPr/>
          </a:p>
          <a:p>
            <a:pPr indent="-171450" lvl="0" marL="324643" rtl="0" algn="l">
              <a:lnSpc>
                <a:spcPct val="150000"/>
              </a:lnSpc>
              <a:spcBef>
                <a:spcPts val="0"/>
              </a:spcBef>
              <a:spcAft>
                <a:spcPts val="0"/>
              </a:spcAft>
              <a:buSzPts val="1140"/>
              <a:buFont typeface="Arial"/>
              <a:buChar char="•"/>
            </a:pPr>
            <a:r>
              <a:rPr b="0" i="0" lang="en-US" sz="1200" u="none" strike="noStrike">
                <a:solidFill>
                  <a:srgbClr val="000000"/>
                </a:solidFill>
                <a:latin typeface="Times New Roman"/>
                <a:ea typeface="Times New Roman"/>
                <a:cs typeface="Times New Roman"/>
                <a:sym typeface="Times New Roman"/>
              </a:rPr>
              <a:t> Proposed Modules and their algorithm description </a:t>
            </a:r>
            <a:endParaRPr/>
          </a:p>
          <a:p>
            <a:pPr indent="0" lvl="0" marL="153193" rtl="0" algn="l">
              <a:lnSpc>
                <a:spcPct val="150000"/>
              </a:lnSpc>
              <a:spcBef>
                <a:spcPts val="0"/>
              </a:spcBef>
              <a:spcAft>
                <a:spcPts val="0"/>
              </a:spcAft>
              <a:buSzPts val="1140"/>
              <a:buNone/>
            </a:pPr>
            <a:r>
              <a:t/>
            </a:r>
            <a:endParaRPr b="0" i="0" sz="1200" u="none" strike="noStrike">
              <a:solidFill>
                <a:srgbClr val="000000"/>
              </a:solidFill>
              <a:latin typeface="Times New Roman"/>
              <a:ea typeface="Times New Roman"/>
              <a:cs typeface="Times New Roman"/>
              <a:sym typeface="Times New Roman"/>
            </a:endParaRPr>
          </a:p>
        </p:txBody>
      </p:sp>
      <p:sp>
        <p:nvSpPr>
          <p:cNvPr id="98" name="Google Shape;98;p1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99" name="Google Shape;99;p14"/>
          <p:cNvPicPr preferRelativeResize="0"/>
          <p:nvPr/>
        </p:nvPicPr>
        <p:blipFill rotWithShape="1">
          <a:blip r:embed="rId3">
            <a:alphaModFix/>
          </a:blip>
          <a:srcRect b="0" l="0" r="0" t="0"/>
          <a:stretch/>
        </p:blipFill>
        <p:spPr>
          <a:xfrm>
            <a:off x="7620000" y="238483"/>
            <a:ext cx="1279275" cy="431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5"/>
          <p:cNvSpPr txBox="1"/>
          <p:nvPr>
            <p:ph idx="12" type="sldNum"/>
          </p:nvPr>
        </p:nvSpPr>
        <p:spPr>
          <a:xfrm>
            <a:off x="6553200" y="4767263"/>
            <a:ext cx="21336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1200"/>
              <a:buNone/>
            </a:pPr>
            <a:fld id="{00000000-1234-1234-1234-123412341234}" type="slidenum">
              <a:rPr lang="en-US"/>
              <a:t>‹#›</a:t>
            </a:fld>
            <a:endParaRPr sz="900">
              <a:solidFill>
                <a:srgbClr val="888888"/>
              </a:solidFill>
              <a:highlight>
                <a:srgbClr val="000000"/>
              </a:highlight>
              <a:latin typeface="Times New Roman"/>
              <a:ea typeface="Times New Roman"/>
              <a:cs typeface="Times New Roman"/>
              <a:sym typeface="Times New Roman"/>
            </a:endParaRPr>
          </a:p>
        </p:txBody>
      </p:sp>
      <p:sp>
        <p:nvSpPr>
          <p:cNvPr id="106" name="Google Shape;106;p15"/>
          <p:cNvSpPr txBox="1"/>
          <p:nvPr>
            <p:ph idx="4294967295" type="title"/>
          </p:nvPr>
        </p:nvSpPr>
        <p:spPr>
          <a:xfrm>
            <a:off x="0" y="206375"/>
            <a:ext cx="8229600" cy="85725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SzPts val="4400"/>
              <a:buNone/>
            </a:pPr>
            <a:r>
              <a:rPr lang="en-US" sz="3300">
                <a:latin typeface="Times New Roman"/>
                <a:ea typeface="Times New Roman"/>
                <a:cs typeface="Times New Roman"/>
                <a:sym typeface="Times New Roman"/>
              </a:rPr>
              <a:t>ABSTRACT</a:t>
            </a:r>
            <a:endParaRPr/>
          </a:p>
        </p:txBody>
      </p:sp>
      <p:sp>
        <p:nvSpPr>
          <p:cNvPr id="107" name="Google Shape;107;p15"/>
          <p:cNvSpPr txBox="1"/>
          <p:nvPr>
            <p:ph idx="4294967295" type="body"/>
          </p:nvPr>
        </p:nvSpPr>
        <p:spPr>
          <a:xfrm>
            <a:off x="787400" y="1218406"/>
            <a:ext cx="7442200" cy="3394075"/>
          </a:xfrm>
          <a:prstGeom prst="rect">
            <a:avLst/>
          </a:prstGeom>
          <a:noFill/>
          <a:ln>
            <a:noFill/>
          </a:ln>
        </p:spPr>
        <p:txBody>
          <a:bodyPr anchorCtr="0" anchor="t" bIns="34275" lIns="68575" spcFirstLastPara="1" rIns="68575" wrap="square" tIns="34275">
            <a:normAutofit/>
          </a:bodyPr>
          <a:lstStyle/>
          <a:p>
            <a:pPr indent="0" lvl="0" marL="0" rtl="0" algn="just">
              <a:lnSpc>
                <a:spcPct val="100000"/>
              </a:lnSpc>
              <a:spcBef>
                <a:spcPts val="270"/>
              </a:spcBef>
              <a:spcAft>
                <a:spcPts val="0"/>
              </a:spcAft>
              <a:buSzPts val="3200"/>
              <a:buNone/>
            </a:pPr>
            <a:r>
              <a:rPr lang="en-US" sz="1200">
                <a:latin typeface="Times New Roman"/>
                <a:ea typeface="Times New Roman"/>
                <a:cs typeface="Times New Roman"/>
                <a:sym typeface="Times New Roman"/>
              </a:rPr>
              <a:t>Alzheimer disease poses a significant challenge to global healthcare systems, necessitating early and accurate detection methods for effective intervention and management. In this study, we present a novel approach to Alzheimer detection leveraging EEG markers and mental stress analysis within a streamlined application framework. Our system incorporates EEG electrode data, allowing for comprehensive analysis of cognitive decline in conjunction with mental stress assessment. By integrating EEG data with Advanced machine learning techniques, specifically Random Forest Classifier, our application offers robust and precise predictions of Ad disease presence and progression. The innovative aspect of our approach lies in the integration of mental stress analysis, providing a holistic understanding of cognitive health. Through our Streamlit application, users can access a user-friendly interface for seamless interaction and interpretation of results. Our findings demonstrate promising potential for enhancing Alzheimer detection methodologies by integrating EEG markers and mental stress analysis, paving the way for more effective clinical interventions and personalized care strategies.</a:t>
            </a:r>
            <a:endParaRPr/>
          </a:p>
        </p:txBody>
      </p:sp>
      <p:pic>
        <p:nvPicPr>
          <p:cNvPr id="108" name="Google Shape;108;p15"/>
          <p:cNvPicPr preferRelativeResize="0"/>
          <p:nvPr/>
        </p:nvPicPr>
        <p:blipFill rotWithShape="1">
          <a:blip r:embed="rId3">
            <a:alphaModFix/>
          </a:blip>
          <a:srcRect b="0" l="0" r="0" t="0"/>
          <a:stretch/>
        </p:blipFill>
        <p:spPr>
          <a:xfrm>
            <a:off x="6579720" y="152280"/>
            <a:ext cx="1278990" cy="43146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6"/>
          <p:cNvSpPr txBox="1"/>
          <p:nvPr>
            <p:ph idx="12" type="sldNum"/>
          </p:nvPr>
        </p:nvSpPr>
        <p:spPr>
          <a:xfrm>
            <a:off x="6553200" y="4767263"/>
            <a:ext cx="21336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1200"/>
              <a:buNone/>
            </a:pPr>
            <a:fld id="{00000000-1234-1234-1234-123412341234}" type="slidenum">
              <a:rPr lang="en-US"/>
              <a:t>‹#›</a:t>
            </a:fld>
            <a:endParaRPr sz="900">
              <a:solidFill>
                <a:srgbClr val="888888"/>
              </a:solidFill>
              <a:highlight>
                <a:srgbClr val="000000"/>
              </a:highlight>
              <a:latin typeface="Calibri"/>
              <a:ea typeface="Calibri"/>
              <a:cs typeface="Calibri"/>
              <a:sym typeface="Calibri"/>
            </a:endParaRPr>
          </a:p>
        </p:txBody>
      </p:sp>
      <p:sp>
        <p:nvSpPr>
          <p:cNvPr id="115" name="Google Shape;115;p16"/>
          <p:cNvSpPr txBox="1"/>
          <p:nvPr>
            <p:ph idx="4294967295" type="title"/>
          </p:nvPr>
        </p:nvSpPr>
        <p:spPr>
          <a:xfrm>
            <a:off x="0" y="206375"/>
            <a:ext cx="8229600" cy="85725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SzPts val="4400"/>
              <a:buNone/>
            </a:pPr>
            <a:r>
              <a:rPr lang="en-US" sz="3300">
                <a:latin typeface="Times New Roman"/>
                <a:ea typeface="Times New Roman"/>
                <a:cs typeface="Times New Roman"/>
                <a:sym typeface="Times New Roman"/>
              </a:rPr>
              <a:t>INTRODUCTION</a:t>
            </a:r>
            <a:endParaRPr/>
          </a:p>
        </p:txBody>
      </p:sp>
      <p:sp>
        <p:nvSpPr>
          <p:cNvPr id="116" name="Google Shape;116;p16"/>
          <p:cNvSpPr txBox="1"/>
          <p:nvPr>
            <p:ph idx="4294967295" type="body"/>
          </p:nvPr>
        </p:nvSpPr>
        <p:spPr>
          <a:xfrm>
            <a:off x="410369" y="1117720"/>
            <a:ext cx="8323262" cy="3394075"/>
          </a:xfrm>
          <a:prstGeom prst="rect">
            <a:avLst/>
          </a:prstGeom>
          <a:noFill/>
          <a:ln>
            <a:noFill/>
          </a:ln>
        </p:spPr>
        <p:txBody>
          <a:bodyPr anchorCtr="0" anchor="t" bIns="34275" lIns="68575" spcFirstLastPara="1" rIns="68575" wrap="square" tIns="34275">
            <a:noAutofit/>
          </a:bodyPr>
          <a:lstStyle/>
          <a:p>
            <a:pPr indent="-285750" lvl="0" marL="285750" rtl="0" algn="just">
              <a:lnSpc>
                <a:spcPct val="100000"/>
              </a:lnSpc>
              <a:spcBef>
                <a:spcPts val="270"/>
              </a:spcBef>
              <a:spcAft>
                <a:spcPts val="0"/>
              </a:spcAft>
              <a:buSzPts val="1200"/>
              <a:buChar char="•"/>
            </a:pPr>
            <a:r>
              <a:rPr lang="en-US" sz="1200">
                <a:latin typeface="Times New Roman"/>
                <a:ea typeface="Times New Roman"/>
                <a:cs typeface="Times New Roman"/>
                <a:sym typeface="Times New Roman"/>
              </a:rPr>
              <a:t>This innovative system is underpinned by a sophisticated Streamlit application, designed to provide comprehensive analysis of Alzheimer pathology intertwined with mental stress dynamics, utilizing EEG electrode data. Central to its efficacy is the utilization of Random Forest Classifier, a robust machine learning algorithm, which empowers the system to discern intricate patterns and signatures indicative of Alzheimer progression amidst varying stress levels.  </a:t>
            </a:r>
            <a:endParaRPr sz="1200">
              <a:latin typeface="Times New Roman"/>
              <a:ea typeface="Times New Roman"/>
              <a:cs typeface="Times New Roman"/>
              <a:sym typeface="Times New Roman"/>
            </a:endParaRPr>
          </a:p>
          <a:p>
            <a:pPr indent="0" lvl="0" marL="0" rtl="0" algn="just">
              <a:lnSpc>
                <a:spcPct val="100000"/>
              </a:lnSpc>
              <a:spcBef>
                <a:spcPts val="270"/>
              </a:spcBef>
              <a:spcAft>
                <a:spcPts val="0"/>
              </a:spcAft>
              <a:buNone/>
            </a:pPr>
            <a:r>
              <a:t/>
            </a:r>
            <a:endParaRPr sz="1200">
              <a:latin typeface="Times New Roman"/>
              <a:ea typeface="Times New Roman"/>
              <a:cs typeface="Times New Roman"/>
              <a:sym typeface="Times New Roman"/>
            </a:endParaRPr>
          </a:p>
          <a:p>
            <a:pPr indent="-285750" lvl="0" marL="285750" rtl="0" algn="just">
              <a:lnSpc>
                <a:spcPct val="100000"/>
              </a:lnSpc>
              <a:spcBef>
                <a:spcPts val="270"/>
              </a:spcBef>
              <a:spcAft>
                <a:spcPts val="0"/>
              </a:spcAft>
              <a:buSzPts val="1200"/>
              <a:buChar char="•"/>
            </a:pPr>
            <a:r>
              <a:rPr lang="en-US" sz="1200">
                <a:latin typeface="Times New Roman"/>
                <a:ea typeface="Times New Roman"/>
                <a:cs typeface="Times New Roman"/>
                <a:sym typeface="Times New Roman"/>
              </a:rPr>
              <a:t>In the pursuit of accuracy and reliability, the dataset is meticulously partitioned with a strategically devised split ratio, ensuring optimal model training while guarding against overfitting. Moreover, the model training process is fine tuned with carefully calibrated parameters, meticulously tailored to extract maximal predictive power from the EEG data.</a:t>
            </a:r>
            <a:endParaRPr sz="1200">
              <a:latin typeface="Times New Roman"/>
              <a:ea typeface="Times New Roman"/>
              <a:cs typeface="Times New Roman"/>
              <a:sym typeface="Times New Roman"/>
            </a:endParaRPr>
          </a:p>
          <a:p>
            <a:pPr indent="0" lvl="0" marL="0" rtl="0" algn="just">
              <a:lnSpc>
                <a:spcPct val="100000"/>
              </a:lnSpc>
              <a:spcBef>
                <a:spcPts val="270"/>
              </a:spcBef>
              <a:spcAft>
                <a:spcPts val="0"/>
              </a:spcAft>
              <a:buNone/>
            </a:pPr>
            <a:r>
              <a:t/>
            </a:r>
            <a:endParaRPr sz="1200">
              <a:latin typeface="Times New Roman"/>
              <a:ea typeface="Times New Roman"/>
              <a:cs typeface="Times New Roman"/>
              <a:sym typeface="Times New Roman"/>
            </a:endParaRPr>
          </a:p>
          <a:p>
            <a:pPr indent="-285750" lvl="0" marL="285750" rtl="0" algn="just">
              <a:lnSpc>
                <a:spcPct val="100000"/>
              </a:lnSpc>
              <a:spcBef>
                <a:spcPts val="270"/>
              </a:spcBef>
              <a:spcAft>
                <a:spcPts val="0"/>
              </a:spcAft>
              <a:buSzPts val="1200"/>
              <a:buChar char="•"/>
            </a:pPr>
            <a:r>
              <a:rPr lang="en-US" sz="1200">
                <a:latin typeface="Times New Roman"/>
                <a:ea typeface="Times New Roman"/>
                <a:cs typeface="Times New Roman"/>
                <a:sym typeface="Times New Roman"/>
              </a:rPr>
              <a:t>Through this amalgamation of cutting-edge technologies and meticulous methodology, our Alzheimer Detection system emerges as a beacon of hope, offering early intervention and personalized insights to combat the ravages of neurodegenerative diseases. </a:t>
            </a:r>
            <a:endParaRPr/>
          </a:p>
        </p:txBody>
      </p:sp>
      <p:pic>
        <p:nvPicPr>
          <p:cNvPr id="117" name="Google Shape;117;p16"/>
          <p:cNvPicPr preferRelativeResize="0"/>
          <p:nvPr/>
        </p:nvPicPr>
        <p:blipFill rotWithShape="1">
          <a:blip r:embed="rId3">
            <a:alphaModFix/>
          </a:blip>
          <a:srcRect b="0" l="0" r="0" t="0"/>
          <a:stretch/>
        </p:blipFill>
        <p:spPr>
          <a:xfrm>
            <a:off x="6579720" y="152280"/>
            <a:ext cx="1278990" cy="43146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7"/>
          <p:cNvSpPr txBox="1"/>
          <p:nvPr>
            <p:ph idx="12" type="sldNum"/>
          </p:nvPr>
        </p:nvSpPr>
        <p:spPr>
          <a:xfrm>
            <a:off x="6553200" y="4767263"/>
            <a:ext cx="21336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1200"/>
              <a:buNone/>
            </a:pPr>
            <a:fld id="{00000000-1234-1234-1234-123412341234}" type="slidenum">
              <a:rPr lang="en-US"/>
              <a:t>‹#›</a:t>
            </a:fld>
            <a:endParaRPr sz="900">
              <a:solidFill>
                <a:srgbClr val="888888"/>
              </a:solidFill>
              <a:highlight>
                <a:srgbClr val="000000"/>
              </a:highlight>
              <a:latin typeface="Calibri"/>
              <a:ea typeface="Calibri"/>
              <a:cs typeface="Calibri"/>
              <a:sym typeface="Calibri"/>
            </a:endParaRPr>
          </a:p>
        </p:txBody>
      </p:sp>
      <p:sp>
        <p:nvSpPr>
          <p:cNvPr id="124" name="Google Shape;124;p17"/>
          <p:cNvSpPr txBox="1"/>
          <p:nvPr>
            <p:ph idx="4294967295" type="title"/>
          </p:nvPr>
        </p:nvSpPr>
        <p:spPr>
          <a:xfrm>
            <a:off x="0" y="206375"/>
            <a:ext cx="8229600" cy="85725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SzPts val="4400"/>
              <a:buNone/>
            </a:pPr>
            <a:r>
              <a:rPr lang="en-US" sz="3300">
                <a:latin typeface="Times New Roman"/>
                <a:ea typeface="Times New Roman"/>
                <a:cs typeface="Times New Roman"/>
                <a:sym typeface="Times New Roman"/>
              </a:rPr>
              <a:t>MOTIVATION</a:t>
            </a:r>
            <a:endParaRPr/>
          </a:p>
        </p:txBody>
      </p:sp>
      <p:sp>
        <p:nvSpPr>
          <p:cNvPr id="125" name="Google Shape;125;p17"/>
          <p:cNvSpPr txBox="1"/>
          <p:nvPr>
            <p:ph idx="4294967295" type="body"/>
          </p:nvPr>
        </p:nvSpPr>
        <p:spPr>
          <a:xfrm>
            <a:off x="410369" y="1117720"/>
            <a:ext cx="8323262" cy="3394075"/>
          </a:xfrm>
          <a:prstGeom prst="rect">
            <a:avLst/>
          </a:prstGeom>
          <a:noFill/>
          <a:ln>
            <a:noFill/>
          </a:ln>
        </p:spPr>
        <p:txBody>
          <a:bodyPr anchorCtr="0" anchor="t" bIns="34275" lIns="68575" spcFirstLastPara="1" rIns="68575" wrap="square" tIns="34275">
            <a:noAutofit/>
          </a:bodyPr>
          <a:lstStyle/>
          <a:p>
            <a:pPr indent="-304800" lvl="0" marL="457200" rtl="0" algn="just">
              <a:spcBef>
                <a:spcPts val="270"/>
              </a:spcBef>
              <a:spcAft>
                <a:spcPts val="0"/>
              </a:spcAft>
              <a:buSzPts val="1200"/>
              <a:buFont typeface="Times New Roman"/>
              <a:buChar char="•"/>
            </a:pPr>
            <a:r>
              <a:rPr lang="en-US" sz="1200">
                <a:latin typeface="Times New Roman"/>
                <a:ea typeface="Times New Roman"/>
                <a:cs typeface="Times New Roman"/>
                <a:sym typeface="Times New Roman"/>
              </a:rPr>
              <a:t>Early Intervention and Treatment: Timely interventions and individualized treatment strategies must be implemented as soon as AD is diagnosed.</a:t>
            </a:r>
            <a:endParaRPr sz="1200">
              <a:latin typeface="Times New Roman"/>
              <a:ea typeface="Times New Roman"/>
              <a:cs typeface="Times New Roman"/>
              <a:sym typeface="Times New Roman"/>
            </a:endParaRPr>
          </a:p>
          <a:p>
            <a:pPr indent="-285750" lvl="0" marL="285750" rtl="0" algn="just">
              <a:lnSpc>
                <a:spcPct val="100000"/>
              </a:lnSpc>
              <a:spcBef>
                <a:spcPts val="270"/>
              </a:spcBef>
              <a:spcAft>
                <a:spcPts val="0"/>
              </a:spcAft>
              <a:buSzPts val="1200"/>
              <a:buChar char="•"/>
            </a:pPr>
            <a:r>
              <a:rPr lang="en-US" sz="1200">
                <a:latin typeface="Times New Roman"/>
                <a:ea typeface="Times New Roman"/>
                <a:cs typeface="Times New Roman"/>
                <a:sym typeface="Times New Roman"/>
              </a:rPr>
              <a:t>Addressing Diagnostic Challenges: Conventional diagnostic methods for AD, such as clinical assessment and neuroimaging techniques, often encounter limitations related to accuracy, accessibility, and cost-effectiveness.</a:t>
            </a:r>
            <a:endParaRPr/>
          </a:p>
          <a:p>
            <a:pPr indent="-285750" lvl="0" marL="285750" rtl="0" algn="just">
              <a:lnSpc>
                <a:spcPct val="100000"/>
              </a:lnSpc>
              <a:spcBef>
                <a:spcPts val="270"/>
              </a:spcBef>
              <a:spcAft>
                <a:spcPts val="0"/>
              </a:spcAft>
              <a:buSzPts val="1200"/>
              <a:buChar char="•"/>
            </a:pPr>
            <a:r>
              <a:rPr lang="en-US" sz="1200">
                <a:latin typeface="Times New Roman"/>
                <a:ea typeface="Times New Roman"/>
                <a:cs typeface="Times New Roman"/>
                <a:sym typeface="Times New Roman"/>
              </a:rPr>
              <a:t>Advancements in Machine Learning: Recent advancements in machine learning and computational neuroscience have opened up new avenues for analyzing complex biomedical data, including EEG signals.</a:t>
            </a:r>
            <a:endParaRPr sz="1200">
              <a:latin typeface="Times New Roman"/>
              <a:ea typeface="Times New Roman"/>
              <a:cs typeface="Times New Roman"/>
              <a:sym typeface="Times New Roman"/>
            </a:endParaRPr>
          </a:p>
          <a:p>
            <a:pPr indent="-285750" lvl="0" marL="285750" rtl="0" algn="just">
              <a:lnSpc>
                <a:spcPct val="100000"/>
              </a:lnSpc>
              <a:spcBef>
                <a:spcPts val="270"/>
              </a:spcBef>
              <a:spcAft>
                <a:spcPts val="0"/>
              </a:spcAft>
              <a:buSzPts val="1200"/>
              <a:buFont typeface="Times New Roman"/>
              <a:buChar char="•"/>
            </a:pPr>
            <a:r>
              <a:rPr lang="en-US" sz="1200">
                <a:latin typeface="Times New Roman"/>
                <a:ea typeface="Times New Roman"/>
                <a:cs typeface="Times New Roman"/>
                <a:sym typeface="Times New Roman"/>
              </a:rPr>
              <a:t>Clinical Translation and Impact: Ultimately, our research aspires to translate scientific findings into tangible clinical solutions with significant societal impact.</a:t>
            </a:r>
            <a:endParaRPr sz="1200">
              <a:latin typeface="Times New Roman"/>
              <a:ea typeface="Times New Roman"/>
              <a:cs typeface="Times New Roman"/>
              <a:sym typeface="Times New Roman"/>
            </a:endParaRPr>
          </a:p>
          <a:p>
            <a:pPr indent="-209550" lvl="0" marL="285750" rtl="0" algn="just">
              <a:lnSpc>
                <a:spcPct val="100000"/>
              </a:lnSpc>
              <a:spcBef>
                <a:spcPts val="270"/>
              </a:spcBef>
              <a:spcAft>
                <a:spcPts val="0"/>
              </a:spcAft>
              <a:buSzPts val="1200"/>
              <a:buNone/>
            </a:pPr>
            <a:r>
              <a:t/>
            </a:r>
            <a:endParaRPr sz="1200">
              <a:latin typeface="Times New Roman"/>
              <a:ea typeface="Times New Roman"/>
              <a:cs typeface="Times New Roman"/>
              <a:sym typeface="Times New Roman"/>
            </a:endParaRPr>
          </a:p>
        </p:txBody>
      </p:sp>
      <p:pic>
        <p:nvPicPr>
          <p:cNvPr id="126" name="Google Shape;126;p17"/>
          <p:cNvPicPr preferRelativeResize="0"/>
          <p:nvPr/>
        </p:nvPicPr>
        <p:blipFill rotWithShape="1">
          <a:blip r:embed="rId3">
            <a:alphaModFix/>
          </a:blip>
          <a:srcRect b="0" l="0" r="0" t="0"/>
          <a:stretch/>
        </p:blipFill>
        <p:spPr>
          <a:xfrm>
            <a:off x="6579720" y="152280"/>
            <a:ext cx="1278990" cy="43146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8"/>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800"/>
              <a:buNone/>
            </a:pPr>
            <a:r>
              <a:rPr lang="en-US" sz="3300">
                <a:latin typeface="Times New Roman"/>
                <a:ea typeface="Times New Roman"/>
                <a:cs typeface="Times New Roman"/>
                <a:sym typeface="Times New Roman"/>
              </a:rPr>
              <a:t>LITERATURE REVIEW</a:t>
            </a:r>
            <a:endParaRPr/>
          </a:p>
        </p:txBody>
      </p:sp>
      <p:sp>
        <p:nvSpPr>
          <p:cNvPr id="133" name="Google Shape;133;p18"/>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34" name="Google Shape;134;p18"/>
          <p:cNvSpPr txBox="1"/>
          <p:nvPr/>
        </p:nvSpPr>
        <p:spPr>
          <a:xfrm>
            <a:off x="410369" y="1117720"/>
            <a:ext cx="8323262" cy="3394075"/>
          </a:xfrm>
          <a:prstGeom prst="rect">
            <a:avLst/>
          </a:prstGeom>
          <a:noFill/>
          <a:ln>
            <a:noFill/>
          </a:ln>
        </p:spPr>
        <p:txBody>
          <a:bodyPr anchorCtr="0" anchor="t" bIns="34275" lIns="68575" spcFirstLastPara="1" rIns="68575" wrap="square" tIns="34275">
            <a:noAutofit/>
          </a:bodyPr>
          <a:lstStyle/>
          <a:p>
            <a:pPr indent="-285750" lvl="0" marL="285750" marR="0" rtl="0" algn="just">
              <a:lnSpc>
                <a:spcPct val="100000"/>
              </a:lnSpc>
              <a:spcBef>
                <a:spcPts val="270"/>
              </a:spcBef>
              <a:spcAft>
                <a:spcPts val="0"/>
              </a:spcAft>
              <a:buClr>
                <a:schemeClr val="dk1"/>
              </a:buClr>
              <a:buSzPts val="1200"/>
              <a:buFont typeface="Arial"/>
              <a:buChar char="•"/>
            </a:pPr>
            <a:r>
              <a:rPr lang="en-US" sz="1200">
                <a:solidFill>
                  <a:schemeClr val="dk1"/>
                </a:solidFill>
                <a:latin typeface="Times New Roman"/>
                <a:ea typeface="Times New Roman"/>
                <a:cs typeface="Times New Roman"/>
                <a:sym typeface="Times New Roman"/>
              </a:rPr>
              <a:t>Convolutional Neural Networks (CNNs) and Recurrent Neural Networks (RNNs), tailored for analyzing Electroencephalography (EEG) signals. This approach aims to harness the temporal and spatial information present in EEG data for accurate detection of Alzheimer's disease and assessment of mental stress levels.</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270"/>
              </a:spcBef>
              <a:spcAft>
                <a:spcPts val="0"/>
              </a:spcAft>
              <a:buClr>
                <a:schemeClr val="dk1"/>
              </a:buClr>
              <a:buSzPts val="1200"/>
              <a:buFont typeface="Arial"/>
              <a:buChar char="•"/>
            </a:pPr>
            <a:r>
              <a:rPr lang="en-US" sz="1200">
                <a:solidFill>
                  <a:schemeClr val="dk1"/>
                </a:solidFill>
                <a:latin typeface="Times New Roman"/>
                <a:ea typeface="Times New Roman"/>
                <a:cs typeface="Times New Roman"/>
                <a:sym typeface="Times New Roman"/>
              </a:rPr>
              <a:t>The review systematically examines the performance of the proposed deep learning model across multiple publicly available EEG datasets, including ADNI (Alzheimer's Disease Neuroimaging Initiative) and DEAP (Database for Emotion Analysis using Physiological Signals). </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270"/>
              </a:spcBef>
              <a:spcAft>
                <a:spcPts val="0"/>
              </a:spcAft>
              <a:buClr>
                <a:schemeClr val="dk1"/>
              </a:buClr>
              <a:buSzPts val="1200"/>
              <a:buFont typeface="Arial"/>
              <a:buChar char="•"/>
            </a:pPr>
            <a:r>
              <a:rPr lang="en-US" sz="1200">
                <a:solidFill>
                  <a:schemeClr val="dk1"/>
                </a:solidFill>
                <a:latin typeface="Times New Roman"/>
                <a:ea typeface="Times New Roman"/>
                <a:cs typeface="Times New Roman"/>
                <a:sym typeface="Times New Roman"/>
              </a:rPr>
              <a:t>By acknowledging the inherent challenges in EEG-based diagnosis, such as variability in signal quality and interpretability, the review underscores the need for innovative strategies to enhance model robustness and generalization. </a:t>
            </a:r>
            <a:endParaRPr sz="1200">
              <a:solidFill>
                <a:schemeClr val="dk1"/>
              </a:solidFill>
              <a:latin typeface="Times New Roman"/>
              <a:ea typeface="Times New Roman"/>
              <a:cs typeface="Times New Roman"/>
              <a:sym typeface="Times New Roman"/>
            </a:endParaRPr>
          </a:p>
          <a:p>
            <a:pPr indent="-285750" lvl="0" marL="285750" marR="0" rtl="0" algn="just">
              <a:lnSpc>
                <a:spcPct val="100000"/>
              </a:lnSpc>
              <a:spcBef>
                <a:spcPts val="270"/>
              </a:spcBef>
              <a:spcAft>
                <a:spcPts val="0"/>
              </a:spcAft>
              <a:buClr>
                <a:schemeClr val="dk1"/>
              </a:buClr>
              <a:buSzPts val="1200"/>
              <a:buFont typeface="Times New Roman"/>
              <a:buChar char="•"/>
            </a:pPr>
            <a:r>
              <a:rPr lang="en-US" sz="1200">
                <a:solidFill>
                  <a:schemeClr val="dk1"/>
                </a:solidFill>
                <a:latin typeface="Times New Roman"/>
                <a:ea typeface="Times New Roman"/>
                <a:cs typeface="Times New Roman"/>
                <a:sym typeface="Times New Roman"/>
              </a:rPr>
              <a:t>The significance of collaborative efforts among researchers and clinicians to establish standardized protocols and benchmarks for benchmarking and validating EEG-based diagnostic models in real-world clinical settings.</a:t>
            </a:r>
            <a:endParaRPr sz="1200">
              <a:solidFill>
                <a:schemeClr val="dk1"/>
              </a:solidFill>
              <a:latin typeface="Times New Roman"/>
              <a:ea typeface="Times New Roman"/>
              <a:cs typeface="Times New Roman"/>
              <a:sym typeface="Times New Roman"/>
            </a:endParaRPr>
          </a:p>
          <a:p>
            <a:pPr indent="0" lvl="0" marL="457200" marR="0" rtl="0" algn="just">
              <a:lnSpc>
                <a:spcPct val="100000"/>
              </a:lnSpc>
              <a:spcBef>
                <a:spcPts val="27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9"/>
          <p:cNvSpPr txBox="1"/>
          <p:nvPr>
            <p:ph type="title"/>
          </p:nvPr>
        </p:nvSpPr>
        <p:spPr>
          <a:xfrm>
            <a:off x="0" y="205978"/>
            <a:ext cx="9144000" cy="911742"/>
          </a:xfrm>
          <a:prstGeom prst="rect">
            <a:avLst/>
          </a:prstGeom>
          <a:noFill/>
          <a:ln>
            <a:noFill/>
          </a:ln>
        </p:spPr>
        <p:txBody>
          <a:bodyPr anchorCtr="0" anchor="ctr" bIns="45700" lIns="91425" spcFirstLastPara="1" rIns="91425" wrap="square" tIns="45700">
            <a:noAutofit/>
          </a:bodyPr>
          <a:lstStyle/>
          <a:p>
            <a:pPr indent="0" lvl="0" marL="153193" rtl="0" algn="ctr">
              <a:lnSpc>
                <a:spcPct val="150000"/>
              </a:lnSpc>
              <a:spcBef>
                <a:spcPts val="0"/>
              </a:spcBef>
              <a:spcAft>
                <a:spcPts val="0"/>
              </a:spcAft>
              <a:buSzPts val="2470"/>
              <a:buNone/>
            </a:pPr>
            <a:r>
              <a:rPr b="0" i="0" lang="en-US" sz="2600" u="none" strike="noStrike">
                <a:solidFill>
                  <a:srgbClr val="000000"/>
                </a:solidFill>
                <a:latin typeface="Times New Roman"/>
                <a:ea typeface="Times New Roman"/>
                <a:cs typeface="Times New Roman"/>
                <a:sym typeface="Times New Roman"/>
              </a:rPr>
              <a:t>CHALLENGES AND LIMITATIONS IN EXISTING SYSTEM </a:t>
            </a:r>
            <a:endParaRPr/>
          </a:p>
        </p:txBody>
      </p:sp>
      <p:sp>
        <p:nvSpPr>
          <p:cNvPr id="141" name="Google Shape;141;p19"/>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42" name="Google Shape;142;p19"/>
          <p:cNvSpPr txBox="1"/>
          <p:nvPr/>
        </p:nvSpPr>
        <p:spPr>
          <a:xfrm>
            <a:off x="410369" y="1117720"/>
            <a:ext cx="8323262" cy="3394075"/>
          </a:xfrm>
          <a:prstGeom prst="rect">
            <a:avLst/>
          </a:prstGeom>
          <a:noFill/>
          <a:ln>
            <a:noFill/>
          </a:ln>
        </p:spPr>
        <p:txBody>
          <a:bodyPr anchorCtr="0" anchor="t" bIns="34275" lIns="68575" spcFirstLastPara="1" rIns="68575" wrap="square" tIns="34275">
            <a:noAutofit/>
          </a:bodyPr>
          <a:lstStyle/>
          <a:p>
            <a:pPr indent="-285750" lvl="0" marL="285750" marR="0" rtl="0" algn="just">
              <a:lnSpc>
                <a:spcPct val="100000"/>
              </a:lnSpc>
              <a:spcBef>
                <a:spcPts val="270"/>
              </a:spcBef>
              <a:spcAft>
                <a:spcPts val="0"/>
              </a:spcAft>
              <a:buClr>
                <a:schemeClr val="dk1"/>
              </a:buClr>
              <a:buSzPts val="1200"/>
              <a:buFont typeface="Arial"/>
              <a:buChar char="•"/>
            </a:pPr>
            <a:r>
              <a:rPr lang="en-US" sz="1200">
                <a:solidFill>
                  <a:schemeClr val="dk1"/>
                </a:solidFill>
                <a:latin typeface="Times New Roman"/>
                <a:ea typeface="Times New Roman"/>
                <a:cs typeface="Times New Roman"/>
                <a:sym typeface="Times New Roman"/>
              </a:rPr>
              <a:t>Signal Noise and Artifact Interference: Existing EEG-based systems encounter challenges related to signal noise and artifacts, stemming from various sources such as muscle movements, eye blinks, and environmental electromagnetic interference.</a:t>
            </a:r>
            <a:endParaRPr b="0" i="0" sz="1200" u="none" cap="none" strike="noStrike">
              <a:solidFill>
                <a:schemeClr val="dk1"/>
              </a:solidFill>
              <a:latin typeface="Times New Roman"/>
              <a:ea typeface="Times New Roman"/>
              <a:cs typeface="Times New Roman"/>
              <a:sym typeface="Times New Roman"/>
            </a:endParaRPr>
          </a:p>
          <a:p>
            <a:pPr indent="-285750" lvl="0" marL="285750" marR="0" rtl="0" algn="just">
              <a:lnSpc>
                <a:spcPct val="100000"/>
              </a:lnSpc>
              <a:spcBef>
                <a:spcPts val="270"/>
              </a:spcBef>
              <a:spcAft>
                <a:spcPts val="0"/>
              </a:spcAft>
              <a:buClr>
                <a:schemeClr val="dk1"/>
              </a:buClr>
              <a:buSzPts val="1200"/>
              <a:buFont typeface="Arial"/>
              <a:buChar char="•"/>
            </a:pPr>
            <a:r>
              <a:rPr lang="en-US" sz="1200">
                <a:solidFill>
                  <a:schemeClr val="dk1"/>
                </a:solidFill>
                <a:latin typeface="Times New Roman"/>
                <a:ea typeface="Times New Roman"/>
                <a:cs typeface="Times New Roman"/>
                <a:sym typeface="Times New Roman"/>
              </a:rPr>
              <a:t>Limited Inter-subject Variability: Many existing systems exhibit limitations in capturing the inherent inter-subject variability present in EEG signals, particularly concerning demographic factors, cognitive abilities, and emotional states. </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270"/>
              </a:spcBef>
              <a:spcAft>
                <a:spcPts val="0"/>
              </a:spcAft>
              <a:buClr>
                <a:schemeClr val="dk1"/>
              </a:buClr>
              <a:buSzPts val="1200"/>
              <a:buFont typeface="Arial"/>
              <a:buChar char="•"/>
            </a:pPr>
            <a:r>
              <a:rPr lang="en-US" sz="1200">
                <a:solidFill>
                  <a:schemeClr val="dk1"/>
                </a:solidFill>
                <a:latin typeface="Times New Roman"/>
                <a:ea typeface="Times New Roman"/>
                <a:cs typeface="Times New Roman"/>
                <a:sym typeface="Times New Roman"/>
              </a:rPr>
              <a:t>Clinical Interpretability and Validation: Interpretability and validation of EEG-based diagnostic findings pose significant challenges in existing systems, as the complex nature of neural activity patterns requires comprehensive understanding and clinical validation</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270"/>
              </a:spcBef>
              <a:spcAft>
                <a:spcPts val="0"/>
              </a:spcAft>
              <a:buClr>
                <a:schemeClr val="dk1"/>
              </a:buClr>
              <a:buSzPts val="1200"/>
              <a:buFont typeface="Arial"/>
              <a:buChar char="•"/>
            </a:pPr>
            <a:r>
              <a:rPr lang="en-US" sz="1200">
                <a:solidFill>
                  <a:schemeClr val="dk1"/>
                </a:solidFill>
                <a:latin typeface="Times New Roman"/>
                <a:ea typeface="Times New Roman"/>
                <a:cs typeface="Times New Roman"/>
                <a:sym typeface="Times New Roman"/>
              </a:rPr>
              <a:t>Ensuring the reliability and interpretability of diagnostic outcomes is crucial for facilitating the integration of EEG-based analyses into clinical decision-making processes for Alzheimer's disease diagnosis and mental stress assessment.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0"/>
          <p:cNvSpPr txBox="1"/>
          <p:nvPr>
            <p:ph type="title"/>
          </p:nvPr>
        </p:nvSpPr>
        <p:spPr>
          <a:xfrm>
            <a:off x="0" y="205978"/>
            <a:ext cx="9144000" cy="911742"/>
          </a:xfrm>
          <a:prstGeom prst="rect">
            <a:avLst/>
          </a:prstGeom>
          <a:noFill/>
          <a:ln>
            <a:noFill/>
          </a:ln>
        </p:spPr>
        <p:txBody>
          <a:bodyPr anchorCtr="0" anchor="ctr" bIns="45700" lIns="91425" spcFirstLastPara="1" rIns="91425" wrap="square" tIns="45700">
            <a:noAutofit/>
          </a:bodyPr>
          <a:lstStyle/>
          <a:p>
            <a:pPr indent="0" lvl="0" marL="153193" rtl="0" algn="ctr">
              <a:lnSpc>
                <a:spcPct val="150000"/>
              </a:lnSpc>
              <a:spcBef>
                <a:spcPts val="0"/>
              </a:spcBef>
              <a:spcAft>
                <a:spcPts val="0"/>
              </a:spcAft>
              <a:buSzPts val="2660"/>
              <a:buNone/>
            </a:pPr>
            <a:r>
              <a:rPr b="0" i="0" lang="en-US" sz="2800" u="none" strike="noStrike">
                <a:solidFill>
                  <a:srgbClr val="000000"/>
                </a:solidFill>
                <a:latin typeface="Times New Roman"/>
                <a:ea typeface="Times New Roman"/>
                <a:cs typeface="Times New Roman"/>
                <a:sym typeface="Times New Roman"/>
              </a:rPr>
              <a:t>OBJECTIVES OF THE PROJECT </a:t>
            </a:r>
            <a:endParaRPr/>
          </a:p>
        </p:txBody>
      </p:sp>
      <p:sp>
        <p:nvSpPr>
          <p:cNvPr id="149" name="Google Shape;149;p20"/>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50" name="Google Shape;150;p20"/>
          <p:cNvSpPr txBox="1"/>
          <p:nvPr/>
        </p:nvSpPr>
        <p:spPr>
          <a:xfrm>
            <a:off x="410369" y="894698"/>
            <a:ext cx="8323262" cy="3649543"/>
          </a:xfrm>
          <a:prstGeom prst="rect">
            <a:avLst/>
          </a:prstGeom>
          <a:noFill/>
          <a:ln>
            <a:noFill/>
          </a:ln>
        </p:spPr>
        <p:txBody>
          <a:bodyPr anchorCtr="0" anchor="t" bIns="34275" lIns="68575" spcFirstLastPara="1" rIns="68575" wrap="square" tIns="34275">
            <a:noAutofit/>
          </a:bodyPr>
          <a:lstStyle/>
          <a:p>
            <a:pPr indent="-285750" lvl="0" marL="285750" marR="0" rtl="0" algn="just">
              <a:lnSpc>
                <a:spcPct val="100000"/>
              </a:lnSpc>
              <a:spcBef>
                <a:spcPts val="270"/>
              </a:spcBef>
              <a:spcAft>
                <a:spcPts val="0"/>
              </a:spcAft>
              <a:buClr>
                <a:schemeClr val="dk1"/>
              </a:buClr>
              <a:buSzPts val="1200"/>
              <a:buFont typeface="Arial"/>
              <a:buChar char="•"/>
            </a:pPr>
            <a:r>
              <a:rPr lang="en-US" sz="1200">
                <a:solidFill>
                  <a:schemeClr val="dk1"/>
                </a:solidFill>
                <a:latin typeface="Times New Roman"/>
                <a:ea typeface="Times New Roman"/>
                <a:cs typeface="Times New Roman"/>
                <a:sym typeface="Times New Roman"/>
              </a:rPr>
              <a:t>Development of a Deep Learning Framework: The primary objective of the project is to design and implement a robust deep learning framework tailored for Alzheimer's disease detection and mental stress analysis using EEG signals. </a:t>
            </a:r>
            <a:endParaRPr b="0" i="0" sz="1400" u="none" cap="none" strike="noStrike">
              <a:solidFill>
                <a:srgbClr val="000000"/>
              </a:solidFill>
              <a:latin typeface="Arial"/>
              <a:ea typeface="Arial"/>
              <a:cs typeface="Arial"/>
              <a:sym typeface="Arial"/>
            </a:endParaRPr>
          </a:p>
          <a:p>
            <a:pPr indent="-209550" lvl="0" marL="285750" marR="0" rtl="0" algn="just">
              <a:lnSpc>
                <a:spcPct val="100000"/>
              </a:lnSpc>
              <a:spcBef>
                <a:spcPts val="270"/>
              </a:spcBef>
              <a:spcAft>
                <a:spcPts val="0"/>
              </a:spcAft>
              <a:buClr>
                <a:schemeClr val="dk1"/>
              </a:buClr>
              <a:buSzPts val="1200"/>
              <a:buFont typeface="Arial"/>
              <a:buNone/>
            </a:pPr>
            <a:r>
              <a:t/>
            </a:r>
            <a:endParaRPr b="0" i="0" sz="1200" u="none" cap="none" strike="noStrike">
              <a:solidFill>
                <a:schemeClr val="dk1"/>
              </a:solidFill>
              <a:latin typeface="Times New Roman"/>
              <a:ea typeface="Times New Roman"/>
              <a:cs typeface="Times New Roman"/>
              <a:sym typeface="Times New Roman"/>
            </a:endParaRPr>
          </a:p>
          <a:p>
            <a:pPr indent="-285750" lvl="0" marL="285750" marR="0" rtl="0" algn="just">
              <a:lnSpc>
                <a:spcPct val="100000"/>
              </a:lnSpc>
              <a:spcBef>
                <a:spcPts val="270"/>
              </a:spcBef>
              <a:spcAft>
                <a:spcPts val="0"/>
              </a:spcAft>
              <a:buClr>
                <a:schemeClr val="dk1"/>
              </a:buClr>
              <a:buSzPts val="1200"/>
              <a:buFont typeface="Arial"/>
              <a:buChar char="•"/>
            </a:pPr>
            <a:r>
              <a:rPr lang="en-US" sz="1200">
                <a:solidFill>
                  <a:schemeClr val="dk1"/>
                </a:solidFill>
                <a:latin typeface="Times New Roman"/>
                <a:ea typeface="Times New Roman"/>
                <a:cs typeface="Times New Roman"/>
                <a:sym typeface="Times New Roman"/>
              </a:rPr>
              <a:t>This framework will integrate state-of-the-art neural network architectures and signal processing techniques to extract meaningful features from EEG data, enabling accurate classification of cognitive impairment and stress levels.</a:t>
            </a:r>
            <a:endParaRPr b="0" i="0" sz="1400" u="none" cap="none" strike="noStrike">
              <a:solidFill>
                <a:srgbClr val="000000"/>
              </a:solidFill>
              <a:latin typeface="Arial"/>
              <a:ea typeface="Arial"/>
              <a:cs typeface="Arial"/>
              <a:sym typeface="Arial"/>
            </a:endParaRPr>
          </a:p>
          <a:p>
            <a:pPr indent="-209550" lvl="0" marL="285750" marR="0" rtl="0" algn="just">
              <a:lnSpc>
                <a:spcPct val="100000"/>
              </a:lnSpc>
              <a:spcBef>
                <a:spcPts val="270"/>
              </a:spcBef>
              <a:spcAft>
                <a:spcPts val="0"/>
              </a:spcAft>
              <a:buClr>
                <a:schemeClr val="dk1"/>
              </a:buClr>
              <a:buSzPts val="1200"/>
              <a:buFont typeface="Arial"/>
              <a:buNone/>
            </a:pPr>
            <a:r>
              <a:t/>
            </a:r>
            <a:endParaRPr b="0" i="0" sz="1200" u="none" cap="none" strike="noStrike">
              <a:solidFill>
                <a:schemeClr val="dk1"/>
              </a:solidFill>
              <a:latin typeface="Times New Roman"/>
              <a:ea typeface="Times New Roman"/>
              <a:cs typeface="Times New Roman"/>
              <a:sym typeface="Times New Roman"/>
            </a:endParaRPr>
          </a:p>
          <a:p>
            <a:pPr indent="-285750" lvl="0" marL="285750" marR="0" rtl="0" algn="just">
              <a:lnSpc>
                <a:spcPct val="100000"/>
              </a:lnSpc>
              <a:spcBef>
                <a:spcPts val="270"/>
              </a:spcBef>
              <a:spcAft>
                <a:spcPts val="0"/>
              </a:spcAft>
              <a:buClr>
                <a:schemeClr val="dk1"/>
              </a:buClr>
              <a:buSzPts val="1200"/>
              <a:buFont typeface="Arial"/>
              <a:buChar char="•"/>
            </a:pPr>
            <a:r>
              <a:rPr lang="en-US" sz="1200">
                <a:solidFill>
                  <a:schemeClr val="dk1"/>
                </a:solidFill>
                <a:latin typeface="Times New Roman"/>
                <a:ea typeface="Times New Roman"/>
                <a:cs typeface="Times New Roman"/>
                <a:sym typeface="Times New Roman"/>
              </a:rPr>
              <a:t>Exploration of Biomarkers and Diagnostic Markers: The project aims to identify and characterize EEG-based biomarkers associated with Alzheimer's disease progression and mental stress, facilitating early detection and intervention strategies.</a:t>
            </a:r>
            <a:endParaRPr b="0" i="0" sz="1400" u="none" cap="none" strike="noStrike">
              <a:solidFill>
                <a:srgbClr val="000000"/>
              </a:solidFill>
              <a:latin typeface="Arial"/>
              <a:ea typeface="Arial"/>
              <a:cs typeface="Arial"/>
              <a:sym typeface="Arial"/>
            </a:endParaRPr>
          </a:p>
          <a:p>
            <a:pPr indent="-209550" lvl="0" marL="285750" marR="0" rtl="0" algn="just">
              <a:lnSpc>
                <a:spcPct val="100000"/>
              </a:lnSpc>
              <a:spcBef>
                <a:spcPts val="270"/>
              </a:spcBef>
              <a:spcAft>
                <a:spcPts val="0"/>
              </a:spcAft>
              <a:buClr>
                <a:schemeClr val="dk1"/>
              </a:buClr>
              <a:buSzPts val="1200"/>
              <a:buFont typeface="Arial"/>
              <a:buNone/>
            </a:pPr>
            <a:r>
              <a:t/>
            </a:r>
            <a:endParaRPr b="0" i="0" sz="1200" u="none" cap="none" strike="noStrike">
              <a:solidFill>
                <a:schemeClr val="dk1"/>
              </a:solidFill>
              <a:latin typeface="Times New Roman"/>
              <a:ea typeface="Times New Roman"/>
              <a:cs typeface="Times New Roman"/>
              <a:sym typeface="Times New Roman"/>
            </a:endParaRPr>
          </a:p>
          <a:p>
            <a:pPr indent="-285750" lvl="0" marL="285750" marR="0" rtl="0" algn="just">
              <a:lnSpc>
                <a:spcPct val="100000"/>
              </a:lnSpc>
              <a:spcBef>
                <a:spcPts val="270"/>
              </a:spcBef>
              <a:spcAft>
                <a:spcPts val="0"/>
              </a:spcAft>
              <a:buClr>
                <a:schemeClr val="dk1"/>
              </a:buClr>
              <a:buSzPts val="1200"/>
              <a:buFont typeface="Arial"/>
              <a:buChar char="•"/>
            </a:pPr>
            <a:r>
              <a:rPr lang="en-US" sz="1200">
                <a:solidFill>
                  <a:schemeClr val="dk1"/>
                </a:solidFill>
                <a:latin typeface="Times New Roman"/>
                <a:ea typeface="Times New Roman"/>
                <a:cs typeface="Times New Roman"/>
                <a:sym typeface="Times New Roman"/>
              </a:rPr>
              <a:t>Evaluation and Validation in Clinical Settings: An essential objective is to evaluate the efficacy and reliability of the developed framework in real-world clinical settings. Collaborating with healthcare professionals and research institutions, the project will conduct comprehensive validation studies using diverse patient cohorts and longitudinal EEG datasets. </a:t>
            </a:r>
            <a:endParaRPr b="0" i="0" sz="1400" u="none" cap="none" strike="noStrike">
              <a:solidFill>
                <a:srgbClr val="000000"/>
              </a:solidFill>
              <a:latin typeface="Arial"/>
              <a:ea typeface="Arial"/>
              <a:cs typeface="Arial"/>
              <a:sym typeface="Arial"/>
            </a:endParaRPr>
          </a:p>
          <a:p>
            <a:pPr indent="-209550" lvl="0" marL="285750" marR="0" rtl="0" algn="just">
              <a:lnSpc>
                <a:spcPct val="100000"/>
              </a:lnSpc>
              <a:spcBef>
                <a:spcPts val="270"/>
              </a:spcBef>
              <a:spcAft>
                <a:spcPts val="0"/>
              </a:spcAft>
              <a:buClr>
                <a:schemeClr val="dk1"/>
              </a:buClr>
              <a:buSzPts val="1200"/>
              <a:buFont typeface="Arial"/>
              <a:buNone/>
            </a:pPr>
            <a:r>
              <a:t/>
            </a:r>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1"/>
          <p:cNvSpPr txBox="1"/>
          <p:nvPr>
            <p:ph type="title"/>
          </p:nvPr>
        </p:nvSpPr>
        <p:spPr>
          <a:xfrm>
            <a:off x="0" y="205978"/>
            <a:ext cx="9144000" cy="911742"/>
          </a:xfrm>
          <a:prstGeom prst="rect">
            <a:avLst/>
          </a:prstGeom>
          <a:noFill/>
          <a:ln>
            <a:noFill/>
          </a:ln>
        </p:spPr>
        <p:txBody>
          <a:bodyPr anchorCtr="0" anchor="ctr" bIns="45700" lIns="91425" spcFirstLastPara="1" rIns="91425" wrap="square" tIns="45700">
            <a:noAutofit/>
          </a:bodyPr>
          <a:lstStyle/>
          <a:p>
            <a:pPr indent="0" lvl="0" marL="153193" rtl="0" algn="ctr">
              <a:lnSpc>
                <a:spcPct val="150000"/>
              </a:lnSpc>
              <a:spcBef>
                <a:spcPts val="0"/>
              </a:spcBef>
              <a:spcAft>
                <a:spcPts val="0"/>
              </a:spcAft>
              <a:buSzPts val="2660"/>
              <a:buNone/>
            </a:pPr>
            <a:r>
              <a:rPr b="0" i="0" lang="en-US" sz="2800" u="none" strike="noStrike">
                <a:solidFill>
                  <a:srgbClr val="000000"/>
                </a:solidFill>
                <a:latin typeface="Times New Roman"/>
                <a:ea typeface="Times New Roman"/>
                <a:cs typeface="Times New Roman"/>
                <a:sym typeface="Times New Roman"/>
              </a:rPr>
              <a:t>INNOVATION IDEA OF THE PROJECT </a:t>
            </a:r>
            <a:endParaRPr/>
          </a:p>
        </p:txBody>
      </p:sp>
      <p:sp>
        <p:nvSpPr>
          <p:cNvPr id="157" name="Google Shape;157;p2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58" name="Google Shape;158;p21"/>
          <p:cNvSpPr txBox="1"/>
          <p:nvPr/>
        </p:nvSpPr>
        <p:spPr>
          <a:xfrm>
            <a:off x="410369" y="1117720"/>
            <a:ext cx="8323262" cy="3394075"/>
          </a:xfrm>
          <a:prstGeom prst="rect">
            <a:avLst/>
          </a:prstGeom>
          <a:noFill/>
          <a:ln>
            <a:noFill/>
          </a:ln>
        </p:spPr>
        <p:txBody>
          <a:bodyPr anchorCtr="0" anchor="t" bIns="34275" lIns="68575" spcFirstLastPara="1" rIns="68575" wrap="square" tIns="34275">
            <a:noAutofit/>
          </a:bodyPr>
          <a:lstStyle/>
          <a:p>
            <a:pPr indent="-285750" lvl="0" marL="285750" marR="0" rtl="0" algn="just">
              <a:lnSpc>
                <a:spcPct val="100000"/>
              </a:lnSpc>
              <a:spcBef>
                <a:spcPts val="270"/>
              </a:spcBef>
              <a:spcAft>
                <a:spcPts val="0"/>
              </a:spcAft>
              <a:buClr>
                <a:schemeClr val="dk1"/>
              </a:buClr>
              <a:buSzPts val="1200"/>
              <a:buFont typeface="Arial"/>
              <a:buChar char="•"/>
            </a:pPr>
            <a:r>
              <a:rPr lang="en-US" sz="1200">
                <a:solidFill>
                  <a:schemeClr val="dk1"/>
                </a:solidFill>
                <a:latin typeface="Times New Roman"/>
                <a:ea typeface="Times New Roman"/>
                <a:cs typeface="Times New Roman"/>
                <a:sym typeface="Times New Roman"/>
              </a:rPr>
              <a:t>This multi-modal data fusion technique aims to leverage the unique strengths of each modality, combining the temporal resolution of EEG with the spatial specificity of fMRI and the physiological markers of stress, to provide a comprehensive and holistic view of brain function and cognitive health.</a:t>
            </a:r>
            <a:endParaRPr b="0" i="0" sz="1200" u="none" cap="none" strike="noStrike">
              <a:solidFill>
                <a:schemeClr val="dk1"/>
              </a:solidFill>
              <a:latin typeface="Times New Roman"/>
              <a:ea typeface="Times New Roman"/>
              <a:cs typeface="Times New Roman"/>
              <a:sym typeface="Times New Roman"/>
            </a:endParaRPr>
          </a:p>
          <a:p>
            <a:pPr indent="-285750" lvl="0" marL="285750" marR="0" rtl="0" algn="just">
              <a:lnSpc>
                <a:spcPct val="100000"/>
              </a:lnSpc>
              <a:spcBef>
                <a:spcPts val="270"/>
              </a:spcBef>
              <a:spcAft>
                <a:spcPts val="0"/>
              </a:spcAft>
              <a:buClr>
                <a:schemeClr val="dk1"/>
              </a:buClr>
              <a:buSzPts val="1200"/>
              <a:buFont typeface="Arial"/>
              <a:buChar char="•"/>
            </a:pPr>
            <a:r>
              <a:rPr lang="en-US" sz="1200">
                <a:solidFill>
                  <a:schemeClr val="dk1"/>
                </a:solidFill>
                <a:latin typeface="Times New Roman"/>
                <a:ea typeface="Times New Roman"/>
                <a:cs typeface="Times New Roman"/>
                <a:sym typeface="Times New Roman"/>
              </a:rPr>
              <a:t>By fusing multi-modal data streams using advanced machine learning algorithms, such as deep neural networks and graph-based models, the project seeks to uncover synergistic relationships and hidden patterns that may not be discernible from individual modalities alone. </a:t>
            </a:r>
            <a:endParaRPr b="0" i="0" sz="1200" u="none" cap="none" strike="noStrike">
              <a:solidFill>
                <a:schemeClr val="dk1"/>
              </a:solidFill>
              <a:latin typeface="Times New Roman"/>
              <a:ea typeface="Times New Roman"/>
              <a:cs typeface="Times New Roman"/>
              <a:sym typeface="Times New Roman"/>
            </a:endParaRPr>
          </a:p>
          <a:p>
            <a:pPr indent="-285750" lvl="0" marL="285750" marR="0" rtl="0" algn="just">
              <a:lnSpc>
                <a:spcPct val="100000"/>
              </a:lnSpc>
              <a:spcBef>
                <a:spcPts val="270"/>
              </a:spcBef>
              <a:spcAft>
                <a:spcPts val="0"/>
              </a:spcAft>
              <a:buClr>
                <a:schemeClr val="dk1"/>
              </a:buClr>
              <a:buSzPts val="1200"/>
              <a:buFont typeface="Arial"/>
              <a:buChar char="•"/>
            </a:pPr>
            <a:r>
              <a:rPr lang="en-US" sz="1200">
                <a:solidFill>
                  <a:schemeClr val="dk1"/>
                </a:solidFill>
                <a:latin typeface="Times New Roman"/>
                <a:ea typeface="Times New Roman"/>
                <a:cs typeface="Times New Roman"/>
                <a:sym typeface="Times New Roman"/>
              </a:rPr>
              <a:t>The integration of multi-modal data fusion represents a paradigm shift in neuroimaging-based diagnostics, offering a more comprehensive understanding of brain health and cognitive function.</a:t>
            </a:r>
            <a:endParaRPr sz="1200">
              <a:solidFill>
                <a:schemeClr val="dk1"/>
              </a:solidFill>
              <a:latin typeface="Times New Roman"/>
              <a:ea typeface="Times New Roman"/>
              <a:cs typeface="Times New Roman"/>
              <a:sym typeface="Times New Roman"/>
            </a:endParaRPr>
          </a:p>
          <a:p>
            <a:pPr indent="-285750" lvl="0" marL="285750" marR="0" rtl="0" algn="just">
              <a:lnSpc>
                <a:spcPct val="100000"/>
              </a:lnSpc>
              <a:spcBef>
                <a:spcPts val="270"/>
              </a:spcBef>
              <a:spcAft>
                <a:spcPts val="0"/>
              </a:spcAft>
              <a:buClr>
                <a:schemeClr val="dk1"/>
              </a:buClr>
              <a:buSzPts val="1200"/>
              <a:buFont typeface="Times New Roman"/>
              <a:buChar char="•"/>
            </a:pPr>
            <a:r>
              <a:rPr lang="en-US" sz="1200">
                <a:solidFill>
                  <a:schemeClr val="dk1"/>
                </a:solidFill>
                <a:latin typeface="Times New Roman"/>
                <a:ea typeface="Times New Roman"/>
                <a:cs typeface="Times New Roman"/>
                <a:sym typeface="Times New Roman"/>
              </a:rPr>
              <a:t>This innovation has the potential to significantly advance the field of Alzheimer's disease detection and mental stress analysis, paving the way for personalized and precision medicine approaches tailored to individual patient profiles.</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