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alatino Linotyp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latinoLinotype-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PalatinoLinotype-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alatinoLinotype-bold.fntdata"/><Relationship Id="rId6" Type="http://schemas.openxmlformats.org/officeDocument/2006/relationships/slide" Target="slides/slide2.xml"/><Relationship Id="rId18" Type="http://schemas.openxmlformats.org/officeDocument/2006/relationships/font" Target="fonts/PalatinoLinotyp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c25cb3f0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c25cb3f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2534162"/>
            <a:ext cx="9144000" cy="107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Alzheimer Disease Detection and Mental Stress Analysis using EEG Signals</a:t>
            </a:r>
            <a:endParaRPr/>
          </a:p>
        </p:txBody>
      </p:sp>
      <p:sp>
        <p:nvSpPr>
          <p:cNvPr id="85" name="Google Shape;85;p13"/>
          <p:cNvSpPr txBox="1"/>
          <p:nvPr/>
        </p:nvSpPr>
        <p:spPr>
          <a:xfrm>
            <a:off x="987000" y="164825"/>
            <a:ext cx="10218000" cy="2031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t/>
            </a:r>
            <a:endParaRPr b="1" sz="20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2000">
                <a:solidFill>
                  <a:schemeClr val="dk1"/>
                </a:solidFill>
                <a:latin typeface="Palatino Linotype"/>
                <a:ea typeface="Palatino Linotype"/>
                <a:cs typeface="Palatino Linotype"/>
                <a:sym typeface="Palatino Linotype"/>
              </a:rPr>
              <a:t>SRM INSTITUTE OF SCIENCE AND TECHNOLOGY </a:t>
            </a:r>
            <a:endParaRPr sz="20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FACULTY OF ENGINEERING AND TECHNOLOGY</a:t>
            </a:r>
            <a:endParaRPr sz="15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DEPARTMENT OF NETWORKING AND COMMUNICATIONS</a:t>
            </a:r>
            <a:endParaRPr sz="15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18CSP109L MAJOR PROJECT</a:t>
            </a:r>
            <a:endParaRPr sz="1500">
              <a:solidFill>
                <a:schemeClr val="dk1"/>
              </a:solidFill>
              <a:latin typeface="Palatino Linotype"/>
              <a:ea typeface="Palatino Linotype"/>
              <a:cs typeface="Palatino Linotype"/>
              <a:sym typeface="Palatino Linotype"/>
            </a:endParaRPr>
          </a:p>
        </p:txBody>
      </p:sp>
      <p:pic>
        <p:nvPicPr>
          <p:cNvPr id="86" name="Google Shape;86;p13"/>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
        <p:nvSpPr>
          <p:cNvPr id="87" name="Google Shape;87;p13"/>
          <p:cNvSpPr txBox="1"/>
          <p:nvPr/>
        </p:nvSpPr>
        <p:spPr>
          <a:xfrm>
            <a:off x="2507699" y="3710402"/>
            <a:ext cx="7176600" cy="289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Student </a:t>
            </a:r>
            <a:r>
              <a:rPr lang="en-US">
                <a:latin typeface="Times New Roman"/>
                <a:ea typeface="Times New Roman"/>
                <a:cs typeface="Times New Roman"/>
                <a:sym typeface="Times New Roman"/>
              </a:rPr>
              <a:t>: Kaushik Tayi </a:t>
            </a:r>
            <a:r>
              <a:rPr lang="en-US">
                <a:solidFill>
                  <a:srgbClr val="000000"/>
                </a:solidFill>
                <a:latin typeface="Times New Roman"/>
                <a:ea typeface="Times New Roman"/>
                <a:cs typeface="Times New Roman"/>
                <a:sym typeface="Times New Roman"/>
              </a:rPr>
              <a:t> Reg No: RA2011030010048</a:t>
            </a:r>
            <a:endParaRPr>
              <a:solidFill>
                <a:srgbClr val="000000"/>
              </a:solidFill>
              <a:latin typeface="Times New Roman"/>
              <a:ea typeface="Times New Roman"/>
              <a:cs typeface="Times New Roman"/>
              <a:sym typeface="Times New Roman"/>
            </a:endParaRPr>
          </a:p>
          <a:p>
            <a:pPr indent="0" lvl="0" marL="0" rtl="0" algn="l">
              <a:spcBef>
                <a:spcPts val="592"/>
              </a:spcBef>
              <a:spcAft>
                <a:spcPts val="0"/>
              </a:spcAft>
              <a:buNone/>
            </a:pPr>
            <a:r>
              <a:rPr lang="en-US">
                <a:solidFill>
                  <a:srgbClr val="000000"/>
                </a:solidFill>
                <a:latin typeface="Times New Roman"/>
                <a:ea typeface="Times New Roman"/>
                <a:cs typeface="Times New Roman"/>
                <a:sym typeface="Times New Roman"/>
              </a:rPr>
              <a:t>Guide name and Designation:           </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US">
                <a:solidFill>
                  <a:srgbClr val="000000"/>
                </a:solidFill>
                <a:latin typeface="Times New Roman"/>
                <a:ea typeface="Times New Roman"/>
                <a:cs typeface="Times New Roman"/>
                <a:sym typeface="Times New Roman"/>
              </a:rPr>
              <a:t>Dr. Prabakeran S (Assistant Professor)</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US">
                <a:solidFill>
                  <a:srgbClr val="000000"/>
                </a:solidFill>
                <a:latin typeface="Times New Roman"/>
                <a:ea typeface="Times New Roman"/>
                <a:cs typeface="Times New Roman"/>
                <a:sym typeface="Times New Roman"/>
              </a:rPr>
              <a:t>Department of Networking And Communications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SCOPE</a:t>
            </a:r>
            <a:endParaRPr/>
          </a:p>
        </p:txBody>
      </p:sp>
      <p:sp>
        <p:nvSpPr>
          <p:cNvPr id="149" name="Google Shape;14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Machine learning algorithms offer promising potential for Alzheimer's Disease detection through EEG signals analysis.</a:t>
            </a:r>
            <a:endParaRPr/>
          </a:p>
          <a:p>
            <a:pPr indent="-228600" lvl="0" marL="228600" rtl="0" algn="l">
              <a:lnSpc>
                <a:spcPct val="90000"/>
              </a:lnSpc>
              <a:spcBef>
                <a:spcPts val="1000"/>
              </a:spcBef>
              <a:spcAft>
                <a:spcPts val="0"/>
              </a:spcAft>
              <a:buClr>
                <a:schemeClr val="dk1"/>
              </a:buClr>
              <a:buSzPct val="100000"/>
              <a:buChar char="•"/>
            </a:pPr>
            <a:r>
              <a:rPr lang="en-US"/>
              <a:t> EEG signals provide valuable insights into brain activity, offering a noninvasive means of detecting neurological disorders.</a:t>
            </a:r>
            <a:endParaRPr/>
          </a:p>
          <a:p>
            <a:pPr indent="-228600" lvl="0" marL="228600" rtl="0" algn="l">
              <a:lnSpc>
                <a:spcPct val="90000"/>
              </a:lnSpc>
              <a:spcBef>
                <a:spcPts val="1000"/>
              </a:spcBef>
              <a:spcAft>
                <a:spcPts val="0"/>
              </a:spcAft>
              <a:buClr>
                <a:schemeClr val="dk1"/>
              </a:buClr>
              <a:buSzPct val="100000"/>
              <a:buChar char="•"/>
            </a:pPr>
            <a:r>
              <a:rPr lang="en-US"/>
              <a:t> These algorithms can identify patterns or abnormalities in EEG signals associated with Alzheimer's Disease progression.</a:t>
            </a:r>
            <a:endParaRPr/>
          </a:p>
          <a:p>
            <a:pPr indent="-228600" lvl="0" marL="228600" rtl="0" algn="l">
              <a:lnSpc>
                <a:spcPct val="90000"/>
              </a:lnSpc>
              <a:spcBef>
                <a:spcPts val="1000"/>
              </a:spcBef>
              <a:spcAft>
                <a:spcPts val="0"/>
              </a:spcAft>
              <a:buClr>
                <a:schemeClr val="dk1"/>
              </a:buClr>
              <a:buSzPct val="100000"/>
              <a:buChar char="•"/>
            </a:pPr>
            <a:r>
              <a:rPr lang="en-US"/>
              <a:t> Machine learning models can analyze vast amounts of EEG data quickly, potentially aiding in early diagnosis.</a:t>
            </a:r>
            <a:endParaRPr/>
          </a:p>
          <a:p>
            <a:pPr indent="-228600" lvl="0" marL="228600" rtl="0" algn="l">
              <a:lnSpc>
                <a:spcPct val="90000"/>
              </a:lnSpc>
              <a:spcBef>
                <a:spcPts val="1000"/>
              </a:spcBef>
              <a:spcAft>
                <a:spcPts val="0"/>
              </a:spcAft>
              <a:buClr>
                <a:schemeClr val="dk1"/>
              </a:buClr>
              <a:buSzPct val="100000"/>
              <a:buChar char="•"/>
            </a:pPr>
            <a:r>
              <a:rPr lang="en-US"/>
              <a:t> The scope lies in developing algorithms that can accurately distinguish between normal brain function and Alzheimer’s related abnormalities in EEG signals.</a:t>
            </a:r>
            <a:endParaRPr/>
          </a:p>
          <a:p>
            <a:pPr indent="-228600" lvl="0" marL="228600" rtl="0" algn="l">
              <a:lnSpc>
                <a:spcPct val="90000"/>
              </a:lnSpc>
              <a:spcBef>
                <a:spcPts val="1000"/>
              </a:spcBef>
              <a:spcAft>
                <a:spcPts val="0"/>
              </a:spcAft>
              <a:buClr>
                <a:schemeClr val="dk1"/>
              </a:buClr>
              <a:buSzPct val="100000"/>
              <a:buChar char="•"/>
            </a:pPr>
            <a:r>
              <a:rPr lang="en-US"/>
              <a:t> By leveraging machine learning, researchers aim to create predictive models for early detection and monitoring of Alzheimer's Disease.</a:t>
            </a:r>
            <a:endParaRPr/>
          </a:p>
          <a:p>
            <a:pPr indent="-228600" lvl="0" marL="228600" rtl="0" algn="l">
              <a:lnSpc>
                <a:spcPct val="90000"/>
              </a:lnSpc>
              <a:spcBef>
                <a:spcPts val="1000"/>
              </a:spcBef>
              <a:spcAft>
                <a:spcPts val="0"/>
              </a:spcAft>
              <a:buClr>
                <a:schemeClr val="dk1"/>
              </a:buClr>
              <a:buSzPct val="100000"/>
              <a:buChar char="•"/>
            </a:pPr>
            <a:r>
              <a:rPr lang="en-US"/>
              <a:t> Ultimately, the integration of EEG signal analysis with machine learning holds significant promise in advancing Alzheimer's Disease diagnosis and treatment.</a:t>
            </a:r>
            <a:endParaRPr/>
          </a:p>
        </p:txBody>
      </p:sp>
      <p:pic>
        <p:nvPicPr>
          <p:cNvPr id="150" name="Google Shape;150;p22"/>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ARCHITECTURE</a:t>
            </a:r>
            <a:endParaRPr/>
          </a:p>
        </p:txBody>
      </p:sp>
      <p:sp>
        <p:nvSpPr>
          <p:cNvPr id="156" name="Google Shape;15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7" name="Google Shape;157;p23"/>
          <p:cNvPicPr preferRelativeResize="0"/>
          <p:nvPr/>
        </p:nvPicPr>
        <p:blipFill rotWithShape="1">
          <a:blip r:embed="rId3">
            <a:alphaModFix/>
          </a:blip>
          <a:srcRect b="0" l="0" r="0" t="0"/>
          <a:stretch/>
        </p:blipFill>
        <p:spPr>
          <a:xfrm>
            <a:off x="554121" y="1583916"/>
            <a:ext cx="11083758" cy="4834755"/>
          </a:xfrm>
          <a:prstGeom prst="rect">
            <a:avLst/>
          </a:prstGeom>
          <a:noFill/>
          <a:ln>
            <a:noFill/>
          </a:ln>
        </p:spPr>
      </p:pic>
      <p:pic>
        <p:nvPicPr>
          <p:cNvPr id="158" name="Google Shape;158;p23"/>
          <p:cNvPicPr preferRelativeResize="0"/>
          <p:nvPr/>
        </p:nvPicPr>
        <p:blipFill rotWithShape="1">
          <a:blip r:embed="rId4">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457200" rtl="0" algn="ctr">
              <a:lnSpc>
                <a:spcPct val="150000"/>
              </a:lnSpc>
              <a:spcBef>
                <a:spcPts val="0"/>
              </a:spcBef>
              <a:spcAft>
                <a:spcPts val="0"/>
              </a:spcAft>
              <a:buNone/>
            </a:pPr>
            <a:r>
              <a:rPr b="1" lang="en-US" sz="2600">
                <a:latin typeface="Times New Roman"/>
                <a:ea typeface="Times New Roman"/>
                <a:cs typeface="Times New Roman"/>
                <a:sym typeface="Times New Roman"/>
              </a:rPr>
              <a:t>Proposed Modules and their algorithm description </a:t>
            </a:r>
            <a:endParaRPr b="1" sz="5300"/>
          </a:p>
        </p:txBody>
      </p:sp>
      <p:sp>
        <p:nvSpPr>
          <p:cNvPr id="164" name="Google Shape;164;p24"/>
          <p:cNvSpPr txBox="1"/>
          <p:nvPr/>
        </p:nvSpPr>
        <p:spPr>
          <a:xfrm>
            <a:off x="281100" y="953775"/>
            <a:ext cx="101367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Deep Learning-Based EEG Classification Model:</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Architecture: Convolutional Neural Network (CNN) or Recurrent Neural Network (RNN) variants tailored for sequential EEG data processing.</a:t>
            </a:r>
            <a:endParaRPr/>
          </a:p>
          <a:p>
            <a:pPr indent="0" lvl="0" marL="0" rtl="0" algn="l">
              <a:spcBef>
                <a:spcPts val="0"/>
              </a:spcBef>
              <a:spcAft>
                <a:spcPts val="0"/>
              </a:spcAft>
              <a:buNone/>
            </a:pPr>
            <a:r>
              <a:rPr lang="en-US"/>
              <a:t>Input: Preprocessed EEG signals segmented into time windows, potentially augmented with spectral features or wavelet transforms.</a:t>
            </a:r>
            <a:endParaRPr/>
          </a:p>
          <a:p>
            <a:pPr indent="0" lvl="0" marL="0" rtl="0" algn="l">
              <a:spcBef>
                <a:spcPts val="0"/>
              </a:spcBef>
              <a:spcAft>
                <a:spcPts val="0"/>
              </a:spcAft>
              <a:buNone/>
            </a:pPr>
            <a:r>
              <a:rPr lang="en-US"/>
              <a:t>Output: Binary classification for Alzheimer's disease detection (e.g., healthy vs. diseased) and multi-class classification for stress levels.</a:t>
            </a:r>
            <a:endParaRPr/>
          </a:p>
          <a:p>
            <a:pPr indent="0" lvl="0" marL="0" rtl="0" algn="l">
              <a:spcBef>
                <a:spcPts val="0"/>
              </a:spcBef>
              <a:spcAft>
                <a:spcPts val="0"/>
              </a:spcAft>
              <a:buNone/>
            </a:pPr>
            <a:r>
              <a:rPr lang="en-US"/>
              <a:t>Training: Supervised learning using labeled EEG datasets, with strategies such as transfer learning from pre-trained models to enhance generalization.</a:t>
            </a:r>
            <a:endParaRPr/>
          </a:p>
          <a:p>
            <a:pPr indent="0" lvl="0" marL="0" rtl="0" algn="l">
              <a:spcBef>
                <a:spcPts val="0"/>
              </a:spcBef>
              <a:spcAft>
                <a:spcPts val="0"/>
              </a:spcAft>
              <a:buNone/>
            </a:pPr>
            <a:r>
              <a:rPr lang="en-US"/>
              <a:t>Evaluation: Cross-validation techniques and performance metrics like accuracy, sensitivity, specificity, and area under the ROC curve (AUC).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Graph Neural Network (GNN) for Brain Network Analysis: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Architecture: GNN variants designed to model brain connectivity networks derived from EEG data.</a:t>
            </a:r>
            <a:endParaRPr/>
          </a:p>
          <a:p>
            <a:pPr indent="0" lvl="0" marL="0" rtl="0" algn="l">
              <a:spcBef>
                <a:spcPts val="0"/>
              </a:spcBef>
              <a:spcAft>
                <a:spcPts val="0"/>
              </a:spcAft>
              <a:buNone/>
            </a:pPr>
            <a:r>
              <a:rPr lang="en-US"/>
              <a:t>Input: Functional connectivity matrices computed from EEG signals using methods like coherence or correlation analysis.</a:t>
            </a:r>
            <a:endParaRPr/>
          </a:p>
          <a:p>
            <a:pPr indent="0" lvl="0" marL="0" rtl="0" algn="l">
              <a:spcBef>
                <a:spcPts val="0"/>
              </a:spcBef>
              <a:spcAft>
                <a:spcPts val="0"/>
              </a:spcAft>
              <a:buNone/>
            </a:pPr>
            <a:r>
              <a:rPr lang="en-US"/>
              <a:t>Output: Graph-based representations capturing brain network topology and dynamics, with potential node or edge-level features.</a:t>
            </a:r>
            <a:endParaRPr/>
          </a:p>
          <a:p>
            <a:pPr indent="0" lvl="0" marL="0" rtl="0" algn="l">
              <a:spcBef>
                <a:spcPts val="0"/>
              </a:spcBef>
              <a:spcAft>
                <a:spcPts val="0"/>
              </a:spcAft>
              <a:buNone/>
            </a:pPr>
            <a:r>
              <a:rPr lang="en-US"/>
              <a:t>Training: Unsupervised or semi-supervised learning to capture intrinsic patterns in brain networks, possibly incorporating domain knowledge through graph regularization techniques.</a:t>
            </a:r>
            <a:endParaRPr/>
          </a:p>
          <a:p>
            <a:pPr indent="0" lvl="0" marL="0" rtl="0" algn="l">
              <a:spcBef>
                <a:spcPts val="0"/>
              </a:spcBef>
              <a:spcAft>
                <a:spcPts val="0"/>
              </a:spcAft>
              <a:buNone/>
            </a:pPr>
            <a:r>
              <a:rPr lang="en-US"/>
              <a:t>Evaluation: Graph-level metrics (e.g., graph density, modularity) and classification performance on downstream tasks such as disease diagnosis or stress assessment.</a:t>
            </a:r>
            <a:endParaRPr/>
          </a:p>
          <a:p>
            <a:pPr indent="0" lvl="0" marL="0" rtl="0" algn="l">
              <a:spcBef>
                <a:spcPts val="0"/>
              </a:spcBef>
              <a:spcAft>
                <a:spcPts val="0"/>
              </a:spcAft>
              <a:buNone/>
            </a:pPr>
            <a:r>
              <a:rPr lang="en-US"/>
              <a:t>Hybrid Model Integrating EEG with Physiological Signals: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838200" y="2349909"/>
            <a:ext cx="10515600" cy="382705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1500"/>
              <a:buNone/>
            </a:pPr>
            <a:r>
              <a:rPr lang="en-US" sz="11500"/>
              <a:t>THANK YOU!</a:t>
            </a:r>
            <a:endParaRPr/>
          </a:p>
        </p:txBody>
      </p:sp>
      <p:pic>
        <p:nvPicPr>
          <p:cNvPr id="170" name="Google Shape;170;p25"/>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pic>
        <p:nvPicPr>
          <p:cNvPr id="93" name="Google Shape;93;p14"/>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
        <p:nvSpPr>
          <p:cNvPr id="94" name="Google Shape;94;p14"/>
          <p:cNvSpPr txBox="1"/>
          <p:nvPr/>
        </p:nvSpPr>
        <p:spPr>
          <a:xfrm>
            <a:off x="892650" y="1860925"/>
            <a:ext cx="10406700" cy="3668100"/>
          </a:xfrm>
          <a:prstGeom prst="rect">
            <a:avLst/>
          </a:prstGeom>
          <a:noFill/>
          <a:ln>
            <a:noFill/>
          </a:ln>
        </p:spPr>
        <p:txBody>
          <a:bodyPr anchorCtr="0" anchor="t" bIns="45700" lIns="91425" spcFirstLastPara="1" rIns="91425" wrap="square" tIns="45700">
            <a:normAutofit fontScale="92500" lnSpcReduction="20000"/>
          </a:bodyPr>
          <a:lstStyle/>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Abstract</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Introduction</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Motivation</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Literature Review</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Challenges and limitations in existing system </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 Objectives of the project </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 Innovation idea of the project </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 Scope and application of the project </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 Architecture </a:t>
            </a:r>
            <a:endParaRPr sz="3700">
              <a:solidFill>
                <a:srgbClr val="000000"/>
              </a:solidFill>
              <a:latin typeface="Calibri"/>
              <a:ea typeface="Calibri"/>
              <a:cs typeface="Calibri"/>
              <a:sym typeface="Calibri"/>
            </a:endParaRPr>
          </a:p>
          <a:p>
            <a:pPr indent="-195389" lvl="0" marL="324642" rtl="0" algn="l">
              <a:lnSpc>
                <a:spcPct val="150000"/>
              </a:lnSpc>
              <a:spcBef>
                <a:spcPts val="0"/>
              </a:spcBef>
              <a:spcAft>
                <a:spcPts val="0"/>
              </a:spcAft>
              <a:buClr>
                <a:srgbClr val="000000"/>
              </a:buClr>
              <a:buSzPct val="96470"/>
              <a:buChar char="•"/>
            </a:pPr>
            <a:r>
              <a:rPr lang="en-US" sz="1700">
                <a:latin typeface="Times New Roman"/>
                <a:ea typeface="Times New Roman"/>
                <a:cs typeface="Times New Roman"/>
                <a:sym typeface="Times New Roman"/>
              </a:rPr>
              <a:t> Proposed Modules and their algorithm description </a:t>
            </a:r>
            <a:endParaRPr sz="3700">
              <a:solidFill>
                <a:srgbClr val="000000"/>
              </a:solidFill>
              <a:latin typeface="Calibri"/>
              <a:ea typeface="Calibri"/>
              <a:cs typeface="Calibri"/>
              <a:sym typeface="Calibri"/>
            </a:endParaRPr>
          </a:p>
          <a:p>
            <a:pPr indent="0" lvl="0" marL="153192" rtl="0" algn="l">
              <a:lnSpc>
                <a:spcPct val="150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Alzheimer's Disease presents a significant global health challenge, with early detection crucial for effective management.</a:t>
            </a:r>
            <a:endParaRPr/>
          </a:p>
          <a:p>
            <a:pPr indent="-228600" lvl="0" marL="228600" rtl="0" algn="l">
              <a:lnSpc>
                <a:spcPct val="90000"/>
              </a:lnSpc>
              <a:spcBef>
                <a:spcPts val="1000"/>
              </a:spcBef>
              <a:spcAft>
                <a:spcPts val="0"/>
              </a:spcAft>
              <a:buClr>
                <a:schemeClr val="dk1"/>
              </a:buClr>
              <a:buSzPct val="100000"/>
              <a:buChar char="•"/>
            </a:pPr>
            <a:r>
              <a:rPr lang="en-US"/>
              <a:t>This study proposes a novel approach utilizing machine learning algorithms to detect AD through analysis of Electroencephalography (EEG) signals.</a:t>
            </a:r>
            <a:endParaRPr/>
          </a:p>
          <a:p>
            <a:pPr indent="-228600" lvl="0" marL="228600" rtl="0" algn="l">
              <a:lnSpc>
                <a:spcPct val="90000"/>
              </a:lnSpc>
              <a:spcBef>
                <a:spcPts val="1000"/>
              </a:spcBef>
              <a:spcAft>
                <a:spcPts val="0"/>
              </a:spcAft>
              <a:buClr>
                <a:schemeClr val="dk1"/>
              </a:buClr>
              <a:buSzPct val="100000"/>
              <a:buChar char="•"/>
            </a:pPr>
            <a:r>
              <a:rPr lang="en-US"/>
              <a:t>EEG signals offer valuable insights into brain activity and have shown promise as a noninvasive biomarker for AD detection.</a:t>
            </a:r>
            <a:endParaRPr/>
          </a:p>
          <a:p>
            <a:pPr indent="-228600" lvl="0" marL="228600" rtl="0" algn="l">
              <a:lnSpc>
                <a:spcPct val="90000"/>
              </a:lnSpc>
              <a:spcBef>
                <a:spcPts val="1000"/>
              </a:spcBef>
              <a:spcAft>
                <a:spcPts val="0"/>
              </a:spcAft>
              <a:buClr>
                <a:schemeClr val="dk1"/>
              </a:buClr>
              <a:buSzPct val="100000"/>
              <a:buChar char="•"/>
            </a:pPr>
            <a:r>
              <a:rPr lang="en-US"/>
              <a:t>Various machine learning techniques, including Support Vector Machines (SVM), Random Forest, and Convolutional Neural Networks (CNN), are explored for their effectiveness in distinguishing AD patients from healthy individuals.</a:t>
            </a:r>
            <a:endParaRPr/>
          </a:p>
          <a:p>
            <a:pPr indent="-228600" lvl="0" marL="228600" rtl="0" algn="l">
              <a:lnSpc>
                <a:spcPct val="90000"/>
              </a:lnSpc>
              <a:spcBef>
                <a:spcPts val="1000"/>
              </a:spcBef>
              <a:spcAft>
                <a:spcPts val="0"/>
              </a:spcAft>
              <a:buClr>
                <a:schemeClr val="dk1"/>
              </a:buClr>
              <a:buSzPct val="100000"/>
              <a:buChar char="•"/>
            </a:pPr>
            <a:r>
              <a:rPr lang="en-US"/>
              <a:t>Feature extraction methods are employed to extract discriminative features from EEG signals, enhancing the performance of the classification models.</a:t>
            </a:r>
            <a:endParaRPr/>
          </a:p>
          <a:p>
            <a:pPr indent="-228600" lvl="0" marL="228600" rtl="0" algn="l">
              <a:lnSpc>
                <a:spcPct val="90000"/>
              </a:lnSpc>
              <a:spcBef>
                <a:spcPts val="1000"/>
              </a:spcBef>
              <a:spcAft>
                <a:spcPts val="0"/>
              </a:spcAft>
              <a:buClr>
                <a:schemeClr val="dk1"/>
              </a:buClr>
              <a:buSzPct val="100000"/>
              <a:buChar char="•"/>
            </a:pPr>
            <a:r>
              <a:rPr lang="en-US"/>
              <a:t>The proposed methodology demonstrates high accuracy, sensitivity, and specificity in distinguishing AD patients from controls, showing potential for reliable early detection of the disease.</a:t>
            </a:r>
            <a:endParaRPr/>
          </a:p>
          <a:p>
            <a:pPr indent="-228600" lvl="0" marL="228600" rtl="0" algn="l">
              <a:lnSpc>
                <a:spcPct val="90000"/>
              </a:lnSpc>
              <a:spcBef>
                <a:spcPts val="1000"/>
              </a:spcBef>
              <a:spcAft>
                <a:spcPts val="0"/>
              </a:spcAft>
              <a:buClr>
                <a:schemeClr val="dk1"/>
              </a:buClr>
              <a:buSzPct val="100000"/>
              <a:buChar char="•"/>
            </a:pPr>
            <a:r>
              <a:rPr lang="en-US"/>
              <a:t>Implementing machine learning algorithms for Alzheimer detection through EEG signals analysis holds promise for improving diagnostic accuracy and facilitating timely interventions, ultimately enhancing patient outcomes and quality of life.</a:t>
            </a:r>
            <a:endParaRPr/>
          </a:p>
          <a:p>
            <a:pPr indent="-228600" lvl="0" marL="228600" rtl="0" algn="l">
              <a:lnSpc>
                <a:spcPct val="90000"/>
              </a:lnSpc>
              <a:spcBef>
                <a:spcPts val="1000"/>
              </a:spcBef>
              <a:spcAft>
                <a:spcPts val="0"/>
              </a:spcAft>
              <a:buClr>
                <a:schemeClr val="dk1"/>
              </a:buClr>
              <a:buSzPct val="100000"/>
              <a:buChar char="•"/>
            </a:pPr>
            <a:r>
              <a:rPr lang="en-US"/>
              <a:t>The proposed system to be developed by our team is expected to have an accuracy of 97%.</a:t>
            </a:r>
            <a:endParaRPr/>
          </a:p>
        </p:txBody>
      </p:sp>
      <p:pic>
        <p:nvPicPr>
          <p:cNvPr id="101" name="Google Shape;101;p15"/>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 Alzheimer's Disease poses a significant challenge in healthcare due to its progressive nature and impact on cognition sense of human beings.</a:t>
            </a:r>
            <a:endParaRPr/>
          </a:p>
          <a:p>
            <a:pPr indent="-228600" lvl="0" marL="228600" rtl="0" algn="l">
              <a:lnSpc>
                <a:spcPct val="90000"/>
              </a:lnSpc>
              <a:spcBef>
                <a:spcPts val="1000"/>
              </a:spcBef>
              <a:spcAft>
                <a:spcPts val="0"/>
              </a:spcAft>
              <a:buClr>
                <a:schemeClr val="dk1"/>
              </a:buClr>
              <a:buSzPct val="100000"/>
              <a:buChar char="•"/>
            </a:pPr>
            <a:r>
              <a:rPr lang="en-US"/>
              <a:t> Early detection of Alzheimer is crucial for effective intervention and management of the disease leading the patient to survive a comfortable life.</a:t>
            </a:r>
            <a:endParaRPr/>
          </a:p>
          <a:p>
            <a:pPr indent="-228600" lvl="0" marL="228600" rtl="0" algn="l">
              <a:lnSpc>
                <a:spcPct val="90000"/>
              </a:lnSpc>
              <a:spcBef>
                <a:spcPts val="1000"/>
              </a:spcBef>
              <a:spcAft>
                <a:spcPts val="0"/>
              </a:spcAft>
              <a:buClr>
                <a:schemeClr val="dk1"/>
              </a:buClr>
              <a:buSzPct val="100000"/>
              <a:buChar char="•"/>
            </a:pPr>
            <a:r>
              <a:rPr lang="en-US"/>
              <a:t> EEG (Electroencephalogram) signals offer valuable insights into brain activity, serving as a potential biomarker for Alzheimer</a:t>
            </a:r>
            <a:endParaRPr/>
          </a:p>
          <a:p>
            <a:pPr indent="-228600" lvl="0" marL="228600" rtl="0" algn="l">
              <a:lnSpc>
                <a:spcPct val="90000"/>
              </a:lnSpc>
              <a:spcBef>
                <a:spcPts val="1000"/>
              </a:spcBef>
              <a:spcAft>
                <a:spcPts val="0"/>
              </a:spcAft>
              <a:buClr>
                <a:schemeClr val="dk1"/>
              </a:buClr>
              <a:buSzPct val="100000"/>
              <a:buChar char="•"/>
            </a:pPr>
            <a:r>
              <a:rPr lang="en-US"/>
              <a:t> Machine learning algorithms provide a promising avenue for analyzing EEG signals to detect patterns indicative of Alzheimer Disease.</a:t>
            </a:r>
            <a:endParaRPr/>
          </a:p>
          <a:p>
            <a:pPr indent="-228600" lvl="0" marL="228600" rtl="0" algn="l">
              <a:lnSpc>
                <a:spcPct val="90000"/>
              </a:lnSpc>
              <a:spcBef>
                <a:spcPts val="1000"/>
              </a:spcBef>
              <a:spcAft>
                <a:spcPts val="0"/>
              </a:spcAft>
              <a:buClr>
                <a:schemeClr val="dk1"/>
              </a:buClr>
              <a:buSzPct val="100000"/>
              <a:buChar char="•"/>
            </a:pPr>
            <a:r>
              <a:rPr lang="en-US"/>
              <a:t> This research aims to leverage machine learning techniques to develop a reliable and efficient system for Alzheimer’s Disease detection.</a:t>
            </a:r>
            <a:endParaRPr/>
          </a:p>
          <a:p>
            <a:pPr indent="-228600" lvl="0" marL="228600" rtl="0" algn="l">
              <a:lnSpc>
                <a:spcPct val="90000"/>
              </a:lnSpc>
              <a:spcBef>
                <a:spcPts val="1000"/>
              </a:spcBef>
              <a:spcAft>
                <a:spcPts val="0"/>
              </a:spcAft>
              <a:buClr>
                <a:schemeClr val="dk1"/>
              </a:buClr>
              <a:buSzPct val="100000"/>
              <a:buChar char="•"/>
            </a:pPr>
            <a:r>
              <a:rPr lang="en-US"/>
              <a:t> By analyzing EEG data, subtle abnormalities associated with Alzheimer can be identified, aiding in early diagnosis. Additionally it can also give a direct indication towards mental health.</a:t>
            </a:r>
            <a:endParaRPr/>
          </a:p>
          <a:p>
            <a:pPr indent="-228600" lvl="0" marL="228600" rtl="0" algn="l">
              <a:lnSpc>
                <a:spcPct val="90000"/>
              </a:lnSpc>
              <a:spcBef>
                <a:spcPts val="1000"/>
              </a:spcBef>
              <a:spcAft>
                <a:spcPts val="0"/>
              </a:spcAft>
              <a:buClr>
                <a:schemeClr val="dk1"/>
              </a:buClr>
              <a:buSzPct val="100000"/>
              <a:buChar char="•"/>
            </a:pPr>
            <a:r>
              <a:rPr lang="en-US"/>
              <a:t> Ultimately, this approach could lead to improved diagnostic accuracy and timely intervention, enhancing the quality of life for individuals at risk of Alzheimer's Disease.</a:t>
            </a:r>
            <a:endParaRPr/>
          </a:p>
        </p:txBody>
      </p:sp>
      <p:pic>
        <p:nvPicPr>
          <p:cNvPr id="108" name="Google Shape;108;p16"/>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114" name="Google Shape;11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Detecting Alzheimer's through EEG signals offers a noninvasive and costeffective diagnostic approach.</a:t>
            </a:r>
            <a:endParaRPr/>
          </a:p>
          <a:p>
            <a:pPr indent="-228600" lvl="0" marL="228600" rtl="0" algn="l">
              <a:lnSpc>
                <a:spcPct val="90000"/>
              </a:lnSpc>
              <a:spcBef>
                <a:spcPts val="1000"/>
              </a:spcBef>
              <a:spcAft>
                <a:spcPts val="0"/>
              </a:spcAft>
              <a:buClr>
                <a:schemeClr val="dk1"/>
              </a:buClr>
              <a:buSzPct val="100000"/>
              <a:buChar char="•"/>
            </a:pPr>
            <a:r>
              <a:rPr lang="en-US"/>
              <a:t> Machine learning algorithms can identify subtle patterns in EEG data that may indicate early signs of Alzheimer's.</a:t>
            </a:r>
            <a:endParaRPr/>
          </a:p>
          <a:p>
            <a:pPr indent="-228600" lvl="0" marL="228600" rtl="0" algn="l">
              <a:lnSpc>
                <a:spcPct val="90000"/>
              </a:lnSpc>
              <a:spcBef>
                <a:spcPts val="1000"/>
              </a:spcBef>
              <a:spcAft>
                <a:spcPts val="0"/>
              </a:spcAft>
              <a:buClr>
                <a:schemeClr val="dk1"/>
              </a:buClr>
              <a:buSzPct val="100000"/>
              <a:buChar char="•"/>
            </a:pPr>
            <a:r>
              <a:rPr lang="en-US"/>
              <a:t> Early detection enables timely interventions, potentially slowing the progression of the disease.</a:t>
            </a:r>
            <a:endParaRPr/>
          </a:p>
          <a:p>
            <a:pPr indent="-228600" lvl="0" marL="228600" rtl="0" algn="l">
              <a:lnSpc>
                <a:spcPct val="90000"/>
              </a:lnSpc>
              <a:spcBef>
                <a:spcPts val="1000"/>
              </a:spcBef>
              <a:spcAft>
                <a:spcPts val="0"/>
              </a:spcAft>
              <a:buClr>
                <a:schemeClr val="dk1"/>
              </a:buClr>
              <a:buSzPct val="100000"/>
              <a:buChar char="•"/>
            </a:pPr>
            <a:r>
              <a:rPr lang="en-US"/>
              <a:t> EEGbased detection can complement existing diagnostic methods, enhancing overall accuracy.</a:t>
            </a:r>
            <a:endParaRPr/>
          </a:p>
          <a:p>
            <a:pPr indent="-228600" lvl="0" marL="228600" rtl="0" algn="l">
              <a:lnSpc>
                <a:spcPct val="90000"/>
              </a:lnSpc>
              <a:spcBef>
                <a:spcPts val="1000"/>
              </a:spcBef>
              <a:spcAft>
                <a:spcPts val="0"/>
              </a:spcAft>
              <a:buClr>
                <a:schemeClr val="dk1"/>
              </a:buClr>
              <a:buSzPct val="100000"/>
              <a:buChar char="•"/>
            </a:pPr>
            <a:r>
              <a:rPr lang="en-US"/>
              <a:t> Machine learning facilitates personalized medicine by tailoring interventions to individual patients based on EEG analysis.</a:t>
            </a:r>
            <a:endParaRPr/>
          </a:p>
          <a:p>
            <a:pPr indent="-228600" lvl="0" marL="228600" rtl="0" algn="l">
              <a:lnSpc>
                <a:spcPct val="90000"/>
              </a:lnSpc>
              <a:spcBef>
                <a:spcPts val="1000"/>
              </a:spcBef>
              <a:spcAft>
                <a:spcPts val="0"/>
              </a:spcAft>
              <a:buClr>
                <a:schemeClr val="dk1"/>
              </a:buClr>
              <a:buSzPct val="100000"/>
              <a:buChar char="•"/>
            </a:pPr>
            <a:r>
              <a:rPr lang="en-US"/>
              <a:t> EEG data analysis holds promise for monitoring disease progression and treatment efficacy over time.</a:t>
            </a:r>
            <a:endParaRPr/>
          </a:p>
          <a:p>
            <a:pPr indent="-228600" lvl="0" marL="228600" rtl="0" algn="l">
              <a:lnSpc>
                <a:spcPct val="90000"/>
              </a:lnSpc>
              <a:spcBef>
                <a:spcPts val="1000"/>
              </a:spcBef>
              <a:spcAft>
                <a:spcPts val="0"/>
              </a:spcAft>
              <a:buClr>
                <a:schemeClr val="dk1"/>
              </a:buClr>
              <a:buSzPct val="100000"/>
              <a:buChar char="•"/>
            </a:pPr>
            <a:r>
              <a:rPr lang="en-US"/>
              <a:t> Advancements in machine learning can lead to more accurate and reliable Alzheimer's detection, improving patient outcomes.</a:t>
            </a:r>
            <a:endParaRPr/>
          </a:p>
        </p:txBody>
      </p:sp>
      <p:pic>
        <p:nvPicPr>
          <p:cNvPr id="115" name="Google Shape;115;p17"/>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LITERATURE REVIEW</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In paper [1], it explains how Gaussian Naïve Bayes algorithm can be used to detect the presence or absence of Alzheimer disease. However it does not give any indication about the stages and has accuracy of 78% only.</a:t>
            </a:r>
            <a:endParaRPr/>
          </a:p>
          <a:p>
            <a:pPr indent="-228600" lvl="0" marL="228600" rtl="0" algn="l">
              <a:lnSpc>
                <a:spcPct val="90000"/>
              </a:lnSpc>
              <a:spcBef>
                <a:spcPts val="1000"/>
              </a:spcBef>
              <a:spcAft>
                <a:spcPts val="0"/>
              </a:spcAft>
              <a:buClr>
                <a:schemeClr val="dk1"/>
              </a:buClr>
              <a:buSzPct val="100000"/>
              <a:buChar char="•"/>
            </a:pPr>
            <a:r>
              <a:rPr lang="en-US"/>
              <a:t>In paper [2], the authors aim at designing a system that can try to detect the stage of Alzheimer disease from the MRI images of the brain done in a CTscan. However it fails as bulges and convolutions are present even in healthy brains.</a:t>
            </a:r>
            <a:endParaRPr/>
          </a:p>
          <a:p>
            <a:pPr indent="-228600" lvl="0" marL="228600" rtl="0" algn="l">
              <a:lnSpc>
                <a:spcPct val="90000"/>
              </a:lnSpc>
              <a:spcBef>
                <a:spcPts val="1000"/>
              </a:spcBef>
              <a:spcAft>
                <a:spcPts val="0"/>
              </a:spcAft>
              <a:buClr>
                <a:schemeClr val="dk1"/>
              </a:buClr>
              <a:buSzPct val="100000"/>
              <a:buChar char="•"/>
            </a:pPr>
            <a:r>
              <a:rPr lang="en-US"/>
              <a:t>In paper [3], the researchers have devised a method for CNN based deep feature analysis of the MRI brain images but again fails due to curse of dimensionality. The model generates a whopping accuracy of 94% but includes white noise with increase in the data set size.</a:t>
            </a:r>
            <a:endParaRPr/>
          </a:p>
          <a:p>
            <a:pPr indent="-228600" lvl="0" marL="228600" rtl="0" algn="l">
              <a:lnSpc>
                <a:spcPct val="90000"/>
              </a:lnSpc>
              <a:spcBef>
                <a:spcPts val="1000"/>
              </a:spcBef>
              <a:spcAft>
                <a:spcPts val="0"/>
              </a:spcAft>
              <a:buClr>
                <a:schemeClr val="dk1"/>
              </a:buClr>
              <a:buSzPct val="100000"/>
              <a:buChar char="•"/>
            </a:pPr>
            <a:r>
              <a:rPr lang="en-US"/>
              <a:t>The paper [4], analyses the human emotional peaks as a medium for measurement of Alzheimer using Deep GAN voice based analysis. But voice actors can mimic an Alzheimer voice and hence stands no chance to accurate detection.</a:t>
            </a:r>
            <a:endParaRPr/>
          </a:p>
          <a:p>
            <a:pPr indent="-228600" lvl="0" marL="228600" rtl="0" algn="l">
              <a:lnSpc>
                <a:spcPct val="90000"/>
              </a:lnSpc>
              <a:spcBef>
                <a:spcPts val="1000"/>
              </a:spcBef>
              <a:spcAft>
                <a:spcPts val="0"/>
              </a:spcAft>
              <a:buClr>
                <a:schemeClr val="dk1"/>
              </a:buClr>
              <a:buSzPct val="100000"/>
              <a:buChar char="•"/>
            </a:pPr>
            <a:r>
              <a:rPr lang="en-US"/>
              <a:t>The paper [5], describes about biomarkers study (which is similar to our process). However the model is overtuned and is susceptible to white noise. Hence even with 92.4% accuracy we consider this missing a mark in the long run.</a:t>
            </a:r>
            <a:endParaRPr/>
          </a:p>
        </p:txBody>
      </p:sp>
      <p:pic>
        <p:nvPicPr>
          <p:cNvPr id="122" name="Google Shape;122;p18"/>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CHALLENGES AND LIMITATIONS</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 Interpretation Complexity: EEG signals are intricate and multifaceted, making their interpretation challenging for machine learning algorithms due to noise, artifacts, and variability.</a:t>
            </a:r>
            <a:endParaRPr/>
          </a:p>
          <a:p>
            <a:pPr indent="-228600" lvl="0" marL="228600" rtl="0" algn="l">
              <a:lnSpc>
                <a:spcPct val="90000"/>
              </a:lnSpc>
              <a:spcBef>
                <a:spcPts val="1000"/>
              </a:spcBef>
              <a:spcAft>
                <a:spcPts val="0"/>
              </a:spcAft>
              <a:buClr>
                <a:schemeClr val="dk1"/>
              </a:buClr>
              <a:buSzPct val="100000"/>
              <a:buChar char="•"/>
            </a:pPr>
            <a:r>
              <a:rPr lang="en-US"/>
              <a:t> Data Quality: Obtaining high quality EEG data is challenging due to factors such as electrode placement, signal interference, and patient movement, leading to inconsistencies in the dataset.</a:t>
            </a:r>
            <a:endParaRPr/>
          </a:p>
          <a:p>
            <a:pPr indent="-228600" lvl="0" marL="228600" rtl="0" algn="l">
              <a:lnSpc>
                <a:spcPct val="90000"/>
              </a:lnSpc>
              <a:spcBef>
                <a:spcPts val="1000"/>
              </a:spcBef>
              <a:spcAft>
                <a:spcPts val="0"/>
              </a:spcAft>
              <a:buClr>
                <a:schemeClr val="dk1"/>
              </a:buClr>
              <a:buSzPct val="100000"/>
              <a:buChar char="•"/>
            </a:pPr>
            <a:r>
              <a:rPr lang="en-US"/>
              <a:t> Limited Sample Size: Availability of large, diverse datasets for training ML models is restricted, hindering the generalizability and effectiveness of algorithms.</a:t>
            </a:r>
            <a:endParaRPr/>
          </a:p>
          <a:p>
            <a:pPr indent="-228600" lvl="0" marL="228600" rtl="0" algn="l">
              <a:lnSpc>
                <a:spcPct val="90000"/>
              </a:lnSpc>
              <a:spcBef>
                <a:spcPts val="1000"/>
              </a:spcBef>
              <a:spcAft>
                <a:spcPts val="0"/>
              </a:spcAft>
              <a:buClr>
                <a:schemeClr val="dk1"/>
              </a:buClr>
              <a:buSzPct val="100000"/>
              <a:buChar char="•"/>
            </a:pPr>
            <a:r>
              <a:rPr lang="en-US"/>
              <a:t> Feature Selection: Identifying relevant features from EEG signals for Alzheimer's detection is complex, as it requires domain expertise and may involve subjective decision making.</a:t>
            </a:r>
            <a:endParaRPr/>
          </a:p>
          <a:p>
            <a:pPr indent="-228600" lvl="0" marL="228600" rtl="0" algn="l">
              <a:lnSpc>
                <a:spcPct val="90000"/>
              </a:lnSpc>
              <a:spcBef>
                <a:spcPts val="1000"/>
              </a:spcBef>
              <a:spcAft>
                <a:spcPts val="0"/>
              </a:spcAft>
              <a:buClr>
                <a:schemeClr val="dk1"/>
              </a:buClr>
              <a:buSzPct val="100000"/>
              <a:buChar char="•"/>
            </a:pPr>
            <a:r>
              <a:rPr lang="en-US"/>
              <a:t> Class Imbalance: Imbalanced distribution of Alzheimer's and nonAlzheimer's cases in EEG datasets can skew model performance, leading to biased predictions.</a:t>
            </a:r>
            <a:endParaRPr/>
          </a:p>
          <a:p>
            <a:pPr indent="-228600" lvl="0" marL="228600" rtl="0" algn="l">
              <a:lnSpc>
                <a:spcPct val="90000"/>
              </a:lnSpc>
              <a:spcBef>
                <a:spcPts val="1000"/>
              </a:spcBef>
              <a:spcAft>
                <a:spcPts val="0"/>
              </a:spcAft>
              <a:buClr>
                <a:schemeClr val="dk1"/>
              </a:buClr>
              <a:buSzPct val="100000"/>
              <a:buChar char="•"/>
            </a:pPr>
            <a:r>
              <a:rPr lang="en-US"/>
              <a:t> CrossSubject Variability: EEG signals exhibit variability across individuals, complicating the development of robust models that can generalize well across different patients.</a:t>
            </a:r>
            <a:endParaRPr/>
          </a:p>
          <a:p>
            <a:pPr indent="-228600" lvl="0" marL="228600" rtl="0" algn="l">
              <a:lnSpc>
                <a:spcPct val="90000"/>
              </a:lnSpc>
              <a:spcBef>
                <a:spcPts val="1000"/>
              </a:spcBef>
              <a:spcAft>
                <a:spcPts val="0"/>
              </a:spcAft>
              <a:buClr>
                <a:schemeClr val="dk1"/>
              </a:buClr>
              <a:buSzPct val="100000"/>
              <a:buChar char="•"/>
            </a:pPr>
            <a:r>
              <a:rPr lang="en-US"/>
              <a:t> Clinical Validation: The translation of machine learning models for Alzheimer's detection from EEG signals into clinical practice requires rigorous validation and regulatory approval, which poses significant challenges and limitations.</a:t>
            </a:r>
            <a:endParaRPr/>
          </a:p>
        </p:txBody>
      </p:sp>
      <p:pic>
        <p:nvPicPr>
          <p:cNvPr id="129" name="Google Shape;129;p19"/>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35" name="Google Shape;13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Develop a machine learning model to accurately classify EEG signals associated with Alzheimer's disease.</a:t>
            </a:r>
            <a:endParaRPr/>
          </a:p>
          <a:p>
            <a:pPr indent="-228600" lvl="0" marL="228600" rtl="0" algn="l">
              <a:lnSpc>
                <a:spcPct val="90000"/>
              </a:lnSpc>
              <a:spcBef>
                <a:spcPts val="1000"/>
              </a:spcBef>
              <a:spcAft>
                <a:spcPts val="0"/>
              </a:spcAft>
              <a:buClr>
                <a:schemeClr val="dk1"/>
              </a:buClr>
              <a:buSzPct val="100000"/>
              <a:buChar char="•"/>
            </a:pPr>
            <a:r>
              <a:rPr lang="en-US"/>
              <a:t> Explore feature extraction techniques to identify distinctive patterns indicative of Alzheimer's disease in EEG data.</a:t>
            </a:r>
            <a:endParaRPr/>
          </a:p>
          <a:p>
            <a:pPr indent="-228600" lvl="0" marL="228600" rtl="0" algn="l">
              <a:lnSpc>
                <a:spcPct val="90000"/>
              </a:lnSpc>
              <a:spcBef>
                <a:spcPts val="1000"/>
              </a:spcBef>
              <a:spcAft>
                <a:spcPts val="0"/>
              </a:spcAft>
              <a:buClr>
                <a:schemeClr val="dk1"/>
              </a:buClr>
              <a:buSzPct val="100000"/>
              <a:buChar char="•"/>
            </a:pPr>
            <a:r>
              <a:rPr lang="en-US"/>
              <a:t> Optimize model performance to achieve high sensitivity and specificity in Alzheimer's disease detection from EEG signals.</a:t>
            </a:r>
            <a:endParaRPr/>
          </a:p>
          <a:p>
            <a:pPr indent="-228600" lvl="0" marL="228600" rtl="0" algn="l">
              <a:lnSpc>
                <a:spcPct val="90000"/>
              </a:lnSpc>
              <a:spcBef>
                <a:spcPts val="1000"/>
              </a:spcBef>
              <a:spcAft>
                <a:spcPts val="0"/>
              </a:spcAft>
              <a:buClr>
                <a:schemeClr val="dk1"/>
              </a:buClr>
              <a:buSzPct val="100000"/>
              <a:buChar char="•"/>
            </a:pPr>
            <a:r>
              <a:rPr lang="en-US"/>
              <a:t> Investigate the potential of deep learning algorithms for capturing complex temporal dependencies in EEG data related to Alzheimer's disease.</a:t>
            </a:r>
            <a:endParaRPr/>
          </a:p>
          <a:p>
            <a:pPr indent="-228600" lvl="0" marL="228600" rtl="0" algn="l">
              <a:lnSpc>
                <a:spcPct val="90000"/>
              </a:lnSpc>
              <a:spcBef>
                <a:spcPts val="1000"/>
              </a:spcBef>
              <a:spcAft>
                <a:spcPts val="0"/>
              </a:spcAft>
              <a:buClr>
                <a:schemeClr val="dk1"/>
              </a:buClr>
              <a:buSzPct val="100000"/>
              <a:buChar char="•"/>
            </a:pPr>
            <a:r>
              <a:rPr lang="en-US"/>
              <a:t> Validate the developed model using diverse datasets to ensure robustness and generalizability across different populations.</a:t>
            </a:r>
            <a:endParaRPr/>
          </a:p>
          <a:p>
            <a:pPr indent="-228600" lvl="0" marL="228600" rtl="0" algn="l">
              <a:lnSpc>
                <a:spcPct val="90000"/>
              </a:lnSpc>
              <a:spcBef>
                <a:spcPts val="1000"/>
              </a:spcBef>
              <a:spcAft>
                <a:spcPts val="0"/>
              </a:spcAft>
              <a:buClr>
                <a:schemeClr val="dk1"/>
              </a:buClr>
              <a:buSzPct val="100000"/>
              <a:buChar char="•"/>
            </a:pPr>
            <a:r>
              <a:rPr lang="en-US"/>
              <a:t> Assess the feasibility of realtime Alzheimer's disease detection based on EEG signals for potential clinical applications.</a:t>
            </a:r>
            <a:endParaRPr/>
          </a:p>
          <a:p>
            <a:pPr indent="-228600" lvl="0" marL="228600" rtl="0" algn="l">
              <a:lnSpc>
                <a:spcPct val="90000"/>
              </a:lnSpc>
              <a:spcBef>
                <a:spcPts val="1000"/>
              </a:spcBef>
              <a:spcAft>
                <a:spcPts val="0"/>
              </a:spcAft>
              <a:buClr>
                <a:schemeClr val="dk1"/>
              </a:buClr>
              <a:buSzPct val="100000"/>
              <a:buChar char="•"/>
            </a:pPr>
            <a:r>
              <a:rPr lang="en-US"/>
              <a:t> Collaborate with neurologists and medical professionals to integrate the developed model into clinical workflows for early diagnosis and intervention.</a:t>
            </a:r>
            <a:endParaRPr/>
          </a:p>
        </p:txBody>
      </p:sp>
      <p:pic>
        <p:nvPicPr>
          <p:cNvPr id="136" name="Google Shape;136;p20"/>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INNOVATION</a:t>
            </a:r>
            <a:endParaRPr/>
          </a:p>
        </p:txBody>
      </p:sp>
      <p:sp>
        <p:nvSpPr>
          <p:cNvPr id="142" name="Google Shape;1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 Machine learning algorithms analyze EEG signals to detect patterns indicative of Alzheimer's disease.</a:t>
            </a:r>
            <a:endParaRPr/>
          </a:p>
          <a:p>
            <a:pPr indent="-228600" lvl="0" marL="228600" rtl="0" algn="l">
              <a:lnSpc>
                <a:spcPct val="90000"/>
              </a:lnSpc>
              <a:spcBef>
                <a:spcPts val="1000"/>
              </a:spcBef>
              <a:spcAft>
                <a:spcPts val="0"/>
              </a:spcAft>
              <a:buClr>
                <a:schemeClr val="dk1"/>
              </a:buClr>
              <a:buSzPct val="100000"/>
              <a:buChar char="•"/>
            </a:pPr>
            <a:r>
              <a:rPr lang="en-US"/>
              <a:t> These algorithms can identify subtle changes in brain activity that may precede clinical symptoms.</a:t>
            </a:r>
            <a:endParaRPr/>
          </a:p>
          <a:p>
            <a:pPr indent="-228600" lvl="0" marL="228600" rtl="0" algn="l">
              <a:lnSpc>
                <a:spcPct val="90000"/>
              </a:lnSpc>
              <a:spcBef>
                <a:spcPts val="1000"/>
              </a:spcBef>
              <a:spcAft>
                <a:spcPts val="0"/>
              </a:spcAft>
              <a:buClr>
                <a:schemeClr val="dk1"/>
              </a:buClr>
              <a:buSzPct val="100000"/>
              <a:buChar char="•"/>
            </a:pPr>
            <a:r>
              <a:rPr lang="en-US"/>
              <a:t> EEG data provides a noninvasive and costeffective method for early detection.</a:t>
            </a:r>
            <a:endParaRPr/>
          </a:p>
          <a:p>
            <a:pPr indent="-228600" lvl="0" marL="228600" rtl="0" algn="l">
              <a:lnSpc>
                <a:spcPct val="90000"/>
              </a:lnSpc>
              <a:spcBef>
                <a:spcPts val="1000"/>
              </a:spcBef>
              <a:spcAft>
                <a:spcPts val="0"/>
              </a:spcAft>
              <a:buClr>
                <a:schemeClr val="dk1"/>
              </a:buClr>
              <a:buSzPct val="100000"/>
              <a:buChar char="•"/>
            </a:pPr>
            <a:r>
              <a:rPr lang="en-US"/>
              <a:t> Advanced algorithms can distinguish between healthy individuals and those with Alzheimer's with high accuracy.</a:t>
            </a:r>
            <a:endParaRPr/>
          </a:p>
          <a:p>
            <a:pPr indent="-228600" lvl="0" marL="228600" rtl="0" algn="l">
              <a:lnSpc>
                <a:spcPct val="90000"/>
              </a:lnSpc>
              <a:spcBef>
                <a:spcPts val="1000"/>
              </a:spcBef>
              <a:spcAft>
                <a:spcPts val="0"/>
              </a:spcAft>
              <a:buClr>
                <a:schemeClr val="dk1"/>
              </a:buClr>
              <a:buSzPct val="100000"/>
              <a:buChar char="•"/>
            </a:pPr>
            <a:r>
              <a:rPr lang="en-US"/>
              <a:t> Early detection allows for timely intervention and potentially more effective treatment strategies.</a:t>
            </a:r>
            <a:endParaRPr/>
          </a:p>
          <a:p>
            <a:pPr indent="-228600" lvl="0" marL="228600" rtl="0" algn="l">
              <a:lnSpc>
                <a:spcPct val="90000"/>
              </a:lnSpc>
              <a:spcBef>
                <a:spcPts val="1000"/>
              </a:spcBef>
              <a:spcAft>
                <a:spcPts val="0"/>
              </a:spcAft>
              <a:buClr>
                <a:schemeClr val="dk1"/>
              </a:buClr>
              <a:buSzPct val="100000"/>
              <a:buChar char="•"/>
            </a:pPr>
            <a:r>
              <a:rPr lang="en-US"/>
              <a:t> Continuous monitoring using EEG and machine learning enables tracking disease progression over time.</a:t>
            </a:r>
            <a:endParaRPr/>
          </a:p>
          <a:p>
            <a:pPr indent="-228600" lvl="0" marL="228600" rtl="0" algn="l">
              <a:lnSpc>
                <a:spcPct val="90000"/>
              </a:lnSpc>
              <a:spcBef>
                <a:spcPts val="1000"/>
              </a:spcBef>
              <a:spcAft>
                <a:spcPts val="0"/>
              </a:spcAft>
              <a:buClr>
                <a:schemeClr val="dk1"/>
              </a:buClr>
              <a:buSzPct val="100000"/>
              <a:buChar char="•"/>
            </a:pPr>
            <a:r>
              <a:rPr lang="en-US"/>
              <a:t> Integration of EEGbased detection into routine healthcare practices offers a promising avenue for early intervention and improved patient outcomes.</a:t>
            </a:r>
            <a:endParaRPr/>
          </a:p>
        </p:txBody>
      </p:sp>
      <p:pic>
        <p:nvPicPr>
          <p:cNvPr id="143" name="Google Shape;143;p21"/>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