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7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C355BB"/>
    <a:srgbClr val="7B1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%" g="0%" b="0%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%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%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%" g="0%" b="0%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8.015%" autoAdjust="0"/>
    <p:restoredTop sz="94.66%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theme" Target="theme/theme1.xml"/><Relationship Id="rId2" Type="http://purl.oclc.org/ooxml/officeDocument/relationships/slide" Target="slides/slide1.xml"/><Relationship Id="rId16" Type="http://purl.oclc.org/ooxml/officeDocument/relationships/viewProps" Target="view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presProps" Target="presProps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18597-7E53-422B-A742-19C59ABAA475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D13D8-9542-4BD0-A2BF-1BC1CBD883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47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%"/>
                <a:alpha val="5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%"/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%"/>
                <a:alpha val="8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%"/>
                <a:alpha val="6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%"/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%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CB4F-841B-4D78-82F5-F129EEC57F5E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35336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73DE-4209-4366-A1E2-1D32C77D24E8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70559"/>
      </p:ext>
    </p:extLst>
  </p:cSld>
  <p:clrMapOvr>
    <a:masterClrMapping/>
  </p:clrMapOvr>
  <p:hf hdr="0" ftr="0" dt="0"/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73DE-4209-4366-A1E2-1D32C77D24E8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%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%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9762819"/>
      </p:ext>
    </p:extLst>
  </p:cSld>
  <p:clrMapOvr>
    <a:masterClrMapping/>
  </p:clrMapOvr>
  <p:hf hdr="0" ftr="0" dt="0"/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73DE-4209-4366-A1E2-1D32C77D24E8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44828"/>
      </p:ext>
    </p:extLst>
  </p:cSld>
  <p:clrMapOvr>
    <a:masterClrMapping/>
  </p:clrMapOvr>
  <p:hf hdr="0" ftr="0" dt="0"/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73DE-4209-4366-A1E2-1D32C77D24E8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%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%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9349379"/>
      </p:ext>
    </p:extLst>
  </p:cSld>
  <p:clrMapOvr>
    <a:masterClrMapping/>
  </p:clrMapOvr>
  <p:hf hdr="0" ftr="0" dt="0"/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73DE-4209-4366-A1E2-1D32C77D24E8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69514"/>
      </p:ext>
    </p:extLst>
  </p:cSld>
  <p:clrMapOvr>
    <a:masterClrMapping/>
  </p:clrMapOvr>
  <p:hf hdr="0" ftr="0" dt="0"/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73DE-4209-4366-A1E2-1D32C77D24E8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51972"/>
      </p:ext>
    </p:extLst>
  </p:cSld>
  <p:clrMapOvr>
    <a:masterClrMapping/>
  </p:clrMapOvr>
  <p:hf hdr="0" ftr="0" dt="0"/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73DE-4209-4366-A1E2-1D32C77D24E8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98543"/>
      </p:ext>
    </p:extLst>
  </p:cSld>
  <p:clrMapOvr>
    <a:masterClrMapping/>
  </p:clrMapOvr>
  <p:hf hdr="0" ftr="0" dt="0"/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73DE-4209-4366-A1E2-1D32C77D24E8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41348"/>
      </p:ext>
    </p:extLst>
  </p:cSld>
  <p:clrMapOvr>
    <a:masterClrMapping/>
  </p:clrMapOvr>
  <p:hf hdr="0" ftr="0" dt="0"/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3D8C-4307-4A4D-B12C-D0F31759DEE3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13715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73DE-4209-4366-A1E2-1D32C77D24E8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07295"/>
      </p:ext>
    </p:extLst>
  </p:cSld>
  <p:clrMapOvr>
    <a:masterClrMapping/>
  </p:clrMapOvr>
  <p:hf hdr="0" ftr="0" dt="0"/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73DE-4209-4366-A1E2-1D32C77D24E8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76191"/>
      </p:ext>
    </p:extLst>
  </p:cSld>
  <p:clrMapOvr>
    <a:masterClrMapping/>
  </p:clrMapOvr>
  <p:hf hdr="0" ftr="0" dt="0"/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9487-3908-4BA3-987A-4DCC05F78CF3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98598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23A9-5B42-487C-A2C0-ACA7A751379D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59334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73DE-4209-4366-A1E2-1D32C77D24E8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15846"/>
      </p:ext>
    </p:extLst>
  </p:cSld>
  <p:clrMapOvr>
    <a:masterClrMapping/>
  </p:clrMapOvr>
  <p:hf hdr="0" ftr="0" dt="0"/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8016-3281-4D0B-80D7-A2CDF384A349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6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%"/>
                <a:alpha val="5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%"/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%"/>
                <a:alpha val="8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%"/>
                <a:alpha val="6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%"/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66FB73DE-4209-4366-A1E2-1D32C77D24E8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%"/>
                  </a:schemeClr>
                </a:solidFill>
              </a:defRPr>
            </a:lvl1pPr>
          </a:lstStyle>
          <a:p>
            <a:fld id="{0780B30E-D278-4B90-859A-5867BC7AC0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4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hf hdr="0" ftr="0" dt="0"/>
  <p:txStyles>
    <p:titleStyle>
      <a:lvl1pPr algn="l" defTabSz="457200" rtl="0" eaLnBrk="1" latinLnBrk="0" hangingPunct="1">
        <a:spcBef>
          <a:spcPct val="0%"/>
        </a:spcBef>
        <a:buNone/>
        <a:defRPr sz="3600" kern="1200">
          <a:solidFill>
            <a:schemeClr val="accent1">
              <a:lumMod val="75%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%"/>
          </a:schemeClr>
        </a:buClr>
        <a:buSzPct val="80%"/>
        <a:buFont typeface="Wingdings 3" charset="2"/>
        <a:buChar char=""/>
        <a:defRPr sz="18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%"/>
          </a:schemeClr>
        </a:buClr>
        <a:buSzPct val="80%"/>
        <a:buFont typeface="Wingdings 3" charset="2"/>
        <a:buChar char=""/>
        <a:defRPr sz="16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%"/>
          </a:schemeClr>
        </a:buClr>
        <a:buSzPct val="80%"/>
        <a:buFont typeface="Wingdings 3" charset="2"/>
        <a:buChar char=""/>
        <a:defRPr sz="14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%"/>
          </a:schemeClr>
        </a:buClr>
        <a:buSzPct val="80%"/>
        <a:buFont typeface="Wingdings 3" charset="2"/>
        <a:buChar char=""/>
        <a:defRPr sz="12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%"/>
          </a:schemeClr>
        </a:buClr>
        <a:buSzPct val="80%"/>
        <a:buFont typeface="Wingdings 3" charset="2"/>
        <a:buChar char=""/>
        <a:defRPr sz="12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%"/>
          </a:schemeClr>
        </a:buClr>
        <a:buSzPct val="80%"/>
        <a:buFont typeface="Wingdings 3" charset="2"/>
        <a:buChar char=""/>
        <a:defRPr sz="12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%"/>
          </a:schemeClr>
        </a:buClr>
        <a:buSzPct val="80%"/>
        <a:buFont typeface="Wingdings 3" charset="2"/>
        <a:buChar char=""/>
        <a:defRPr sz="12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%"/>
          </a:schemeClr>
        </a:buClr>
        <a:buSzPct val="80%"/>
        <a:buFont typeface="Wingdings 3" charset="2"/>
        <a:buChar char=""/>
        <a:defRPr sz="12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%"/>
          </a:schemeClr>
        </a:buClr>
        <a:buSzPct val="80%"/>
        <a:buFont typeface="Wingdings 3" charset="2"/>
        <a:buChar char=""/>
        <a:defRPr sz="12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0111-F136-4279-BFBF-BE93BC899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17423"/>
            <a:ext cx="7766936" cy="2862289"/>
          </a:xfrm>
        </p:spPr>
        <p:txBody>
          <a:bodyPr/>
          <a:lstStyle/>
          <a:p>
            <a:r>
              <a:rPr lang="en-US" dirty="0">
                <a:solidFill>
                  <a:srgbClr val="7B1B7D"/>
                </a:solidFill>
                <a:latin typeface="Calisto MT" panose="02040603050505030304" pitchFamily="18" charset="0"/>
              </a:rPr>
              <a:t>Micro Electronics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0F308-F730-4524-A09B-8D05CBE2D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F8C80-070F-47D4-9083-03ACA462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z="1800" smtClean="0">
                <a:solidFill>
                  <a:schemeClr val="tx1"/>
                </a:solidFill>
              </a:rPr>
              <a:t>1</a:t>
            </a:fld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DCB50C-09EB-4511-A71D-4A9DB30EFD0F}"/>
              </a:ext>
            </a:extLst>
          </p:cNvPr>
          <p:cNvCxnSpPr/>
          <p:nvPr/>
        </p:nvCxnSpPr>
        <p:spPr>
          <a:xfrm>
            <a:off x="762000" y="3865274"/>
            <a:ext cx="9144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3026B5D-DAC6-4782-8048-4E8F0AB78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82" y="2549239"/>
            <a:ext cx="6248399" cy="11082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3BF547-AECA-48A1-A096-130DEA4E6148}"/>
              </a:ext>
            </a:extLst>
          </p:cNvPr>
          <p:cNvSpPr/>
          <p:nvPr/>
        </p:nvSpPr>
        <p:spPr>
          <a:xfrm>
            <a:off x="4225637" y="4376245"/>
            <a:ext cx="295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ITP-2018-MLB-G1-15</a:t>
            </a:r>
          </a:p>
        </p:txBody>
      </p:sp>
    </p:spTree>
    <p:extLst>
      <p:ext uri="{BB962C8B-B14F-4D97-AF65-F5344CB8AC3E}">
        <p14:creationId xmlns:p14="http://schemas.microsoft.com/office/powerpoint/2010/main" val="1781370115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D9E1-A229-4BE7-85E1-0E0FB728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B1B7D"/>
                </a:solidFill>
                <a:latin typeface="Calisto MT" panose="02040603050505030304" pitchFamily="18" charset="0"/>
              </a:rPr>
              <a:t>Admin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62C8B-2FD0-402C-A702-4C9B26B5C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In this function all the employees will be able to add inquires.</a:t>
            </a:r>
          </a:p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 This inquires will handled by the admin.</a:t>
            </a:r>
          </a:p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Only admin can update and remove payments.</a:t>
            </a:r>
          </a:p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All the profit from the shop will be calculated by the admin.</a:t>
            </a:r>
          </a:p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Admin also able to add, update, remove all the functions inside the system.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9F39B-7563-4253-BAB2-27829E0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0E5CC7-174E-4094-9EE8-E7E2CB1909B1}"/>
              </a:ext>
            </a:extLst>
          </p:cNvPr>
          <p:cNvCxnSpPr/>
          <p:nvPr/>
        </p:nvCxnSpPr>
        <p:spPr>
          <a:xfrm>
            <a:off x="949036" y="1496291"/>
            <a:ext cx="9802091" cy="0"/>
          </a:xfrm>
          <a:prstGeom prst="line">
            <a:avLst/>
          </a:prstGeom>
          <a:ln>
            <a:solidFill>
              <a:srgbClr val="7B1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259523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40E2-7868-4752-A85A-920FC91F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B1B7D"/>
                </a:solidFill>
                <a:latin typeface="Calisto MT" panose="02040603050505030304" pitchFamily="18" charset="0"/>
              </a:rPr>
              <a:t>Tools and Technologies</a:t>
            </a:r>
            <a:r>
              <a:rPr lang="en-US" dirty="0">
                <a:solidFill>
                  <a:srgbClr val="7B1B7D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A1979-9286-434A-B5AD-4BD7A3DB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For that the technologies we decided to use are Java (JFrame, Application Window), Java Swing Designer.</a:t>
            </a:r>
          </a:p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We are using to build our database with MySQL (To connect Windows Builder Pages with the Database) and  WAMP Server along with the Tomcat server.</a:t>
            </a:r>
          </a:p>
          <a:p>
            <a:pPr marL="0" indent="0">
              <a:lnSpc>
                <a:spcPct val="150%"/>
              </a:lnSpc>
              <a:buNone/>
            </a:pP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FCCA0-2E18-4291-B7AA-FD272B02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C6B9A-26AB-4052-A42C-3ADC58152E4B}"/>
              </a:ext>
            </a:extLst>
          </p:cNvPr>
          <p:cNvCxnSpPr/>
          <p:nvPr/>
        </p:nvCxnSpPr>
        <p:spPr>
          <a:xfrm>
            <a:off x="962891" y="1496291"/>
            <a:ext cx="9802091" cy="0"/>
          </a:xfrm>
          <a:prstGeom prst="line">
            <a:avLst/>
          </a:prstGeom>
          <a:ln>
            <a:solidFill>
              <a:srgbClr val="7B1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58275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977D-015C-44E7-9B92-0D6BE998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B1B7D"/>
                </a:solidFill>
                <a:latin typeface="Calisto MT" panose="02040603050505030304" pitchFamily="18" charset="0"/>
              </a:rPr>
              <a:t>Work break down structure.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9565453-8FBA-479B-B083-FB7CC8401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978535"/>
              </p:ext>
            </p:extLst>
          </p:nvPr>
        </p:nvGraphicFramePr>
        <p:xfrm>
          <a:off x="651164" y="1593283"/>
          <a:ext cx="8991599" cy="4528076"/>
        </p:xfrm>
        <a:graphic>
          <a:graphicData uri="http://purl.oclc.org/ooxml/drawingml/table">
            <a:tbl>
              <a:tblPr firstRow="1" bandRow="1">
                <a:tableStyleId>{3C2FFA5D-87B4-456A-9821-1D502468CF0F}</a:tableStyleId>
              </a:tblPr>
              <a:tblGrid>
                <a:gridCol w="1856509">
                  <a:extLst>
                    <a:ext uri="{9D8B030D-6E8A-4147-A177-3AD203B41FA5}">
                      <a16:colId xmlns:a16="http://schemas.microsoft.com/office/drawing/2014/main" val="2007592487"/>
                    </a:ext>
                  </a:extLst>
                </a:gridCol>
                <a:gridCol w="2951018">
                  <a:extLst>
                    <a:ext uri="{9D8B030D-6E8A-4147-A177-3AD203B41FA5}">
                      <a16:colId xmlns:a16="http://schemas.microsoft.com/office/drawing/2014/main" val="4179990900"/>
                    </a:ext>
                  </a:extLst>
                </a:gridCol>
                <a:gridCol w="4184072">
                  <a:extLst>
                    <a:ext uri="{9D8B030D-6E8A-4147-A177-3AD203B41FA5}">
                      <a16:colId xmlns:a16="http://schemas.microsoft.com/office/drawing/2014/main" val="1457420442"/>
                    </a:ext>
                  </a:extLst>
                </a:gridCol>
              </a:tblGrid>
              <a:tr h="397913">
                <a:tc>
                  <a:txBody>
                    <a:bodyPr/>
                    <a:lstStyle/>
                    <a:p>
                      <a:r>
                        <a:rPr lang="en-US" dirty="0"/>
                        <a:t>IT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507886"/>
                  </a:ext>
                </a:extLst>
              </a:tr>
              <a:tr h="2480324">
                <a:tc>
                  <a:txBody>
                    <a:bodyPr/>
                    <a:lstStyle/>
                    <a:p>
                      <a:r>
                        <a:rPr lang="en-US" dirty="0"/>
                        <a:t>IT16178700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D.I.K. Rajapakshe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•	  Handling Product</a:t>
                      </a:r>
                    </a:p>
                    <a:p>
                      <a:r>
                        <a:rPr lang="en-US" dirty="0"/>
                        <a:t>•	  View wholesale price</a:t>
                      </a:r>
                    </a:p>
                    <a:p>
                      <a:r>
                        <a:rPr lang="en-US" dirty="0"/>
                        <a:t>•	  Handling Stock</a:t>
                      </a:r>
                    </a:p>
                    <a:p>
                      <a:r>
                        <a:rPr lang="en-US" dirty="0"/>
                        <a:t>•	  View Stock Report</a:t>
                      </a:r>
                    </a:p>
                    <a:p>
                      <a:r>
                        <a:rPr lang="en-US" dirty="0"/>
                        <a:t>•	  View Exceed Stock Report</a:t>
                      </a:r>
                    </a:p>
                    <a:p>
                      <a:r>
                        <a:rPr lang="en-US" dirty="0"/>
                        <a:t>•	  Check available items</a:t>
                      </a:r>
                    </a:p>
                    <a:p>
                      <a:r>
                        <a:rPr lang="en-US" dirty="0"/>
                        <a:t>•	  Purchase Order</a:t>
                      </a:r>
                    </a:p>
                    <a:p>
                      <a:r>
                        <a:rPr lang="en-US" dirty="0"/>
                        <a:t>•	  Handling Bills</a:t>
                      </a:r>
                    </a:p>
                    <a:p>
                      <a:r>
                        <a:rPr lang="en-US" dirty="0"/>
                        <a:t>•	  Calculate Bill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27009"/>
                  </a:ext>
                </a:extLst>
              </a:tr>
              <a:tr h="1569843">
                <a:tc>
                  <a:txBody>
                    <a:bodyPr/>
                    <a:lstStyle/>
                    <a:p>
                      <a:r>
                        <a:rPr lang="en-US" dirty="0"/>
                        <a:t>IT17018760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M.P.P. Shamil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•	Handling Leaves</a:t>
                      </a:r>
                    </a:p>
                    <a:p>
                      <a:r>
                        <a:rPr lang="en-US" dirty="0"/>
                        <a:t>•	Add bonus</a:t>
                      </a:r>
                    </a:p>
                    <a:p>
                      <a:r>
                        <a:rPr lang="en-US" dirty="0"/>
                        <a:t>•	Handling salaries</a:t>
                      </a:r>
                    </a:p>
                    <a:p>
                      <a:r>
                        <a:rPr lang="en-US" dirty="0"/>
                        <a:t>•	Generating salary report</a:t>
                      </a:r>
                    </a:p>
                    <a:p>
                      <a:r>
                        <a:rPr lang="en-US" dirty="0"/>
                        <a:t>•	Print salary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16826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5E391-9F7D-499B-B133-308F0A6A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121359"/>
            <a:ext cx="683339" cy="362568"/>
          </a:xfrm>
        </p:spPr>
        <p:txBody>
          <a:bodyPr/>
          <a:lstStyle/>
          <a:p>
            <a:fld id="{0780B30E-D278-4B90-859A-5867BC7AC013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DF79F2-8E67-456E-8112-47C277357622}"/>
              </a:ext>
            </a:extLst>
          </p:cNvPr>
          <p:cNvCxnSpPr/>
          <p:nvPr/>
        </p:nvCxnSpPr>
        <p:spPr>
          <a:xfrm>
            <a:off x="796636" y="1413163"/>
            <a:ext cx="9802091" cy="0"/>
          </a:xfrm>
          <a:prstGeom prst="line">
            <a:avLst/>
          </a:prstGeom>
          <a:ln>
            <a:solidFill>
              <a:srgbClr val="7B1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500266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449E-5029-4C8D-B58B-56A4D6AC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7B1B7D"/>
                </a:solidFill>
                <a:latin typeface="Calisto MT" panose="0204060305050503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CFB87-212E-4557-B96C-6735AEDEB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9120"/>
          </a:xfrm>
        </p:spPr>
        <p:txBody>
          <a:bodyPr>
            <a:normAutofit/>
          </a:bodyPr>
          <a:lstStyle/>
          <a:p>
            <a:pPr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  <a:ea typeface="Batang" panose="020B0503020000020004" pitchFamily="18" charset="-127"/>
                <a:cs typeface="Aparajita" panose="020B0502040204020203" pitchFamily="18" charset="0"/>
              </a:rPr>
              <a:t>Client</a:t>
            </a:r>
          </a:p>
          <a:p>
            <a:pPr marL="1538287" indent="-457200"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  <a:ea typeface="Batang" panose="020B0503020000020004" pitchFamily="18" charset="-127"/>
                <a:cs typeface="Aparajita" panose="020B0502040204020203" pitchFamily="18" charset="0"/>
              </a:rPr>
              <a:t>Our client’s name is Mr. Edirisoriya.</a:t>
            </a:r>
          </a:p>
          <a:p>
            <a:pPr marL="1538287" indent="-457200"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  <a:ea typeface="Batang" panose="020B0503020000020004" pitchFamily="18" charset="-127"/>
                <a:cs typeface="Aparajita" panose="020B0502040204020203" pitchFamily="18" charset="0"/>
              </a:rPr>
              <a:t>He is owner of the Micro Electronics.</a:t>
            </a:r>
          </a:p>
          <a:p>
            <a:pPr marL="1538287" indent="-457200"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  <a:ea typeface="Batang" panose="020B0503020000020004" pitchFamily="18" charset="-127"/>
                <a:cs typeface="Aparajita" panose="020B0502040204020203" pitchFamily="18" charset="0"/>
              </a:rPr>
              <a:t>The date of the commencement business was 01</a:t>
            </a:r>
            <a:r>
              <a:rPr lang="en-US" sz="2000" baseline="30%" dirty="0">
                <a:latin typeface="Calisto MT" panose="02040603050505030304" pitchFamily="18" charset="0"/>
                <a:ea typeface="Batang" panose="020B0503020000020004" pitchFamily="18" charset="-127"/>
                <a:cs typeface="Aparajita" panose="020B0502040204020203" pitchFamily="18" charset="0"/>
              </a:rPr>
              <a:t>st</a:t>
            </a:r>
            <a:r>
              <a:rPr lang="en-US" sz="2000" dirty="0">
                <a:latin typeface="Calisto MT" panose="02040603050505030304" pitchFamily="18" charset="0"/>
                <a:ea typeface="Batang" panose="020B0503020000020004" pitchFamily="18" charset="-127"/>
                <a:cs typeface="Aparajita" panose="020B0502040204020203" pitchFamily="18" charset="0"/>
              </a:rPr>
              <a:t> of September 2017.</a:t>
            </a:r>
          </a:p>
          <a:p>
            <a:pPr marL="1538287" indent="-457200"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  <a:ea typeface="Batang" panose="020B0503020000020004" pitchFamily="18" charset="-127"/>
                <a:cs typeface="Aparajita" panose="020B0502040204020203" pitchFamily="18" charset="0"/>
              </a:rPr>
              <a:t>They are selling and manufacturing electronics parts.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81D5D-DA69-40FD-A04D-774F82D6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1B56E2-C909-4ED6-A3C5-E606E5433C1E}"/>
              </a:ext>
            </a:extLst>
          </p:cNvPr>
          <p:cNvCxnSpPr/>
          <p:nvPr/>
        </p:nvCxnSpPr>
        <p:spPr>
          <a:xfrm>
            <a:off x="2382981" y="1357745"/>
            <a:ext cx="5084618" cy="0"/>
          </a:xfrm>
          <a:prstGeom prst="line">
            <a:avLst/>
          </a:prstGeom>
          <a:ln>
            <a:solidFill>
              <a:srgbClr val="7B1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89040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F74E-3B54-4425-A63C-130CE8E5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7B1B7D"/>
                </a:solidFill>
                <a:latin typeface="Calisto MT" panose="02040603050505030304" pitchFamily="18" charset="0"/>
              </a:rPr>
              <a:t>Introduction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AF972-F371-42A2-ADD6-F0B2DCB66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Problems, our client had.</a:t>
            </a:r>
          </a:p>
          <a:p>
            <a:pPr marL="1309688" indent="-457200"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They currently used a manual file base system.</a:t>
            </a:r>
          </a:p>
          <a:p>
            <a:pPr marL="1309688" indent="-457200"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This current process required many books to record data.</a:t>
            </a:r>
          </a:p>
          <a:p>
            <a:pPr marL="1309688" indent="-457200"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And manually makes reports, time consuming, complicated (search, edit, add, update etc.).</a:t>
            </a:r>
          </a:p>
          <a:p>
            <a:pPr marL="1309688" indent="-457200"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Those are the main problem our client had.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EB880-E52B-44DC-9F4A-B090B599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63F225-F8E3-419C-8366-944AF8804A77}"/>
              </a:ext>
            </a:extLst>
          </p:cNvPr>
          <p:cNvCxnSpPr/>
          <p:nvPr/>
        </p:nvCxnSpPr>
        <p:spPr>
          <a:xfrm>
            <a:off x="2438399" y="1385455"/>
            <a:ext cx="5084618" cy="0"/>
          </a:xfrm>
          <a:prstGeom prst="line">
            <a:avLst/>
          </a:prstGeom>
          <a:ln>
            <a:solidFill>
              <a:srgbClr val="7B1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108727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F081-FDBA-4714-BB6E-7A80014A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0035-51AD-454B-BE0A-F452F4CF0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Solution</a:t>
            </a:r>
          </a:p>
          <a:p>
            <a:pPr marL="1204913" indent="-346075"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q"/>
              <a:tabLst>
                <a:tab pos="1482725" algn="l"/>
              </a:tabLst>
            </a:pPr>
            <a:r>
              <a:rPr lang="en-US" sz="2000" dirty="0">
                <a:latin typeface="Calisto MT" panose="02040603050505030304" pitchFamily="18" charset="0"/>
              </a:rPr>
              <a:t> Develop a Desktop Application keep data.</a:t>
            </a:r>
          </a:p>
          <a:p>
            <a:pPr marL="1204913" indent="-346075"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q"/>
              <a:tabLst>
                <a:tab pos="1482725" algn="l"/>
              </a:tabLst>
            </a:pPr>
            <a:r>
              <a:rPr lang="en-US" sz="2000" dirty="0">
                <a:latin typeface="Calisto MT" panose="02040603050505030304" pitchFamily="18" charset="0"/>
              </a:rPr>
              <a:t>Add functions to store data in efficient.</a:t>
            </a:r>
          </a:p>
          <a:p>
            <a:pPr marL="1204913" indent="-346075"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q"/>
              <a:tabLst>
                <a:tab pos="1482725" algn="l"/>
              </a:tabLst>
            </a:pPr>
            <a:r>
              <a:rPr lang="en-US" sz="2000" dirty="0">
                <a:latin typeface="Calisto MT" panose="02040603050505030304" pitchFamily="18" charset="0"/>
              </a:rPr>
              <a:t>Organized system with reporting capabilities. </a:t>
            </a:r>
          </a:p>
          <a:p>
            <a:pPr marL="1204913" indent="-346075"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q"/>
              <a:tabLst>
                <a:tab pos="1482725" algn="l"/>
              </a:tabLst>
            </a:pPr>
            <a:r>
              <a:rPr lang="en-US" sz="2000" dirty="0">
                <a:latin typeface="Calisto MT" panose="02040603050505030304" pitchFamily="18" charset="0"/>
              </a:rPr>
              <a:t>computerizing employee details and no more manual calculations in their business. (example :-salary, profit, bill etc.)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BA350-6CDA-4ECD-9BB3-43408D7A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BEF97D-1006-4433-BAF1-616A6D589F4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4358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%"/>
              </a:lnSpc>
              <a:spcBef>
                <a:spcPct val="0%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7B1B7D"/>
                </a:solidFill>
                <a:latin typeface="Calisto MT" panose="02040603050505030304" pitchFamily="18" charset="0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F5C1FE-6AA2-47E9-8FC5-56220804AF6E}"/>
              </a:ext>
            </a:extLst>
          </p:cNvPr>
          <p:cNvCxnSpPr/>
          <p:nvPr/>
        </p:nvCxnSpPr>
        <p:spPr>
          <a:xfrm>
            <a:off x="2493818" y="1343890"/>
            <a:ext cx="5084618" cy="0"/>
          </a:xfrm>
          <a:prstGeom prst="line">
            <a:avLst/>
          </a:prstGeom>
          <a:ln>
            <a:solidFill>
              <a:srgbClr val="7B1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73659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AC54-0B29-47EE-B0BF-15E830A2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2BF3-1C8D-4BA5-A431-1B9251E09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06993" cy="3880773"/>
          </a:xfrm>
        </p:spPr>
        <p:txBody>
          <a:bodyPr>
            <a:noAutofit/>
          </a:bodyPr>
          <a:lstStyle/>
          <a:p>
            <a:pPr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Benefits</a:t>
            </a:r>
          </a:p>
          <a:p>
            <a:pPr marL="1149350" indent="-290513"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Client will be able to store data in efficient.</a:t>
            </a:r>
          </a:p>
          <a:p>
            <a:pPr marL="1149350" indent="-290513"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He will be able to reduce employee works.</a:t>
            </a:r>
          </a:p>
          <a:p>
            <a:pPr marL="1149350" indent="-290513"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It will be easier to generate reports automatically.</a:t>
            </a:r>
          </a:p>
          <a:p>
            <a:pPr marL="1149350" indent="-290513"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System will be restricted unauthorized access and concurrent access.</a:t>
            </a:r>
          </a:p>
          <a:p>
            <a:pPr marL="1149350" indent="-290513"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The system is reliable, less time consuming, easy to use, avoid data manipulation, inconsistency and redundancy.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BCE34-7D82-4D3F-BC25-858EA230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A0B15F-2FEA-4916-90D0-1DC65AE964E8}"/>
              </a:ext>
            </a:extLst>
          </p:cNvPr>
          <p:cNvSpPr txBox="1">
            <a:spLocks/>
          </p:cNvSpPr>
          <p:nvPr/>
        </p:nvSpPr>
        <p:spPr>
          <a:xfrm>
            <a:off x="677333" y="365125"/>
            <a:ext cx="8438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%"/>
              </a:lnSpc>
              <a:spcBef>
                <a:spcPct val="0%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7B1B7D"/>
                </a:solidFill>
                <a:latin typeface="Calisto MT" panose="02040603050505030304" pitchFamily="18" charset="0"/>
              </a:rPr>
              <a:t>Introduction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8CF4E5-F1F2-49AB-B208-48D80807A453}"/>
              </a:ext>
            </a:extLst>
          </p:cNvPr>
          <p:cNvCxnSpPr/>
          <p:nvPr/>
        </p:nvCxnSpPr>
        <p:spPr>
          <a:xfrm>
            <a:off x="2576945" y="1371599"/>
            <a:ext cx="5084618" cy="0"/>
          </a:xfrm>
          <a:prstGeom prst="line">
            <a:avLst/>
          </a:prstGeom>
          <a:ln>
            <a:solidFill>
              <a:srgbClr val="7B1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002338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CC68-F697-4850-83CD-F7FB72F9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A7026-A595-46F7-B88C-2FB05B4FF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FC45-1CDA-47C1-9ADD-DEE6B32B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B912A0-4E21-4001-BD35-B0E2030AC31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8435802" cy="69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%"/>
          </a:bodyPr>
          <a:lstStyle>
            <a:lvl1pPr algn="l" defTabSz="914400" rtl="0" eaLnBrk="1" latinLnBrk="0" hangingPunct="1">
              <a:lnSpc>
                <a:spcPct val="90%"/>
              </a:lnSpc>
              <a:spcBef>
                <a:spcPct val="0%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7B1B7D"/>
                </a:solidFill>
                <a:latin typeface="Calisto MT" panose="02040603050505030304" pitchFamily="18" charset="0"/>
              </a:rPr>
              <a:t>System Overview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A79FC9-8BF6-4BF4-875B-4E3FA1C664D9}"/>
              </a:ext>
            </a:extLst>
          </p:cNvPr>
          <p:cNvCxnSpPr>
            <a:cxnSpLocks/>
          </p:cNvCxnSpPr>
          <p:nvPr/>
        </p:nvCxnSpPr>
        <p:spPr>
          <a:xfrm>
            <a:off x="1883216" y="1058966"/>
            <a:ext cx="6567054" cy="0"/>
          </a:xfrm>
          <a:prstGeom prst="line">
            <a:avLst/>
          </a:prstGeom>
          <a:ln>
            <a:solidFill>
              <a:srgbClr val="7B1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3916C84-3E37-4E10-B994-960BE6FCF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20" y="1152196"/>
            <a:ext cx="5810250" cy="568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69095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ABD2-9D37-4E28-9158-80BB7FA1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B1B7D"/>
                </a:solidFill>
              </a:rPr>
              <a:t> </a:t>
            </a:r>
            <a:r>
              <a:rPr lang="en-US" dirty="0">
                <a:solidFill>
                  <a:srgbClr val="7B1B7D"/>
                </a:solidFill>
                <a:latin typeface="Calisto MT" panose="02040603050505030304" pitchFamily="18" charset="0"/>
              </a:rPr>
              <a:t>Inventory</a:t>
            </a:r>
            <a:r>
              <a:rPr lang="en-US" dirty="0">
                <a:solidFill>
                  <a:srgbClr val="7B1B7D"/>
                </a:solidFill>
              </a:rPr>
              <a:t> </a:t>
            </a:r>
            <a:r>
              <a:rPr lang="en-US" dirty="0">
                <a:solidFill>
                  <a:srgbClr val="7B1B7D"/>
                </a:solidFill>
                <a:latin typeface="Calisto MT" panose="02040603050505030304" pitchFamily="18" charset="0"/>
              </a:rPr>
              <a:t>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F5B6-ED40-49D1-A6F1-2279DC892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1818"/>
            <a:ext cx="9616593" cy="4516579"/>
          </a:xfrm>
        </p:spPr>
        <p:txBody>
          <a:bodyPr>
            <a:noAutofit/>
          </a:bodyPr>
          <a:lstStyle/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When our client buy products, they will added it stock management.</a:t>
            </a:r>
          </a:p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They will be able to update and delete stocks details.</a:t>
            </a:r>
          </a:p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Also they will be able to add a product to system and update, delete product details.</a:t>
            </a:r>
          </a:p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If some stock is going to run out, our client will be able to see it in exceed report.</a:t>
            </a:r>
          </a:p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Also client can view wholesale prices.</a:t>
            </a:r>
          </a:p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When customer purchases an order cashier able to calculate bill and add payments, it will deducted from available products.</a:t>
            </a:r>
          </a:p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Also they will be able to view reports.</a:t>
            </a:r>
          </a:p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2332A-0AAB-4F7B-9B78-832EFD41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0D124D-ACA4-40B9-B9CD-E20EF356189D}"/>
              </a:ext>
            </a:extLst>
          </p:cNvPr>
          <p:cNvCxnSpPr/>
          <p:nvPr/>
        </p:nvCxnSpPr>
        <p:spPr>
          <a:xfrm>
            <a:off x="838200" y="1399309"/>
            <a:ext cx="9802091" cy="0"/>
          </a:xfrm>
          <a:prstGeom prst="line">
            <a:avLst/>
          </a:prstGeom>
          <a:ln>
            <a:solidFill>
              <a:srgbClr val="7B1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09304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9BEB-B751-4D4C-869E-A1D89C0A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B1B7D"/>
                </a:solidFill>
                <a:latin typeface="Calisto MT" panose="02040603050505030304" pitchFamily="18" charset="0"/>
              </a:rPr>
              <a:t>Payroll</a:t>
            </a:r>
            <a:r>
              <a:rPr lang="en-US" dirty="0">
                <a:solidFill>
                  <a:srgbClr val="7B1B7D"/>
                </a:solidFill>
              </a:rPr>
              <a:t> </a:t>
            </a:r>
            <a:r>
              <a:rPr lang="en-US" dirty="0">
                <a:solidFill>
                  <a:srgbClr val="7B1B7D"/>
                </a:solidFill>
                <a:latin typeface="Calisto MT" panose="02040603050505030304" pitchFamily="18" charset="0"/>
              </a:rPr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ACA85-C2CD-4756-99D9-0353A324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In this business, employees leaves will recorded by the system.</a:t>
            </a:r>
          </a:p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Client will be able to calculate salary using leaves data and employee details. </a:t>
            </a:r>
          </a:p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Also client will be able to update and delete employee salaries.</a:t>
            </a:r>
          </a:p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Client will be able to calculating salary with OT rate and hours.</a:t>
            </a:r>
          </a:p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This function includes the generating the salary report also.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7C49C-0A25-4672-A944-8D619A4E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FB9CC7-2D07-4873-BA49-876D550FDC8A}"/>
              </a:ext>
            </a:extLst>
          </p:cNvPr>
          <p:cNvCxnSpPr/>
          <p:nvPr/>
        </p:nvCxnSpPr>
        <p:spPr>
          <a:xfrm>
            <a:off x="949037" y="1496290"/>
            <a:ext cx="9802091" cy="0"/>
          </a:xfrm>
          <a:prstGeom prst="line">
            <a:avLst/>
          </a:prstGeom>
          <a:ln>
            <a:solidFill>
              <a:srgbClr val="7B1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67584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0C79-25BE-4B18-A93B-5FEC2765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lnSpc>
                <a:spcPct val="150%"/>
              </a:lnSpc>
              <a:buClr>
                <a:srgbClr val="7B1B7D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B1B7D"/>
                </a:solidFill>
                <a:latin typeface="Calisto MT" panose="02040603050505030304" pitchFamily="18" charset="0"/>
              </a:rPr>
              <a:t>User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CA4C0-5CB3-4DC4-9ED6-A8770313B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896157" cy="3880773"/>
          </a:xfrm>
        </p:spPr>
        <p:txBody>
          <a:bodyPr>
            <a:noAutofit/>
          </a:bodyPr>
          <a:lstStyle/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This function is supported to keep record of users in their business.</a:t>
            </a:r>
          </a:p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This users are employees and customers.</a:t>
            </a:r>
          </a:p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When a new employee join the company, client able to add their details in to the system.</a:t>
            </a:r>
          </a:p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Client will be able to handling employees and promote their position.</a:t>
            </a:r>
          </a:p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 And also client will be able to view customer details under their purchases.  </a:t>
            </a:r>
          </a:p>
          <a:p>
            <a:pPr>
              <a:lnSpc>
                <a:spcPct val="150%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Also this function includes the generating the customer and employee report.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89198-E2BB-4F0F-A576-03DFB44A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30E-D278-4B90-859A-5867BC7AC013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79B48C-9990-43FE-B664-25CD9D25584D}"/>
              </a:ext>
            </a:extLst>
          </p:cNvPr>
          <p:cNvCxnSpPr/>
          <p:nvPr/>
        </p:nvCxnSpPr>
        <p:spPr>
          <a:xfrm>
            <a:off x="962891" y="1496291"/>
            <a:ext cx="9802091" cy="0"/>
          </a:xfrm>
          <a:prstGeom prst="line">
            <a:avLst/>
          </a:prstGeom>
          <a:ln>
            <a:solidFill>
              <a:srgbClr val="7B1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595557"/>
      </p:ext>
    </p:extLst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D6B2EC"/>
      </a:accent1>
      <a:accent2>
        <a:srgbClr val="65228D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9639CE"/>
      </a:hlink>
      <a:folHlink>
        <a:srgbClr val="D6B2E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%">
              <a:schemeClr val="phClr">
                <a:tint val="65%"/>
                <a:lumMod val="110%"/>
              </a:schemeClr>
            </a:gs>
            <a:gs pos="88%">
              <a:schemeClr val="phClr">
                <a:tint val="90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6%"/>
                <a:lumMod val="100%"/>
              </a:schemeClr>
            </a:gs>
            <a:gs pos="78%">
              <a:schemeClr val="phClr">
                <a:shade val="94%"/>
                <a:lumMod val="94%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0%"/>
                <a:lumMod val="104%"/>
              </a:schemeClr>
            </a:gs>
            <a:gs pos="94%">
              <a:schemeClr val="phClr">
                <a:shade val="96%"/>
                <a:lumMod val="82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0%"/>
                <a:lumMod val="110%"/>
              </a:schemeClr>
            </a:gs>
            <a:gs pos="100%">
              <a:schemeClr val="phClr">
                <a:shade val="94%"/>
                <a:lumMod val="96%"/>
              </a:schemeClr>
            </a:gs>
          </a:gsLst>
          <a:path path="circle">
            <a:fillToRect l="50%" t="50%" r="100%" b="100%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470</TotalTime>
  <Words>607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Batang</vt:lpstr>
      <vt:lpstr>Aparajita</vt:lpstr>
      <vt:lpstr>Arial</vt:lpstr>
      <vt:lpstr>Baskerville Old Face</vt:lpstr>
      <vt:lpstr>Calibri</vt:lpstr>
      <vt:lpstr>Calisto MT</vt:lpstr>
      <vt:lpstr>Trebuchet MS</vt:lpstr>
      <vt:lpstr>Wingdings</vt:lpstr>
      <vt:lpstr>Wingdings 3</vt:lpstr>
      <vt:lpstr>Facet</vt:lpstr>
      <vt:lpstr>Micro Electronics</vt:lpstr>
      <vt:lpstr>Introduction</vt:lpstr>
      <vt:lpstr>Introduction</vt:lpstr>
      <vt:lpstr> </vt:lpstr>
      <vt:lpstr> </vt:lpstr>
      <vt:lpstr> </vt:lpstr>
      <vt:lpstr> Inventory Management</vt:lpstr>
      <vt:lpstr>Payroll System</vt:lpstr>
      <vt:lpstr>User Management</vt:lpstr>
      <vt:lpstr>Admin Management</vt:lpstr>
      <vt:lpstr>Tools and Technologies.</vt:lpstr>
      <vt:lpstr>Work break down structure.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Electronics</dc:title>
  <dc:creator>kaushalya rajapakshe</dc:creator>
  <cp:lastModifiedBy>Rajapakshe D.I.K. it16178700</cp:lastModifiedBy>
  <cp:revision>38</cp:revision>
  <dcterms:created xsi:type="dcterms:W3CDTF">2018-07-19T08:31:54Z</dcterms:created>
  <dcterms:modified xsi:type="dcterms:W3CDTF">2018-10-10T10:39:05Z</dcterms:modified>
</cp:coreProperties>
</file>