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sldIdLst>
    <p:sldId id="256" r:id="rId5"/>
    <p:sldId id="257" r:id="rId6"/>
    <p:sldId id="266" r:id="rId7"/>
    <p:sldId id="267" r:id="rId8"/>
    <p:sldId id="259" r:id="rId9"/>
    <p:sldId id="268" r:id="rId10"/>
    <p:sldId id="269" r:id="rId11"/>
    <p:sldId id="260" r:id="rId12"/>
    <p:sldId id="261" r:id="rId13"/>
    <p:sldId id="262" r:id="rId14"/>
    <p:sldId id="263" r:id="rId15"/>
    <p:sldId id="264" r:id="rId16"/>
    <p:sldId id="265"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5" autoAdjust="0"/>
    <p:restoredTop sz="94660"/>
  </p:normalViewPr>
  <p:slideViewPr>
    <p:cSldViewPr snapToGrid="0">
      <p:cViewPr varScale="1">
        <p:scale>
          <a:sx n="86" d="100"/>
          <a:sy n="86" d="100"/>
        </p:scale>
        <p:origin x="84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10/6/2019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10/6/2019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10/6/2019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10/6/2019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10/6/2019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A92F-2312-F045-A90C-57BCB0587F30}"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608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10/6/2019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10/6/2019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erifysoft.com/en_cmtx.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Code Complexity Measuring Tool</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IT16178700		 D.I.K. </a:t>
            </a:r>
            <a:r>
              <a:rPr lang="en-US" dirty="0" err="1"/>
              <a:t>Rajapakshe</a:t>
            </a:r>
            <a:endParaRPr lang="en-US" dirty="0"/>
          </a:p>
          <a:p>
            <a:endParaRPr lang="en-US" dirty="0"/>
          </a:p>
          <a:p>
            <a:r>
              <a:rPr lang="en-US" dirty="0"/>
              <a:t>IT17018760		        M.P.P. Shamil</a:t>
            </a:r>
          </a:p>
          <a:p>
            <a:endParaRPr lang="en-US" dirty="0"/>
          </a:p>
          <a:p>
            <a:r>
              <a:rPr lang="en-US" dirty="0"/>
              <a:t>IT17056212 </a:t>
            </a:r>
          </a:p>
          <a:p>
            <a:r>
              <a:rPr lang="en-US" dirty="0"/>
              <a:t>P.M.C.P. </a:t>
            </a:r>
            <a:r>
              <a:rPr lang="en-US" dirty="0" err="1"/>
              <a:t>Paththinisekara</a:t>
            </a:r>
            <a:endParaRPr lang="en-US" dirty="0"/>
          </a:p>
          <a:p>
            <a:endParaRPr lang="en-US" dirty="0"/>
          </a:p>
          <a:p>
            <a:r>
              <a:rPr lang="en-US" dirty="0"/>
              <a:t>IT17152938</a:t>
            </a:r>
          </a:p>
          <a:p>
            <a:r>
              <a:rPr lang="en-US" dirty="0"/>
              <a:t>S.K. Liyanage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c</a:t>
            </a:r>
            <a:r>
              <a:rPr lang="en-US" cap="none" dirty="0"/>
              <a:t>ont</a:t>
            </a:r>
            <a:r>
              <a:rPr lang="en-US" dirty="0"/>
              <a: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just">
              <a:lnSpc>
                <a:spcPct val="100000"/>
              </a:lnSpc>
            </a:pPr>
            <a:r>
              <a:rPr lang="en-US" i="1" dirty="0"/>
              <a:t>Derive the complexity of a program due to size factor:-</a:t>
            </a:r>
          </a:p>
          <a:p>
            <a:pPr algn="just">
              <a:lnSpc>
                <a:spcPct val="100000"/>
              </a:lnSpc>
            </a:pPr>
            <a:endParaRPr lang="en-US" i="1" dirty="0"/>
          </a:p>
          <a:p>
            <a:pPr lvl="2" algn="just">
              <a:lnSpc>
                <a:spcPct val="100000"/>
              </a:lnSpc>
              <a:buFont typeface="Wingdings" panose="05000000000000000000" pitchFamily="2" charset="2"/>
              <a:buChar char="Ø"/>
            </a:pPr>
            <a:r>
              <a:rPr lang="en-US" dirty="0"/>
              <a:t>Various java functions to measure operators, keywords, manipulators, text inside double quotes, classes, methods, objects, variables, array names and numeric values by reading the code line by line.</a:t>
            </a:r>
          </a:p>
          <a:p>
            <a:pPr marL="914400" lvl="2" indent="0" algn="just">
              <a:lnSpc>
                <a:spcPct val="100000"/>
              </a:lnSpc>
              <a:buNone/>
            </a:pPr>
            <a:endParaRPr lang="en-US" dirty="0"/>
          </a:p>
          <a:p>
            <a:pPr lvl="2" algn="just">
              <a:lnSpc>
                <a:spcPct val="100000"/>
              </a:lnSpc>
              <a:buFont typeface="Wingdings" panose="05000000000000000000" pitchFamily="2" charset="2"/>
              <a:buChar char="Ø"/>
            </a:pPr>
            <a:r>
              <a:rPr lang="en-US" i="1" dirty="0"/>
              <a:t>Some operators like (*) sign had to be disregard in </a:t>
            </a:r>
            <a:r>
              <a:rPr lang="en-US" i="1" dirty="0" err="1"/>
              <a:t>c++</a:t>
            </a:r>
            <a:r>
              <a:rPr lang="en-US" i="1" dirty="0"/>
              <a:t> pointers because it’s not a deference operator there. </a:t>
            </a:r>
          </a:p>
          <a:p>
            <a:pPr marL="0" indent="0" algn="just">
              <a:lnSpc>
                <a:spcPct val="100000"/>
              </a:lnSpc>
              <a:buNone/>
            </a:pPr>
            <a:endParaRPr lang="en-US" dirty="0"/>
          </a:p>
        </p:txBody>
      </p:sp>
    </p:spTree>
    <p:extLst>
      <p:ext uri="{BB962C8B-B14F-4D97-AF65-F5344CB8AC3E}">
        <p14:creationId xmlns:p14="http://schemas.microsoft.com/office/powerpoint/2010/main" val="5760802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c</a:t>
            </a:r>
            <a:r>
              <a:rPr lang="en-US" cap="none" dirty="0"/>
              <a:t>ont</a:t>
            </a:r>
            <a:r>
              <a:rPr lang="en-US" dirty="0"/>
              <a: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lnSpcReduction="10000"/>
          </a:bodyPr>
          <a:lstStyle/>
          <a:p>
            <a:pPr algn="just">
              <a:lnSpc>
                <a:spcPct val="100000"/>
              </a:lnSpc>
            </a:pPr>
            <a:r>
              <a:rPr lang="en-US" i="1" dirty="0"/>
              <a:t>Derive the complexity of a program due to Type of control structures factor:-</a:t>
            </a:r>
          </a:p>
          <a:p>
            <a:pPr algn="just">
              <a:lnSpc>
                <a:spcPct val="100000"/>
              </a:lnSpc>
            </a:pPr>
            <a:endParaRPr lang="en-US" sz="1800" i="1" dirty="0"/>
          </a:p>
          <a:p>
            <a:pPr lvl="2" algn="just">
              <a:lnSpc>
                <a:spcPct val="100000"/>
              </a:lnSpc>
              <a:buFont typeface="Wingdings" panose="05000000000000000000" pitchFamily="2" charset="2"/>
              <a:buChar char="Ø"/>
            </a:pPr>
            <a:r>
              <a:rPr lang="en-US" dirty="0"/>
              <a:t>Checked whether an ‘If’ condition exists in a line.</a:t>
            </a:r>
          </a:p>
          <a:p>
            <a:pPr lvl="2" algn="just">
              <a:lnSpc>
                <a:spcPct val="100000"/>
              </a:lnSpc>
              <a:buFont typeface="Wingdings" panose="05000000000000000000" pitchFamily="2" charset="2"/>
              <a:buChar char="Ø"/>
            </a:pPr>
            <a:endParaRPr lang="en-US" dirty="0"/>
          </a:p>
          <a:p>
            <a:pPr lvl="2" algn="just">
              <a:lnSpc>
                <a:spcPct val="100000"/>
              </a:lnSpc>
              <a:buFont typeface="Wingdings" panose="05000000000000000000" pitchFamily="2" charset="2"/>
              <a:buChar char="Ø"/>
            </a:pPr>
            <a:r>
              <a:rPr lang="en-US" dirty="0"/>
              <a:t>Checked whether iterative control structure such as a ‘for’, ‘while’, or ‘do-while’ loop exists in a line.</a:t>
            </a:r>
          </a:p>
          <a:p>
            <a:pPr marL="914400" lvl="2" indent="0" algn="just">
              <a:lnSpc>
                <a:spcPct val="100000"/>
              </a:lnSpc>
              <a:buNone/>
            </a:pPr>
            <a:endParaRPr lang="en-US" dirty="0"/>
          </a:p>
          <a:p>
            <a:pPr lvl="2" algn="just">
              <a:lnSpc>
                <a:spcPct val="100000"/>
              </a:lnSpc>
              <a:buFont typeface="Wingdings" panose="05000000000000000000" pitchFamily="2" charset="2"/>
              <a:buChar char="Ø"/>
            </a:pPr>
            <a:r>
              <a:rPr lang="en-US" i="1" dirty="0"/>
              <a:t>Count of logical (‘&amp;&amp;’ and ‘||’) or bitwise (‘&amp;’ and ‘|’) operators found in that particular condition or loop.</a:t>
            </a:r>
            <a:endParaRPr lang="en-US" dirty="0"/>
          </a:p>
          <a:p>
            <a:pPr lvl="2" algn="just">
              <a:lnSpc>
                <a:spcPct val="10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40090226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c</a:t>
            </a:r>
            <a:r>
              <a:rPr lang="en-US" cap="none" dirty="0"/>
              <a:t>ont</a:t>
            </a:r>
            <a:r>
              <a:rPr lang="en-US" dirty="0"/>
              <a: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just">
              <a:lnSpc>
                <a:spcPct val="100000"/>
              </a:lnSpc>
            </a:pPr>
            <a:r>
              <a:rPr lang="en-US" i="1" dirty="0"/>
              <a:t>Derive the complexity of a program due to nesting level of control structures factor:-</a:t>
            </a:r>
          </a:p>
          <a:p>
            <a:pPr algn="just">
              <a:lnSpc>
                <a:spcPct val="100000"/>
              </a:lnSpc>
            </a:pPr>
            <a:endParaRPr lang="en-US" i="1" dirty="0"/>
          </a:p>
          <a:p>
            <a:pPr lvl="2" algn="just">
              <a:lnSpc>
                <a:spcPct val="100000"/>
              </a:lnSpc>
              <a:buFont typeface="Wingdings" panose="05000000000000000000" pitchFamily="2" charset="2"/>
              <a:buChar char="Ø"/>
            </a:pPr>
            <a:r>
              <a:rPr lang="en-US" dirty="0"/>
              <a:t>Check for outer most level nesting.</a:t>
            </a:r>
          </a:p>
          <a:p>
            <a:pPr lvl="2" algn="just">
              <a:lnSpc>
                <a:spcPct val="100000"/>
              </a:lnSpc>
              <a:buFont typeface="Wingdings" panose="05000000000000000000" pitchFamily="2" charset="2"/>
              <a:buChar char="Ø"/>
            </a:pPr>
            <a:endParaRPr lang="en-US" dirty="0"/>
          </a:p>
          <a:p>
            <a:pPr lvl="2" algn="just">
              <a:lnSpc>
                <a:spcPct val="100000"/>
              </a:lnSpc>
              <a:buFont typeface="Wingdings" panose="05000000000000000000" pitchFamily="2" charset="2"/>
              <a:buChar char="Ø"/>
            </a:pPr>
            <a:r>
              <a:rPr lang="en-US" dirty="0"/>
              <a:t>Check for inner most level nesting.</a:t>
            </a:r>
          </a:p>
          <a:p>
            <a:pPr marL="914400" lvl="2" indent="0" algn="just">
              <a:lnSpc>
                <a:spcPct val="100000"/>
              </a:lnSpc>
              <a:buNone/>
            </a:pPr>
            <a:endParaRPr lang="en-US" dirty="0"/>
          </a:p>
          <a:p>
            <a:pPr lvl="2" algn="just">
              <a:lnSpc>
                <a:spcPct val="100000"/>
              </a:lnSpc>
              <a:buFont typeface="Wingdings" panose="05000000000000000000" pitchFamily="2" charset="2"/>
              <a:buChar char="Ø"/>
            </a:pPr>
            <a:r>
              <a:rPr lang="en-US" i="1" dirty="0"/>
              <a:t>The complexity of each statement will be increased according to each level of nesting by one. </a:t>
            </a:r>
            <a:endParaRPr lang="en-US" dirty="0"/>
          </a:p>
        </p:txBody>
      </p:sp>
    </p:spTree>
    <p:extLst>
      <p:ext uri="{BB962C8B-B14F-4D97-AF65-F5344CB8AC3E}">
        <p14:creationId xmlns:p14="http://schemas.microsoft.com/office/powerpoint/2010/main" val="40344432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c</a:t>
            </a:r>
            <a:r>
              <a:rPr lang="en-US" cap="none" dirty="0"/>
              <a:t>ont</a:t>
            </a:r>
            <a:r>
              <a:rPr lang="en-US" dirty="0"/>
              <a: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just">
              <a:lnSpc>
                <a:spcPct val="100000"/>
              </a:lnSpc>
            </a:pPr>
            <a:r>
              <a:rPr lang="en-US" i="1" dirty="0"/>
              <a:t>Derive the complexity of a program due Inheritance factor:-</a:t>
            </a:r>
          </a:p>
          <a:p>
            <a:pPr algn="just">
              <a:lnSpc>
                <a:spcPct val="100000"/>
              </a:lnSpc>
            </a:pPr>
            <a:endParaRPr lang="en-US" i="1" dirty="0"/>
          </a:p>
          <a:p>
            <a:pPr marL="0" indent="0" algn="just">
              <a:lnSpc>
                <a:spcPct val="100000"/>
              </a:lnSpc>
              <a:buNone/>
            </a:pPr>
            <a:r>
              <a:rPr lang="en-US" i="1" dirty="0"/>
              <a:t>Complexity of a class due to its inheritance (</a:t>
            </a:r>
            <a:r>
              <a:rPr lang="en-US" i="1" dirty="0" err="1"/>
              <a:t>CCi</a:t>
            </a:r>
            <a:r>
              <a:rPr lang="en-US" i="1" dirty="0"/>
              <a:t>) = Number of ancestor classes of the class + 1</a:t>
            </a:r>
          </a:p>
        </p:txBody>
      </p:sp>
    </p:spTree>
    <p:extLst>
      <p:ext uri="{BB962C8B-B14F-4D97-AF65-F5344CB8AC3E}">
        <p14:creationId xmlns:p14="http://schemas.microsoft.com/office/powerpoint/2010/main" val="26735354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c</a:t>
            </a:r>
            <a:r>
              <a:rPr lang="en-US" cap="none" dirty="0"/>
              <a:t>ont</a:t>
            </a:r>
            <a:r>
              <a:rPr lang="en-US" dirty="0"/>
              <a: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just">
              <a:lnSpc>
                <a:spcPct val="100000"/>
              </a:lnSpc>
            </a:pPr>
            <a:r>
              <a:rPr lang="en-US" i="1" dirty="0"/>
              <a:t>Derive the complexity of a program due recursion factor:-</a:t>
            </a:r>
          </a:p>
          <a:p>
            <a:pPr algn="just">
              <a:lnSpc>
                <a:spcPct val="100000"/>
              </a:lnSpc>
            </a:pPr>
            <a:endParaRPr lang="en-US" sz="1800" i="1" dirty="0"/>
          </a:p>
          <a:p>
            <a:pPr lvl="2" algn="just">
              <a:lnSpc>
                <a:spcPct val="100000"/>
              </a:lnSpc>
              <a:buFont typeface="Wingdings" panose="05000000000000000000" pitchFamily="2" charset="2"/>
              <a:buChar char="Ø"/>
            </a:pPr>
            <a:r>
              <a:rPr lang="en-US" i="1" dirty="0"/>
              <a:t> Total complexity of a program statement (Cps) and multiply it by two </a:t>
            </a:r>
          </a:p>
        </p:txBody>
      </p:sp>
    </p:spTree>
    <p:extLst>
      <p:ext uri="{BB962C8B-B14F-4D97-AF65-F5344CB8AC3E}">
        <p14:creationId xmlns:p14="http://schemas.microsoft.com/office/powerpoint/2010/main" val="6031700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lvl="0"/>
            <a:r>
              <a:rPr lang="en-US" dirty="0"/>
              <a:t>RESULTS AND DISCUSSION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just">
              <a:lnSpc>
                <a:spcPct val="100000"/>
              </a:lnSpc>
            </a:pPr>
            <a:r>
              <a:rPr lang="en-US" i="1" dirty="0"/>
              <a:t>Regex patterns are a very efficient way to identify keywords.</a:t>
            </a:r>
          </a:p>
          <a:p>
            <a:pPr marL="0" indent="0" algn="just">
              <a:lnSpc>
                <a:spcPct val="100000"/>
              </a:lnSpc>
              <a:buNone/>
            </a:pPr>
            <a:endParaRPr lang="en-US" i="1" dirty="0"/>
          </a:p>
          <a:p>
            <a:pPr algn="just">
              <a:lnSpc>
                <a:spcPct val="100000"/>
              </a:lnSpc>
            </a:pPr>
            <a:r>
              <a:rPr lang="en-US" i="1" dirty="0"/>
              <a:t>When implementing most of the features specially feature that require to locate specific Strings it wasn’t convenient to use regex patterns because in cases such as keywords become parts of Strings.</a:t>
            </a:r>
          </a:p>
        </p:txBody>
      </p:sp>
    </p:spTree>
    <p:extLst>
      <p:ext uri="{BB962C8B-B14F-4D97-AF65-F5344CB8AC3E}">
        <p14:creationId xmlns:p14="http://schemas.microsoft.com/office/powerpoint/2010/main" val="184426235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766798" y="639315"/>
            <a:ext cx="8101493" cy="1474330"/>
          </a:xfrm>
        </p:spPr>
        <p:txBody>
          <a:bodyPr>
            <a:normAutofit/>
          </a:bodyPr>
          <a:lstStyle/>
          <a:p>
            <a:pPr lvl="0"/>
            <a:r>
              <a:rPr lang="en-US" dirty="0"/>
              <a:t>RESULTS AND DISCUSSION c</a:t>
            </a:r>
            <a:r>
              <a:rPr lang="en-US" cap="none" dirty="0"/>
              <a:t>ont</a:t>
            </a:r>
            <a:r>
              <a:rPr lang="en-US" dirty="0"/>
              <a: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just">
              <a:lnSpc>
                <a:spcPct val="100000"/>
              </a:lnSpc>
            </a:pPr>
            <a:r>
              <a:rPr lang="en-US" i="1" dirty="0"/>
              <a:t>Some research papers shows inheritance as a size factor. They use number of children in a class to measure size.</a:t>
            </a:r>
          </a:p>
          <a:p>
            <a:pPr algn="just">
              <a:lnSpc>
                <a:spcPct val="100000"/>
              </a:lnSpc>
            </a:pPr>
            <a:r>
              <a:rPr lang="en-US" i="1" dirty="0"/>
              <a:t>Instead taking complexity of each statement in order to get the final result some research papers take the a class complexity using another equations such as,</a:t>
            </a:r>
          </a:p>
          <a:p>
            <a:pPr algn="just">
              <a:lnSpc>
                <a:spcPct val="100000"/>
              </a:lnSpc>
            </a:pPr>
            <a:endParaRPr lang="en-US" i="1" dirty="0"/>
          </a:p>
          <a:p>
            <a:pPr marL="0" indent="0" algn="just">
              <a:lnSpc>
                <a:spcPct val="100000"/>
              </a:lnSpc>
              <a:buNone/>
            </a:pPr>
            <a:endParaRPr lang="en-US" i="1" dirty="0"/>
          </a:p>
        </p:txBody>
      </p:sp>
      <p:pic>
        <p:nvPicPr>
          <p:cNvPr id="9" name="Picture 8">
            <a:extLst>
              <a:ext uri="{FF2B5EF4-FFF2-40B4-BE49-F238E27FC236}">
                <a16:creationId xmlns:a16="http://schemas.microsoft.com/office/drawing/2014/main" id="{AA3504EA-A9C6-43DC-988A-C4EDDD772676}"/>
              </a:ext>
            </a:extLst>
          </p:cNvPr>
          <p:cNvPicPr/>
          <p:nvPr/>
        </p:nvPicPr>
        <p:blipFill>
          <a:blip r:embed="rId3">
            <a:extLst>
              <a:ext uri="{28A0092B-C50C-407E-A947-70E740481C1C}">
                <a14:useLocalDpi xmlns:a14="http://schemas.microsoft.com/office/drawing/2010/main" val="0"/>
              </a:ext>
            </a:extLst>
          </a:blip>
          <a:stretch>
            <a:fillRect/>
          </a:stretch>
        </p:blipFill>
        <p:spPr>
          <a:xfrm>
            <a:off x="5797088" y="5330189"/>
            <a:ext cx="3693275" cy="999333"/>
          </a:xfrm>
          <a:prstGeom prst="rect">
            <a:avLst/>
          </a:prstGeom>
          <a:ln>
            <a:solidFill>
              <a:schemeClr val="tx1"/>
            </a:solidFill>
          </a:ln>
        </p:spPr>
      </p:pic>
    </p:spTree>
    <p:extLst>
      <p:ext uri="{BB962C8B-B14F-4D97-AF65-F5344CB8AC3E}">
        <p14:creationId xmlns:p14="http://schemas.microsoft.com/office/powerpoint/2010/main" val="16985227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D0062A-0EFB-4637-8913-62436B0C3E42}"/>
              </a:ext>
            </a:extLst>
          </p:cNvPr>
          <p:cNvPicPr/>
          <p:nvPr/>
        </p:nvPicPr>
        <p:blipFill>
          <a:blip r:embed="rId2">
            <a:extLst>
              <a:ext uri="{28A0092B-C50C-407E-A947-70E740481C1C}">
                <a14:useLocalDpi xmlns:a14="http://schemas.microsoft.com/office/drawing/2010/main" val="0"/>
              </a:ext>
            </a:extLst>
          </a:blip>
          <a:stretch>
            <a:fillRect/>
          </a:stretch>
        </p:blipFill>
        <p:spPr>
          <a:xfrm>
            <a:off x="2978582" y="97674"/>
            <a:ext cx="5791345" cy="5735090"/>
          </a:xfrm>
          <a:prstGeom prst="rect">
            <a:avLst/>
          </a:prstGeom>
        </p:spPr>
      </p:pic>
      <p:sp>
        <p:nvSpPr>
          <p:cNvPr id="5" name="TextBox 4">
            <a:extLst>
              <a:ext uri="{FF2B5EF4-FFF2-40B4-BE49-F238E27FC236}">
                <a16:creationId xmlns:a16="http://schemas.microsoft.com/office/drawing/2014/main" id="{19ED2388-AD2C-4DCD-AAA4-B8DE227CF2BF}"/>
              </a:ext>
            </a:extLst>
          </p:cNvPr>
          <p:cNvSpPr txBox="1"/>
          <p:nvPr/>
        </p:nvSpPr>
        <p:spPr>
          <a:xfrm>
            <a:off x="3200400" y="5943600"/>
            <a:ext cx="5070764" cy="646331"/>
          </a:xfrm>
          <a:prstGeom prst="rect">
            <a:avLst/>
          </a:prstGeom>
          <a:noFill/>
        </p:spPr>
        <p:txBody>
          <a:bodyPr wrap="square" rtlCol="0">
            <a:spAutoFit/>
          </a:bodyPr>
          <a:lstStyle/>
          <a:p>
            <a:r>
              <a:rPr lang="en-US" dirty="0"/>
              <a:t>Metrics with respect to their use according to research articles </a:t>
            </a:r>
          </a:p>
        </p:txBody>
      </p:sp>
    </p:spTree>
    <p:extLst>
      <p:ext uri="{BB962C8B-B14F-4D97-AF65-F5344CB8AC3E}">
        <p14:creationId xmlns:p14="http://schemas.microsoft.com/office/powerpoint/2010/main" val="171115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646041" y="2911460"/>
            <a:ext cx="8101493" cy="1474330"/>
          </a:xfrm>
        </p:spPr>
        <p:txBody>
          <a:bodyPr>
            <a:normAutofit/>
          </a:bodyPr>
          <a:lstStyle/>
          <a:p>
            <a:pPr lvl="0"/>
            <a:r>
              <a:rPr lang="en-US"/>
              <a:t>Thank You</a:t>
            </a:r>
            <a:endParaRPr lang="en-US" dirty="0"/>
          </a:p>
        </p:txBody>
      </p:sp>
    </p:spTree>
    <p:extLst>
      <p:ext uri="{BB962C8B-B14F-4D97-AF65-F5344CB8AC3E}">
        <p14:creationId xmlns:p14="http://schemas.microsoft.com/office/powerpoint/2010/main" val="134250528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54583" y="1814945"/>
            <a:ext cx="7873129" cy="4403740"/>
          </a:xfrm>
        </p:spPr>
        <p:txBody>
          <a:bodyPr>
            <a:noAutofit/>
          </a:bodyPr>
          <a:lstStyle/>
          <a:p>
            <a:pPr>
              <a:lnSpc>
                <a:spcPct val="150000"/>
              </a:lnSpc>
              <a:buFont typeface="Wingdings" panose="05000000000000000000" pitchFamily="2" charset="2"/>
              <a:buChar char="Ø"/>
            </a:pPr>
            <a:r>
              <a:rPr lang="en-US" sz="1800" dirty="0">
                <a:latin typeface="Century Gothic (Body)"/>
                <a:ea typeface="Batang" panose="020B0503020000020004" pitchFamily="18" charset="-127"/>
                <a:cs typeface="Aparajita" panose="020B0502040204020203" pitchFamily="18" charset="0"/>
              </a:rPr>
              <a:t>Tool measure,</a:t>
            </a:r>
          </a:p>
          <a:p>
            <a:pPr marL="1538287" indent="-457200">
              <a:lnSpc>
                <a:spcPct val="150000"/>
              </a:lnSpc>
              <a:buFont typeface="Wingdings" panose="05000000000000000000" pitchFamily="2" charset="2"/>
              <a:buChar char="q"/>
            </a:pPr>
            <a:r>
              <a:rPr lang="en-US" sz="1800" dirty="0">
                <a:latin typeface="Century Gothic (Body)"/>
                <a:ea typeface="Batang" panose="020B0503020000020004" pitchFamily="18" charset="-127"/>
                <a:cs typeface="Aparajita" panose="020B0502040204020203" pitchFamily="18" charset="0"/>
              </a:rPr>
              <a:t>Code size, Type and the nesting level of control structure, Inheritance and Recursion.</a:t>
            </a:r>
          </a:p>
          <a:p>
            <a:pPr marL="1538287" indent="-457200">
              <a:lnSpc>
                <a:spcPct val="150000"/>
              </a:lnSpc>
              <a:buFont typeface="Wingdings" panose="05000000000000000000" pitchFamily="2" charset="2"/>
              <a:buChar char="q"/>
            </a:pPr>
            <a:r>
              <a:rPr lang="en-US" sz="1800" dirty="0">
                <a:latin typeface="Century Gothic (Body)"/>
                <a:ea typeface="Batang" panose="020B0503020000020004" pitchFamily="18" charset="-127"/>
                <a:cs typeface="Aparajita" panose="020B0502040204020203" pitchFamily="18" charset="0"/>
              </a:rPr>
              <a:t>Developed for C++ and JAVA Language.</a:t>
            </a:r>
          </a:p>
          <a:p>
            <a:pPr marL="1538287" indent="-457200">
              <a:lnSpc>
                <a:spcPct val="150000"/>
              </a:lnSpc>
              <a:buFont typeface="Wingdings" panose="05000000000000000000" pitchFamily="2" charset="2"/>
              <a:buChar char="q"/>
            </a:pPr>
            <a:r>
              <a:rPr lang="en-US" sz="1800" dirty="0">
                <a:latin typeface="Century Gothic (Body)"/>
                <a:ea typeface="Calisto MT" charset="0"/>
                <a:cs typeface="Calisto MT" charset="0"/>
              </a:rPr>
              <a:t>Reduce complicated manual work by computerize code complexity and code details</a:t>
            </a:r>
            <a:r>
              <a:rPr lang="en-US" sz="1800" dirty="0">
                <a:latin typeface="Century Gothic (Body)"/>
                <a:ea typeface="Batang" panose="020B0503020000020004" pitchFamily="18" charset="-127"/>
                <a:cs typeface="Aparajita" panose="020B0502040204020203" pitchFamily="18" charset="0"/>
              </a:rPr>
              <a:t>.</a:t>
            </a:r>
          </a:p>
          <a:p>
            <a:pPr marL="1538287" indent="-457200">
              <a:lnSpc>
                <a:spcPct val="150000"/>
              </a:lnSpc>
              <a:buFont typeface="Wingdings" panose="05000000000000000000" pitchFamily="2" charset="2"/>
              <a:buChar char="q"/>
            </a:pPr>
            <a:r>
              <a:rPr lang="en-US" sz="1800" dirty="0">
                <a:latin typeface="Century Gothic (Body)"/>
                <a:ea typeface="Batang" panose="020B0503020000020004" pitchFamily="18" charset="-127"/>
                <a:cs typeface="Aparajita" panose="020B0502040204020203" pitchFamily="18" charset="0"/>
              </a:rPr>
              <a:t>Developed a web application for code complexity measuring tool.</a:t>
            </a:r>
          </a:p>
          <a:p>
            <a:pPr marL="1538287" indent="-457200">
              <a:lnSpc>
                <a:spcPct val="150000"/>
              </a:lnSpc>
              <a:buFont typeface="Wingdings" panose="05000000000000000000" pitchFamily="2" charset="2"/>
              <a:buChar char="q"/>
            </a:pPr>
            <a:r>
              <a:rPr lang="en-US" sz="1800" dirty="0">
                <a:latin typeface="Century Gothic (Body)"/>
                <a:ea typeface="Batang" panose="020B0503020000020004" pitchFamily="18" charset="-127"/>
                <a:cs typeface="Aparajita" panose="020B0502040204020203" pitchFamily="18" charset="0"/>
              </a:rPr>
              <a:t>Shows measure details using tables attach with lines.</a:t>
            </a:r>
          </a:p>
          <a:p>
            <a:pPr marL="1538287" indent="-457200">
              <a:lnSpc>
                <a:spcPct val="150000"/>
              </a:lnSpc>
              <a:buFont typeface="Wingdings" panose="05000000000000000000" pitchFamily="2" charset="2"/>
              <a:buChar char="q"/>
            </a:pPr>
            <a:r>
              <a:rPr lang="en-US" sz="1800" dirty="0">
                <a:latin typeface="Century Gothic (Body)"/>
                <a:ea typeface="Batang" panose="020B0503020000020004" pitchFamily="18" charset="-127"/>
                <a:cs typeface="Aparajita" panose="020B0502040204020203" pitchFamily="18" charset="0"/>
              </a:rPr>
              <a:t>Shows measure details using chart.</a:t>
            </a:r>
          </a:p>
          <a:p>
            <a:pPr marL="0" indent="0">
              <a:lnSpc>
                <a:spcPct val="100000"/>
              </a:lnSpc>
              <a:buNone/>
            </a:pPr>
            <a:endParaRPr lang="en-US" sz="1800" dirty="0">
              <a:latin typeface="Century Gothic (Body)"/>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51448" y="459205"/>
            <a:ext cx="8003973" cy="1474330"/>
          </a:xfrm>
        </p:spPr>
        <p:txBody>
          <a:bodyPr>
            <a:normAutofit/>
          </a:bodyPr>
          <a:lstStyle/>
          <a:p>
            <a:r>
              <a:rPr lang="en-US" dirty="0"/>
              <a:t>previously introduced tool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82292" y="1995055"/>
            <a:ext cx="7873129" cy="4403740"/>
          </a:xfrm>
        </p:spPr>
        <p:txBody>
          <a:bodyPr>
            <a:normAutofit/>
          </a:bodyPr>
          <a:lstStyle/>
          <a:p>
            <a:pPr>
              <a:lnSpc>
                <a:spcPct val="150000"/>
              </a:lnSpc>
              <a:buFont typeface="Wingdings" panose="05000000000000000000" pitchFamily="2" charset="2"/>
              <a:buChar char="Ø"/>
            </a:pPr>
            <a:r>
              <a:rPr lang="en-US" sz="1800" dirty="0">
                <a:latin typeface="Century Gothic (Body)"/>
                <a:ea typeface="Batang" panose="020B0503020000020004" pitchFamily="18" charset="-127"/>
                <a:cs typeface="Aparajita" panose="020B0502040204020203" pitchFamily="18" charset="0"/>
              </a:rPr>
              <a:t> Developed separate tools for C++ and JAVA</a:t>
            </a:r>
          </a:p>
          <a:p>
            <a:pPr lvl="2">
              <a:lnSpc>
                <a:spcPct val="150000"/>
              </a:lnSpc>
              <a:buFont typeface="Wingdings" charset="2"/>
              <a:buChar char="q"/>
            </a:pPr>
            <a:r>
              <a:rPr lang="en-US" dirty="0">
                <a:latin typeface="Century Gothic (Body)"/>
                <a:ea typeface="Batang" panose="020B0503020000020004" pitchFamily="18" charset="-127"/>
                <a:cs typeface="Aparajita" panose="020B0502040204020203" pitchFamily="18" charset="0"/>
              </a:rPr>
              <a:t>E.g.:- </a:t>
            </a:r>
            <a:r>
              <a:rPr lang="en-US" dirty="0" err="1">
                <a:latin typeface="Century Gothic (Body)"/>
                <a:ea typeface="Calisto MT" charset="0"/>
                <a:cs typeface="Calisto MT" charset="0"/>
              </a:rPr>
              <a:t>Verifysoft</a:t>
            </a:r>
            <a:r>
              <a:rPr lang="en-US" dirty="0">
                <a:latin typeface="Century Gothic (Body)"/>
                <a:ea typeface="Calisto MT" charset="0"/>
                <a:cs typeface="Calisto MT" charset="0"/>
              </a:rPr>
              <a:t> </a:t>
            </a:r>
          </a:p>
          <a:p>
            <a:pPr lvl="2">
              <a:lnSpc>
                <a:spcPct val="150000"/>
              </a:lnSpc>
              <a:buFont typeface="Wingdings" charset="2"/>
              <a:buChar char="q"/>
            </a:pPr>
            <a:r>
              <a:rPr lang="en-US" dirty="0">
                <a:latin typeface="Century Gothic (Body)"/>
                <a:ea typeface="Calisto MT" charset="0"/>
                <a:cs typeface="Calisto MT" charset="0"/>
              </a:rPr>
              <a:t>Tools:</a:t>
            </a:r>
            <a:br>
              <a:rPr lang="en-US" dirty="0">
                <a:latin typeface="Century Gothic (Body)"/>
                <a:ea typeface="Calisto MT" charset="0"/>
                <a:cs typeface="Calisto MT" charset="0"/>
              </a:rPr>
            </a:br>
            <a:r>
              <a:rPr lang="en-US" dirty="0" err="1">
                <a:latin typeface="Century Gothic (Body)"/>
                <a:ea typeface="Calisto MT" charset="0"/>
                <a:cs typeface="Calisto MT" charset="0"/>
                <a:hlinkClick r:id="rId3"/>
              </a:rPr>
              <a:t>testwell</a:t>
            </a:r>
            <a:r>
              <a:rPr lang="en-US" dirty="0">
                <a:latin typeface="Century Gothic (Body)"/>
                <a:ea typeface="Calisto MT" charset="0"/>
                <a:cs typeface="Calisto MT" charset="0"/>
                <a:hlinkClick r:id="rId3"/>
              </a:rPr>
              <a:t> CMT++</a:t>
            </a:r>
            <a:r>
              <a:rPr lang="en-US" dirty="0">
                <a:latin typeface="Century Gothic (Body)"/>
                <a:ea typeface="Calisto MT" charset="0"/>
                <a:cs typeface="Calisto MT" charset="0"/>
              </a:rPr>
              <a:t> (for C and C++)</a:t>
            </a:r>
            <a:br>
              <a:rPr lang="en-US" dirty="0">
                <a:latin typeface="Century Gothic (Body)"/>
                <a:ea typeface="Calisto MT" charset="0"/>
                <a:cs typeface="Calisto MT" charset="0"/>
              </a:rPr>
            </a:br>
            <a:r>
              <a:rPr lang="en-US" dirty="0" err="1">
                <a:latin typeface="Century Gothic (Body)"/>
                <a:ea typeface="Calisto MT" charset="0"/>
                <a:cs typeface="Calisto MT" charset="0"/>
                <a:hlinkClick r:id="rId3"/>
              </a:rPr>
              <a:t>testwell</a:t>
            </a:r>
            <a:r>
              <a:rPr lang="en-US" dirty="0">
                <a:latin typeface="Century Gothic (Body)"/>
                <a:ea typeface="Calisto MT" charset="0"/>
                <a:cs typeface="Calisto MT" charset="0"/>
                <a:hlinkClick r:id="rId3"/>
              </a:rPr>
              <a:t> </a:t>
            </a:r>
            <a:r>
              <a:rPr lang="en-US" dirty="0" err="1">
                <a:latin typeface="Century Gothic (Body)"/>
                <a:ea typeface="Calisto MT" charset="0"/>
                <a:cs typeface="Calisto MT" charset="0"/>
                <a:hlinkClick r:id="rId3"/>
              </a:rPr>
              <a:t>cmtjava</a:t>
            </a:r>
            <a:r>
              <a:rPr lang="en-US" dirty="0">
                <a:latin typeface="Century Gothic (Body)"/>
                <a:ea typeface="Calisto MT" charset="0"/>
                <a:cs typeface="Calisto MT" charset="0"/>
              </a:rPr>
              <a:t> (for java)</a:t>
            </a:r>
          </a:p>
          <a:p>
            <a:pPr>
              <a:lnSpc>
                <a:spcPct val="150000"/>
              </a:lnSpc>
              <a:buFont typeface="Wingdings" panose="05000000000000000000" pitchFamily="2" charset="2"/>
              <a:buChar char="Ø"/>
            </a:pPr>
            <a:r>
              <a:rPr lang="en-US" sz="1800" dirty="0">
                <a:latin typeface="Century Gothic (Body)"/>
                <a:ea typeface="Calisto MT" charset="0"/>
                <a:cs typeface="Calisto MT" charset="0"/>
              </a:rPr>
              <a:t>Consider about many other factors.</a:t>
            </a:r>
          </a:p>
          <a:p>
            <a:pPr lvl="1">
              <a:lnSpc>
                <a:spcPct val="150000"/>
              </a:lnSpc>
              <a:buFont typeface="Wingdings" charset="2"/>
              <a:buChar char="q"/>
            </a:pPr>
            <a:r>
              <a:rPr lang="en-US" sz="1800" dirty="0">
                <a:latin typeface="Century Gothic (Body)"/>
                <a:ea typeface="Calisto MT" charset="0"/>
                <a:cs typeface="Calisto MT" charset="0"/>
              </a:rPr>
              <a:t>Estimated number of errors</a:t>
            </a:r>
            <a:r>
              <a:rPr lang="en-US" sz="1800" dirty="0">
                <a:latin typeface="Century Gothic (Body)"/>
              </a:rPr>
              <a:t> </a:t>
            </a:r>
          </a:p>
          <a:p>
            <a:pPr lvl="1">
              <a:lnSpc>
                <a:spcPct val="150000"/>
              </a:lnSpc>
              <a:buFont typeface="Wingdings" charset="2"/>
              <a:buChar char="q"/>
            </a:pPr>
            <a:r>
              <a:rPr lang="en-US" sz="1800" dirty="0">
                <a:latin typeface="Century Gothic (Body)"/>
                <a:ea typeface="Calisto MT" charset="0"/>
                <a:cs typeface="Calisto MT" charset="0"/>
              </a:rPr>
              <a:t>Difficulty level, error proneness</a:t>
            </a:r>
          </a:p>
          <a:p>
            <a:pPr lvl="1">
              <a:lnSpc>
                <a:spcPct val="150000"/>
              </a:lnSpc>
              <a:buFont typeface="Wingdings" charset="2"/>
              <a:buChar char="q"/>
            </a:pPr>
            <a:r>
              <a:rPr lang="en-US" sz="1800" dirty="0">
                <a:latin typeface="Century Gothic (Body)"/>
                <a:ea typeface="Calisto MT" charset="0"/>
                <a:cs typeface="Calisto MT" charset="0"/>
              </a:rPr>
              <a:t>Implementation time / time to understand</a:t>
            </a:r>
          </a:p>
        </p:txBody>
      </p:sp>
    </p:spTree>
    <p:extLst>
      <p:ext uri="{BB962C8B-B14F-4D97-AF65-F5344CB8AC3E}">
        <p14:creationId xmlns:p14="http://schemas.microsoft.com/office/powerpoint/2010/main" val="19222397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51448" y="459205"/>
            <a:ext cx="8003973" cy="1474330"/>
          </a:xfrm>
        </p:spPr>
        <p:txBody>
          <a:bodyPr>
            <a:normAutofit/>
          </a:bodyPr>
          <a:lstStyle/>
          <a:p>
            <a:r>
              <a:rPr lang="en-US" dirty="0"/>
              <a:t>proposed tool</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82292" y="1995055"/>
            <a:ext cx="7873129" cy="4403740"/>
          </a:xfrm>
        </p:spPr>
        <p:txBody>
          <a:bodyPr>
            <a:normAutofit/>
          </a:bodyPr>
          <a:lstStyle/>
          <a:p>
            <a:pPr lvl="0">
              <a:lnSpc>
                <a:spcPct val="150000"/>
              </a:lnSpc>
              <a:buClr>
                <a:prstClr val="black"/>
              </a:buClr>
              <a:buFont typeface="Wingdings" panose="05000000000000000000" pitchFamily="2" charset="2"/>
              <a:buChar char="Ø"/>
            </a:pPr>
            <a:r>
              <a:rPr lang="en-US" sz="1800" dirty="0">
                <a:solidFill>
                  <a:prstClr val="black"/>
                </a:solidFill>
                <a:latin typeface="Century Gothic (Body)"/>
                <a:ea typeface="Batang" panose="020B0503020000020004" pitchFamily="18" charset="-127"/>
                <a:cs typeface="Aparajita" panose="020B0502040204020203" pitchFamily="18" charset="0"/>
              </a:rPr>
              <a:t> Single tool for both Language.</a:t>
            </a:r>
            <a:endParaRPr lang="en-US" sz="1800" dirty="0">
              <a:solidFill>
                <a:prstClr val="black"/>
              </a:solidFill>
              <a:latin typeface="Century Gothic (Body)"/>
              <a:ea typeface="Calisto MT" charset="0"/>
              <a:cs typeface="Calisto MT" charset="0"/>
            </a:endParaRPr>
          </a:p>
          <a:p>
            <a:pPr lvl="0">
              <a:lnSpc>
                <a:spcPct val="150000"/>
              </a:lnSpc>
              <a:buClr>
                <a:prstClr val="black"/>
              </a:buClr>
              <a:buFont typeface="Wingdings" panose="05000000000000000000" pitchFamily="2" charset="2"/>
              <a:buChar char="Ø"/>
            </a:pPr>
            <a:r>
              <a:rPr lang="en-US" sz="1800" dirty="0">
                <a:solidFill>
                  <a:prstClr val="black"/>
                </a:solidFill>
                <a:latin typeface="Century Gothic (Body)"/>
                <a:ea typeface="Calisto MT" charset="0"/>
                <a:cs typeface="Calisto MT" charset="0"/>
              </a:rPr>
              <a:t>Consider about code factors.</a:t>
            </a:r>
          </a:p>
          <a:p>
            <a:pPr lvl="1">
              <a:lnSpc>
                <a:spcPct val="150000"/>
              </a:lnSpc>
              <a:buClr>
                <a:prstClr val="black"/>
              </a:buClr>
              <a:buFont typeface="Wingdings" charset="2"/>
              <a:buChar char="q"/>
            </a:pPr>
            <a:r>
              <a:rPr lang="en-US" sz="1800" dirty="0">
                <a:solidFill>
                  <a:prstClr val="black"/>
                </a:solidFill>
                <a:latin typeface="Century Gothic (Body)"/>
                <a:ea typeface="Batang" panose="020B0503020000020004" pitchFamily="18" charset="-127"/>
                <a:cs typeface="Aparajita" panose="020B0502040204020203" pitchFamily="18" charset="0"/>
              </a:rPr>
              <a:t>Code size, Type and the nesting level of control structure, Inheritance and Recursion.</a:t>
            </a:r>
          </a:p>
          <a:p>
            <a:pPr lvl="1">
              <a:lnSpc>
                <a:spcPct val="150000"/>
              </a:lnSpc>
              <a:buClr>
                <a:prstClr val="black"/>
              </a:buClr>
              <a:buFont typeface="Wingdings" charset="2"/>
              <a:buChar char="q"/>
            </a:pPr>
            <a:r>
              <a:rPr lang="en-US" sz="1800" dirty="0">
                <a:solidFill>
                  <a:prstClr val="black"/>
                </a:solidFill>
                <a:latin typeface="Century Gothic (Body)"/>
                <a:ea typeface="Calisto MT" charset="0"/>
                <a:cs typeface="Calisto MT" charset="0"/>
              </a:rPr>
              <a:t>Simple UI for upload to code.</a:t>
            </a:r>
          </a:p>
          <a:p>
            <a:pPr lvl="1">
              <a:lnSpc>
                <a:spcPct val="150000"/>
              </a:lnSpc>
              <a:buClr>
                <a:prstClr val="black"/>
              </a:buClr>
              <a:buFont typeface="Wingdings" charset="2"/>
              <a:buChar char="q"/>
            </a:pPr>
            <a:r>
              <a:rPr lang="en-US" sz="1800" dirty="0">
                <a:solidFill>
                  <a:prstClr val="black"/>
                </a:solidFill>
                <a:latin typeface="Century Gothic (Body)"/>
                <a:ea typeface="Calisto MT" charset="0"/>
                <a:cs typeface="Calisto MT" charset="0"/>
              </a:rPr>
              <a:t>Formatting the source code</a:t>
            </a:r>
          </a:p>
          <a:p>
            <a:pPr lvl="2">
              <a:lnSpc>
                <a:spcPct val="150000"/>
              </a:lnSpc>
              <a:buClr>
                <a:prstClr val="black"/>
              </a:buClr>
              <a:buFont typeface="Wingdings" charset="2"/>
              <a:buChar char="v"/>
            </a:pPr>
            <a:r>
              <a:rPr lang="en-US" dirty="0">
                <a:solidFill>
                  <a:prstClr val="black"/>
                </a:solidFill>
                <a:latin typeface="Century Gothic (Body)"/>
                <a:ea typeface="Calisto MT" charset="0"/>
                <a:cs typeface="Calisto MT" charset="0"/>
              </a:rPr>
              <a:t>Removing white spaces</a:t>
            </a:r>
          </a:p>
          <a:p>
            <a:pPr lvl="2">
              <a:lnSpc>
                <a:spcPct val="150000"/>
              </a:lnSpc>
              <a:buClr>
                <a:prstClr val="black"/>
              </a:buClr>
              <a:buFont typeface="Wingdings" charset="2"/>
              <a:buChar char="v"/>
            </a:pPr>
            <a:r>
              <a:rPr lang="en-US" dirty="0">
                <a:solidFill>
                  <a:prstClr val="black"/>
                </a:solidFill>
                <a:latin typeface="Century Gothic (Body)"/>
                <a:ea typeface="Calisto MT" charset="0"/>
                <a:cs typeface="Calisto MT" charset="0"/>
              </a:rPr>
              <a:t>Removing comments</a:t>
            </a:r>
          </a:p>
          <a:p>
            <a:pPr lvl="1">
              <a:lnSpc>
                <a:spcPct val="150000"/>
              </a:lnSpc>
              <a:buClr>
                <a:prstClr val="black"/>
              </a:buClr>
              <a:buFont typeface="Wingdings" charset="2"/>
              <a:buChar char="q"/>
            </a:pPr>
            <a:r>
              <a:rPr lang="en-US" sz="1800" dirty="0">
                <a:solidFill>
                  <a:prstClr val="black"/>
                </a:solidFill>
                <a:latin typeface="Century Gothic (Body)"/>
                <a:ea typeface="Calisto MT" charset="0"/>
                <a:cs typeface="Calisto MT" charset="0"/>
              </a:rPr>
              <a:t>Measuring total complexity of the code</a:t>
            </a:r>
          </a:p>
          <a:p>
            <a:pPr lvl="0">
              <a:lnSpc>
                <a:spcPct val="120000"/>
              </a:lnSpc>
              <a:buClr>
                <a:prstClr val="black"/>
              </a:buClr>
            </a:pPr>
            <a:endParaRPr lang="en-US" sz="1800" cap="all" dirty="0">
              <a:solidFill>
                <a:prstClr val="black"/>
              </a:solidFill>
              <a:latin typeface="Century Gothic (Body)"/>
            </a:endParaRPr>
          </a:p>
        </p:txBody>
      </p:sp>
    </p:spTree>
    <p:extLst>
      <p:ext uri="{BB962C8B-B14F-4D97-AF65-F5344CB8AC3E}">
        <p14:creationId xmlns:p14="http://schemas.microsoft.com/office/powerpoint/2010/main" val="394538745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a:t>Proposed tool </a:t>
            </a:r>
            <a:r>
              <a:rPr lang="en-US" dirty="0"/>
              <a:t>c</a:t>
            </a:r>
            <a:r>
              <a:rPr lang="en-US" cap="none" dirty="0"/>
              <a:t>ont</a:t>
            </a:r>
            <a:r>
              <a:rPr lang="en-US" dirty="0"/>
              <a:t>.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dirty="0"/>
              <a:t>Complexity Chart to display complexity details under various factors.</a:t>
            </a:r>
          </a:p>
          <a:p>
            <a:pPr>
              <a:lnSpc>
                <a:spcPct val="100000"/>
              </a:lnSpc>
            </a:pPr>
            <a:endParaRPr lang="en-US" dirty="0"/>
          </a:p>
          <a:p>
            <a:pPr>
              <a:lnSpc>
                <a:spcPct val="100000"/>
              </a:lnSpc>
            </a:pPr>
            <a:r>
              <a:rPr lang="en-US" dirty="0"/>
              <a:t>Export complexity table under various formats.</a:t>
            </a:r>
          </a:p>
          <a:p>
            <a:pPr marL="0" indent="0">
              <a:lnSpc>
                <a:spcPct val="100000"/>
              </a:lnSpc>
              <a:buNone/>
            </a:pPr>
            <a:endParaRPr lang="en-US" dirty="0"/>
          </a:p>
          <a:p>
            <a:pPr>
              <a:lnSpc>
                <a:spcPct val="100000"/>
              </a:lnSpc>
            </a:pPr>
            <a:r>
              <a:rPr lang="en-US" dirty="0"/>
              <a:t>Print complexity table feature.</a:t>
            </a:r>
          </a:p>
        </p:txBody>
      </p:sp>
    </p:spTree>
    <p:extLst>
      <p:ext uri="{BB962C8B-B14F-4D97-AF65-F5344CB8AC3E}">
        <p14:creationId xmlns:p14="http://schemas.microsoft.com/office/powerpoint/2010/main" val="28509862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3082" y="295834"/>
            <a:ext cx="11681012" cy="5495365"/>
          </a:xfrm>
        </p:spPr>
      </p:pic>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extBox 5"/>
          <p:cNvSpPr txBox="1"/>
          <p:nvPr/>
        </p:nvSpPr>
        <p:spPr>
          <a:xfrm>
            <a:off x="4652683" y="5929216"/>
            <a:ext cx="3089051" cy="369332"/>
          </a:xfrm>
          <a:prstGeom prst="rect">
            <a:avLst/>
          </a:prstGeom>
          <a:noFill/>
        </p:spPr>
        <p:txBody>
          <a:bodyPr wrap="none" rtlCol="0">
            <a:spAutoFit/>
          </a:bodyPr>
          <a:lstStyle/>
          <a:p>
            <a:r>
              <a:rPr lang="en-US" dirty="0">
                <a:latin typeface="Calisto MT" charset="0"/>
                <a:ea typeface="Calisto MT" charset="0"/>
                <a:cs typeface="Calisto MT" charset="0"/>
              </a:rPr>
              <a:t>Proposed Tool Table View UI</a:t>
            </a:r>
          </a:p>
        </p:txBody>
      </p:sp>
    </p:spTree>
    <p:extLst>
      <p:ext uri="{BB962C8B-B14F-4D97-AF65-F5344CB8AC3E}">
        <p14:creationId xmlns:p14="http://schemas.microsoft.com/office/powerpoint/2010/main" val="68058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0154" y="371626"/>
            <a:ext cx="11431692" cy="5410610"/>
          </a:xfrm>
        </p:spPr>
      </p:pic>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7" name="Rectangle 6"/>
          <p:cNvSpPr/>
          <p:nvPr/>
        </p:nvSpPr>
        <p:spPr>
          <a:xfrm>
            <a:off x="4540317" y="6063734"/>
            <a:ext cx="3111365" cy="369332"/>
          </a:xfrm>
          <a:prstGeom prst="rect">
            <a:avLst/>
          </a:prstGeom>
        </p:spPr>
        <p:txBody>
          <a:bodyPr wrap="none">
            <a:spAutoFit/>
          </a:bodyPr>
          <a:lstStyle/>
          <a:p>
            <a:r>
              <a:rPr lang="en-US" dirty="0">
                <a:latin typeface="Calisto MT" charset="0"/>
                <a:ea typeface="Calisto MT" charset="0"/>
                <a:cs typeface="Calisto MT" charset="0"/>
              </a:rPr>
              <a:t>Proposed Tool </a:t>
            </a:r>
            <a:r>
              <a:rPr lang="en-US">
                <a:latin typeface="Calisto MT" charset="0"/>
                <a:ea typeface="Calisto MT" charset="0"/>
                <a:cs typeface="Calisto MT" charset="0"/>
              </a:rPr>
              <a:t>Chart View UI</a:t>
            </a:r>
            <a:endParaRPr lang="en-US" dirty="0">
              <a:latin typeface="Calisto MT" charset="0"/>
              <a:ea typeface="Calisto MT" charset="0"/>
              <a:cs typeface="Calisto MT" charset="0"/>
            </a:endParaRPr>
          </a:p>
        </p:txBody>
      </p:sp>
    </p:spTree>
    <p:extLst>
      <p:ext uri="{BB962C8B-B14F-4D97-AF65-F5344CB8AC3E}">
        <p14:creationId xmlns:p14="http://schemas.microsoft.com/office/powerpoint/2010/main" val="84760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i="1" dirty="0"/>
              <a:t>Used Technologies :-</a:t>
            </a:r>
          </a:p>
          <a:p>
            <a:pPr>
              <a:lnSpc>
                <a:spcPct val="100000"/>
              </a:lnSpc>
            </a:pPr>
            <a:endParaRPr lang="en-US" sz="1800" i="1" dirty="0"/>
          </a:p>
          <a:p>
            <a:pPr lvl="2">
              <a:lnSpc>
                <a:spcPct val="100000"/>
              </a:lnSpc>
              <a:buFont typeface="Wingdings" panose="05000000000000000000" pitchFamily="2" charset="2"/>
              <a:buChar char="Ø"/>
            </a:pPr>
            <a:r>
              <a:rPr lang="en-US" dirty="0"/>
              <a:t>Java runtime environment 8</a:t>
            </a:r>
          </a:p>
          <a:p>
            <a:pPr marL="914400" lvl="2" indent="0">
              <a:lnSpc>
                <a:spcPct val="100000"/>
              </a:lnSpc>
              <a:buNone/>
            </a:pPr>
            <a:endParaRPr lang="en-US" dirty="0"/>
          </a:p>
          <a:p>
            <a:pPr lvl="2">
              <a:lnSpc>
                <a:spcPct val="100000"/>
              </a:lnSpc>
              <a:buFont typeface="Wingdings" panose="05000000000000000000" pitchFamily="2" charset="2"/>
              <a:buChar char="Ø"/>
            </a:pPr>
            <a:r>
              <a:rPr lang="en-US" dirty="0"/>
              <a:t>Tomcat server version 8.5</a:t>
            </a:r>
          </a:p>
          <a:p>
            <a:pPr lvl="2">
              <a:lnSpc>
                <a:spcPct val="100000"/>
              </a:lnSpc>
              <a:buFont typeface="Wingdings" panose="05000000000000000000" pitchFamily="2" charset="2"/>
              <a:buChar char="Ø"/>
            </a:pPr>
            <a:endParaRPr lang="en-US" dirty="0"/>
          </a:p>
          <a:p>
            <a:pPr lvl="2">
              <a:lnSpc>
                <a:spcPct val="100000"/>
              </a:lnSpc>
              <a:buFont typeface="Wingdings" panose="05000000000000000000" pitchFamily="2" charset="2"/>
              <a:buChar char="Ø"/>
            </a:pPr>
            <a:r>
              <a:rPr lang="en-US" dirty="0" err="1"/>
              <a:t>Intellij</a:t>
            </a:r>
            <a:r>
              <a:rPr lang="en-US" dirty="0"/>
              <a:t> IDEA</a:t>
            </a:r>
          </a:p>
          <a:p>
            <a:pPr lvl="2">
              <a:lnSpc>
                <a:spcPct val="100000"/>
              </a:lnSpc>
              <a:buFont typeface="Wingdings" panose="05000000000000000000" pitchFamily="2" charset="2"/>
              <a:buChar char="Ø"/>
            </a:pPr>
            <a:endParaRPr lang="en-US" dirty="0"/>
          </a:p>
          <a:p>
            <a:pPr lvl="2">
              <a:lnSpc>
                <a:spcPct val="100000"/>
              </a:lnSpc>
              <a:buFont typeface="Wingdings" panose="05000000000000000000" pitchFamily="2" charset="2"/>
              <a:buChar char="Ø"/>
            </a:pPr>
            <a:r>
              <a:rPr lang="en-US" dirty="0"/>
              <a:t>Chart.js JavaScript library</a:t>
            </a:r>
          </a:p>
          <a:p>
            <a:pPr>
              <a:lnSpc>
                <a:spcPct val="100000"/>
              </a:lnSpc>
            </a:pPr>
            <a:endParaRPr lang="en-US" i="1" dirty="0"/>
          </a:p>
          <a:p>
            <a:pPr marL="0" indent="0">
              <a:lnSpc>
                <a:spcPct val="100000"/>
              </a:lnSpc>
              <a:buNone/>
            </a:pPr>
            <a:endParaRPr lang="en-US" dirty="0"/>
          </a:p>
        </p:txBody>
      </p:sp>
    </p:spTree>
    <p:extLst>
      <p:ext uri="{BB962C8B-B14F-4D97-AF65-F5344CB8AC3E}">
        <p14:creationId xmlns:p14="http://schemas.microsoft.com/office/powerpoint/2010/main" val="40786564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METHODOLOGY c</a:t>
            </a:r>
            <a:r>
              <a:rPr lang="en-US" cap="none" dirty="0"/>
              <a:t>ont</a:t>
            </a:r>
            <a:r>
              <a:rPr lang="en-US" dirty="0"/>
              <a:t>.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i="1" dirty="0"/>
              <a:t>Used Tools :-</a:t>
            </a:r>
          </a:p>
          <a:p>
            <a:pPr>
              <a:lnSpc>
                <a:spcPct val="100000"/>
              </a:lnSpc>
            </a:pPr>
            <a:endParaRPr lang="en-US" i="1" dirty="0"/>
          </a:p>
          <a:p>
            <a:pPr lvl="2">
              <a:lnSpc>
                <a:spcPct val="100000"/>
              </a:lnSpc>
              <a:buFont typeface="Wingdings" panose="05000000000000000000" pitchFamily="2" charset="2"/>
              <a:buChar char="Ø"/>
            </a:pPr>
            <a:r>
              <a:rPr lang="en-US" dirty="0"/>
              <a:t>SonarQube for inspect code quality.</a:t>
            </a:r>
          </a:p>
          <a:p>
            <a:pPr marL="914400" lvl="2" indent="0">
              <a:lnSpc>
                <a:spcPct val="100000"/>
              </a:lnSpc>
              <a:buNone/>
            </a:pPr>
            <a:endParaRPr lang="en-US" dirty="0"/>
          </a:p>
          <a:p>
            <a:pPr lvl="2">
              <a:lnSpc>
                <a:spcPct val="100000"/>
              </a:lnSpc>
              <a:buFont typeface="Wingdings" panose="05000000000000000000" pitchFamily="2" charset="2"/>
              <a:buChar char="Ø"/>
            </a:pPr>
            <a:r>
              <a:rPr lang="en-US" dirty="0"/>
              <a:t>Selenium for automated testing of the web application.</a:t>
            </a:r>
          </a:p>
          <a:p>
            <a:pPr lvl="2">
              <a:lnSpc>
                <a:spcPct val="100000"/>
              </a:lnSpc>
              <a:buFont typeface="Wingdings" panose="05000000000000000000" pitchFamily="2" charset="2"/>
              <a:buChar char="Ø"/>
            </a:pPr>
            <a:endParaRPr lang="en-US" dirty="0"/>
          </a:p>
          <a:p>
            <a:pPr lvl="2">
              <a:lnSpc>
                <a:spcPct val="100000"/>
              </a:lnSpc>
              <a:buFont typeface="Wingdings" panose="05000000000000000000" pitchFamily="2" charset="2"/>
              <a:buChar char="Ø"/>
            </a:pPr>
            <a:r>
              <a:rPr lang="en-US" dirty="0" err="1"/>
              <a:t>Targetprocess</a:t>
            </a:r>
            <a:r>
              <a:rPr lang="en-US" dirty="0"/>
              <a:t> for manage project.</a:t>
            </a:r>
          </a:p>
          <a:p>
            <a:pPr marL="914400" lvl="2" indent="0">
              <a:lnSpc>
                <a:spcPct val="100000"/>
              </a:lnSpc>
              <a:buNone/>
            </a:pPr>
            <a:endParaRPr lang="en-US" dirty="0"/>
          </a:p>
          <a:p>
            <a:pPr lvl="2">
              <a:lnSpc>
                <a:spcPct val="100000"/>
              </a:lnSpc>
              <a:buFont typeface="Wingdings" panose="05000000000000000000" pitchFamily="2" charset="2"/>
              <a:buChar char="Ø"/>
            </a:pPr>
            <a:r>
              <a:rPr lang="en-US" dirty="0"/>
              <a:t>Git for version control.</a:t>
            </a:r>
          </a:p>
          <a:p>
            <a:pPr>
              <a:lnSpc>
                <a:spcPct val="100000"/>
              </a:lnSpc>
            </a:pPr>
            <a:endParaRPr lang="en-US" i="1" dirty="0"/>
          </a:p>
          <a:p>
            <a:pPr marL="0" indent="0">
              <a:lnSpc>
                <a:spcPct val="100000"/>
              </a:lnSpc>
              <a:buNone/>
            </a:pPr>
            <a:endParaRPr lang="en-US" dirty="0"/>
          </a:p>
        </p:txBody>
      </p:sp>
    </p:spTree>
    <p:extLst>
      <p:ext uri="{BB962C8B-B14F-4D97-AF65-F5344CB8AC3E}">
        <p14:creationId xmlns:p14="http://schemas.microsoft.com/office/powerpoint/2010/main" val="20500413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597</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Calisto MT</vt:lpstr>
      <vt:lpstr>Century Gothic</vt:lpstr>
      <vt:lpstr>Century Gothic (Body)</vt:lpstr>
      <vt:lpstr>Wingdings</vt:lpstr>
      <vt:lpstr>Vapor Trail</vt:lpstr>
      <vt:lpstr>Code Complexity Measuring Tool</vt:lpstr>
      <vt:lpstr>Introduction</vt:lpstr>
      <vt:lpstr>previously introduced tool </vt:lpstr>
      <vt:lpstr>proposed tool</vt:lpstr>
      <vt:lpstr>Proposed tool cont. </vt:lpstr>
      <vt:lpstr>PowerPoint Presentation</vt:lpstr>
      <vt:lpstr>PowerPoint Presentation</vt:lpstr>
      <vt:lpstr>METHODOLOGY </vt:lpstr>
      <vt:lpstr>METHODOLOGY cont. </vt:lpstr>
      <vt:lpstr>METHODOLOGY cont.</vt:lpstr>
      <vt:lpstr>METHODOLOGY cont.</vt:lpstr>
      <vt:lpstr>METHODOLOGY cont.</vt:lpstr>
      <vt:lpstr>METHODOLOGY cont.</vt:lpstr>
      <vt:lpstr>METHODOLOGY cont.</vt:lpstr>
      <vt:lpstr>RESULTS AND DISCUSSION</vt:lpstr>
      <vt:lpstr>RESULTS AND DISCUSSION cont.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2019-10-05T15:53:28Z</dcterms:created>
  <dcterms:modified xsi:type="dcterms:W3CDTF">2019-10-06T02:47:10Z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