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8" r:id="rId8"/>
    <p:sldId id="269" r:id="rId9"/>
    <p:sldId id="270" r:id="rId10"/>
    <p:sldId id="272" r:id="rId11"/>
    <p:sldId id="261" r:id="rId12"/>
    <p:sldId id="262" r:id="rId13"/>
    <p:sldId id="263" r:id="rId14"/>
    <p:sldId id="264" r:id="rId15"/>
    <p:sldId id="271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37CE84F3-28C3-443E-9E96-99CF82512B78}" styleName="Dark Style 1 - Accent 2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wholeTbl>
    <a:band1H>
      <a:tcStyle>
        <a:tcBdr/>
        <a:fill>
          <a:solidFill>
            <a:schemeClr val="accent2">
              <a:shade val="60000"/>
            </a:schemeClr>
          </a:solidFill>
        </a:fill>
      </a:tcStyle>
    </a:band1H>
    <a:band1V>
      <a:tcStyle>
        <a:tcBdr/>
        <a:fill>
          <a:solidFill>
            <a:schemeClr val="accent2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2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2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2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284E427A-3D55-4303-BF80-6455036E1DE7}" styleName="Themed Style 1 - Accent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>
        <p:scale>
          <a:sx n="70" d="100"/>
          <a:sy n="70" d="100"/>
        </p:scale>
        <p:origin x="738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920876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308369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82228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2757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71421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BFA754-D5C3-4E66-96A6-867B257F58DC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D84065D-F351-4B03-BD91-D8A6B8D4B36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3303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25035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845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3177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63448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1960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t>8/11/2025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36068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1263" y="0"/>
            <a:ext cx="10058400" cy="3566160"/>
          </a:xfrm>
        </p:spPr>
        <p:txBody>
          <a:bodyPr>
            <a:normAutofit/>
          </a:bodyPr>
          <a:lstStyle/>
          <a:p>
            <a:pPr algn="ctr"/>
            <a:r>
              <a:rPr lang="en-US" sz="6600" dirty="0"/>
              <a:t>Maximizing Revenue through Dynamic Pricing for Fitness </a:t>
            </a:r>
            <a:r>
              <a:rPr lang="en-US" sz="6600" dirty="0" smtClean="0"/>
              <a:t>Classes</a:t>
            </a:r>
            <a:endParaRPr lang="en-IN" sz="66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91263" y="4654401"/>
            <a:ext cx="10538128" cy="1547615"/>
          </a:xfrm>
        </p:spPr>
        <p:txBody>
          <a:bodyPr>
            <a:normAutofit/>
          </a:bodyPr>
          <a:lstStyle/>
          <a:p>
            <a:r>
              <a:rPr lang="en-IN" dirty="0"/>
              <a:t> Data Analysis and </a:t>
            </a:r>
            <a:r>
              <a:rPr lang="en-IN" dirty="0" smtClean="0"/>
              <a:t>Recommendations </a:t>
            </a:r>
          </a:p>
          <a:p>
            <a:endParaRPr lang="en-IN" dirty="0"/>
          </a:p>
          <a:p>
            <a:pPr algn="r"/>
            <a:r>
              <a:rPr lang="en-IN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By </a:t>
            </a:r>
            <a:r>
              <a:rPr lang="en-IN" sz="3600" b="1" dirty="0" err="1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Kaushic</a:t>
            </a:r>
            <a:r>
              <a:rPr lang="en-IN" sz="36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G</a:t>
            </a:r>
            <a:endParaRPr lang="en-IN" sz="3600" b="1" dirty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en-IN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3773" y="0"/>
            <a:ext cx="12028227" cy="6858000"/>
          </a:xfrm>
          <a:prstGeom prst="rect">
            <a:avLst/>
          </a:prstGeom>
          <a:noFill/>
          <a:ln w="9525">
            <a:noFill/>
          </a:ln>
        </p:spPr>
      </p:pic>
    </p:spTree>
    <p:extLst>
      <p:ext uri="{BB962C8B-B14F-4D97-AF65-F5344CB8AC3E}">
        <p14:creationId xmlns:p14="http://schemas.microsoft.com/office/powerpoint/2010/main" val="4082924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b="1" dirty="0"/>
              <a:t>Key Factor </a:t>
            </a:r>
            <a:r>
              <a:rPr lang="en-IN" sz="6000" b="1" dirty="0" smtClean="0"/>
              <a:t>Analysis</a:t>
            </a:r>
            <a:endParaRPr lang="en-IN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b="1" dirty="0" smtClean="0"/>
              <a:t>Max </a:t>
            </a:r>
            <a:r>
              <a:rPr lang="en-US" sz="2400" b="1" dirty="0"/>
              <a:t>Capacity</a:t>
            </a:r>
            <a:r>
              <a:rPr lang="en-US" sz="2400" b="1" dirty="0" smtClean="0"/>
              <a:t>:</a:t>
            </a:r>
            <a:r>
              <a:rPr lang="en-US" sz="2400" dirty="0" smtClean="0"/>
              <a:t> </a:t>
            </a:r>
            <a:r>
              <a:rPr lang="en-US" sz="2400" dirty="0"/>
              <a:t>Positive correlation with bookings (0.44).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b="1" dirty="0" smtClean="0"/>
              <a:t>Price</a:t>
            </a:r>
            <a:r>
              <a:rPr lang="en-US" sz="2400" dirty="0" smtClean="0"/>
              <a:t>: </a:t>
            </a:r>
            <a:r>
              <a:rPr lang="en-US" sz="2400" dirty="0"/>
              <a:t>Negative correlation with bookings (-0.19), indicating some price sensitivity.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b="1" dirty="0" smtClean="0"/>
              <a:t>Day </a:t>
            </a:r>
            <a:r>
              <a:rPr lang="en-US" sz="2400" b="1" dirty="0"/>
              <a:t>of Week</a:t>
            </a:r>
            <a:r>
              <a:rPr lang="en-US" sz="2400" dirty="0" smtClean="0"/>
              <a:t>: </a:t>
            </a:r>
            <a:r>
              <a:rPr lang="en-US" sz="2400" dirty="0"/>
              <a:t>Significant impact on bookings, with Tuesdays and Sundays generally having higher averages.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b="1" dirty="0" smtClean="0"/>
              <a:t>Start </a:t>
            </a:r>
            <a:r>
              <a:rPr lang="en-US" sz="2400" b="1" dirty="0"/>
              <a:t>Hour</a:t>
            </a:r>
            <a:r>
              <a:rPr lang="en-US" sz="2400" dirty="0" smtClean="0"/>
              <a:t>: </a:t>
            </a:r>
            <a:r>
              <a:rPr lang="en-US" sz="2400" dirty="0"/>
              <a:t>Varies by hour, with certain hours showing higher average bookings.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b="1" dirty="0" smtClean="0"/>
              <a:t>Activity </a:t>
            </a:r>
            <a:r>
              <a:rPr lang="en-US" sz="2400" b="1" dirty="0"/>
              <a:t>Site ID</a:t>
            </a:r>
            <a:r>
              <a:rPr lang="en-US" sz="2400" dirty="0" smtClean="0"/>
              <a:t>: </a:t>
            </a:r>
            <a:r>
              <a:rPr lang="en-US" sz="2400" dirty="0"/>
              <a:t>Average bookings vary by location.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dirty="0" smtClean="0"/>
              <a:t> </a:t>
            </a:r>
            <a:r>
              <a:rPr lang="en-US" sz="2400" b="1" dirty="0" smtClean="0"/>
              <a:t>Duration</a:t>
            </a:r>
            <a:r>
              <a:rPr lang="en-US" sz="2400" dirty="0" smtClean="0"/>
              <a:t>: </a:t>
            </a:r>
            <a:r>
              <a:rPr lang="en-US" sz="2400" dirty="0"/>
              <a:t>Could not be assessed due to lack of variance in the data</a:t>
            </a:r>
            <a:r>
              <a:rPr lang="en-US" sz="2400" dirty="0" smtClean="0"/>
              <a:t>.</a:t>
            </a:r>
            <a:endParaRPr lang="en-US" sz="24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en-IN" sz="5400" b="1" dirty="0"/>
              <a:t>Dynamic Pricing Strategy - </a:t>
            </a:r>
            <a:r>
              <a:rPr lang="en-IN" sz="5400" b="1" dirty="0" smtClean="0"/>
              <a:t>Formulation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/>
              <a:t>Based on demand peaks, price elasticity, and top-performing classes.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/>
              <a:t>Leverage the relatively inelastic demand (SARIMA coefficient ~ -1.00) for strategic adjustments.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/>
              <a:t>Aim to maximize revenue and optimize class utilization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/>
              <a:t> Proposed Dynamic Pricing </a:t>
            </a:r>
            <a:r>
              <a:rPr lang="en-IN" sz="5400" b="1" dirty="0" smtClean="0"/>
              <a:t>Rules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b="1" dirty="0" smtClean="0"/>
              <a:t>Weekend </a:t>
            </a:r>
            <a:r>
              <a:rPr lang="en-US" sz="2800" b="1" dirty="0"/>
              <a:t>Surge Pricing</a:t>
            </a:r>
            <a:r>
              <a:rPr lang="en-US" sz="2800" b="1" dirty="0" smtClean="0"/>
              <a:t>:</a:t>
            </a:r>
            <a:r>
              <a:rPr lang="en-US" sz="2800" dirty="0" smtClean="0"/>
              <a:t> </a:t>
            </a:r>
            <a:r>
              <a:rPr lang="en-US" sz="2800" dirty="0"/>
              <a:t>Increase prices by 5-10% on Saturdays and Sundays.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b="1" dirty="0" smtClean="0"/>
              <a:t>Peak </a:t>
            </a:r>
            <a:r>
              <a:rPr lang="en-US" sz="2800" b="1" dirty="0"/>
              <a:t>Hour </a:t>
            </a:r>
            <a:r>
              <a:rPr lang="en-US" sz="2800" b="1" dirty="0" smtClean="0"/>
              <a:t>Pricing:</a:t>
            </a:r>
            <a:r>
              <a:rPr lang="en-US" sz="2800" dirty="0" smtClean="0"/>
              <a:t> Increase </a:t>
            </a:r>
            <a:r>
              <a:rPr lang="en-US" sz="2800" dirty="0"/>
              <a:t>prices by 5% during peak evening hours (18:00 - 20:00).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b="1" dirty="0" smtClean="0"/>
              <a:t>High-Demand </a:t>
            </a:r>
            <a:r>
              <a:rPr lang="en-US" sz="2800" b="1" dirty="0"/>
              <a:t>Class Premium</a:t>
            </a:r>
            <a:r>
              <a:rPr lang="en-US" sz="2800" dirty="0" smtClean="0"/>
              <a:t>: </a:t>
            </a:r>
            <a:r>
              <a:rPr lang="en-US" sz="2800" dirty="0"/>
              <a:t>Apply a 10% premium to the top 5 most popular classes.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b="1" dirty="0" smtClean="0"/>
              <a:t>Off-Peak </a:t>
            </a:r>
            <a:r>
              <a:rPr lang="en-US" sz="2800" b="1" dirty="0"/>
              <a:t>Discounts</a:t>
            </a:r>
            <a:r>
              <a:rPr lang="en-US" sz="2800" dirty="0" smtClean="0"/>
              <a:t>: </a:t>
            </a:r>
            <a:r>
              <a:rPr lang="en-US" sz="2800" dirty="0"/>
              <a:t>Introduce a 5% discount on weekdays (Monday - Thursday) during non-peak hours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/>
              <a:t>Dynamic Pricing Simulation &amp; </a:t>
            </a:r>
            <a:r>
              <a:rPr lang="en-IN" sz="5400" b="1" dirty="0" smtClean="0"/>
              <a:t>Impact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 smtClean="0"/>
              <a:t> </a:t>
            </a:r>
            <a:r>
              <a:rPr lang="en-US" sz="2800" dirty="0"/>
              <a:t>Simulated the proposed dynamic pricing algorithm.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/>
              <a:t> </a:t>
            </a:r>
            <a:r>
              <a:rPr lang="en-US" sz="2800" dirty="0" smtClean="0"/>
              <a:t>Calculated </a:t>
            </a:r>
            <a:r>
              <a:rPr lang="en-US" sz="2800" dirty="0"/>
              <a:t>original and simulated total revenue.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/>
              <a:t>Projected Revenue Change: -0.26% (₹-256,931.49</a:t>
            </a:r>
            <a:r>
              <a:rPr lang="en-US" sz="2800" dirty="0" smtClean="0"/>
              <a:t>).</a:t>
            </a:r>
          </a:p>
          <a:p>
            <a:pPr latinLnBrk="1">
              <a:buFont typeface="Wingdings" panose="05000000000000000000" pitchFamily="2" charset="2"/>
              <a:buChar char="§"/>
            </a:pPr>
            <a:r>
              <a:rPr lang="en-IN" sz="3100" dirty="0"/>
              <a:t>Original Total Revenue: ₹98,127,477.00</a:t>
            </a:r>
          </a:p>
          <a:p>
            <a:pPr latinLnBrk="1">
              <a:buFont typeface="Wingdings" panose="05000000000000000000" pitchFamily="2" charset="2"/>
              <a:buChar char="§"/>
            </a:pPr>
            <a:r>
              <a:rPr lang="en-IN" sz="3100" dirty="0"/>
              <a:t>Simulated Total Revenue: ₹96,364,837.00</a:t>
            </a:r>
          </a:p>
          <a:p>
            <a:pPr latinLnBrk="1">
              <a:buFont typeface="Wingdings" panose="05000000000000000000" pitchFamily="2" charset="2"/>
              <a:buChar char="§"/>
            </a:pPr>
            <a:r>
              <a:rPr lang="en-IN" sz="3100" dirty="0"/>
              <a:t>Projected Revenue Change: ₹-1,762,640.00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IN" sz="3100" dirty="0"/>
              <a:t>Projected Percentage Revenue Change: -1.80%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 </a:t>
            </a:r>
          </a:p>
          <a:p>
            <a:r>
              <a:rPr lang="en-US" sz="2400" b="1" dirty="0" smtClean="0"/>
              <a:t>Note</a:t>
            </a:r>
            <a:r>
              <a:rPr lang="en-US" sz="2400" dirty="0"/>
              <a:t>: The simulation is based on the calculated price elasticity from the overall SARIMA model. More granular elasticity for individual classes or times could yield different results.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IMG_2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4286" y="516836"/>
            <a:ext cx="8667451" cy="5402952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AutoShape 2" descr="data:image/png;base64,iVBORw0KGgoAAAANSUhEUgAABAoAAAM1CAYAAAD5LxPaAAAAOXRFWHRTb2Z0d2FyZQBNYXRwbG90bGliIHZlcnNpb24zLjkuMiwgaHR0cHM6Ly9tYXRwbG90bGliLm9yZy8hTgPZAAAACXBIWXMAAA9hAAAPYQGoP6dpAAEAAElEQVR4nOzdd1QUVxsG8Gf70gQURLBXsIOg2BAFu2KPJUZNokZjNJaYxJgYNRpjLEmMJdbPFnuNvfdYECs27AVQRHrf+v2xYWTdVVCBFXl+53B0Z+7O3rk7MzvzznvviPR6vR5ERERERERERADElq4AEREREREREb07GCggIiIiIiIiIgEDBUREREREREQkYKCAiIiIiIiIiAQMFBARERERERGRgIECIiIiIiIiIhIwUEBEREREREREAgYKiIiIiIiIiEjAQAERUQGn0WgsXYUCie1GeY3b2KuxfYiI3l0MFBDROyMpKQkLFy5Ez549Ub9+fdSoUQMNGzZE//79sXnzZqjVaktX8a0FBATA3d0d7u7uOHPmzFsvb9euXejXr5/J9MzPcHd3R3h4+Ft/Tm6aPXu2Uf3c3d2xbNkyk3IxMTHw8PAwKhcQEPDWn5+RkYF58+bh559/fqu6jxkz5q3rkpvi4+Mxfvx4NGnSBDVq1ICvry8+/vhjJCcnv/Q9ffr0EdZn9uzZZsssWLDA6Dvo0aMHUlJS8mo1cixr3bP7y+99IDExEVOmTMGiRYvy9XPfFWfOnHnlPnvv3j0MGjQI58+fN5o+ZsyYbLfH15H1eJv1z8PDAzVr1kTDhg3x0UcfYcOGDdDr9W/9eblV15z8NmTXxkREb4uBAiJ6J5w4cQLNmzfHzJkzceHCBcTFxUGtViMmJgYnTpzAd999hx49eiAqKsrSVX0nPH36FL1798bIkSPx+PFjS1fnrZ08edJk2unTp3P95D0kJARt2rTBrFmzkJaWlqvLtrTvv/8ea9euRVRUFNRqNeLj43HlyhXY2tq+8TI3btyI3377TXhdrVo1LFq0CDY2NrlR5ffS/v370apVKyxfvpx3zM34888/ERQUhCNHjljs4lyv10OlUiEmJgZnz57FDz/8gLFjx1qkLkRE7yqppStARHT69GkMGjRIOKl2dnaGn58frKyscOnSJVy5cgUAcPXqVXzxxRdYvXo15HK5Jatscffu3UNISMhL5w8cOFD4v52dXX5U6a2cPXsWarUaMplMmHbq1Klc/5xTp04hIiLijd/v7e0ttG316tVzq1q54vTp08L/69Wrh2rVqsHe3v6Nl3fgwAH8+OOPwuvKlStjyZIlKFKkyFvVMy/UqVMH3t7eL52fn/vAwYMHERsbm2+f9y5yc3MT9pMXt5etW7daJDvM398fVapUAWAIFKjVapw/fx6hoaEAgM2bNyMoKAgNGzbM97q9iVe1MRFRbmCggIgsKiMjA19//bUQJGjTpg1++eUXWFlZCWVWrVqFn376CQAQGhqK3bt3o2PHjhapb0ExevRoS1chR6ysrJCWlobU1FRcunQJPj4+wrzMQIG1tTVSU1MtVUUjDRs2fGcvJLJ2MZg8eTLKli37xssKCQnBqFGjoNVqAQDlypXD0qVLUbRo0beuZ15o2LAhhg0bZulq0H9Kly79zh2DWrdujS5duhhN0+v16NOnD86ePQsAOHr06Du7f7/oXWxjInq/sOsBEVnUtm3b8PTpUwCAq6srpk6dahQkAIDevXujWbNmsLa2RoMGDSAWmx66IiIi8Ouvv6JNmzbw9PSEj48PPvzwQ6xdu9Zs+m9m385GjRrh7t276NmzJ2rUqIHGjRtj3759Rv0/R44ciYMHD6JFixaoUaMGWrRogUePHgnL2rlzJ3r37o06derA09MTHTp0wPz58187tT00NBTDhg1D48aNUb16ddSoUQOBgYH4/vvvjbpcjBkzBn379jVa9xf7qWbXP/v48eP44osvhP7sfn5+GDVqFC5fvmxS9sW2SEtLw8yZMxEQEICaNWuiVatWWLhwoXBR+Tq8vLyE/2ftfhAeHi7Uu06dOq9cxs6dO9GnTx/hLrqnpyeCgoIwZ84cpKenC+UCAgIwZ84c4fWWLVuMxhrYvHmzsJ4zZszA+vXr0aRJE9SqVQvt27dHamqq2TEKzp07h6pVqwrTs/ZLj4+PR8OGDYV5kyZNynHb5PQ7yuzXnVXLli3h7u6OzZs35/jzMt24cQODBw9GRkYGAKBkyZJYvnw5nJ2dzZZPTEzEzJkz0apVK9SsWRO+vr4YMGAAjh07ZlRu5syZQjt88cUXJsu5cuWKML9+/fp5dtc5KSkJM2fORNu2bVG7dm1Uq1ZNGM/h6NGjZt8THR2NKVOmCOvYoEED9OjRA+vXrzeqp7u7O7Zs2SK8njNnjtn+9rl9vAKAJ0+eYMKECWjVqhVq1aolbDNDhw7FhQsXctQ2zZo1E/rwZ82KSEpKMtrGsx7/MjIyUKtWLbi7u6N27dpIT083238+c1rWjJ6+ffu+sk/+/fv3MXToUPj4+KBOnTro37+/2WPUmxKJRKhdu7bw+mVdIV7neJkpNjYWc+bMQVBQELy8vODl5YUuXbpg0aJFr/Xb8OOPPwpt6e3tjRs3bgB49RgFWbcXANiwYQM6duyIWrVqoXHjxpgwYYLZrBe9Xo81a9YIZf38/PDzzz8jOTkZH3/8sdnflPT0dMyfPx9dunSBl5eXsD/16dMHW7duzfF6EtG7hxkFRGRRR44cEf7frl07KJVKs+WmTZsGa2trSKWmh61jx45h1KhRSEpKMpp+7tw5nDt3Dtu2bcP8+fPNpmemp6djwIABwslrdHQ0PDw8jPr937hxA/v37xcuCDQaDUqVKgXAcBK3bt06o2WGhYUhLCwMe/bswbJly+Dg4JBtO5w/fx6ffPKJ0YUtYLhg3rhxI44cOYKtW7e+9GItp/R6PSZOnIg1a9YYTX/69Cl27tyJXbt24auvvjLqupBVamoqevfujatXrwrT7t+/j5kzZyIqKgrjxo17rfrUqlULFy5cQFpaGk6ePIkvv/wSgHG3g3r16uHEiRNm379s2TL88ssvRtPS0tJw8+ZN3Lx5E2fOnMGKFSsgEoleq15Hjx7FzZs3hdf29vawtrY2W9bb2xuffPIJlixZAgCYO3cu2rZti5IlS+Lnn39GTEwMAMNd+ZzcAXzb7+htPHr0CAMGDBD2pRIlSmD58uUoUaKE2fJPnjxB37598eDBA2GaSqXC8ePHcfz4cQwZMgTDhw8HAHTt2hULFy4EYNhnk5KSjLoE7N69W/h/+/btjbqh5JbM/f3ixYtG0+Pj43Hq1CmcOnUKU6ZMQdeuXYV5169fR//+/YXvETBcBMbGxuLixYs4cuQIZs+eDYlEkqM65MXxKiIiAh988IFRHQHDNrN//34cOXIEf/31F/z8/F5Zt2bNmmHVqlXQ6/U4efIk2rdvD8DQNUin0wnlgoODUbp0aQCGC9bMoFKjRo1eegx/XVevXsWyZcuMMmVOnDiBs2fPYv369fDw8Hjrz1Cr1SZddrJ6033xypUrGDJkiMmYOlevXsXVq1exdetWLFq0CG5ubq+s39KlS4XfF5lMhjlz5rz2er/4GxUdHY01a9bg0qVL2LBhg9Fv6nfffWcU6Hr69ClWrFiBkJAQs/ujRqPBp59+inPnzhlNj4+PR3BwMIKDg/Hw4UPhuE5EBQsDBURkUdeuXRP+/6o+3y/rgxkeHo6RI0cKJ5Ourq7w8/NDQkICDh06BLVajXPnzmH06NHCRUpWycnJSE5Ohr+/P1xcXPD48WOUKVPGKFBw9+5dyOVydOnSBampqShXrhxEIhE2b94snICJRCIEBgbCyckJhw8fRlRUFK5fv45JkyZh5syZ2bbD5MmThSBBnTp1UKtWLcTExGD//v1IT0/Hs2fPsH37dnz66afw9/eHWq3Gjh07AAC2trbo1atXjvqpLlu2zOik18fHB1WqVMGlS5dw9epV6PV6zJgxAyVLlkTbtm1N3p8Z2PHz80PZsmWxe/du4eJk3bp1GDVq1GsNdCeVSuHl5YWTJ08iNDQUycnJsLW1feXJe6bY2FihbUUiEVq2bAlXV1fcvXtXuJsdHByMq1evokaNGujZsycOHz4sjLRepUoV+Pv7m93ubt68CVtbW7Rr1w5PnjzJdlTxESNG4Pjx47h58ybS0tIwefJk9OjRA9u2bQMASCQS/PrrrybZMua87nfk7+8PJycno0yGnj17ws7OTuiTnRMxMTHo378/oqOjhWkdOnQQLgjN+frrr4UggZOTEwIDA5GQkID9+/dDq9Vi3rx5qFOnDvz8/FCuXDnUrVsXZ8+ehUqlwv79+41Swffu3Sv8v3PnzjmuN2DIRsm8WH3RwIEDhbEa1q9fLwQJnJyc0LJlS4hEIpw4cUJYj2XLlgmBApVKhWHDhgnbuLOzM5o1a4bU1FTs3bsXarUaBw8exNq1a9G7d28MHDjQKMiUOXZC5vgJeXW8mjBhglDHChUqoH79+pBIJDh58iTu3LkDtVqN8ePH48CBA2YzsjIFBARg1apVAIB///1XCBS8eMf/7NmzQhsdP35cmB4YGPjSZWf2qV+zZo2w/u3bt4erq6vZC+bDhw/DwcEBPXr0QFpaGnbt2gWNRoOMjAwsW7YMU6dOfelnmbNnzx7cvXsXgCEAkBmcvHfvHgCgSZMmJvv5mxwvExMTMWzYMCFI4OjoiGbNmkGlUuHQoUNITU3F7du38fnnn2Pjxo0vDYgdOnQI06ZNA2A4vk2bNg0NGjR4rXV+9uwZ1q1bh6pVq8LHxwfBwcEICwsDYPjtPX36NBo3bgwA2LFjh1GQIDM7KzQ0VBjH4UX79u0TggSZ61mkSBGEhYUJwd558+ahY8eOb9UViogsg4ECIrKouLg44f9vMvDaggULhJPOmjVrYunSpcJdypCQEPTt2xdarRZHjx7FqVOnzJ5oNW/eHHPnzn3l54wePdrkMYSLFy8W/j958mR069YNADBq1CgEBQUhKipKuOP0qjtH6enp8PPzQ/HixSGRSDB79mzhZH7u3Ln4888/AUBI923Tpg2KFi0qBArs7e1zdKc6PT3daD1HjhyJwYMHAwB0Oh0mTpyItWvXAgBmzJiB1q1bm72o+Oqrr/DZZ58BMJzo9+zZE4Dh7tyDBw9QrVq1bOuSVb169XDy5EloNBqcPXsWzZo1EwIF5cqVe2kWRUJCAnr16oUbN27A19fXKJ29X79+wjIePXqEGjVq4LPPPkNGRoYQKKhevfor2+3XX39F8+bNc7QOcrkcv/76K7p37w61Wo1Dhw4hODhYmD9w4EB4enpmu5w3+Y7atGmDNm3aGAUKBg4cKGS95NTatWtNUq+XLVuGTp06oWLFiiblL1++LKyjo6Mjtm3bhmLFigEwZAeMGDECALBkyRLhTnbXrl2F/uA7d+4UAgWhoaHC9l2lSpXXHijy/PnzJo/ay9SzZ0/h2OLk5IROnTrh5s2bmD59OipVqgQAePz4MZo2bQoARmn1e/fuFV6XLFkSmzZtgqOjIwCgcePGGDNmDGQyGYKDg9G7d2+MHj0az549EwIFL46dkFfHq6x1/uuvv1CuXDkAhkDH6NGjYW9vj0qVKiE1NfWVT8Hw9fWFra0tkpOT8e+//wrTs27LAITvEHgeKBCLxWjWrNlLl53Zp37Xrl1CG3Tv3h2+vr5my1tbW2Pz5s0oWbIkAKBs2bJCF46s2T45dfTo0Zd2LcnsbpT1ePemx8vVq1cjMjISgGGbWbNmDVxcXAAAd+7cQffu3ZGcnIwbN27gn3/+EX43srp+/TpmzZolZHGMGTPGbOA2J5o2bYp58+ZBIpEgISEBbdu2xbNnzwAAt2/fFgIFq1evFt7TvHlz/Pnnn5BIJNDr9Rg7dqzZbkxZt7tRo0ahe/fuwuvff/8dERERqFSpklE2ChEVHByjgIgsKmt/3Dc5mciarvzVV18ZpTL7+PigXbt2wuuDBw+aXUbmXbNXCQoKMnodHR2NO3fuADCkhGa9A2pvby9cYOp0OqO74+YolUqMHDkS8+fPx9y5cyEWixEZGYnt27cb3cl7sVvC6zpx4oSQ7lyyZEmjdFmxWIyvv/5auOMdERGB69evmyxDIpEYjY/g5eVllMnwJoMOZs0YOHnyJG7evCmcyL7sIgIAypcvj7Fjx2LFihX44osvoNPpcPPmTaxatUo4UQfw0jvNr2JjY/PazyavVq2acCEBPB9csGrVqhg6dGiOlpEb39GbygwSODo6ChdnKpUK33//vdl9M2v3kMDAQCFIABiCWZldNUJCQqBSqQAYBpTLvFA9ffq00E86637cqVOnXFunF7Vt2xa//vortmzZgkqVKiE5ORmnTp0S7qIDxvtZ1v0vKChICBIAhq5S//zzDy5cuIBZs2bl6PPz6niVNTjXs2dPjB07Flu3bkVUVBT+/PNPTJo0Cf369cv2UZkymUy4cIyKisKtW7eQkJAg9IvPDD6Fh4fj8ePHiIiIEO7Ie3l55epgl/7+/sJ2CAA1atQQ/p+1O0JuCAsLQ+vWrY26pLzpvpj1O/7888+FIAEAVKxYEX369BFeHzhwwGx9ZsyYIRxLq1atio8//viN161v375Ctxh7e3ujgGVKSgoAQ5A363gLgwcPFt4jEomEoN+Lsm53kyZNwhdffIG///4b165dw/DhwzFjxgwMHjwY5cuXf+P6E5HlMKOAiCzKwcFBSHWOj49/rffGxsYa9fM1dye7evXqQvr3w4cPzS4n68moOVZWViYnwFm7JqjV6lfeRc8MKLyKXq/Hnj17sHPnTpw/f96kr3FmmbeRtR+5u7u7SZ9qW1tblClTRkhNffjwocmdXUdHR5M+yDY2NkhMTASANxrQsFatWsLTD06dOmWU6v6qQAFgCEysX78ehw4dQmhoqNlAxZsEoFxdXV+Zov0ygwcPxv79+4ULKwD46aefctzfPje+o7dhb2+PpUuX4vHjx/j8888BABcuXMCqVauMLnAA431g48aN2Lhxo9llqtVqPHr0CBUrVoSVlRXatWuHdevWQaPRYO/evejVq5fQ7UAikZgE5XJi6NChOX7qwe3bt7F27VqcPn0ad+7cMdk+su5nT548Ef7/YoaGXC5/rf7ieXm8GjRoEIKDg3Hx4kXExcVh06ZN2LRpk1Dv9u3bo1+/fjm6kA8ICMCePXsAGC6WS5cuLbTRF198ge+++w6AIcsg66B8r+p28CZeXM+sxx1zAz5m55dffhEyWHQ6HVJTU/Hw4UP89ttvOH78OGJjY/H5559j//79sLW1feN9Mev3Zm7fzDot6x35rLIOkHn9+nWcPn0a9evXf+11BmAyvkjWrmGZ32t8fLzRZ754Ye/i4gI7OzuTcTX8/PzQq1cvrFmzBiqVCgcOHBCCH/b29ggMDMSnn36KypUrv1HdiciymFFARBaVdbT2rOMVvGj16tUYPXo09u3bJ5yc5uTiK+tJ/8sGtMvuLpu5+VkviMViMZycnF76l90Fvl6vx5dffokRI0Zg//79EIvF6NixI8aPH48hQ4a88r2vw9xAkObqkslceykUCpNpb3JBnZVMJhPuct26dQvbt28X5r1sfALAcOHVuXNn/PLLLzhz5gxKliyJ3r17Y/r06a+dDfCi7LaJl4mOjjZ5ykTW9clObnxHb8rW1haLFy9G1apVERAQINxZBoDffvvNaLR6wDgAY21t/cp9IOsFZdZU6127duHy5ctCmzVq1AjFixfPtXV60Z49e9CpUyesXLkS9+/fF7oGLFu2zGz5rG39JhenWeXl8crW1hZr1qzB3Llz0b59e6OAQHh4uDAqvbmR7l/UtGlTYTs8ceKEkFVhbW2NDh06CF2BQkJCjMYneNt97kUvBiRzc1sXi8WwtbVFtWrV8McffwjfTWxsLA4dOgTgzffF7N6X0/036wX+tGnT3jhQ/OIx29zxOifLflldJ0yYgA0bNqBPnz5ClxfA0DVs8+bN6Ny5M0JCQl6v0kT0TmBGARFZVNOmTYUR7ffs2YORI0dCLpcbldFqtVizZg1u3ryJ7du3o2PHjpg2bRrs7OyM7nJcu3bNpE9v1uDDywZTyu4E3tz8rOmkcrkcx48fNzoB02q1rzUKeuYjzjw8PLBhwwahDbKmRL+trHfowsLCTOqYnJxsdIcr60lfXqtXr56Qyp6ZAlu+fHk4OzubfbwjYOj7fv/+fQBAjx498NNPPwnzXpa2nVNvOuL+Dz/8YJIWvXLlSrRo0eKVQY9MlvyO+vTpg1q1agmvx44di44dO0KtViM1NRU//vij8GQHAEYX9EFBQUbtDxgCCeYuSmrVqoUqVarg5s2bCAkJwfLly4V5rzuI4evQ6XSYPHmycOf077//FgJUL3tcnaurq/D/zG0t6/KmTJmCcuXKoVKlSqhbt+4r9/m8Pl6JxWJ4enoK3Z7u3LmDc+fOYd68eXj8+DEeP36MDRs2YNCgQS+tI2C4E1ynTh0EBwcjJCRE6Mbj7e0NqVQKX19f7Nixw6jrSMWKFQtsermtrS3s7OyEdcnMInnTfdHNzU3IsLp27ZpJ5khOvuPq1atj6dKl6NWrF+7cuYOrV6/in3/+ybNuOY6OjpDJZMK+cffuXaNjwZMnT4R1Mqds2bL45ptv8MMPP+Dp06c4d+4c/v77b4SEhECtVuOvv/4yOnYQUcHAjAIisqguXboId78iIyPx/fffC/2ZAcPJ+IwZM4wGr8p6RzLrXazff//d6CLt3Llz2Llzp/C6ZcuWZuuQ3Z0qc/Pd3NyEVOT09HRhUCvAkA7fokULNG/eHIMHD8atW7deufzM1FXA0M0hM0igVquFFGDA+A5u1hPWnD5vvkGDBkZ9av/3v/8J8/R6PWbOnClcMJUtW9Yo2yOvmbuIzu7COmt6f9ZHUEZFRRn1Lc/ablkvXF/Vbm9y93Lt2rVC0MvW1hYNGzYEYGjb7777TugP/CqW/I5evMitWLEievfuLbw+ceKE0ajoWb+fvXv3GqXpHzx4UHhu/MSJE00+K3PEfJ1OJwzKaWdnl+vp61nFxMQYPdEh6+Cpmen+mTK3mazruGPHDqPH3e3btw8rV67EpEmTMHr0aGHbyrqNvZiFkBfHq9TUVPTq1Qve3t5o1KgRLl26BMDw/XXv3h1NmjQRymbtLvIqmfVMT08XnhSQ2Q0oMwX+4cOHQv1f53t7VftYQnBwsFGmRZkyZQC8+b6Y9Tv+66+/jLa5e/fu4e+//xZet2jRwmydvv76a9jb22PkyJHCtD/++OONxlvJCZlMhtq1awuvFyxYIGTNZf4GmzNu3Dg0btwY9erVEwJ+xYsXR5s2bdCrVy+hXE63OyJ6tzCjgIgsysbGBtOmTcNnn30GnU6Hbdu2ITg4GE2aNIFYLEZISAhu374tlG/btq3RyXv//v2xZ88eZGRk4NKlSwgKCoKfnx/i4+Nx6NAh4WSnefPm8PHxydW69+vXDz///DMAYOLEiTh06BDKlSuHkydPCmnaWq0227u+WUf1v3DhAvr164dKlSrh+PHjRv1ksw6yljX9+OnTp/j2228BGEbqfxkbGxv069cP8+fPB2AYMOvYsWOoXLkyLl68iKtXrwplv/nmm1xN9c1O1nEKMmU3PkHWO9pLlixBZGQkFAoF9u3bZ3T3K+vJddZ2O3z4MCZOnAgXFxejQQjfREREhPAoM8AwUF1gYCDatm2L5ORkhIeHY9q0aWYvmrN6176joUOHYvv27cKYGVOnToWfnx+cnJxQt25dVK9eHVevXkV8fDyCgoKEC5/du3cjPT0dV69eRaNGjUyW26FDB8yYMcMoWNO2bVuzXVtyS5EiRaBQKITt4eOPP0aLFi1w//59IcCTKT09HdbW1mjdujX++OMPRERE4NmzZ+jUqRMCAgKgVquNBq3r3bu38F1k3cY2bdqExMREeHh4oEePHnlyvLK2toazs7Pw1IePP/5YGFzy3r17Rt0DcrrMwMBAk8cPZu6P5p7E8DqBgqztM3PmTOzcuRPdu3fP0VNB3kbWxyMChmPz06dPjQYULFq0KPz9/QG8+b6Y2Wc/Li4O4eHh6NChA5o2bSo8SjNzHJUaNWq8dDyOzGBKixYt4OnpiYsXL+Lx48dYtmxZthkhb6p3795CF4EDBw7ggw8+QO3atXHx4sWXdgt0d3fH+vXrARi6J509exbly5dHTEyMUVZXbv/2ElH+YEYBEVmcn58f5s6dK5xAPnnyBOvXr8fatWuNggTNmjUTLswzubu7Y9q0acII65GRkVi3bp3wjHPAcIL7qgvoN9W7d2+jUcqPHz+OlStXCoMX2tnZYdasWdmmsbdq1cpooLTTp0/j77//xoMHD4xGRc+agl+hQgWju+hbt27Ftm3bsr1D9+WXX6JDhw7C6+DgYKxatUo46RWLxRg7dmyOHwuYW+RyucmFQnYZBX369BGyLzQaDbZv346NGzciMTHxpe2W+Tx7wDDi9+rVq00uEl9X5uPDMjMGvLy80KtXL7i4uGDUqFFCubVr1xo9cu5l3qXvyM7OzuiuZnx8vNDFQCQS4bfffhMCNomJicIgepkXQ/Xr1zd6bGWmokWLmvRpz8unHQCGvtofffSR8PrJkydYuXKlcCGd9QI2c5uRy+X4888/hX0tNjYWGzduxD///CNkPjVo0AADBgwQ3pt1G4uOjsbq1auFi/i8Ol5NnDhRuKOdmpqK7du3Y9myZTh69KiQHdGyZUuj49WrlClTxuiRmLa2tsIgfKVKlTJKy3dycjK6G52drO1z9epVbNq0KUcDvr6to0ePYtGiRcLf//73P+zYsUMIwMpkMkyePFnIIgDebF8sXrw45syZIzwFJDY2Fps3b8b27duF/cLd3V14ZGF2sj7CdeHChTkaZ+JNtG3bFh07dhReX716FatXr8a1a9fQrFkzowyczEDGhx9+KLxHp9Ph6NGjWLZsmdG6litX7qVPTSCidxsDBUT0TggICMD+/fvxxRdfoHr16rC1tYVMJoOzszMCAwMxd+5czJ8/XzjBzqp169bYtm0bPvnkE1SoUAFKpRI2Njbw9vbG5MmTsXTp0jcenO5VJBIJZs6cienTp6N+/fpwcHCAXC5H2bJl0aNHD2zZssWon+fLWFtbY926dejWrRvc3NygVCpRvnx5dOvWDTt37hQGtbp+/brQX1gul2P27NmoWbMmZDIZ7O3t4evrm+0jFCUSCaZPn44FCxagRYsWcHFxEdq5ffv22LBhA/r16/f2jfMGsgYGMscneJVq1aph3bp18PPzg6OjI2xtbVG1alUMGzYMa9asEcodOnRIGKyrRo0amDBhAkqXLi2s99um769evVp4BKZMJsOkSZOM7i56eXkJZb///vtsH+32rn1HXbt2NRqpfe/evdi/fz8Aw0XA9u3bMXDgQFSqVAlWVlaws7ND9erVMW7cOCxatMhkULpMWdulbNmyqFOnTt6uCAwXXRMmTIC7uzusrKxQvHhxNGzYEAsXLjR6qkPWu6E1atTAtm3b0KdPH2G7sba2Rs2aNfH9999j8eLFRsHAli1bYtiwYcL35urqatR/Py+OV46Ojli3bh3GjRsHLy8vODs7QyqVwsHBAb6+vpgyZQr+/PPP18pAyZol4OPjY3RRm3UE/mbNmr3WcocPH44OHTqgSJEiUCqVqFSpktGjNfOLWCyGUqmEq6sr2rZti7Vr15pkRrzpvujj44Pt27fjiy++gLu7O6ytrWFtbY3q1avj22+/xfr1643GuXmVunXrClkOycnJmD179tuv/EtMnToVY8eORcWKFSGXy1GyZEkMGzbM5DMzgylisRi//vor5s6dCz8/P5QsWVLYP6pXr45hw4Zh06ZNufrYTCLKPyL92z5vi4iIiOg1qFQqdOzYUUgF//LLL81mHhBR/ti6dSsSEhLg4OAAV1dXo8Dto0eP0LJlS+h0OtjY2ODcuXP52jWNiCyDYxQQERFRvpg2bRokEgmOHj0qBAnkcjk++OADC9eMqHA7c+YMNm/eLLxu06YNXF1dER8fb9SFpWnTpgwSEBUSzCggIiKifNG8eXOjR8oBwMiRI996MEkiejt37txBz549X/kYxKJFi2LdunXCkyGI6P3GjAIiIiLKF7Vr1xYGYytbtix69eqF7t27W7hWRFSxYkVs2bIFS5cuRXBwMMLDw5Geng6lUolSpUqhcePG+OSTT4yeNkNE7zdmFBARERERERG9A2JjY9GjRw9Mnjz5pY+KPnr0KGbMmIFHjx7B1dUV33zzDZo1a5ar9eBTD4iIiIiIiIgs7Ny5c+jRowcePnz40jL379/HsGHDMHz4cISEhGDYsGEYMWIEoqKicrUuDBQQERERERERWdCWLVswevRojBw5MttyPj4+aN68OaRSKdq2bYu6deti3bp1uVofBgqIiIiIiIiILKhx48bYv38/2rZt+8pyt2/fRpUqVYymVapUCTdu3MjV+nAwQyowdsrcLV2FAmFWz7WWrkKBsXKsztJVKBBcqnpbugpGdDodrly5gho1akAsfnfi3WOXZFi6CgWGQvHufG/vMqVSYukqFBiPHiZZugoFgq+PvaWrUCCcPBNv6SoUGH997WDpKrwRS15XtFOHmZ3u7Oyco/enpKTAysrKaJpSqURqaupb1y0r/lITEVGBotfroVarwbF4iYiIqLCxsrJCenq60bT09HTY2Njk6ucwUEBERERERERUAFSpUgW3bt0ymnb79m1Urlw5Vz+HgQIiIiIiIiIqNEQykcX+3laHDh0QHByMXbt2QaPRYNeuXQgODkbHjh1zoWWeY6CAiIiIiIiI6B3l5eWFbdu2AQAqVqyIuXPnYsGCBahbty7mzZuH2bNno3z58rn6mRzMkIiIiIiIiAoNsfTt7+znpbAw4wEPL1y4YPTaz88Pfn5+eVoHZhQQERERERERkYAZBURERERERFRoiGS8X54dthARERERERERCRgoICIiIiIiIiIBux4QERERERFRofGuD2b4LmBGAREREREREREJmFFAREREREREhYZIxoyC7DCjgIiIiIiIiIgEDBQQERERERERkYBdD4iIiIiIiKjQ4GCG2WNGAREREREREREJmFFAREREREREhQYHM8weMwqIiIiIiIiISMBAAREREREREREJ2PWAiIiIiIiICg0OZpg9ZhQQERERERERkYAZBURERERERFRoiCTMKMgOMwqIiIiIiIiISMCMAiIiIiIiIio0xMwoyBYDBe85d3d3KBQKSCQS6PV6yGQy+Pj44Mcff4Srq+tbL3/z5s2YM2cODh069NbLCg8PR2BgIA4ePIhSpUq99fLehtzJEQ2Pr8PlQT8g9liw2TLOrZvA45fRsC5fGukPH+P6mGl4uuuIML/CVwNQbmgfyByLICEkFKFDxiPl5r18WoP8Ubd2EQzo4QbX4nI8fabGorUROHMx8ZXvEYuAH4aVx71HaVi55YkwvbSrAp9/VAoeFa2RmqbDzsPPsHZ7FPT6vF6LvBUXn4Dp8xbj4pXrkEjEaOHfGEM+6Q2pRPLS99x98AiDvh6HaeO+gVfNaibzd+w/jGlzF+HY1tV5WXV6R9kogc6NpShfQgydHrh4W4vdwVrozOwrVUqJ0bquBEXtRIhP0WN3sBZhj3Qm5drXl0AhE2HTcU0+rEH+sFYAQfUlKOcigk4HXL6nw77zOrPHlEpuIjT3ksDRDkhIAfaf1+JWhKGgUg60qStBJVcRJGIgIkaPfee1iIrL5xXKI2nJMfh363g8uRcMkViCip5BqNf6G4glpqeIj8KOImTvTCTFhsPGwRV1W49GGY9mwvzrZ9bgyollSEt+BjvHkvBuOdJo/vugWnkpOvkpUcxejLhEHbYeS8eVe+b3G5EI6OinRL2qMshlItx8qMHag2lITNGblPuymw1iEnX4e29afqxGnkpJjMHOlePwICwYYokENX07oPkH35rdpjJdP7cXBzdOw9BfDgrT9Dodpn3pDej1hkb6z8iZ/0KusM7TdchP1ctL0dnfCk72YsQm6bD5SBqu3H35NtW5iRK+1eWQy0QIe6DB6v2pwjbl7S7DJ+2toc7y9ku31Fi2KzU/VoXeM+x6UAgsWrQIFy5cwMWLF3H48GHo9Xp8/fXXlq7WO8uxYR00PL4ONpXKvrSMdaWy8F4/GzfHz8K+Yj64+dNs1FnzBxRuxQEAJft0QrmhfRDcrj/2u/gi4fxVeK/7M79WIV+4uSjw45flsXzTY3T67DJWbH6M74eWRzFH2Uvf41xMhsmjK6JxXQej6UqFGFO+qYSnMSp8OPwqRk2+CX9fR/TuVCKP1yLvTZgxG1ZWSmxeOhcLpk/CuctXsGHbrpeWT8/IwMSZc5ChUpmdf+9hOGYvWZlX1aUCoFczGTLUwNQ1KszbpkKlkmI0qmEaeCpWRITegVLsP6/FTytVOHhei14BUhTJcn5tpQA+8JeiYfX3775BNz8JVBpg5iYNFu3RoIKrGA2qmp72FLUDujeR4PAlLaau0+DIJS0+8JPAzsowP6i+BAoZ8Oc/GkzboEFkjB49/d+f9jq8dhRkcmv0/PYogj5fj8jbp3D15HKTcgnP7uPQ6uGo0/xLfDQuGF6BQ3F47SikJEQBAG6d34qLh+ahaffp6PNjCGr5D8Kh1cORmvg0v1cpzzg7iDEgyBo7/k3H13MSsfNUBj5tbw17W/N3Jlv7KuBRVoppq5Lxw8JEqDV6fNjCyqRc2wYKVCz58uBxQbN54QjIFdYYMf04Ph27Efeun8KZA8vMltVq1Di5ZxG2LBoF/QtRvOjHt6HTqjF6VjC+nXNB+HufggTODmJ81tEG20+kY9SfCdjxbzoGdrB56TbVtoECVcvJMHVlEr77KwFqjR4ftXreHmVdJThzVYWRsxKEPwYJ6E0xUFDI2Nraonv37rhy5YowLS4uDuPGjUPjxo3h6+uLQYMG4f79+8L8sLAwDBw4EPXq1UOTJk0wYcIEJCUlmSxbpVJh4MCB6N27N5KTkwEAO3fuRFBQELy9vdGlSxecOHFCKJ+cnIxvv/0W3t7e8PPzwz///JN3K55DJft0gueKGQj78fdXlivVpzNiT4QgattB6LVaPN64GzHHzqLMgB4AgDL9u+PB/NVIvnYbugwVboydCWUZNxTz982P1cgXLf2K4kpYMk6eS4BOBxwLjkfojWS0bVbMbPmSJRSYN8kD1++k4OrNZKN5NarYwKGIFHOWhyM9Q4enMWqs2fYE7QOc8mNV8kz44ye4cOUaPu/3IZQKBdxKuKBv987YvGv/S9/z2/ylaFLfx+y89IwMTJgxG92CWudVlekdV9QOqOAmxp6zGqi1QFwScOiCFvWrmV5k1Kksxv0oPa4/0EGnB0Lv6XDvsR513Q1l5VJgVDc50lXAlXva/F6VPOVoC5QvIcb+81potEB8MnAsVIu6VUxPe2pXEOPhUz3CwvXQ64FrD/W4H6WHd2VD2U3HtdhwTIsMNSCXGTIMUjMKeKrTfxJjHuDJvWDUbT0aUrkVihQtDc9mn+Pa6VUmZW9f2AqXct4oW605xBIpKtRsgxLl6iLs7HoAwJUT/0Od5sPgXLoWRCIRKtZuh/aD1kCmsMnv1cozvtVkuBOuweU7Guj0wIWbatwK16BRTbnZ8g1rynHgbAbik/VIVwEbj6SjWnkpitk/vwisUloCz0oyXLylzq/VyFOxTx/gQVgwArt9DZnCCo7OpdG4/RCcPWS6TQHA6j8+xYOwM2jYeqDJvMj7oShe0h0Sqfn2fR80qCHH7QgNLt1WQ6cHzoepceuRBn61FWbLN6ypwL7gdMQlGbap9YfSUL2CFE72huNV2RJSPIx6v47neUUkFlnsr6BgoKCQSUhIwM6dO9GyZUth2pdffomHDx9iy5YtOHr0KCpUqICPP/4YycnJiIuLQ9++fVGpUiUcO3YMmzZtwr179/DNN98YLTc9PR2ff/459Ho9lixZAltbWxw9ehTjx4/Hjz/+iODgYAwbNgzDhg3DrVu3AAA//fQTHjx4gH379mHbtm04d+5cvraFOc/2ncAR9xZ4vGH3K8vZVauEpCs3jaYlX7+NIrU8zM7XazRIvX0fdrU9cr/SFlK2pBL3HqUbTXsQkY6KZUzvlgBAbLwa/b66ipWbn0CjNT7JFotF0Gj0RtN1eqCogwy21gX3Lsu9h+EoYmcLp6KOwrRypUoiKvoZkpJTTMrvOXwMEU+e4OMeXc0u7/cFS9Gwrhd8atXIszrTu83FUYzUdD2Sstwgehqvh6OtCMoXzqWLO4jwJNa4m8HTeB1cixlOUjRaYNYmFbaf0iDj/bhGERR3ECE1Q4/kLFnc0Ql6ONiKoHgh6cnZXoSn8cbHpGcJerg4GtpJpwe0OiCgthjffCBFjXJi7Akx7b5REMVF3YbCyh7WRYoL0xyKV0JK/GNkpCWalHV0qWI0zaF4RcQ+CYNGlYa4p7chEkmwc9FHWDW5PnYs6AWNOu29ChS4OkkQ+cz4u38So0NJZ9PfKaUccLQTI/LZ84u2pFQ90tL1KOlkKG9rJcKHLa2xbFcqVO9Jr5/oyFuwsnGAnYOLMM3ZtSISYyORnmraNbHjp9PRa/hiODqXMZn3+H4oNOoMLJncFb+NrI/l03rj0e3zeVr//ObqJEZktPGF/eMY7Uu3qaJFxIiINt6mUtP1KOksgQhAGRcJalSQYfJnRTBlcBF82NIK1oqCc2FK7xYGCgqBwYMHw8fHB3Xq1EG9evVw9OhR9OhhuPP96NEjBAcHY9y4cXB2doZSqcTo0aOh0Whw9OhRHDx4EDKZDKNHj4ZSqYSzszPGjRuHQ4cOITo6GoAhk2Dw4MF49uwZ5s2bB6VSCQD4+++/0atXL9StWxcSiQTNmjVDQEAA1q5dC5VKhd27d2PYsGEoVqwYHB0dTYIPlpAR9Qx6bfaRWKmdDbQpxv0ItanpkNoa0r8kL5tv8/6ky1kpJUjPMG6rDJUOSoX5C/u0dB1S08yfXF+9lYIMlQ6fdneDQi5C8WIyfNDWcOIqlxfcH7i0tHQoFcZ3BTJfp6W/EGQJj8Civ9fjx1FDIZGYHpr3HTmBB+GR6P/hB3lXYXrnKWQwuaBQawwXuXLpi2VFRv1UDWUBufT5BXCy8Wb43pDLYHbdM+dlZbZNtabteeyKDj+v0eBoqA4fBUjgYJu7dbYEtSoFUrnx75JUZvgN16hSTcrK5FYmZdWqFENQQa/HlRNL0bDDePQccwwVarXHvuWDkBQXkbcrkY8UMhFUGuOgkkqjh0Jm+jul/O+3K0P9YnlAIRdBBKBfGyscPpeBiGfvR+AJAFTpKZApXthO/ttuVOmmKfBFir68i6FUpoRb+Vr44It5GPbrEVSpHYA1f/RHXPSj3K20BSnlIpNArUoNk8BvZtnM+S+WV8gBW2sRHkVpcT5MjYn/S8T0VUko7ijGx+3en3PP3CSSiC32V1C8P53s6KXmz58PX19Dynt6ejpWrVqFfv36Yd26dVD91w+6dOnSQnmJRAJXV1dERERAr9fDzc0NkiwDr2UONBgRYfjxj46OhoeHB+7cuYMrV66gTp06wvzg4GCsWbNGeK9Wq0X9+vURFxcHlUplNKBi1jq86zQpaZBYK42mSayV0CQZ7hJrXzbfzF3kgqJnkAt6dXh+h+DGnVQoFMYHO4VcjLT01095S0nV4vsZdzDow5JY9UcNRD7NwIETsfCoaIOU1IKbQqdUKpCRkWE0Lf2/19ZWz0+kMlQqTJgxG8P694WLs2l3i4cRkViwci1mT/nxlYMg5hVtDoJn+SmzPu9avfKDSgPIXvjllkkzL0heLKs3U9b0wuV9pNYAshd2lcy2MDnJNtemEtP21Py3uZ2+rkOdimJ4lBLj9I2CfYEnlVlBozYOamvUhujRi5kAMpm1MC9rWZncRkgNr96oHxxdKgMAqjXojRvBaxAedhRV63+YV6uQp1rWU6BVvefB3vtPtEKgLZNcKjK7T2VOM5TXZykPpKv0aFlPAY0WOHrR/Hg0BZVMbg216oVt6r/XcuXrZZe06D7G6HWDVv1x6d/NuB16FHUDPnq7ilpIa18FWtV/fn54/7HGJHgplxm2kRdlHrteVj4pVY/f1j7v2hmXpMeWo+n45iNbKGSmxzSi7DBQUMgolUr0798fCxcuxMmTJ9GxY0cAwMOHD1G5suHHXavVIjIyEs7OzpDJZIiMjIRWqxWCBQ8fPgQAODs74+7duyhevDgWLVqEadOmYcyYMdi6dSusra1RokQJdOrUCZ999pnw+ZGRkVAqlbC1tYVCocCjR49QoUIFAMCTJ09QUCRfvYkiXtWNptlWrYSEc4axH5Ku3oJttcrCUxBEUimsK5Uz6a5QkKzdHoW126OE1x93c0XlcsZR6rIllbh57/UHzZFKRJCIRfjml9vCtPaBTrgfnoYMMz+WBUX5MqWQkJSM2PgEFHWwBwDcD4+Ac7GisM2SXXLj1l08inyMaXMWYtqchcL0MT9PR6umfnAqVhRJySkYMHIsAECrM1yxtP1wAEYO+gQt/Bvl6XpcvHgxT5f/pkJDQy1dhRfkfZeQqDg9bJQi2CqfZwMUdxAhPllvchIYFaeHWzExgOcBleIO4vfq7uXLPI3Xw1opgo0SSPmvnZztRUhIMW2n6Hg9ShQ1vvhzshfhcazh2PNpKwlOXdfh+sPnxyKJBEgrwMemTI4ulZGRGo+05GewsjUEKeOf3oaNfQnIlXZGZR1cKiMm8prRtPind+BUsjqUNo5Q2hSDVmt80avX6aBHwW2nfcEZ2Bf8PNgb1EiBUsWNI1AlionN9glPywDiknRwLSbB4xjDPmdnLYKNlRiPn+nQ0U8Jexsxpg0pAuD5xV+tijJ8M+/VTw96lxUvWRlpyfFITnwG2yKGbSr68R3YOZaA0toum3cbO7zld1T1boUSZZ4//UerUUEqM99/vyDYcyYDe84836Y6NFaijIvxNuVaTIIHT0y3qdQMvbBNZXaBKWIjgq2VGJHPdCjpLEbdqnJsPfY8oCeVGB4aoX3/D/uUBxgoKGQ0Gg3++ecfJCYmwtvbG8WLF4e/vz8mT56MGTNmwM7ODrNmzYJWq0WzZs0gkUgwdepUzJgxA8OHD0dSUhJ+/vln1K9fHyVLlgQAyGQyiEQijBgxAocPH8avv/6KiRMnonv37pg8eTLq16+PWrVqITQ0FAMHDsSQIUPQt29fdOrUCbNmzYK7uztsbGwwffp0C7dOzoWv2ga/EZ/AtVsbPNmyDyU6t0Qx/3q4Nupnw/xlm1D5x2GI3ncMKWH34D5pJFRRzxB7PMTCNc89B/+NRdc2xdGkngNOhMSjsY8DalW1xby/w197WSIR8Mu3FbFoTQT2HI1F5XJW6NXBBX9vKTjBI3NKu7miVlV3zF6yAl8PGYD4xCSsWL8F7Zo3NSpXu7oHDqw3HmW8SacPMfX7r4XHI/b9oJMw70LoNQwfNxm7Vi/O61UAAHh6eubL5+SUVqtFaGgoatasaZTtZGmbLuZ9J+OYRD3uP9GhXX0ptvyrgY0CCPCS4NxN05PKi7d1aFxDgprlxbh6X4fq5cSo4CrCjtPv/xljbBLw4KkOrXwk2HFaC2sF0KSmBBfumK77pXs61K8qRbUyIlx/pEfV0iKUcxFhT4ihTSOe6dG0lgSRMRokpwF+NcSQioGw8IJ7AZzJ3qkcXMp64/TOX9C4009IT4nDxcN/obK36Tgplbw64Oq/y3A3dDfKVWuB+9f248m9YNRv/x0AwKNeD1w89BdcytSBo0tlXD+zBimJUShbtXl+r1aeCb6mRjNvBbyqyHDplhq1K8tQubQUmw6b78Nz+qoKresr8OCJBslpenRrqsStRxo8S9Bh8jLjQX0/amXIMivoj0cs6lIOpSt5Y9/aKWjX9yekJsXhxI558Gzc7bWXFR1xEw9vhaDroD+gtLbHyT0LkZGeDI86LfKg5pZx5poKgT52qOMuw8WbanhWMWxT6w+Z3w5OharQpoES959okZyqwwfNrHDzoQbP4nVwsBXB30uBlHQ9Dp7NgL2tCF2aWuH0FZWQEUXPiSUFt2trfmGgoBAYOHCgcDItEolQrlw5/Pbbb0IXgWnTpmHGjBno3LkzUlNT4enpieXLl8PBwQEAsHTpUkydOhX+/v4AgMDAQLPjCSgUCvzyyy/o3bs3AgMD0bp1a6SmpmLs2LGIjIyEg4MDPv74Y/Tp0wcA8P333+OXX35BUFAQpFIp+vbti8OHD+dDi7yZVnHnETpkPCLXbEdK2F2EdP0CHr+MRq2FPyPtQQTOdR+GlFv3AQCPlm6E1N4OPhvmQu5cFPEhoTjbcRD0mvdktCIAjx5nYMIfdzGghxtGDSiDpzEq/PTnPUQ8MUTKAxo6YvgnpdFx4OVsl6XW6DHh97sY3LsUBvcuhfhEDdbviMLuIzF5vRp57qdvR+CPhUvR47PhEInFaNXUD/26dwEAtOr5Cb76vD9a+je2cC1f7V26GM9KIpG8Y3XLn/179UE1ghpK8XV3OfR64MJtLQ5dNJwFju8rx9Z/Nbh0R4foBD3+PqBGq7pSdGksRXyKHqsOahCTWPAvcHNiwzEt2tSVYHgnKfQALt3V4VioIVDwXQ8pdpzRIvS+HjGJwLqjWjT3kqBDAyAhBVh/TIvY/x7uc+CCDgF6oH8rKSRiIPyZHssPaJD+nmSMB3z4B05tn4z1M5pDJBKjkldHeDb7HACwYqI3GnWcgIqeQXBwroDAj+YgZM9MnNj8A2wd3BDw4SzYO5UHAHgFfAGZ0haH141CauJTODhXQMt+C2Bj7/Kqjy9QouJ0WPRPKjr6KdG7pRViE3VYvD0VT+MN25WPhwy9mlvhqzmGjIDdpzMgEQMjethCKRfh5iMNlux4/x9V1/XzP7F39U+Y810gRCIxajXoBL/2QwAAvw71QtuPJqJm/Q7ZLifok1+wf/2vWDSxI1SqNLiVq4neo5bCysYhj9cg/0TF6jB/awo6+1uhT2trxCbosPCfFDyNM2xTdavK8GFLa4yclQAA2HkqHRIJ8FUvwzYV9lCDxdsN3Vrjk/WYtykZHZtYoU19JTQaPUJuqLH5aMEOPpHliPQvPrSU6B21U+Zu6SoUCLN6rrV0FQqMlWPf/zurucGlqrelq2BEq9Xi4sWL8PT0fKcCBWOXZGRfiADAZHwTMk+pfHe273fdo4emj20mU74+9pauQoFw8ky8patQYPz1tYOlq/BGzjSw3CPLfU+dsdhnvw7+UhMRERERERGRgF0PiIiIiIiIqNDgGAXZY0YBEREREREREQkYKCAiIiIiIiIiAbseEBERERERUaEhYteDbDGjgIiIiIiIiIgEzCggIiIiIiKiQkMk5v3y7LCFiIiIiIiIiEjAQAERERERERERCdj1gIiIiIiIiAoNkZiDGWaHGQVEREREREREJGBGARERERERERUaYj4eMVvMKCAiIiIiIiIiATMKiIiIiIiIqNDgGAXZY0YBEREREREREQkYKCAiIiIiIiIiAbseEBERERERUaEhEvN+eXbYQkREREREREQkYEYBERERERERFRoczDB7zCggIiIiIiIiIgEDBUREREREREQkYNcDIiIiIiIiKjTEEnY9yA4zCoiIiIiIiIhIwIwCIiIiIiIiKjQ4mGH2mFFARERERERERAJmFBAREREREVGhIRLzfnl22EJEREREREREJGBGARUYs3qutXQVCoTha3taugoFxtgqJyxdhQJhyThL16BgSEtTW7oKBYZSqbR0FQqEu7fjLV2FAqNmLUdLV6FAOHI02tJVKBAcillbugpEFsdAARERERERERUaHMwwe+x6QEREREREREQCZhQQERERERFRocGMguwxo4CIiIiIiIiIBAwUEBEREREREZGAXQ+IiIiIiIio0GDXg+wxo4CIiIiIiIiIBMwoICIiIiIiokJDJOb98uywhYiIiIiIiIhIwIwCIiIiIiIiKjTEEo5RkB1mFBARERERERGRgIECIiIiIiIiIhKw6wEREREREREVGnw8YvaYUUBEREREREREAmYUEBERERERUaHBxyNmjy1ERERERERERAIGCoiIiIiIiIhIwK4HREREREREVGhwMMPsMaOAiIiIiIiIiATMKCAiIiIiIqJCgxkF2WNGAREREREREREJmFFAREREREREhQYfj5g9thARERERERERCRgoICIiIiIiIiIBux4UYAEBAYiOjoZUavga9Xo9bG1tERQUhK+//hriF1JqIiMj0a5dO+zcuRNubm5v9dnu7u5YsWIFfH19MXv2bMyfPx8rVqyAt7e3SR2HDh2KLl26YPPmzRg7diysrKyE+TqdDkWLFkX79u0xatQoiETvxsAidWsXwYAebnAtLsfTZ2osWhuBMxcTX/kesQj4YVh53HuUhpVbngjTS7sq8PlHpeBR0RqpaTrsPPwMa7dHQa/P67XIe3InRzQ8vg6XB/2A2GPBZss4t24Cj19Gw7p8aaQ/fIzrY6bh6a4jwvwKXw1AuaF9IHMsgoSQUIQOGY+Um/fyaQ3yR81KcnQLtIGzgwQxiVpsOJCCy7dUZsuKREC3ABs0qKWEQgZcv6/Gyl3JSEjWAQDKlJCiV0sblHKRQqXWI+RaBjYcTIFGm59rRJZWtawE7RvKUayIGPFJemw7mYFr981vBCIR0L6BHHU9pJBJRbgVrsXGIxlITDUchCqVlKB9AzlcioqhUutx6Y4G2/9VQV3AtylrBdDeV4xyLiLodMDl+3rsP68ze+yt5CZCoJcYjrZAQgpw4IIOtyIMBZVyoLWPGJVcRZBIgMgYPfad1yEqLp9XKI/VqCBDl6ZWcHKQIDZRh02HUxF6R222rEgEdGlqhfo1FJBLRbjxUI1Ve1KQmGJoM2ulCN2bW6NmRRlEIuDWQw1W7X0+v6BKTYrBofU/IuJ2MMQSCdy9O6Bxh28glrz8dPr2pb34d9t09Bt3wGj6uYOLcen4SmSkJcKldA006z4RjsUr5PUq5Cv+9uWMRxnDMbhoERHik/XYflKF6w9efjxvV18GH3cZZFLgdoQWG4+qkPTf8dy1mBgdGspRylkMjU6Pm4+02PavCinp+blGBQMHM8weMwoKuIkTJ+LChQu4cOECLl68iCVLlmDr1q2YM2eOSVk3NzdcuHDhrYME5mg0GowaNQpxca8+c8qsQ+bf+fPnMW7cOCxduhQbN27M9Xq9CTcXBX78sjyWb3qMTp9dxorNj/H90PIo5ih76Xuci8kweXRFNK7rYDRdqRBjyjeV8DRGhQ+HX8WoyTfh7+uI3p1K5PFa5D3HhnXQ8Pg62FQq+9Iy1pXKwnv9bNwcPwv7ivng5k+zUWfNH1C4FQcAlOzTCeWG9kFwu/7Y7+KLhPNX4b3uz/xahXxRvKgEQ7oVwdYjKRg67Rn+OZqKwV2LwMHO/OE3yM8a1SvKMWlJHL76IxZqjR4ft7cFAIgADO9ZBCHXVfhyegwmL4lH9YpytG5onY9rRJbmZC/Cx22U2H1ahbELU7AnWIV+rZSwtzF/0tPSRwb3MhL8tj4NE5amQK3Ro0eAAgBgowQGBinx7xU1xi5Mwcx1aahYUoJAb3l+rlKe6NZYDJUG+G2zFov3alGhhAj1PUzbqKgd8IGfGEcu6fDrei2OXtahW2Mx7P6LaQf5iqGQAbO3aTF9gxYRMUAPf0k+r03eKu4oxqDOtvjneBpG/B6H7SfS8FknWzjYmt+m2jVUomp5GaYsS8S3c+OgVuvRt42NMH9wZ1soZSL8MD8B382Lh04P9Mkyv6Das2Ik5AprfDrxGLqP2IBHN0/h4tHlZstqtWqcO7gYe1d8Bb1eZzTvevAWXDq+Eh0HLcbAyafhXLo6di0dDv37cAfhP/ztyxknexE+bq3AnmAVflicir3BKvRtqUCRlxzPW3jL4F5agj82puGn5alQa4DuzQzHa6kEGNhegftPtJiwLBXT16TBWikSjvdEr4uBgveMu7s76tati2vXrqFPnz4YM2YMmjVrhqZNmyIsLAzu7u4IDw8HADx69AiDBw+Gt7c3GjRogAkTJkClMkR6Hz58iMGDB8PX1xfNmjXD77//Lswzx8vLC05OThgzZsxr/dBJJBIEBASgSpUquH79+tutfC5p6VcUV8KScfJcAnQ64FhwPEJvJKNts2Jmy5csocC8SR64ficFV28mG82rUcUGDkWkmLM8HOkZOjyNUWPNtidoH+CUH6uSZ0r26QTPFTMQ9uPvryxXqk9nxJ4IQdS2g9BrtXi8cTdijp1FmQE9AABl+nfHg/mrkXztNnQZKtwYOxPKMm4o5u+bH6uRLxrVUuDWQzUuhKmg0wMh1zJw84Ea/nWUZsv7eSqx+2Qq4hJ1SFfpsWZvMmpUksPJQQxrKxEc7CQQiWA4cwKg1wMq9ftzcknZq+shw71ILa7c00KnBy7e1uBOpBYNqpsPZvpWk+HQeTXik/XIUANbjqvgUVaCYkVESEkHflySgrM3NNDDcCdYJhEhOa1gb1OOtkC5EmIcuKCDRgvEJwPHruhQ1930tKd2BTEeRusRFq6HXg9ce6jHg6d61KlkKLvphA4bj+uQoQbkMkApA1Lfs7tzDWoocDtcg0u31NDpgXM3VLj5UA0/T/PHqUa1Fdh7Oh1xSTqkq4B1B1JRvaIMTvZilHGRoLybFMt2JiMtQ48MFbBydwo2H0nL57XKXfHRDxBxOxgNg0ZDJreCvVNp1G35OS6fWGW2/D/z+yP89hl4Bw40mXf19AbUbNQLxVwrQypToGH7r5AUF4mI22fyejXyDX/7csbHXYq7j3XC8fzSHa3heF7NfJaKbzUpDl14fjzfeiIDHmUkKFpEBEc7ESKf6bAvRA2tDkjNAE5f1aCC6/sV2MwtIrHYYn8FRcGpKWVLrVbjzJkzOH36NBo1agQAOHnyJNauXYtt27bBxuZ5NF+j0aB///5wdnbGsWPHsGPHDly8eBGzZ89GamoqPv74Y1SuXBnHjh3D6tWrcfLkScyePfulny2TyfDHH3/g3LlzWLJkSY7rrFKpsHv3boSFhcHf3//NVz4XlS2pxL1HxmeBDyLSUbGMldnysfFq9PvqKlZufgKN1vhHSywWQaPRG03X6YGiDjLYWhfcA/ezfSdwxL0FHm/Y/cpydtUqIenKTaNpyddvo0gtD7Pz9RoNUm/fh11tj9yvtIW4OUsR/lRjNC0yWoPSLqYnAVYKEYraS4zKJ6bokZqmR2kXKVLS9Nh3OhU9WthgwVgnzBhRDFGxWuw/XbBPwOn1lCgqRmSM8R3KJ7E6uDmZ/qQr5YCjnRiPs5RPTtMjLcOQogoAGf9ll4//2BrffmiNxBQ9gq+bTzkvKJwdREjN0CM5y67xLEEPBxsRFC/EU5ztgafxxtOiEwAXR8P/dXpAqwOa1Rbj624S1Cgnwt5z70G+cxauzhJERBsfpx7HaFGquOnvlFIhQtEiEkREP2+DpFQ9UtP1KFlcgnJuUjyO0aKxpxKTBtlj2lAHfBBgLaSQF1SxT25DaW0PW3sXYVpRl4pIiotERppp18SWvaeh46BFsHcqbXZZTq5VhNcSiQwOzmXxLDIsbypvAfzty5kSRY2PzwAQFaeHWzHzx3MH2xeP50BaBuBWTIzoeD0W78ww6l5Vq6IE4dEFe98jy2GgoICbOHEifHx84OPjgwYNGmDSpEn45JNP8NFHHwEAmjRpAhcXFxQpUsTofefPn0dERATGjh0LGxsbFCtWDHPmzMEHH3yAI0eOQKVSYdSoUVAoFHB1dcXw4cOxapX5qHmm0qVLY/Lkyfjjjz9w4cIFs2UiIyPh4+MDb29v1KxZE3Xq1MGWLVswe/bsdyZQYKWUID3D+CQwQ6WDUmH+wj4tXYfUNPMH4au3UpCh0uHT7m5QyEUoXkyGD9oa0u7l8oLbNyoj6hn02uxPlKV2NtCmGP+Qa1PTIbU1pAtKXjbfpuCnE2ZSykXIeOGuh0qjh0Jm+v0r/9smMlQvlFfroZCLIPrvvav2JGPI1GcYNz8Wrk4SdGz6/rQXZU8pB1QvXMerNTC5AAYgbGcv3nlTqU23wSkrUzF+aQp0ej0+bmP+rl9BoZAa2iSrzNfyF65T5C8p+2K541d0mLJWi2OhOvRuJoGDbe7W2ZIMxynjaSo1oDDzO6X8r1eKysxxSikXwUYpQilnCYo7ijF5aQIm/S8BDnZifNK+YHc9UGWkQCo3PtbK5IYbCOqMVJPytg4v72KoykiBVGG8LKnMyuxyCir+9uWMQiYyOT6rNXrIzbSTcDw3OV7pITdz/G9dT4ZqZaXYeiIj1+pLhQsHMyzgxo8fjy5durx0fvHixc1Oj46OhqOjo9HAgqVKlQIA7N27F7Gxsahbt64wT6/XQ61WIyYmBsWKmU/BB4DWrVvjzJkzGDlyJLZu3Woy383NDYcOHQIA3LlzByNGjIBcLoefn98r1zMv9QxyQa8Oz+8Q3LiTCoXCOIamkIuRlv76d5BSUrX4fsYdDPqwJFb9UQORTzNw4EQsPCraICX1/bojZY4mJQ0Sa+MLDom1EpqkFACA9mXzk1PyrY65rW0ja7Rr/Pzk5V6E2uTESC4VIV1lmjKZeVJlUl4mQnqGHnU85PD2UOCHvwxjgURGa7HtWCo+bGWLrUfy7gRTm4OgUH7KrM+7Vq+80txbhuZZxgx4EKU1OSmUSYF0M73DVBr9f/NFAJ5vc3KZ6Um8WguoU/TYcVKFkd2tYaUw3KkqiFQaQPZCbFcmfT4vK/VLyr5YLnPQtNM39PCqBLiXEuHMjYKZ+tymgRKtGzz//b8fqTENoMhg9jiV2QvxxQsZucxwXMtsp/UHUqHRGi7+th5NxZh+RaCQwSQgUVDI5FbQqI0D22qV4bVM8XpBEJncChqV8bI06rTXXs675H387csLgXVkCPR+fgB/GKUz2ZdkUtPjM/D8eP7iviqTipCR5fivkAE9AxQo5SzG3K1peBJbMI9Tee4dGUD9XcZAwXvuZU8RKFGiBOLi4pCWliYEC0JCQnDlyhWUKFECZcqUwZ49e4TyycnJiImJQdGiRbP9zO+++w4XL17MdryCihUrYtGiRejcuTO+//57TJs27TXXLnes3R6FtdujhNcfd3NF5XLGUeqyJZW4ee/1f4ykEhEkYhG++eW2MK19oBPuh6eZRM7fR8lXb6KIV3WjabZVKyHh3BUAQNLVW7CtVll4CoJIKoV1pXIm3RUKkl3/pmLXv8+3lc7NrFG2hPFVnZuzFPcfm54tp6brEZuohZuzVEjrLWIjgq21GBHRGnhWUUAqMd6ntTqYdHnJbRcvXszT5b+p0NBQS1fhBe55stQD59Q4cO759tK2vmFE66xKFBXj0VPTzKa0DCA+WYcSRcV4EmuYb2dtuOv7OEaHciXE6BmoxPQ1qdD+93apxLBNvZi1UJBEJ+hhrRTBRglhtG8nexESUvQmF6pPEwDXF37anO2ByBjD/z9pKcHp6zpcf/R8P5OIC24QBQB2n0rH7lPPu9h1bGKFMi7G0RLXYhI8eGIajEvN0CMuUQc3Jwkin2U5TlmJERGthVZrOP82bEeG9whdcgvweXkx18pIT4lHatIzWNsZxhmKjboDW4cSUFjZvd6ySlRG7JPbKF+9GQDDwIfx0Q9QzLVyrtc7v7yPv3154eB5NQ6ef94GbXxlKPlCtzEXR5HZ7gLGx3NDO9lZGY7nmcf3YkVEGNBOifhkPf7YmManHdBbYaCgkKpVqxbKlSuHX3/9Fd9++y1SUlLwyy+/oFGjRujWrRumTZuGxYsXo2/fvkhPT8d3332Hx48fY/PmzdkuWy6X448//kDnzp2RkvLqO8MlSpTA1KlT8dlnn6FBgwbo3Llzbq3iGzv4byy6timOJvUccCIkHo19HFCrqi3m/R3+2ssSiYBfvq2IRWsisOdoLCqXs0KvDi74O8vjE99n4au2wW/EJ3Dt1gZPtuxDic4tUcy/Hq6N+tkwf9kmVP5xGKL3HUNK2D24TxoJVdQzxB4PsXDNc8+pyxlo6WsNn2oKnL+egTpVFXAvK8Oavclmy/97KR3t/axxL1KN5FQ9erWyxY37KkTH6XDljgpdA2zQtpE1dp9MRTF7Mdo3tsbp0Ly9YvH09MzT5b8urVaL0NBQ1KxZExLJuzPWx9+n8qe/bMgNNfw9reFZSYrLdzSoVVGKiiUl2HLc/HYQfF2DFnVleBilRUq6Hp0ay3E7QouYRD2S0vSQS4H2DeXYcVKFIjYidGikwOlrGiFwUBDFJgEPn+rRyluMHWd0sFYATWqIcfGO6YXF5Xs61PeQoFoZEa4/0qNqaRHKFhdhT4jhRDzimR7+tcSIjNUiOQ1oXF0MqQS4GVHwLlJe5vSVDDSvaw9vDzkuhKng5S5HlTIyrDtgPkB+MjQDbRsqce+xBslpOnQPtEbYQzWexesQm6hDdLwOfdvaYvnOZMikInRqYo1LN9VGdz0LGgfncnAt741jW6YgoPtPSEuJx9l9f6Gab9fXXlZV3644s2c2ynj4wbF4eZza9Tus7ZzgVtEnD2puGe/Db19+OBemgX9tK9SuKEHoXS1qVpCgUkkJtp4wv7OcvaFBc285HkalIyVdj45ZjudWCmBwRyVuh2ux/rAK788RKm/w8YjZY6CgkJLJZJg/fz6mTJmCpk2bQiqVIigoCF9++SWkUimWLVuGqVOnYvHixdDpdPD19cVff/2V4+WXLVsWkyZNwqhRo7It6+/vj48++giTJk2Cj48PSpc2HfgnPz16nIEJf9zFgB5uGDWgDJ7GqPDTn/cQ8cTwgxTQ0BHDPymNjgMvZ7sstUaPCb/fxeDepTC4dynEJ2qwfkcUdh+JyevVsJhWcecROmQ8ItdsR0rYXYR0/QIev4xGrYU/I+1BBM51H4aUW/cBAI+WboTU3g4+G+ZC7lwU8SGhONtxEPQazas/pAB5EqPFnPUJ6BZoi0/a2yImQYd5GxMR9d/dAN8aCvRtZ4cvfn0GANh+LBUSsQjf9nOAUi5C2AM15m8yDJT1+JkWs9YmoHNTG7RpaIW0dD1OXUnHtqN5m3r5Ll2MZyWRSN7ZuuWlp/F6/G9XOoIayNEjQIG4JB2W7U5HdLzhtLBOFSm6N1VgzEJDoHbvWRUkYjmGdbWCQibC7Qgtlu8x3GZSqYEF29LQ2U+Bnz61QbpKj5AwDfadLcBXdP/ZcFyLNj5ifNlRAj2Ay3f1OHbFEP0Y012CHcE6XLmvR0wisP6YDoGeYgTVBxJSgA3HdYhNMizn4EUd9HoxPm0pgUQMhMfoseKA1mxXj4IqKlaHvzYno0tTK/RtY4OYRC0WbEnG0zhDe9WrJkfv1jYY/psh9XvHv2mQiIGvexeBUg6EPdRg0VbDBaBOB8xcnYgPAqwxaZADpFLg8i31S4MOBUnbT2bh6KZJWD65OUQiMTx8OqJuyyEAgPnf1kGz7hPh7h2U7XKq+XZFRloidv1vKNJSYuFSuiaCBs6HRPLyxzAXNO/Db19+eBqvx9LdGWjXQIbuzRSIS9Jj2Z4MPEv473heWYJuTRUYu8iwrvtC1JCIgS86K6GQiXAnQouV+wzH87oeUhS1E6N2JRFqVzK+xMt8P9HrEOnfp4e20nutZR/zAySSseFre1q6CgXG5h9PWLoKBcKScc6WroIRrVaLixcvwtPT850KFIycY/5OGZlydCzYgyXml4hHpqPpk3k1azlaugoFwoVzzyxdhQLBoVjBHygxv8wcUjDH1ogY3sNin11y1rqXzouJicG4ceMQHBwMiUSCDh064Ntvv4VUanp/f/ny5Vi+fDni4+NRsmRJDB06FK1atcq1evKpB0RERERERFRoiMRii/29yogRI2BtbY3jx49j48aNOHXqFJYtW2ZS7ujRo1iwYAEWL16M8+fPY+jQoRgxYgTCw1+/q/TLMFBAREREREREZEEPHjxAcHAwvv76a1hZWaF06dIYMmSI2UfU3717F3q9XviTSCSQyWRmMw/eFMcoICIiIiIiokLjXRzM8NatW3BwcICLy/PHtlesWBGRkZFITExEkSJFhOnt2rXD5s2b0bZtW0gkEohEIkyfPh0lSpTItfowo4CIiIiIiIjIglJSUoTH1mfKfJ2aajwgpVqthoeHBzZs2ICLFy/ip59+wvfff4+wsLBcqw8DBURERERERFRovItjFFhbWyMtzfhRy5mvbWyMB42cNGkSKleujFq1akEul6Nr167w9PTEli1bcq2NGCggIiIiIiIisqDKlSsjPj4ez549fzrJnTt3UKJECdjZ2RmVjYyMhEpl/JxeqVQKmSz3HrPKQAERERERERGRBZUrVw7e3t6YMmUKkpOT8ejRI8ybNw/dunUzKRsQEIC///4bV69ehU6nw549e3DmzBm0bds21+rDwQyJiIiIiIio0HgXBzMEgD///BM//fQTAgMDIRaL0alTJwwZMgQA4OXlhYkTJ6JDhw4YOnQoJBIJhg0bhoSEBJQtWxZz585F1apVc60uDBQQERERERERWZiTkxP+/PNPs/MuXLgg/F8qlWLYsGEYNmxYntWFgQIiIiIiIiIqNN7VjIJ3CccoICIiIiIiIiIBAwVEREREREREJGDXAyIiIiIiIio8xLxfnh22EBEREREREREJmFFAREREREREhYZIxMEMs8OMAiIiIiIiIiISMKOAiIiIiIiICg0RxyjIFluIiIiIiIiIiAQMFBARERERERGRgF0PiIiIiIiIqNAQiTmYYXaYUUBEREREREREAmYUEBERERERUeHBwQyzxRYiIiIiIiIiIgEDBUREREREREQkYNcDIiIiIiIiKjQ4mGH2mFFARERERERERAJmFFCBsXKsztJVKBDGVjlh6SoUGF1+amzpKhQM48IsXYMCwdpaZukqFBipqRpLV6FAsC2isHQV6D1Ty9PJ0lUoEEIvx1i6CgWIjaUr8EZEIt4vzw5biIiIiIiIiIgEzCggIiIiIiKiwoNjFGSLGQVEREREREREJGCggIiIiIiIiIgE7HpAREREREREhYZIzPvl2WELEREREREREZGAGQVERERERERUaIg4mGG2mFFARERERERERAIGCoiIiIiIiIhIwK4HREREREREVHiIeL88O2whIiIiIiIiIhIwo4CIiIiIiIgKDQ5mmD1mFBARERERERGRgBkFREREREREVHiIeb88O2whIiIiIiIiIhIwUEBEREREREREAnY9ICIiIiIiokJDJOJghtlhRgERERERERERCZhRQERERERERIUHBzPMFluIiIiIiIiIiAQMFBARERERERGRgF0PiIiIiIiIqNAQiTmYYXaYUUBEREREREREAmYUEBERERERUeEh4v3y7DBQQPnq/v37KFeunKWr8VJx8QmYPm8xLl65DolEjBb+jTHkk96QSiQvfc/dB48w6OtxmDbuG3jVrGYyf8f+w5g2dxGObV2dl1W3iJqV5OgWaANnBwliErXYcCAFl2+pzJYViYBuATZoUEsJhQy4fl+NlbuSkZCsAwCUKSFFr5Y2KOUihUqtR8i1DGw4mAKNNj/XKO/InRzR8Pg6XB70A2KPBZst49y6CTx+GQ3r8qWR/vAxro+Zhqe7jgjzK3w1AOWG9oHMsQgSQkIROmQ8Um7ey6c1oHeFjRLo1EiK8iXE0OmBi3e02BOshU5vWrZKKTFa+UhQ1E6E+BQ99pzVIuyRzqRcO18JlHIRNh3X5MMa5C/30mK0qSc1tEGyHruCNbjx0LQNAMNxqnVdKepUlkAuBe5E6rDlhBpJaYb5Nkqgi58MFVwNbX/hlha7zmjMtn1B41FGgvYN5ChaxNBO20+qcP2B+QOwSAS0qy+Dj7sMMilwO0KLjUdVSEo1NIRrMTE6NJSjlLMYGp0eNx9pse1fFVLS83ONcl9qUgwOrf8REbeDIZZI4O7dAY07fAOx5OWn07cv7cW/26aj37gDRtPPHVyMS8dXIiMtES6la6BZ94lwLF4hr1chX6QmxeDoxh8RcScYYrEEVbw7oGF78+304PpRnNo5A4kx4bB1dEXD9l+jXLVmAACtRoXgPX/i5oXt0KjS4FaxHhp3+h52Dq75vUp5qmZFGboGGM6lYhO12HAwBZdvq82WFYmArs2s0bCmEnIZcP2BGn/vTkZCsh6+1RXo09bWqLxUAuj1wOe/xuTHqtB7hqGUPOLu7g53d3fcvXvXZN7SpUvh7u6O2bNn58pnJSUlYebMmWjVqhW8vLzQuHFjjB49Gg8fPsyV5b+NAQMGYP78+QCAQ4cOoX///hau0atNmDEbVlZKbF46FwumT8K5y1ewYduul5ZPz8jAxJlzkKEyf3F872E4Zi9ZmVfVtajiRSUY0q0Ith5JwdBpz/DP0VQM7loEDnbmDytBftaoXlGOSUvi8NUfsVBr9Pi4veEHTQRgeM8iCLmuwpfTYzB5STyqV5SjdUPrfFyjvOPYsA4aHl8Hm0plX1rGulJZeK+fjZvjZ2FfMR/c/Gk26qz5Awq34gCAkn06odzQPghu1x/7XXyRcP4qvNf9mV+rQO+Qns1kUKmBX9eq8Nd2FSq5idGwumkws1gRET4MkOLAeS0m/a3CwQta9GwmRZEsu5WVAvigiRQNq7+f9w2KFRHho+Yy7AvRYMLyDOw/r8GHgTKjNsgqwEuCKqXEmLM1A1NWZ0CtBbo2kQnzPww0tP2UVRmYu1WFSiXFaFzz5YHkgsLJXoSPWyuwJ1iFHxanYm+wCn1bKlDExnwf3hbeMriXluCPjWn4aXkq1BqgezM5AMOFycD2Ctx/osWEZamYviYN1koRegQo8nOV8sSeFSMhV1jj04nH0H3EBjy6eQoXjy43W1arVePcwcXYu+Ir6PXGganrwVtw6fhKdBy0GAMnn4Zz6erYtXQ49Pr3IOIEYN/fIyFVWKPfj8fQdfgGhN88hUvHTNspPvo+9iz/EvVaD8eAyWdRr+Uw7Fs5EskJUQCA07tm4k7oPgQNXIyPx5+AvVNZbF/wKbQa8+dcBVFxRzE+71oEW4+mYtiMGPxzLBWDurz8XKp9YytUryDHpP/FY/SfcVCrgX7t7AAAZ65mYOj0GOHvh/lxSE7VYfnO5PxcpYJDLLLcXwHBQEEecnR0xJYtW0ymb968Gba2tmbe8fpiY2PRpUsXPHjwAPPnz8f58+exfft22Nvbo0ePHoiIiMiVz3lTixcvxuDBgwEA8fHx7/SPYPjjJ7hw5Ro+7/chlAoF3Eq4oG/3zti8a/9L3/Pb/KVoUt/H7Lz0jAxMmDEb3YJa51WVLapRLQVuPVTjQpgKOj0Qci0DNx+o4V9Haba8n6cSu0+mIi5Rh3SVHmv2JqNGJTmcHMSwthLBwU4CkQiGqAEMEXCV+t3dXnKqZJ9O8FwxA2E//v7KcqX6dEbsiRBEbTsIvVaLxxt3I+bYWZQZ0AMAUKZ/dzyYvxrJ125Dl6HCjbEzoSzjhmL+vvmxGvSOKGoHVHAVY89ZDdRaIC4JOHxRi/rVTC9WvSqJcT9Kj+sPddDpgSv3dLj/RI+67oaycikwsqsc6Srgyr33JHXnBd5VJLj3RIdrDwxtEHpXh3uPdajnYT4wUtddiiOXNEhIATLUwPZTalQpLUZROxGKFRGhopsEu4LVUGuB2CQ9Dl3QoEG1gh9k8XGX4u5jHa7cM2SmXLqjxZ1I7UvXzbeaFIcuqBGfrEeGGth6IgMeZSQoWkQERzsRIp/psC9EDa0OSM0ATl/VoIJrwQ6oxEc/QMTtYDQMGg2Z3Ar2TqVRt+XnuHxildny/8zvj/DbZ+AdONBk3tXTG1CzUS8Uc60MqUyBhu2/QlJcJCJun8nr1chzCc8eIPJOMBq2+6+dipWGd4vPEfqvaTuFhWyFawVvVKjRHGKJFJU828CtQl1cO70OAHDzwk74tBiCoiUqQyKVo37bUUhOiEL4rdP5vVp5pmEtJW49UuPizf/Opa6rcPOhGk28XnEudSoNcUmGc6m1+5NRo6IMTg6ml3T9O9ji8m01Tl/JyOvVoPcUAwV5KCgoCP/88w90uueR5MuXL0OlUqFatecp6snJyfjhhx/QsmVLeHp6ws/PT7gL/+DBA3h5eWHVqlVC2RYtWmDmzJkAgNmzZ0OpVOL3339H+fLlIRKJ4OjoiHHjxqFp06YICwsDAERFRWHEiBEICAhA7dq1ERgYiI0bNwp1cHd3x+LFi9G0aVN4eXlh0KBBiIoyRHT1ej0WLlyIoKAg+Pj4oG7duvjqq6+Qnm7IIdRoNJg1axb8/f1Rp04d9O7dGzdu3AAA9OnTB7Nnz8aZM2cwfvx4REZGwsvLC+fPn0fVqlXx5MkToQ6hoaHw9PREcrJlIp/3HoajiJ0tnIo6CtPKlSqJqOhnSEpOMSm/5/AxRDx5go97dDW7vN8XLEXDul7wqVUjz+psSW7OUoQ/NU5TjozWoLSL6YmllUKEovYSo/KJKXqkpulR2kWKlDQ99p1ORY8WNlgw1gkzRhRDVKwW+0+n5fl65LVn+07giHsLPN6w+5Xl7KpVQtKVm0bTkq/fRpFaHmbn6zUapN6+D7vaHrlfaXpnuTiKkZquF1LhAeBpvB6OtiIo5S+WFSEqzvhO5tN4HUoUNUTjNFpg1mYVtp/WQPX+9TgA8F8bxBoHHJ/G6eFazPSOjkIGONiK8CRL+eQ0IC0DKFFUBBdHEVLS9UhKff6eqDg9HO1M276gKVFUjMcxxttKVJwebsVMTxOVcsDB1rh8Zju5FRMjOl6PxTszkPW+QK2KEoRHm+/uUVDEPrkNpbU9bO1dhGlFXSoiKS4SGWmJJuVb9p6GjoMWwd6ptNllOblWEV5LJDI4OJfFs8iwvKl8Pop9chsKa3vYvNBOyfGm7RQbdRvFSlQxmuboUhEx/7WDXqeFTG4lzBNBBJEIiI82zdYtqNycJYh4ahyofRytRenipoE1K4UIRYtIEGHmXKpUceNzr/o1FCjpJMW6A6bnr0Q5xUBBHmratCnUajVOnjwpTNu4cSO6detmVG7GjBkIDw/Hxo0bceHCBfzwww/4/fff8eDBA5QtWxbjx4/HjBkz8OjRI4wfPx7FixfHiBEjABjS+Vu3bg2JmT70v/zyCwICAgAAP/zwA2QyGXbu3Inz58/jo48+wqRJk5CS8vwAsnXrVqxcuRLHjh2DWCzGyJEjAQC7d+/GihUrMHv2bISEhGDt2rU4ceIEtm/fDgD466+/sGPHDixZsgRnz55FvXr1MGjQIGi1zw98vr6+mDhxItzc3HDhwgXUqVMHFSpUwLZt24w+v1WrVrmWbfG60tLSoVQYp0Zmvk5LN+5Y+SA8Aov+Xo8fRw2FRGK6G+07cgIPwiPR/8MP8q7CFqaUi5Dxwh1/lUYPhcz0BFwpN0zLUL1QXq2HQi6C6L/3rtqTjCFTn2Hc/Fi4OknQsWnB73qQEfUMem32d2uldjbQphgHRrSp6ZDaGtpA8rL5NgW/jSjn5DKYXNSrNYb9Si59sawIKvWLZQ3TAUCnR4HvM54dc+2l0himv0jx38W+2qR9DeXlMvPzMj+nIFPIRCYZXGqNXthWXiwLmN8OzbVD63oyVCsrxdYTBfuupiojBVK58fE28yJWnZFqUt7WocSrl6UwXpZUZmV2OQWNKiMFMrnpugGm7aQ2V1ZuBbXKUK5CzZY4d3ABEp49hEadgTN7Z0GjzoBG/f4cuMydS2VoDOdG5soCMHvupcxSXgSgfWNr7Pw31eS8i54TicQW+ysoCn6+3DtMKpUiKCgIW7ZsQePGjZGeno69e/dix44dOHbsmFBu2LBhkEgksLW1xZMnT6D47+L06dOnKFu2LDp16oR///0X/fr1Q1paGrZu3SoEBmJjY+Hs7JxtXSZPngwbGxvIZDJERkbCxsYG6enpSEhIgI2NDQBg+PDhKF3aEPn+5ptv0Lp1a4SHh6NJkyaoU6cOSpQogdjYWMTFxcHBwUHIONiyZQsGDRqESpUqAQA+//xz+Pv7Z9vNoEuXLtiyZQs+++wzqNVq7NixI9fGbXgTSqUCGRnGJzLp/722tnoe0c5QqTBhxmwM698XLs5OJst5GBGJBSvXYvaUH185CGJB07aRNdo1fv6Dfi9CbRIUkEtFSDfzo5T5o2ZSXiZCeoYedTzk8PZQ4Ie/4gAAkdFabDuWig9b2WLrkYJ/4pQTmpQ0SKyNUw0l1kpokgzBPO3L5pvJdslt2hwEOvJTZn3etXrlB7UGkL3wyy2TZp48vlBWrTdT9v3o0vMyTT0laOb5fKUfPdWZtIFcCpMACgCo/5tmvs0Mg4iZmwcAGQWsy3RgHRkCvZ9f1T+M0pkEBWRS0wsYwHBRApgGpmRSkVE7KGRAzwAFSjmLMXdrmlGmRkEkk1tBozYO1qpVhtcyhc3rL0tlvCyNOu21l/Muetm6AabtJJVbQf1Cm2pUz9uhUdC3OLVzBrbO+wgisRTVfLuhWIkqUFjZ5+Ea5K22Da3QtpHxudSLATZFNudSL+6rL557uZeTwcFWhOOX3p+AClkGAwV5rEuXLujRoweSk5Nx4MAB1KlTx+TCPiYmBj///DOuXbuGUqVKoUYNQ6p61i4Lffr0wbZt29CpUye4uDxP53J2dsbTp0/NfnZsbCzs7e0hkUjw6NEjTJs2TXjqQNmyZU0+I3MaALi5uQEAoqOjYW9vj99//x2HDx9G0aJFUbVqVajVaiEQEB0dLZQHALlcDk9Pz2zbpmPHjvjtt99w7do1hIeHw87ODnXr1s32fXmlfJlSSEhKRmx8Aoo6GH6E7odHwLlYUdhmuWt749ZdPIp8jGlzFmLanIXC9DE/T0erpn5wKlYUSckpGDByLABAqzNczLT9cABGDvoELfwb5eNa5Z5d/6Zi17/PL9o7N7NG2RLGv25uzlLcf2x6Bp6arkdsohZuzlJERBvao4iNCLbWYkREa+BZRQGpxPiHT6sDNNqCfWL5OpKv3kQRr+pG02yrVkLCuSsAgKSrt2BbrbLwFASRVArrSuVMuivkhYsXL+b5Z7yJ0NBQS1fhBXnfzSgqTg8bpQg2yufZAMUdREJfcaOy8Zmp488DKsUdxIh4VrBTwF/lyEUtjlx8vr4tfaQo6WR8bCnuKEJ4tOmxJU0FJCTr/+uyYZhvawXYKA3dEUQiw/9trQyp9oCha4O5tn/XHTyvxsHzzyvdxleGkk7Gd7lcHEVmuwukZQDxyTqUKCrGk1hDW9tZif5rJ0P5YkVEGNBOifhkPf7YmPZeZK4Uc62M9JR4pCY9g7Wd4SZBbNQd2DqUgMLK7vWWVaIyYp/cRvnq/43ur1UjPvoBirlWzvV657eiJSojPdW0nWzsTdupaInKeBZ+zWhaXNQdOJc2HEtTEqPg0/xzNOnyIwAgPTUB5w4ugHOpgtulc9fJNOw6+Tw40rmpNcqUML4cc3WW4P5j0/5gmedSJZ0kiHzxXCpLdwRvDznOh6nMBkQpiwI0qKClMFCQxzw8PFChQgXs3r0b27dvR79+/UzKDB8+HAEBAViyZAmkUini4uKwfv16Yb5KpcKPP/6I9u3bY+/evWjbti38/f0BAAEBAdi3bx8+//xzo+4Her0eAwYMQI0aNTBu3DgMGjQIo0aNwocffgiRSIQrV64Ypf0DhnEMqlQx9BULDw8HYAgYzJgxA5GRkTh06JDQLSAoKEh4n6urKx4/fiy8VqvVmD59OgYMGPDKtnFyckKTJk2wc+dOhIeHo0uXLhCJLLfTlnZzRa2q7pi9ZAW+HjIA8YlJWLF+C9o1b2pUrnZ1DxxYbzx6b5NOH2Lq918Lj0fs+0EnYd6F0GsYPm4ydq1enNerkK9OXc5AS19r+FRT4Pz1DNSpqoB7WRnW7DU/xsS/l9LR3s8a9yLVSE7Vo1crW9y4r0J0nA5X7qjQNcAGbRtZY/fJVBSzF6N9Y2ucDi3YqaqvI3zVNviN+ASu3drgyZZ9KNG5JYr518O1UT8b5i/bhMo/DkP0vmNICbsH90kjoYp6htjjIXlet5wE/vKTVqtFaGgoatasabbblaVsvpT3Hf1jEvW4/0SHdvWl2HpCAxsl0MxTgnO3TLMrLtzWoVF1CWqUF+PafR2qlROjfAkRdpx+fwMFL7pwSwu/mnLUrCDG1Xs6VC8vRgVXMbafMp8CEHJTiwAvKR5Fq5GSrkdQAxnuRuoQm2QIHNx7okP7+jJsPqGGjVKEAC8pQsIKfmbLuTAN/GtboXZFCULvalGzggSVSkqw9YT5djp7Q4Pm3nI8jEpHSroeHRvLcTtCi5hEPawUwOCOStwO12L9YRXel3Cvg3M5uJb3xrEtUxDQ/SekpcTj7L6/UM3X/DhFr1LVtyvO7JmNMh5+cCxeHqd2/Q5rOye4VTQ/OHJBktlOJ/6ZgqbdfkJ6SjzO7f8LVeuZtpO7d0dcOroMty/uRoWaLXA3dD8i7gSjcSfDjZZLx5YjMTYcrfvOglarwbHNE+FcqjpcytTM79XKM6dCM9CinhV8qspx/oYKdTzkcC8jw9p9LzmXupyBdo2tcS9Sg6Q0PXq2sEXYAzWi458f1yuXkuFgSMEf44ksj4GCfNClSxcsW7YMiYmJwgV+VklJSVAqlZBIJIiNjcXPPxsuDNT/5UHOmDEDWq0Wv/zyC9auXYsxY8Zg27ZtcHZ2xpAhQ7B//36MGjUKo0aNQtmyZREVFYU//vgDT548wR9//AG1Wo309HQolUqIRCJERkZi+vTpRp8BAHPnzoWHhwcUCgV+/fVX+Pn5wcXFBcnJyVAoFJBIJMjIyMCqVatw8+ZNNGvWTFi/JUuWoG7duihdujQWLFiAAwcO4OuvvzZaT4VCgbS0NGg0Gkilhk2va9eumDZtGuLi4jBmzJjcb/zX9NO3I/DHwqXo8dlwiMRitGrqh37duwAAWvX8BF993h8t/RtbuJbvhicxWsxZn4Bugbb4pL0tYhJ0mLcxEVH/3WHyraFA33Z2+OLXZwCA7cdSIRGL8G0/ByjlIoQ9UGP+JsPARo+faTFrbQI6N7VBm4ZWSEvX49SVdGw7+n53O2gVdx6hQ8Yjcs12pITdRUjXL+Dxy2jUWvgz0h5E4Fz3YUi5dR8A8GjpRkjt7eCzYS7kzkURHxKKsx0HQa/J+4vTd+liPCuJRPKO1S1/RgRcfUiNoAZSjO4uh14PXLitxeH/7qL/2EeOf/7V4NJdHZ4l6PH3QTVa+0jRpbEU8cl6rD6kQUzi+3Lplr3oBD1W7FejTT0puvmJEJesx98H1HiWYGgDz4pidPaTYfwyQ1Dy4HkNJGIpBreXQyEH7kTqsOrg84vlVQdU6NBQhm97KqDXA+dvaXHwQsEfCfJpvB5Ld2egXQMZujdTIC5Jj2V7MoR2qlNZgm5NFRi7yHBM3heihkQMfNFZCYVMhDsRWqzcZ0gbqOshRVE7MWpXEqF2JePTzMz3F1RtP5mFo5smYfnk5hCJxPDw6Yi6LYcAAOZ/WwfNuk+Eu3dQNksBqvl2RUZaInb9byjSUmLhUromggbOh0RSwAe7+E+rvrNwfMsk/D3F0E5VfDrCp4WhnRaOrYOm3SaiSp0gOBavgDafzMGpnTNxeMP3sHMoidb9/oSDc3kAQIN2o3F003is+Nkw3lYZdz+0/WSuxdYrLzyJ0WLuxkR0DbDBx+0M51J/bUpE1H/ZOb7VFejT1hZDp8cAAHYcT4VUDHzT1/75udRm40EinRwliEsqPAFhyjsi/bv8vLoCzN3dHStWrICvry/i4uLg5+eHfv36CRfPffr0Qb169TBs2DAcP34cU6ZMwZMnT2Bvb4+2bdvi1KlTCAoKQqVKlTBkyBCsX78e1apVg16vR79+/SCTybB48WKIRCJER0dj9uzZOH78OOLj42Fra4v69etj6NChQneCf/75B7NmzUJcXByKFSuG7t27Y/ny5fjxxx/RqlUruLu746OPPsKxY8cQFxeHpk2b4ocffoCDgwMePXqE7777DlevXoW1tTW8vb2hVCqRmJiI+fPnQ6PRYP78+di8eTMSEhJQs2ZNjBs3DhUrVjRaz6dPn+LTTz9FREQE1q5dC3d3d2g0Gvj7+8PDwwNLlix5ZZtGXT+X59/b+2DsxjKWrkKB0eUnBn1yop363RqJW6vV4uLFi/D09HynAgXf/6/wZMC8LW0h6lb0NtTqgp+tkF/Kl+PArjlRCId2eSOhl2MsXYUCY/H3puN1FQSpS3602Gdb9//JYp/9OhgoIADGgY381rlzZwwcOBBt27Z9ZTkGCnKGgYKcY6AgZxgoyBkGCnKOgYKcYaAg5xgoyBkGCnKGgYKcY6Dg9RWUQAG7HpDF3Lt3D2fOnEF0dDSaN29u6eoQEREREVFhYMFx0QoKBgrIYsaNG4c7d+5g6tSpkMvllq4OERERERERgYEC+k9YWP6nFv/999/5/plERERERFTIicXZlynk2EJEREREREREJGCggIiIiIiIiIgE7HpAREREREREhQcHM8wWMwqIiIiIiIiISMCMAiIiIiIiIio0RBzMMFtsISIiIiIiIiISMFBARERERERERAJ2PSAiIiIiIqLCQ8T75dlhCxERERERERGRgBkFREREREREVHiI+XjE7DCjgIiIiIiIiIgEDBQQERERERERkYBdD4iIiIiIiKjQEHEww2yxhYiIiIiIiIhIwIwCIiIiIiIiKjw4mGG2mFFARERERERERAJmFBAREREREVHhwTEKssUWIiIiIiIiIiIBAwVEREREREREJGDXAyIiIiIiIio8RBzMMDvMKCAiIiIiIiIiATMKiIiIiIiIqPAQ8355dthCRERERERERCQQ6fV6vaUrQVQQabVaXLx4EZ6enpBIJJauzjuL7ZRzbKucYTvlHNsqZ9hOOcN2yjm2Vc6wnXKObZW70jf9brHPVnYdabHPfh3sekBERERERESFh4iJ9dlhCxERERERERGRgBkFREREREREVHiI+XjE7DCjgIiIiIiIiIgEzCggIiIiIiKiwoNjFGSLLUREREREREREAgYKiIiIiIiIiEjArgdERERERERUeIg4mGF2mFFARERERERERAJmFBAREREREVHhIeb98uywhYiIiIiIiIgsLCYmBkOGDIGPjw98fX3x888/Q6PRmC0bHByMDz74AF5eXvD398eCBQtytS4MFBARERERERFZ2IgRI2BtbY3jx49j48aNOHXqFJYtW2ZS7s6dO/jss8/w4Ycf4vz581iwYAH+97//Yc+ePblWFwYKiIiIiIiIqPAQiSz39xIPHjxAcHAwvv76a1hZWaF06dIYMmQIVq1aZVJ29erVCAwMROfOnSESieDh4YG1a9fC29s715qIgQIiIiIiIiIiC7p16xYcHBzg4uIiTKtYsSIiIyORmJhoVPby5csoVaoURo0aBV9fX7Rp0wbBwcFwdnbOtfowUEBERERERESFh0hsub+XSElJgZWVldG0zNepqalG0xMSErBixQp06NAB//77L3766Sf8+uuv7HpARERERERE9L6wtrZGWlqa0bTM1zY2NkbT5XI5AgMD0bRpU0ilUtStWxcdO3bE7t27c60+fDwiERERERERFR7v4OMRK1eujPj4eDx79gxOTk4ADIMWlihRAnZ2dkZlK1asCJVKZTRNq9VCr9fnWn3evRYiIiIiIiIiKkTKlSsHb29vTJkyBcnJyXj06BHmzZuHbt26mZTt2bMnDh48iH/++Qd6vR5nz57F9u3b0bFjx1yrDwMFRERERERERBb2559/QqPRIDAwEN27d4efnx+GDBkCAPDy8sK2bdsAAA0aNMC8efOwYsUKeHt747vvvsO3336LwMDAXKsLux4QERERERFR4fGKxxRakpOTE/7880+z8y5cuGD02t/fH/7+/nlWF2YUEBEREREREZGAGQVERERERERUeLziMYVkwBYiIiIiIiIiIgEDBUREREREREQkYKCAshUQEIDNmzebTN+8eTMCAgIsUCMiIiIiIqI3JBJZ7q+AYKCAiIiIiIiIiAQMFFCuCAsLw8CBA1GvXj00adIEEyZMQFJSEgDzmQd9+vTB7NmzAQBjxozBl19+iTZt2qB+/fp4+PBhvtefiIiIiIgKCbHYcn8FBJ96QDkyceJETJkyxWiaWq1GsWLFEBcXh759+6JLly6YPXs2kpKSMHr0aHzzzTf466+/crT848ePY926dShRogSKFCmSF6tAREREREREOcBAAeXI+PHj0aVLF6Npmzdvxpw5c3Dw4EHIZDKMHj0aEokESqUS48aNQ7t27RAdHZ2j5Xt6eqJKlSp5UXUiIiIiIiKBvgCNFWApDBTQW4uJiYGbmxskEokwrVSpUgCAiIiIHC2jePHi2ZbR6XTQ6/VvVsk8oNVqjf4l89hOOce2yhm2U86xrXKG7ZQzbKecY1vlDNsp597Vtsp6/k/vFwYK6K2VLFkSkZGR0Gq1wsEic5wBZ2dn3L9/HyqVyug9cXFxRq9FOYjqXblyBWq1OpdqnXtCQ0MtXYUCge2Uc2yrnGE75RzbKmfYTjnDdso5tlXOsJ1y7l1rK29vb0tXgfIIAwX01vz9/TF16lTMmDEDw4cPR1JSEn7++WfUr18fJUuWRGxsLJ49e4bTp0/D19cX27Ztw507d177c2rUqPHOZRSEhoaiZs2ajKa+Atsp59hWOcN2yjm2Vc6wnXKG7ZRzbKucYTvlHNsql4kKzqCClsJAAb01Ozs7LF26FFOnToW/vz8AIDAwEN988w0AoGbNmvj8888xZswYpKSkoHnz5mjVqtVrf474HR0lVCKR8ICdA2ynnGNb5QzbKefYVjnDdsoZtlPOsa1yhu2Uc2wryi8MFFC2Dh06ZHZ6ly5dhAEOK1eujCVLlrx0GcOHD8fw4cPNzps6derbV5KIiIiIiCgnmFGQLbYQEREREREREQkYKCAiIiIiIiIiAbseEBERERERUaGhz8ET1wo7ZhQQERERERERkYAZBURERERERFR4cDDDbLGFiIiIiIiIiEjAjAIiIiIiIiIqPDhGQbaYUUBEREREREREAgYKiIiIiIiIiEjArgdERERERERUeIh5vzw7bCEiIiIiIiIiEjCjgIiIiIiIiAoNPQczzBYzCoiIiIiIiIhIwEABEREREREREQnY9YCIiIiIiIgKDxHvl2eHLUREREREREREAmYUEBERERERUaGhZ0ZBtthCRERERERERCRgRgEREREREREVHnw8YraYUUBEREREREREAgYKiIiIiIiIiEjArgdERERERERUaHAww+yxhYiIiIiIiIhIwIwCIiIiIiIiKjw4mGG2mFFARERERERERAIGCoiIiIiIiIhIwK4HREREREREVHhwMMNsifR6vd7SlSDKibFLMixdhQIhLU1t6SoUGNbWMktXoUD4+VOFpatgRKvV4uLFi/D09IREIrF0dQQ7Ze6WrkKBsXTIbktXoUBQWL9b+967LOr+Y0tXoUDQarWWrkKBoE5Lt3QVCowT2/0tXYU3khSyx2KfbefT2mKf/TqYUUBERERERESFhp6DGWaLORdEREREREREJGCggIiIiIiIiIgE7HpAREREREREhQcHM8wWW4iIiIiIiIiIBMwoICIiIiIiokJDDw5mmB1mFBARERERERGRgBkFREREREREVGjoOUZBtthCRERERERERCRgoICIiIiIiIiIBOx6QERERERERIUHux5kiy1ERERERERERAJmFBAREREREVGhoRfx8YjZYUYBEREREREREQkYKCAiIiIiIiIiAbseEBERERERUaGh52CG2WILEREREREREZGAGQVERERERERUeHAww2wxo4CIiIiIiIiIBMwoICIiIiIiokKDYxRkjy1ERERERERERAIGCoiIiIiIiIhIwK4HREREREREVGjowcEMs8OMAiIiIiIiIiISvFMZBQEBAYiOjoZUaqiWXq9H2bJl8dFHH+GDDz7Ilc84deoUlixZgkuXLkGj0cDNzQ1t2rTBgAEDoFQqhc8dPXo0Dh48iKJFi+Lx48dYsmQJGjZsKCzn448/xqlTp7Br1y5UrFhRmN60aVMMGDAAH3300RvXMTw8HIGBgTh48CBKlSr1Wu/dvHkzvvvuO3h6emLdunUm8zt06ICwsLA3WnZOBAQEYOjQoejSpUuuLzs/2CiBzo2lKF9CDJ0euHhbi93BWuj0pmWrlBKjdV0JitqJEJ+ix+5gLcIe6UzKta8vgUImwqbjmnxYg/xVtawE7RvKUayIGPFJemw7mYFr97Vmy4pEQPsGctT1kEImFeFWuBYbj2QgMdXQuJVKStC+gRwuRcVQqfW4dEeD7f+qoDa/uALDRgl0apRlm7qjxZ5XbFOtfJ5vU3vOmt+m2vlKoJS/n9sU5ZzcyRENj6/D5UE/IPZYsNkyzq2bwOOX0bAuXxrpDx/j+phpeLrriDC/wlcDUG5oH8gciyAhJBShQ8Yj5ea9fFqD/OFVzQofBRWDSzEpnsVpsHJbLM5dTX3le8Qi4KtPXPAgUoX1e+LMzh//hSuexmowd3V0XlU9X9V2V6BXa3s4F5UgJl6LNbsTceFG+ivfIxIBwz8siodP1Nh8MMlonp2NGBM+d8biTXG4fk+Vl1XPV/U87TGwV0mUKK7A0xgVFq4Kx5kLCWbLFrGVYNBHpVG3tr3hd+9+Khb8/Qh3HqQBAByKSDFyQFnUrmYHrU6PAydiseDvR9CZHvYLJF8ve3zWuwxciyvw9JkK8/9+iNPn482WLWIrxed9y6Cepz1kUjFu3UvBvBUPceeB8b5qbyfF3J+rY/r8u7h0Lcnssgqa+t5F8fnH5eFWwgpR0emYt/QuTp6NNVu2iJ0UQ/tXhG+dopDLRAi7k4w5S+7g9r0UAECdWg4Y3Lc8ypa2RnqGDodPRGPesrtQqd6TjSoXcTDD7L1zLTRx4kRcuHABFy5cQHBwML744gtMnToVCxcufOtlr1mzBkOGDEGjRo2wd+9enDt3Dr/++itOnTqFHj16ICXFsJM9ffoUO3bswKpVq3Do0CF4eXnh9OnTwnISExNx7tw51K5dGwcPHhSm3717F48fP0azZs3euq5vw87ODlevXsXdu3eNpoeGhiIiIsJCtSoYejWTIUMNTF2jwrxtKlQqKUajGhKTcsWKiNA7UIr957X4aaUKB89r0StAiiLWz8tYKYAP/KVoWP2disflGid7ET5uo8Tu0yqMXZiCPcEq9GulhL2N+VSulj4yuJeR4Lf1aZiwNAVqjR49AhQADBfTA4OU+PeKGmMXpmDmujRULClBoLc8P1cpT/RsJoNKDfy6VoW/tqtQyU2MhtXNb1MfBkhx4LwWk/5W4eAFLXo2M7NNNXl/tynKOcf/s3ff0VFUbQCHf9vTKymU0BKqtEhvEghKRwyISlFAEAVEEVQEpcqHoKggggUFUUAEQXoHBTH0AKETIIEESEghPbvZ8v0RWVwSCChp5H3OyTnZmbuzd+7OzM688947LR6nxZ7lOAZUumsZh4BKNPzlC85NnM1Wz0acm/IFjy/7HF05bwDK9+9B5RH9OdDlZbb5NCX5yEkaLp9TWKtQKHy91IwZ6MPPGxN5cWwkyzcl8dYAbzxcc++Dt5RxVzFuqC9N6zvetcyzHd2p6W9XEFUuEj6eKt7s68mKbSkMmXyNX7en8voL7ri73P000dNVxTsDPGlcxz7XvOqVtEx6zQtfz0frWFXeV8fEUf4sXHGVp18OY/HKq3zwRlU83TV5lh/9SmVcndUMfvsEz756jJNn05g+tjp2upx2fX9kVTL1Zp4bdpwR75/m8Tou9OrsU5irVGDK++qYPLo63y+PpuuAQyxaEc3EUQGUuUtbvf1aFVyd1Qx8K5yQIUc4cTaVmeNrWNsKoE4NJ76c9hjlfR+dfa9CWXumvVebBUsi6fjcn3y/NIop79amjEfe5z9jR9bA1UVD/+EH6dY/lPDTKcyaXA87nRI3Fw0fT6jD6k1X6fj8Xga9cZjAuq706+VXyGslHhXFLlDwT1qtlqeeeop3332XuXPnkpaWxpEjR3jxxRdp1aoVdevWJSQkhKNHjwLw8ssv88EHH9gsY+jQocyePZsbN24wffp0Jk2axMCBA/Hw8ECpVFKnTh0WLFhAeno68+bN49SpU3To0AGAvn37MmfOHIKCgmwCBbt27aJWrVr06NGD7du3W6eHhoZSvXp1ypcvj8ViYfHixXTo0IFGjRrRp08fTpw4YS2blpbGlClTaNOmDc2bN2fUqFHEx8fn2Q5z586ldevWRERE3Fe7ubi48MQTT/Dbb7/ZTP/111/p0qWLzbSYmBjefPNNmjdvTsuWLRk9ejRxcXEA7N+/n3bt2jF//nxat25NkyZNeP3110lLSwNyMi+++uorWrVqRaNGjZgxYwYm0+3bv7Gxsbz55pu0a9eO+vXrExwczMqVKwH45ptvrO18y3fffUffvn3vax0LgoczVC2nZPNBI9kmSEqFnWEmmtXOfUL5eDUlkbEWTkeZMVsg/JKZS9csNK6RU1arhrd6ackywIlLJfyW+F00rqnh0lUTJy6Z/s6+MHLhqonmj+V9EtC0toadR7K5mWZBnw2r9xioWUmFp4uC9CyY8F06B88YsQAOdgo0KgVpmXncdi9BPJyhalnbbWrX0by3qcCAv7epyznb1IlLZiKv225To3o+2tuUuD/l+/egweJPODvhs3uWq9D/GRL/PETs2h1YTCaurdxEwu6DVBz8HAAVX+5N1FdLSTsVgVlv4My4WdhVLIdnm6aFsRqFIqixM2cuZnEwPAOzGUKPpnMqIov2LVzyLF/WS8PMMRU4F6XnzMW876bXqWZHs/qO7D+WXpBVL1RPPO7A2Ug9h09lYTbD/vBMzlwy0K5J3sES3zJqpr3uRcQVA+ci9TbzWj/uwPDn3FmxJaUwql6onnrCk/Azqfx16CZmM/yxL4njp9PoEuyVZ3kLsGhFDClpJowmCys2XMfDTUOFsjrK+eho8JgL3y6NRm8wcy3OwJJVV3n6Ke/CXakC0qGNF8dPp7L3YBJmM/wemsixU6l0bZ/3+lks8P3yaFLSjBhNFpavu46Hm5YKZe3+Xl4Zxo8M4LtlVwpzNQpcp2Afjp1KZs++BExm2PnnDY6eSKZ7x7J5v8ECC36KJCXViNFoYdmqK3i6a/Er78DNlGy69g9l045YLJac7AOtVsnN5OzCXSnxyCjWgYJbgoKC0Ov1HD58mNdee40OHTqwe/du9u/fT8WKFZk5cyYAPXv2ZPPmzRgMOSlu8fHx7N27l5CQEPbs2YPFYqFTp065lm9vb0+3bt3YvHkztWvXZv369QCsX7+ekSNH0qZNG06cOGG9QN6xYwfBwcEEBwcTHh5uvbDeu3cv7dq1A2Dp0qUsXLiQ2bNnExoaSkhICAMHDrQGA8aNG0dUVBSrVq1i+/btODk5MWLECCwW2wuj2bNns3r1apYuXUpAQMB9t1lISAhr1qzB/Hf+ml6vZ/PmzfTo0cNaJjs7m0GDBqFSqdi6dSubNm0C4NVXX8VozElpjomJITY2lm3btrFixQrCwsJYunQpkBN4+OGHH/j666/566+/0Gg0XL9+3br8999/H41Gw4YNGzhy5Aj9+vVj6tSppKen06NHD65cucKxY8es5X/77bci7bLg464kI8tC6j+y3OJuWnB3UmB3R2DX203B9UTbNK64m2bKeubcTTeaYPavBtaFGtE/osdnXw8lVxNs2+B6oplyZXIfVuy04O6s5No/yqdlWsjUQ1nPnPK32mniAAfe7eNASrqFA6dLduNZt6nM29Putk35uCuITcq9Tfl6/GObWmVg3T4jBulxUKrFb/2T32s8ybUVm+5Zzrl2AKknztlMSzsdgUu9mnnOtxiNZERE4ly/5sOvdBHxK6sl6ppt2vuVWAOVy+V9ty4pxciIqZf5ZVMSJlPuQKWLk5LXXvDi88Vx6A0lO5D5T+V9NFy5bnu8jYnLpqJv3oHfmykmRn0cy6/bUzHekdF8/FwWoz6JZV94Zp7vLckqVbDn0hXb9YqKycS/Yu6sCoBJn14gIvJ2+SeaupOZZeLKVT2VK9iTkmokIel2u0fFZOHjpcPR4e4ZLyVFZT97Ll227TYQFZ2Jf2WHPMtP+OQ8EZG3y7dp5vF3W+UE7A4cTabv60fZFZp3Sn5JVaWiIxcjbYOOkZfTCajilGf5cf87yfmLadbXbVt6kZFp4nJMTttlZubcSFi1sBk/ftmYhEQDG7dfz3NZpZ5CUXR/JUSJCBS4u7sDkJyczPLly+nTpw8Gg4GYmBjc3NyIjY0FoH379iiVSnbu3AnAunXrCAwMxM/Pj7i4OFxdXdFq8z458Pb2tl7w36lGjRr4+Phw8OBBDAYDe/bsITg4GB8fH2rVqsXOnTsxmUwcOHDAGihYsmQJQ4cOpWbNmmg0Gnr16oW/vz9r164lISGBLVu2MH78eDw9PXF0dGTcuHGEh4dz8uRJ6+fOnj2bBQsW8NNPP+Hn92BpQ23atMFgMPDXX38BsGXLFurXr4+39+1I7qFDh7hy5QqTJ0/G2dkZFxcXJk+ezJkzZ2yyH4YPH46dnR2VKlWiadOmXLqU0391zZo19O7dm8ceewytVssbb7xh/a4APvzwQyZOnIhGo+Hq1as4OjqSlZVFcnIy3t7etG7dmjVr1gBw8uRJoqOj6dix4wOt58Ok05DrAizbmHMiqFXfWVZBdq6yoFXn7PxmC6Tdu2tniWenBcMd1/HZxpx2vJNOk9MuhmzbE2tDtsU675b//ZjBxIXpmC0WBnQq2emF2gfYprQaRZ7tqdXc3qbSi2ibMplMxe6vONarsOhj47Hcx+epnR0xpdte1JgyslA75Zyoq+423zHvE/mSyF6nQK+/47hjsGCny/tELUtvISMr7wCAQgFv9Pdm/a5koq4+On3uIaedsu4IfOiz79FOBguZ+rzbKTnN/Mj0sb+Tg52KrCzbldPrzdjb5X9h37yhK8Nfqsic7y+jN5ixt1eSpbfdj7P0Ocu2tysRp+f35GCnyr1+BjP2uvzbqkVDN14fWInPF0Si/7tvfVJy9iO5XTnYq8jU265Ylt6Mw31sUy2bePLm0AA+nX8e/R3LeH7oAZ5+KRSzGT5877GHWmdRepSIzmOJiTnRQ09PT/bv38+QIUPIyMggICAAtVptvQuv1Wrp2rUra9asoWPHjqxevZpBgwYB4OXlRUJCAnq9Hp1Ol+szoqOj8fLKO3UM4IknnrB2P/Dy8rLe3W/Xrh27d++mRo0a6HQ66tWrB+TciZ8xYwaffPKJdRlGo5E6depYxwno3bu3zWeoVCqio6Nxc3MD4Pz587i5ubFu3TpeeeWVB2ozjUZD9+7dWb16Na1ateLXX3/NNcBiQkIC7u7uODndjlo6OTnh5uZGTEwMZcqUsa7vP5d7q73j4uIoW/Z2apRKpaJcuXLW11euXGHmzJlERkZSuXJlKlXK6Ut7K8shJCSEiRMn8t5777F69Wo6duyIo+Pd+4QWNIMRNHfsEZq/L/zvzAowGC15lM05sXpUtW+oof0/xgyIijWhvSMooFFDVh7nz4a/L45z2vN2G2k1ilxtlm2C7HQL6/8yMKq3A/Y6yLTNbC0xsh9gm8rOznubujO4UhRude8qbsLDw4u6CsWaMT0TlYNtsE3lYIcxNefulelu89NKbkp9yJNuPPOkm/V1RJQendb2YlerVdz1IvdenmnvhiHbwqY9JT+lvnuQE08HOVtfR1wx5Ara6jT/rp0eJS887UufHrfPc05HpKPT2V7E63RKMrLuHbjr+0xZnu/uy6yvI/l9X87gmFlZ5lzLutUfPzOz5F0R932mHH2fuX0OePp8Gro7ggJ22vzbql9IOfr0KMfH8y8+ctkDAP2frUj/ZytaX586l2IzDgPkbAcZmfdup5d6V6Rvr4pMn32WnX/mHlDVYDCTkGhg/qKLfPvp4zg7qklNl3TEf7KUjPvlRapEBAp27tyJg4MDGo2GqVOn8vPPP1OnTh0Avv/+e+sdbsjpftC7d2/CwsKIjo629oNv27YtGo2GVatW8cILL9gsPz09nY0bN97zbnZQUBBz584lKyuL4OBg6/Tg4GAWLlxI7dq1CQoKQvF3Oomvry8jR460GRPg8uXLuLm5kZmZcwdn06ZNNhfhERER+Pn5ceNGzg7/2WefERkZae3+UKNGjQdqt5CQEHr37s2ZM2e4cOECQUFB1uwLgPLly5OUlERaWpo1WJCamkpSUhJeXl65ukHcydfXlytXbvcVs1gs1qyM7Oxshg4dyltvvUWfPn1QKBScOHGCtWvXWsu3a9eOiRMnsnfvXjZt2sTs2bMfaP0ettgkC452CpzsbmcDeLsprH3q7yxbzlMJ3D6Qe7spiYkveT/u92v74Wy2H77dEJ2baangZXuQ9fVQciUudxtk6uFmmhlfD6W1y4azgwJHOwXXEsxU9lXyfLAdHy/LwPT329UqMJosue6ylyS3tilHu9vZAHfdpm4W322qQYMGRV0FGyaTifDwcOrWrYtKVXxSdDcXdQXukHbyHC6BtneSnGoFkHw4J2Ms9eR5nGpXsz4FQaFW4xBQOVd3hZJk1babrNp20/r6hS7uVK1ge3PAz0fLhSsPHn1s09gJd1c1P0zPCXprtTnHvyZ1HXjpvah/X+kisPb3NNb+fjt9+dmnXKhSzjbyW95bw8WYRytz4kEtW3OdZWtup20P7F2ealVsM24qlbfn3MW8g2s6rZLxI6tSpYI9oyafsemGEBmdiauzBjdXNTeTjX8vy464BAPp+VwkFkdLVl9lyeqr1tcvP1+BalVsb/5UqmDP2Xu01QdvBlDFz56RE07ZdEN4lPy44jI/rrhsff1K/8pU93e2KVO5oiNnzuf9RAedTsnkt2tRtZIjw8cetemGUKemC++9UYOXXj+E8dYNGo0SQ7aZTH3J26ZE0SvWoRSDwcDGjRv59NNPGTVqFAaDAaVSaX2M4dGjR1m8eLF1TAKA2rVrExAQwJQpU+jcuTP29jn9xjw8PJgwYQIzZ85k0aJFJCYmkp2dzfHjxxk8eDCOjo4MHz78rnVp3rw5ly5d4o8//rAJFNSqVQsXFxd+/fVXm6cd9O7dm/nz53PhwgUA9uzZQ5cuXTh48CA+Pj4EBQUxbdo0kpKSyM7OZv78+fTq1YuUlNt3KjQaDW3btqVz58688847Nut5P2rUqIG/vz9vv/023bp1Q6OxPQmoW7cuAQEBTJw4kdTUVFJTU5k0aRIVK1bk8ccfz3f5zz77LL/88gthYWHWdbgV5MjOziYrKws7OzsUCgVXr17l448/ts67tX7du3dn9uzZODk50ahRowdav4ctIcVC5HUzXZqp0WrA3QnaBao4fC73wfVohJmqZRXUraJEqYC6VZRULasgLKLoL+oKy6Ez2fiXV9EgQI1SAQ0C1PiXV3HobN5X9gdOG3mysQYPZwU6DfRopSUixkRCioWrCWa0aujaQotKCe7OCrq31LHvlNEaOCiJbLYpdc421baBisPnc29TYRFmqvgqqPP3NlWnipIqvsVjm1KpVMXurzjWq7iJXrIWzzZNKNurEwqVirK9OuHZpgkxS3K6fEUv+pXKw/vhXK8GSp2Wmv8bjSE2nsQ9h4q45g/PHwfTqB1gR/MGjiiV0LyBI7UD7PjjYFr+b77DG/+L5sV3I3npvSheei+KPw+n8efhtBIXJMjLn2EZ1Kqqo2lde5RKaFrXnlpVdfwZ9uiNM/BfbP8zgfq1nWnTzB2lEto0c6d+bWe27UnIs/z4kVXx9tQybPwpmyABQMx1PeFnUhn2oh/2dkp8vbT0DSnH5l15D2xd0mzdHU+Dx1wIau6BUglBzT1o8JgL23bnvX4fvBmAt6eWV8eeeGSDBHnZvCuWwDqutGvlhUoJ7Vp5EVjHlS27YvMsP/ntWniX0fHyqCM2QQKAC5Fp2OmUvPpSVdRqBT5eOkYMqsqGbdesgQNxm0WhKLK/kqLYZRRMnDiRqVOnAqDT6ahatSqTJ0+mc+fOWCwW+vTpQ9++fTGbzVSoUIH+/fsza9Ys4uPjranyISEhTJs2jQkTJtgsu1evXlSsWJHvv/+er776Cr1eT9myZenYsSODBw/GweHu/TLt7Oxo2LAhx48fJzAw0GZeu3btWLFiBS1btrROGzBgABaLhWHDhhEXF4ePjw8TJkywBhlmzpzJrFmz6NGjB2lpaVSrVo0FCxbg5eVFdHS0zfLHjx9Ply5d+OKLLxg9evQDtWdISAhTp07l888/zzVPrVbz9ddf89FHH9GhQwcMBgMtWrRg4cKFqNX5bxpdu3YlKSmJUaNGkZycTMeOHa1ZDw4ODvzvf/9j9uzZfPjhh3h6etK7d28iIiI4d+4cVapUsdbvhx9+4K233nqg9SooS3dk062Fmrd7a7FYICzCxM6jORd1E1/U8tteI8cumLmRbOGn7dl0aKwmpJWam+kWluwwkpBSeg7EcTctfL8xi27NtTzXTkdSqplFm7K4cTOnDR6vrqZ3kI6x3+TcPdhy0IBKqeX1nvboNAoiYkz8sDnnNrshG75em8kzrXVMGeRIlsHCobNGth4s+Xezlu7MpltzNWP+sU3t+nubmtBfy5q9Ro5dNBOfbOGnHdl0bPT3NpVmYenO0rVNif+uQ9IRwodN5OqydaSfvcihnsOpOX0M9b6ZRmZUDId7v076+UgArixcidrVmUYrvkTr5cHNQ+EcfHooFuOjk556NS6bmd/F0q+bB8Ne8OJGkpFPFsZy7UZOQLN1Qydeea4M/d+JLNqKFrFrN4x8+mMCL3R0YUhPN+KTTHy+JIHr8TnbQosG9rzcw42XJ10r4poWrStXs5g4K4LBL1Rg9CuViY03MPmzC8Rcz8lQadfSg1GDK9FtYBgBlR1o0dANg8HM0rn1bJbz3kfnOXE2jcmfX+D1ARX5aU5dzGbYtieBn1ZdzeujS5wrV7P44ONzvNLXj7dfrUrsDT0TZ50j+lrO7377Vp689UoVOr94iGpVHGjZyB2Dwczy+bbn2O/+7yzhZ/K+u/4ouBydyXvTTvLagKqMfb0612/oGT/9FFeu5gSWnmzjzdvDq/NU7z+p7u9Eq6Zl0BvM/Pp9M5vljJkUzvFTyYyeGM7IIf6s+7E5aekmtv4ey6KfS34wUxQNhSW//PISaMeOHXzyySfWUfxF8XXz5k1at27N9u3b8fG597ODx31XQjuqF7LMzBKcq1/IHBzyHtFb2Jo2KPe4LkXJZDJx9OhRGjRoUKzu5G/QPFj3sNJs4TD5fb4fOofite8VZ7GRpTuIcb8Kc+DVkiw78xEfkfoh+nNdm6Kuwr8Se/pwkX22T62GRfbZD6LYZRT8F0lJSVy/fp358+fnGodAFC8Gg4GoqCgWL15MmzZt8g0SCCGEEEIIIcTDYFEU6x74xcIjFSg4ceIEI0aMoEWLFjz//PNFXZ2HbsuWLYwdO/au8xs2bMiCBQsKsUb/nsFg4Pnnn6ds2bJ89dVXRV0dIYQQQgghhBB/e6QCBa1bt+bYsWNFXY0C06FDB+tTHEo6JycnDh8uupQfIYQQQgghROlkoeQMKlhUJOdCCCGEEEIIIYQQVhIoEEIIIYQQQgghhNUj1fVACCGEEEIIIYS4FxnMMH/SQkIIIYQQQgghhLCSjAIhhBBCCCGEEKWGRSGDGeZHMgqEEEIIIYQQQghhJRkFQgghhBBCCCFKDXk8Yv4ko0AIIYQQQgghhBBWEigQQgghhBBCCCGElXQ9EEIIIYQQQghRasjjEfMnLSSEEEIIIYQQQggrCRQIIYQQQgghhCg1LCiK7O9eEhISGDZsGI0aNaJp06ZMmzYNo9F4z/ecO3eO+vXrs3///ofZRBIoEEIIIYQQQgghitqbb76Jg4MDe/bsYeXKlYSGhrJo0aK7ls/MzGT06NFkZWU99LpIoEAIIYQQQgghhChCUVFRHDhwgLfffht7e3v8/PwYNmwYS5Ysuet7Jk+eTPv27QukPhIoEEIIIYQQQghRalgUyiL7u5vz58/j5uaGj4+PdZq/vz9Xr14lJSUlV/nffvuNqKgoRowYUSBtJE89EEIIIYQQQgghilB6ejr29vY20269zsjIwMXFxTr9woULfPbZZyxbtgyVSlUg9ZFAgRBCCCGEEEKIUiO/QQWLgoODA5mZmTbTbr12dHS0TtPr9YwaNYpx48ZRrly5AquPdD0QQgghhBBCCCGKULVq1bh58ybx8fHWaRcuXMDX1xdnZ2frtPDwcCIjIxk/fjyNGjWiUaNGALz66qtMmjTpodVHMgqEEEIIIYQQQpQa9xoroKhUrlyZhg0b8r///Y8pU6aQlJTEvHnz6NWrl025Ro0acfz4cZtpNWrU4KuvvqJp06YPrT7Fr4WEEEIIIYQQQohSZs6cORiNRoKDg+nduzetW7dm2LBhAAQGBrJ27dpCq4tkFAghhBBCCCGEEEWsTJkyzJkzJ895YWFhd33f2bNnH3pdJFAghBBCCCGEEKLUKI6DGRY30vVACCGEEEIIIYQQVpJRIEoMnU7iWvfDzs6uqKtQYmRkGIu6CuIRsnDYpqKuQokxcF6noq5CibB60t6irkKJ4ebtUdRVKBHMFnNRV6FEMGWbiroKooBZFJJRkB+58hJCCCGEEEIIIYSVBAqEEEIIIYQQQghhJV0PhBBCCCGEEEKUGhaLdD3Ij2QUCCGEEEIIIYQQwkoyCoQQQgghhBBClBoWuV+eL2khIYQQQgghhBBCWElGgRBCCCGEEEKIUsOCjFGQH8koEEIIIYQQQgghhJUECoQQQgghhBBCCGElXQ+EEEIIIYQQQpQa0vUgf5JRIIQQQgghhBBCCCvJKBBCCCGEEEIIUWpIRkH+JKNACCGEEEIIIYQQVhIoEEIIIYQQQgghhJV0PRBCCCGEEEIIUWpI14P8SUaBEEIIIYQQQgghrCSjQAghhBBCCCFEqWGxSEZBfiSjQAghhBBCCCGEEFYSKBBCCCGEEEIIIYSVdD0QQgghhBBCCFFqyGCG+ZOMAiGEEEIIIYQQQlhJRoEQQgghhBBCiFJDMgryJxkFQgghhBBCCCGEsJJAQSkXGRlZ1FUQQgghhBBCiEJjQVFkfyVFkXQ9aNeuHTdu3ECtzvl4i8VCpUqV6NevH88+++xD+YzQ0FC+++47jh07htFopFy5cnTq1InBgwdjZ2dn/dwxY8awY8cOPDw8uHbtGt999x0tWrSwLmfAgAGEhoayceNG/P39rdODgoIYPHgw/fr1+9d1jI6OJjg4mB07dlChQoUHfv/hw4eZO3cu4eHhmEwmypcvT0hICAMHDkShyH8jPHXqFL179+bEiRP/pvp5Gjt2LAAfffTRQ1tmYXLQQbdmKir7KDCb4fglM1uPmLFYcpcNKKegfaAKd2dITodtR0ycj8kpaKeFTo1VBJRVoFJCTIKFrUdMxCYV8goVEAcddG2qvN1OkRa23aOdggOVuDvltNP2MLNNO3VspMxpJxVcTbCw9Yj5kWmnW2r4KenURI2Hs4KbaRY2HjBy5rI5z7IKBXRsrObxaiq0arhw1czqP7NJzcyZ72gHIa01VC2rxGyBsPMmNu43Ys6j7cWjK7C2Pf26eeLjqSY+yciPaxM5fDLjnu9RKmD0QB+irhr4ZXPunUypgInDyxKXaOTLpTcKquqFTlvGnRZ7lnN86Psk7j6QZxmvjk9Qc/oYHKr4kXX5GqfHziRu4+/W+VVHD6byiP5o3F1IPhRO+LCJpJ+7VEhrUDjq+mvo2c4RLzcViSkmVuxI53hEdp5lFQro2daBFnXt0GrgdFQ2P21KIznNQtPHdPTv7GRTXq0CiwVem5FQGKtSoB7mvlenmh19u3pQ3leL3mAm9Gg6P61NxJD9aBzQH6/tQP/unvh4aohPMvLDmvj7aqsxg3yJumpg+abEPOdPGlGeuMRs5i6JK6iqF6qGjzny4jNe+JbRcCMxm0WrbnDoRPo936NUwDtDyhEZo+fnDbf3q1YNnXlrYFmbbWjfsVQ+X3S9wOovHl1FllEwefJkwsLCCAsL48CBAwwfPpyPPvqIb7755j8ve9myZQwbNoyWLVuyZcsWDh8+zIwZMwgNDeW5554jPT1n54uLi2P9+vUsWbKEnTt3EhgYyL59+6zLSUlJ4fDhw9SvX58dO3ZYp1+8eJFr167Rtm3b/1zXf+vKlSsMHDiQp59+mr/++ovDhw/z4YcfsnDhQubPn39fy0hNTSU7O++TgNKqV2sVBiPM+tXIt5uNVC2rpHmt3LuJhzP0fkLFrmMmPlpu5PdjJp5trcLZPmd+t2YqdBqYs8bIzBVGriZYeL7NozMkSK9WSgxG+HSViQVbTFT1VdCsZu7glIczPNtaye/HzMz4xcQfx830aqW83U5Nleg08MVaEx+vMBGTAM+1URXy2hQsTxcF/dpr2HrIyKQf9Gw7YqRPsAYXh7zLtwtUUb2Ckrm/6fnfUj3ZJuj5hMY6v0+wBkM2/G+Jni9/MxBQXkmruo9Wm4l78/VSM2agDz9vTOTFsZEs35TEWwO88XC9+3ZQxl3FuKG+NK3veNcyz3Z0p6a/XUFUuci4t3icFnuW4xhQ6a5lHAIq0fCXLzg3cTZbPRtxbsoXPL7sc3TlvAEo378HlUf050CXl9nm05TkIydpuHxOYa1CofB2V/JaTxd++yOD1z9JYM3uDIaGuODmnPdpYtdW9jxWVcvU728yZk4S2dnwUhdnAPaf1DPi4wTr3/tfJZGWYeaHDWmFuUoF4mHuey6OSt57xZcte1N4aWwkb38cw2MB9vRo71bAa1E4ynppeHuQL8s2JNLv3Yv8vCmRMQN982krNeNfLUez+k53LdO7kwe1HqHjVFkvDe++Uo6l6+J54a3zLFufwDtDyuHhevdzxjLuaiaMqEDzQOdc8wIq2fH7/hSeH3Xe+idBAvFvFYuuB1qtlqeeeop3332XuXPnkpaWxpEjR3jxxRdp1aoVdevWJSQkhKNHjwLw8ssv88EHH9gsY+jQocyePZsbN24wffp0Jk2axMCBA/Hw8ECpVFKnTh0WLFhAeno68+bN49SpU3To0AGAvn37MmfOHIKCgmwCBbt27aJWrVr06NGD7du3W6eHhoZSvXp1ypcvj8ViYfHixXTo0IFGjRrRp08fmzv0aWlpTJkyhTZt2tC8eXNGjRpFfHx8nu0wd+5cWrduTURERL5tFh4ejkajoXPnzmi1WpRKJQ0aNOC9996zZmoArFy5kpCQEJo2bUpgYCBDhw4lMTGRK1euMGTIEAACAwMJCwtj7Nix1oyAW2rUqMH+/fuBnEyQCRMm0LJlS3r06IHZbGbHjh106dKFBg0aMHToUJKSbkfKDQYDM2bMoFOnTgQGBtK8eXOmTp2KxWLh6NGj1KpVi+vXbx+8wsPDadCgAWlpRXMy4e4EVXyVbDtiwmiCm2mwO9xE4+q5d5P6VZVcjrNwNtqCxQKnLluIjLXQsFpO2V/3mFix24Q+G7SanDvnGfpH4w6BuxNU9lWyPcx8u51OmGlc4y7tdMO2naLiLDwe8Hc7/Wlm5R7z7XbSQEZWYa9RwWpYXcWl62ZORZkxWyD8oplL18w0qZn3SUDjGmp+P2YkOR302bAuNJvqfko8nBV4uijwL6di44Fssk2QmGphZ5iR5rUfnSCUyF9QY2fOXMziYHgGZjOEHk3nVEQW7Vu45Fm+rJeGmWMqcC5Kz5mLee9gdarZ0ay+I/uP3fsuVklSvn8PGiz+hLMTPrtnuQr9nyHxz0PErt2BxWTi2spNJOw+SMXBzwFQ8eXeRH21lLRTEZj1Bs6Mm4VdxXJ4tmlaGKtRKFrUs+P8lWyOnjNgtsCh0wbOXc7micC8L8haN7BjU2gmSalmsgwWft6WRh1/DWXccv8OvNzdieMR2ew7oS/o1ShwD3PfS0k38/L7Ufx+IA2LBZwdlWg1ClLSTIWxKgUuqIkzpy9mcSA8HbMZ/gpL42REJk+2cM2zfFkvDZ+87ce5yCzOXMzMs0ydavY0q+/IvmMlP+h0S7vmrpyKyGT/sTTMZth7JJUT5zPo0DrvdirnreGzcZU4eymT0xdyt1O1SnZEXH7ETqQKiMWiKLK/kqJYBApuCQoKQq/Xc/jwYV577TU6dOjA7t272b9/PxUrVmTmzJkA9OzZk82bN2MwGACIj49n7969hISEsGfPHiwWC506dcq1fHt7e7p168bmzZupXbs269evB2D9+vWMHDmSNm3acOLECeuF6o4dOwgODiY4OJjw8HDi4nJSnPbu3Uu7du0AWLp0KQsXLmT27NmEhoZaU/9vBQPGjRtHVFQUq1atYvv27Tg5OTFixAgsd+Roz549m9WrV7N06VICAgLybaumTZtib29Pz549mT9/PqGhoaSlpdG5c2deeeUVAI4fP86HH37IpEmT2L9/P5s2bSIyMpLFixfj5+fHt99+C0BYWBiBgYH39R0dP36cTZs2sXjxYiIjI3njjTcYOnQohw4d4tlnn2XPnj3Wsj/88AN79uzhhx9+ICwsjHnz5vHzzz+zb98+GjRoQNWqVVm7dq21/G+//UaHDh1wcrp7JLkgebspyNBbSPvHcfdGsgU3JwU6jW1ZL1cFcTdtv8P4ZAs+7jk7v9kCJjO0q6/knWfV1KmsZPOhvFPNSxqvPNopPtmCm2Ne7QRxN22n3UgGH/ec/2+1U9v6St7upaJOZQVbDj8aJ0m3+LgriE203VbikiyU9cz9Q6HTgJuTguv/KJ+WCZl68PVQ4OOuID3LQuo/Mjdjkyy4Oyuw0xbYKohixq+slqhrBptpV2INVC6X90aQlGJkxNTL/LIpCZMpd8DSxUnJay948fniOPSGRyOgCRC/9U9+r/Ek11Zsumc559oBpJ44ZzMt7XQELvVq5jnfYjSSERGJc/2aD7/SRaScl4qYONtj77UbJvy8c9/9tdcp8HBRERNntE5LSbeQkWmhgrdt0LJZHR3ly6hZvv3RCEA97H0v6+8bCF9PrshnY/1ISjaya3/qw694Eajoq+XyVdvgUPR1A5XL372thk2JYvmmRIx5nAa4OqkY3sebz3+IfaSOUxXLaom6o52uXDNQubwuz/JJyUaGfnCJZesTMN6xTSkU4F/RjoZ1HPn2w6p897+qDOvjg6NDsbrcEyVIsdpy3N1zrh6Sk5NZvnw5ffr0wWAwEBMTg5ubG7GxsQC0b98epVLJzp07AVi3bh2BgYH4+fkRFxeHq6srWm3eByJvb2/rBf+datSogY+PDwcPHsRgMLBnzx6Cg4Px8fGhVq1a7Ny5E5PJxIEDB6yBgiVLljB06FBq1qyJRqOhV69e+Pv7s3btWhISEtiyZQvjx4/H09MTR0dHxo0bR3h4OCdPnrR+7uzZs1mwYAE//fQTfn5+99VWnp6erFmzhuDgYLZt28bLL79M06ZNGTJkiHWAwurVq7N+/Xrq1atHcnIycXFxeHh4WNvx3+jQoQMuLi64uLiwceNG6tSpQ/fu3VGr1bRv396mO0bv3r1ZtGgRXl5exMXFkZWVhaOjo/XzQ0JCrIGC7Oxs1q9fT8+ePf913f4rrQayjbbTbr3W3nEBrNOA4c6yJtDecWN39wkz05YZ+SPcTL92KtyKJgbyUOnU92inO9Zfe5eyd5bbc8LM/342sTvcTN+2j0Y73aLNY1sxGHNvUwC6vw9bebaZ5sG2UfHostcp0N+RoWQwWLDT5X2XIktvISMr7xNrhQLe6O/N+l3JRF015FmmpNLHxmMx5R94VDs7Ykq3vTNnyshC7ZTTP0h1t/mOd+k/VALZaRXo7+gXrzda0Glzb1N2f0+7s7zBaLHOA1AAXVs5sGFvxiNzYfcw971/ev3DKwz5IAqzBcYM9HkodS1qdnZKsu743vUGC3a6vC89ctrq7mP3vPGiD+t23STyETtO2dsp0ett11tvMGNvl3c7Zd6jnVycVFy8ksVfR1IZPvkS7358mXLeWt4aUPah1/tRYEZRZH8lRbHKV01MzBm0xNPTk/379zNkyBAyMjIICAhArVZb78JrtVq6du3KmjVr6NixI6tXr2bQoEEAeHl5kZCQgF6vR6fLHY2Ljo7Gy8vrrnV44oknrN0PvLy8rHf327Vrx+7du6lRowY6nY569eoBEBMTw4wZM/jkk0+syzAajdSpU4eYmBgg54L5n1QqFdHR0bi5uQFw/vx53NzcWLdunTUb4H54enry5ptv8uabb5KZmUlYWBhz585l0KBBbNu2DaVSyeLFi1m3bh0ODg7UqFGDtLS0XNkMD8Lb29v6f2xsLOXKlbOZX7FiRWv3g8zMTKZMmcLBgwfx9fWldu3aWCwWzOacA9zTTz/Np59+yqlTp4iOjsbZ2ZnGjRv/67r9V9lG0Nxx80Tz9x5iuGMoB4Px9jxrWVVOqvg/3YqK7ztt5nF/JTUrKNl3pmRnFhju1U55XMTmVfbOctZ2OmMhMABqVFCw/0zJPLEMaqCibYPbG8eVOHOubUWrzr1NAdwaMiTXtvV3eYUi73kA+gI8dzLdx8VWYbpVn+JWr4IS8qQbzzzpZn0dEaXPdQGn1SrI/Bfdm55p74Yh28KmPSn/tZolljE9E5WDbYq9ysEOY2rOXXDT3eanldy75J1b2NO55e1Ax6WY7NwBcbUi14Ue3A4QaDV3bIN3lK9RWYObk4I9x0puGnRB7nv/ZMi2YMg28dPaRD4aXR5HeyXpmSXrXKHnk+6EPOVufX0+MgvdHduITqsg6y4XufcS8qQ72dkWNu5O/s/1LGq9OnrQq4On9fW5yEy0WtuggE6rJPNftFNyqolxn16xvo5PMrJo9Q0+fqci9rr/vp2K0qdYBQp27tyJg4MDGo2GqVOn8vPPP1OnTh0Avv/+ey5duj3CcM+ePenduzdhYWFER0dbxxto27YtGo2GVatW8cILL9gsPz09nY0bN9KxY8e71iEoKIi5c+eSlZVFcHCwdXpwcDALFy6kdu3aBAUFWZ8q4Ovry8iRI+nSpYu17OXLl3FzcyMzM+cOxKZNm2yCExEREfj5+XHjRs6o0p999hmRkZHW7g81atTIt63efvttDAYDs2fPBnK6VbRo0QJPT0+6d+9OcnIyK1euZO/evaxbt44yZcoA8Oqrr951mUqlEr3+dvrTrcDNP/3zaQq+vr78/vvvNvOvX79uDdC8//77uLq68ueff6LT6TCbzTaBgDJlyvDEE0+wYcMGoqOjCQkJua+nNRSUuJsWHOwUONpB+t/nNV6uCpLTLbkCADduWvD1sK1rGVcF1/5OGR/UQUXoaTOnL98+KKtUkPkI3FW5kZy7ncrcpZ3ikqGsh+00L1e4+vcAvQOfUrHvtJnTV/7RTsqcVPuS6vejJn4/evsC9qlGasqXsd1WvN0VRN/IvS1kGiA5LacLS2xSznwne3C0y+mOoFDk/O9kj7Xrh497zpMU7mz7h+nW+DDFTXh4eFFX4Q7u+Rf5F1Ztu8mqbTetr1/o4k7VCraBcD8fLReuPPiO06axE+6uan6YnjPY360T1iZ1HXjpvah/X+kSJO3kOVwCH7OZ5lQrgOTDOeMNpZ48j1PtatanICjUahwCKufqrlCSbPwrk41/3c6SeCbIgYq+tqeEZb1URF4z3vlWMrIsJKaYKF9GxdUbOcc6F0cFTg5Km+4IDWtqOXLWkGdQtKQoyH2vRmUdw/p4MXpGtDVYrlEryDZa0BtKVpAA4NdtSfy67fY4VX26eFDVz7atKvhquXD53xynnPFwVfPjR1WA28eppnUd6T+2ZD19ZOXmRFZuvn1+3a97GapWvGObKqslIurBA2yVyuto09iZxb/dHgtNo1ZgseRkvQrxoIpFoMBgMLB9+3Y+/fRTRo0ahcFgQKlUWh9jePToURYvXozRePsHqHbt2gQEBDBlyhQ6d+6MvX3OMOoeHh5MmDCBadOmodfr6d69O87Ozpw+fZrp06fj6OjI8OHD71qX5s2bM3r0aBISEmyyBGrVqoWLiwu//vor48ePt07v3bs38+fPp2bNmvj7+7Nnzx6GDRvG559/TnBwMEFBQUybNo2JEyfi5OTEggUL+Prrr9m2bZt1GRqNhrZt29K5c2feeecdVqxYcdeuE7d07dqV4cOHWwdS9Pb25tq1a3z77bc0btwYDw8P0tLSUKvVaDQajEYjGzZsYM+ePdZAya0L+tTUVJydnfH392fx4sXExsbi6urKl19+ec8L9+7du/PNN9/wyy+/EBISwr59+9i2bRtdu3YFcgZy9Pb2RqlUkpaWZh2o8p9PWujZsyczZ84kKSkp10CKhS0xFaLizHRopGL9PhMOOniiroqwC7l/sI9dMtOslpraFRWcvmKhlp+Cyj4KNh/KORLHxFsIqqfiaoKRtExoXUeJWglno0t+oCAxFS7HWejQUMn6/eacdqqj5OiF3Ot2/JKZZjVVNu1Uydu2ndrUU3I10URaJrR6TIlaBediSn473RJ23kTrulrqVlVy8pKZx6ooqVpWybrQvFMADp0z0S5QzZUb2aRnWejWXMPFq2YSU3Pa5NJ1M12baVj1ZzaOdgraBao5dLZgzwAaNGhQoMt/UCaTifDwcOrWrYtKVYye+LC4cC6s/ziYRtcgV5o3cGT/8XSa1nOkdoAd36968EfPvfG/aJvXw/vkBLUfpccj5id6yVpavzmQsr06cX31VnyfeQrPNk049da0nPmLfqXahNe5sXU36WcvUWPqKAyx8STuOVTENX94QsP1PNnEnka1tBw5Y+DxmlpqVNTw89a8B43be1xPl1YOXLpqJDXTwvNPOnE2KpsbN2//XlaroGHHobwHpSupHua+F3XVgFarpG83D5asS8TNRc2LT3uwY19Knn30S5o/DqbSra0bLQKd2HcsjWb1nXgswJ7vfs17QO97GTntss3rEX1zslsfhccj7tqfQvfgSrR83JnQo6k0b+BMnWoOLPjlwdctLd1E5zbupKabWbMjEQ9XNQNCvNi5Lxmj8dE5r3pYLCWoC0BRKbJAwcSJE5k6dSqQc8FatWpVJk+eTOfOnbFYLPTp04e+fftiNpupUKEC/fv3Z9asWcTHx1vvjoeEhDBt2jQmTJhgs+xevXpRsWJFvv/+e7766iv0ej1ly5alY8eODB48GAeHu/crtLOzo2HDhhw/fjzXAH/t2rVjxYoVtGzZ0jptwIABWCwWhg0bRlxcHD4+PkyYMMGajTBz5kxmzZpFjx49SEtLo1q1aixYsAAvLy+io21P0MaPH0+XLl344osvGD169D3br02bNnz99dcsWLDAmgHh4eHBk08+aW2PQYMGce7cOdq2bYtOp6N27dr06dPH2rWievXqNGzYkNatWzN79myee+45wsPD6d69O1qtlpdeeilX14J/8vPz46uvvuKjjz5i2rRpPPbYYzz55JPW+e+//z4TJkygSZMmODo6EhQUROvWrTl37vZdmKCgICZOnEi9evUoW7bo+1Ct2G2iU2MVb/RQYwGOXTSzOzznxOe959Ss328iPNJCQgos/8NE+0AV3ZtDcjr8sttE4t9jEG0PM9POAi93UKNSQnS8hR+2G8l6RLrWrdhjolMjJSOfVmEBjl+0sPtETjuN7a1i/QEzJ/5up192mwluoKRbs5x2WrHHbG2nHUfNWCxKBj2lymmnBAuLt5semXaCnAyMxduy6dRETa/WCpLSLPy0PZv45Jwf7Qb+Sp5prWHiopy7LDuOGFEp1bzaVYtOCxeumlmy43aDLNluoHsLDe8+r8NigSPnTewIy33X72EqVhfj/6BSqYpt3QrS1bhsZn4XS79uHgx7wYsbSUY+WRjLtRs5QdjWDZ145bky9H8nsmgrWox1SDpC+LCJXF22jvSzFznUczg1p4+h3jfTyIyK4XDv10k/HwnAlYUrUbs602jFl2i9PLh5KJyDTw/FYizY/a4wXU8w8eXKFHq2c2RAFycSks3M/zWF2MSc43rTx3T07+zEiI9zLojX78lArYR3XnTFTqvgbFQ2X62y7b5Sxl1FUmrJuzN+Lw9z38syWJg2/xoDQzxZ8GElMjLN7D6UxsotSfm+tySIictmxoLr9O/uyfAXvLmRmM3H31+3ttUTjZwY+pw3fd++WMQ1LVoxsQamfxXDi8948Xp/X+ISs5nxzVWuxuW0U5vGzrzWx5fnR53Pd1kJN41MnRfNi0970buTBwajhT8PpbJoVekJ/IqHS2H5Lx3Wi9iOHTv45JNP2LTp3iMai+LtmWeeYciQIXTu3Pme5Sb/VILzFwtRUXbfKGkyMh6dE/2C9NGQ4vXMapPJxNGjR2nQoEGxChT0eqN0n/A+iIHzcj+ZSOS2etLeoq5CiXEzrvSOs/EgzJZHK3hTUEySq3/f1szPv8t0cXTk3INnAj0sj1f3zL9QMVAsuh48qKSkJK5fv878+fNzjUMgSo5Lly6xf/9+bty4Qfv27Yu6OkIIIYQQQgghKKGBghMnTjBixAhatGjB888/X9TVeei2bNlyz/76DRs2ZMGCBYVYo4LxwQcfcOHCBT766KN8x2QQQgghhBBCiIdBxijIX4kMFLRu3Zpjx44VdTUKTIcOHaxPcXiU/fTTT0VdBSGEEEIIIYQQd1DmX0QIIYQQQgghhBClRYnMKBBCCCGEEEIIIf4Ni0W6HuRHMgqEEEIIIYQQQghhJRkFQgghhBBCCCFKDRnMMH+SUSCEEEIIIYQQQggrCRQIIYQQQgghhBDCSroeCCGEEEIIIYQoNWQww/xJRoEQQgghhBBCCCGsJKNACCGEEEIIIUSpYS7qCpQAklEghBBCCCGEEEIIK8koEEIIIYQQQghRasgYBfmTjAIhhBBCCCGEEEJYSaBACCGEEEIIIYQQVtL1QAghhBBCCCFEqWFBuh7kRzIKhBBCCCGEEEIIYSUZBUIIIYQQQgghSg0ZzDB/klEghBBCCCGEEEIIKwkUCCGEEEIIIYQQwkq6HgghhBBCCCGEKDVkMMP8SUaBEEIIIYQQQgghrCSjQAghhBBCCCFEqWG2FHUNij/JKBBCCCGEEEIIIYSVZBQIIYQQQgghhCg1ZIyC/ElGgRBCCCGEEEIIIawko0CUGHZ2qqKuQolwMeJmUVehxHBy0RV1FcQjROcg29P9Wj1pb1FXoUR4ZlLLoq5CibHsnV1FXYUSwSIds++LMdtY1FUQoshJoEAIIYQQQgghRKlhsUjXg/xI1wMhhBBCCCGEEEJYSUaBEEIIIYQQQohSwyK9cPIlGQVCCCGEEEIIIYSwkkCBEEIIIYQQQgghrKTrgRBCCCGEEEKIUsOMDGaYH8koEEIIIYQQQgghhJVkFAghhBBCCCGEKDXk8Yj5k4wCIYQQQgghhBBCWElGgRBCCCGEEEKIUkMej5g/ySgQQgghhBBCCCGElQQKhBBCCCGEEEIIYSVdD4QQQgghhBBClBoWeTxiviSjQAghhBBCCCGEEFaSUSCEEEIIIYQQotQwy2CG+ZKMAiGEEEIIIYQQQlhJoEAIIYQQQgghhBBW0vVACCGEEEIIIUSpYbHIYIb5kYwCIYQQQgghhBBCWElGgRBCCCGEEEKIUsMigxnmSzIKhBBCCCGEEEIIYSUZBUIIIYQQQgghSg0zMkZBfiSjQAghhBBCCCGEEFYSKBBCCCGEEEIIIYRVsex60K5dO27cuIFanVM9i8VCpUqV6NevH88+++xD+YzQ0FC+++47jh07htFopFy5cnTq1InBgwdjZ2dn/dwxY8awY8cOPDw8uHbtGt999x0tWrSwLmfAgAGEhoayceNG/P39rdODgoIYPHgw/fr1+9d1jI6OJjg4mB07dlChQoUHfv/hw4eZO3cu4eHhmEwmypcvT0hICAMHDkShePjpNv+1vsVBZloCe3+byPVLB1AoVfg36EaTju+gVOXeVa6c/YNDW2aRmhiNo1tZGnccQ8Waba3zT+9fxok/F5GZFo+ze3kaPjXKZv6joE5VDSFB9pRxU5GYYubXXRmEX8jOs6xCASFB9jSro0OrVnDmcjZLNqeTkp4zmoyDnYLe7R2o669BoYDzl40s2XJ7fklWs6KKrs21eLgouJlmYd1fBk5HmfIsq1BAl2YaGtXQoFFDRIyJlX8YSM3IaYeynkq6t9BSwUuJ0Wzh3BUTa/caSM8qzDUSxUH9Gjpe6OiKl4eKhJsmlm1KIezMvTcEhQLe6OPB5evZrNqRajPP2VHJpNe8WPBrEqcvGQqy6oWqrr+Gnu0c8XJTkZhiYsWOdI5H3P041bOtAy3q2qHVwOmobH7alEZymoWmj+no39nJprxalTMg1mszEgpjVQqUtow7LfYs5/jQ90ncfSDPMl4dn6Dm9DE4VPEj6/I1To+dSdzG363zq44eTOUR/dG4u5B8KJzwYRNJP3epkNagcNSvruP5Di6397vNKRw9q7/nexQKGPmCO1euG1m18/Z+5+KoZFAPV2pV0WE2W9h7NJOlm1Mwmwt6LQqHHKPuT4OadvTt4o63p5qEJBM/rU/iyOnMe75HoYC3XvQi6pqBlVuTrdMrldXQr5s7VStoMRrh+LlMFq9NIjXjEdmoHqLiOphhQkICH3zwAQcOHEClUtG9e3feffdd63XxPy1btoxFixYRFxeHt7c3L774In379n1odSm2GQWTJ08mLCyMsLAwDhw4wPDhw/noo4/45ptv/vOyly1bxrBhw2jZsiVbtmzh8OHDzJgxg9DQUJ577jnS09MBiIuLY/369SxZsoSdO3cSGBjIvn37rMtJSUnh8OHD1K9fnx07dlinX7x4kWvXrtG2bdFdFF65coWBAwfy9NNP89dff3H48GE+/PBDFi5cyPz584usXsXdrp/fQqN14Pl3/6Dba79wNSKUk3/9kKtccnwkO5e+wePtR9LvgwMEBo9g189vkZ4cC8D5I79xdOc8gnp/TP8Jh6jXZig7l75BRkpcYa9SgfF2VzL0GSfW7Mnkzc+SWPdnJq/0cMLNKe8gVJcWdtSqouF/i1J498sksrMtvNjJ0Tr/1WecsNMoeP+rZN6bdxOzBfr/Y35JVcZVwYCOOjYfMPD+ggy2HDDw4lM6XBzzbqcnG2qo4afi85WZTPkhg2wj9G6rBXIuSoZ01RF53cSkRRl8vCwTBzsFz7XTFeYqiWLAx1PFm309WbEthSGTr/Hr9lRef8Edd5e7/6x7uqp4Z4AnjevY55pXvZKWSa954etZLO8f/Gve7kpe6+nCb39k8PonCazZncHQEBfcnPNup66t7Hmsqpap399kzJwksrPhpS7OAOw/qWfExwnWv/e/SiItw8wPG9IKc5UKhHuLx2mxZzmOAZXuWsYhoBINf/mCcxNns9WzEeemfMHjyz5HV84bgPL9e1B5RH8OdHmZbT5NST5ykobL5xTWKhQKH08Vb/TxYOX2VF6Zep1VO1J5/fn897u3X/Kg8WO597sRz7ujN1h4fUYsE+bH81iAjk4tSv7vHsgx6n75llEz+iUvlm++ycD3r/DL1pu82b8M7i6qu77H003Fe4O9aVLXwWa6Rq1g7GBvzkXqeWVyNKM/uYqTo5LXnvcs6NUQD9Gbb76Jg4MDe/bsYeXKlYSGhrJo0aJc5bZv386nn37KjBkzOHLkCB999BGff/45W7ZseWh1KbaBgn/SarU89dRTvPvuu8ydO5e0tDSOHDnCiy++SKtWrahbty4hISEcPXoUgJdffpkPPvjAZhlDhw5l9uzZ3Lhxg+nTpzNp0iQGDhyIh4cHSqWSOnXqsGDBAtLT05k3bx6nTp2iQ4cOAPTt25c5c+YQFBRkEyjYtWsXtWrVokePHmzfvt06PTQ0lOrVq1O+fHksFguLFy+mQ4cONGrUiD59+nDixAlr2bS0NKZMmUKbNm1o3rw5o0aNIj4+Ps92mDt3Lq1btyYiIiLfNgsPD0ej0dC5c2e0Wi1KpZIGDRrw3nvvWSNS+/fvp0aNGjbvGzt2LGPHjgXgiy++YOTIkYwZM4ZGjRrxxBNPMGvWLJu6v/vuuzRs2JDWrVuzZs0am2X92++oqKQkRHH90gEadxyDWmuPi4cfDdq+xql9S3KVjQj7DZ/KDalUuz1KlZqqdTvhW7kxZw/+AsCJP7/n8fav4+VXD4VCgX/9LnQdugyN7tE4AQBoXkdHRLSRY+ezMVvg8BkD5y5n07qBXZ7lW9bXsWVfFkmpZrIMsHx7Bo/5ayjjqqSij4oq5dQs2pBGpt6C3gA/bkpn1e/3jqiXBI1qqLl4zcyJSybMFjh2wcSFqyaa1877ZKdpbTU7w7K5mWZBnw2//amnZkUVHi4K3J0VXI03s/VQNiYzZOhh30kjVcve/YRCPJqeeNyBs5F6Dp/KwmyG/eGZnLlkoF2TvI8xvmXUTHvdi4grBs5F2t79bP24A8Ofc2fFlpTCqHqhalHPjvNXsjl6zoDZAodO5xynngjM+zjVuoEdm0Iz/z5OWfh5Wxp1/DWUcct9uvRydyeOR2Sz78S97yYXd+X796DB4k84O+Gze5ar0P8ZEv88ROzaHVhMJq6t3ETC7oNUHPwcABVf7k3UV0tJOxWBWW/gzLhZ2FUsh2ebpoWxGoWideDf+93pv/e7E1mciTTQtvFd9jtPFR8OL0PElWzORdneAffxUFG7qo5lm1MwZFu4kWTit12pPNns0ThPkGPU/WnTyInTF/UcOpmJ2Qz7jmVw6qKe9s2c8ixftoyaj0aV5XyUnrOXbLMzyririLqWzcptyZhMkJZhZntoGrWq5H28K+0sFkWR/d1NVFQUBw4c4O2338be3h4/Pz+GDRvGkiW5r0ViY2MZMmQIDRo0QKFQEBgYSNOmTTl48OBDa6MSESi4JSgoCL1ez+HDh3nttdfo0KEDu3fvZv/+/VSsWJGZM2cC0LNnTzZv3ozBkHNQjo+PZ+/evYSEhLBnzx4sFgudOnXKtXx7e3u6devG5s2bqV27NuvXrwdg/fr1jBw5kjZt2nDixAnS0nLuHuzYsYPg4GCCg4MJDw8nLi7nbvHevXtp164dAEuXLmXhwoXMnj2b0NBQa+r/rWDAuHHjiIqKYtWqVWzfvh0nJydGjBiB5Y58mNmzZ7N69WqWLl1KQEBAvm3VtGlT7O3t6dmzJ/Pnzyc0NJS0tDQ6d+7MK6+8ct9tvnXrVlq1asX+/fuZOnUq3377rfVif8qUKURFRbF161bWrl3L4cOHre/Lysr6199RUUmKjUBn74qDi7d1mpt3AOk3r6HPTMlV1t2nus00N29/Eq+fxWjIJCkuAoVCxYZv+7Hkw2as//oFjNmZj1SgoKyXipgbRptp1xJMVPDOfdFqp1Pg4aIi5sbtdPvUDAsZWRbKe6uoXE7NtQQTrRrYMXWoKzNHuPFsOweS00p+qpyvh5JrCbbrEZtkoZxn7sOvnRbcnGzLp2VCph7KeSq5cdPCgg16m3S5ev4qom+U/HYSD6a8j4Yr123T52Pisqnoq8mz/M0UE6M+juXX7akY79hcjp/LYtQnsewLL/mBuTuV81IRE2fbzefaDRN+eRyn7G8dp+JuH9dS0i1kZFqo4G0b2GtWR0f5MmqWb08vmIoXovitf/J7jSe5tmLTPcs51w4g9cQ5m2lppyNwqVczz/kWo5GMiEic69d8+JUuIhV81FyJtf3di4kzUtE378DvzVQzb82KY9WOVEwm2/O68j4aUjPM3Ey9vUPGxBkp467Gwa7kj8Yux6j7UyGvdorNplI5bZ7lk1JNjJwew4qtybna6doNIx8tiLM5R2hWz4GLMY9ON41H3fnz53Fzc8PHx8c6zd/fn6tXr5KSYnst0rdvX5truoSEBA4ePEidOnUeWn1KVKDA3d0dgOTkZJYvX06fPn0wGAzExMTg5uZGbGxO2nf79u1RKpXs3LkTgHXr1hEYGIifnx9xcXG4urqi1ea9A3p7e1sv+O9Uo0YNfHx8OHjwIAaDgT179hAcHIyPjw+1atVi586dmEwmDhw4YA0ULFmyhKFDh1KzZk00Gg29evXC39+ftWvXkpCQwJYtWxg/fjyenp44Ojoybtw4wsPDOXnypPVzZ8+ezYIFC/jpp5/w8/O7r7by9PRkzZo1BAcHs23bNl5++WWaNm3KkCFDiIyMvK9lAFSuXJkePXqgUqlo06YNXl5eREZGYjAY2LRpE6+//jqenp64u7vzzjvvWN+n0Wj+9XdUVLIN6ai1tmlcak1OFNZoyMhVVqO1z1U225CeE1SwWDjx50JadJ/I82N3U7VeV7b+MJTUpJiCXYlCZKdVoL+jm68hG3Ta3Cc4dn/vbgaD5Y7yFuy0ChztFFTwUuHtruTDhclM/T4ZN2clA7uW/MCKTqPAkG273tlGC1pN7nbS/T3NYHse+nf53Mvu2ERD7UpqfvuzZN/RFA/OXqcg6479SZ9twU6X9wVGlsFCpj7vDpnJaeZHpk/0nXKOU3e0k9Fyl+NUzrQ7yxuMFus8AAXQtZUDG/ZmoDcU006uD0AfG4/FlPeYKf+kdnbElG57oWbKyELtlPO7qbrbfEfb39WSzE6rzPWd5/yO5X06fa/9zl6rQG+w3fFu/VbY5bF9ljRyjLo/Oe1ku3J6g/mu20CW3kJm1v0dd57r6Mbjte1Z9Fvif66nKBzp6enY29teX9x6nZGRkddbALhx4wZDhgyhTp06dO3a9aHVp0R19ElMzNnQPT092b9/P0OGDCEjI4OAgADUarX1LrxWq6Vr166sWbOGjh07snr1agYNGgSAl5cXCQkJ6PV6dLrc/Xqjo6Px8vK6ax2eeOIJa/cDLy8v6939du3asXv3bmrUqIFOp6NevXoAxMTEMGPGDD755BPrMoxGI3Xq1CEmJueisXfv3jafoVKpiI6Oxs3NDbgdXVq3bt0DZQN4enry5ptv8uabb5KZmUlYWBhz585l0KBBbNu27b6WcWdbaDQazGYzSUlJGAwGypYta533z4t8lUr1r7+joqLW2GPMtj3JMWbnpHXdmQmg0ThY5/2zrEbriEqdc1X8WMuXcPepBkDt5n05c2AZ0Wf/oFazPgW1CgWqU3M7Oja/ffCKvGpEe8cRRKsh14kBwN+JI7kujrWanBMJ49/nqL9sz8BoAr3Bwm9/ZDD2JRd0GnIFJIqz4Mc1BDe8fVV/Odaca7016twXL5BzQQLkaleNWoH+HzcEdBp4vp2OCl5Kvvwtk+uJBXuxYrqPi4jCdKs+xa1eBal7kBNPBzlbX0dcMVgDS7foNIq7nmiXFp1b2NO55e0L00sx2bmCbDp17gsYuB0gyHWcuqN8jcoa3JwU7DlWukYQNaZnonKwTWFWOdhhTM3JqjDdbX5ayc266N7Gie5tbqeAX4jOvsvv2INfxeqzLbn24VvLLon7sRyj7k+Pdi48E+xqfX3+sj53O2mV/6md7HUKXnvOkyoVdEyaF5srY0HkMBfDTdHBwYHMTNtrkVuvHR3zvnl29OhR3njjDRo1asT06dPzHPTw3ypRgYKdO3fi4OCARqNh6tSp/Pzzz9b0iu+//55Ll26PrNuzZ0969+5NWFgY0dHR1vEG2rZti0ajYdWqVbzwwgs2y09PT2fjxo107NjxrnUICgpi7ty5ZGVlERwcbJ0eHBzMwoULqV27NkFBQdanCvj6+jJy5Ei6dOliLXv58mXc3NysX/ymTZtsLsgjIiLw8/Pjxo0bAHz22WdERkZauz/cOa5AXt5++20MBoO1z7+9vT0tWrTA09OT7t27k5ycjEqVk3ppMBisGRZJSUnWzI17cXd3R6fTceXKFapWrQrA9evXrfOPHTv2r7+jouLuUw19xk0y0+KxdyoDwM24CBxdfdHaOduUdfOpRsLVUzbTbsZdoEz5x7BzdMfO0ROTyTbVy2I2Y6EYHpXu06bQLDaF3j4xfvoJeyr62KbvlvVUEXU998Vbht5CUoqZcmVUXI3Pme/iqMDJXknMDRMmU84IvmoV1qCB8tYNmhJ2Y2XHkWx2HLn9o9ypqYbyZWzvNvm4K/LsLpCph5tpZnw9lFxPzGkIZ/ucjIvriTnlPV0UDO5ix800C5+vzCyUpx3c6m5U3ISHhxd1Fe7gW2BLXvt7Gmt/vz1o3rNPuVClnO0VcHlvTalPMd34VyYb/7p9kvVMkEOutPCyXioirxnvfCsZWRYSU0yUL6Pi6o1/HKcclDbdERrW1HLkrAFDKTv3Tjt5DpfAx2ymOdUKIPlwzrhLqSfP41S7mvUpCAq1GoeAyrm6K5Qka/9IY+0f/9jvnnSmcq79Ts2lmAffGK7EZuPsqMLFUUlKutm6rISbphJ5MS3HqPvz284Uftt5O4X8uY5uVKlgm+Vc3kfDxSv/LlPQx1PN2Je9ib9pZNzn1+RpByVMtWrVuHnzJvHx8ZQpk3MtcuHCBXx9fXF2ds5VfuXKlXz44YeMHDmyQG64lohAgcFgsI7sOGrUKAwGA0ql0voYw6NHj7J48WKMxts/5LVr1yYgIIApU6bQuXNna9qGh4cHEyZMYNq0aej1erp3746zszOnT59m+vTpODo6Mnz48LvWpXnz5owePZqEhASbLIFatWrh4uLCr7/+yvjx463Te/fuzfz586lZsyb+/v7s2bOHYcOG8fnnnxMcHExQUBDTpk1j4sSJODk5sWDBAr7++mubO/4ajYa2bdvSuXNn3nnnHVasWHHXrhO3dO3aleHDh1sHUvT29ubatWt8++23NG7cGA8PD4xGI2q1mg0bNvDMM8/w119/sW/fvjzHb7iTVqulR48ezJ49mxo1auDo6MjHH39snZ+amvqvv6Oi4lqmMj6VGrJvw3Ra9ZhCVnoSR3fNp1rDnrnKBgR25+TeRVwM30Tl2k8SeWob1y8doFnX9wCo2eQ5ju6cj0/Fx3H3qcbp/ctIT4mlUq32hb1aBWbfCT3tG7vSsKaWsLMGAmtoqV5Rw/LteadG/RWup3MLOy5dM5KWaaZ3sANnL2cTf9NMYoqZGzfNvNjZiR82pKFRK+jxhAPHzmXb3EkviQ6fNdKmvj31/VWEXzRRt6qKgPIqfvsz7xU7eMZI+4ZaLsdmkZ5l4elWWiJiTCSkWLDXwatP2xERbeKXXYZCCzs1aNCgkD7p/phMJsLDw6lbt6414FksrLyef5mH5M+wDDq38qZpXXsOnsyk8WP21KqqY/H65PzfXIqEhut5sok9jWppOXLGwOM1tdSoqOHnrXk/qWDvcT1dWjlw6aqR1EwLzz/pxNmobG7cvH2yXa2Chh2HHr2+0vmJXrKW1m8OpGyvTlxfvRXfZ57Cs00TTr01LWf+ol+pNuF1bmzdTfrZS9SYOgpDbDyJew4Vcc0fnj/DMunU0ommdew4eCqLxrXtqFVFx4//Yr+LTTBxNlJP/y4ufPdbMs6OSnq0deaPw3dPLy5J5Bh1f/YcTqNrm7I0q+/AgfAMmtR14DF/HT/8i+4CjvZKPnjVh5MRWXz1S0KxffxfcVEc26dy5co0bNiQ//3vf0yZMoWkpCTmzZtHr169cpXdsmULkyZNYv78+bRu3bpA6lNsAwUTJ05k6tSpAOh0OqpWrcrkyZPp3LkzFouFPn360LdvX8xmMxUqVKB///7MmjXLJgITEhLCtGnTmDBhgs2ye/XqRcWKFfn+++/56quv0Ov1lC1blo4dOzJ48GAcHO7en87Ozo6GDRty/PhxAgMDbea1a9eOFStW0LJlS+u0AQMGYLFYGDZsGHFxcfj4+DBhwgRrNsLMmTOZNWsWPXr0IC0tjWrVqrFgwQK8vLyIjo62Wf748ePp0qULX3zxBaNHj75n+7Vp04avv/6aBQsWWDMgPDw8ePLJJ63t4e3tzbhx45g3bx5Tp06lWbNmhISE5Ep5uZvx48czffp0unXrhlqt5sUXX2TXrl0AtGzZ8j99R0WlXZ/PCV33Ib980h6FQklA4NM0aPsaAIsnN6Tl05Pwb9ANN6+qBPeby6HNs/hz1fs4uZWjXZ/ZuJapAkBgu+Fo7JzYtfwtMlLicPOqylMvfY2jq8+9Pr5EiU00M39VGiFB9rzYyZGEFBNfr04jLinnhLpJbS19OzryxqdJAKzfm4lKCW/3dcFOC2cvG/n2t5yTdbMZZi1N4dl2Dkwd6oZaDcfPZ9816FCSxN20sHCTni7NNfRuqyMp1cKizXrik3N+oR6vpqJXkI5x3+as69ZD2aiUMPwZO3QaBRdiTPy4NSdtoHFNNR7OSuoHKKgfYHv4vvX+glCsLsb/QaVSFdu6FbRrN4x8+mMCL3R0YUhPN+KTTHy+JIHr8TnB2BYN7Hm5hxsvT7pWxDUtWtcTTHy5MoWe7RwZ0MWJhGQz839NIfbvDJ2mj+no39mJER8nALB+TwZqJbzzoit2WgVno7L5apXtAFJl3FUkpZaOu3Qdko4QPmwiV5etI/3sRQ71HE7N6WOo9800MqNiONz7ddLPRwJwZeFK1K7ONFrxJVovD24eCufg00OxGHNnb5RU1+KNfPZTIs93dGFwiBvxN03MXprI9YScDJQW9e0Z9LQrg6fcX9Bw9tIkXurmymdjvDFbcgIRq3elFuQqFBo5Rt2fqzeMfLLwBn26uPPqs57E3zQy64cbXPu7nVoFOjKklwcvjb+S77KCGjvi5a6mWX0HmtWzvZa5n/eL4mHOnDlMmTKF4OBglEolPXr0YNiwYQAEBgYyefJkunfvzty5czGZTIwcOdLm/d26dWPKlCkPpS4Ky53D6z9CduzYwSeffMKmTfceyVcUnQf5jmasLB0nZv/VxYibRV2FEsPJJfc4JSK3WcOK16CSJpOJo0eP0qBBg2IVKOj73qMzWGlBs3eSfe9+PDOpZf6FBADL3tlV1FUoESzFsWN2MWTMfnQCXAVt+SeViroK/8rqA0U3ztEzTYrPucu9FNuMgv8iKSmJ69evM3/+/FzjEIjiQb4jIYQQQgghRFGwlLRBsIrAIxkoOHHiBCNGjKBFixY8//zzRV2dh27Lli2MHTv2rvMbNmzIggULCrFGD+5R/46EEEIIIYQQoqR6JAMFrVu35tixY0VdjQLToUOHIn9CwH/1qH9HQgghhBBCiOJJeuHkT5l/ESGEEEIIIYQQQpQWj2RGgRBCCCGEEEIIkZdHdzj/h0cyCoQQQgghhBBCCGElgQIhhBBCCCGEEEJYSdcDIYQQQgghhBClhnQ9yJ9kFAghhBBCCCGEEMJKMgqEEEIIIYQQQpQaZouiqKtQ7ElGgRBCCCGEEEIIIawkUCCEEEIIIYQQQggr6XoghBBCCCGEEKLUkMEM8ycZBUIIIYQQQgghhLCSjAIhhBBCCCGEEKWGZBTkTzIKhBBCCCGEEEIIYSUZBUIIIYQQQgghSg2zZBTkSzIKhBBCCCGEEEIIYSWBAiGEEEIIIYQQQlhJ1wMhhBBCCCGEEKWGxaIo6ioUe5JRIIQQQgghhBBCCCvJKBBCCCGEEEIIUWrI4xHzJxkFQgghhBBCCCGEsJJAgRBCCCGEEEIIIayk64EQQgghhBBCiFLDLF0P8iUZBUIIIYQQQgghhLCSjAJRYly5nFrUVSgR6tZzL+oqCFEqxUZeK+oqlBhu3h5FXYUSYdk7u4q6CiXGCzPbFnUVSoRPe/5Y1FUoEbL1hqKuQglSqagr8K/IYIb5k4wCIYQQQgghhBBCWElGgRBCCCGEEEKIUkMyCvInGQVCCCGEEEIIIYSwkkCBEEIIIYQQQgghrKTrgRBCCCGEEEKIUkMej5g/ySgQQgghhBBCCCGElWQUCCGEEEIIIYQoNWQww/xJRoEQQgghhBBCCCGsJFAghBBCCCGEEEIIK+l6IIQQQgghhBCi1DCbi7oGxZ9kFAghhBBCCCGEEMJKMgqEEEIIIYQQQpQaMphh/iSjQAghhBBCCCGEEFaSUSCEEEIIIYQQotSQjIL8SUaBEEIIIYQQQgghrCRQIIQQQgghhBBCCCvpeiCEEEIIIYQQotQwS9eDfElGgRBCCCGEEEIIIawko0AIIYQQQgghRKlhKdLRDBVF+Nn3TzIKhBBCCCGEEEIIYSWBAiGEEEIIIYQQQlhJ1wMhhBBCCCGEEKVGkfY8KCEko0AIIYQQQgghhBBWklEghBBCCCGEEKLUMJuLugbFX6EFCtq1a8eNGzdQq3M+0mKxUKlSJfr168ezzz77UD4jNDSU7777jmPHjmE0GilXrhydOnVi8ODB2NnZWT93zJgx7NixAw8PD65du8Z3331HixYtrMsZMGAAoaGhbNy4EX9/f+v0oKAgBg8eTL9+/f51HaOjowkODmbHjh1UqFDhgd4bGBho/T8rKwuVSoVGowGgXLlybNiwgRo1arB48WKaNm36r+v4b61atYq5c+eyc+fOQv/sh612FTU9Wtvh6aokKcXMb7uzOHHJmGdZhQKebm1Hk1oatBoF5y4b+XlHJinpllzlRvZyJCHFzE9bMgtjNQpMRmoCO3+ZQEzEAZQqFTUadqdV93dQqu5+SIk4toW9az/mpQ+220w/vGMBx/b8iD4zBR+/OrTtPRl376oFvQqFRtpKFIQmDVwZ8kJ5fL11xCUY+GZJNPvDkvMs6+KkYmg/PxrXd0WjVnA+MoOvf7rChaic45Cbi5pRgytRv7YzJrOF7X8m8vVPVx6Zk6jA2vb06+aJj6ea+CQjP65N5PDJjHu+R6mA0QN9iLpq4JfNSdbpdarZ0berB+V9tegNZkKPpvPT2kQM2SU/h7V+dR3Pd3DBy0NFwk0TyzancPSs/p7vUShg5AvuXLluZNXOVOt0F0clg3q4UquKDrPZwt6jmSzdnPLIbFPaMu602LOc40PfJ3H3gTzLeHV8gprTx+BQxY+sy9c4PXYmcRt/t86vOnowlUf0R+PuQvKhcMKHTST93KVCWoPC0aSBK0P6+FHWepy6wr4jN/Ms6+Kk5tX+t45TSs5HpvPVj1e4EJWzr7q5qHlrSJWc45TJwvY/E/jqp8uPxDbV7HF3Xn2xMmV97IiL1zPvh0uEHkrKs6yLs5rhA6rQJNAdrUbJuYtpfLnwEhGR6QD4V3Zk2EuVqeHvRLbRwsGjN/ly4UWSU/M+hxXiXgq168HkyZMJCwsjLCyMAwcOMHz4cD766CO++eab/7zsZcuWMWzYMFq2bMmWLVs4fPgwM2bMIDQ0lOeee4709JwdKC4ujvXr17NkyRJ27txJYGAg+/btsy4nJSWFw4cPU79+fXbs2GGdfvHiRa5du0bbtm3/c13/rVttFxYWRqNGjRg6dKj19YYNG4qsXo8aLzclg7s5sH5vFm/PTWFDqJ5BXR1wdcr7USYdm+qoWUnNzCVpvP9NCtlGC32etM9VrnNzHf7lVQVd/UKxefEotDoHBk3eTe83V3DlXChH//ghz7ImUzaHdyxgy+LRWCy2v+inD6zm2J4feXroAoZ8uA8vv8fYuPCNIn5kzcMlbSUetvK+OiaO8mfhiqs8/XIYi1de5YM3quLprsmz/OhXKuPqrGbw2yd49tVjnDybxvSx1bHT5ZwCvD+yKpl6M88NO86I90/zeB0XenX2KcxVKjC+XmrGDPTh542JvDg2kuWbknhrgDcernc/FpdxVzFuqC9N6zvaTHdxVPLeK75s2ZvCS2MjefvjGB4LsKdHe7cCXouC5+Op4o0+HqzcnsorU6+zakcqrz/vjrvL3U8TPV1VvP2SB40fy/17N+J5d/QGC6/PiGXC/HgeC9DRqYVjHkspedxbPE6LPctxDKh01zIOAZVo+MsXnJs4m62ejTg35QseX/Y5unLeAJTv34PKI/pzoMvLbPNpSvKRkzRcPqewVqFQlPfVMemtaiz6JZrugw7zw4oYPnjDnzJ3OU6NGVoFV2cNL485Qa+hYZw8m8ZH790+Tn3wRgCZWSZ6v3aU4e+f4vG6LvTq7FuYq1QgKpS1Y+o7NVmwNIrOfUP5ftllJo+pSRkPbZ7l3x1eDVcXDS+9cYSnB+4n/EwKH094DDudEq1Wyccf1ObE2VR6DDrAS28cwdVZzdjXqxfyWpUMFkvR/ZUURTZGgVar5amnnuLdd99l7ty5pKWlceTIEV588UVatWpF3bp1CQkJ4ejRowC8/PLLfPDBBzbLGDp0KLNnz+bGjRtMnz6dSZMmMXDgQDw8PFAqldSpU4cFCxaQnp7OvHnzOHXqFB06dACgb9++zJkzh6CgIJtAwa5du6hVqxY9evRg+/bbd/NCQ0OpXr065cuXx2KxsHjxYjp06ECjRo3o06cPJ06csJZNS0tjypQptGnThubNmzNq1Cji4+PzbIe5c+fSunVrIiIiHlbTsnfvXp5++mkCAwPp1asX586dA2D//v3UqFHDpuzYsWMZO3YsAF988QWDBg2iZ8+eNGnShIMHD7Jlyxa6dOlCw4YN6dSpE/PmzbO+98KFC/Tv35/AwEC6devGqVOnbJa9cuVKQkJCaNq0KYGBgQwdOpTExET0ej2NGzdm3bp11rIGg4GmTZsSGhr60Nrh32paW8OFaCPHLxgxWyDsXDbno420rJv3QbtFXS3bD+q5mWYhywArf8+idhU1nq63AwvV/VQ0CNBw9Hx2Ya1Ggbl5I4qYiAO06DYGjdYe1zJ+NH7qNY7/uSTP8mu+epnoiP00DB6Sa97JfSuo2/IFPMtWQ63R0aLraFKTrhITsb+gV6NQSFuJgvDUE56En0nlr0M3MZvhj31JHD+dRpdgrzzLW4BFK2JISTNhNFlYseE6Hm4aKpTVUc5HR4PHXPh2aTR6g5lrcQaWrLrK0095F+5KFZCgxs6cuZjFwfAMzGYIPZrOqYgs2rdwybN8WS8NM8dU4FyUnjMXs2zmpaSbefn9KH4/kIbFAs6OSrQaBSlppsJYlQLVOtCBs5F6Dp/OwmyG/SeyOBNpoG3jvC/ufT1VfDi8DBFXsjkXZbCZ5+OhonZVHcs2p2DItnAjycRvu1J5slnJDxSU79+DBos/4eyEz+5ZrkL/Z0j88xCxa3dgMZm4tnITCbsPUnHwcwBUfLk3UV8tJe1UBGa9gTPjZmFXsRyebQo/G7SgPPVEGcLPpLLXepxK5PjpVLoE531ssVgsLPwlmpQ0I0aThV/WX8PDTUuFsnbW49Q3S6/8fZzS89Oqq/ToUPIDmh3benP8dAp/HkjEZIZdf8Vz9GQy3Z7KOwhiscB3S6NISTViNFr4+bcYPN21+JWzx6eMjojIdH745TJGo4WUVCNrt16nfu28j3dC5KfIBzMMCgpCr9dz+PBhXnvtNTp06MDu3bvZv38/FStWZObMmQD07NmTzZs3YzDk/CDFx8ezd+9eQkJC2LNnDxaLhU6dOuVavr29Pd26dWPz5s3Url2b9evXA7B+/XpGjhxJmzZtOHHiBGlpaQDs2LGD4OBggoODCQ8PJy4uDsi5+G7Xrh0AS5cuZeHChcyePZvQ0FBCQkIYOHCgNRgwbtw4oqKiWLVqFdu3b8fJyYkRI0bkuvM3e/ZsVq9ezdKlSwkICHhobXrgwAG+++47QkNDcXd3Z8aMGff93tDQUMaMGWMNmLz99ttMmDCBw4cPM2vWLL799luOHz9OdnY2Q4cOpVq1auzbt49PP/3UJrBy/PhxPvzwQyZNmsT+/fvZtGkTkZGRLF68GJ1OR5cuXVizZo21/K5du3B0dKRZs2YPrR3+rbJlVFyNt72bez3BTHmv3Heg7LTg7qzkavztE8XUDAuZWRbKl8kp72SvoM9TDizamIHhEcj8SrwegZ2DK06ut3+gPXz8SU26ij4zJVf5p/rO5Omh3+Jaxi/PZZUpezvSrVJpcPOqRPzVswVT+UImbSUKQqUK9ly6Ytt9KSomE/+Kue/sAkz69AIRkbfLP9HUncwsE1eu6qlcwZ6UVCMJSbeDmFExWfh46XB0KPkZUH5ltURds72QvRJroHK5vAO/SSlGRky9zC+bkjCZct/2ydLnTPt6ckU+G+tHUrKRXftTc5UraSr4qLkSa/sDFRNnpKJv3l2kbqaaeWtWHKt2pOZqp/I+GlIzzNxMvf07GhNnpIy7Gge7vDPzSor4rX/ye40nubZi0z3LOdcOIPXEOZtpaacjcKlXM8/5FqORjIhInOvXfPiVLiKVK9hz6bJtF5+o6Ez8KznkWX7ipxFERN4u/0RTj7+PU1l5H6eiMx+J41RlP0cuRt3RTlcyCaicd2Dt/RmnOX8p3fo6qEUZMjJNXI7J5MrVTN6ZesqmO0ab5mU4dzGtQOouHn1FHihwd3cHIDk5meXLl9OnTx8MBgMxMTG4ubkRGxsLQPv27VEqldb+7+vWrSMwMBA/Pz/i4uJwdXVFq837h9/b29t6wX+nGjVq4OPjw8GDBzEYDOzZs4fg4GB8fHyoVasWO3fuxGQyceDAAWugYMmSJQwdOpSaNWui0Wjo1asX/v7+rF27loSEBLZs2cL48ePx9PTE0dGRcePGER4ezsmTJ62fO3v2bBYsWMBPP/2En1/ui4L/YuDAgZQpUwY7Ozvat2/P5cuX7/u9fn5+NG/eHEdHR9RqNXZ2dqxcuZLQ0FD8/f05fPgw9erVIywsjGvXrvHOO++g0+moVq0aAwcOtC6nevXqrF+/nnr16pGcnExcXBweHh7W77Nnz5789ddf3LhxA4DVq1cTEhKCQlH0JxE6jQKD0fbEx2C0oNPkrpudNmeaPvvO8qDTKlAAL3WyZ9dhPTHxj0BHOsCgT0ettf2h12hzLlCy9bn7/Tq53T010KBPR62zXZZaY5/nckoiaStREBzsVGRl2R5P9Hoz9nb5nzA3b+jK8JcqMuf7y+gNZuztlWTpbe+IZ+lzlm1vV+SnCP+ZvU6BXn/H8dlgwU6X929Nlt5CRlb+eaGvf3iFIR9EYbbAmIEl/66mnVaJ3nBHO2VbsNPmvQ1kGSxk6vNuJ3utAr3Bdvu8NYbDrd/MkkofG4/FlH8GidrZEVO6bTDPlJGF2innGK6623zHvC+iSyJ7e5X1WHJLlsGM3X0cV5o3dGPEgErM/i4SvcGMg72KzDuPU4ZH4ziV57rpTfd1PG/Z2IM3Blfls28u5NrnAAb3qUjLxh7MWXDxodX3UWK2FN1fSVHkTz1ITEwEwNPTk/379zNkyBAyMjIICAhArVZb78JrtVq6du3KmjVr6NixI6tXr2bQoEEAeHl5kZCQgF6vR6fT5fqM6OhovLzyTskEeOKJJ6zdD7y8vKx399u1a8fu3bupUaMGOp2OevXqARATE8OMGTP45JNPrMswGo3UqVOHmJgYAHr37m3zGSqViujoaNzc3AA4f/48bm5urFu3jldeeeWB2+1ebn0GgEajwXQfP2q3eHvfTgmzs7Nj2bJlzJs3j9GjR5OWlkaHDh14//33iY2Nxd3d3TpIJEDFihWt/yuVShYvXsy6detwcHCgRo0apKWlWb/PunXr4u/vz4YNG+jWrRt//vkn77///n9Y63/vqSY6OjS5vd1EXjehVduezGjVilzBALgdIMgpb/lH+ZwTqaea6DCa4I+jhlzvLak0WnuM2bYnONmGnNca3YOllmq09hgNtssyZmc+8HKKq0elrR7kGFIYbtWnuNWroLzwtC99epS1vj4dkY5OZ3tyrNMpyci6d3v0faYsz3f3ZdbXkfy+L2egrKwsc65l3eoTnJlZ8oKbIU+68cyTbtbXEVF6dHdcnGq1irte5N4vQ7YFQ7aJn9Ym8tHo8jjaK0kvQe3VvY0T3ds4WV9fiM5Ge0cwXKtRWC/GHoQ+O3dg/day/2u7lxTG9ExUDnY201QOdhhTc+4Em+42Py2dkqpPj7L06VHO+vp0RFruY4tWSWZmfsepcrzwdFk++foSv4fmXCNk6s25gla3Xpe041S/nhXo1/P2DcLT51Nzr5tORUY+7fRiLz/6hFRgxtzz7Nxr273ZwV7Fe69Xo7q/E6+PP87Fy3JDQfw7RR4o2LlzJw4ODmg0GqZOncrPP/9MnTp1APj++++5dOn2CLA9e/akd+/ehIWFER0dbR1voG3btmg0GlatWsULL7xgs/z09HQ2btxIx44d71qHoKAg5s6dS1ZWFsHBwdbpwcHBLFy4kNq1axMUFGS92+3r68vIkSPp0qWLtezly5dxc3MjMzPnRH7Tpk02wYmIiAj8/Pysd9A/++wzIiMjrd0f7hw7oCCoVDnRSYPBYM2+SEpKsmZ1ADZ39NPS0oiLi2PWrFkAnD59mrfeeouvvvqK4OBgEhMTSU9Px9Ex50Ll+vXr1vcuWrSIvXv3sm7dOsqUKQPAq6++alOfnj17smHDBjQaDY0aNXrgp0A8LFsP6Nl64PbIzt1a6qjgbRvJ9fVUcjk290E7Uw9JqWbKeqq4lpDzY+XsoMDRXsm1eDNPt7bD1VHJzGE5/cO0f4/hU89fwzvzcqeelwSeZauRlX6TjNR4HJxzvtvE2As4ufmis3d+sGX5ViPxegRVHssZJNRkyubmjSg8y1Z76PUuCo9KW90aK6a4CQ8PL+oqFIpla66zbM3t4+vA3uWpVsX2zmOl8vacu5j3RYZOq2T8yKpUqWDPqMlnbLohREZn4uqswc1Vzc1k49/LsiMuwUB6PieqxdGqbTdZte2m9fULXdypWsH2BoKfj5YLV+49mn9ealTWMayPF6NnRGP8u2k0agXZRkued/OKs7V/pLH2j9vpyM8+6UzlcraDzJX3VnMp5sHH1bkSm42zowoXRyUp6WbrshJumkpNoCDt5DlcAh+zmeZUK4DkwznjWaWePI9T7WrWpyAo1GocAirn6q5Qkiz97RpLf7tmfT3ouQq5j1MV7Dl7j+PU+yP9qexnz5uTTtt0Q4i8koGriwZ3VzVJt45TFeyJS9CXuOPUT79G89Ov0dbXg/tWonpV24B/JT97zkbk3V1Ap1UyaXQNqlR05PXxx226IQCU87Vj5vu1ib2h55UxR+VpB/dQkgYVLCpFFigwGAxs376dTz/9lFGjRmEwGFAqldY71EePHmXx4sUYjbc38Nq1axMQEMCUKVPo3Lkz9vY5KbweHh5MmDCBadOmodfr6d69O87Ozpw+fZrp06fj6OjI8OHD71qX5s2bM3r0aBISEmyyBGrVqoWLiwu//vor48ePt07v3bs38+fPp2bNmvj7+7Nnzx6GDRvG559/TnBwMEFBQUybNo2JEyfi5OTEggUL+Prrr9m2bZt1GRqNhrZt29K5c2feeecdVqxYcdeuEw9LxYoVUavVbNiwgWeeeYa//vqLffv25Tm2A+QEWYYMGcL06dPp2rUr3t7eKJVK3N3dCQwMpEqVKnz44YdMmDCBuLg4vv/+e+t709LSUKvVaDQajEYjGzZsYM+ePTYBm+7duzNr1ixWrFhhzQ4pDg6cyqZtQx2B1TUcO59N/Woaqvmp+XVXVp7l95000LGZjqjrRtIyLfQKsuP8FSPxyWY+XGR7oO/XIWebLcmPR3TzqkzZKg3Zvfp/tOs9hcz0mxzcOp/aTXs+8LJqNe3J/s1fULFma9y9qxC68TMcnMtQzr9RAdS88D0qbdWgQYMC/4wHYTKZCA8Pp27dutYAaPEQViifsv3PBHp18aFNM3f2HEiidRN36td25ssf8u5mNn5kVbw9tQwbf4rUdNuT6pjresLPpDLsRT8++zYKV2c1fUPKsXlX3gPwljR/HEyja5ArzRs4sv94Ok3rOVI7wI7vVyU88LKirhrQapX07ebBknWJuLmoefFpD3bsS7EGDkqqP8My6dTSiaZ17Dh4KovGte2oVUXHj+vzfuTmvcQmmDgbqad/Fxe++y0ZZ0clPdo688fh0nNXM3rJWlq/OZCyvTpxffVWfJ95Cs82TTj11rSc+Yt+pdqE17mxdTfpZy9RY+ooDLHxJO45VMQ1f3i27YmnV5c6tGnmwZ4DibRu4kH92i53PU69P9IfL08tw8advMdxqhKffnsJV2c1/ULKsekROE5t/T2O57o1oG2LMuzeF88TzcoQ+Jgrc77Lu7vApNE18CqjY8jbR0lNsw0CODmq+HxyHY6EJzPjy/NyISz+s0INFEycOJGpU6cCoNPpqFq1KpMnT6Zz585YLBb69OlD3759MZvNVKhQgf79+zNr1izi4+Otd6VDQkKYNm0aEyZMsFl2r169qFixIt9//z1fffUVer2esmXL0rFjRwYPHoyDw937fdnZ2dGwYUOOHz9OYGCgzbx27dqxYsUKWrZsaZ02YMAALBYLw4YNIy4uDh8fHyZMmGDNRpg5cyazZs2iR48epKWlUa1aNRYsWICXlxfR0dE2yx8/fjxdunThiy++YPTo0f++ce+Dt7c348aNY968eUydOpVmzZoREhJizYK4k4+PD3PmzOHzzz9nwoQJ2NnZ0blzZwYMGIBKpeKbb75hwoQJtGjRgjJlyhAcHMzWrVsBGDRoEOfOnaNt27bodDpq165Nnz59bJ4w4eHhQZs2bdi3bx9PPfVUga77g4hNMvPtmgyebm1H36fsSUwxs2BdBnE3c+6MNKqp4YX29oyem5MRsGmfHpUS3nzOCTutgnNXjHy3/tE+Ieo8cDZ//DqVHz5sj0KhpGajp2n81DAAvnr3cdr2nkyNht3yXU7tpj3RZ6aw8fsRZKYn4uNXl25DvkKlyvvxSSXRo9BWxeti/DaVSlVs61aQrlzNYuKsCAa/UIHRr1QmNt7A5M8uEHM95y55u5YejBpciW4Dwwio7ECLhm4YDGaWzq1ns5z3PjrPibNpTP78Aq8PqMhPc+piNsO2PQn8tOpqUazaQ3c1LpuZ38XSr5sHw17w4kaSkU8WxnLtRs6d8tYNnXjluTL0fycy32VlGSxMm3+NgSGeLPiwEhmZZnYfSmPllryfd16SXIs38tlPiTzf0YXBIW7E3zQxe2ki1xNyLtha1Ldn0NOuDJ5yPZ8l5Zi9NImXurny2RhvzJacQMTqXSV/0Md76ZB0hPBhE7m6bB3pZy9yqOdwak4fQ71vppEZFcPh3q+Tfj4SgCsLV6J2dabRii/Renlw81A4B58eisX46Nz9vXI1iwmfnGdInwqMGVqF2Hg9kz49T/S1nJsuwS09GTWkMl0HHKZaZQdaNHLHYDCz7MsGNst576OzhJ9JY/Jn53l9YGWWzKmP2ZITiPjp15giWLOH63JMJuM+Os2rL1bm3REBXL+h54OZZ4i+mtNOTz7hxehXA+jYJ5TqVR1p2cQTvcHMim8a2yznnaknqVnNCV9vO9q21BDUoozN/I59iv6pYqLkUVhK2EO4d+zYwSeffMKmTfcecVaUDNOnTycrK4vJkyfnW3bEpw9+Z6M0qllTHoMjHq4RnYvXAGQmk4mjR4/SoEGDYhUoaP/Co3M3sKC5eXsUdRVKBDsnu/wLCQBemNm2qKtQInza88eirkKJkK1/dMaWKmi7V7cq6ir8K5+sKrouY2NCSsYgnEU+RsH9SkpK4vr168yfPz/XOASi5Ll27RqRkZH89ttvLFq0qKirI4QQQgghhBDibyUmUHDixAlGjBhBixYteP7554u6Og/dli1bGDt27F3nN2zYkAULFhRijQrWL7/8wqJFixg8eDC1atUq6uoIIYQQQgghSomS9JjColJiAgWtW7fm2LFjRV2NAtOhQwfrUxxKgzfeeIM33nijqKshhBBCCCGEEOIOJSZQIIQQQgghhBBC/Fcla5S+olEyRlIQQgghhBBCCCFEoZBAgRBCCCGEEEIIIayk64EQQgghhBBCiFLDLKMZ5ksyCoQQQgghhBBCCGElGQVCCCGEEEIIIUoNGcwwf5JRIIQQQgghhBBCCCsJFAghhBBCCCGEEMJKuh4IIYQQQgghhCg1pOtB/iSjQAghhBBCCCGEEFaSUSCEEEIIIYQQotQwS0pBviSjQAghhBBCCCGEEFYSKBBCCCGEEEIIIYSVdD0QQgghhBBCCFFqWMxFXYPiTzIKhBBCCCGEEEIIYSUZBUIIIYQQQgghSg2LDGaYL8koEEIIIYQQQgghhJVkFAghhBBCCCGEKDXMMkZBviSjQAghhBBCCCGEEFYSKBBCCCGEEEIIIYSVdD0QQgghhBBCCFFqyGCG+ZOMAiGEEEIIIYQQQlhJRoEQQgghhBBCiFLDLAkF+ZKMAiGEEEIIIYQQQlhJRoEoMZo2ci3qKpQIv/9xo6irUGLUa1CmqKsgHiEmk6moq1BimC3yXKr7YZFbXvft054/FnUVSoS3fu1f1FUoEaZ3/KaoqyBEkZNAgRBCCCGEEEKIUkMCsfmTrgdCCCGEEEIIIUQRS0hIYNiwYTRq1IimTZsybdo0jEZjnmX/+OMPunXrRoMGDejUqRO7du16qHWRQIEQQgghhBBCiFLDYim6v3t58803cXBwYM+ePaxcuZLQ0FAWLVqUq1xkZCSvv/46b7zxBocOHeL111/nzTffJDY29qG1kQQKhBBCCCGEEEKIIhQVFcWBAwd4++23sbe3x8/Pj2HDhrFkyZJcZVevXk2jRo1o3749arWazp0707hxY5YvX/7Q6iNjFAghhBBCCCGEKDXMxXCMgvPnz+Pm5oaPj491mr+/P1evXiUlJQUXFxfr9IiICKpXr27z/oCAAM6cOfPQ6iMZBUIIIYQQQgghRBFKT0/H3t7eZtqt1xkZGfmWtbOzy1Xuv5BAgRBCCCGEEEIIUYQcHBzIzMy0mXbrtaOjo810e3t7srKybKZlZWXlKvdfSKBACCGEEEIIIUSpYbFYiuzvbqpVq8bNmzeJj4+3Trtw4QK+vr44OzvblK1evTrnz5+3mRYREUG1atUeWhtJoEAIIYQQQgghhChClStXpmHDhvzvf/8jLS2NK1euMG/ePHr16pWrbPfu3Tlw4AAbN27EaDSyceNGDhw4wNNPP/3Q6iOBAiGEEEIIIYQQpYbFXHR/9zJnzhyMRiPBwcH07t2b1q1bM2zYMAACAwNZu3YtkDPI4ZdffsnXX39N48aNmTdvHl988QVVqlR5aG0kTz0QQgghhBBCCCGKWJkyZZgzZ06e88LCwmxet27dmtatWxdYXSSjQAghhBBCCCGEEFaSUSCEEEIIIYQQotQw32NQQZFDMgqEEEIIIYQQQghhJRkFQgghhBBCCCFKjXs9plDkkIwCIYQQQgghhBBCWElGgRBCCCGEEEKIUsNsloyC/EhGgRBCCCGEEEIIIawkUCCEEEIIIYQQQggr6XoghBBCCCGEEKLUkLEM8ycZBUIIIYQQQgghhLCSjAIhhBBCCCGEEKWGRQYzzJdkFAghhBBCCCGEEMJKAgVCCCGEEEIIIYSwKvKuB+3atePGjRuo1TlVsVgsVKpUiX79+vHss88+lM8IDQ3lu+++49ixYxiNRsqVK0enTp0YPHgwdnZ21s8dM2YMO3bswMPDg2vXrvHdd9/RokUL63IGDBhAaGgoGzduxN/f3zo9KCiIwYMH069fv39dx+joaIKDg9mxYwcVKlR4oPcGBgZa/8/KykKlUqHRaAAoV64cGzZs+Nf1elBffPEFBw4c4Mcffyy0z3yY0lMS2PDjB0SdPYBSpaJu0+60f/ZdlKq77yqnD29hx8qZjJi+wzrNYjYzc2TDnJFSFArr9FGz9qLVORToOhSmugFaegU74uWmIiHFxIrt6Rw/b8izrEIBvdo50ryeHToNnI7M5seNaSSnmQGo6KvmhaccqeCjxpBt4dApPSt2pGM0FeYaPXwZqQn8sXICMRcOoFSqqN6wOy26vpPnben1igAAipBJREFUNhV1+g9CN3xCSkI0Tu5ladH1bSrXbguAyWjgwOY5nAtbh9GQSTn/JrTqMR5nt7KFvUqiGGga6MorfStS1ltHXLyBr366zL4jN/Ms6+Kk5rUXK9KkgSsatZLzl9KZt/gyF6IybMq5Oqv5ctpjfPzVRY6dSi2EtSgcj9d2oH93T3w8NcQnGflhTTyHT2bc8z1KBYwZ5EvUVQPLNyXmOX/SiPLEJWYzd0lcQVW9UNWvoeOFjq54eahIuGli2aYUws5k3fM9CgW80ceDy9ezWbXDdptxdlQy6TUvFvyaxOlLef8ulERNGrgypI9fzr6XYOCbJVfuue+92t+PxvX/3vci0/nqxyvWfc/NRc1bQ6pQv7YzJpOF7X8m8NVPlzGbC3GFCpC2jDst9izn+ND3Sdx9IM8yXh2foOb0MThU8SPr8jVOj51J3MbfrfOrjh5M5RH90bi7kHwonPBhE0k/d6mQ1qBwNGvowWsDqlDO157YG1nMW3iRvw7mPu4AuDirGfGyP00f90CrUXD2Qhpzv7tAxKV0AB6v58arL1ahkp8DWXozu/68wbxFFzEYHpGN6iEyy2iG+SoWGQWTJ08mLCyMsLAwDhw4wPDhw/noo4/45ptv/vOyly1bxrBhw2jZsiVbtmzh8OHDzJgxg9DQUJ577jnS03N2rLi4ONavX8+SJUvYuXMngYGB7Nu3z7qclJQUDh8+TP369dmx4/YF4cWLF7l27Rpt27b9z3X9t261XVhYGI0aNWLo0KHW14UZJHgUrPrmTbQ6B978eA+Dxq3k0ulQ9m9flGdZkzGbvzZ/y+pv38Jyx8HmxrUIzKZsxsw+wLtzw6x/j1KQwNtDxbBeLvz2ezojZsaz5o8MXu3pgptz3oeVbq0deMxfy9Tvkhj9eSLZRgsDujoBoADeeN6FQ6cNjPw4gQ+/u8lj/lo6tij57bX1p1GodQ68NGE3Pd9YQfS5UI7t/iFXuZs3Itn8w0iadHyDwR8epMlTr7P1x1GkJccCsG/jLC6Eb6XbkAUMmPgnrmUqse7rQZiMj84JuLg/5X11TB5dne+XR9N1wCEWrYhm4qgAyrhr8iz/9mtVcHVWM/CtcEKGHOHE2VRmjq+Bne72vlqnhhNfTnuM8r52hbUahaKsl4a3B/mybEMi/d69yM+bEhkz0BcPV9Vd31PGXc34V8vRrL7TXcv07uRBLf9Hp618PFW82deTFdtSGDL5Gr9uT+X1F9xxd7n7aaKnq4p3BnjSuI59rnnVK2mZ9JoXvp5Ffj/qoSrvq2PSW9VY9Es03Qcd5ocVMXzwhv9d970xQ6vg6qzh5TEn6DU0jJNn0/joverWfe+DNwLIzDLR+7WjDH//FI/XdaFXZ9/CXKUC497icVrsWY5jQKW7lnEIqETDX77g3MTZbPVsxLkpX/D4ss/RlfMGoHz/HlQe0Z8DXV5mm09Tko+cpOHyOYW1CoWiQll7pr1XmwVLIun43J98vzSKKe/WpoyHNs/yY0fWwNVFQ//hB+nWP5Tw0ynMmlwPO50SNxcNH0+ow+pNV+n4/F4GvXGYwLqu9OvlV8hrJR4VxSJQ8E9arZannnqKd999l7lz55KWlsaRI0d48cUXadWqFXXr1iUkJISjR48C8PLLL/PBBx/YLGPo0KHMnj2bGzduMH36dCZNmsTAgQPx8PBAqVRSp04dFixYQHp6OvPmzePUqVN06NABgL59+zJnzhyCgoJsAgW7du2iVq1a9OjRg+3bt1unh4aGUr16dcqXL4/FYmHx4sV06NCBRo0a0adPH06cOGEtm5aWxpQpU2jTpg3Nmzdn1KhRxMfH59kOc+fOpXXr1kRERPznNv3iiy/o37+/zbR27dqxatUqAAwGA7NnzyY4OJgmTZowZMgQoqKirGWXLl1K+/btadSoEd26dWPFihXWeUeOHKFnz540aNCA559/nujoaOs8i8XCN9/8v737DmvqfN8AfocVlsie4sCFW3DVyXLgVlx1720dde+tVWsVpXUUR13YOsFtFQcKIm5R3IuhiIDITiD5/cHPaAQE+lVOgPtzXV5XyTnAnTQJOc/7vO+7GR07dkT9+vXRoEEDTJ48GWlpaYiOjkb16tVx48YNxfnv3r1DjRo18OrVq//5Pv8XcW9f4uXDq3DrPhWaYh0YmdmiWYcxCPHfneP5e9YOwcuHwWjiPjzbsagXd2FuUxXqGjm/0RcHTWuL8fiVFDcfSiCTA9fup+PRSymcHHP+8Ny8rjZOBKYg/oMMaRI5fE4loWYlLZgaqkFXRwTDUupZzRf/34AhlwMSadGu9ia8e4mop1fRpP0UaGrpoLSJLeq1Go27l7M/px5eOwwru3qwq9kSauoaqFS3LaztGuD+lb8BAI9uHkP9VmNgbFkZ6hpa+KHdz0hKiEbE4yvZfhYVb22czHAnLBGXQ+IhkwHng+Jw+34iOrQ0z/F8uRzY+ncEPiRlICNTjr+PvIGxoRbKWGn//88zxezxlbDFJ7ww70ahcG5YCmHP0nD1bjJkMiDwZhLuPUlFqyalczzfykwTv061xaMXaXjwLDXHc2pW1sEPdfRw5XbS94xeqFo46uLhi3Rcv58GmQwIvpuKB88lcG2ol+P5lqYaWPqTGZ6ES/DoRbrSseaOuhjbywj7Tn0ojOiFqnULU9x9kIjL195DJgMuXInDnbBEtHfL7bUnx7Z/Pr32/jn6WvHas7YQo24NA2zeE450iQyv36Zj18EodGljUcj36tuz6d8FdXf8iofz1nz1vDL9uyLu0jVE+52FPDMTr/efQOzFEJQd1gsAUHZoT7zcuAdJ959Ali7Bg1mroV3WGiZOjQrjbhSKtm4WuH0/AQFXYpEpA/wvxeBWaAI6uefSLSgHvHe9wIfEDGRkyOFzMBwmRlqwtdHF+w9SdOgfhBNnoyGXZ3UfaGmp4X2CtHDvVBEhl8kF+1dUqFyh4CNnZ2ekp6fj+vXrGD16NNq0aYOLFy8iODgYZcuWxcqVKwEA3bp1w8mTJyGRZI2qvXv3DpcvX4aHhwcCAgIgl8vRtm3bbD9fR0cHHTt2xMmTJ1G9enUcPXoUAHD06FGMHz8eTk5OCA0NRVJS1geBs2fPws3NDW5ubrh79y7evs1qNbx8+TJcXV0BZF1Qb9u2DZ6enggKCoKHhwcGDx6sKAbMmjULL1++xMGDB3HmzBno6+tj3Lhx2UajPT09cejQIezZsweVKlX6Do+usjVr1uD8+fPYvn07AgICUKdOHQwZMgTp6ekIDw/H8uXLsXnzZly7dg3Tpk3D4sWL8fbtW8THx2PkyJFo06YNQkJCMHXqVKUiyokTJ7Bjxw6sX78e165dw969e3Hp0iUcOXIEFhYWaNq0KXx9fRXn+/n5wcHBAWXLlv3u9zknMVGPoaNniFKGn/5Im1lVxIe4KKSlZP/A03nIKvSe4A0js+x5X7+4iwxpOrYs6YbfJv2Av1b2RfiTG9nOK8qszTQQ8TZD6baomAzYWmQfQdIRi2BcWl3p/A/JcqSkymFroYHkVDlOX0lBr1Z62DTLFL9ONEF0XCb+vZLzB/WiIu7NE4h1S0Ov9KfnlLFFRSS9j0J6qvJzKi76CUwsqyjdZmRREbFRDwEAclkmNLU+jdyJIIJIBLyPefYd7wGpovK2Onj+Srl1/mVEKiqWz7kDZ96vj/HkxafznX4wRmpaJsKjstrKr95KQN+fbuFcUM6trkVZWUstvIpSvpCNeCNBeZuci7jxHzIwZtFL/H0iLsdpT6X11TG2jznW/hWNdEnR+bCXFxsLTYS/Ub6YiHwrRVnLnEfK33/IxKRV0ThwJhEZX3Q033mUhkm/RuPK3aL9/p2T8mVyee2Vy/m1N/+3J0qvvRaNPr32ypfRwYfEDMTGf3rcX0akwsJMDD3d3DteioJ3py/hfNVWeL3vxFfPK1W9EhJDHyndlhT2BAa17XM8Ls/IQMqTFyhVx/7bhxZIhbJ6ePYiWem2F6+SUalCzh1Ns5bdw+Nnn4qULk3NkJKaiVeRWc+z1NSsN66D237Azt8bIDZOguNn3nyn9FTcqWyhwMjICACQkJCAv//+G3369IFEIkFkZCQMDQ0RHZ3VjtuyZUuoqanB398fAHDkyBE4ODjA1tYWb9++RenSpaGllfMHAnNzc8UF/5eqVq0KCwsLhISEQCKRICAgAG5ubrCwsEC1atXg7++PzMxMXL16VVEo2L17N0aOHAl7e3toamqie/fuqFixIvz8/BAbG4tTp05h9uzZMDExgZ6eHmbNmoW7d+/i3r17it/r6ekJb29v7Nq1C7a2379VSC6XY+/evfj5559ha2sLsViMsWPHQiqV4vz581BXV1ecc/36dTRu3Bi3bt2Cubk5zp8/Dx0dHQwfPhyampqoV68eunXrpvjZLVq0wP79+1G+fHnExcUhPj5e6f/dl0WeQ4cOKX1/YZOkJUNTrNxCqfH/F2aStOzzWQ2Mc28P1NDUhnWF2ugx9g/8tOI8qtRxhc/aoYiPKT4jdtpaIqR/MeIvyZBDrCnK8VwA2T5YS6RyiLVEEP3/9+4+mYQxv7zD3I1xsDJVR2fnoj31QJKeDE0t5fugoZn1nJKmKz+npDmdq6UDqSTrPLtarXH97CYkvHuFDGk6gk95IkOajgzp1+cQU/Gjq62OtHTlq9g0iQw64rwvLprUM8RPg8thrfcLpP//nNX4BGmxmRP9JW1tNaR98b6TLpErTbv4XFq6HClpOT8YIhEwYYAFjpx7jxdRxWvKj45YlP1xksqhLc7+fg4AaRI5UtNzLpQkJMmK7fNJR0cdaenKdy5NIoO2dt4fpxvXM8S4QeXguSXrtaero47UHF7HAKCTj5+nytKj30GemfcCQxql9JCZrFxQykxJg4Z+1t9C9dyO6xXtzwafy3oefPGcSpdBVzvv9/OmDU0wcWQl/LbhMdK/+Bk/jryKzgODIJMBS2bW+KaZiwt2FORNZSePxcVljWyYmJggODgYw4cPR0pKCipVqgQNDQ3FKLyWlhY6dOgAX19fuLu749ChQxgyZAgAwMzMDLGxsUhPT4dYLM72OyIiImBmZpZrhhYtWiimH5iZmSlG911dXXHx4kVUrVoVYrEYtWvXBgBERkZixYoV+PXXXxU/IyMjAzVr1kRkZCQAoGfPnkq/Q11dHRERETA0NAQAPH78GIaGhjhy5AhGjBhR4MetoOLi4pCSkoIJEyZATe3THyapVIrIyEi0adMGO3fuhLe3N0aNGoXMzEx4eHhg6tSpiI6OhpWVFUSfLdZXtmxZhIWFAcgqQqxZswbnzp2DsbExqlWrBqlUqvh/5+rqivnz5+PChQuwtrZW/D6haGrpQipR/oOU8f9fa2nn3H6Zm1Y9Zyh93bjNUNy+fBBP7l5AA9f/vuilkNo11UX7Zp/+OD+PlGYrCmhpZP+wCUBRUMh2vqYIaelyONproZ69GHM2xAMAomIy4XcxBX3a6OPw+a8vOqbKNLV0FM+hjzKkWV9ripWfUxpaOpBKsz//Pp7XtON0BB37FYf/6AeRmgaqN+oOE8sqEOvk3EL9LWXm4wNfYfqYR9VyfS99u1qjb1drxddhj5Mg/qIooK2lhpS0rz8e/Tys0aeLNVZteFYsuwcAoFsrI3i0NlJ8/fhFWrb3HbGWCGm5FAO+xqOVEaRSOY5fTPifcwqtk7M+OjuXUnz9JFyS/XHSFOVaDCgp+nSxQp8un732niRB/EWRSVtLTTGKm5u+Xa3Ru7MVft30HOf//7WXmi6Dtlb2nwUAqanFtNLyhYzkVKjrKk9XVNfVRkZi1gh7Zm7Hk5RH4IuS/j3Kon+PT52o9x99yFa41BarISWP59TAnmXRt3tZLPd8CP9LMdmOSyQyxMZJsGH7M/z5myNK6WkgMTkjh59ElDuVLRT4+/tDV1cXmpqaWLx4Mfbu3YuaNWsCALZu3Yrnzz+teNqtWzf07NkTN2/eREREhOJi08XFBZqamjh48CB69+6t9POTk5Nx/PhxuLu755rB2dkZXl5eSEtLg5ubm+J2Nzc3bNu2DdWrV4ezs7PiQtnS0hLjx49H+/btFee+evUKhoaGSE3NugA4ceKEUnHiyZMnsLW1RUxM1ot8zZo1ePHihWL6Q9WqVf/T4/c5NTU1SKWfWttkMhnev38PIKtzQywWY+vWrahbt67inGfPnsHCwgKxsbHIzMzE77//DplMhhs3bmD8+PGoUKECLC0tERkZCZlMpigyvHnzqb3p119/RVRUFPz9/aGvn9VC1bFjR8VxLS0tdOzYEceOHVPsRKGrK1yV2NymMlKT3iPpwzvoG5gCAGJeP0UpI0to65bK47uVnTu0BtXqtYFl2eqK2zIzJNDQzF6wKiqOX07B8cufLtq7uuii3BdtqdZmGnjxOvtcuJQ0OeI+ZMLaTAORMVl//Az0RNDXVUNkTAbqVhFDQ135Q2qmDMjILNofUo0tKyMt5T1SEt9Bt1TWcyou+in0SltCrFMq27nvIu4r3RYf/RRmtlnve8kfolG/5Wi08JgHAEhLScD1s5tgVqbmd78fH9eEUTV3794VOkKh2H0oCrsPRSm+HvpjGVSuoFxoKldGBw+f5fzhWaylhrkTK6GCrQ7Gz7uv1Apd3Bz4Nx4H/o1XfN2nvTHsbJXfd8tYauHpq/QvvzVPTg1Kwbi0Bnb+UgEAoPX/F3WNaumh/4yitQq73/kk+J3/1L7co7UBKlgrv5/bmGviWWTx6pwoqD2HX2PP4deKr4f0KoPKFZQ/p+T12pszviLK2+pg4oIwpdfei/AUlDbQhFFpDcQnZCh+1tvYdCTncZFYXCTdewQDB+XRbv1qlZBwPWt9r8R7j6FfvbJiFwSRhgZ0K5XPNl2hKNm57xV27vu0FteI/uVRpaLy54HyZfXw4HHOO8+IxWpYOLUa7MrpYeyMW0rTEGraG2DmhKoY+NM1ZGRkfX7S1FSDRCrL1r1ClB8qVyiQSCQ4c+YMfvvtN0yaNAkSiQRqamqKbQxv3bqFHTt2ICPjU1WsevXqqFSpEhYtWoR27dpBRyertdfY2Bjz5s3D0qVLkZ6ejk6dOqFUqVIICwvD8uXLoaenh7Fjx+aapXHjxpg8eTJiY2OVugSqVasGAwMDHDhwALNnz1bc3rNnT2zYsAH29vaoWLEiAgICMGbMGKxduxZubm5wdnbG0qVLMX/+fOjr68Pb2xubNm3Cv//+q/gZmpqacHFxQbt27TBt2jTs27cv16kT+VWxYkV4e3vj8ePHqFChArZu3YqUlKw/VmpqaujevTtWr16NVatWwdzcHL6+vpg9ezb279+PzMxMDBkyBJs2bULjxo1hYZE119rIyAjNmjXDqlWrsH79eowePRqPHj3Cvn37UKVK1jzrpKQkiMViqKurIz09Hbt378ajR4+Udojo3r07+vbtC2NjY/zyyy//0/38XxlblIdtpXo4vXcZ2g9YhJTEeFw6+gfqNute4J8VE/kIrx5fQ7eRa6GtWxqBJzcjPS0J9o6tvkNyYQTdSUfrRrqoX12MG2HpcKwmRtVymvA5lfMCX5dvp6FDc108j5IiKUWO3m308eCFBDHxMoQ+laCbqx7aNdXFicAUmJRWQ4dmurhyt+Af5lWJoVl5WFWoh0u+y+DcfRHSkt/j+r8bUK1h9ik2Vet1xu0L2/Hk1gnY1WqFZ3f/ReTTq2jWZRYA4PbFv/AhLgLuAzyRmZmBiwcXwqxMDViUrfXd78fnRURVkJmZibt376JWrVpQV1elubzXCuW3nL74Dj06WMG5sTEuBsehRSNj1K1hAK/tL3M8f+7ESjA30cKoGaFITC5ZHxYvhCSio4shmjjo48rtJPxQRx81Kulgy4GcFxL+mvFLlRfaHdc3awG74rA94qWbKWjXzByNaukg5F4qGtTQQTU7MXYcLfrdE9/SvwHv0L19TTj9YIyAq3Fo3tAYdaob4Pe/cl6Eec74ijAz0cKYWfeyvfYi36Tj7oNEjBlQDr/9+RylS2mgn4c1Tpwr+HOzqIrY7YfmEwfDqntbvDl0GpZdW8PEqSHu/7w06/j2A6g87yfEnL6I5IfPUXXxJEii3yEuoHDeawvDyXPR6NW5DFybmeFCYAycmpjBoWZpeG7OeTHzhVOrwdxUjKGTbiAxSblD4OmLJGiL1TBqoB02/vUMJkZaGDfEDsf+fa0oHNAnRWgGgGBUolAwf/58LF68GAAgFothZ2eHhQsXol27dpDL5ejTpw/69u0LmUyGMmXKoH///li9ejXevXsHU9OsUToPDw8sXboU8+bNU/rZ3bt3R9myZbF161Zs3LgR6enpsLKygru7O4YNG/bVEWxtbW3Uq1cPd+7cgYODg9IxV1dX7Nu3D02bNlXcNmjQIMjlcowZMwZv376FhYUF5s2bp+hGWLlyJVavXo0uXbogKSkJlStXhre3N8zMzJR2CwCA2bNno3379li/fj0mT5783x9cZK3jEBgYiEGDBkEmk6FLly6oV6+e4vj06dOxfv169OnTB+/fv4etrS3WrVuH6tWzRsPnzZuHBQsW4O3btyhVqhT69OmDtm3bQiQSYcuWLViwYAG2bduGcuXKoU2bNopuj4kTJ2LmzJlo0qQJdHV1Ua9ePXTu3BmPHn2qBNvb26Ns2bJISUlRyiSUbqPX4dSeRfCa6QaRSA21G3dB8w5jAAArxjmgXb+FqPVDpzx/TsfBy/HvPyvw58LOkEhSYV2+Fvr+vA06eobf+R4UnjexmfD6JwHd3fQxuIM+YhNk+GP/B0THZX0YalRTjAHtS2HsiqwPPUcupkBdTYTpAw2hrSXCw5dSbDyQtaDf63eZ8NybgK7OemjbRAepaXIEhabB70LRH/lsM8ATAYcWY9eylhCJ1FClfmfUb5X1nNo8yxHO3ReiimNHGJnboe1gLwQdW41z+2ajlKEN3Aeug6FZ1uhl4/ZTcOHAfOxYmrUmStmqzdFu8O+Fch9U62L8E3V1dZXN9j2FR6Vh7qpHGNHXFlNH2SE6Jh3zVz9CxOus9SpaNjPBzyMqoN2Aa6hcQRdN6xtBIpHh7w3Kf8emL3uIuw9yHrUqLiLfSrHC+w36dzLB2N7miImTYtXWN3gdk9X51KK+Pkb2MkffqSV7UdDXMRn4bWcsersbYHg3Q7yLz8Ta3bF48y7rQqRJXR0M7WKIoQte5/GTirfwqDTM+/UxhvcpgykjKyD6XToW/PZY8dpza2qCScPLo8Og66hcXhdN/v+15/N7XaWfM/OXh7j7IAkL1zzGT4PLY/e6OpDJswoRuw5ECnDPCk+b+Bu4O2Y+onyOIPnhM1zrNhb2y6eg9ualSH0Zies9f0Ly4xcAgPBt+6FRuhTq7/sdWmbGeH/tLkI6j4Q8o/i00L+KSMXMpfcwepAdZvxUBW9i0jF7+X2ER2V1IrdyMsfUsVXQuuclVKmoj2aNTJEukeHA1h+Ufs6UBXdx534CJs+/i/HDK+LIzsZISs7E6fPR2L435yIyUV5E8i+X3C+izp49i19//RUnTnx9hVVSPePGjUPt2rXzXJNh58VCClTEnb+Qfa4a5ax2XVOhIxQJEzrmvKCZUDIzM3Hr1i3UrVtXpQoFLj2DhY5QZBhZmggdoUjQ0dPJ+yQCALx5XrwvsL+Vnw/0z/skwnL3zUJHKDIuHXESOsJ/MmpFfN4nfScbpxvlfZIKKNrLqgKIj49HWFgYNmzYkG0dAlJt4eHh+PfffxEYGAgPDw+h4xARERERERFUZOrB/yI0NBTjxo1DkyZN8OOPPwod55s7deoUZsyYkevxevXqwdvbuxATfTteXl44e/YsZs2apZhCQkRERERERMIq8oWC5s2b4/bt20LH+G7atGkj6JaB39OKFSuEjkBERERERCVMMZl9/10V+akHRERERERERPTtFPmOAiIiIiIiIqL8knF/xDyxo4CIiIiIiIiIFNhRQERERERERCUG1yjIGzsKiIiIiIiIiEiBhQIiIiIiIiIiUuDUAyIiIiIiIiox5FzMME/sKCAiIiIiIiIiBXYUEBERERERUYnBjoK8saOAiIiIiIiIiBRYKCAiIiIiIiIiBU49ICIiIiIiohJDJufUg7ywo4CIiIiIiIiIFNhRQERERERERCUGFzPMGzsKiIiIiIiIiEiBHQVERERERERUYsi5RkGe2FFARERERERERAosFBARERERERGRAqceEBERERERUYkh42KGeWJHAREREREREREpsKOAiIiIiIiISgxuj5g3dhQQERERERERkQILBURERERERESkwKkHREREREREVGLI5Zx6kBcWCqjICAx+L3SEIsHQRFfoCEXG3TuxQkcoGjqaCp2gSJCmpgkdocjIlGYKHaFIyJBmCB2hyJCmS4SOUCQsd98sdIQiYebJEUJHKEIeCh2AvhMWCoiIiIiIiKjEkMtkQkdQeVyjgIiIiIiIiIgUWCggIiIiIiIiIgVOPSAiIiIiIqISQybjYoZ5YUcBERERERERESmwo4CIiIiIiIhKDG6PmDd2FBARERERERGRAjsKiIiIiIiIqMSQc42CPLGjgIiIiIiIiIgUWCggIiIiIiIiIgVOPSAiIiIiIqISg1MP8saOAiIiIiIiIiJSYEcBERERERERlRgyuUzoCCqPHQVEREREREREpMBCAREREREREREpcOoBERERERERlRhczDBv7CggIiIiIiIiIgV2FBAREREREVGJwY6CvLGjgIiIiIiIiIgU2FFAREREREREJYZczo6CvLCjgIiIiIiIiIgUWCggIiIiIiIiIgVOPSAiIiIiIqISQyaTCR1B5bGjgIiIiIiIiIgUCtRR4OrqipiYGGhoZH2bXC5HuXLl0K9fP/To0eObBAoKCsKWLVtw+/ZtZGRkwNraGm3btsWwYcOgra2t+L1TpkzB2bNnYWxsjNevX2PLli1o0qSJ4ucMGjQIQUFBOH78OCpWrKi43dnZGcOGDUO/fv3+c8aIiAi4ubnh7NmzKFOmTL6/7/3792jSpAm8vb2/a9bg4GAMGDAADx8+LND3/a/+6+OiimpU0EBXJx2YllZDXKIMB8+nIvRZRo7nikRA1xbaaFRDC1qaIjx8mYE9/6bgQ3LWIin1qmpicAddSD/79tuPpdh+PKUw7sp3ZV9WHR0aa8HYQIT3SXIcCZQg7GVmjueKRED7HzRRv6omNDWAJ5GZ2H9BgsSUrMfJykQNnZpooYyZGjJkcjwKz4TfZQmS0wrzHn0ftSpqopurHswM1RH3IRP7zibjzhNpjueKREA3F100qaUNLU0g7KUUu04kISFJjkY1xOjfTl/pfA11QC4HRq+ILYy7Qirih3rGGD2oAqwtdRAdk4Y/tj1DYEhcjucalNLAuKEV0cjROOs96mkSvLY8xZPnyQAAx9qGGDWgAsrZ6iItXYZzl2Lwx/ZnkEiKx2hLvRp6GNDVDJammoiJk2L7wRhcC03+6veoiYBpw63xIjIde499em01q1cKPw+2gkT6aRGsK7cTsXb7m++Wv7DUtddG3/ZGMDfRQGx8JnYdjceNsNSvfo9IBPw8wAwvX0uw/3SC4vZyVpro19EIdmW0kJEB3HmUih1+8UhMKfrPqR8cjTBqQHlYWWjj7bt0/PHXcwRdi8/xXINSGhg7qAIaOhhBS1MNj54l4fdtz/HkRdbzr2J5PYwZWB5VK+pDmiFHyK33+H3bMyQk5vx5o6jh+1T+aZkaoUnA37gzcg7iLl7N8Rwz9xawXz4FuhVskfbqNcJmrMTb4+cVx+0mD0P5cf2haWSAhGt3cXfMfCQ/el5I96Do4faIeStwR8HChQtx8+ZN3Lx5E1evXsXYsWPxyy+/YPPmzf9zGB8fH4wZMwZNmzbFqVOncP36daxYsQJBQUHo1asXkpOz3izevn2Lo0ePYvfu3fD394eDgwOuXLmi+DkfPnzA9evXUadOHZw9e1Zx+7Nnz/D69Wu4uLj8z1n/C0NDQ9StW7dIZC3JzAzVMKKzHo5cSsPP6xJw9HIahnfSQ2l9UY7nt2ssRrXymvhlZyJmbkiANEOOfm10FcfLWakj+J4EkzwTFP+KQ5HAtLQIg9zFOHlVgjneKTh1VYIBrcUw0Mv5cWpVTxNVbdWxdn8qFv2VAmkG0NNFC0DWxe7wDmK8eJOJBdtTsMonFbraIvRyFRfmXfouzI3UMLqbAQ5fSMFPv8bC92IKRnoYwLBUzm+/HZrpoIadFhZvfY8p6+IhlQID25cCAATfS8e4VbGKf3M2xiMpRYa/jiUV5l0igZWx0sHSmdXhvfsF3HtdwtY9L7FoenWYGmvleP6M8VVR2kAT/ceGoGP/INwN+4DVC2tDW6wGQwNNrJpXE4dORMH9x8sYMuE6HGqVRr/utoV8r74PKzNNTB9hjT1H3qH3z4/hczQW04Zbw7h07uMkpkYamDeuDBo7lMp2rFI5bZwP/oAfJz1W/CsORQJLUw1MHmiGv0++x+A54fjn9HtM7G8KIwP1XL/HxFAdM4eZo2EtXaXbNTVEmDHMHI9epGPEwghM/jUK+npqGP2jyfe+G99dGSttLJ5mD+89L9GubxC2+rzCwin2ub72po+tjNIGmhg44QY6Dw7G3QcfsGpeDWiL1aClpYZVc6sj9GEiugy5ioETbqB0KQ3M+KlKId+r74PvU/ln1MQRTQL+hl6lcrmeo1upHOr9sx6P5nvitEl9PFq0Ho4+ayG2NgcA2PTvgvLj+uNq+6H416IREm7cQ72/1xXWXaBi6n+aeqClpYXWrVtj+vTp8PLyQlJSEm7cuIEBAwagWbNmqFWrFjw8PHDr1i0AwNChQzF37lylnzFy5Eh4enoiJiYGy5cvx4IFCzB48GAYGxtDTU0NNWvWhLe3N5KTk/HHH3/g/v37aNOmDQCgb9++WLduHZydnZUuvs+dO4dq1aqhS5cuOHPmjOL2oKAgVKlSBTY2NpDL5dixYwfatGmD+vXro0+fPggNDVWcm5SUhEWLFsHJyQmNGzfGpEmT8O7duxwfBy8vLzRv3hxPnjzJ8zH7Hlnfvn2LUaNGwdHREW5ubrh8+bLiWEREBKpWrYp9+/bB1dUV9erVw+DBg/HmzacPNoGBgejevTvq16+P9u3bw8/PT3Hs8ePH6Nu3Lxo0aAAXFxdMnz4dSUlJisdo+vTpqFevHpo3bw5fX1+l+/pfnwtCa1xTC08iM3D7iRQyOXDjoRSPwzPQvE7OF61Naolx+moa4hPlSJMA//inooadBkxLZ728yllq4FV0zqPsRVn9qhp49lqG0OeZkMmB208z8TQqE42r5/wBvFF1DfjflOJ9khzpUuDwpXTYl1WHsYEIRqVEiHonw+lrUmTKgJR04Mq9DNhZ5f4htahoUlsbj8OluPVIApkcuBYmwaNXUrRw0M7x/OZ1tXEiKBXxiTKkSeTY+28SalbUhKlh9rfroZ30ceeJFFdC07/33SAV0tbNArfvJyDgSiwyZYD/pRjcCk1AJ3ernL9BDnjveoEPiRnIyJDD52A4TIy0YGuji/cfpOjQPwgnzkZDLs8a1dPSUsP7hJw7Xooa18alcf9JKoJvJ0EmAy7fSETo4xS0aV46x/OtzTWxZlY5PHyeirCn2UfTK5fTxpNXxaDN6QtO9fUR9iwd1+6lQiYDrtxOwf1n6Wj5g36O51uZauCXSVZ4/DIdD58rPx6mRup4+VqK/f8mIDMTSEqR4UxQEqpVyPk9ryhxdzHHnbAPuHQ1Dpky4FzgO9y6l4COrS1zPF8uB7bseal47e09HJn12rPWgYWpGE9eJOOvf14hI0OOD4kZ8Dv9BnWqGxTyvfo++D6VPzb9u6Dujl/xcN6ar55Xpn9XxF26hmi/s5BnZuL1/hOIvRiCssN6AQDKDu2Jlxv3IOn+E8jSJXgwazW0y1rDxKlRYdwNKqa+yRoFzs7OSE9Px/Xr1zF69Gi0adMGFy9eRHBwMMqWLYuVK1cCALp164aTJ09CIpEAAN69e4fLly/Dw8MDAQEBkMvlaNu2bbafr6Ojg44dO+LkyZOoXr06jh49CgA4evQoxo8fDycnJ4SGhiouYM+ePQs3Nze4ubnh7t27ePv2LQDg8uXLcHV1BQDs2bMH27Ztg6enJ4KCguDh4YHBgwcrigGzZs3Cy5cvcfDgQZw5cwb6+voYN25ctj03PT09cejQIezZsweVKlXK87H6HlknTZoEDQ0NXLx4Ebt27cLFixez/d7z58/j8OHDOHXqFN69e4c//vgDAPDgwQOMHj0aI0aMQHBwMBYvXoxly5YhICAAQFYHSePGjXH16lUcOHAA9+/fx759+wAAixYtwsuXL3H69Gn4+fnh+vXrit+Xlpb2n58LQrMyVUNUjPKF/evYTNiYZb9o1dYCjA3UEPnZ+YkpcqSkyWFjpg4RgLIW6qhpp4klIwywbJQB+rTWga4451H3osTSWA2vY5Vb/qLj5bA2yf62oq0FGOorn5+UCqSmA9Ymaoh5L4f3sXR8/vKqXVEdETFFv6XQ2kwdkW+/eD7FZMLWPPvzSUcsgrGBOiLffmo7/ZAsR0qqHGXMlQswP9QUw8ZUA3+f+XoLNRU/Fcrq4dkL5f/vL14lo1KFnC/qZi27h8fPPnWduDQ1Q0pqJl5FZnU2paZmPT8PbvsBO39vgNg4CY6fKfqj5ABQ1koLL6OUC2nhryUob5Nz4Tc+IQMj5z6Hz9FYZGQq/70XiYCKZbVRr6Ye/lxihy3L7DCmjwX0dIv+ck9lLDQR/kb5oisyWopy1jmP/sYnZmL88kjsO52AjC/epl/HZOAX77dK7+c/1NbFs0jJt45d6Mrb6uHZS+WOwJfhqahUXi/H8+esCMPj559eq85NTP//tZeK8KhUTFt8H5+vp+bU2BSPnhWPDjG+T+XPu9OXcL5qK7zed+Kr55WqXgmJoY+UbksKewKD2vY5HpdnZCDlyQuUqmP/7UMXE3K5TLB/RcU3+etmZGQEAEhISMDff/+NPn36QCKRIDIyEoaGhoiOjgYAtGzZEmpqavD39wcAHDlyBA4ODrC1tcXbt29RunRpaGnl/EfJ3NxccRH9papVq8LCwgIhISGQSCQICAiAm5sbLCwsUK1aNfj7+yMzMxNXr15VXHzv3r0bI0eOhL29PTQ1NdG9e3dUrFgRfn5+iI2NxalTpzB79myYmJhAT08Ps2bNwt27d3Hv3j3F7/X09IS3tzd27doFW9v8tT9966yRkZG4du0apkyZAn19fVhZWWHcuHHZfu/w4cNhYGAAU1NTuLq64sWLFwCAvXv3ws3NDa1bt4a6ujocHR3Rs2dP7N69GwAgFosREBCAkydPQk1NDb6+vhg8eDAkEglOnDiBn376CSYmJjAyMsK0adMUv09TU/M/PxeEpq0lQvoXRWqJNOtiN6dzPx7/8nyxFqCvK0J4dCZuPJRi4dYPWLU7EeZGahjUXjf7DytixJoipXm6ACDNkENLM3sRRPz/t0m+mHaZdX72n+3eUBPVy2ng8KWiP1Ke9XxSfpzSM+QQa2V/nD4+n748X5IhVxwDABGADs10cexyCtIl33+OXWZmpsr9U8VchUVXRx2p6cofNNLSZdDVzrsDp2lDE0wcWQm/bXiM9C9+xo8jr6LzwCDIZMCSmTW+aWah6GirZbuf6RIZdLRz/viTmi5HSlrOH+IM9NXxLDwNgTcSMXbhc0xf9QrW5lr4eVAuI6RFiI5YhDRJ9sdJO4f3KQBIS5cjNS1/7z293A3hWF0H2w/nPDe9KMl67Sm/1tPSM6GTn9deA2NMGGaHNZufIj2HefXD+pRF0wbGWOf97JvlFRLfp/InPfod5Pn4+6FRSg+ZycpdTpkpadDQz/o8qZ7bcb2i/3mThPNNtkeMi8t68zcxMUFwcDCGDx+OlJQUVKpUCRoaGopReC0tLXTo0AG+vr5wd3fHoUOHMGTIEACAmZkZYmNjkZ6eDrE4e6U/IiICZmZmuWZo0aKFoqXfzMxMMbrv6uqKixcvomrVqhCLxahduzYAIDIyEitWrMCvv/6q+BkZGRmoWbMmIiMjAQA9e/ZU+h3q6uqIiIiAoaEhgKy2fENDQxw5cgQjRozI9+P1LbN+vPC2trZWHCtbtmy232lqaqr478//n0RGRuLKlSuoX7++4nhmZqbiZ6xduxbr16/HmjVr8PPPP8PR0RELFiyAgYEBJBIJrKw+fUD6/CJfXV39Pz8XCpt7IzHa/PCpJfLF64xsF69amkBaDhdkHwsEuZ2fmCLHb3s/VcjjE+U4dCEN0/rpQ6yJbAUJVebmqAm3ep/u6KtoWbaigKZG9otiIOtCFwC0vnjH0dQQIf2zQSaxJvCjqxhlzNTw++FUvIkregvNtGuig3ZNP/1hfh4pzfb8EGuIcnw+fXzsvnxctb44v2p5TRjqixBwu3BaoD9OGVI1d+/eFTpCoejfoyz69/j0vn7/0Qdoi5UvdLXFakhJ/fqHzYE9y6Jv97JY7vkQ/pdish2XSGSIjZNgw/Zn+PM3R5TS00BictFaVK27uzG6t/k0F/7Ri1RoaSk/VmItNaTmUgz4moTETMz6LVzx9bv4DGw/FINV08pCRyxCanrReb/q4mqArm6fpl88fpWuKOh+JNZS+5/uk45YhNG9TFChjBgL/ojO1rFQFPTrVgb9un36bBP2OBHaWl++9tTzfO0N6G6LPh5lsMLrMfwvK09j1dVRx8yfKqNKRX38NPsOnr0qmmsY8X3q+8pIToW6rvL0HXVdbWQkZnVtZOZ2PIldh7nhYoZ5+yaFAn9/f+jq6kJTUxOLFy/G3r17UbNmTQDA1q1b8fz5pxU3u3Xrhp49e+LmzZuIiIhQrDfg4uICTU1NHDx4EL1791b6+cnJyTh+/Djc3d1zzeDs7AwvLy+kpaXBzc1Ncbubmxu2bduG6tWrw9nZGSJR1h9CS0tLjB8/Hu3bt1ec++rVKxgaGiI1Nasid+LECaXixJMnT2Bra4uYmKw3rjVr1uDFixeK6Q9Vq1bN1+P1LbN+nMIQHh6u2DHh8/UH8mJpaYmuXbti0aJFitvevn0LuVwOmUyG+/fv46effsKsWbPw+vVrLF++HDNmzICPjw/EYjHCw8NhZ2eX7ffevn37Pz8XCtvJ4HScDP40ct2pmTbKWihXvK1M1PHyTfY/binpcsQnymBloo6od1kfPA30RNDXUUPUOxlszNTQoJoWDl/8dEH3cZX6zKLTeQQAOHtDirM3Pn3Qa9tIEzamyh8CLIxEOU4XSE0H3ifJYGmshjdxWY9jKR0R9LRFeBOXdb6JgQjD2mvjfZIca/enFtndDo4HpuJ44KeqfldnXZS1VH6rtTJTx4vX2T/YpKTJEfchEzam6orpLwZ6IujrqilNR6hnr4UbDyXZOlm+l7p16xbOL8qnzMxM3L17F7Vq1YK6uiqtY3Hpu/zUnfteYee+V4qvR/QvjyoVlRfaK19WDw8eJ+b4/WKxGhZOrQa7cnoYO+OWUntvTXsDzJxQFQN/uoaM/y/oaWqqQSKVZRs5LQr2n4zD/pOfRq77dTKFXVnlwQdbKy08eVnwN5hyNmI4NSiFHYc/XehpaogglwPSIvZQHfb/gMP+HxRf93I3RIUyym1zNhaaeBb+37q6LEw0MGOoOd69z8Csta+L7G4Huw5EYNeBCMXXw/qWQxU75WkG5Wx18PBJztMFxFpqWDC5KiqU1cNPs+8oTUMAAGtLbaycUx3RMekYMeVWkd7tgO9T31fSvUcwcFDuoNCvVgkJ17PWLEu89xj61SsrdkEQaWhAt1L5bNMViArif5p6IJFIcPz4cfz222+YNGkSJBIJ1NTUFNsY3rp1Czt27FDMQweA6tWro1KlSli0aBHatWsHHR0dAICxsTHmzZuHlStXYvv27YiLi4NUKsWdO3cwbNgw6OnpYezYsblmady4MZ4/f44LFy4oXXxXq1YNBgYGOHDggNIOAj179sSGDRvw9OlTAEBAQADat2+PkJAQWFhYwNnZGUuXLkV8fDykUik2bNiA7t2748OHT39YNTU14eLignbt2mHatGlK9/NrvmVWa2trNGvWDMuXL0dCQgJiYmLg5eWVrxwA0L17dxw9ehSXLl2CTCbDixcv0K9fP2zduhVqampYsmQJ1q5di/T0dBgbG0MsFsPIyAhaWlro0qULPD098ebNGyQmJmLVqlWKn5uYmPifnwtCC74vQWVbDThW1YSaCHCsqonKthoIvp/z/9+guxK0bawNk9JqEGsCPVx08OhVBt69lyE5VQ4nBzFaNRRDTQQYlRLBw1kHV0IlyCjif9uuP8xAJRt11KmoDjURUKeiOirZqOPaw5w/6IQ8yEDLelowLiWCWBPo3EwLTyIzEftBDh0xMKqzNl68ycTmI2lFtkiQk6C76ahaVhP1q2lBTQTUr6aFqmU1ceVuznfy8p10tG+mC9PSahBrifBjK308fClFzPtPH7Qrl9HE4/DCG51TV1dXuX+qmKuwnDwXDYeapeHazAzqaoBrMzM41CyNU+eiczx/4dRqMDcVY+ikG0ofvgHg6YskaIvVMGqgHTQ0RLAwE2PcEDsc+/e14gN5UXYu+ANqVtZFU8dSUFMDmjqWQs3Kujgf/CHvb/5CUnIm2jkZoWsrY6ipZe2OMMjDDP5XEor8YxVwPQk1KorxQx1dqKkBP9TRRY2KYgRcL/hopJ6OGuaOssCjl+lY9ufbIlskyMnp82/hUKM0XJqYQl0NcGliCocapXHqQs5TYxdMrgozUzGGT72VrUigr6eOtQtrIvRBIqYsulekiwQ54fvUtxWx2w8mTg1h1b0tROrqsOreFiZODRG5O2sh8YjtB1B+bD+Uql0VamIt2C+bDEn0O8QFXBM4ueqSy+SC/SsqRPIvV+f7CldXV8TExEBDI2t0TCwWw87ODv369UO7du0gl8uxYsUKHDp0CDKZDGXKlEGHDh2wevVqXLx4UdH+vmPHDixduhR79+6Fg4OD0u+4evUqtm7dilu3biE9PR1WVlZwd3fHsGHDoKub1c4bEREBNzc3nD17FmXKlFF87/Dhw3Hnzh0EBgYqfWhbvHgx9u3bh+DgYMXFaGZmJrZt24Z9+/bh7du3sLCwwNChQ9GjRw8AWestrF69GhcuXEBSUhIqV66MKVOmoH79+tl+/4cPH9C+fXt06dIFkydPztdj+S2zvn//HgsXLsSFCxegr68PDw8PbNiwAQ8fPszxsVq/fj2uXr2KnTt3Asha6HDdunV4+fIldHR00KFDB/z888/Q0tLC06dPsXjxYty7dw8ymQwNGjTA/PnzYWVlhfT0dCxfvhzHjh2DhoYGBgwYgLVr1+Ls2bOwsbH5n58LXxq96n2+HttvoVp5DXR10oGZoRriEmQ4eCEV955n/RFvUE0TfVrrYpJn1p7RampZXQgNq2tBW0uEh68ysOd0ChJTsl5alcuoo3MLHVibqiMjQ45rD6Q4eCH1uxUKdPVymPT/nVS1VUf7xpowMVBDfKIcR4MkePAq6445VlZHd2cxZv2Z1Uappga0bagJxyoaEGuK8DQyE/supCMpFWhRRwOdm4pznLbw8fu/h4T4r+8R/q3UsNNEN1c9mBuqITZBhv3+ybj7NOtCv1ENMfq308e4VVl7taurAV2cdNGopjjr+fRSih3HkxTPJwDwmmqCjQc/IPRp4RQLvGeb5n1SIcrMzMStW7dQt25dleooaNbxQqH9roYORhg9yA42ltp4E5OOP7Y9w5XrWSPprZzMMXVsFbTueQlVKupj69p6SJfIkPnF4nxTFtzFnfsJKG+ri/HDK6Ja5VJISs7E6fPR2L73JaTf8QO4SZmcV4n/Hhyq6WJAVzNYmWnhbZwUfx2MwfV7WRdtTg1KYXQfS/w46XG271syyRahj1Kw91is4rYalXUwoLMZylprQZIhx6Vridh+MOa7PVbaeoW3U0CdKtro094IFiYaePc+A7uOxuPWg6yCZjMHPQzvboyBs8Ozfd+80Ra4/zQN+09n/U1s36IUBnQyzlrz4IuHJafv/1ZeP/1+P/tzDeoaYtSA8orX3sa/XuDKjXgAQKsWZpg8qhLc+wShip0evFc75Pjam7b4Huwr62PcYDukpmXiy0/i7n2Cvlt+WSGOUhTl96mZJ/M/pfhbaS99iCC3/oi7eBUA0Cb+Bu6OmY8onyMAANNWzWC/fAr07Moi9WUkwmauQszJTwuYV5g4GOVH94WWmTHeX7uL0LHzkfz4RaHkLoraDroj2O8+sb22YL+7IApUKPhWzp49i19//RUnTnx9hU8q/gryXCjMQkFRVpiFgqKusAoFRR0LBflTmIWCoq4wCwVFWWEWCoq6wioUFHWFWSgoyoQoFBRVLBQUXFEpFHyTNQryKz4+Hm/evMGGDRuyrUNAJQufC0REREREJARZEdqmUCiFWigIDQ3FuHHj0KRJE/z444+F+asLxalTpzBjxoxcj9erVw/e3t6FmEh1FffnAhERERERUVFVqIWC5s2b4/bt24X5KwtVmzZtBFu5v6gp7s8FIiIiIiJSTUVpUUGh/E+7HhARERERERFR8cJCAREREREREREpsFBAREREREREJYZcJhPs33+VkpKCmTNnolGjRqhXrx6mTZuG5OTkXM8/deoUOnfuDEdHR7i6usLLywuyAvx+FgqIiIiIiIiIVNjixYvx+vVrnDp1CqdPn8br16/x66+/5nhuaGgopk2bhokTJ+LatWv4888/cfDgQWzfvj3fv4+FAiIiIiIiIiox5DK5YP/+i9TUVBw5cgTjx4+HoaEhTExMMGXKFBw8eBCpqanZzo+MjMSPP/4IFxcXqKmpoWLFimjVqhVCQkLy/TsLddcDIiIiIiIiIlKWlpaG6OjoHI+lpqZCKpWiSpUqitsqVqyItLQ0vHjxAtWqVVM6/8vd+NLS0nD+/Hl07Ngx33lYKCAiIiIiIqISQy7/72sFfC+3b9/GgAEDcjw2YcIEAICurq7iNh0dHQD46joFAJCUlIQJEyZAW1sbgwYNynceFgqIiIiIiIiIBNSoUSM8fPgwx2P379+Hp6cnUlNToaenBwCKKQf6+vq5/sxnz55h/PjxMDExwY4dO7567pe4RgERERERERGRiqpQoQI0NTXx5MkTxW1Pnz6FpqYmypcvn+P3XLhwAT169EDz5s2xZcsWlC5dukC/kx0FREREREREVGLI/uOigkLR0dFB27Zt8euvv8LT0xMA8Ouvv6JDhw7Q1tbOdv6tW7cwduxYLFiwAN27d/9Pv5MdBUREREREREQqbP78+Shfvjw6duwId3d3lClTBvPmzVMcb9++PTZu3AgA2LhxIzIyMrB06VI4ODgo/g0bNizfv48dBURERERERFRiyGWqt5hhXvT19bF48WIsXrw4x+PHjh1T/PfHgsH/gh0FRERERERERKTAQgERERERERERKXDqAREREREREZUY8iK2mKEQ2FFARERERERERArsKCAiIiIiIqISQy4veosZFjZ2FBARERERERGRAjsKiIiIiIiIqMTgGgV5Y0cBERERERERESmwUEBERERERERECpx6QERERERERCWGXMbFDPPCjgIiIiIiIiIiUhDJ5XKu5EBEREREREREANhRQERERERERESfYaGAiIiIiIiIiBRYKCAiIiIiIiIiBRYKiIiIiIiIiEiBhQIiIiIiIiIiUmChgIiIiIiIiIgUNIQOQFQUREVF5XmOtbV1ISSh4iYlJQW6urpCx1B54eHhsLW1FToGERERUYkgksvlcqFDEKk6e3t7iEQipdvkcrnSbWFhYYUdq8iJiIhAmTJlhI6hUhwcHODu7o5u3bqhfv36QsdRWU2aNMHp06ehr68vdBSV179/f3Tr1g1t2rSBjo6O0HFUFot0+bN+/Xp4eHjAxsZG6CgqLzg4GI0aNRI6hspj4Tf/+PojIXHqAVE+nD17FmfOnMFPP/2EJk2a4NChQ7hx4waOHj0KZ2dnTJw4UeiIKuPAgQNYsmQJAgIClG4/fPgwunTpIkwoFbZjxw7o6elh3LhxaN26NTZu3Ijo6GihY6kcQ0NDPi755OzsjC1btqBZs2aYPXs2bty4IXQkldS0aVPMnDkT165dEzqKSgsNDYW7uzsGDhwIPz8/pKenCx1JZY0fPx4tW7bE77//nq9OxJKqbdu26N+/P3x9fZGWliZ0HJXG1x8JiR0FRAXg5OQEPz8/lC5dWnFbYmIi3N3dcfnyZQGTqYbffvsN27ZtQ5UqVfDw4UP8/vvvaNasGWbNmgVfX1/069cPc+bMETqmSsrIyIC/vz+OHz+OoKAg1K5dG926dYObmxs0NTWFjie4CRMm4NKlS6hbty7Mzc2Vji1fvlygVKrt3r17OHToEE6ePAl9fX1069YNnTt3zvb4lVR3796Fr68vjh49CgMDA3h4eKBr166wsLAQOprKiY2NhZ+fHw4fPozIyEi0a9cO3bt3R+3atYWOplKkUin8/f1x+PBhXLp0CQ0aNICHhwdat24NLS0toeOpjNjYWPj6+uLw4cOIiopC27Zt4eHhAQcHB6GjqSS+/kgoLBQQFUD9+vXx77//wsjISHFbdHQ0OnbsiKtXrwqYTDW4urpi3rx5cHZ2xokTJ+Dr6wstLS1cu3YNy5cvh5OTk9ARVdqDBw9w9OhR/Pvvv0hOToa5uTliYmKwbNkyNG/eXOh4gpo5c2aux1goyF1mZiYuXboET09P3L9/H2KxGE5OTpgxYwbXVfl/LNIVzK1bt7Bo0SKEhYXBzs4Offr0Qa9evaChwWWvPhcXF4eTJ09i//79iIiIQPv27dGrVy/Y29sLHU2l3L9/H8eOHcOZM2egpqaGbt26wcPDA8bGxkJHU0l8/VFhYqGAqACmT5+OV69eYfz48bCyskJ4eDg8PT1Ru3ZtzJs3T+h4gnNwcMCNGzcgEokglUrh4OCAihUrYvPmzRyly0V0dDSOHDkCX19fPH/+HE5OTvDw8ICzszPU1dWxd+9erF+/nh0rVCB37tyBn58fjh8/DgDo2LEjPDw8YGFhgdWrV+P27dvw8/MTOKXqYJHu66RSKc6dOwdfX19cvHgRlSpVUsyb3rBhAywsLODl5SV0TJURGxuLo0eP4tixY3jw4AGcnJxgY2ODw4cPY9CgQRg1apTQEVVCRkYGzp8/j2PHjiEgIABly5aFjY0NgoKCMHv2bHTt2lXoiCqBrz8SCgsFRAWQnJyMhQsX4uTJk5BIJBCLxejcuTPmzJnDtkIAjo6OSvOha9eujcOHD8POzk7AVKqtevXqqFixIrp27YrOnTvDxMRE6fiLFy8wd+5c7Ny5U6CEquFrH4LGjRtXiElUn7u7OyIiItCsWTN4eHjA1dVVabTp8ePH6N27d4mfm88iXf7MmzcPp06dApBVcOrWrRuqVaumOB4WFobevXvj1q1bAiVUHceOHYOvry8CAwNhZ2cHDw8PdOrUSTE6HhQUhLFjx5b4dUNu3boFX19fnDhxAiKRSFHI/Nht8e+//2L27Nns1ARffyQs9qkQFYCenh5WrlyJJUuW4P379zAyMmJr6leIxWIWCfKwe/fuHOdlPn78GJUrV0b58uVLfJEAyFpN/HPv37/H06dP4e7uLlAi1fVxrr2ZmVmOx8uVK4fz588XbigV5OLi8tUi3Q8//IBjx44JlE51REVFYcGCBXBzc8uxIG5lZcXRzP+3cOFCtG/fHnv37kXNmjWzHa9QoQIGDRpU+MFUTN++fdG0aVMsXLgQrq6u2T5HVatWDa6urgKlUy18/ZGQ2FFAVEBPnz6Fj48P3rx5g8WLF+PYsWPo16+f0LFUwpcdBQ0bNuSIQB6+fMyArHnlDRo0KPGjTnnx9fVFcHAwli1bJnQUlZOamoqEhATIZDIAWa2rjx49QqtWrQROpjpu376NOnXqCB2jyIqLi+M88i9IJBJ2F+bD27dvuajq/4ivPyoMLBQQFcDly5fx008/wcXFBefOncOxY8fg4eGBwYMHY8SIEULHE1y1atWUFkiLiorKtmDa2bNnCzuWynn58iWGDh0KuVye42OUlpYGY2NjHDlyRKCERUejRo2ydRuUdAcOHMDixYuzbaNlYmKCS5cuCZRKNV25cgXR0dH4+FFIKpXi4cOH3J3lM3fu3MHKlSsRHR2tVHiKi4tDaGiowOlUS3x8PHbu3JntsXr06BHXBPmMRCLBkSNHcnycNmzYIHA61cLXHwmJUw+ICuC3337DmjVr4OTkhAYNGsDKygqbN2/GxIkTWSgAOLKbT+XKlcPs2bMRHx+PBQsWZJtjLxaL0aBBA4HSFR1Xr16Frq6u0DFUzsaNGzFx4kTo6ekhJCQEAwcOxKpVq9C0aVOho6mUJUuWYO/evdDT0wOQ1cmTnJzMxQu/sGjRItja2qJy5coIDw9H06ZNsWPHDkyePFnoaCpn5syZePHiBYyNjZGcnAwrKytcunQJffv2FTqaSpk1axYCAgJgZGQEqVQKXV1dPH78GF26dBE6msrh64+ExEIBUQG8fPkSLVq0AACIRCIAQK1atZCQkCBkLJXBFYrzz8XFBQBQpkwZNGzYUOA0qs/V1VXxmgOyRlTevXuH0aNHC5hKNcXExGDgwIGIjIzEgQMHUKNGDSxbtgyDBg3C8OHDhY6nMk6cOIFdu3YhNTUVfn5+WLZsGVasWIGUlBSho6mUx48fY9euXYiIiMDSpUsxePBgODg4YNGiRRg8eLDQ8VRKSEgIjh8/jujoaGzevBleXl7w9fXF0aNHhY6mUgICAuDj44O4uDj4+Phg9erV2Lp1K+7cuSN0NJXD1x8JiYUCogKwtrbGjRs3UK9ePcVtd+/ehZWVlYCpVMfhw4fzPIcjBlk2b96MESNG4OrVq7mu48DV/D/56aeflL5WU1NDxYoVc1wwrKQzMTGBVCqFlZUVnj9/DiDrvSs2NlbgZKolNTUVdevWRUxMDO7duweRSIRx48ahXbt2QkdTKQYGBtDW1oatrS0eP34MAKhbty4iIyMFTqZ6NDQ0YGFhAR0dHTx8+BAA0L59e6xcuVLgZKpFJpPBzs4OhoaGCAsLA5C1wOHWrVsFTqZ6+PojIbFQQFQAI0eOxOjRo9G7d29IpVL8+eef2LlzJ37++Weho6mEdevW5Xrs9evXAFgo+CgkJAQjRozIdX7956Pn9KlbJTY2FpGRkTAzM2OBLhe1a9fGvHnzMHfuXJQvXx4+Pj7Q1taGoaGh0NFUiqWlJWJjY2FmZoY3b95AKpVCW1sbSUlJQkdTKXZ2dvDx8UHv3r2hq6uLsLAwaGlp8T0qBzY2NggNDUXNmjWRnJyMuLg4aGhoIC0tTehoKsXS0hLh4eGwtbVFbGwsUlJSoKamhuTkZKGjqRy+/khILBQQFUD79u2hr6+P3bt3w9raGleuXMHs2bPRpk0boaOpBH9//2y3JSQkYMaMGUhISMDixYsFSKWa/vzzTwDAzp07IZfLIZPJoK6ujpiYGBgbG0NdXV3ghKolKSkJ06dPh7+/P+RyOUQiERo3boy1a9fCwMBA6HgqZebMmZgzZw6Sk5MxdepUjBo1CmlpaVi+fLnQ0VSKk5MTBg0ahL/++gsNGjTArFmzIBaLUb58eaGjqZQJEyZg9OjRaNq0KYYOHYqePXtCXV0dvXv3FjqayunTpw/69++PY8eOoUOHDhg4cCA0NDS45swXOnbsiD59+mD//v1wdnbG6NGjIRaL2SGWA77+SEjc9YCoAJKTkxULX33u0qVLaNasmQCJVNvt27cxadIkGBoaYu3atShbtqzQkVTOgwcPMHr0aHh6eqJ27dpYvnw5zpw5A29vb1SoUEHoeCpj4cKFeP78OebOnYsyZcrg5cuXWLZsGWxtbVmAykNGRgakUil0dHSEjqJSpFIp/vrrL/Tq1QspKSmYPXs2kpKSMHfuXNSoUUPoeColPT0dmpqaUFNTw507d5CYmMjFMXNx584d2NvbQyQSYdu2bUhOTsaQIUNQunRpoaOplBMnTsDJyQkymQyrVq1CUlISJk6cCFtbW6GjqRy+/kgoLBQQFUD//v2xZcsWxT7JaWlp+OWXX7B//35uU/OFLVu2YM2aNejZsydmzJjBvaVz0b9/fzRo0ABjxoyBhoYGMjIysHHjRty4cYPzNT/j7OyMAwcOwMTERHFbTEwMOnXqhKCgIAGTqQ6uEULfUlRUVJ7nfLm1KxF9G3z9kSrg1AOiAtDW1sZPP/2E33//HaGhoZg+fTrU1dWxa9cuoaOpjISEBEyfPh3Xr1/H6tWrOS0jD2FhYdixY4divqGGhgZGjx6NH374QeBkqiU1NRWlSpVSus3AwECxrzR9WiNEJpMhOjoahoaGsLa2xtu3bxETEwN7e3sWCpA1NSMvnKaRfacRAIppPx99XIiupMvpsfrS2bNnCymN6urfv3+ej9OOHTsKKY1q4+uPVAELBUQF8Pvvv2P06NHo0aMHnjx5gn79+mHSpEkcLf9/N2/exM8//wxTU1McOnQIZcqUETqSytPX18fz589hZ2enuC08PJzz7r9Qp04deHp6YsqUKRCJRJDL5fD09EStWrWEjqYyPq4RsmLFCmhpaWHChAlQU1MDAPzxxx+IiIgQMp7KiY+PR0BAAFxcXGBra4vo6Gj8+++/aN26tdDRVMLHC1tfX19cv34dU6dORdmyZfH69WusWrUKDg4OAidUHR93Zbl37x7Onj2LwYMHKx6rbdu2wc3NTeCEqqFRo0YAgIiICJw5cwbdunVD2bJl8ebNG/zzzz9wd3cXOKHq4OuPVAGnHhAVUHp6OkaNGgVNTU1s3rxZ6DgqpWbNmsjIyICDgwM0NTVzPIejBco8PT1x/PhxDBs2DNbW1oiKisKWLVvQsWNHjB07Vuh4KuPhw4cYMGAAtLS0YGNjg4iICIhEImzfvh0VK1YUOp5KadiwIS5fvqz0GszIyECjRo1w/fp1AZOpllGjRqFHjx5KF3GXLl3Cxo0b2SX2GScnJ/j5+SnNsU9MTIS7uzsuX74sYDLV06lTJ6xZs0bpPenly5cYMWIETp06JWAy1dKnTx9MmTIFjo6OittCQ0Mxd+5cHDp0SMBkqoevPxISOwqI8uHLFjCJRIKYmBg4OTlBQyPrZcS2wqztI7llT8GMGzcOampq2LhxI2JiYmBlZQUPDw8MGzZM6GgqpWrVqjh16hTOnj2L2NhYlClTBi1atIC+vr7Q0VSOWCzG06dPYW9vr7gtNDSUXSpfCA4Oxh9//KF0W+PGjRWjw5QlOTk52xSflJQUSKVSgRKprvDw8GyL9lpYWODt27cCJVJNYWFhqFOnjtJtVatWxYsXL4QJpML4+iMhsVBAlA/84Jg/fJwKTl1dHT/99BMfu1x8be7v6tWrAbBI96W+ffti6NCh6NGjB6ytrREeHo5//vkH48ePFzqaSrGxscGJEyfQvn17xW0HDx5EuXLlBEyletzc3DBmzBiMHz8eVlZWCA8Ph6enJzp06CB0NJVTs2ZNrFixAtOmTYOWlhZSU1OxZMkS1KtXT+hoKqVixYrYvn07hg4dqrht48aNSsVNysLXHwmJUw+I/oPY2FhERkbCzMwMVlZWQsdRGSEhIXmew/2klUkkEhw5cgTR0dGKUQOpVIpHjx5hw4YNAqcT3sc2VLlcjkWLFmH+/PnZzunatWthx1J5+/fvh5+fH6Kjo2FlZYUePXooXRBTVoFpwoQJqF27NqysrBAREYFHjx5h48aNirnUlDWiuXDhQpw8eRISiQRisRidO3fGnDlzuD7PF549e4aRI0fi9evXMDIyQnx8PCpUqIDNmzfzs8Jnbty4gVGjRkFXVxeWlpaIioqCTCbDli1bULVqVaHjqRS+/khILBQQFUBSUhKmT58Of39/xeqzjRs3xtq1a9nWC+Q5GiASibhK7xemTJmCgIAAGBkZQSqVQldXF48fP0aXLl3wyy+/CB1PpTRs2BBXr14VOgYVI8+fP8exY8fw9u1bWFpaomPHjtzHPRcSiQTv37+HkZFRrmvQUNZ6IDdv3kR0dDQsLS3h6OioWFSUPnn//j3Onz+veJxcXV2z7WxDn/D1R0JgoYCoABYuXIjnz59j7ty5KFOmDF6+fIlly5bB1tYWixcvFjoeFUGNGjWCj48P4uLi4OPjg9WrV2Pr1q24c+cO1q5dK3Q8lcJCQf4kJydjz549ePHiRba5rdz27xMPDw/s2LGD61zkw507d/D8+XN8+ZGR221mFxoaipo1a+LDhw/YtGkTjI2NMXDgQMV6RpTl3bt3MDU1hUQiwf79+2FsbMxdD3KQnJyMffv2YdCgQXj69ClmzJgBY2NjLFq0CBYWFkLHo2KO71pEBXDu3DkcOHAAJiYmAIAqVapg1apV6NSpEwsFuYiLi4OxsbHQMVSWTCaDnZ0dDA0NFd0Wffv2xdatWwVORkXVzJkzcfPmTTRq1IgjT1/BBeby57fffsOff/4JMzMzpYtdkUjEQsEXNmzYAG9vb1y/fh1LlixBaGgo1NTU8ObNG8yePVvoeCpj3759WLp0KW7duoVVq1bh+PHjEIlEePbsGcaMGSN0PJWyePFihIWFYdCgQZg/fz6sra0hFouxYMECTk+k746FAqICSE1NzdYaZ2BgkG3UrqSTSqXw8vLCrl27kJmZCT8/P0yaNAkbNmyAubm50PFUiqWlJcLDw2Fra4vY2FikpKRATU0NycnJQkejIio4OBj79+9nC30e3NzcMGDAALRp0wbm5uZKi2byAvgTPz8/bNy4EU5OTkJHUXlHjx7F7t27IZFIcOrUKfz9998wMzNDp06dWCj4zK5du/D7778jMzMTBw8eVBSi+vfvz0LBF65evYqDBw8iISEBN27cwLlz52BoaIhmzZoJHY1KABYKiAqgTp068PT0xJQpUyASiSCXy+Hp6YlatWoJHU2leHl54cqVK/D09MSkSZNgamoKS0tLLF26FJ6enkLHUykdO3ZEnz59sH//fjg7O2P06NEQi8WoWbOm0NFUwuHDhxX/LZVKlb7+iBd1ysRiMVtS8yEgIAAA8PfffyvdzpFyZcnJyWjRooXQMYqEt2/fwt7eHkFBQShVqpRi3Z7U1FSBk6mW169fo2nTprhx4wY0NDTg6OgIAPjw4YPAyVRPcnIyDA0NcfLkSdja2sLCwgISiYRbUVOhYKGAqACmTJmC/v37w8/PDzY2NoiMjIRIJMK2bduEjqZSjhw5Ah8fH1hYWEAkEkFXVxfLly9Hq1athI6mckaMGAFbW1uUKlUKc+fOxapVq5CUlIS5c+cKHU0lrFu3TvHfRkZGSl8DvKjLSZ8+ffDLL79g3LhxnPbzFf7+/kJHKBKcnZ1x5MgRdOrUSegoKs/CwgIhISE4fPgwGjduDCCry4DdPcpKly6Nly9f4tSpU2jYsCEA4MqVKzAzMxM4meqpXLky/vjjD1y8eBEuLi5ISkrC2rVrUaNGDaGjUQnAxQyJCuj9+/c4e/YsYmNjYWNjAycnJy6G9YUffvgBAQEB0NTURIMGDRASEgKJRAInJycEBQUJHU8lRUVFISYmBlZWVpyeQf8TV1dXREVF5TjixF1HPvnadq7cxvWT8ePH48yZMyhfvjxMTU2Vju3YsUOgVKrp1KlTmDZtGrS1teHj44Po6GiMGDEC69evh7Ozs9DxVMaePXsUu/rs3LkTGRkZGDJkCObPnw8PDw+B06mWJ0+eYOHChRCLxVi7di3u37+PxYsXY926dahQoYLQ8aiYY6GAqICSk5Nx4cIFREZGwszMDK6urtwa8QujRo1C1apVMWnSJMVK9Vu2bEFwcDA2b94sdDyV8vbtW/z888+4du0agKwR8hYtWmDVqlV8XtF/8rWdIT6O3lHO27mqqanBysoKZ8+eFSCRavLy8sr12Lhx4woxieq7du0aqlWrBg0NDYjFYiQlJSElJYXF3xyEh4dDQ0MDVlZWiIuLQ1RUFKfc5cPHrbmJCgMLBUQF8PLlSwwaNAhSqRTW1taIioqCTCbDX3/9hcqVKwsdT2WEh4dj4MCByMjIQGxsLMqVK4fk5GRs27YNdnZ2QsdTKaNGjYKamhqmTZsGa2trhIeHY+XKlTA0NMSKFSuEjkdFlEwmQ2hoKCIiImBubs693PMhLi4Ov//+O2xsbDBkyBCh41AR1KhRI5w/fx46OjpCR1F5EolEMejSq1cvvHz5MsfiHQGXL1/Grl27EB0djU2bNmHr1q2YPHkyt9yk746FAqICGDVqFCpUqICpU6dCTU0NMpkMq1atwqNHj7Blyxah46mU1NRUnD9/HpGRkbC0tISzszOnaOSgXr16uHDhgtJj8+HDB7Rs2fKrI8NEuYmJicGoUaPw4MEDGBoaIj4+HuXLl8fWrVthaWkpdDyVlpaWhjZt2uDChQtCR1EZM2fOzPXY8uXLCzGJ6uvevTumTZvGzp08vHr1CkOGDIFUKsWHDx9w8OBBdOjQAV5eXnBxcRE6nko5cuQIli1bhp49e2LXrl04efIk+vXrBzc3N0ybNk3oeFTMcXiBqABu376NSZMmKUbm1NTUMGHCBNy+fVvgZKpFIpFg48aNqFmzJoYNG4bY2Fh4e3tzG8kcGBgYZFvpWSKRwNDQUJhAVOStWLEC5cuXx9WrV3H58mUEBwejWrVqvKjLh4SEBKSnpwsdQ6XFx8fjxIkT0NXVFTqKyildujQGDx6MNm3aoH///hgwYIDiH32ydOlSeHh44Pz589DQ0ECFChWwZMmSbIvVErB582Zs2LBB8dnTzMwMmzZtwtGjR4WORiUAe1aICkBdXR1JSUlKK4knJSWxzfALy5cvx61bt9CrVy8AQI0aNfDLL79AIpGwAv6Ffv36YeTIkZg4cSLKlSuH6OhoeHl5oUWLFkqLrXFxNcqvK1eu4OTJk9DT0wMAlCpVCgsWLICbm5vAyVTLlyPlUqkU169fR5MmTQRKpJpyKjAFBgZiz549AqRRbQ4ODnBwcBA6hsq7desW1q9fD5FIpJhv37lzZyxdulTgZKrnzZs3qFOnDgAoHqty5cohJSVFyFhUQrBQQFQALi4umDx5MubOnYsyZcogPDwcS5YsYavcF06fPo0jR44oCir169fHxo0b0aVLFxYKvrBq1SoAwNixY5Vuv3nzJnbt2gUg68MBV6un/JLJZNkWuxKJRNDU1BQoUdEgFovRv39/RYGTctekSROMHz9e6Bgqh4s75k+pUqXw7t07WFtbK26LiYlB6dKlBUylmsqXL4+zZ8+iZcuWitsCAwNRrlw5AVNRScFCAVEBTJ48GT/99BPatWsHkUgEuVwOJycnTJkyRehoKiU9PT1bW6q+vj4yMjIESqS6Hjx4IHQEKmYaNWqEBQsWYOHChdDV1UVycjIWLFjAedNf+PHHHxUjdZ+7ePEiWrRoIUCioiEjIwNHjx5V6qyjLFzPIX86duyIcePGYfLkyZDJZLhz5w5WrVqF9u3bCx1N5UyaNAljxoyBm5sb0tPTsWDBAhw9ehSrV68WOhqVAFzMkOg/CA8PR2xsLGxsbGBmZiZ0HJUzatQoWFhYYPbs2dDS0kJ6ejpWrFiBN2/e4I8//hA6nspJTU1FQkKCYg0HqVSKR48eoVWrVgIno6IoKioKgwcPRmRkJAwNDfH+/XtUqlQJmzZtgoWFhdDxVIajoyNu3LihdFtSUhKaN2+OmzdvCpRK9djb22frUFFXV8fs2bPRu3dvgVKppi8LBfHx8bhy5Qq6deuGuXPnCpRK9UilUvz222/Yu3cvUlNTIRaL0b17d0yfPh1aWlpCx1M5Dx48wN9//61YHLp79+6oXbu20LGoBGChgOg/CgsLQ2BgIOrXr5/jqFRJFh4ejmHDhiEyMhJGRkaIj49HhQoVsHHjRtjY2AgdT6UcOHAAixcvzraAmomJCS5duiRQKirqMjIyEBISgri4ONjY2KBWrVpQV1cXOpbgXr58ifbt2yMzMzPX/cgdHR2xe/duAdKppuDgYKXHSU1NDeXKlWORPJ8+rufg5eUldBSVFBcXByMjoxxfi0QkLBYKiPLhzZs3mDp1KkJDQ+Hu7o6ePXuif//+0NPTQ1JSEtasWYPWrVsLHVOlZGZm4vr163j37h0sLS1Ru3Zt7vmbg1atWqFv377Q09NDSEgIBg4ciFWrVqFp06YYPny40PGoCImKisrznM/nBJdUYWFh+PDhA0aMGIE///xT6ZhYLEaVKlW4QG0u5HI5EhISuCtLAdWvXx/Xrl0TOobKOHz4cK7HunTpUmg5ioLo6Ghs2LABL168yLZz1I4dOwRKRSUFCwVE+TBmzBjI5XL07NkTR48eRUBAAEaNGoUhQ4bgwIED8PHxwf79+4WOKbg3b97A0tLyqxcsvFBRVrduXdy8eRORkZGYMmUK9u7di6ioKAwaNAinT58WOh4VIZ+3iH/80/7511wUU1l4eDhsbW2FjqHSNm7cCA0NDQwbNgwvX77EkCFDEBUVhQYNGuCPP/6Avr6+0BFV2sf1HP744w++n3/G1dVV6euEhASkpqaiXr162Llzp0CpVNOQIUPw7t07uLi4ZFuQlotn0vfG4T2ifLh+/Tr8/f2hp6cHR0dHNGrUCP369QOQVf3mIkVZ2rVrhxs3bsDV1TVbGyEvVHJmYmICqVQKKysrPH/+HEBWMSU2NlbgZFTUVKlSBVFRUWjfvj26du3K1vA86OvrY926dYiOjs62Poifn5/A6YS3bds27NmzB7NmzQIALF26FFZWVtiwYQP+/PNPrF+//quL95VEX1vPgT7x9/dX+loul+PPP//E+/fvhQmkwu7evYtTp05x8VASBAsFRPkgkUgUe5KXLl0a+vr6igV31NXVwcacLMeOHQMA+Pn5KR4v+rratWtj3rx5mDt3LsqXLw8fHx9oa2uztZcKzM/PD6GhoThw4ABGjx6NOnXqoEePHnB2dub6BDmYOXMmXrx4AWNjYyQnJ8PKygqXLl1C3759hY6mEg4ePIj169ejTp06SE5ORmBgIP78809UqVIFkyZNQr9+/Vgo+MKXreBczyF/RCIRhg4dihYtWnAL5S+UKlWKCzySYFgoIMqHL0cI1NTUlL5moSCLlZUVgKxdD/z8/NiWmg8zZ87EnDlzkJycjKlTp2LUqFFIS0tjlwr9JzVr1kTNmjUxc+ZMnDp1Cjt37sSCBQvQqVMndOvWDXZ2dkJHVBkhISE4fvw4oqOjsXnzZnh5ecHX1xdHjx4VOppKiIyMVCzUe/fuXQBZCz0CWV1PcXFxgmVTVdyC9L97/vw5FzTMwZgxYzBz5kwMHz4cpqamSsc4lZO+NxYKiPJBJpPh2rVrioJARkaG0tdfLjBDWVv+sVCQN3Nzc2zevFnx31euXIFUKuViavQ/0dLSQseOHdGxY0c8fPgQU6ZMwdatWzn15zMaGhqwsLCAjo4OHj58CABo3749Vq5cKXAy1aCuro6MjAxoaGjg1q1bsLe3h1gsBgC8fftW8d/0yZMnT/DLL78gPDwcGRkZSsfOnj0rUCrV079/f6WigFQqxcOHD9GpUycBU6mmOXPmAAD+/fdfrjlDhY6FAqJ8SEtLU6xJ8NHnX7MKrqxRo0bo0aMHWrRoAXNzc6VjXHznk9evX+Phw4dwdnYGkFVwWrx4MYYPH44yZcoIG46KvMDAQBw6dAhnzpxBhQoVFB84KYuNjQ1CQ0NRs2ZNJCcnIy4uDhoaGkhLSxM6mkqoVasWTpw4AXd3dxw7dgytWrVSHDt9+jRq1KghYDrVNHPmTBgZGWHo0KHZFp6jTxo1aqT0tZqaGgYNGoSWLVsKlEh1scBEQuKuB0T0zfXv3z/H20UiEbfz+X/h4eHo1asXnJ2dsWzZMgBAfHw8hg4dirdv38LHx4crslOBvXjxAocOHYKvry8kEgk6deoEDw8PVKlSRehoKmf//v1YunQpjh07hu3btyMoKEjRZbBx40ah4wnu+vXrGDJkCLS0tKCtrQ1fX18YGxtj4sSJ8Pf3x6ZNm9C4cWOhY6oUBwcHBAcHc055Ljp27IgjR44IHYOI8omFAiL6pry8vHDv3j00a9aMi4J9xbRp02BgYJDjKO/MmTMhk8mwYsUKAZJRUfXjjz/i3r17cHJyQteuXbmIYT7cuXNHsVL9tm3bkJycjCFDhqB06dJCR1MJERERuHv3Lho1aqRYdX3atGno0KEDWrRoIXA61dOlSxds3bqVK9TnwsHBATdv3hQ6RpGQ0w4aX+LUA/reWCggom9m5cqVOHz4MOrXr4/g4GAMHToUI0aMEDqWSmrRogWOHDmS4wVJdHQ0evbsiQsXLgiQjIoqe3t7lCpVCqVKlcr1AybbWHMml8uRkJDA3Ub+oxEjRijWWimJQkJCAACXLl1CSEhIjsWmBg0aCBFNpTg6OuLGjRtCxygSrl69CgC4fPkyLl68iHHjxqFs2bJ4/fo1fv/9dzRt2hTjx48XOCUVdywUENE306JFC2zZsgWVK1dGcHAwlixZwjbDXNSrVw/Xr1/P9Tg/UFFBHTp0KM9zunbtWghJVN/GjRuhoaGBYcOG4eXLlxgyZAiioqLQoEED/PHHH1yItYBK+vuVvb39V49z4bksNWvWxKhRo756DtcxUtaqVSvs2rULFhYWittiYmLQo0cPnD9/XrhgVCJwMUMi+mYSExNRuXJlAFkXwtHR0QInUl1mZmZ49eoVypYtm+3Yq1evOLJJBVaQIkBJHgHetm0b9uzZg1mzZgEAli5dCisrK2zYsAF//vkn1q9fj5kzZwqckoqSBw8eCB2hSJDJZAgODs71OBeGzi4uLg4GBgZKt4nFYiQmJgqUiEoSFgqI6JtRU1NT/LeGBt9evqZ169ZYvXo11q5dq/ThSC6XY82aNZz/S9/VtWvXhI4gmIMHD2L9+vWoU6cOkpOTERgYiD///BNVqlTBpEmT0K9fPxYKqEC4SF/+aGtrY+fOnULHKFIaNGiA6dOnY+rUqbC0tER4eDh++eUXODk5CR2NSgB+kieib4YzmfJvxIgR8PDwQOfOndG2bVuYmpoiJiYGp0+fRkJCAvbv3y90RKJiKTIyEnXq1AEA3L17F0BW6zwAWFtbIy4uTrBsVDRFREQIHYGKqcWLF2PixIlo1aqVYlChSZMmWLBggbDBqERgoYCIvpmMjAwcPnxY8bVUKlX6GshaFZoAfX19/P3331i3bh3+/vtvxMXFwczMDC4uLhgzZgxXzSb6TtTV1ZGRkQENDQ3cunUL9vb2EIvFAIC3b98q/psov9gynz8cTCg4MzMz7N69G1FRUYiOjoalpSWsrKyEjkUlBAsFRPTNmJqaYt26dYqvjYyMlL4WiUQsFHzGyMgI8+fPx/z584WOQlRi1KpVCydOnIC7uzuOHTuGVq1aKY6dPn0aNWrUEDAdFUUSiQReXl5fPYeL9KFAWyOW5HVUvhQXF4fTp08jMjISEyZMwLlz5+Di4iJ0LCoBWCggom/G399f6AhFzpo1azBp0iSl22JjYzF9+nR4e3sLlIqo+Bo7diyGDBmCRYsWQVtbG/369QMATJw4Ef7+/ti0aZPACYuekj5SzEX6vr2SvI7K5+7du4fBgwfDzs4ODx8+xIABAzBhwgTMnz8f3bp1EzoeFXMsFBARCejEiRO4ceMGfvvtN5iZmeHixYuYMWMGqlSpInQ0omKpXr16OHbsGO7evYtGjRoppvloaWnBy8sLjRs3Fjihann69CkqVqyodFtGRgbWr1+vKHKuWLFCiGgqg4v00feyfPlyzJgxAx4eHmjQoAFsbW3x+++/Y/ny5SwU0HenlvcpRET0vRw8eBDm5ubo0qULZs6ciQkTJmD06NHYvn270NGoGCvpI8BlypRB27ZtldYCWblyZbbdRkaMGFHY0VTOkCFDEBkZqfj68ePH6N69u9L6M61btxYgGVHx9+jRI3Tu3BnAp86U5s2bc/tpKhQsFBARCUhfXx8TJ06EWCzGoUOH0LJlS/z4449Cx6Ii7OnTp9luy8jIwJo1axRfl/QR4Pxi+zPQo0cPDBo0CNHR0fjzzz/RrVs32Nvb4+jRo0JHUxklvfBG34+xsTGePXumdNuzZ89gamoqUCIqSVgoICISkI+PDzp37owGDRrgn3/+wZMnT9CtWzc8ePBA6GhURHEEmL6lcePGoUOHDmjdujV27dqFdevW4ZdffkGpUqWEjqYyCrpIH1F+9enTByNHjsQ///yDjIwMHD9+HBMmTECvXr2EjkYlAAsFREQCWrVqFebNm4cVK1agdu3a+Oeff/DDDz+gZ8+eQkejIoojwPQtREVFKf716NEDbdq0gYmJCezs7BS3U8GxS4UKYsCAARg6dCj++usvyGQyrFu3Dl27dsWgQYOEjkYlgEjOfikiIsG8evUKZcuWzXZ7QEAAmjdvLkAiKg48PT2xdetWGBoaYuHChXB2dhY6UpHk6OiIGzduCB1DEPb29kqr9X/8uCgSiSCXyyESiRAWFiZUvCKrJD+nCsLBwaFAnRrFze7du+Hm5gZLS0uho1AJxl0PiIgEVLZsWYSHhyM6OlrxQVwqleLp06csFFCBfD7C26NHD0RGRuLJkyeKEWAAsLa2FioeFTFnz54VOgIVU9xJI2/e3t5YsmQJqlSpAldXV7i6uqJWrVpCx6IShh0FREQC2rRpE9asWaMYufs4UletWjUcPHhQ4HRUlHAE+Nvj6O8n9+/fR0REBJydnZGYmAgTExOhIxVJfE4BTk5O2LNnD2xsbABkraMydepUxMfH48KFCwKnUx3Pnj1DUFAQAgMDcfXqVYjFYri4uMDFxQVNmzaFWCwWOiIVc+woICIS0J49e7Bu3TpoaWnB398fP//8MxYvXgwrKyuho1ERwxHgb49jKUBsbCzGjh2L0NBQaGpqYv/+/ejevTu2bt0KBwcHoeNREfRxHZVdu3bBz88P69evR7t27TB79myho6kUOzs72NnZoW/fvpDJZLhz5w4uXbqEJUuWID4+vkRPzaDCwcUMiYgE9OHDB7Ru3Rr29vYIDQ2FoaEhZs+ejePHjwsdjYoYGxsbpX8JCQm4d+8ezMzMoK2trRi9oyzcRjJ/li1bhipVqiAkJAQaGhqoWLEiRowYgZUrVwodjYoo7qRRMO/evcP+/fvh7e2N7du3AwC6desmbCgqEdhRQEQkIHNzcyQlJcHCwgIRERGQy+UwNjZGQkKC0NGoiOIIcP4MGTIk1/bnj/OkuY0kcOXKFZw5cwY6OjqKqS3Dhg3D1q1bBU5WNJXkLhWuo5J/z58/x5kzZ3DmzBncvXsX9vb2cHNzw7hx42Bvby90PCohWCggIhJQgwYNMH78eKxduxbVq1fHb7/9BrFYDAsLC6GjURH1cQR427ZtaNGihdIIsI+Pj9DxVAbbn/NHU1MTaWlp0NHRUVzkJicnQ09PT+BkqoeL9H2dq6trjuuotGnThuuofKFt27aoW7cuunbtinXr1vEzAQmChQIiIgHNmDEDq1evRkZGBmbNmoWJEyciMTERy5cvFzoaFVEcAc6fcePGITMzE61bt4ahoSHWrVvHbSRz4OrqiqlTp2LOnDkQiUSIjY3FkiVL4OTkJHQ0lcMula/jOir598MPPygWvfzw4QNatmwJOzs7gVNRScNdD4iIiIoRZ2dnHDp0CEZGRmjQoAFCQkLw/v17dOnSBefPnxc6nuA+b38GgLVr1+LJkydYu3YtNDSyxk/Y/vxJcnIyZs6cidOnTwPI2kXDyckJq1at4pzyL3h5ecHX1zfHLhU+VtlxJ42vS0xMxLlz53DmzBlcunQJZmZmcHNzg5ubGxwdHZW6M4i+BxYKiIgE4OXllec548aNK4QkVNwsWrQIr169wpw5c9CzZ0+cOHECS5YsgYGBARYuXCh0PMFxG8n/Ji4uDhEREbC0tIS5ubnQcVSWp6cntm7dCkNDQyxcuJBdKjngOioFJ5FIEBgYiPPnz+PixYtIS0tDYGCg0LGomGOhgIhIAPb29ihVqhSqVauW4+JWIpEIO3bsECAZFXUcAf66yMjIPM/hDhHK4uLi4Ofnh8jISEyYMAEhISFwcXEROpbKYJdKwUyePBl6enqYOXMmWrRogZCQEGzYsAEXL17kOio5SE5OxrVr13DlyhWEhITg+fPnqFevHjZv3ix0NCrmWCggIhLAtm3bcPDgQUilUvTo0QNdunRh2yV9UxwBzh+2P3/dvXv3MHjwYNjZ2eHhw4fw8/ND+/btMX/+fG7R9v/YpVIwTZs2Vayj0rBhQ1y9ehVSqRRNmjRBSEiI0PFUQlBQEK5cuYLg4GCEhobC3NwcLVq0gLOzMxo3bgyxWCx0RCoBWCggIhLQnTt3cODAAZw+fRqOjo7o0aMHWrRoATU1NaGjURHGEeC8sf05f/r16wcPDw94eHgo1rwICAjA8uXLcfz4caHjqQR2qRQM11HJW40aNeDg4KAoDlSpUkXoSFQC8ZMoEZGAateujYULF+LcuXNo1aoVtm3bBhcXF/z2229CR6Mi6t69e3B3d8fJkyexf/9+xMfHY8KECThw4IDQ0VTKx20kQ0JCoKGhobSNJH3y6NEjdO7cGQAUo+bNmzdHdHS0kLFUio2NjdK/hIQE3Lt3D2ZmZtDW1maR4Asfd9J48eKFYieNhQsXcieNzwQGBmLXrl0YMWJEnkWCESNGFFIqKmlYKCAiUgHa2tpo1aoVOnTogFKlSmH79u1CR6Iiavny5ZgxYwb27t0LDQ0N2Nra4vfff8eWLVuEjqZSrly5gpkzZ2bbRvLJkycCJ1MtxsbGePbsmdJtz549g6mpqUCJVFdsbCx+/PFH9OzZE9OnT0d4eDhatmyJmzdvCh1NpUyePBm6urpwd3fHhw8f0KxZM6SmpmLKlClCR1MZpUuXzve5165d+45JqCRjoYCISGCBgYGYPHkymjVrBh8fH/z444+4ePGi0LGoiOIIcP5oamoiLS0NwKc55cnJydDT0xMylsrp06cPRo4ciX/++QcZGRk4fvw4JkyYgF69egkdTeWwSyV/9PT0sG7dOgQGBuKff/7BhQsXsHHjRi62SqRiNIQOQERUEr148QKHDh2Cr68vpFIpOnTogL1796Jq1apCR6Mi7uMIcOXKlRW3cQQ4u4/tz3PmzFG0Py9ZsoTtz18YMGAA1NXV8ddff0Emk2HdunXo2bMnBg0aJHQ0lXPlyhXFIn2fd6ls3bpV4GSq58t1VM6dO8d1VIhUDAsFREQCaNu2LYyMjNCxY0c4OztDQ0MDHz58UFrxuUGDBgImpKLq4wjwqFGjFCPAGzZs4AjwFyZPnoyZM2fC3d0dANCsWTM4OTlh0aJFAidTDbt374abmxssLS3Rt29f9O3bV+hIKu9jl4qOjg67VL7iy500BgwYgAkTJnAnDSIVw10PiIgEYG9v/9Xj3E6L/he7d+/Gnj17EBkZCUtLS8UIMHfTyI7bSObMxcUFb968QZUqVeDq6gpXV1fUqlVL6FgqbdGiRXj16hXmzJmDnj174sSJE1iyZAkMDAywcOFCoeOpDO6k8W05Ojrixo0bQsegYoiFAiIiomLg8xFgyh9uI/l1z549Q1BQEAIDA3H16lWIxWK4uLjAxcUFTZs25V7uX0hOTsbMmTNx+vRpAFkFXycnJ6xatYrz7z/TsGFDBAUFQV1dHQ0bNsTVq1cBAPXq1cP169cFTlf0sFBA3wsLBURERMUAR4AL5sv2Zz8/P7Rv357tz7mQyWS4c+cOLl26hIMHDyI+Pp6r+eeCXSpf5+7ujvXr16Ny5cqKQsGzZ88wevRonDp1Suh4RY6DgwNfi/RdsAeRiIioGDh37hyOHTuGnj174tGjRxgyZAiaNWuGuXPnwt/fH+np6UJHVCncRjL/3r17h/3798Pb21uxdSuLKTn72KVy5MgR6Orq4ty5c0JHUjncSSP/nj59mu22jIwMrFmzRvH1ihUrCjMSlSDsKCAiIiqGOAL8dWx//rrnz5/jzJkzOHPmDO7evQt7e3u4ubnBzc0tzzVWSip2qeQf11HJHycnJ+zZswc2NjYAgMePH2Pq1KmIj4/HhQsXBE5HxR13PSAiIipm3r17B39/f1y8eBFXrlyBgYEBL1S+wG0kv65t27aoW7cuunbtinXr1sHCwkLoSCrvY5fKx0X6PnapLF++nK8/cCeN/6JHjx4YNGgQdu3aBT8/P6xfvx7t2rXD7NmzhY5GJQALBURERMVAbiPA48aN4whwDriN5Nf98MMPigXSPnz4gJYtW8LOzk7gVKrt0aNH6Ny5M4CshQwBoHnz5pg4caKAqVSHt7c3lixZwnVUCmDcuHHIzMxE69atYWhoiHXr1sHZ2VnoWFRCsFBARERUDHAEuGAGDBgAdXV1/PXXX5DJZFi3bp2i/ZmA7du3IzExEefOncOZM2ewceNGmJmZKaYfODo6Ki6GKQu7VL7u3LlzSjtp7Nq1iztp5CIqKkrx3z169EBkZCSePHkCOzs7xTFra2uh4lEJwTUKiIiIioFBgwbhxo0bqF69OlxdXTkCnAtuI/nfSCQSBAYG4vz587h48SLS0tIQGBgodCyVsmPHDmzfvh2jRo3CL7/8giVLlmDDhg3o2rUrhgwZInQ8lcN1VHJnb2+vVIj7eLkmEokgl8shEokQFhYmVDwqIVgoICIiKiY+HwG+dOkSR4BzwG0kCy45ORnXrl3DlStXEBISgufPn6NevXrYvHmz0NFUDhfpy5+c1lFxdXXFnDlzhI6mEiIjI/M85+MCh0TfCwsFRERExRBHgHP3efvz1atX2f6cg6CgIFy5cgXBwcEIDQ2Fubk5WrRoAWdnZzRu3JiP0WfYpZI/3Enjv7t//z4iIiLg7OyMxMREmJiYCB2JSgAWCoiIiIoZjgDnH9ufc1a9enU4ODjAyckJzs7OqFKlitCRVBa7VPLH3t4edevWRZcuXeDi4sJ1VPIhNjYWY8eORWhoKDQ1NbF//350794dW7duhYODg9DxqJjjYoZERETFQG4jwOPGjeMIcC64jWTurK2tsXv3bnh5ebFIkAcu0pc/3Emj4JYtW4YqVapg27ZtaNGiBSpWrIgRI0Zg5cqV8PHxEToeFXPsKCAiIioGOAKcP2x/zh8HBwfs2bMHffr0wfHjx5HTx0Wuup4zdqnkjuuoFEzTpk1x5swZ6OjooGHDhrh69SqkUimaNGmCkJAQoeNRMceOAiIiomKAI8D5w20k88fV1RVdu3aFSCSCq6ur0jGuup47dql8XalSpdCpUyd06tRJaR2VqVOnch2VHGhqaiItLQ06OjqKYl1ycjL09PQETkYlAQsFRERExUBsbCzCwsKwZcsWdOvWjSPAuWD7c/6sXr0a06ZNg7u7O44ePaooDlB2uXWpjBs3jl0qufi4jsrHqVIJCQmoV6+e0LFUjqurK6ZOnYo5c+ZAJBIhNjYWS5YsgZOTk9DRqATg1AMiIqJiYPLkyTh27FiOF3McAVbG9uf8CwsLQ7Vq1YSOodK4SF/+cCeNgktOTsbMmTNx+vRpAIBIJIKTkxNWrVqFUqVKCZyOijsWCoiIiIqJ6Ojor44Ac9/t7LiNZO5SU1Pxxx9/4OTJk3j79i3MzMzQpk0bjBkzhq3Pnxk0aBBu3LiB6tWrw9XVlV0queA6Kv9dXFwcIiIiYGlpCXNzc6HjUAnBQgEREVExwhHg/OM2krlLT09Hr169kJycjI4dO8Lc3BwRERE4fvw49PX18c8//0BbW1vomCqDXSp5a9myJc6cOQMvLy+MGzdO6DhFRlxcHPz8/BAZGYkJEyYgJCQELi4uQseiEoCFAiIiomKCI8B5Y/tz/vz+++8ICgqCt7e3UkEgOTkZw4cPR5MmTXixlwt2qeSMO2kU3L179zB48GDY2dnh4cOH8PPzQ/v27TF//nwukknfHQsFRERExQBHgPOH7c/507FjR6xYsQLVq1fPduzOnTuYNWsWjh49KkAy1cYuldxxHZWC69evHzw8PODh4YEGDRogJCQEAQEBWL58OY4fPy50PCrmWCggIiIqBjgCnD9sf86fevXq4fr16zkey8jIQMOGDRW7R5R07FLJP66jUjANGzZEUFAQ1NXV0bBhQ1y9ehXA11+fRN8Kt0ckIiIqBk6ePIkVK1Zk6xrQ09PDjBkzMGvWLF4Yg9tI5pe6ujrev38PQ0PDbMcSExN58fuZoUOHwsHBAa6urli0aBG7VL7CwsICe/bsYUEgn4yNjfHs2TNUrlxZcduzZ89gamoqYCoqKVgoICIiKgaioqJybBMHstrto6KiCjmRanJ1dUXXrl0hEong6uqqdIztz5/UqVMHvr6+GDhwYLZjR44cQZ06dQRIpZqsra2xe/dueHl5sUiQh9TUVBw/fhzjx4/nOir50KdPH4wcORKjRo1CRkYGjh8/jg0bNqBXr15CR6MSgIUCIiKiYoAjwPmzevVqTJs27avtzwQMGTIEY8eOhYmJCdzd3aGhoQGJRIJDhw7B09MTmzZtEjqiymCXSv6kp6ejd+/eOa6jEhAQwHVUcjBgwACoq6vjr7/+gkwmw7p169CzZ08MGjRI6GhUAnCNAiIiomJg+PDhaNasWY4jwDt27EBgYCA2btwoQDLVxG0k8+bj44NffvkFAFC6dGnExsZCU1MTc+fO5Yrrn+EiffnDdVTyb/fu3XBzc4OlpaXQUagEY6GAiIioGAgKCsLYsWOxaNGibCPAK1euxKZNm1C/fn2hY6oEbiOZf+/evcPFixcRExMDMzMzODs7w9jYWOhYKoeL9OWNO2nkn4uLC968eYMqVarA1dUVrq6uqFWrltCxqIRhoYCIiKiY4Ahw3riNZMGsX78eXbt2RZkyZYSOovLYpfJ13EmjYJ49e4agoCAEBgbi6tWrEIvFcHFxgYuLC5o2bcrpZPTdsVBARERUjHAE+OvY/lwwI0eORGBgIBwdHdGtWze0adOGFyg5YJdK3ho2bIjTp0/nuI5KfHw82rVrh6CgoMIPVgTIZDLcuXMHly5dwsGDBxEfH4+bN28KHYuKORYKiIiIihGOAH8d258L7t27dzhy5AgOHz6MyMhItGvXDt27d0ft2rWFjqYS2KWSP1xH5b959+4d/P39cfHiRVy5cgUGBgZwdXXFnDlzhI5GxRwLBURERMUIR4C/ju3P/5tbt25h0aJFCAsLg52dHfr06YNevXpBQ6PkbqTFLpX84Toq+ff8+XOcOXMGZ86cwd27d2Fvbw83Nze4ubnB3t5e6HhUQrBQQEREVMxwBDh3bH8uOKlUinPnzsHX1xcXL15EpUqV4OHhARsbG2zYsAEWFhbw8vISOqZg2KWSf1xHJX/s7e1Rt25ddOnSBS4uLrCwsBA6EpVAJbf8S0REVEyZmppi8ODBGDx4sGIEeN++fRwBBlCnTh34+vrm2P585MgR1KlTR4BUqmvevHk4deoUgKwL4n/++UdpwT4rKyv07t1bqHgqISoqKsciAQBUr14dUVFRhZxIdfXu3RutWrXiOip5+OGHHxSdTR8+fEDLli1hZ2cncCoqaUrmpwQiIqJiLKcR4FmzZilGgIOCgkrsCPCQIUMwduxYmJiYZGt/9vT0xKZNm4SOqFKioqKwYMECuLm5QUtLK9txKyurEvtc+khdXR3v37/PsUslMTGRU3++4OPjw3VU8rB9+3YkJibi3LlzOHPmDDZu3AgzMzPF9ANHR8dsW3ASfWucekBERFSMfDkC3K1bN6UR4LCwMPTu3Ru3bt0SKKHw2P78v4uLi+Mo8P/jIn0Fw3VUCk4ikSAwMBDnz5/HxYsXkZaWhsDAQKFjUTHHQgEREVExMmzYMHTr1i3XEeD3798jNDQUzZo1EyCd6uA2kvlz584drFy5EtHR0ZDJZACyOlbi4uIQGhoqcDrVwEX6Co7rqORfcnIyrl27hitXriAkJATPnz9HvXr1sHnzZqGjUTHHQgEREVEJwBFgZdxGMn+6d+8OW1tbGBoaIjw8HE2bNsWOHTswYMAADB48WOh4KoNdKv8dd9LILigoCFeuXEFwcDBCQ0Nhbm6OFi1awNnZGY0bN2YHBhUKFgqIiIiKEY4A5w/bn/OnTp06CA4ORkREBJYuXYpt27YpLuwOHjwodDyVwi6V/ONOGl9XvXp1ODg4wMnJCc7OzqhSpYrQkagEKrmlOiIiomJo0aJFsLW1ReXKlZVGgCdPnix0NJWyadMmRfvzli1bsGjRIrY/58DAwADa2tqwtbXF48ePAQB169ZFZGSkwMlUDxfpyx/upJE3a2tr7N69G15eXiwSkGDUhA5ARERE387jx4+xfPly9O3bF5mZmRg8eDDWrFmDI0eOCB1N5XzcRtLX1xfe3t4IDQ1Fr1690L59e+zevRsZGRlCRxScnZ0dfHx8IBaLoauri7CwMDx9+pQrrucgNDQUbdu2xcCBA+Hn54f09HShI6mkjztpBAQEYM6cOUpFAoA7aQBAbGwswsLCsGXLFrx+/RpRUVHZ/hF9b5x6QEREVIw0b94cAQEBSE9Ph5ubGy5dugQAaNSoEYKDgwVOp1rY/py3GzduYPTo0di3bx+CgoKwZMkSqKuro3fv3pg+fbrQ8VQOF+n777iOyieTJ0/GsWPHcizIyeVyiEQihIWFCZCMShIWCoiIiIqRgQMHwt3dHb1790br1q3h6ekJLS0t9O3bF1euXBE6nsrgNpL5k5ycjOvXr+PDhw8wMTFRrOjftGlToaOpPC7SlzOuo5I/0dHRcHd3x9GjRxXFgc/Z2NgIlIxKipL9TkVERFTMTJgwAaNHj0bTpk0xdOhQ9OzZUzECTJ98bH/ObRtJtj8D3t7e8PLyQnp6Oj6OK+np6eHnn39moSAXOXWpzJo1S9GlEhQUVOKfV1xHJX8sLCywZ88eFgRIMOwoICIiKkY4Avy/Yftzln379mHFihWYPn06nJ2dYWRkhNjYWPj7+2PNmjVYvHgx2rRpI3RMlcIulfzhThr5k5qaij/++AMnT57E27dvYWZmhjZt2mDMmDHQ09MTOh6VAOwoICIiKiY4Apx/bH/+uj179mD58uVo1aqV4jYLCwv07t0bpUuXxs6dO1ko+AK7VPKHO2nkLT09Hb1790ZycjI6duwIc3NzRERE4Pjx4wgICMA///wDbW1toWNSMcdCARERUTGwb98+bNy4EbNnz85xBNjU1JQXdp9h+/PXvXjxAi4uLjkea9myJZYsWVLIiVSft7d3jrd/7FIxNDREs2bNCjmV6vm4k0bv3r0VO2loaWlxJ43PeHt7Q19fH3v37lUqCIwePRrDhw+Ht7c3xo0bJ2BCKglYKCAiIioGOAJcMI8fP8auXbsU7c+DBw+Gg4MDFi1ahMGDBwsdT3AikSjXRfe0tLSQlpZWyIlUH7tU8ofrqOTt5MmTWLFiRbauAT09PcyYMQOzZs1ioYC+OxYKiIiIigGOABcM25/pW2OXSv5UrVoVq1atwp07d1C2bFls3bqV66h8ISoqCtWrV8/xWPXq1REVFVXIiagkYqGAiIioGOAIcMGw/fnrMjIycPjw4VyPZ2ZmFl6YIoJdKnnjOir5o66ujvfv38PQ0DDbscTERIjF4sIPRSUOCwVERERU4rD9+etMTU2xbt26XI+bmJgUYpqigV0qX8d1VPKvTp068PX1xcCBA7MdO3LkCOrUqSNAKippWCggIiIqBjgCXDBsf/46f39/oSMUOexS+Tquo5J/Q4YMwdixY2FiYgJ3d3fFNreHDh2Cp6cnNm3aJHREKgFE8o99P0RERFRkubq65nkOL/6yfK39uW/fvgKno6Lqxo0bGD16NPbt24egoCAsWbJE0aUyffp0oeMJzsHBASEhITlOkZJIJHB2dkZgYKAAyVSTj48PfvnlFwBA6dKlERsbC01NTcydOxfdunUTOB2VBCwUEBERUYmxb98+rFixAtOnT8+x/Xnx4sUc1aT/JDk5GdevX8eHDx9gYmKiGAVml0oWR0dH3Lhx4z8fL4nevXuHixcvIiYmBmZmZnB2doaxsbHQsaiE4NQDIiIiKjHY/kzfAxfpo+/Bx8cHXbt2RZkyZYSOQiUQCwVERERUYnAbSfrWuEhf/nAdlYILDQ3F5s2b4ejoiG7duqFNmzbc8YAKDaceEBERUYnB9mf61rp27YoxY8Yodal8dPz4cezZswe7du0SIJlq4Toq/827d+9w5MgRHD58GJGRkWjXrh26d++O2rVrCx2NijkWCoiIiKjEYKGAvjUu0keF5datW1i0aBHCwsJgZ2eHPn36oFevXjk+94j+V3xWERERUYnB9mf61kQiUa4XalpaWkhLSyvkRFScSKVSnDt3Dr6+vrh48SIqVaqEWbNmwcbGBhs2bEBQUBC8vLyEjknFEAsFREREVGKYmppi3bp1uR43MTEpxDRERLmbN28eTp06BQDo2LEj/vnnH1SrVk1x3MrKCr179xYqHhVzLBQQERFRicE50PStsUuFvpeoqCgsWLAAbm5u0NLSynbcysqK3QT03XCNAiIiIiKi/4iL9FFhi4uLg7GxsdAxqJhjoYCIiIiIiEjF3LlzBytXrkR0dDRkMhmArDUL4uLiEBoaKnA6Ku7UhA5AREREREREyhYtWgQzMzM0a9YMFSpUQL9+/aCuro7JkycLHY1KABYKiIiIiIiIVMzjx4+xfPly9O3bF5mZmRg8eDDWrFmDI0eOCB2NSgAWCoiIiIiIiFSMgYEBtLW1YWtri8ePHwMA6tati8jISIGTUUnAQgEREREREZGKsbOzg4+PD8RiMXR1dREWFoanT59CJBIJHY1KAG6PSEREREREpGImTJiA0aNHo2nTphg6dCh69uwJdXV19O7dW+hoVAJw1wMiIiIiIiIVk5ycjOvXr+PDhw8wMTGBhoYGJBIJmjZtKnQ0KgHYUUBERERERKRCvL294eXlhfT0dHwc19XT08PPP//MQgEVChYKiIiIiIiIVMS+ffuwceNGzJ49G87OzjAyMkJsbCz8/f2xZs0amJqaok2bNkLHpGKOUw+IiIiIiIhURNeuXTFmzBi0atUq27Hjx49jz5492LVrlwDJqCThrgdEREREREQq4sWLF3BxccnxWMuWLfHs2bNCTkQlEQsFREREREREKkIkEkFDI+cZ4lpaWkhLSyvkRFQSsVBARERERERERApczJCIiIiIiEhFZGRk4PDhw7kez8zMLLwwVGJxMUMiIiIiIiIV4erqmuc5/v7+hZCESjIWCoiIiIiIiIhIgWsUEBEREREREZECCwVEREREREREpMBCAREREREREREpsFBARERERERERAosFBARERERERGRAgsFRERERERERKTAQgERERERERERKbBQQEREREREREQK/wcCE7z3WEkcGAAAAABJRU5ErkJggg=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1737637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5400" b="1" dirty="0"/>
              <a:t>Business </a:t>
            </a:r>
            <a:r>
              <a:rPr lang="en-IN" sz="5400" b="1" dirty="0" smtClean="0"/>
              <a:t>Recommendations</a:t>
            </a:r>
            <a:endParaRPr lang="en-IN" sz="54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400" b="1" dirty="0" smtClean="0"/>
              <a:t> </a:t>
            </a:r>
            <a:r>
              <a:rPr lang="en-US" sz="2400" b="1" dirty="0"/>
              <a:t>Implement Targeted Dynamic Pricing</a:t>
            </a:r>
            <a:r>
              <a:rPr lang="en-US" sz="2400" dirty="0"/>
              <a:t>: Tailor pricing to specific peak days and hours for individual high-performing classes.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 Utilize Refined Forecasting</a:t>
            </a:r>
            <a:r>
              <a:rPr lang="en-US" sz="2400" dirty="0"/>
              <a:t>: Employ the improved SARIMA model for more accurate future booking predictions.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Incorporate Location and Time</a:t>
            </a:r>
            <a:r>
              <a:rPr lang="en-US" sz="2400" dirty="0"/>
              <a:t>: Include Activity Site ID and Start Hour in dynamic pricing algorithms.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Collect More Data</a:t>
            </a:r>
            <a:r>
              <a:rPr lang="en-US" sz="2400" dirty="0"/>
              <a:t>: Gather data on class duration and instructor to further refine analysis.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400" b="1" dirty="0"/>
              <a:t>Monitor and Refine</a:t>
            </a:r>
            <a:r>
              <a:rPr lang="en-US" sz="2400" dirty="0"/>
              <a:t>: Continuously track performance and adjust pricing strategies based on new data and feedback.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000" b="1" dirty="0" smtClean="0"/>
              <a:t>Conclusion</a:t>
            </a:r>
            <a:endParaRPr lang="en-IN" sz="60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/>
              <a:t>Data analysis reveals clear opportunities for revenue optimization through dynamic pricing.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/>
              <a:t>A refined forecasting model provides better predictability.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/>
              <a:t>Targeted strategies based on class, time, and location are key.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/>
              <a:t>Continuous monitoring and data collection are essential for long-term success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 Introduction &amp; Objectives</a:t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/>
              <a:t>Analyze historical fitness class booking data (April-June 2018).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/>
              <a:t>Identify key demand patterns and influencing factors.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/>
              <a:t>Develop and evaluate a dynamic pricing strategy.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/>
              <a:t>Provide data-driven business recommendations to optimize revenue</a:t>
            </a:r>
            <a:r>
              <a:rPr lang="en-US" sz="2800" dirty="0" smtClean="0"/>
              <a:t>.</a:t>
            </a:r>
            <a:endParaRPr lang="en-IN" sz="2800" dirty="0" smtClean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IN" sz="6600" dirty="0"/>
              <a:t> Data Overview &amp; </a:t>
            </a:r>
            <a:r>
              <a:rPr lang="en-IN" sz="6600" dirty="0" smtClean="0"/>
              <a:t>Cleaning</a:t>
            </a:r>
            <a:endParaRPr lang="en-IN" sz="66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 </a:t>
            </a:r>
            <a:r>
              <a:rPr lang="en-US" sz="3200" dirty="0"/>
              <a:t>Combined data from "Classes April-May 2018.csv" and "Classes June 2018.csv".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 </a:t>
            </a:r>
            <a:r>
              <a:rPr lang="en-US" sz="3200" dirty="0"/>
              <a:t>Standardized column names and handled missing data.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 </a:t>
            </a:r>
            <a:r>
              <a:rPr lang="en-US" sz="3200" dirty="0"/>
              <a:t>Cleaned class names and converted date/time formats.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3200" dirty="0" smtClean="0"/>
              <a:t> </a:t>
            </a:r>
            <a:r>
              <a:rPr lang="en-US" sz="3200" dirty="0"/>
              <a:t>Created a cleaned dataset for analysis.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12192000" cy="1450757"/>
          </a:xfrm>
        </p:spPr>
        <p:txBody>
          <a:bodyPr>
            <a:normAutofit/>
          </a:bodyPr>
          <a:lstStyle/>
          <a:p>
            <a:pPr algn="ctr"/>
            <a:r>
              <a:rPr lang="en-US" b="1" dirty="0"/>
              <a:t>Overall Demand Forecasting (SARIMA Model</a:t>
            </a:r>
            <a:r>
              <a:rPr lang="en-US" b="1" dirty="0" smtClean="0"/>
              <a:t>)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/>
              <a:t>Aggregated daily bookings to create a time series.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/>
              <a:t>Trained a SARIMA model to forecast total daily demand.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/>
              <a:t>Initial SARIMA(1, 1, 1)x(1, 1, 1, 7) model showed a Mean Absolute Error (MAE) of 87.24 and Mean Squared Error (MSE) of 12238.76.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/>
              <a:t>Refined SARIMA(1, 1, 0)x(0, 1, 1, 7) model improved accuracy (MAE: 69.64, MSE: 7282.22).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/>
              <a:t>Future forecasts indicate continuing weekly seasonality</a:t>
            </a:r>
            <a:r>
              <a:rPr lang="en-US" sz="2800" dirty="0" smtClean="0"/>
              <a:t>.</a:t>
            </a:r>
            <a:endParaRPr lang="en-US" sz="28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329784" y="288061"/>
            <a:ext cx="11862215" cy="44694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Covariance matrix calculated using the outer product of gradients (complex-step). </a:t>
            </a:r>
            <a:endParaRPr lang="en-IN" sz="28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 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Absolute Error (MAE)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for alternative forecasts: 69.64 </a:t>
            </a:r>
            <a:endParaRPr lang="en-IN" sz="28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b="1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Mean </a:t>
            </a:r>
            <a:r>
              <a:rPr lang="en-IN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Squared Error (MSE) 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alternative forecasts: 7282.22 </a:t>
            </a:r>
            <a:endParaRPr lang="en-IN" sz="28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Original 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SARIMA Model Metrics: </a:t>
            </a:r>
            <a:endParaRPr lang="en-IN" sz="28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IN" sz="2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MAE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87.24 </a:t>
            </a:r>
            <a:endParaRPr lang="en-IN" sz="28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IN" sz="2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MSE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12238.76 </a:t>
            </a:r>
            <a:endParaRPr lang="en-IN" sz="28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en-IN" sz="2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Alternative 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SARIMA Model Metrics: </a:t>
            </a:r>
            <a:endParaRPr lang="en-IN" sz="28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IN" sz="2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MAE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69.64 </a:t>
            </a:r>
            <a:endParaRPr lang="en-IN" sz="2800" dirty="0" smtClean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914400" lvl="1" indent="-457200">
              <a:buFont typeface="Courier New" panose="02070309020205020404" pitchFamily="49" charset="0"/>
              <a:buChar char="o"/>
            </a:pPr>
            <a:r>
              <a:rPr lang="en-IN" sz="2800" dirty="0" smtClean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MSE</a:t>
            </a:r>
            <a:r>
              <a:rPr lang="en-IN" sz="28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7282.22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b="1" dirty="0"/>
              <a:t>High-Demand Class and Time </a:t>
            </a:r>
            <a:r>
              <a:rPr lang="en-US" b="1" dirty="0" smtClean="0"/>
              <a:t>Identification</a:t>
            </a: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/>
              <a:t>Identified top 5 classes by average bookings: Line Dance, </a:t>
            </a:r>
            <a:r>
              <a:rPr lang="en-US" sz="2800" dirty="0" err="1"/>
              <a:t>Aquafit</a:t>
            </a:r>
            <a:r>
              <a:rPr lang="en-US" sz="2800" dirty="0"/>
              <a:t> Noon, Zumba Gold, Body Attack, Pilates Noon.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/>
              <a:t>Peak booking times observed on weekends and specific evening hours (18:00 - 20:00).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2800" dirty="0" smtClean="0"/>
              <a:t> </a:t>
            </a:r>
            <a:r>
              <a:rPr lang="en-US" sz="2800" dirty="0"/>
              <a:t>Analysis of top classes shows demand concentrated on specific days and hours within those classes (e.g., Line Dance on Tuesdays at Hour 0</a:t>
            </a:r>
            <a:r>
              <a:rPr lang="en-US" sz="2800" dirty="0" smtClean="0"/>
              <a:t>).</a:t>
            </a:r>
            <a:endParaRPr lang="en-US" sz="28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4600" b="1" dirty="0"/>
              <a:t>High-Demand Class and Time Identification Top 5 classes by average bookings</a:t>
            </a:r>
            <a:r>
              <a:rPr lang="en-US" sz="4600" b="1" dirty="0" smtClean="0"/>
              <a:t>:</a:t>
            </a:r>
            <a:endParaRPr lang="en-US" sz="4600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664703619"/>
              </p:ext>
            </p:extLst>
          </p:nvPr>
        </p:nvGraphicFramePr>
        <p:xfrm>
          <a:off x="1786393" y="2080590"/>
          <a:ext cx="8680174" cy="3935896"/>
        </p:xfrm>
        <a:graphic>
          <a:graphicData uri="http://schemas.openxmlformats.org/drawingml/2006/table">
            <a:tbl>
              <a:tblPr firstRow="1">
                <a:tableStyleId>{93296810-A885-4BE3-A3E7-6D5BEEA58F35}</a:tableStyleId>
              </a:tblPr>
              <a:tblGrid>
                <a:gridCol w="4340087">
                  <a:extLst>
                    <a:ext uri="{9D8B030D-6E8A-4147-A177-3AD203B41FA5}">
                      <a16:colId xmlns:a16="http://schemas.microsoft.com/office/drawing/2014/main" val="3352883944"/>
                    </a:ext>
                  </a:extLst>
                </a:gridCol>
                <a:gridCol w="4340087">
                  <a:extLst>
                    <a:ext uri="{9D8B030D-6E8A-4147-A177-3AD203B41FA5}">
                      <a16:colId xmlns:a16="http://schemas.microsoft.com/office/drawing/2014/main" val="4160287366"/>
                    </a:ext>
                  </a:extLst>
                </a:gridCol>
              </a:tblGrid>
              <a:tr h="763561">
                <a:tc>
                  <a:txBody>
                    <a:bodyPr/>
                    <a:lstStyle/>
                    <a:p>
                      <a:pPr marL="0" marR="0" indent="0" algn="just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2800" spc="0" dirty="0" err="1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  <a:t>ClassName</a:t>
                      </a:r>
                      <a:endParaRPr lang="en-IN" sz="1400" b="1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R="0" algn="just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2400" spc="0" dirty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  <a:t>Total </a:t>
                      </a:r>
                      <a:r>
                        <a:rPr lang="en-IN" sz="2400" spc="0" dirty="0" smtClean="0">
                          <a:ln>
                            <a:noFill/>
                          </a:ln>
                          <a:solidFill>
                            <a:srgbClr val="002060"/>
                          </a:solidFill>
                          <a:effectLst/>
                        </a:rPr>
                        <a:t>Average Bookings</a:t>
                      </a:r>
                      <a:endParaRPr lang="en-IN" sz="1200" b="1" dirty="0">
                        <a:ln>
                          <a:noFill/>
                        </a:ln>
                        <a:solidFill>
                          <a:srgbClr val="00206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2626775934"/>
                  </a:ext>
                </a:extLst>
              </a:tr>
              <a:tr h="625153">
                <a:tc>
                  <a:txBody>
                    <a:bodyPr/>
                    <a:lstStyle/>
                    <a:p>
                      <a:pPr marR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1800" spc="0" dirty="0">
                          <a:ln>
                            <a:solidFill>
                              <a:srgbClr val="00B0F0"/>
                            </a:solidFill>
                          </a:ln>
                          <a:solidFill>
                            <a:srgbClr val="0070C0"/>
                          </a:solidFill>
                          <a:effectLst/>
                        </a:rPr>
                        <a:t>Line Dance</a:t>
                      </a:r>
                      <a:endParaRPr lang="en-IN" sz="1200" dirty="0">
                        <a:ln>
                          <a:solidFill>
                            <a:srgbClr val="00B0F0"/>
                          </a:solidFill>
                        </a:ln>
                        <a:solidFill>
                          <a:srgbClr val="0070C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R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1800" spc="0">
                          <a:ln>
                            <a:solidFill>
                              <a:srgbClr val="00B0F0"/>
                            </a:solidFill>
                          </a:ln>
                          <a:solidFill>
                            <a:srgbClr val="0070C0"/>
                          </a:solidFill>
                          <a:effectLst/>
                        </a:rPr>
                        <a:t>40.461538</a:t>
                      </a:r>
                      <a:endParaRPr lang="en-IN" sz="1200">
                        <a:ln>
                          <a:solidFill>
                            <a:srgbClr val="00B0F0"/>
                          </a:solidFill>
                        </a:ln>
                        <a:solidFill>
                          <a:srgbClr val="0070C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2236176834"/>
                  </a:ext>
                </a:extLst>
              </a:tr>
              <a:tr h="625153">
                <a:tc>
                  <a:txBody>
                    <a:bodyPr/>
                    <a:lstStyle/>
                    <a:p>
                      <a:pPr marR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1800" spc="0" dirty="0" err="1">
                          <a:ln>
                            <a:solidFill>
                              <a:srgbClr val="00B0F0"/>
                            </a:solidFill>
                          </a:ln>
                          <a:solidFill>
                            <a:srgbClr val="0070C0"/>
                          </a:solidFill>
                          <a:effectLst/>
                        </a:rPr>
                        <a:t>Aquafit</a:t>
                      </a:r>
                      <a:r>
                        <a:rPr lang="en-IN" sz="1800" spc="0" dirty="0">
                          <a:ln>
                            <a:solidFill>
                              <a:srgbClr val="00B0F0"/>
                            </a:solidFill>
                          </a:ln>
                          <a:solidFill>
                            <a:srgbClr val="0070C0"/>
                          </a:solidFill>
                          <a:effectLst/>
                        </a:rPr>
                        <a:t> Noon</a:t>
                      </a:r>
                      <a:endParaRPr lang="en-IN" sz="1200" dirty="0">
                        <a:ln>
                          <a:solidFill>
                            <a:srgbClr val="00B0F0"/>
                          </a:solidFill>
                        </a:ln>
                        <a:solidFill>
                          <a:srgbClr val="0070C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R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1800" spc="0" dirty="0">
                          <a:ln>
                            <a:solidFill>
                              <a:srgbClr val="00B0F0"/>
                            </a:solidFill>
                          </a:ln>
                          <a:solidFill>
                            <a:srgbClr val="0070C0"/>
                          </a:solidFill>
                          <a:effectLst/>
                        </a:rPr>
                        <a:t>31.384615</a:t>
                      </a:r>
                      <a:endParaRPr lang="en-IN" sz="1200" dirty="0">
                        <a:ln>
                          <a:solidFill>
                            <a:srgbClr val="00B0F0"/>
                          </a:solidFill>
                        </a:ln>
                        <a:solidFill>
                          <a:srgbClr val="0070C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4198637101"/>
                  </a:ext>
                </a:extLst>
              </a:tr>
              <a:tr h="625153">
                <a:tc>
                  <a:txBody>
                    <a:bodyPr/>
                    <a:lstStyle/>
                    <a:p>
                      <a:pPr marR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1800" spc="0">
                          <a:ln>
                            <a:solidFill>
                              <a:srgbClr val="00B0F0"/>
                            </a:solidFill>
                          </a:ln>
                          <a:solidFill>
                            <a:srgbClr val="0070C0"/>
                          </a:solidFill>
                          <a:effectLst/>
                        </a:rPr>
                        <a:t>Zumba Gold</a:t>
                      </a:r>
                      <a:endParaRPr lang="en-IN" sz="1200">
                        <a:ln>
                          <a:solidFill>
                            <a:srgbClr val="00B0F0"/>
                          </a:solidFill>
                        </a:ln>
                        <a:solidFill>
                          <a:srgbClr val="0070C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1800" spc="0">
                          <a:ln>
                            <a:solidFill>
                              <a:srgbClr val="00B0F0"/>
                            </a:solidFill>
                          </a:ln>
                          <a:solidFill>
                            <a:srgbClr val="0070C0"/>
                          </a:solidFill>
                          <a:effectLst/>
                        </a:rPr>
                        <a:t>30.615385</a:t>
                      </a:r>
                      <a:endParaRPr lang="en-IN" sz="1200">
                        <a:ln>
                          <a:solidFill>
                            <a:srgbClr val="00B0F0"/>
                          </a:solidFill>
                        </a:ln>
                        <a:solidFill>
                          <a:srgbClr val="0070C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480291321"/>
                  </a:ext>
                </a:extLst>
              </a:tr>
              <a:tr h="625153">
                <a:tc>
                  <a:txBody>
                    <a:bodyPr/>
                    <a:lstStyle/>
                    <a:p>
                      <a:pPr marR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1800" spc="0">
                          <a:ln>
                            <a:solidFill>
                              <a:srgbClr val="00B0F0"/>
                            </a:solidFill>
                          </a:ln>
                          <a:solidFill>
                            <a:srgbClr val="0070C0"/>
                          </a:solidFill>
                          <a:effectLst/>
                        </a:rPr>
                        <a:t>Body Attack</a:t>
                      </a:r>
                      <a:endParaRPr lang="en-IN" sz="1200">
                        <a:ln>
                          <a:solidFill>
                            <a:srgbClr val="00B0F0"/>
                          </a:solidFill>
                        </a:ln>
                        <a:solidFill>
                          <a:srgbClr val="0070C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R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1800" spc="0">
                          <a:ln>
                            <a:solidFill>
                              <a:srgbClr val="00B0F0"/>
                            </a:solidFill>
                          </a:ln>
                          <a:solidFill>
                            <a:srgbClr val="0070C0"/>
                          </a:solidFill>
                          <a:effectLst/>
                        </a:rPr>
                        <a:t>29.090909</a:t>
                      </a:r>
                      <a:endParaRPr lang="en-IN" sz="1200">
                        <a:ln>
                          <a:solidFill>
                            <a:srgbClr val="00B0F0"/>
                          </a:solidFill>
                        </a:ln>
                        <a:solidFill>
                          <a:srgbClr val="0070C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2794500945"/>
                  </a:ext>
                </a:extLst>
              </a:tr>
              <a:tr h="671723">
                <a:tc>
                  <a:txBody>
                    <a:bodyPr/>
                    <a:lstStyle/>
                    <a:p>
                      <a:pPr marR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1800" spc="0">
                          <a:ln>
                            <a:solidFill>
                              <a:srgbClr val="00B0F0"/>
                            </a:solidFill>
                          </a:ln>
                          <a:solidFill>
                            <a:srgbClr val="0070C0"/>
                          </a:solidFill>
                          <a:effectLst/>
                        </a:rPr>
                        <a:t>Pilates Noon</a:t>
                      </a:r>
                      <a:endParaRPr lang="en-IN" sz="1200">
                        <a:ln>
                          <a:solidFill>
                            <a:srgbClr val="00B0F0"/>
                          </a:solidFill>
                        </a:ln>
                        <a:solidFill>
                          <a:srgbClr val="0070C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R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1800" spc="0" dirty="0">
                          <a:ln>
                            <a:solidFill>
                              <a:srgbClr val="00B0F0"/>
                            </a:solidFill>
                          </a:ln>
                          <a:solidFill>
                            <a:srgbClr val="0070C0"/>
                          </a:solidFill>
                          <a:effectLst/>
                        </a:rPr>
                        <a:t>28.076923</a:t>
                      </a:r>
                      <a:endParaRPr lang="en-IN" sz="1200" dirty="0">
                        <a:ln>
                          <a:solidFill>
                            <a:srgbClr val="00B0F0"/>
                          </a:solidFill>
                        </a:ln>
                        <a:solidFill>
                          <a:srgbClr val="0070C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2118415512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="">
      <p:transition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"/>
          <p:cNvSpPr>
            <a:spLocks noGrp="1" noChangeArrowheads="1"/>
          </p:cNvSpPr>
          <p:nvPr>
            <p:ph type="title"/>
          </p:nvPr>
        </p:nvSpPr>
        <p:spPr bwMode="auto">
          <a:xfrm>
            <a:off x="1097280" y="616104"/>
            <a:ext cx="9769503" cy="79175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US" sz="6000" b="1" dirty="0">
                <a:latin typeface="+mn-lt"/>
              </a:rPr>
              <a:t>Peak days by average bookings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71423178"/>
              </p:ext>
            </p:extLst>
          </p:nvPr>
        </p:nvGraphicFramePr>
        <p:xfrm>
          <a:off x="1616765" y="1868559"/>
          <a:ext cx="9250018" cy="4028657"/>
        </p:xfrm>
        <a:graphic>
          <a:graphicData uri="http://schemas.openxmlformats.org/drawingml/2006/table">
            <a:tbl>
              <a:tblPr firstRow="1">
                <a:tableStyleId>{284E427A-3D55-4303-BF80-6455036E1DE7}</a:tableStyleId>
              </a:tblPr>
              <a:tblGrid>
                <a:gridCol w="4625009">
                  <a:extLst>
                    <a:ext uri="{9D8B030D-6E8A-4147-A177-3AD203B41FA5}">
                      <a16:colId xmlns:a16="http://schemas.microsoft.com/office/drawing/2014/main" val="1132683010"/>
                    </a:ext>
                  </a:extLst>
                </a:gridCol>
                <a:gridCol w="4625009">
                  <a:extLst>
                    <a:ext uri="{9D8B030D-6E8A-4147-A177-3AD203B41FA5}">
                      <a16:colId xmlns:a16="http://schemas.microsoft.com/office/drawing/2014/main" val="21272170"/>
                    </a:ext>
                  </a:extLst>
                </a:gridCol>
              </a:tblGrid>
              <a:tr h="570582">
                <a:tc>
                  <a:txBody>
                    <a:bodyPr/>
                    <a:lstStyle/>
                    <a:p>
                      <a:pPr marL="0" marR="0" indent="0" algn="just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2400" spc="0" dirty="0" smtClean="0">
                          <a:effectLst/>
                        </a:rPr>
                        <a:t>Day of the Week</a:t>
                      </a:r>
                      <a:endParaRPr lang="en-IN" sz="2400" dirty="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R="0" algn="just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2400" spc="0">
                          <a:effectLst/>
                        </a:rPr>
                        <a:t>Total Average Bookings</a:t>
                      </a:r>
                      <a:endParaRPr lang="en-IN" sz="2400">
                        <a:solidFill>
                          <a:schemeClr val="bg2">
                            <a:lumMod val="75000"/>
                          </a:schemeClr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081948140"/>
                  </a:ext>
                </a:extLst>
              </a:tr>
              <a:tr h="478727">
                <a:tc>
                  <a:txBody>
                    <a:bodyPr/>
                    <a:lstStyle/>
                    <a:p>
                      <a:pPr marL="0" marR="0" indent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2400" spc="0" dirty="0">
                          <a:solidFill>
                            <a:srgbClr val="0070C0"/>
                          </a:solidFill>
                          <a:effectLst/>
                        </a:rPr>
                        <a:t>Monday       </a:t>
                      </a:r>
                      <a:endParaRPr lang="en-IN" sz="2400" dirty="0">
                        <a:solidFill>
                          <a:srgbClr val="0070C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2400" spc="0">
                          <a:solidFill>
                            <a:srgbClr val="0070C0"/>
                          </a:solidFill>
                          <a:effectLst/>
                        </a:rPr>
                        <a:t>17.166976</a:t>
                      </a:r>
                      <a:endParaRPr lang="en-IN" sz="2400">
                        <a:solidFill>
                          <a:srgbClr val="0070C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4010917260"/>
                  </a:ext>
                </a:extLst>
              </a:tr>
              <a:tr h="478727">
                <a:tc>
                  <a:txBody>
                    <a:bodyPr/>
                    <a:lstStyle/>
                    <a:p>
                      <a:pPr marL="0" marR="0" indent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2400" spc="0">
                          <a:solidFill>
                            <a:srgbClr val="0070C0"/>
                          </a:solidFill>
                          <a:effectLst/>
                        </a:rPr>
                        <a:t>Tuesday      </a:t>
                      </a:r>
                      <a:endParaRPr lang="en-IN" sz="2400">
                        <a:solidFill>
                          <a:srgbClr val="0070C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2400" spc="0">
                          <a:solidFill>
                            <a:srgbClr val="0070C0"/>
                          </a:solidFill>
                          <a:effectLst/>
                        </a:rPr>
                        <a:t>20.165766</a:t>
                      </a:r>
                      <a:endParaRPr lang="en-IN" sz="2400">
                        <a:solidFill>
                          <a:srgbClr val="0070C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515634530"/>
                  </a:ext>
                </a:extLst>
              </a:tr>
              <a:tr h="478727">
                <a:tc>
                  <a:txBody>
                    <a:bodyPr/>
                    <a:lstStyle/>
                    <a:p>
                      <a:pPr marL="0" marR="0" indent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2400" spc="0">
                          <a:solidFill>
                            <a:srgbClr val="0070C0"/>
                          </a:solidFill>
                          <a:effectLst/>
                        </a:rPr>
                        <a:t>Wednesday    </a:t>
                      </a:r>
                      <a:endParaRPr lang="en-IN" sz="2400">
                        <a:solidFill>
                          <a:srgbClr val="0070C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2400" spc="0" dirty="0">
                          <a:solidFill>
                            <a:srgbClr val="0070C0"/>
                          </a:solidFill>
                          <a:effectLst/>
                        </a:rPr>
                        <a:t>16.055300</a:t>
                      </a:r>
                      <a:endParaRPr lang="en-IN" sz="2400" dirty="0">
                        <a:solidFill>
                          <a:srgbClr val="0070C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3462300501"/>
                  </a:ext>
                </a:extLst>
              </a:tr>
              <a:tr h="478727">
                <a:tc>
                  <a:txBody>
                    <a:bodyPr/>
                    <a:lstStyle/>
                    <a:p>
                      <a:pPr marL="0" marR="0" indent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2400" spc="0">
                          <a:solidFill>
                            <a:srgbClr val="0070C0"/>
                          </a:solidFill>
                          <a:effectLst/>
                        </a:rPr>
                        <a:t>Thursday     </a:t>
                      </a:r>
                      <a:endParaRPr lang="en-IN" sz="2400">
                        <a:solidFill>
                          <a:srgbClr val="0070C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2400" spc="0">
                          <a:solidFill>
                            <a:srgbClr val="0070C0"/>
                          </a:solidFill>
                          <a:effectLst/>
                        </a:rPr>
                        <a:t>16.127660</a:t>
                      </a:r>
                      <a:endParaRPr lang="en-IN" sz="2400">
                        <a:solidFill>
                          <a:srgbClr val="0070C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3922363350"/>
                  </a:ext>
                </a:extLst>
              </a:tr>
              <a:tr h="514389">
                <a:tc>
                  <a:txBody>
                    <a:bodyPr/>
                    <a:lstStyle/>
                    <a:p>
                      <a:pPr marL="0" marR="0" indent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2400" spc="0">
                          <a:solidFill>
                            <a:srgbClr val="0070C0"/>
                          </a:solidFill>
                          <a:effectLst/>
                        </a:rPr>
                        <a:t>Friday       </a:t>
                      </a:r>
                      <a:endParaRPr lang="en-IN" sz="2400">
                        <a:solidFill>
                          <a:srgbClr val="0070C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2400" spc="0">
                          <a:solidFill>
                            <a:srgbClr val="0070C0"/>
                          </a:solidFill>
                          <a:effectLst/>
                        </a:rPr>
                        <a:t>14.352697</a:t>
                      </a:r>
                      <a:endParaRPr lang="en-IN" sz="2400">
                        <a:solidFill>
                          <a:srgbClr val="0070C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2369177084"/>
                  </a:ext>
                </a:extLst>
              </a:tr>
              <a:tr h="514389">
                <a:tc>
                  <a:txBody>
                    <a:bodyPr/>
                    <a:lstStyle/>
                    <a:p>
                      <a:pPr marL="0" marR="0" indent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2400" spc="0">
                          <a:solidFill>
                            <a:srgbClr val="0070C0"/>
                          </a:solidFill>
                          <a:effectLst/>
                        </a:rPr>
                        <a:t>Saturday     </a:t>
                      </a:r>
                      <a:endParaRPr lang="en-IN" sz="2400">
                        <a:solidFill>
                          <a:srgbClr val="0070C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2400" spc="0">
                          <a:solidFill>
                            <a:srgbClr val="0070C0"/>
                          </a:solidFill>
                          <a:effectLst/>
                        </a:rPr>
                        <a:t>17.917293</a:t>
                      </a:r>
                      <a:endParaRPr lang="en-IN" sz="2400">
                        <a:solidFill>
                          <a:srgbClr val="0070C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270120887"/>
                  </a:ext>
                </a:extLst>
              </a:tr>
              <a:tr h="514389">
                <a:tc>
                  <a:txBody>
                    <a:bodyPr/>
                    <a:lstStyle/>
                    <a:p>
                      <a:pPr marL="0" marR="0" indent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2400" spc="0">
                          <a:solidFill>
                            <a:srgbClr val="0070C0"/>
                          </a:solidFill>
                          <a:effectLst/>
                        </a:rPr>
                        <a:t>Sunday       </a:t>
                      </a:r>
                      <a:endParaRPr lang="en-IN" sz="2400">
                        <a:solidFill>
                          <a:srgbClr val="0070C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2400" spc="0" dirty="0">
                          <a:solidFill>
                            <a:srgbClr val="0070C0"/>
                          </a:solidFill>
                          <a:effectLst/>
                        </a:rPr>
                        <a:t>19.418182</a:t>
                      </a:r>
                      <a:endParaRPr lang="en-IN" sz="2400" dirty="0">
                        <a:solidFill>
                          <a:srgbClr val="0070C0"/>
                        </a:solidFill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6472422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93630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b="1" dirty="0"/>
              <a:t>Correlation matrix with 'Booked' as the target </a:t>
            </a:r>
            <a:r>
              <a:rPr lang="en-US" b="1" dirty="0" smtClean="0"/>
              <a:t>variable :</a:t>
            </a:r>
            <a:endParaRPr lang="en-IN" b="1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19288658"/>
              </p:ext>
            </p:extLst>
          </p:nvPr>
        </p:nvGraphicFramePr>
        <p:xfrm>
          <a:off x="1311965" y="1922890"/>
          <a:ext cx="9303026" cy="4053840"/>
        </p:xfrm>
        <a:graphic>
          <a:graphicData uri="http://schemas.openxmlformats.org/drawingml/2006/table">
            <a:tbl>
              <a:tblPr>
                <a:tableStyleId>{B301B821-A1FF-4177-AEE7-76D212191A09}</a:tableStyleId>
              </a:tblPr>
              <a:tblGrid>
                <a:gridCol w="4651513">
                  <a:extLst>
                    <a:ext uri="{9D8B030D-6E8A-4147-A177-3AD203B41FA5}">
                      <a16:colId xmlns:a16="http://schemas.microsoft.com/office/drawing/2014/main" val="4071686189"/>
                    </a:ext>
                  </a:extLst>
                </a:gridCol>
                <a:gridCol w="4651513">
                  <a:extLst>
                    <a:ext uri="{9D8B030D-6E8A-4147-A177-3AD203B41FA5}">
                      <a16:colId xmlns:a16="http://schemas.microsoft.com/office/drawing/2014/main" val="306060273"/>
                    </a:ext>
                  </a:extLst>
                </a:gridCol>
              </a:tblGrid>
              <a:tr h="488534">
                <a:tc>
                  <a:txBody>
                    <a:bodyPr/>
                    <a:lstStyle/>
                    <a:p>
                      <a:pPr marL="0" marR="0" indent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2400" spc="0" dirty="0" err="1">
                          <a:effectLst/>
                        </a:rPr>
                        <a:t>MaxCapacity</a:t>
                      </a:r>
                      <a:r>
                        <a:rPr lang="en-IN" sz="2400" spc="0" dirty="0">
                          <a:effectLst/>
                        </a:rPr>
                        <a:t>          </a:t>
                      </a:r>
                      <a:endParaRPr lang="en-IN" sz="28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2400" spc="0">
                          <a:effectLst/>
                        </a:rPr>
                        <a:t>0.440306</a:t>
                      </a:r>
                      <a:endParaRPr lang="en-IN" sz="2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42730635"/>
                  </a:ext>
                </a:extLst>
              </a:tr>
              <a:tr h="488534">
                <a:tc>
                  <a:txBody>
                    <a:bodyPr/>
                    <a:lstStyle/>
                    <a:p>
                      <a:pPr marL="0" marR="0" indent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2400" spc="0">
                          <a:effectLst/>
                        </a:rPr>
                        <a:t>DayOfWeek_Tuesday    </a:t>
                      </a:r>
                      <a:endParaRPr lang="en-IN" sz="2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2400" spc="0">
                          <a:effectLst/>
                        </a:rPr>
                        <a:t>0.150892</a:t>
                      </a:r>
                      <a:endParaRPr lang="en-IN" sz="2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810199147"/>
                  </a:ext>
                </a:extLst>
              </a:tr>
              <a:tr h="488534">
                <a:tc>
                  <a:txBody>
                    <a:bodyPr/>
                    <a:lstStyle/>
                    <a:p>
                      <a:pPr marL="0" marR="0" indent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2400" spc="0">
                          <a:effectLst/>
                        </a:rPr>
                        <a:t>DayOfWeek_Sunday     </a:t>
                      </a:r>
                      <a:endParaRPr lang="en-IN" sz="2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2400" spc="0">
                          <a:effectLst/>
                        </a:rPr>
                        <a:t>0.058362</a:t>
                      </a:r>
                      <a:endParaRPr lang="en-IN" sz="2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3794823485"/>
                  </a:ext>
                </a:extLst>
              </a:tr>
              <a:tr h="488534">
                <a:tc>
                  <a:txBody>
                    <a:bodyPr/>
                    <a:lstStyle/>
                    <a:p>
                      <a:pPr marL="0" marR="0" indent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2400" spc="0">
                          <a:effectLst/>
                        </a:rPr>
                        <a:t>DayOfWeek_Saturday   </a:t>
                      </a:r>
                      <a:endParaRPr lang="en-IN" sz="2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2400" spc="0">
                          <a:effectLst/>
                        </a:rPr>
                        <a:t>0.027673</a:t>
                      </a:r>
                      <a:endParaRPr lang="en-IN" sz="2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3736509104"/>
                  </a:ext>
                </a:extLst>
              </a:tr>
              <a:tr h="524926">
                <a:tc>
                  <a:txBody>
                    <a:bodyPr/>
                    <a:lstStyle/>
                    <a:p>
                      <a:pPr marL="0" marR="0" indent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2400" spc="0">
                          <a:effectLst/>
                        </a:rPr>
                        <a:t>DayOfWeek_Monday     </a:t>
                      </a:r>
                      <a:endParaRPr lang="en-IN" sz="2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2400" spc="0">
                          <a:effectLst/>
                        </a:rPr>
                        <a:t>0.005721</a:t>
                      </a:r>
                      <a:endParaRPr lang="en-IN" sz="2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1106941676"/>
                  </a:ext>
                </a:extLst>
              </a:tr>
              <a:tr h="524926">
                <a:tc>
                  <a:txBody>
                    <a:bodyPr/>
                    <a:lstStyle/>
                    <a:p>
                      <a:pPr marL="0" marR="0" indent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2400" spc="0">
                          <a:effectLst/>
                        </a:rPr>
                        <a:t>DayOfWeek_Thursday   </a:t>
                      </a:r>
                      <a:endParaRPr lang="en-IN" sz="2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2400" spc="0">
                          <a:effectLst/>
                        </a:rPr>
                        <a:t>-0.042599</a:t>
                      </a:r>
                      <a:endParaRPr lang="en-IN" sz="2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4294208296"/>
                  </a:ext>
                </a:extLst>
              </a:tr>
              <a:tr h="524926">
                <a:tc>
                  <a:txBody>
                    <a:bodyPr/>
                    <a:lstStyle/>
                    <a:p>
                      <a:pPr marL="0" marR="0" indent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2400" spc="0">
                          <a:effectLst/>
                        </a:rPr>
                        <a:t>DayOfWeek_Wednesday  </a:t>
                      </a:r>
                      <a:endParaRPr lang="en-IN" sz="2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2400" spc="0">
                          <a:effectLst/>
                        </a:rPr>
                        <a:t>-0.052917</a:t>
                      </a:r>
                      <a:endParaRPr lang="en-IN" sz="2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34590605"/>
                  </a:ext>
                </a:extLst>
              </a:tr>
              <a:tr h="524926">
                <a:tc>
                  <a:txBody>
                    <a:bodyPr/>
                    <a:lstStyle/>
                    <a:p>
                      <a:pPr marL="0" marR="0" indent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2400" spc="0">
                          <a:effectLst/>
                        </a:rPr>
                        <a:t>PriceINR              </a:t>
                      </a:r>
                      <a:endParaRPr lang="en-IN" sz="280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tc>
                  <a:txBody>
                    <a:bodyPr/>
                    <a:lstStyle/>
                    <a:p>
                      <a:pPr marL="0" marR="0" indent="0" algn="l" latinLnBrk="1"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  <a:tab pos="581660" algn="l"/>
                          <a:tab pos="1163320" algn="l"/>
                          <a:tab pos="1744980" algn="l"/>
                          <a:tab pos="2326640" algn="l"/>
                          <a:tab pos="2908300" algn="l"/>
                          <a:tab pos="3489960" algn="l"/>
                          <a:tab pos="4071620" algn="l"/>
                          <a:tab pos="4653280" algn="l"/>
                          <a:tab pos="5234940" algn="l"/>
                          <a:tab pos="5816600" algn="l"/>
                          <a:tab pos="6398260" algn="l"/>
                          <a:tab pos="6979920" algn="l"/>
                          <a:tab pos="7561580" algn="l"/>
                          <a:tab pos="8143240" algn="l"/>
                          <a:tab pos="8724900" algn="l"/>
                          <a:tab pos="9306560" algn="l"/>
                        </a:tabLst>
                      </a:pPr>
                      <a:r>
                        <a:rPr lang="en-IN" sz="2400" spc="0" dirty="0">
                          <a:effectLst/>
                        </a:rPr>
                        <a:t>-0.188012</a:t>
                      </a:r>
                      <a:endParaRPr lang="en-IN" sz="2800" dirty="0">
                        <a:effectLst/>
                        <a:latin typeface="Courier New" panose="02070309020205020404" pitchFamily="49" charset="0"/>
                        <a:ea typeface="Times New Roman" panose="02020603050405020304" pitchFamily="18" charset="0"/>
                      </a:endParaRPr>
                    </a:p>
                  </a:txBody>
                  <a:tcPr marL="68580" marR="68580" anchor="ctr"/>
                </a:tc>
                <a:extLst>
                  <a:ext uri="{0D108BD9-81ED-4DB2-BD59-A6C34878D82A}">
                    <a16:rowId xmlns:a16="http://schemas.microsoft.com/office/drawing/2014/main" val="30453439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89684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</TotalTime>
  <Words>858</Words>
  <Application>Microsoft Office PowerPoint</Application>
  <PresentationFormat>Widescreen</PresentationFormat>
  <Paragraphs>118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4" baseType="lpstr"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Maximizing Revenue through Dynamic Pricing for Fitness Classes</vt:lpstr>
      <vt:lpstr> Introduction &amp; Objectives </vt:lpstr>
      <vt:lpstr> Data Overview &amp; Cleaning</vt:lpstr>
      <vt:lpstr>Overall Demand Forecasting (SARIMA Model)</vt:lpstr>
      <vt:lpstr>PowerPoint Presentation</vt:lpstr>
      <vt:lpstr>High-Demand Class and Time Identification</vt:lpstr>
      <vt:lpstr>High-Demand Class and Time Identification Top 5 classes by average bookings:</vt:lpstr>
      <vt:lpstr>Peak days by average bookings</vt:lpstr>
      <vt:lpstr>Correlation matrix with 'Booked' as the target variable :</vt:lpstr>
      <vt:lpstr>PowerPoint Presentation</vt:lpstr>
      <vt:lpstr>Key Factor Analysis</vt:lpstr>
      <vt:lpstr>Dynamic Pricing Strategy - Formulation</vt:lpstr>
      <vt:lpstr> Proposed Dynamic Pricing Rules</vt:lpstr>
      <vt:lpstr>Dynamic Pricing Simulation &amp; Impact</vt:lpstr>
      <vt:lpstr>PowerPoint Presentation</vt:lpstr>
      <vt:lpstr>Business Recommendations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Maximizing Revenue through Dynamic Pricing for Fitness Classes</dc:title>
  <dc:creator>Acer</dc:creator>
  <cp:lastModifiedBy>Acer</cp:lastModifiedBy>
  <cp:revision>11</cp:revision>
  <dcterms:created xsi:type="dcterms:W3CDTF">2025-08-08T07:44:00Z</dcterms:created>
  <dcterms:modified xsi:type="dcterms:W3CDTF">2025-08-11T04:28:42Z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838DBB394087470AA8D28B28DAD2E90F_12</vt:lpwstr>
  </property>
  <property fmtid="{D5CDD505-2E9C-101B-9397-08002B2CF9AE}" pid="3" name="KSOProductBuildVer">
    <vt:lpwstr>1033-12.2.0.22222</vt:lpwstr>
  </property>
</Properties>
</file>