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Roboto" panose="02000000000000000000" pitchFamily="2" charset="0"/>
      <p:regular r:id="rId8"/>
    </p:embeddedFont>
    <p:embeddedFont>
      <p:font typeface="Saira Medium" panose="020B0604020202020204" charset="0"/>
      <p:regular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15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21/09/2025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52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21/09/2025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011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21/09/2025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612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68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5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942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322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21/09/2025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728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21/09/2025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6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21/09/2025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266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21/09/2025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409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21/09/2025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221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21/09/2025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529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21/09/2025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135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21/09/2025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836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21/09/2025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4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3787" y="828913"/>
            <a:ext cx="9203055" cy="690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Personal &amp; Institutional Information</a:t>
            </a:r>
            <a:endParaRPr lang="en-US" sz="4350" dirty="0"/>
          </a:p>
        </p:txBody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85864" y="130862"/>
            <a:ext cx="2662463" cy="266246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360235" y="2706410"/>
            <a:ext cx="1503878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73787" y="3728799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Institution: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73787" y="4295180"/>
            <a:ext cx="627173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KPR INSTITUTE OF ENGINEERING AND TECHNOLOGY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73787" y="4869894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Team Name: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773787" y="5436275"/>
            <a:ext cx="627173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ClimaCast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773787" y="6010989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Theme:</a:t>
            </a:r>
            <a:endParaRPr lang="en-US" sz="2150" dirty="0"/>
          </a:p>
        </p:txBody>
      </p:sp>
      <p:sp>
        <p:nvSpPr>
          <p:cNvPr id="10" name="Text 7"/>
          <p:cNvSpPr/>
          <p:nvPr/>
        </p:nvSpPr>
        <p:spPr>
          <a:xfrm>
            <a:off x="773787" y="6577370"/>
            <a:ext cx="627173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Predictive Analytics for Climate Change Impact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773787" y="7130058"/>
            <a:ext cx="627173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7592497" y="3728799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Project Title:</a:t>
            </a:r>
            <a:endParaRPr lang="en-US" sz="2150" dirty="0"/>
          </a:p>
        </p:txBody>
      </p:sp>
      <p:sp>
        <p:nvSpPr>
          <p:cNvPr id="13" name="Text 10"/>
          <p:cNvSpPr/>
          <p:nvPr/>
        </p:nvSpPr>
        <p:spPr>
          <a:xfrm>
            <a:off x="7592497" y="4295180"/>
            <a:ext cx="627173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ClimaCast – AI-Powered Climate Impact </a:t>
            </a:r>
            <a:r>
              <a:rPr lang="en-US" sz="170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Predictor 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7592497" y="4869894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Developer: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7592497" y="5436275"/>
            <a:ext cx="627173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KAUSHICK KUMAR S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7592497" y="6010989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Contact:</a:t>
            </a:r>
            <a:endParaRPr lang="en-US" sz="2150" dirty="0"/>
          </a:p>
        </p:txBody>
      </p:sp>
      <p:sp>
        <p:nvSpPr>
          <p:cNvPr id="17" name="Text 14"/>
          <p:cNvSpPr/>
          <p:nvPr/>
        </p:nvSpPr>
        <p:spPr>
          <a:xfrm>
            <a:off x="7592497" y="6577370"/>
            <a:ext cx="627173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kaushickkumar07@gmail.com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267"/>
            <a:ext cx="8894564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Environmental Problem Statement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7954" y="1750576"/>
            <a:ext cx="1307449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Problem: Climate change is driving temperature rise, extreme events, and ecosystem disruptions.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77954" y="2356247"/>
            <a:ext cx="4209931" cy="1547455"/>
          </a:xfrm>
          <a:prstGeom prst="roundRect">
            <a:avLst>
              <a:gd name="adj" fmla="val 9454"/>
            </a:avLst>
          </a:prstGeom>
          <a:solidFill>
            <a:srgbClr val="030303">
              <a:alpha val="75000"/>
            </a:srgbClr>
          </a:solidFill>
          <a:ln w="30480">
            <a:solidFill>
              <a:srgbClr val="FC833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47474" y="2356247"/>
            <a:ext cx="121920" cy="1547455"/>
          </a:xfrm>
          <a:prstGeom prst="roundRect">
            <a:avLst>
              <a:gd name="adj" fmla="val 164099"/>
            </a:avLst>
          </a:prstGeom>
          <a:solidFill>
            <a:srgbClr val="FC8337"/>
          </a:solidFill>
          <a:ln/>
        </p:spPr>
      </p:sp>
      <p:sp>
        <p:nvSpPr>
          <p:cNvPr id="6" name="Text 4"/>
          <p:cNvSpPr/>
          <p:nvPr/>
        </p:nvSpPr>
        <p:spPr>
          <a:xfrm>
            <a:off x="1122164" y="2609017"/>
            <a:ext cx="3612952" cy="10419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Frequent heatwaves reducing crop yield and affecting health.</a:t>
            </a:r>
            <a:endParaRPr lang="en-US" sz="2150" dirty="0"/>
          </a:p>
        </p:txBody>
      </p:sp>
      <p:sp>
        <p:nvSpPr>
          <p:cNvPr id="7" name="Shape 5"/>
          <p:cNvSpPr/>
          <p:nvPr/>
        </p:nvSpPr>
        <p:spPr>
          <a:xfrm>
            <a:off x="5210175" y="2356247"/>
            <a:ext cx="4209931" cy="1547455"/>
          </a:xfrm>
          <a:prstGeom prst="roundRect">
            <a:avLst>
              <a:gd name="adj" fmla="val 9454"/>
            </a:avLst>
          </a:prstGeom>
          <a:solidFill>
            <a:srgbClr val="030303">
              <a:alpha val="75000"/>
            </a:srgbClr>
          </a:solidFill>
          <a:ln w="30480">
            <a:solidFill>
              <a:srgbClr val="FC833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79695" y="2356247"/>
            <a:ext cx="121920" cy="1547455"/>
          </a:xfrm>
          <a:prstGeom prst="roundRect">
            <a:avLst>
              <a:gd name="adj" fmla="val 164099"/>
            </a:avLst>
          </a:prstGeom>
          <a:solidFill>
            <a:srgbClr val="FC8337"/>
          </a:solidFill>
          <a:ln/>
        </p:spPr>
      </p:sp>
      <p:sp>
        <p:nvSpPr>
          <p:cNvPr id="9" name="Text 7"/>
          <p:cNvSpPr/>
          <p:nvPr/>
        </p:nvSpPr>
        <p:spPr>
          <a:xfrm>
            <a:off x="5554385" y="2609017"/>
            <a:ext cx="3612952" cy="10419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Unpredictable floods and droughts threatening communities.</a:t>
            </a:r>
            <a:endParaRPr lang="en-US" sz="2150" dirty="0"/>
          </a:p>
        </p:txBody>
      </p:sp>
      <p:sp>
        <p:nvSpPr>
          <p:cNvPr id="10" name="Shape 8"/>
          <p:cNvSpPr/>
          <p:nvPr/>
        </p:nvSpPr>
        <p:spPr>
          <a:xfrm>
            <a:off x="9642396" y="2356247"/>
            <a:ext cx="4209931" cy="1547455"/>
          </a:xfrm>
          <a:prstGeom prst="roundRect">
            <a:avLst>
              <a:gd name="adj" fmla="val 9454"/>
            </a:avLst>
          </a:prstGeom>
          <a:solidFill>
            <a:srgbClr val="030303">
              <a:alpha val="75000"/>
            </a:srgbClr>
          </a:solidFill>
          <a:ln w="30480">
            <a:solidFill>
              <a:srgbClr val="FC8337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9611916" y="2356247"/>
            <a:ext cx="121920" cy="1547455"/>
          </a:xfrm>
          <a:prstGeom prst="roundRect">
            <a:avLst>
              <a:gd name="adj" fmla="val 164099"/>
            </a:avLst>
          </a:prstGeom>
          <a:solidFill>
            <a:srgbClr val="FC8337"/>
          </a:solidFill>
          <a:ln/>
        </p:spPr>
      </p:sp>
      <p:sp>
        <p:nvSpPr>
          <p:cNvPr id="12" name="Text 10"/>
          <p:cNvSpPr/>
          <p:nvPr/>
        </p:nvSpPr>
        <p:spPr>
          <a:xfrm>
            <a:off x="9986605" y="2609017"/>
            <a:ext cx="3612952" cy="694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Local biodiversity loss and ecological imbalance.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777954" y="4237077"/>
            <a:ext cx="3334464" cy="416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Evidence:</a:t>
            </a:r>
            <a:endParaRPr lang="en-US" sz="2600" dirty="0"/>
          </a:p>
        </p:txBody>
      </p:sp>
      <p:sp>
        <p:nvSpPr>
          <p:cNvPr id="14" name="Shape 12"/>
          <p:cNvSpPr/>
          <p:nvPr/>
        </p:nvSpPr>
        <p:spPr>
          <a:xfrm>
            <a:off x="777954" y="4987290"/>
            <a:ext cx="6426041" cy="1438989"/>
          </a:xfrm>
          <a:prstGeom prst="roundRect">
            <a:avLst>
              <a:gd name="adj" fmla="val 13903"/>
            </a:avLst>
          </a:prstGeom>
          <a:solidFill>
            <a:srgbClr val="030303">
              <a:alpha val="75000"/>
            </a:srgbClr>
          </a:solidFill>
          <a:ln w="30480">
            <a:solidFill>
              <a:srgbClr val="FC8337"/>
            </a:solidFill>
            <a:prstDash val="solid"/>
          </a:ln>
        </p:spPr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4" y="4884420"/>
            <a:ext cx="266700" cy="266700"/>
          </a:xfrm>
          <a:prstGeom prst="rect">
            <a:avLst/>
          </a:prstGeom>
        </p:spPr>
      </p:pic>
      <p:pic>
        <p:nvPicPr>
          <p:cNvPr id="1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166" y="6262449"/>
            <a:ext cx="266700" cy="266700"/>
          </a:xfrm>
          <a:prstGeom prst="rect">
            <a:avLst/>
          </a:prstGeom>
        </p:spPr>
      </p:pic>
      <p:sp>
        <p:nvSpPr>
          <p:cNvPr id="17" name="Text 13"/>
          <p:cNvSpPr/>
          <p:nvPr/>
        </p:nvSpPr>
        <p:spPr>
          <a:xfrm>
            <a:off x="1141809" y="5351145"/>
            <a:ext cx="569833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Global temperature increased 1.2°C since the 1800s (NASA).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7426285" y="4987290"/>
            <a:ext cx="6426160" cy="1438989"/>
          </a:xfrm>
          <a:prstGeom prst="roundRect">
            <a:avLst>
              <a:gd name="adj" fmla="val 13903"/>
            </a:avLst>
          </a:prstGeom>
          <a:solidFill>
            <a:srgbClr val="030303">
              <a:alpha val="75000"/>
            </a:srgbClr>
          </a:solidFill>
          <a:ln w="30480">
            <a:solidFill>
              <a:srgbClr val="FC8337"/>
            </a:solidFill>
            <a:prstDash val="solid"/>
          </a:ln>
        </p:spPr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415" y="4884420"/>
            <a:ext cx="266700" cy="266700"/>
          </a:xfrm>
          <a:prstGeom prst="rect">
            <a:avLst/>
          </a:prstGeom>
        </p:spPr>
      </p:pic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616" y="6262449"/>
            <a:ext cx="266700" cy="26670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790140" y="5351145"/>
            <a:ext cx="5698450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India faced extreme weather events nearly every week in 2023 (IMD).</a:t>
            </a:r>
            <a:endParaRPr lang="en-US" sz="1750" dirty="0"/>
          </a:p>
        </p:txBody>
      </p:sp>
      <p:sp>
        <p:nvSpPr>
          <p:cNvPr id="22" name="Shape 16"/>
          <p:cNvSpPr/>
          <p:nvPr/>
        </p:nvSpPr>
        <p:spPr>
          <a:xfrm>
            <a:off x="777954" y="6676311"/>
            <a:ext cx="13074491" cy="944523"/>
          </a:xfrm>
          <a:prstGeom prst="roundRect">
            <a:avLst>
              <a:gd name="adj" fmla="val 21182"/>
            </a:avLst>
          </a:prstGeom>
          <a:solidFill>
            <a:srgbClr val="4B1E01"/>
          </a:solidFill>
          <a:ln/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44" y="7010995"/>
            <a:ext cx="277773" cy="222290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1500307" y="6954083"/>
            <a:ext cx="12129849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Need: Urgent requirement for predictive tools to guide policy, planning, and disaster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4373" y="545902"/>
            <a:ext cx="9736455" cy="619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Proposed Sustainable Solution (ClimaCast)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694373" y="1562576"/>
            <a:ext cx="13241655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Here's a breakdown of the ClimaCast solution, detailing what was built, the technology powering it, and its unique capabilities.</a:t>
            </a:r>
            <a:endParaRPr lang="en-US" sz="1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3" y="2103001"/>
            <a:ext cx="495895" cy="49589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73" y="2846784"/>
            <a:ext cx="2964537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AI System for Forecasting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94373" y="3275648"/>
            <a:ext cx="6496883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system to forecast temperature, rainfall, and extreme weather risks.</a:t>
            </a:r>
            <a:endParaRPr lang="en-US" sz="15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144" y="2103001"/>
            <a:ext cx="495895" cy="49589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39144" y="2846784"/>
            <a:ext cx="2531745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Interactive Dashboard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7439144" y="3275648"/>
            <a:ext cx="6496883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interactive dashboard for visualization and insights.</a:t>
            </a:r>
            <a:endParaRPr lang="en-US" sz="15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73" y="3989665"/>
            <a:ext cx="495895" cy="49589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94373" y="4733449"/>
            <a:ext cx="2948226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Machine Learning Models</a:t>
            </a:r>
            <a:endParaRPr lang="en-US" sz="1950" dirty="0"/>
          </a:p>
        </p:txBody>
      </p:sp>
      <p:sp>
        <p:nvSpPr>
          <p:cNvPr id="12" name="Text 7"/>
          <p:cNvSpPr/>
          <p:nvPr/>
        </p:nvSpPr>
        <p:spPr>
          <a:xfrm>
            <a:off x="694373" y="5162312"/>
            <a:ext cx="6496883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models (LSTM/Prophet/ARIMA).</a:t>
            </a:r>
            <a:endParaRPr lang="en-US" sz="15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144" y="3989665"/>
            <a:ext cx="495895" cy="49589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39144" y="4733449"/>
            <a:ext cx="2479953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Real-time Datasets</a:t>
            </a:r>
            <a:endParaRPr lang="en-US" sz="1950" dirty="0"/>
          </a:p>
        </p:txBody>
      </p:sp>
      <p:sp>
        <p:nvSpPr>
          <p:cNvPr id="15" name="Text 9"/>
          <p:cNvSpPr/>
          <p:nvPr/>
        </p:nvSpPr>
        <p:spPr>
          <a:xfrm>
            <a:off x="7439144" y="5162312"/>
            <a:ext cx="6496883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datasets (NASA GISS, NOAA Climate Data, IMD reports).</a:t>
            </a:r>
            <a:endParaRPr lang="en-US" sz="155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73" y="5876330"/>
            <a:ext cx="495895" cy="49589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94373" y="6620113"/>
            <a:ext cx="2479953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Visualization</a:t>
            </a:r>
            <a:endParaRPr lang="en-US" sz="1950" dirty="0"/>
          </a:p>
        </p:txBody>
      </p:sp>
      <p:sp>
        <p:nvSpPr>
          <p:cNvPr id="18" name="Text 11"/>
          <p:cNvSpPr/>
          <p:nvPr/>
        </p:nvSpPr>
        <p:spPr>
          <a:xfrm>
            <a:off x="694373" y="7048976"/>
            <a:ext cx="6496883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Visualization (heatmaps, trend graphs, forecast charts).</a:t>
            </a:r>
            <a:endParaRPr lang="en-US" sz="1550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144" y="5876330"/>
            <a:ext cx="495895" cy="495895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7439144" y="6620113"/>
            <a:ext cx="4118253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Unique Feature: Enhanced Accuracy</a:t>
            </a:r>
            <a:endParaRPr lang="en-US" sz="1950" dirty="0"/>
          </a:p>
        </p:txBody>
      </p:sp>
      <p:sp>
        <p:nvSpPr>
          <p:cNvPr id="21" name="Text 13"/>
          <p:cNvSpPr/>
          <p:nvPr/>
        </p:nvSpPr>
        <p:spPr>
          <a:xfrm>
            <a:off x="7439144" y="7048976"/>
            <a:ext cx="6496883" cy="634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Uses climate + CO₂ + global warming indicators to improve forecast accuracy.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9852" y="896779"/>
            <a:ext cx="5233154" cy="642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Impact and Feasibility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19852" y="1847969"/>
            <a:ext cx="3213021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Environmental Impact: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719852" y="2541984"/>
            <a:ext cx="4259818" cy="1099423"/>
          </a:xfrm>
          <a:prstGeom prst="roundRect">
            <a:avLst>
              <a:gd name="adj" fmla="val 9981"/>
            </a:avLst>
          </a:prstGeom>
          <a:solidFill>
            <a:srgbClr val="030303">
              <a:alpha val="75000"/>
            </a:srgbClr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6992" y="2541984"/>
            <a:ext cx="91440" cy="1099423"/>
          </a:xfrm>
          <a:prstGeom prst="roundRect">
            <a:avLst>
              <a:gd name="adj" fmla="val 202449"/>
            </a:avLst>
          </a:prstGeom>
          <a:solidFill>
            <a:srgbClr val="FC8337"/>
          </a:solidFill>
          <a:ln/>
        </p:spPr>
      </p:sp>
      <p:sp>
        <p:nvSpPr>
          <p:cNvPr id="6" name="Text 4"/>
          <p:cNvSpPr/>
          <p:nvPr/>
        </p:nvSpPr>
        <p:spPr>
          <a:xfrm>
            <a:off x="1016913" y="2770465"/>
            <a:ext cx="3734276" cy="642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Reduce disaster-related losses via early alerts.</a:t>
            </a:r>
            <a:endParaRPr lang="en-US" sz="2000" dirty="0"/>
          </a:p>
        </p:txBody>
      </p:sp>
      <p:sp>
        <p:nvSpPr>
          <p:cNvPr id="7" name="Shape 5"/>
          <p:cNvSpPr/>
          <p:nvPr/>
        </p:nvSpPr>
        <p:spPr>
          <a:xfrm>
            <a:off x="5185291" y="2541984"/>
            <a:ext cx="4259818" cy="1099423"/>
          </a:xfrm>
          <a:prstGeom prst="roundRect">
            <a:avLst>
              <a:gd name="adj" fmla="val 9981"/>
            </a:avLst>
          </a:prstGeom>
          <a:solidFill>
            <a:srgbClr val="030303">
              <a:alpha val="75000"/>
            </a:srgbClr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62431" y="2541984"/>
            <a:ext cx="91440" cy="1099423"/>
          </a:xfrm>
          <a:prstGeom prst="roundRect">
            <a:avLst>
              <a:gd name="adj" fmla="val 202449"/>
            </a:avLst>
          </a:prstGeom>
          <a:solidFill>
            <a:srgbClr val="FC8337"/>
          </a:solidFill>
          <a:ln/>
        </p:spPr>
      </p:sp>
      <p:sp>
        <p:nvSpPr>
          <p:cNvPr id="9" name="Text 7"/>
          <p:cNvSpPr/>
          <p:nvPr/>
        </p:nvSpPr>
        <p:spPr>
          <a:xfrm>
            <a:off x="5482352" y="2770465"/>
            <a:ext cx="3734276" cy="642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Support climate-resilient farming decisions.</a:t>
            </a:r>
            <a:endParaRPr lang="en-US" sz="2000" dirty="0"/>
          </a:p>
        </p:txBody>
      </p:sp>
      <p:sp>
        <p:nvSpPr>
          <p:cNvPr id="10" name="Shape 8"/>
          <p:cNvSpPr/>
          <p:nvPr/>
        </p:nvSpPr>
        <p:spPr>
          <a:xfrm>
            <a:off x="9650730" y="2541984"/>
            <a:ext cx="4259818" cy="1099423"/>
          </a:xfrm>
          <a:prstGeom prst="roundRect">
            <a:avLst>
              <a:gd name="adj" fmla="val 9981"/>
            </a:avLst>
          </a:prstGeom>
          <a:solidFill>
            <a:srgbClr val="030303">
              <a:alpha val="75000"/>
            </a:srgbClr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9627870" y="2541984"/>
            <a:ext cx="91440" cy="1099423"/>
          </a:xfrm>
          <a:prstGeom prst="roundRect">
            <a:avLst>
              <a:gd name="adj" fmla="val 202449"/>
            </a:avLst>
          </a:prstGeom>
          <a:solidFill>
            <a:srgbClr val="FC8337"/>
          </a:solidFill>
          <a:ln/>
        </p:spPr>
      </p:sp>
      <p:sp>
        <p:nvSpPr>
          <p:cNvPr id="12" name="Text 10"/>
          <p:cNvSpPr/>
          <p:nvPr/>
        </p:nvSpPr>
        <p:spPr>
          <a:xfrm>
            <a:off x="9947791" y="2770465"/>
            <a:ext cx="3734276" cy="642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Help policymakers plan carbon reduction strategies.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719852" y="3949898"/>
            <a:ext cx="3085267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Feasibility:</a:t>
            </a:r>
            <a:endParaRPr lang="en-US" sz="2400" dirty="0"/>
          </a:p>
        </p:txBody>
      </p:sp>
      <p:sp>
        <p:nvSpPr>
          <p:cNvPr id="14" name="Shape 12"/>
          <p:cNvSpPr/>
          <p:nvPr/>
        </p:nvSpPr>
        <p:spPr>
          <a:xfrm>
            <a:off x="719852" y="4643914"/>
            <a:ext cx="6492478" cy="616982"/>
          </a:xfrm>
          <a:prstGeom prst="roundRect">
            <a:avLst>
              <a:gd name="adj" fmla="val 480064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786" y="4759523"/>
            <a:ext cx="308491" cy="385643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925473" y="5466517"/>
            <a:ext cx="6081236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Built using public, real-time datasets (no costly infrastructure).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7417951" y="4643914"/>
            <a:ext cx="6492597" cy="616982"/>
          </a:xfrm>
          <a:prstGeom prst="roundRect">
            <a:avLst>
              <a:gd name="adj" fmla="val 480064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004" y="4759523"/>
            <a:ext cx="308491" cy="385643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7623572" y="5466517"/>
            <a:ext cx="6081355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Lightweight prototype deployable on laptop/online dashboard.</a:t>
            </a:r>
            <a:endParaRPr lang="en-US" sz="1600" dirty="0"/>
          </a:p>
        </p:txBody>
      </p:sp>
      <p:sp>
        <p:nvSpPr>
          <p:cNvPr id="20" name="Text 16"/>
          <p:cNvSpPr/>
          <p:nvPr/>
        </p:nvSpPr>
        <p:spPr>
          <a:xfrm>
            <a:off x="719852" y="6309717"/>
            <a:ext cx="3085267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Why Better?</a:t>
            </a:r>
            <a:endParaRPr lang="en-US" sz="2400" dirty="0"/>
          </a:p>
        </p:txBody>
      </p:sp>
      <p:sp>
        <p:nvSpPr>
          <p:cNvPr id="21" name="Text 17"/>
          <p:cNvSpPr/>
          <p:nvPr/>
        </p:nvSpPr>
        <p:spPr>
          <a:xfrm>
            <a:off x="719852" y="7003733"/>
            <a:ext cx="13190696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Moves beyond static reports → offers live, adaptive predictions.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5796" y="515183"/>
            <a:ext cx="6747748" cy="585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Implementation and Scalability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55796" y="1381601"/>
            <a:ext cx="2810589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6" y="2013942"/>
            <a:ext cx="187285" cy="234196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655796" y="2309455"/>
            <a:ext cx="4314706" cy="22860"/>
          </a:xfrm>
          <a:prstGeom prst="rect">
            <a:avLst/>
          </a:prstGeom>
          <a:solidFill>
            <a:srgbClr val="FC8337"/>
          </a:solidFill>
          <a:ln/>
        </p:spPr>
      </p:sp>
      <p:sp>
        <p:nvSpPr>
          <p:cNvPr id="6" name="Text 3"/>
          <p:cNvSpPr/>
          <p:nvPr/>
        </p:nvSpPr>
        <p:spPr>
          <a:xfrm>
            <a:off x="655796" y="2448758"/>
            <a:ext cx="4314706" cy="5853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Pull real-time climate data from NASA/NOAA.</a:t>
            </a:r>
            <a:endParaRPr lang="en-US" sz="18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788" y="2013942"/>
            <a:ext cx="187285" cy="234196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5157788" y="2309455"/>
            <a:ext cx="4314706" cy="22860"/>
          </a:xfrm>
          <a:prstGeom prst="rect">
            <a:avLst/>
          </a:prstGeom>
          <a:solidFill>
            <a:srgbClr val="FC8337"/>
          </a:solidFill>
          <a:ln/>
        </p:spPr>
      </p:sp>
      <p:sp>
        <p:nvSpPr>
          <p:cNvPr id="9" name="Text 5"/>
          <p:cNvSpPr/>
          <p:nvPr/>
        </p:nvSpPr>
        <p:spPr>
          <a:xfrm>
            <a:off x="5157788" y="2448758"/>
            <a:ext cx="4314706" cy="5853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Train ML model for short-term climate forecasting.</a:t>
            </a:r>
            <a:endParaRPr lang="en-US" sz="18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779" y="2013942"/>
            <a:ext cx="187285" cy="234196"/>
          </a:xfrm>
          <a:prstGeom prst="rect">
            <a:avLst/>
          </a:prstGeom>
        </p:spPr>
      </p:pic>
      <p:sp>
        <p:nvSpPr>
          <p:cNvPr id="11" name="Shape 6"/>
          <p:cNvSpPr/>
          <p:nvPr/>
        </p:nvSpPr>
        <p:spPr>
          <a:xfrm>
            <a:off x="9659779" y="2309455"/>
            <a:ext cx="4314825" cy="22860"/>
          </a:xfrm>
          <a:prstGeom prst="rect">
            <a:avLst/>
          </a:prstGeom>
          <a:solidFill>
            <a:srgbClr val="FC8337"/>
          </a:solidFill>
          <a:ln/>
        </p:spPr>
      </p:sp>
      <p:sp>
        <p:nvSpPr>
          <p:cNvPr id="12" name="Text 7"/>
          <p:cNvSpPr/>
          <p:nvPr/>
        </p:nvSpPr>
        <p:spPr>
          <a:xfrm>
            <a:off x="9659779" y="2448758"/>
            <a:ext cx="4314825" cy="5853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Develop a dashboard with prediction graphs and insights.</a:t>
            </a:r>
            <a:endParaRPr lang="en-US" sz="1800" dirty="0"/>
          </a:p>
        </p:txBody>
      </p:sp>
      <p:sp>
        <p:nvSpPr>
          <p:cNvPr id="13" name="Text 8"/>
          <p:cNvSpPr/>
          <p:nvPr/>
        </p:nvSpPr>
        <p:spPr>
          <a:xfrm>
            <a:off x="655796" y="3455551"/>
            <a:ext cx="2932748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Future Enhancements: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55796" y="4087892"/>
            <a:ext cx="6565702" cy="1005602"/>
          </a:xfrm>
          <a:prstGeom prst="roundRect">
            <a:avLst>
              <a:gd name="adj" fmla="val 44720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865942" y="4298037"/>
            <a:ext cx="6145411" cy="5853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Add disaster simulations (flood risk zones, crop yield impact).</a:t>
            </a:r>
            <a:endParaRPr lang="en-US" sz="1800" dirty="0"/>
          </a:p>
        </p:txBody>
      </p:sp>
      <p:sp>
        <p:nvSpPr>
          <p:cNvPr id="16" name="Shape 11"/>
          <p:cNvSpPr/>
          <p:nvPr/>
        </p:nvSpPr>
        <p:spPr>
          <a:xfrm>
            <a:off x="7408783" y="4087892"/>
            <a:ext cx="6565821" cy="1005602"/>
          </a:xfrm>
          <a:prstGeom prst="roundRect">
            <a:avLst>
              <a:gd name="adj" fmla="val 44720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7618928" y="4298037"/>
            <a:ext cx="5243870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Voice + chatbot interface for citizen accessibility.</a:t>
            </a:r>
            <a:endParaRPr lang="en-US" sz="1800" dirty="0"/>
          </a:p>
        </p:txBody>
      </p:sp>
      <p:sp>
        <p:nvSpPr>
          <p:cNvPr id="18" name="Text 13"/>
          <p:cNvSpPr/>
          <p:nvPr/>
        </p:nvSpPr>
        <p:spPr>
          <a:xfrm>
            <a:off x="655796" y="5374481"/>
            <a:ext cx="2810589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Scalability: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865942" y="6147317"/>
            <a:ext cx="6284833" cy="5853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Start locally with New York City dataset fetched from NOAA</a:t>
            </a:r>
            <a:endParaRPr lang="en-US" sz="1800" dirty="0"/>
          </a:p>
        </p:txBody>
      </p:sp>
      <p:sp>
        <p:nvSpPr>
          <p:cNvPr id="22" name="Text 15"/>
          <p:cNvSpPr/>
          <p:nvPr/>
        </p:nvSpPr>
        <p:spPr>
          <a:xfrm>
            <a:off x="7618928" y="6147316"/>
            <a:ext cx="4952643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will be available with multiple region datasets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382</Words>
  <Application>Microsoft Office PowerPoint</Application>
  <PresentationFormat>Custom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Arial</vt:lpstr>
      <vt:lpstr>Saira Medium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KAUSHICK KUMAR S</cp:lastModifiedBy>
  <cp:revision>5</cp:revision>
  <dcterms:created xsi:type="dcterms:W3CDTF">2025-09-21T08:19:56Z</dcterms:created>
  <dcterms:modified xsi:type="dcterms:W3CDTF">2025-09-21T08:40:11Z</dcterms:modified>
</cp:coreProperties>
</file>