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342" r:id="rId2"/>
    <p:sldId id="331" r:id="rId3"/>
    <p:sldId id="369" r:id="rId4"/>
    <p:sldId id="370" r:id="rId5"/>
    <p:sldId id="430" r:id="rId6"/>
    <p:sldId id="371" r:id="rId7"/>
    <p:sldId id="437" r:id="rId8"/>
    <p:sldId id="379" r:id="rId9"/>
    <p:sldId id="418" r:id="rId10"/>
    <p:sldId id="431" r:id="rId11"/>
    <p:sldId id="435" r:id="rId12"/>
    <p:sldId id="432" r:id="rId13"/>
    <p:sldId id="434" r:id="rId14"/>
    <p:sldId id="433" r:id="rId15"/>
    <p:sldId id="384" r:id="rId16"/>
    <p:sldId id="436" r:id="rId17"/>
    <p:sldId id="3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hik Hariharan" initials="KH" lastIdx="1" clrIdx="0">
    <p:extLst>
      <p:ext uri="{19B8F6BF-5375-455C-9EA6-DF929625EA0E}">
        <p15:presenceInfo xmlns:p15="http://schemas.microsoft.com/office/powerpoint/2012/main" userId="6a34fb39768f38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5052"/>
    <a:srgbClr val="15F98C"/>
    <a:srgbClr val="CA0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5" autoAdjust="0"/>
    <p:restoredTop sz="94660"/>
  </p:normalViewPr>
  <p:slideViewPr>
    <p:cSldViewPr snapToGrid="0">
      <p:cViewPr varScale="1">
        <p:scale>
          <a:sx n="66" d="100"/>
          <a:sy n="66" d="100"/>
        </p:scale>
        <p:origin x="4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C4C49F-5F18-4529-BA58-D55394EE5A0A}" type="datetimeFigureOut">
              <a:rPr lang="en-IN" smtClean="0"/>
              <a:t>17-05-2023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E792E5-DB97-496E-A93F-92D905E4366C}"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C103A-83FA-4D50-B8FC-104A27EB2342}" type="datetimeFigureOut">
              <a:rPr lang="en-IN" smtClean="0"/>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389A-84CD-4718-AEC2-21F203A9604F}"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24872"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066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6" name="Picture 5"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39624" cy="655982"/>
          </a:xfrm>
          <a:prstGeom prst="rect">
            <a:avLst/>
          </a:prstGeom>
        </p:spPr>
      </p:pic>
      <p:sp>
        <p:nvSpPr>
          <p:cNvPr id="8" name="Title 1"/>
          <p:cNvSpPr>
            <a:spLocks noGrp="1"/>
          </p:cNvSpPr>
          <p:nvPr>
            <p:ph type="title"/>
          </p:nvPr>
        </p:nvSpPr>
        <p:spPr>
          <a:xfrm>
            <a:off x="838200" y="365126"/>
            <a:ext cx="9997440"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314"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733677" y="6002200"/>
            <a:ext cx="2120251" cy="655982"/>
          </a:xfrm>
          <a:prstGeom prst="rect">
            <a:avLst/>
          </a:prstGeom>
        </p:spPr>
      </p:pic>
      <p:sp>
        <p:nvSpPr>
          <p:cNvPr id="10" name="Title 1"/>
          <p:cNvSpPr>
            <a:spLocks noGrp="1"/>
          </p:cNvSpPr>
          <p:nvPr>
            <p:ph type="title"/>
          </p:nvPr>
        </p:nvSpPr>
        <p:spPr>
          <a:xfrm>
            <a:off x="838200" y="365126"/>
            <a:ext cx="10015728"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356520" y="6017547"/>
            <a:ext cx="2457784" cy="655982"/>
          </a:xfrm>
          <a:prstGeom prst="rect">
            <a:avLst/>
          </a:prstGeom>
        </p:spPr>
      </p:pic>
      <p:sp>
        <p:nvSpPr>
          <p:cNvPr id="6" name="Title 1"/>
          <p:cNvSpPr>
            <a:spLocks noGrp="1"/>
          </p:cNvSpPr>
          <p:nvPr>
            <p:ph type="title"/>
          </p:nvPr>
        </p:nvSpPr>
        <p:spPr>
          <a:xfrm>
            <a:off x="838200" y="365126"/>
            <a:ext cx="9976104"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32" name="Group 31"/>
          <p:cNvGrpSpPr/>
          <p:nvPr userDrawn="1"/>
        </p:nvGrpSpPr>
        <p:grpSpPr>
          <a:xfrm rot="5400000">
            <a:off x="10284402" y="4422774"/>
            <a:ext cx="2399145" cy="286385"/>
            <a:chOff x="838200" y="6096000"/>
            <a:chExt cx="2639060" cy="260350"/>
          </a:xfrm>
          <a:effectLst>
            <a:outerShdw blurRad="50800" dist="38100" dir="13500000" algn="br" rotWithShape="0">
              <a:prstClr val="black">
                <a:alpha val="40000"/>
              </a:prstClr>
            </a:outerShdw>
          </a:effectLst>
        </p:grpSpPr>
        <p:sp>
          <p:nvSpPr>
            <p:cNvPr id="23" name="Flowchart: Connector 22"/>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Flowchart: Connector 23"/>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Flowchart: Connector 24"/>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Flowchart: Connector 25"/>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7" name="Flowchart: Connector 26"/>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8" name="Flowchart: Connector 27"/>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Flowchart: Connector 28"/>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Flowchart: Connector 29"/>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1" name="Flowchart: Connector 30"/>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3" name="Group 32"/>
          <p:cNvGrpSpPr/>
          <p:nvPr userDrawn="1"/>
        </p:nvGrpSpPr>
        <p:grpSpPr>
          <a:xfrm>
            <a:off x="838200" y="6082983"/>
            <a:ext cx="2639060" cy="286385"/>
            <a:chOff x="838200" y="6096000"/>
            <a:chExt cx="2639060" cy="260350"/>
          </a:xfrm>
          <a:effectLst>
            <a:outerShdw blurRad="50800" dist="38100" dir="16200000" rotWithShape="0">
              <a:prstClr val="black">
                <a:alpha val="40000"/>
              </a:prstClr>
            </a:outerShdw>
          </a:effectLst>
        </p:grpSpPr>
        <p:sp>
          <p:nvSpPr>
            <p:cNvPr id="34" name="Flowchart: Connector 33"/>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5" name="Flowchart: Connector 34"/>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6" name="Flowchart: Connector 35"/>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Flowchart: Connector 36"/>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Flowchart: Connector 37"/>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9" name="Flowchart: Connector 38"/>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0" name="Flowchart: Connector 39"/>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1" name="Flowchart: Connector 40"/>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2" name="Flowchart: Connector 41"/>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hf hdr="0" ft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01</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7" y="269507"/>
            <a:ext cx="3570972" cy="826225"/>
          </a:xfrm>
          <a:prstGeom prst="rect">
            <a:avLst/>
          </a:prstGeom>
        </p:spPr>
      </p:pic>
      <p:sp>
        <p:nvSpPr>
          <p:cNvPr id="8" name="Title 1"/>
          <p:cNvSpPr>
            <a:spLocks noGrp="1"/>
          </p:cNvSpPr>
          <p:nvPr/>
        </p:nvSpPr>
        <p:spPr>
          <a:xfrm>
            <a:off x="388219" y="1852751"/>
            <a:ext cx="11415561" cy="8116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5400" b="1" kern="1200">
                <a:solidFill>
                  <a:schemeClr val="tx1"/>
                </a:solidFill>
                <a:latin typeface="Arial" panose="020B0604020202020204" pitchFamily="34" charset="0"/>
                <a:ea typeface="+mj-ea"/>
                <a:cs typeface="Arial" panose="020B0604020202020204" pitchFamily="34" charset="0"/>
              </a:defRPr>
            </a:lvl1pPr>
          </a:lstStyle>
          <a:p>
            <a:r>
              <a:rPr lang="en-US" sz="40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Exploring Machine Learning Models for Duplicate</a:t>
            </a:r>
          </a:p>
          <a:p>
            <a:r>
              <a:rPr lang="en-US" sz="40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Question Detection in Online Communities</a:t>
            </a:r>
            <a:endParaRPr lang="en-IN" sz="4000" kern="1400" spc="-5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Subtitle 2"/>
          <p:cNvSpPr>
            <a:spLocks noGrp="1"/>
          </p:cNvSpPr>
          <p:nvPr/>
        </p:nvSpPr>
        <p:spPr>
          <a:xfrm>
            <a:off x="5105670" y="2961367"/>
            <a:ext cx="2368731" cy="3603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TEAM </a:t>
            </a:r>
            <a:r>
              <a:rPr lang="en-US" altLang="en-IN" b="1" dirty="0">
                <a:latin typeface="Times New Roman" panose="02020603050405020304" pitchFamily="18" charset="0"/>
                <a:cs typeface="Times New Roman" panose="02020603050405020304" pitchFamily="18" charset="0"/>
              </a:rPr>
              <a:t>0</a:t>
            </a:r>
            <a:r>
              <a:rPr lang="en-IN" b="1" dirty="0">
                <a:latin typeface="Times New Roman" panose="02020603050405020304" pitchFamily="18" charset="0"/>
                <a:cs typeface="Times New Roman" panose="02020603050405020304" pitchFamily="18" charset="0"/>
              </a:rPr>
              <a:t>1 </a:t>
            </a:r>
          </a:p>
        </p:txBody>
      </p:sp>
      <p:sp>
        <p:nvSpPr>
          <p:cNvPr id="11" name="Text Box 10"/>
          <p:cNvSpPr txBox="1"/>
          <p:nvPr/>
        </p:nvSpPr>
        <p:spPr>
          <a:xfrm>
            <a:off x="1104900" y="3634740"/>
            <a:ext cx="10116185" cy="19380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DEVAREDDY SPOORTHI KEYA 		         	      CH.EN.U4AIE20013</a:t>
            </a:r>
          </a:p>
          <a:p>
            <a:r>
              <a:rPr lang="en-US" sz="2400">
                <a:latin typeface="Times New Roman" panose="02020603050405020304" pitchFamily="18" charset="0"/>
                <a:cs typeface="Times New Roman" panose="02020603050405020304" pitchFamily="18" charset="0"/>
              </a:rPr>
              <a:t>DUGGIRALA GOWTHAM SRI MANI SAI	      </a:t>
            </a:r>
            <a:r>
              <a:rPr lang="en-US" sz="2400">
                <a:latin typeface="Times New Roman" panose="02020603050405020304" pitchFamily="18" charset="0"/>
                <a:cs typeface="Times New Roman" panose="02020603050405020304" pitchFamily="18" charset="0"/>
                <a:sym typeface="+mn-ea"/>
              </a:rPr>
              <a:t>CH.EN.U4AIE20015</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HARIHARAN KAUSHIK			          	      </a:t>
            </a:r>
            <a:r>
              <a:rPr lang="en-US" sz="2400">
                <a:latin typeface="Times New Roman" panose="02020603050405020304" pitchFamily="18" charset="0"/>
                <a:cs typeface="Times New Roman" panose="02020603050405020304" pitchFamily="18" charset="0"/>
                <a:sym typeface="+mn-ea"/>
              </a:rPr>
              <a:t>CH.EN.U4AIE20019</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SHAIK ATHEEQ RASOOL			          	      </a:t>
            </a:r>
            <a:r>
              <a:rPr lang="en-US" sz="2400">
                <a:latin typeface="Times New Roman" panose="02020603050405020304" pitchFamily="18" charset="0"/>
                <a:cs typeface="Times New Roman" panose="02020603050405020304" pitchFamily="18" charset="0"/>
                <a:sym typeface="+mn-ea"/>
              </a:rPr>
              <a:t>CH.EN.U4AIE20059</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VALAVALA DRUVA VEER			          	      </a:t>
            </a:r>
            <a:r>
              <a:rPr lang="en-US" sz="2400">
                <a:latin typeface="Times New Roman" panose="02020603050405020304" pitchFamily="18" charset="0"/>
                <a:cs typeface="Times New Roman" panose="02020603050405020304" pitchFamily="18" charset="0"/>
                <a:sym typeface="+mn-ea"/>
              </a:rPr>
              <a:t>CH.EN.U4AIE20071</a:t>
            </a:r>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108075" y="540386"/>
            <a:ext cx="9976104" cy="650874"/>
          </a:xfrm>
        </p:spPr>
        <p:txBody>
          <a:bodyPr>
            <a:normAutofit/>
          </a:bodyPr>
          <a:lstStyle/>
          <a:p>
            <a:pPr algn="ctr"/>
            <a:r>
              <a:rPr lang="en-US" sz="3600" dirty="0">
                <a:latin typeface="Times New Roman" panose="02020603050405020304" pitchFamily="18" charset="0"/>
                <a:cs typeface="Times New Roman" panose="02020603050405020304" pitchFamily="18" charset="0"/>
              </a:rPr>
              <a:t>System architecture  and design</a:t>
            </a:r>
          </a:p>
        </p:txBody>
      </p:sp>
      <p:sp>
        <p:nvSpPr>
          <p:cNvPr id="2" name="Text Box 1"/>
          <p:cNvSpPr txBox="1"/>
          <p:nvPr/>
        </p:nvSpPr>
        <p:spPr>
          <a:xfrm>
            <a:off x="1108075" y="1319998"/>
            <a:ext cx="9976103" cy="3291286"/>
          </a:xfrm>
          <a:prstGeom prst="rect">
            <a:avLst/>
          </a:prstGeom>
          <a:noFill/>
        </p:spPr>
        <p:txBody>
          <a:bodyPr wrap="square" rtlCol="0">
            <a:spAutoFit/>
          </a:bodyPr>
          <a:lstStyle/>
          <a:p>
            <a:pPr algn="ctr">
              <a:lnSpc>
                <a:spcPct val="150000"/>
              </a:lnSpc>
            </a:pPr>
            <a:r>
              <a:rPr lang="en-US" b="1" dirty="0">
                <a:latin typeface="Cambria Math" panose="02040503050406030204" pitchFamily="18" charset="0"/>
                <a:ea typeface="Cambria Math" panose="02040503050406030204" pitchFamily="18" charset="0"/>
              </a:rPr>
              <a:t>Text Pre-processing</a:t>
            </a:r>
          </a:p>
          <a:p>
            <a:pPr algn="just">
              <a:lnSpc>
                <a:spcPct val="150000"/>
              </a:lnSpc>
            </a:pPr>
            <a:endParaRPr lang="en-US" sz="1000" b="1" u="sng" dirty="0">
              <a:latin typeface="Cambria Math" panose="02040503050406030204" pitchFamily="18" charset="0"/>
              <a:ea typeface="Cambria Math" panose="02040503050406030204" pitchFamily="18" charset="0"/>
            </a:endParaRPr>
          </a:p>
          <a:p>
            <a:pPr lvl="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4. Handling Special Characters, Symbols, Capitalization and Abbreviations: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Text data often contains special characters, symbols, or punctuation marks that may not contribute much to the meaning or context. These characters can introduce noise and hinder the analysis. Capitalization and abbreviations can introduce variations in the text, and treating them consistently can improve the accuracy and comparability of the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6557893"/>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108075" y="540386"/>
            <a:ext cx="9976104" cy="650874"/>
          </a:xfrm>
        </p:spPr>
        <p:txBody>
          <a:bodyPr>
            <a:normAutofit/>
          </a:bodyPr>
          <a:lstStyle/>
          <a:p>
            <a:pPr algn="ctr"/>
            <a:r>
              <a:rPr lang="en-US" sz="3600" dirty="0">
                <a:latin typeface="Times New Roman" panose="02020603050405020304" pitchFamily="18" charset="0"/>
                <a:cs typeface="Times New Roman" panose="02020603050405020304" pitchFamily="18" charset="0"/>
              </a:rPr>
              <a:t>System architecture  and design</a:t>
            </a:r>
          </a:p>
        </p:txBody>
      </p:sp>
      <p:sp>
        <p:nvSpPr>
          <p:cNvPr id="2" name="Text Box 1"/>
          <p:cNvSpPr txBox="1"/>
          <p:nvPr/>
        </p:nvSpPr>
        <p:spPr>
          <a:xfrm>
            <a:off x="1108075" y="1319998"/>
            <a:ext cx="9976103" cy="658706"/>
          </a:xfrm>
          <a:prstGeom prst="rect">
            <a:avLst/>
          </a:prstGeom>
          <a:noFill/>
        </p:spPr>
        <p:txBody>
          <a:bodyPr wrap="square" rtlCol="0">
            <a:spAutoFit/>
          </a:bodyPr>
          <a:lstStyle/>
          <a:p>
            <a:pPr algn="ctr">
              <a:lnSpc>
                <a:spcPct val="150000"/>
              </a:lnSpc>
            </a:pPr>
            <a:r>
              <a:rPr lang="en-US" sz="2800" b="1" dirty="0">
                <a:latin typeface="Cambria Math" panose="02040503050406030204" pitchFamily="18" charset="0"/>
                <a:ea typeface="Cambria Math" panose="02040503050406030204" pitchFamily="18" charset="0"/>
              </a:rPr>
              <a:t>Text Pre-processing</a:t>
            </a:r>
          </a:p>
        </p:txBody>
      </p:sp>
      <p:pic>
        <p:nvPicPr>
          <p:cNvPr id="4" name="Picture 3">
            <a:extLst>
              <a:ext uri="{FF2B5EF4-FFF2-40B4-BE49-F238E27FC236}">
                <a16:creationId xmlns:a16="http://schemas.microsoft.com/office/drawing/2014/main" id="{05A47833-4057-C143-1A41-D475940FE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58" y="3153265"/>
            <a:ext cx="5038730" cy="2618873"/>
          </a:xfrm>
          <a:prstGeom prst="rect">
            <a:avLst/>
          </a:prstGeom>
        </p:spPr>
      </p:pic>
      <p:pic>
        <p:nvPicPr>
          <p:cNvPr id="5" name="Picture 4">
            <a:extLst>
              <a:ext uri="{FF2B5EF4-FFF2-40B4-BE49-F238E27FC236}">
                <a16:creationId xmlns:a16="http://schemas.microsoft.com/office/drawing/2014/main" id="{E1EB715C-D415-9722-19DB-FF80FA019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966" y="3063398"/>
            <a:ext cx="5412662" cy="2708740"/>
          </a:xfrm>
          <a:prstGeom prst="rect">
            <a:avLst/>
          </a:prstGeom>
        </p:spPr>
      </p:pic>
    </p:spTree>
    <p:extLst>
      <p:ext uri="{BB962C8B-B14F-4D97-AF65-F5344CB8AC3E}">
        <p14:creationId xmlns:p14="http://schemas.microsoft.com/office/powerpoint/2010/main" val="267382904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108075" y="540386"/>
            <a:ext cx="9976104" cy="650874"/>
          </a:xfrm>
        </p:spPr>
        <p:txBody>
          <a:bodyPr>
            <a:normAutofit/>
          </a:bodyPr>
          <a:lstStyle/>
          <a:p>
            <a:pPr algn="ctr"/>
            <a:r>
              <a:rPr lang="en-US" sz="3600" dirty="0">
                <a:latin typeface="Times New Roman" panose="02020603050405020304" pitchFamily="18" charset="0"/>
                <a:cs typeface="Times New Roman" panose="02020603050405020304" pitchFamily="18" charset="0"/>
              </a:rPr>
              <a:t>System architecture  and design</a:t>
            </a:r>
          </a:p>
        </p:txBody>
      </p:sp>
      <p:sp>
        <p:nvSpPr>
          <p:cNvPr id="2" name="Text Box 1"/>
          <p:cNvSpPr txBox="1"/>
          <p:nvPr/>
        </p:nvSpPr>
        <p:spPr>
          <a:xfrm>
            <a:off x="1108075" y="1319998"/>
            <a:ext cx="9976103" cy="4018216"/>
          </a:xfrm>
          <a:prstGeom prst="rect">
            <a:avLst/>
          </a:prstGeom>
          <a:noFill/>
        </p:spPr>
        <p:txBody>
          <a:bodyPr wrap="square" rtlCol="0">
            <a:spAutoFit/>
          </a:bodyPr>
          <a:lstStyle/>
          <a:p>
            <a:pPr algn="ctr">
              <a:lnSpc>
                <a:spcPct val="150000"/>
              </a:lnSpc>
            </a:pPr>
            <a:r>
              <a:rPr lang="en-US" b="1" dirty="0">
                <a:latin typeface="Cambria Math" panose="02040503050406030204" pitchFamily="18" charset="0"/>
                <a:ea typeface="Cambria Math" panose="02040503050406030204" pitchFamily="18" charset="0"/>
              </a:rPr>
              <a:t>Feature Engineering</a:t>
            </a:r>
          </a:p>
          <a:p>
            <a:pPr algn="ctr">
              <a:lnSpc>
                <a:spcPct val="150000"/>
              </a:lnSpc>
            </a:pPr>
            <a:endParaRPr lang="en-US" sz="1000" b="1" u="sng" dirty="0">
              <a:latin typeface="Cambria Math" panose="02040503050406030204" pitchFamily="18" charset="0"/>
              <a:ea typeface="Cambria Math" panose="02040503050406030204" pitchFamily="18" charset="0"/>
            </a:endParaRPr>
          </a:p>
          <a:p>
            <a:pPr marL="342900" lvl="0" indent="-342900" algn="just">
              <a:lnSpc>
                <a:spcPct val="150000"/>
              </a:lnSpc>
              <a:buFont typeface="+mj-lt"/>
              <a:buAutoNum type="arabicParenR"/>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TF-IDF Representation: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TF-IDF (Term Frequency-Inverse Document Frequency) assigns weights to words based on their frequency in a document and their rarity in the entire corpus. </a:t>
            </a:r>
          </a:p>
          <a:p>
            <a:pPr marL="342900" lvl="0" indent="-342900" algn="just">
              <a:lnSpc>
                <a:spcPct val="150000"/>
              </a:lnSpc>
              <a:buFont typeface="+mj-lt"/>
              <a:buAutoNum type="arabicParen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Word Embeddings: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Word embeddings capture the semantic meaning of words by representing them as vector representations in a continuous vector space. Word2Vec models learn word embeddings by predicting the context words given a target word or predicting the target word given the context words.</a:t>
            </a:r>
          </a:p>
          <a:p>
            <a:pPr marL="342900" lvl="0" indent="-342900" algn="just">
              <a:lnSpc>
                <a:spcPct val="150000"/>
              </a:lnSpc>
              <a:buFont typeface="+mj-lt"/>
              <a:buAutoNum type="arabicParen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Similarity Metrics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Similarity metrics are used to quantify the similarity between question pairs.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984141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108075" y="540386"/>
            <a:ext cx="9976104" cy="650874"/>
          </a:xfrm>
        </p:spPr>
        <p:txBody>
          <a:bodyPr>
            <a:normAutofit/>
          </a:bodyPr>
          <a:lstStyle/>
          <a:p>
            <a:pPr algn="ctr"/>
            <a:r>
              <a:rPr lang="en-US" sz="3600" dirty="0">
                <a:latin typeface="Times New Roman" panose="02020603050405020304" pitchFamily="18" charset="0"/>
                <a:cs typeface="Times New Roman" panose="02020603050405020304" pitchFamily="18" charset="0"/>
              </a:rPr>
              <a:t>System architecture  and design</a:t>
            </a:r>
          </a:p>
        </p:txBody>
      </p:sp>
      <p:sp>
        <p:nvSpPr>
          <p:cNvPr id="2" name="Text Box 1"/>
          <p:cNvSpPr txBox="1"/>
          <p:nvPr/>
        </p:nvSpPr>
        <p:spPr>
          <a:xfrm>
            <a:off x="1108075" y="1319998"/>
            <a:ext cx="9976103" cy="203453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Feature Engineering</a:t>
            </a:r>
          </a:p>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200" b="1"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algn="ctr">
              <a:lnSpc>
                <a:spcPct val="150000"/>
              </a:lnSpc>
            </a:pPr>
            <a:endParaRPr lang="en-US" b="1" dirty="0">
              <a:latin typeface="Cambria Math" panose="02040503050406030204" pitchFamily="18" charset="0"/>
              <a:ea typeface="Cambria Math" panose="02040503050406030204" pitchFamily="18" charset="0"/>
            </a:endParaRPr>
          </a:p>
          <a:p>
            <a:pPr algn="just">
              <a:lnSpc>
                <a:spcPct val="150000"/>
              </a:lnSpc>
            </a:pPr>
            <a:endParaRPr lang="en-US" sz="1000" b="1" u="sng" dirty="0">
              <a:latin typeface="Cambria Math" panose="02040503050406030204" pitchFamily="18" charset="0"/>
              <a:ea typeface="Cambria Math" panose="02040503050406030204" pitchFamily="18" charset="0"/>
            </a:endParaRPr>
          </a:p>
          <a:p>
            <a:pPr marL="342900" lvl="0" indent="-342900" algn="just">
              <a:lnSpc>
                <a:spcPct val="150000"/>
              </a:lnSpc>
              <a:spcAft>
                <a:spcPts val="800"/>
              </a:spcAft>
              <a:buFont typeface="+mj-lt"/>
              <a:buAutoNum type="arabicPeriod"/>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77B68A2-6A06-9302-1E63-0C4C3575C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63" y="2315819"/>
            <a:ext cx="6877403" cy="3619686"/>
          </a:xfrm>
          <a:prstGeom prst="rect">
            <a:avLst/>
          </a:prstGeom>
        </p:spPr>
      </p:pic>
    </p:spTree>
    <p:extLst>
      <p:ext uri="{BB962C8B-B14F-4D97-AF65-F5344CB8AC3E}">
        <p14:creationId xmlns:p14="http://schemas.microsoft.com/office/powerpoint/2010/main" val="426229517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108075" y="540386"/>
            <a:ext cx="9976104" cy="650874"/>
          </a:xfrm>
        </p:spPr>
        <p:txBody>
          <a:bodyPr>
            <a:normAutofit/>
          </a:bodyPr>
          <a:lstStyle/>
          <a:p>
            <a:pPr algn="ctr"/>
            <a:r>
              <a:rPr lang="en-US" sz="3600" dirty="0">
                <a:latin typeface="Times New Roman" panose="02020603050405020304" pitchFamily="18" charset="0"/>
                <a:cs typeface="Times New Roman" panose="02020603050405020304" pitchFamily="18" charset="0"/>
              </a:rPr>
              <a:t>System architecture  and design</a:t>
            </a:r>
          </a:p>
        </p:txBody>
      </p:sp>
      <p:pic>
        <p:nvPicPr>
          <p:cNvPr id="6" name="Picture 5">
            <a:extLst>
              <a:ext uri="{FF2B5EF4-FFF2-40B4-BE49-F238E27FC236}">
                <a16:creationId xmlns:a16="http://schemas.microsoft.com/office/drawing/2014/main" id="{DE0FC2FB-31C2-9110-3878-6E7D955C6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084" y="1536171"/>
            <a:ext cx="8317832" cy="4191408"/>
          </a:xfrm>
          <a:prstGeom prst="rect">
            <a:avLst/>
          </a:prstGeom>
        </p:spPr>
      </p:pic>
    </p:spTree>
    <p:extLst>
      <p:ext uri="{BB962C8B-B14F-4D97-AF65-F5344CB8AC3E}">
        <p14:creationId xmlns:p14="http://schemas.microsoft.com/office/powerpoint/2010/main" val="1976278403"/>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75" y="570866"/>
            <a:ext cx="9976104" cy="650874"/>
          </a:xfrm>
        </p:spPr>
        <p:txBody>
          <a:bodyPr>
            <a:normAutofit/>
          </a:bodyPr>
          <a:lstStyle/>
          <a:p>
            <a:pPr algn="ctr"/>
            <a:r>
              <a:rPr lang="en-IN" sz="3600" dirty="0">
                <a:latin typeface="Times New Roman" panose="02020603050405020304" pitchFamily="18" charset="0"/>
                <a:cs typeface="Times New Roman" panose="02020603050405020304" pitchFamily="18" charset="0"/>
              </a:rPr>
              <a:t>Experimental Results</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ED0342E-E8C2-173E-F2A1-C9A6E49FF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321" y="1567148"/>
            <a:ext cx="3340079" cy="2572633"/>
          </a:xfrm>
          <a:prstGeom prst="rect">
            <a:avLst/>
          </a:prstGeom>
        </p:spPr>
      </p:pic>
      <p:pic>
        <p:nvPicPr>
          <p:cNvPr id="9" name="Picture 8">
            <a:extLst>
              <a:ext uri="{FF2B5EF4-FFF2-40B4-BE49-F238E27FC236}">
                <a16:creationId xmlns:a16="http://schemas.microsoft.com/office/drawing/2014/main" id="{9D2B2FBF-8FF2-4583-92C9-19CDFB2F3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116" y="1567149"/>
            <a:ext cx="3114146" cy="2408086"/>
          </a:xfrm>
          <a:prstGeom prst="rect">
            <a:avLst/>
          </a:prstGeom>
        </p:spPr>
      </p:pic>
      <p:pic>
        <p:nvPicPr>
          <p:cNvPr id="11" name="Picture 10">
            <a:extLst>
              <a:ext uri="{FF2B5EF4-FFF2-40B4-BE49-F238E27FC236}">
                <a16:creationId xmlns:a16="http://schemas.microsoft.com/office/drawing/2014/main" id="{8CB352C8-8A01-0813-0B8F-06A6D87E2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1443" y="4314806"/>
            <a:ext cx="2857833" cy="2199639"/>
          </a:xfrm>
          <a:prstGeom prst="rect">
            <a:avLst/>
          </a:prstGeom>
        </p:spPr>
      </p:pic>
      <p:pic>
        <p:nvPicPr>
          <p:cNvPr id="13" name="Picture 12">
            <a:extLst>
              <a:ext uri="{FF2B5EF4-FFF2-40B4-BE49-F238E27FC236}">
                <a16:creationId xmlns:a16="http://schemas.microsoft.com/office/drawing/2014/main" id="{85FAABA7-51D1-BD88-C175-6AC124A85D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432" y="1676378"/>
            <a:ext cx="3224175" cy="2572633"/>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75" y="570866"/>
            <a:ext cx="9976104" cy="650874"/>
          </a:xfrm>
        </p:spPr>
        <p:txBody>
          <a:bodyPr>
            <a:normAutofit/>
          </a:bodyPr>
          <a:lstStyle/>
          <a:p>
            <a:pPr algn="ctr"/>
            <a:r>
              <a:rPr lang="en-IN" sz="3600" dirty="0">
                <a:latin typeface="Times New Roman" panose="02020603050405020304" pitchFamily="18" charset="0"/>
                <a:cs typeface="Times New Roman" panose="02020603050405020304" pitchFamily="18" charset="0"/>
              </a:rPr>
              <a:t>Experimental Results</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990F18-567B-FB46-6C03-E3C7CD3A87D7}"/>
              </a:ext>
            </a:extLst>
          </p:cNvPr>
          <p:cNvPicPr>
            <a:picLocks noChangeAspect="1"/>
          </p:cNvPicPr>
          <p:nvPr/>
        </p:nvPicPr>
        <p:blipFill>
          <a:blip r:embed="rId2"/>
          <a:stretch>
            <a:fillRect/>
          </a:stretch>
        </p:blipFill>
        <p:spPr>
          <a:xfrm>
            <a:off x="1108075" y="2787036"/>
            <a:ext cx="4102311" cy="1784442"/>
          </a:xfrm>
          <a:prstGeom prst="rect">
            <a:avLst/>
          </a:prstGeom>
        </p:spPr>
      </p:pic>
    </p:spTree>
    <p:extLst>
      <p:ext uri="{BB962C8B-B14F-4D97-AF65-F5344CB8AC3E}">
        <p14:creationId xmlns:p14="http://schemas.microsoft.com/office/powerpoint/2010/main" val="3690603847"/>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75" y="550546"/>
            <a:ext cx="9976104" cy="650874"/>
          </a:xfrm>
        </p:spPr>
        <p:txBody>
          <a:bodyPr>
            <a:normAutofit/>
          </a:bodyPr>
          <a:lstStyle/>
          <a:p>
            <a:pPr algn="ctr"/>
            <a:r>
              <a:rPr lang="en-IN" sz="3600" dirty="0">
                <a:latin typeface="Times New Roman" panose="02020603050405020304" pitchFamily="18" charset="0"/>
                <a:cs typeface="Times New Roman" panose="02020603050405020304" pitchFamily="18" charset="0"/>
              </a:rPr>
              <a:t>Conclusion</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28495" y="1441652"/>
            <a:ext cx="9976104" cy="4199611"/>
          </a:xfrm>
          <a:prstGeom prst="rect">
            <a:avLst/>
          </a:prstGeom>
        </p:spPr>
        <p:txBody>
          <a:bodyPr wrap="square">
            <a:spAutoFit/>
          </a:bodyPr>
          <a:lstStyle/>
          <a:p>
            <a:pPr algn="just">
              <a:lnSpc>
                <a:spcPct val="150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conclusion, this project aimed to tackle the task of duplicate question pair detection on the Quora platform using natural language processing (NLP) techniques and machine learning algorithms. Through exploratory data analysis, text pre-processing, feature engineering, and model building, we developed models capable of predicting whether a pair of questions are duplicates or not. However, it is important to acknowledge the limitations and potential for future work in this study. Additionally, the research can be extended by considering larger and more diverse datasets. Collecting data from multiple question-and-answer platforms or incorporating external knowledge sources could help create more robust and generalizable models for duplicate question pair detection.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438" y="475326"/>
            <a:ext cx="10308771" cy="614969"/>
          </a:xfrm>
        </p:spPr>
        <p:txBody>
          <a:bodyPr>
            <a:normAutofit/>
          </a:bodyPr>
          <a:lstStyle/>
          <a:p>
            <a:pPr algn="ctr"/>
            <a:r>
              <a:rPr lang="en-IN" sz="3600" dirty="0">
                <a:latin typeface="Times New Roman" panose="02020603050405020304" pitchFamily="18" charset="0"/>
                <a:cs typeface="Times New Roman" panose="02020603050405020304" pitchFamily="18" charset="0"/>
              </a:rPr>
              <a:t>Table of contents</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03</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941438" y="1736090"/>
            <a:ext cx="10279937" cy="3319948"/>
          </a:xfrm>
          <a:prstGeom prst="rect">
            <a:avLst/>
          </a:prstGeom>
        </p:spPr>
        <p:txBody>
          <a:bodyPr wrap="square">
            <a:spAutoFit/>
          </a:bodyPr>
          <a:lstStyle/>
          <a:p>
            <a:pPr marL="457200" indent="-457200" algn="just">
              <a:lnSpc>
                <a:spcPct val="150000"/>
              </a:lnSpc>
              <a:spcAft>
                <a:spcPts val="80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Introduction </a:t>
            </a:r>
          </a:p>
          <a:p>
            <a:pPr marL="457200" indent="-457200" algn="just">
              <a:lnSpc>
                <a:spcPct val="150000"/>
              </a:lnSpc>
              <a:spcAft>
                <a:spcPts val="80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Literature  survey </a:t>
            </a:r>
          </a:p>
          <a:p>
            <a:pPr marL="457200" indent="-457200" algn="just">
              <a:lnSpc>
                <a:spcPct val="150000"/>
              </a:lnSpc>
              <a:spcAft>
                <a:spcPts val="80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System architecture  and design</a:t>
            </a:r>
          </a:p>
          <a:p>
            <a:pPr marL="457200" indent="-457200" algn="just">
              <a:lnSpc>
                <a:spcPct val="150000"/>
              </a:lnSpc>
              <a:spcAft>
                <a:spcPts val="80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Experiments and Results </a:t>
            </a:r>
          </a:p>
          <a:p>
            <a:pPr marL="457200" indent="-457200" algn="just">
              <a:lnSpc>
                <a:spcPct val="150000"/>
              </a:lnSpc>
              <a:spcAft>
                <a:spcPts val="80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Conclusion  and future work</a:t>
            </a:r>
          </a:p>
          <a:p>
            <a:pPr marL="457200" indent="-457200" algn="just">
              <a:lnSpc>
                <a:spcPct val="150000"/>
              </a:lnSpc>
              <a:spcAft>
                <a:spcPts val="80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References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440" y="335281"/>
            <a:ext cx="9976104" cy="650874"/>
          </a:xfrm>
        </p:spPr>
        <p:txBody>
          <a:bodyPr>
            <a:normAutofit/>
          </a:bodyPr>
          <a:lstStyle/>
          <a:p>
            <a:pPr algn="ctr"/>
            <a:r>
              <a:rPr lang="en-IN" sz="3600" dirty="0">
                <a:latin typeface="Times New Roman" panose="02020603050405020304" pitchFamily="18" charset="0"/>
                <a:cs typeface="Times New Roman" panose="02020603050405020304" pitchFamily="18" charset="0"/>
              </a:rPr>
              <a:t>Problem Statement </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04</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07440" y="1475105"/>
            <a:ext cx="9776053" cy="128907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problem statement revolves around the task of identifying duplicate questions on the Quora platform. </a:t>
            </a:r>
            <a:r>
              <a:rPr lang="en-IN" sz="1800" dirty="0">
                <a:effectLst/>
                <a:latin typeface="Times New Roman" panose="02020603050405020304" pitchFamily="18" charset="0"/>
                <a:ea typeface="Calibri" panose="020F0502020204030204" pitchFamily="34" charset="0"/>
              </a:rPr>
              <a:t>However, it often happens that users ask questions that have already been asked before, resulting in duplicate content and redundant answers.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A6A11A3-A8E2-14FC-4D46-0F1C0383C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264" y="2917773"/>
            <a:ext cx="5091229" cy="2874474"/>
          </a:xfrm>
          <a:prstGeom prst="rect">
            <a:avLst/>
          </a:prstGeom>
        </p:spPr>
      </p:pic>
      <p:sp>
        <p:nvSpPr>
          <p:cNvPr id="8" name="TextBox 7">
            <a:extLst>
              <a:ext uri="{FF2B5EF4-FFF2-40B4-BE49-F238E27FC236}">
                <a16:creationId xmlns:a16="http://schemas.microsoft.com/office/drawing/2014/main" id="{DC6853FF-2824-23FD-D049-B568D225EA8D}"/>
              </a:ext>
            </a:extLst>
          </p:cNvPr>
          <p:cNvSpPr txBox="1"/>
          <p:nvPr/>
        </p:nvSpPr>
        <p:spPr>
          <a:xfrm>
            <a:off x="1107440" y="2917773"/>
            <a:ext cx="4494463" cy="2536335"/>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Calibri" panose="020F0502020204030204" pitchFamily="34" charset="0"/>
              </a:rPr>
              <a:t>For example, </a:t>
            </a:r>
          </a:p>
          <a:p>
            <a:pPr algn="just">
              <a:lnSpc>
                <a:spcPct val="150000"/>
              </a:lnSpc>
            </a:pPr>
            <a:r>
              <a:rPr lang="en-IN" sz="1800" b="1" i="1" dirty="0">
                <a:effectLst/>
                <a:latin typeface="Times New Roman" panose="02020603050405020304" pitchFamily="18" charset="0"/>
                <a:ea typeface="Calibri" panose="020F0502020204030204" pitchFamily="34" charset="0"/>
              </a:rPr>
              <a:t>'How do I read and discover my Facebook comments?’</a:t>
            </a:r>
            <a:r>
              <a:rPr lang="en-IN" sz="1800" dirty="0">
                <a:effectLst/>
                <a:latin typeface="Times New Roman" panose="02020603050405020304" pitchFamily="18" charset="0"/>
                <a:ea typeface="Calibri" panose="020F0502020204030204" pitchFamily="34" charset="0"/>
              </a:rPr>
              <a:t> </a:t>
            </a:r>
          </a:p>
          <a:p>
            <a:pPr algn="just">
              <a:lnSpc>
                <a:spcPct val="150000"/>
              </a:lnSpc>
            </a:pPr>
            <a:r>
              <a:rPr lang="en-IN" sz="1800" dirty="0">
                <a:effectLst/>
                <a:latin typeface="Times New Roman" panose="02020603050405020304" pitchFamily="18" charset="0"/>
                <a:ea typeface="Calibri" panose="020F0502020204030204" pitchFamily="34" charset="0"/>
              </a:rPr>
              <a:t>and </a:t>
            </a:r>
            <a:r>
              <a:rPr lang="en-IN" sz="1800" b="1" i="1" dirty="0">
                <a:effectLst/>
                <a:latin typeface="Times New Roman" panose="02020603050405020304" pitchFamily="18" charset="0"/>
                <a:ea typeface="Calibri" panose="020F0502020204030204" pitchFamily="34" charset="0"/>
              </a:rPr>
              <a:t>'How can I see all my Facebook comments?'</a:t>
            </a:r>
            <a:r>
              <a:rPr lang="en-IN" sz="1800" dirty="0">
                <a:effectLst/>
                <a:latin typeface="Times New Roman" panose="02020603050405020304" pitchFamily="18" charset="0"/>
                <a:ea typeface="Calibri" panose="020F0502020204030204" pitchFamily="34" charset="0"/>
              </a:rPr>
              <a:t> are two examples of duplicate questions. </a:t>
            </a:r>
            <a:endParaRPr lang="en-IN" dirty="0"/>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75" y="510541"/>
            <a:ext cx="9976104" cy="610234"/>
          </a:xfrm>
        </p:spPr>
        <p:txBody>
          <a:bodyPr>
            <a:normAutofit/>
          </a:bodyPr>
          <a:lstStyle/>
          <a:p>
            <a:pPr algn="ctr"/>
            <a:r>
              <a:rPr lang="en-IN" sz="3600" dirty="0">
                <a:latin typeface="Times New Roman" panose="02020603050405020304" pitchFamily="18" charset="0"/>
                <a:cs typeface="Times New Roman" panose="02020603050405020304" pitchFamily="18" charset="0"/>
              </a:rPr>
              <a:t>Proposed Solution</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05</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108075" y="1545343"/>
            <a:ext cx="10141261" cy="1883657"/>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sym typeface="+mn-ea"/>
              </a:rPr>
              <a:t>To achieve this, the project will involve applying natural language processing (NLP) techniques and machine learning algorithms to analyze and compare the textual content of question pairs. The model will learn patterns and similarities in the questions to determine whether they are duplicates or not.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438" y="475326"/>
            <a:ext cx="10308771" cy="614969"/>
          </a:xfrm>
        </p:spPr>
        <p:txBody>
          <a:bodyPr>
            <a:normAutofit/>
          </a:bodyPr>
          <a:lstStyle/>
          <a:p>
            <a:pPr algn="ctr"/>
            <a:r>
              <a:rPr lang="en-IN" sz="3600" dirty="0">
                <a:latin typeface="Times New Roman" panose="02020603050405020304" pitchFamily="18" charset="0"/>
                <a:cs typeface="Times New Roman" panose="02020603050405020304" pitchFamily="18" charset="0"/>
              </a:rPr>
              <a:t>Objective </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03</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941438" y="1736090"/>
            <a:ext cx="10279937" cy="1883657"/>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objective of the project is to minimize the cost of misclassification in the task of duplicate question pair detection. The cost associated with misclassification refers to the negative consequences or impact that arises when the model incorrectly predicts whether a pair of questions are duplicates or not.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599354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15" y="457836"/>
            <a:ext cx="9976104" cy="569594"/>
          </a:xfrm>
        </p:spPr>
        <p:txBody>
          <a:bodyPr>
            <a:noAutofit/>
          </a:bodyPr>
          <a:lstStyle/>
          <a:p>
            <a:pPr algn="ctr"/>
            <a:r>
              <a:rPr lang="en-IN" sz="3600" dirty="0">
                <a:latin typeface="Times New Roman" panose="02020603050405020304" pitchFamily="18" charset="0"/>
                <a:cs typeface="Times New Roman" panose="02020603050405020304" pitchFamily="18" charset="0"/>
              </a:rPr>
              <a:t>Literature Survey</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06</a:t>
            </a:r>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02378959"/>
              </p:ext>
            </p:extLst>
          </p:nvPr>
        </p:nvGraphicFramePr>
        <p:xfrm>
          <a:off x="831214" y="1251285"/>
          <a:ext cx="10199337" cy="4719369"/>
        </p:xfrm>
        <a:graphic>
          <a:graphicData uri="http://schemas.openxmlformats.org/drawingml/2006/table">
            <a:tbl>
              <a:tblPr firstRow="1" bandRow="1">
                <a:tableStyleId>{F5AB1C69-6EDB-4FF4-983F-18BD219EF322}</a:tableStyleId>
              </a:tblPr>
              <a:tblGrid>
                <a:gridCol w="729947">
                  <a:extLst>
                    <a:ext uri="{9D8B030D-6E8A-4147-A177-3AD203B41FA5}">
                      <a16:colId xmlns:a16="http://schemas.microsoft.com/office/drawing/2014/main" val="20000"/>
                    </a:ext>
                  </a:extLst>
                </a:gridCol>
                <a:gridCol w="3261686">
                  <a:extLst>
                    <a:ext uri="{9D8B030D-6E8A-4147-A177-3AD203B41FA5}">
                      <a16:colId xmlns:a16="http://schemas.microsoft.com/office/drawing/2014/main" val="20001"/>
                    </a:ext>
                  </a:extLst>
                </a:gridCol>
                <a:gridCol w="6207704">
                  <a:extLst>
                    <a:ext uri="{9D8B030D-6E8A-4147-A177-3AD203B41FA5}">
                      <a16:colId xmlns:a16="http://schemas.microsoft.com/office/drawing/2014/main" val="20003"/>
                    </a:ext>
                  </a:extLst>
                </a:gridCol>
              </a:tblGrid>
              <a:tr h="962709">
                <a:tc>
                  <a:txBody>
                    <a:bodyPr/>
                    <a:lstStyle/>
                    <a:p>
                      <a:pPr algn="ctr"/>
                      <a:r>
                        <a:rPr lang="en-IN" sz="2000" dirty="0">
                          <a:latin typeface="Times New Roman" panose="02020603050405020304" pitchFamily="18" charset="0"/>
                          <a:cs typeface="Times New Roman" panose="02020603050405020304" pitchFamily="18" charset="0"/>
                        </a:rPr>
                        <a:t>S.No </a:t>
                      </a:r>
                    </a:p>
                  </a:txBody>
                  <a:tcPr/>
                </a:tc>
                <a:tc>
                  <a:txBody>
                    <a:bodyPr/>
                    <a:lstStyle/>
                    <a:p>
                      <a:pPr algn="ctr"/>
                      <a:r>
                        <a:rPr lang="en-IN" sz="2000" dirty="0">
                          <a:latin typeface="Times New Roman" panose="02020603050405020304" pitchFamily="18" charset="0"/>
                          <a:cs typeface="Times New Roman" panose="02020603050405020304" pitchFamily="18" charset="0"/>
                        </a:rPr>
                        <a:t>Title </a:t>
                      </a:r>
                    </a:p>
                  </a:txBody>
                  <a:tcPr/>
                </a:tc>
                <a:tc>
                  <a:txBody>
                    <a:bodyPr/>
                    <a:lstStyle/>
                    <a:p>
                      <a:pPr algn="ctr"/>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30136">
                <a:tc>
                  <a:txBody>
                    <a:bodyPr/>
                    <a:lstStyle/>
                    <a:p>
                      <a:pPr algn="ctr"/>
                      <a:r>
                        <a:rPr lang="en-IN" sz="1600" dirty="0">
                          <a:latin typeface="Times New Roman" panose="02020603050405020304" pitchFamily="18" charset="0"/>
                          <a:cs typeface="Times New Roman" panose="02020603050405020304" pitchFamily="18" charset="0"/>
                        </a:rPr>
                        <a:t>01</a:t>
                      </a:r>
                    </a:p>
                  </a:txBody>
                  <a:tcPr/>
                </a:tc>
                <a:tc>
                  <a:txBody>
                    <a:bodyPr/>
                    <a:lstStyle/>
                    <a:p>
                      <a:pPr algn="ctr" fontAlgn="b">
                        <a:lnSpc>
                          <a:spcPct val="100000"/>
                        </a:lnSpc>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lnSpc>
                          <a:spcPct val="100000"/>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Imtiaz, Zainab, et al. "Duplicate questions pair detection using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siamese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malstm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IEEE Access 8 (2020): 21932-21942.</a:t>
                      </a:r>
                    </a:p>
                    <a:p>
                      <a:pPr algn="ctr" fontAlgn="b">
                        <a:lnSpc>
                          <a:spcPct val="100000"/>
                        </a:lnSpc>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lnSpc>
                          <a:spcPct val="100000"/>
                        </a:lnSpc>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lnSpc>
                          <a:spcPct val="100000"/>
                        </a:lnSpc>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a:endParaRPr lang="en-US" sz="16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Siamese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MaLSTM</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(”Ma” for Manhattan distance) Neural Network is another popular model used for detecting duplicate question pairs. This model compares the similarity between two questions by calculating the Manhattan distance between their respective embeddings.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30136">
                <a:tc>
                  <a:txBody>
                    <a:bodyPr/>
                    <a:lstStyle/>
                    <a:p>
                      <a:pPr algn="ctr"/>
                      <a:r>
                        <a:rPr lang="en-IN" sz="1600" dirty="0">
                          <a:latin typeface="Times New Roman" panose="02020603050405020304" pitchFamily="18" charset="0"/>
                          <a:cs typeface="Times New Roman" panose="02020603050405020304" pitchFamily="18" charset="0"/>
                        </a:rPr>
                        <a:t>02</a:t>
                      </a:r>
                    </a:p>
                  </a:txBody>
                  <a:tcPr/>
                </a:tc>
                <a:tc>
                  <a:txBody>
                    <a:bodyPr/>
                    <a:lstStyle/>
                    <a:p>
                      <a:pPr algn="ctr" fontAlgn="b">
                        <a:lnSpc>
                          <a:spcPct val="100000"/>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Babu, Jameer, and S.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Thara</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"Finding the duplicate questions in stack overflow using word embeddings." Procedia Computer Science 171 (2020): 2729-2733.</a:t>
                      </a:r>
                    </a:p>
                    <a:p>
                      <a:pPr algn="ctr" fontAlgn="b">
                        <a:lnSpc>
                          <a:spcPct val="100000"/>
                        </a:lnSpc>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a:endParaRPr lang="en-US" sz="16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One commonly used technique in duplicate question pair detection is the utilization of word embeddings. Word embeddings capture semantic information and represent words as dense vectors. In this context, Google news vector embedding,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FastText</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crawl embedding, and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FastText</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crawl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subwords</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embedding have been widely employed for vectorizing questions and training models.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15" y="457836"/>
            <a:ext cx="9976104" cy="569594"/>
          </a:xfrm>
        </p:spPr>
        <p:txBody>
          <a:bodyPr>
            <a:noAutofit/>
          </a:bodyPr>
          <a:lstStyle/>
          <a:p>
            <a:pPr algn="ctr"/>
            <a:r>
              <a:rPr lang="en-IN" sz="3600" dirty="0">
                <a:latin typeface="Times New Roman" panose="02020603050405020304" pitchFamily="18" charset="0"/>
                <a:cs typeface="Times New Roman" panose="02020603050405020304" pitchFamily="18" charset="0"/>
              </a:rPr>
              <a:t>Literature Survey</a:t>
            </a:r>
          </a:p>
        </p:txBody>
      </p:sp>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06</a:t>
            </a:r>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56451960"/>
              </p:ext>
            </p:extLst>
          </p:nvPr>
        </p:nvGraphicFramePr>
        <p:xfrm>
          <a:off x="831214" y="1251285"/>
          <a:ext cx="10199337" cy="3904029"/>
        </p:xfrm>
        <a:graphic>
          <a:graphicData uri="http://schemas.openxmlformats.org/drawingml/2006/table">
            <a:tbl>
              <a:tblPr firstRow="1" bandRow="1">
                <a:tableStyleId>{F5AB1C69-6EDB-4FF4-983F-18BD219EF322}</a:tableStyleId>
              </a:tblPr>
              <a:tblGrid>
                <a:gridCol w="729947">
                  <a:extLst>
                    <a:ext uri="{9D8B030D-6E8A-4147-A177-3AD203B41FA5}">
                      <a16:colId xmlns:a16="http://schemas.microsoft.com/office/drawing/2014/main" val="20000"/>
                    </a:ext>
                  </a:extLst>
                </a:gridCol>
                <a:gridCol w="3261686">
                  <a:extLst>
                    <a:ext uri="{9D8B030D-6E8A-4147-A177-3AD203B41FA5}">
                      <a16:colId xmlns:a16="http://schemas.microsoft.com/office/drawing/2014/main" val="20001"/>
                    </a:ext>
                  </a:extLst>
                </a:gridCol>
                <a:gridCol w="6207704">
                  <a:extLst>
                    <a:ext uri="{9D8B030D-6E8A-4147-A177-3AD203B41FA5}">
                      <a16:colId xmlns:a16="http://schemas.microsoft.com/office/drawing/2014/main" val="20003"/>
                    </a:ext>
                  </a:extLst>
                </a:gridCol>
              </a:tblGrid>
              <a:tr h="962709">
                <a:tc>
                  <a:txBody>
                    <a:bodyPr/>
                    <a:lstStyle/>
                    <a:p>
                      <a:pPr algn="ctr"/>
                      <a:r>
                        <a:rPr lang="en-IN" sz="2000" dirty="0">
                          <a:latin typeface="Times New Roman" panose="02020603050405020304" pitchFamily="18" charset="0"/>
                          <a:cs typeface="Times New Roman" panose="02020603050405020304" pitchFamily="18" charset="0"/>
                        </a:rPr>
                        <a:t>S.No </a:t>
                      </a:r>
                    </a:p>
                  </a:txBody>
                  <a:tcPr/>
                </a:tc>
                <a:tc>
                  <a:txBody>
                    <a:bodyPr/>
                    <a:lstStyle/>
                    <a:p>
                      <a:pPr algn="ctr"/>
                      <a:r>
                        <a:rPr lang="en-IN" sz="2000" dirty="0">
                          <a:latin typeface="Times New Roman" panose="02020603050405020304" pitchFamily="18" charset="0"/>
                          <a:cs typeface="Times New Roman" panose="02020603050405020304" pitchFamily="18" charset="0"/>
                        </a:rPr>
                        <a:t>Title </a:t>
                      </a:r>
                    </a:p>
                  </a:txBody>
                  <a:tcPr/>
                </a:tc>
                <a:tc>
                  <a:txBody>
                    <a:bodyPr/>
                    <a:lstStyle/>
                    <a:p>
                      <a:pPr algn="ctr"/>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30136">
                <a:tc>
                  <a:txBody>
                    <a:bodyPr/>
                    <a:lstStyle/>
                    <a:p>
                      <a:pPr algn="ctr"/>
                      <a:r>
                        <a:rPr lang="en-IN" sz="1600" dirty="0">
                          <a:latin typeface="Times New Roman" panose="02020603050405020304" pitchFamily="18" charset="0"/>
                          <a:cs typeface="Times New Roman" panose="02020603050405020304" pitchFamily="18" charset="0"/>
                        </a:rPr>
                        <a:t>03</a:t>
                      </a:r>
                    </a:p>
                  </a:txBody>
                  <a:tcPr/>
                </a:tc>
                <a:tc>
                  <a:txBody>
                    <a:bodyPr/>
                    <a:lstStyle/>
                    <a:p>
                      <a:pPr algn="ctr" fontAlgn="b">
                        <a:lnSpc>
                          <a:spcPct val="100000"/>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Xu,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Zhuojia</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Hua Yuan. "Forum duplicate question detection by domain adaptive semantic matching." IEEE Access 8 (2020): 56029-56038.</a:t>
                      </a:r>
                    </a:p>
                    <a:p>
                      <a:pPr algn="ctr" fontAlgn="b">
                        <a:lnSpc>
                          <a:spcPct val="100000"/>
                        </a:lnSpc>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lnSpc>
                          <a:spcPct val="100000"/>
                        </a:lnSpc>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a:endParaRPr lang="en-US" sz="16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Convolutional Neural Networks (CNNs) have shown promising results in this domain. By leveraging pre-trained word embeddings and Siamese Neural Networks for comparison, the model achieves a high accuracy of 79%.</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30136">
                <a:tc>
                  <a:txBody>
                    <a:bodyPr/>
                    <a:lstStyle/>
                    <a:p>
                      <a:pPr algn="ctr"/>
                      <a:r>
                        <a:rPr lang="en-IN" sz="1600" dirty="0">
                          <a:latin typeface="Times New Roman" panose="02020603050405020304" pitchFamily="18" charset="0"/>
                          <a:cs typeface="Times New Roman" panose="02020603050405020304" pitchFamily="18" charset="0"/>
                        </a:rPr>
                        <a:t>04</a:t>
                      </a:r>
                    </a:p>
                  </a:txBody>
                  <a:tcPr/>
                </a:tc>
                <a:tc>
                  <a:txBody>
                    <a:bodyPr/>
                    <a:lstStyle/>
                    <a:p>
                      <a:pPr algn="ctr" fontAlgn="b">
                        <a:lnSpc>
                          <a:spcPct val="100000"/>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Ansari,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Navedanjum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Rajesh Sharma. "Identifying semantically duplicate questions using data science approach: A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quora</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case study."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arXiv</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preprint arXiv:2004.11694 (2020).</a:t>
                      </a:r>
                    </a:p>
                    <a:p>
                      <a:pPr algn="ctr" fontAlgn="b">
                        <a:lnSpc>
                          <a:spcPct val="100000"/>
                        </a:lnSpc>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a:endParaRPr lang="en-US" sz="16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Attentional mechanisms play an important role in these models, allowing for relevant information and improved interpretability.</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41025374"/>
      </p:ext>
    </p:extLst>
  </p:cSld>
  <p:clrMapOvr>
    <a:masterClrMapping/>
  </p:clrMapOvr>
  <mc:AlternateContent xmlns:mc="http://schemas.openxmlformats.org/markup-compatibility/2006">
    <mc:Choice xmlns:p15="http://schemas.microsoft.com/office/powerpoint/2012/main" Requires="p15">
      <p:transition spd="med" advClick="0">
        <p15:prstTrans prst="pageCurlDouble"/>
      </p:transition>
    </mc:Choice>
    <mc:Fallback>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108075" y="540386"/>
            <a:ext cx="9976104" cy="650874"/>
          </a:xfrm>
        </p:spPr>
        <p:txBody>
          <a:bodyPr>
            <a:normAutofit/>
          </a:bodyPr>
          <a:lstStyle/>
          <a:p>
            <a:pPr algn="ctr"/>
            <a:r>
              <a:rPr lang="en-US" sz="3600" dirty="0">
                <a:latin typeface="Times New Roman" panose="02020603050405020304" pitchFamily="18" charset="0"/>
                <a:cs typeface="Times New Roman" panose="02020603050405020304" pitchFamily="18" charset="0"/>
              </a:rPr>
              <a:t>System architecture  and design</a:t>
            </a:r>
          </a:p>
        </p:txBody>
      </p:sp>
      <p:sp>
        <p:nvSpPr>
          <p:cNvPr id="2" name="Text Box 1"/>
          <p:cNvSpPr txBox="1"/>
          <p:nvPr/>
        </p:nvSpPr>
        <p:spPr>
          <a:xfrm>
            <a:off x="1108075" y="1319998"/>
            <a:ext cx="9976103" cy="1247008"/>
          </a:xfrm>
          <a:prstGeom prst="rect">
            <a:avLst/>
          </a:prstGeom>
          <a:noFill/>
        </p:spPr>
        <p:txBody>
          <a:bodyPr wrap="square" rtlCol="0">
            <a:spAutoFit/>
          </a:bodyPr>
          <a:lstStyle/>
          <a:p>
            <a:pPr algn="just">
              <a:lnSpc>
                <a:spcPct val="150000"/>
              </a:lnSpc>
            </a:pPr>
            <a:r>
              <a:rPr lang="en-IN" sz="1800" b="1" dirty="0">
                <a:effectLst/>
                <a:latin typeface="Times New Roman" panose="02020603050405020304" pitchFamily="18" charset="0"/>
                <a:ea typeface="Calibri" panose="020F0502020204030204" pitchFamily="34" charset="0"/>
              </a:rPr>
              <a:t>Dataset Description</a:t>
            </a:r>
            <a:r>
              <a:rPr lang="en-US" b="1"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The dataset used in this project is a collection of pairs of questions from the Quora platform, specifically curated for the task of duplicate question pair detection. </a:t>
            </a:r>
          </a:p>
          <a:p>
            <a:pPr algn="just">
              <a:lnSpc>
                <a:spcPct val="150000"/>
              </a:lnSpc>
            </a:pPr>
            <a:endParaRPr lang="en-US" sz="1600" dirty="0">
              <a:latin typeface="Cambria Math" panose="02040503050406030204" pitchFamily="18" charset="0"/>
              <a:ea typeface="Cambria Math" panose="02040503050406030204" pitchFamily="18" charset="0"/>
            </a:endParaRPr>
          </a:p>
        </p:txBody>
      </p:sp>
      <p:pic>
        <p:nvPicPr>
          <p:cNvPr id="8" name="Picture 7">
            <a:extLst>
              <a:ext uri="{FF2B5EF4-FFF2-40B4-BE49-F238E27FC236}">
                <a16:creationId xmlns:a16="http://schemas.microsoft.com/office/drawing/2014/main" id="{74AF7A88-582B-2898-F895-A0ADA2DC0B11}"/>
              </a:ext>
            </a:extLst>
          </p:cNvPr>
          <p:cNvPicPr>
            <a:picLocks noChangeAspect="1"/>
          </p:cNvPicPr>
          <p:nvPr/>
        </p:nvPicPr>
        <p:blipFill rotWithShape="1">
          <a:blip r:embed="rId2">
            <a:extLst>
              <a:ext uri="{28A0092B-C50C-407E-A947-70E740481C1C}">
                <a14:useLocalDpi xmlns:a14="http://schemas.microsoft.com/office/drawing/2010/main" val="0"/>
              </a:ext>
            </a:extLst>
          </a:blip>
          <a:srcRect l="7256" t="12972"/>
          <a:stretch/>
        </p:blipFill>
        <p:spPr>
          <a:xfrm>
            <a:off x="779648" y="3034214"/>
            <a:ext cx="7709835" cy="2227276"/>
          </a:xfrm>
          <a:prstGeom prst="rect">
            <a:avLst/>
          </a:prstGeom>
        </p:spPr>
      </p:pic>
      <p:pic>
        <p:nvPicPr>
          <p:cNvPr id="9" name="Picture 8">
            <a:extLst>
              <a:ext uri="{FF2B5EF4-FFF2-40B4-BE49-F238E27FC236}">
                <a16:creationId xmlns:a16="http://schemas.microsoft.com/office/drawing/2014/main" id="{34F819A8-825C-6689-C2A0-CFBE455B39B4}"/>
              </a:ext>
            </a:extLst>
          </p:cNvPr>
          <p:cNvPicPr>
            <a:picLocks noChangeAspect="1"/>
          </p:cNvPicPr>
          <p:nvPr/>
        </p:nvPicPr>
        <p:blipFill rotWithShape="1">
          <a:blip r:embed="rId3">
            <a:extLst>
              <a:ext uri="{28A0092B-C50C-407E-A947-70E740481C1C}">
                <a14:useLocalDpi xmlns:a14="http://schemas.microsoft.com/office/drawing/2010/main" val="0"/>
              </a:ext>
            </a:extLst>
          </a:blip>
          <a:srcRect l="4504" r="9496"/>
          <a:stretch/>
        </p:blipFill>
        <p:spPr>
          <a:xfrm>
            <a:off x="8662737" y="2757703"/>
            <a:ext cx="2204185" cy="2780299"/>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108075" y="540386"/>
            <a:ext cx="9976104" cy="650874"/>
          </a:xfrm>
        </p:spPr>
        <p:txBody>
          <a:bodyPr>
            <a:normAutofit/>
          </a:bodyPr>
          <a:lstStyle/>
          <a:p>
            <a:pPr algn="ctr"/>
            <a:r>
              <a:rPr lang="en-US" sz="3600" dirty="0">
                <a:latin typeface="Times New Roman" panose="02020603050405020304" pitchFamily="18" charset="0"/>
                <a:cs typeface="Times New Roman" panose="02020603050405020304" pitchFamily="18" charset="0"/>
              </a:rPr>
              <a:t>System architecture  and design</a:t>
            </a:r>
          </a:p>
        </p:txBody>
      </p:sp>
      <p:sp>
        <p:nvSpPr>
          <p:cNvPr id="2" name="Text Box 1"/>
          <p:cNvSpPr txBox="1"/>
          <p:nvPr/>
        </p:nvSpPr>
        <p:spPr>
          <a:xfrm>
            <a:off x="1108075" y="1319998"/>
            <a:ext cx="9976103" cy="4339008"/>
          </a:xfrm>
          <a:prstGeom prst="rect">
            <a:avLst/>
          </a:prstGeom>
          <a:noFill/>
        </p:spPr>
        <p:txBody>
          <a:bodyPr wrap="square" rtlCol="0">
            <a:spAutoFit/>
          </a:bodyPr>
          <a:lstStyle/>
          <a:p>
            <a:pPr algn="ctr">
              <a:lnSpc>
                <a:spcPct val="150000"/>
              </a:lnSpc>
            </a:pPr>
            <a:r>
              <a:rPr lang="en-US" b="1" dirty="0">
                <a:latin typeface="Cambria Math" panose="02040503050406030204" pitchFamily="18" charset="0"/>
                <a:ea typeface="Cambria Math" panose="02040503050406030204" pitchFamily="18" charset="0"/>
              </a:rPr>
              <a:t>Text Pre-processing</a:t>
            </a:r>
          </a:p>
          <a:p>
            <a:pPr algn="just">
              <a:lnSpc>
                <a:spcPct val="150000"/>
              </a:lnSpc>
            </a:pPr>
            <a:endParaRPr lang="en-US" sz="1000" b="1" u="sng" dirty="0">
              <a:latin typeface="Cambria Math" panose="02040503050406030204" pitchFamily="18" charset="0"/>
              <a:ea typeface="Cambria Math" panose="02040503050406030204" pitchFamily="18" charset="0"/>
            </a:endParaRPr>
          </a:p>
          <a:p>
            <a:pPr marL="342900" lvl="0" indent="-342900" algn="just">
              <a:lnSpc>
                <a:spcPct val="150000"/>
              </a:lnSpc>
              <a:spcAft>
                <a:spcPts val="800"/>
              </a:spcAft>
              <a:buFont typeface="+mj-lt"/>
              <a:buAutoNum type="arabicPeriod"/>
              <a:tabLst>
                <a:tab pos="457200" algn="l"/>
              </a:tabLst>
            </a:pPr>
            <a:r>
              <a:rPr lang="en-IN" b="1" i="1" dirty="0">
                <a:effectLst/>
                <a:latin typeface="Times New Roman" panose="02020603050405020304" pitchFamily="18" charset="0"/>
                <a:ea typeface="Calibri" panose="020F0502020204030204" pitchFamily="34" charset="0"/>
              </a:rPr>
              <a:t>Tokenization:</a:t>
            </a:r>
            <a:r>
              <a:rPr lang="en-IN" dirty="0">
                <a:effectLst/>
                <a:latin typeface="Times New Roman" panose="02020603050405020304" pitchFamily="18" charset="0"/>
                <a:ea typeface="Calibri" panose="020F0502020204030204" pitchFamily="34" charset="0"/>
              </a:rPr>
              <a:t> Tokenization refers to the process of splitting text into individual units called tokens.</a:t>
            </a:r>
          </a:p>
          <a:p>
            <a:pPr marL="342900" lvl="0" indent="-342900" algn="just">
              <a:lnSpc>
                <a:spcPct val="150000"/>
              </a:lnSpc>
              <a:spcAft>
                <a:spcPts val="800"/>
              </a:spcAft>
              <a:buFont typeface="+mj-lt"/>
              <a:buAutoNum type="arabicPeriod"/>
              <a:tabLst>
                <a:tab pos="457200" algn="l"/>
              </a:tabLst>
            </a:pPr>
            <a:r>
              <a:rPr lang="en-IN" b="1" i="1" dirty="0">
                <a:effectLst/>
                <a:latin typeface="Times New Roman" panose="02020603050405020304" pitchFamily="18" charset="0"/>
                <a:ea typeface="Calibri" panose="020F0502020204030204" pitchFamily="34" charset="0"/>
              </a:rPr>
              <a:t>Stop word Removal:</a:t>
            </a:r>
            <a:r>
              <a:rPr lang="en-IN" dirty="0">
                <a:effectLst/>
                <a:latin typeface="Times New Roman" panose="02020603050405020304" pitchFamily="18" charset="0"/>
                <a:ea typeface="Calibri" panose="020F0502020204030204" pitchFamily="34" charset="0"/>
              </a:rPr>
              <a:t> Stop words are commonly used words that do not carry significant meaning in the context of a sentence or text. Examples of stop words include "the," "is," "and," "in," etc. </a:t>
            </a:r>
          </a:p>
          <a:p>
            <a:pPr marL="342900" lvl="0" indent="-342900" algn="just">
              <a:lnSpc>
                <a:spcPct val="150000"/>
              </a:lnSpc>
              <a:spcAft>
                <a:spcPts val="800"/>
              </a:spcAft>
              <a:buFont typeface="+mj-lt"/>
              <a:buAutoNum type="arabicPeriod"/>
              <a:tabLst>
                <a:tab pos="457200" algn="l"/>
              </a:tabLst>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Lemmatization/Stemming: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Lemmatization and stemming are techniques used to reduce words to their base or root forms, reducing inflectional and derivational variations. Lemmatization involves converting words to their base form (lemma) using morphological analysis and dictionary lookups. For example: </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Word: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"running", </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Lemma: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"run"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6785366"/>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1043</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Gill Sans MT</vt:lpstr>
      <vt:lpstr>Times New Roman</vt:lpstr>
      <vt:lpstr>1_Office Theme</vt:lpstr>
      <vt:lpstr>PowerPoint Presentation</vt:lpstr>
      <vt:lpstr>Table of contents</vt:lpstr>
      <vt:lpstr>Problem Statement </vt:lpstr>
      <vt:lpstr>Proposed Solution</vt:lpstr>
      <vt:lpstr>Objective </vt:lpstr>
      <vt:lpstr>Literature Survey</vt:lpstr>
      <vt:lpstr>Literature Survey</vt:lpstr>
      <vt:lpstr>System architecture  and design</vt:lpstr>
      <vt:lpstr>System architecture  and design</vt:lpstr>
      <vt:lpstr>System architecture  and design</vt:lpstr>
      <vt:lpstr>System architecture  and design</vt:lpstr>
      <vt:lpstr>System architecture  and design</vt:lpstr>
      <vt:lpstr>System architecture  and design</vt:lpstr>
      <vt:lpstr>System architecture  and design</vt:lpstr>
      <vt:lpstr>Experimental Results</vt:lpstr>
      <vt:lpstr>Experimental Results</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Kaushik Hariharan</cp:lastModifiedBy>
  <cp:revision>746</cp:revision>
  <dcterms:created xsi:type="dcterms:W3CDTF">2019-07-04T04:21:00Z</dcterms:created>
  <dcterms:modified xsi:type="dcterms:W3CDTF">2023-05-17T04:22:22Z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0x010100A2CA67C528DC284E8073580C98E8539C</vt:lpwstr>
  </property>
  <property fmtid="{D5CDD505-2E9C-101B-9397-08002B2CF9AE}" pid="3" name="ICV">
    <vt:lpwstr>077D5CBBE5E5411C8C95C777A0F001D3</vt:lpwstr>
  </property>
  <property fmtid="{D5CDD505-2E9C-101B-9397-08002B2CF9AE}" pid="4" name="KSOProductBuildVer">
    <vt:lpwstr>1033-11.2.0.11219</vt:lpwstr>
  </property>
</Properties>
</file>