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Sora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40166C-BA4A-4A1E-8F6C-43DEC63385E5}">
  <a:tblStyle styleId="{0740166C-BA4A-4A1E-8F6C-43DEC63385E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1E53B62-C147-4991-94D7-F590807B5C5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fill>
          <a:solidFill>
            <a:srgbClr val="CA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4E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0F6FC6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0F6FC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F6FC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F6FC6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Sor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Sora-bold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026b66ec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8026b66ec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258269c9b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258269c9b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f9e629ec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f9e629ec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05afc42a3_1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05afc42a3_1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360713c0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360713c0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e147f265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de147f26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30b2692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330b2692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161ec02c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161ec02c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161ec02cb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161ec02cb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9fa3a9b01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9fa3a9b01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9fa3a9b01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9fa3a9b01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f9e629e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f9e629e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9fa3a9b01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9fa3a9b01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9fa3a9b01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9fa3a9b01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05afc42a3_1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05afc42a3_1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637c4442e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637c4442e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637c4442e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637c4442e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637c4442e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637c4442e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9fa3a9b01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9fa3a9b01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f9e629e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f9e629e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258269c9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258269c9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258269c9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258269c9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40bdee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40bdee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258269c9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1258269c9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e375b9f5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e375b9f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e375b9f5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e375b9f5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84800" y="1360775"/>
            <a:ext cx="4906200" cy="16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84800" y="3274276"/>
            <a:ext cx="49062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-7951736">
            <a:off x="3529926" y="-1809034"/>
            <a:ext cx="7047570" cy="5408002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2" y="4240596"/>
            <a:ext cx="9143876" cy="1028740"/>
            <a:chOff x="62" y="4240596"/>
            <a:chExt cx="9143876" cy="1028740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62" y="4240596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2" y="4240596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 rot="-5400000">
            <a:off x="3833334" y="194857"/>
            <a:ext cx="1496308" cy="9162943"/>
            <a:chOff x="58" y="62"/>
            <a:chExt cx="1461095" cy="5143386"/>
          </a:xfrm>
        </p:grpSpPr>
        <p:sp>
          <p:nvSpPr>
            <p:cNvPr id="75" name="Google Shape;75;p11"/>
            <p:cNvSpPr/>
            <p:nvPr/>
          </p:nvSpPr>
          <p:spPr>
            <a:xfrm rot="5400000">
              <a:off x="-1841043" y="1841252"/>
              <a:ext cx="5143297" cy="1461095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flipH="1" rot="5400000">
              <a:off x="-2101588" y="2101710"/>
              <a:ext cx="5143297" cy="940001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/>
          <p:nvPr/>
        </p:nvSpPr>
        <p:spPr>
          <a:xfrm flipH="1" rot="-8674605">
            <a:off x="2767888" y="-2601252"/>
            <a:ext cx="7047518" cy="5407962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1284000" y="1581975"/>
            <a:ext cx="6576000" cy="9627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subTitle"/>
          </p:nvPr>
        </p:nvSpPr>
        <p:spPr>
          <a:xfrm>
            <a:off x="1284000" y="26195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hasCustomPrompt="1" type="title"/>
          </p:nvPr>
        </p:nvSpPr>
        <p:spPr>
          <a:xfrm>
            <a:off x="2673921" y="1328475"/>
            <a:ext cx="844500" cy="44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2" type="title"/>
          </p:nvPr>
        </p:nvSpPr>
        <p:spPr>
          <a:xfrm>
            <a:off x="2673921" y="3581349"/>
            <a:ext cx="844500" cy="44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3" type="title"/>
          </p:nvPr>
        </p:nvSpPr>
        <p:spPr>
          <a:xfrm>
            <a:off x="2673921" y="2454908"/>
            <a:ext cx="844500" cy="44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4" type="title"/>
          </p:nvPr>
        </p:nvSpPr>
        <p:spPr>
          <a:xfrm>
            <a:off x="5625733" y="2460704"/>
            <a:ext cx="844500" cy="44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5" type="title"/>
          </p:nvPr>
        </p:nvSpPr>
        <p:spPr>
          <a:xfrm>
            <a:off x="5625733" y="1328475"/>
            <a:ext cx="844500" cy="44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6" type="title"/>
          </p:nvPr>
        </p:nvSpPr>
        <p:spPr>
          <a:xfrm>
            <a:off x="5625733" y="3581349"/>
            <a:ext cx="844500" cy="44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801894" y="1827973"/>
            <a:ext cx="2588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7" type="subTitle"/>
          </p:nvPr>
        </p:nvSpPr>
        <p:spPr>
          <a:xfrm>
            <a:off x="1801894" y="2954437"/>
            <a:ext cx="2588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8" type="subTitle"/>
          </p:nvPr>
        </p:nvSpPr>
        <p:spPr>
          <a:xfrm>
            <a:off x="1801894" y="4080902"/>
            <a:ext cx="2588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9" type="subTitle"/>
          </p:nvPr>
        </p:nvSpPr>
        <p:spPr>
          <a:xfrm>
            <a:off x="4753706" y="2960256"/>
            <a:ext cx="2588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3" type="subTitle"/>
          </p:nvPr>
        </p:nvSpPr>
        <p:spPr>
          <a:xfrm>
            <a:off x="4753706" y="4080902"/>
            <a:ext cx="2588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4" type="subTitle"/>
          </p:nvPr>
        </p:nvSpPr>
        <p:spPr>
          <a:xfrm>
            <a:off x="4753706" y="1839586"/>
            <a:ext cx="2588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94" name="Google Shape;94;p13"/>
          <p:cNvGrpSpPr/>
          <p:nvPr/>
        </p:nvGrpSpPr>
        <p:grpSpPr>
          <a:xfrm>
            <a:off x="0" y="53"/>
            <a:ext cx="1581151" cy="5143392"/>
            <a:chOff x="0" y="53"/>
            <a:chExt cx="1581151" cy="5143392"/>
          </a:xfrm>
        </p:grpSpPr>
        <p:sp>
          <p:nvSpPr>
            <p:cNvPr id="95" name="Google Shape;95;p13"/>
            <p:cNvSpPr/>
            <p:nvPr/>
          </p:nvSpPr>
          <p:spPr>
            <a:xfrm rot="5400000">
              <a:off x="-1781053" y="1781241"/>
              <a:ext cx="5143297" cy="1581110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 flipH="1" rot="5400000">
              <a:off x="-2070474" y="2070527"/>
              <a:ext cx="5143297" cy="1002349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3"/>
          <p:cNvSpPr/>
          <p:nvPr/>
        </p:nvSpPr>
        <p:spPr>
          <a:xfrm rot="-5793611">
            <a:off x="5108914" y="667251"/>
            <a:ext cx="7047727" cy="5408122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1" name="Google Shape;101;p14"/>
          <p:cNvGrpSpPr/>
          <p:nvPr/>
        </p:nvGrpSpPr>
        <p:grpSpPr>
          <a:xfrm>
            <a:off x="50" y="4819621"/>
            <a:ext cx="9143876" cy="449868"/>
            <a:chOff x="62" y="4240596"/>
            <a:chExt cx="9143876" cy="1028740"/>
          </a:xfrm>
        </p:grpSpPr>
        <p:sp>
          <p:nvSpPr>
            <p:cNvPr id="102" name="Google Shape;102;p14"/>
            <p:cNvSpPr/>
            <p:nvPr/>
          </p:nvSpPr>
          <p:spPr>
            <a:xfrm flipH="1">
              <a:off x="62" y="4240596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2" y="4240596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4"/>
          <p:cNvSpPr/>
          <p:nvPr/>
        </p:nvSpPr>
        <p:spPr>
          <a:xfrm flipH="1" rot="9424676">
            <a:off x="-2604885" y="-2229434"/>
            <a:ext cx="7047918" cy="5408269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7" name="Google Shape;107;p15"/>
          <p:cNvGrpSpPr/>
          <p:nvPr/>
        </p:nvGrpSpPr>
        <p:grpSpPr>
          <a:xfrm>
            <a:off x="48" y="50"/>
            <a:ext cx="380889" cy="5143389"/>
            <a:chOff x="41" y="56"/>
            <a:chExt cx="1581110" cy="5143389"/>
          </a:xfrm>
        </p:grpSpPr>
        <p:sp>
          <p:nvSpPr>
            <p:cNvPr id="108" name="Google Shape;108;p15"/>
            <p:cNvSpPr/>
            <p:nvPr/>
          </p:nvSpPr>
          <p:spPr>
            <a:xfrm rot="5400000">
              <a:off x="-1781053" y="1781241"/>
              <a:ext cx="5143297" cy="1581110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flipH="1" rot="5400000">
              <a:off x="-1781053" y="1781149"/>
              <a:ext cx="5143297" cy="1581110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5"/>
          <p:cNvSpPr/>
          <p:nvPr/>
        </p:nvSpPr>
        <p:spPr>
          <a:xfrm flipH="1" rot="-1761608">
            <a:off x="4904819" y="1482620"/>
            <a:ext cx="7048168" cy="5408460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3" name="Google Shape;113;p16"/>
          <p:cNvGrpSpPr/>
          <p:nvPr/>
        </p:nvGrpSpPr>
        <p:grpSpPr>
          <a:xfrm>
            <a:off x="50" y="-2"/>
            <a:ext cx="9143876" cy="525892"/>
            <a:chOff x="62" y="-4"/>
            <a:chExt cx="9143876" cy="1028740"/>
          </a:xfrm>
        </p:grpSpPr>
        <p:sp>
          <p:nvSpPr>
            <p:cNvPr id="114" name="Google Shape;114;p16"/>
            <p:cNvSpPr/>
            <p:nvPr/>
          </p:nvSpPr>
          <p:spPr>
            <a:xfrm flipH="1" rot="10800000">
              <a:off x="62" y="-4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 rot="10800000">
              <a:off x="62" y="-4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6"/>
          <p:cNvSpPr/>
          <p:nvPr/>
        </p:nvSpPr>
        <p:spPr>
          <a:xfrm flipH="1" rot="1909010">
            <a:off x="-1153076" y="2930738"/>
            <a:ext cx="7048160" cy="5408454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7"/>
          <p:cNvGrpSpPr/>
          <p:nvPr/>
        </p:nvGrpSpPr>
        <p:grpSpPr>
          <a:xfrm>
            <a:off x="6763013" y="100"/>
            <a:ext cx="2380497" cy="5143397"/>
            <a:chOff x="8422599" y="100"/>
            <a:chExt cx="721385" cy="5143397"/>
          </a:xfrm>
        </p:grpSpPr>
        <p:sp>
          <p:nvSpPr>
            <p:cNvPr id="119" name="Google Shape;119;p17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 flipH="1" rot="-5400000">
              <a:off x="6321342" y="2320863"/>
              <a:ext cx="5143297" cy="501971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7"/>
          <p:cNvSpPr/>
          <p:nvPr/>
        </p:nvSpPr>
        <p:spPr>
          <a:xfrm flipH="1" rot="7154954">
            <a:off x="-2585066" y="-810543"/>
            <a:ext cx="7047515" cy="5407959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hasCustomPrompt="1" type="title"/>
          </p:nvPr>
        </p:nvSpPr>
        <p:spPr>
          <a:xfrm>
            <a:off x="2112838" y="2013157"/>
            <a:ext cx="3492600" cy="768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7"/>
          <p:cNvSpPr txBox="1"/>
          <p:nvPr>
            <p:ph idx="1" type="subTitle"/>
          </p:nvPr>
        </p:nvSpPr>
        <p:spPr>
          <a:xfrm>
            <a:off x="2112850" y="2772075"/>
            <a:ext cx="3492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hasCustomPrompt="1" idx="2" type="title"/>
          </p:nvPr>
        </p:nvSpPr>
        <p:spPr>
          <a:xfrm>
            <a:off x="2112850" y="534989"/>
            <a:ext cx="3492600" cy="768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7"/>
          <p:cNvSpPr txBox="1"/>
          <p:nvPr>
            <p:ph idx="3" type="subTitle"/>
          </p:nvPr>
        </p:nvSpPr>
        <p:spPr>
          <a:xfrm>
            <a:off x="2112850" y="1293901"/>
            <a:ext cx="3492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hasCustomPrompt="1" idx="4" type="title"/>
          </p:nvPr>
        </p:nvSpPr>
        <p:spPr>
          <a:xfrm>
            <a:off x="2112838" y="3491325"/>
            <a:ext cx="3492600" cy="768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/>
          <p:nvPr>
            <p:ph idx="5" type="subTitle"/>
          </p:nvPr>
        </p:nvSpPr>
        <p:spPr>
          <a:xfrm>
            <a:off x="2112850" y="4250249"/>
            <a:ext cx="3492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8"/>
          <p:cNvGrpSpPr/>
          <p:nvPr/>
        </p:nvGrpSpPr>
        <p:grpSpPr>
          <a:xfrm>
            <a:off x="45" y="53"/>
            <a:ext cx="719880" cy="5143386"/>
            <a:chOff x="41" y="58"/>
            <a:chExt cx="1581110" cy="5143386"/>
          </a:xfrm>
        </p:grpSpPr>
        <p:sp>
          <p:nvSpPr>
            <p:cNvPr id="130" name="Google Shape;130;p18"/>
            <p:cNvSpPr/>
            <p:nvPr/>
          </p:nvSpPr>
          <p:spPr>
            <a:xfrm rot="5400000">
              <a:off x="-1781053" y="1781241"/>
              <a:ext cx="5143297" cy="1581110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 flipH="1" rot="5400000">
              <a:off x="-2088653" y="2088809"/>
              <a:ext cx="5143297" cy="965797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8"/>
          <p:cNvSpPr/>
          <p:nvPr/>
        </p:nvSpPr>
        <p:spPr>
          <a:xfrm flipH="1" rot="-4541674">
            <a:off x="5405027" y="-1096746"/>
            <a:ext cx="7048022" cy="5408349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1088838" y="568825"/>
            <a:ext cx="3123900" cy="10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1088838" y="1669975"/>
            <a:ext cx="31239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" name="Google Shape;135;p18"/>
          <p:cNvSpPr/>
          <p:nvPr>
            <p:ph idx="2" type="pic"/>
          </p:nvPr>
        </p:nvSpPr>
        <p:spPr>
          <a:xfrm>
            <a:off x="6318861" y="535000"/>
            <a:ext cx="21099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18"/>
          <p:cNvSpPr/>
          <p:nvPr>
            <p:ph idx="3" type="pic"/>
          </p:nvPr>
        </p:nvSpPr>
        <p:spPr>
          <a:xfrm>
            <a:off x="1086775" y="2701799"/>
            <a:ext cx="24186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8"/>
          <p:cNvSpPr/>
          <p:nvPr>
            <p:ph idx="4" type="pic"/>
          </p:nvPr>
        </p:nvSpPr>
        <p:spPr>
          <a:xfrm>
            <a:off x="3590956" y="2701774"/>
            <a:ext cx="26424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8"/>
          <p:cNvSpPr/>
          <p:nvPr>
            <p:ph idx="5" type="pic"/>
          </p:nvPr>
        </p:nvSpPr>
        <p:spPr>
          <a:xfrm>
            <a:off x="4581654" y="535000"/>
            <a:ext cx="1651500" cy="206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9"/>
          <p:cNvGrpSpPr/>
          <p:nvPr/>
        </p:nvGrpSpPr>
        <p:grpSpPr>
          <a:xfrm>
            <a:off x="49" y="-13"/>
            <a:ext cx="9143877" cy="1314437"/>
            <a:chOff x="61" y="-17"/>
            <a:chExt cx="9143877" cy="1028753"/>
          </a:xfrm>
        </p:grpSpPr>
        <p:sp>
          <p:nvSpPr>
            <p:cNvPr id="141" name="Google Shape;141;p19"/>
            <p:cNvSpPr/>
            <p:nvPr/>
          </p:nvSpPr>
          <p:spPr>
            <a:xfrm flipH="1" rot="10800000">
              <a:off x="62" y="-4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 rot="10800000">
              <a:off x="61" y="-17"/>
              <a:ext cx="9143876" cy="864572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9"/>
          <p:cNvSpPr/>
          <p:nvPr/>
        </p:nvSpPr>
        <p:spPr>
          <a:xfrm flipH="1" rot="2551994">
            <a:off x="-1671388" y="2383929"/>
            <a:ext cx="7048056" cy="5408375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720000" y="1657350"/>
            <a:ext cx="3833100" cy="10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720000" y="2790975"/>
            <a:ext cx="38331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19"/>
          <p:cNvSpPr/>
          <p:nvPr>
            <p:ph idx="2" type="pic"/>
          </p:nvPr>
        </p:nvSpPr>
        <p:spPr>
          <a:xfrm>
            <a:off x="5551375" y="1348187"/>
            <a:ext cx="2399700" cy="290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0"/>
          <p:cNvGrpSpPr/>
          <p:nvPr/>
        </p:nvGrpSpPr>
        <p:grpSpPr>
          <a:xfrm>
            <a:off x="50" y="4608659"/>
            <a:ext cx="9143876" cy="660863"/>
            <a:chOff x="62" y="4240596"/>
            <a:chExt cx="9143876" cy="1028740"/>
          </a:xfrm>
        </p:grpSpPr>
        <p:sp>
          <p:nvSpPr>
            <p:cNvPr id="149" name="Google Shape;149;p20"/>
            <p:cNvSpPr/>
            <p:nvPr/>
          </p:nvSpPr>
          <p:spPr>
            <a:xfrm flipH="1">
              <a:off x="62" y="4240596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62" y="4240596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0"/>
          <p:cNvSpPr/>
          <p:nvPr/>
        </p:nvSpPr>
        <p:spPr>
          <a:xfrm flipH="1" rot="-7871057">
            <a:off x="4406151" y="-2410729"/>
            <a:ext cx="7047493" cy="5407943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720000" y="1152475"/>
            <a:ext cx="77040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62" y="-4"/>
            <a:ext cx="9143876" cy="1028740"/>
            <a:chOff x="62" y="-4"/>
            <a:chExt cx="9143876" cy="1028740"/>
          </a:xfrm>
        </p:grpSpPr>
        <p:sp>
          <p:nvSpPr>
            <p:cNvPr id="17" name="Google Shape;17;p3"/>
            <p:cNvSpPr/>
            <p:nvPr/>
          </p:nvSpPr>
          <p:spPr>
            <a:xfrm flipH="1" rot="10800000">
              <a:off x="62" y="-4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62" y="-4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-2554627" y="534994"/>
            <a:ext cx="14253253" cy="8874309"/>
            <a:chOff x="-2771747" y="534994"/>
            <a:chExt cx="14253253" cy="8874309"/>
          </a:xfrm>
        </p:grpSpPr>
        <p:sp>
          <p:nvSpPr>
            <p:cNvPr id="20" name="Google Shape;20;p3"/>
            <p:cNvSpPr/>
            <p:nvPr/>
          </p:nvSpPr>
          <p:spPr>
            <a:xfrm flipH="1" rot="2991695">
              <a:off x="-1956763" y="2268050"/>
              <a:ext cx="7047826" cy="5408198"/>
            </a:xfrm>
            <a:custGeom>
              <a:rect b="b" l="l" r="r" t="t"/>
              <a:pathLst>
                <a:path extrusionOk="0" h="110283" w="143718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flipH="1" rot="-1203209">
              <a:off x="3720293" y="2268118"/>
              <a:ext cx="7047648" cy="5408061"/>
            </a:xfrm>
            <a:custGeom>
              <a:rect b="b" l="l" r="r" t="t"/>
              <a:pathLst>
                <a:path extrusionOk="0" h="110283" w="143718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2600250" y="2510783"/>
            <a:ext cx="39435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4013250" y="1440383"/>
            <a:ext cx="1117500" cy="841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>
            <a:off x="50" y="4636552"/>
            <a:ext cx="9143876" cy="660863"/>
            <a:chOff x="62" y="4240596"/>
            <a:chExt cx="9143876" cy="1028740"/>
          </a:xfrm>
        </p:grpSpPr>
        <p:sp>
          <p:nvSpPr>
            <p:cNvPr id="156" name="Google Shape;156;p21"/>
            <p:cNvSpPr/>
            <p:nvPr/>
          </p:nvSpPr>
          <p:spPr>
            <a:xfrm flipH="1">
              <a:off x="62" y="4240596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62" y="4240596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1"/>
          <p:cNvSpPr/>
          <p:nvPr/>
        </p:nvSpPr>
        <p:spPr>
          <a:xfrm flipH="1" rot="-8482081">
            <a:off x="4599986" y="-2708159"/>
            <a:ext cx="7048174" cy="5408465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" type="subTitle"/>
          </p:nvPr>
        </p:nvSpPr>
        <p:spPr>
          <a:xfrm>
            <a:off x="715100" y="1026439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2" type="subTitle"/>
          </p:nvPr>
        </p:nvSpPr>
        <p:spPr>
          <a:xfrm>
            <a:off x="715100" y="2023939"/>
            <a:ext cx="7704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3" type="subTitle"/>
          </p:nvPr>
        </p:nvSpPr>
        <p:spPr>
          <a:xfrm>
            <a:off x="715100" y="350005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2"/>
          <p:cNvGrpSpPr/>
          <p:nvPr/>
        </p:nvGrpSpPr>
        <p:grpSpPr>
          <a:xfrm>
            <a:off x="45" y="50"/>
            <a:ext cx="719880" cy="5143389"/>
            <a:chOff x="41" y="56"/>
            <a:chExt cx="1581110" cy="5143389"/>
          </a:xfrm>
        </p:grpSpPr>
        <p:sp>
          <p:nvSpPr>
            <p:cNvPr id="165" name="Google Shape;165;p22"/>
            <p:cNvSpPr/>
            <p:nvPr/>
          </p:nvSpPr>
          <p:spPr>
            <a:xfrm rot="5400000">
              <a:off x="-1781053" y="1781241"/>
              <a:ext cx="5143297" cy="1581110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 flipH="1" rot="5400000">
              <a:off x="-1781053" y="1781149"/>
              <a:ext cx="5143297" cy="1581110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2"/>
          <p:cNvSpPr/>
          <p:nvPr/>
        </p:nvSpPr>
        <p:spPr>
          <a:xfrm flipH="1" rot="-1245301">
            <a:off x="4539539" y="1518265"/>
            <a:ext cx="7047545" cy="5407983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  <p:sp>
        <p:nvSpPr>
          <p:cNvPr id="169" name="Google Shape;169;p22"/>
          <p:cNvSpPr txBox="1"/>
          <p:nvPr>
            <p:ph idx="1" type="subTitle"/>
          </p:nvPr>
        </p:nvSpPr>
        <p:spPr>
          <a:xfrm>
            <a:off x="1106963" y="2351226"/>
            <a:ext cx="21654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2" type="subTitle"/>
          </p:nvPr>
        </p:nvSpPr>
        <p:spPr>
          <a:xfrm>
            <a:off x="3489749" y="2351224"/>
            <a:ext cx="21645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3" type="subTitle"/>
          </p:nvPr>
        </p:nvSpPr>
        <p:spPr>
          <a:xfrm>
            <a:off x="5871636" y="2351224"/>
            <a:ext cx="21645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4" type="subTitle"/>
          </p:nvPr>
        </p:nvSpPr>
        <p:spPr>
          <a:xfrm>
            <a:off x="1106963" y="1578076"/>
            <a:ext cx="2164500" cy="7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3" name="Google Shape;173;p22"/>
          <p:cNvSpPr txBox="1"/>
          <p:nvPr>
            <p:ph idx="5" type="subTitle"/>
          </p:nvPr>
        </p:nvSpPr>
        <p:spPr>
          <a:xfrm>
            <a:off x="3489300" y="1578076"/>
            <a:ext cx="2164500" cy="7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4" name="Google Shape;174;p22"/>
          <p:cNvSpPr txBox="1"/>
          <p:nvPr>
            <p:ph idx="6" type="subTitle"/>
          </p:nvPr>
        </p:nvSpPr>
        <p:spPr>
          <a:xfrm>
            <a:off x="5871637" y="1578075"/>
            <a:ext cx="2165400" cy="7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1163725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8" name="Google Shape;178;p23"/>
          <p:cNvSpPr txBox="1"/>
          <p:nvPr>
            <p:ph idx="2" type="subTitle"/>
          </p:nvPr>
        </p:nvSpPr>
        <p:spPr>
          <a:xfrm>
            <a:off x="1163726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idx="3" type="subTitle"/>
          </p:nvPr>
        </p:nvSpPr>
        <p:spPr>
          <a:xfrm>
            <a:off x="5013252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4" type="subTitle"/>
          </p:nvPr>
        </p:nvSpPr>
        <p:spPr>
          <a:xfrm>
            <a:off x="1163726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5" type="subTitle"/>
          </p:nvPr>
        </p:nvSpPr>
        <p:spPr>
          <a:xfrm>
            <a:off x="5013252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6" type="subTitle"/>
          </p:nvPr>
        </p:nvSpPr>
        <p:spPr>
          <a:xfrm>
            <a:off x="1163725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3" name="Google Shape;183;p23"/>
          <p:cNvSpPr txBox="1"/>
          <p:nvPr>
            <p:ph idx="7" type="subTitle"/>
          </p:nvPr>
        </p:nvSpPr>
        <p:spPr>
          <a:xfrm>
            <a:off x="5013250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4" name="Google Shape;184;p23"/>
          <p:cNvSpPr txBox="1"/>
          <p:nvPr>
            <p:ph idx="8" type="subTitle"/>
          </p:nvPr>
        </p:nvSpPr>
        <p:spPr>
          <a:xfrm>
            <a:off x="5013250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5" name="Google Shape;185;p23"/>
          <p:cNvGrpSpPr/>
          <p:nvPr/>
        </p:nvGrpSpPr>
        <p:grpSpPr>
          <a:xfrm>
            <a:off x="50" y="-2"/>
            <a:ext cx="9143876" cy="525892"/>
            <a:chOff x="62" y="-4"/>
            <a:chExt cx="9143876" cy="1028740"/>
          </a:xfrm>
        </p:grpSpPr>
        <p:sp>
          <p:nvSpPr>
            <p:cNvPr id="186" name="Google Shape;186;p23"/>
            <p:cNvSpPr/>
            <p:nvPr/>
          </p:nvSpPr>
          <p:spPr>
            <a:xfrm flipH="1" rot="10800000">
              <a:off x="62" y="-4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rot="10800000">
              <a:off x="62" y="-4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3"/>
          <p:cNvSpPr/>
          <p:nvPr/>
        </p:nvSpPr>
        <p:spPr>
          <a:xfrm flipH="1" rot="1956605">
            <a:off x="-1619609" y="2490500"/>
            <a:ext cx="7047639" cy="5408054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4"/>
          <p:cNvGrpSpPr/>
          <p:nvPr/>
        </p:nvGrpSpPr>
        <p:grpSpPr>
          <a:xfrm>
            <a:off x="50" y="4608659"/>
            <a:ext cx="9143876" cy="660863"/>
            <a:chOff x="62" y="4240596"/>
            <a:chExt cx="9143876" cy="1028740"/>
          </a:xfrm>
        </p:grpSpPr>
        <p:sp>
          <p:nvSpPr>
            <p:cNvPr id="191" name="Google Shape;191;p24"/>
            <p:cNvSpPr/>
            <p:nvPr/>
          </p:nvSpPr>
          <p:spPr>
            <a:xfrm flipH="1">
              <a:off x="62" y="4240596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62" y="4240596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4"/>
          <p:cNvSpPr/>
          <p:nvPr/>
        </p:nvSpPr>
        <p:spPr>
          <a:xfrm flipH="1" rot="-6076843">
            <a:off x="5149113" y="-1972617"/>
            <a:ext cx="7047553" cy="5407989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  <p:sp>
        <p:nvSpPr>
          <p:cNvPr id="195" name="Google Shape;195;p24"/>
          <p:cNvSpPr txBox="1"/>
          <p:nvPr>
            <p:ph idx="1" type="subTitle"/>
          </p:nvPr>
        </p:nvSpPr>
        <p:spPr>
          <a:xfrm>
            <a:off x="720000" y="15183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24"/>
          <p:cNvSpPr txBox="1"/>
          <p:nvPr>
            <p:ph idx="2" type="subTitle"/>
          </p:nvPr>
        </p:nvSpPr>
        <p:spPr>
          <a:xfrm>
            <a:off x="3524999" y="15183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24"/>
          <p:cNvSpPr txBox="1"/>
          <p:nvPr>
            <p:ph idx="3" type="subTitle"/>
          </p:nvPr>
        </p:nvSpPr>
        <p:spPr>
          <a:xfrm>
            <a:off x="720000" y="32486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24"/>
          <p:cNvSpPr txBox="1"/>
          <p:nvPr>
            <p:ph idx="4" type="subTitle"/>
          </p:nvPr>
        </p:nvSpPr>
        <p:spPr>
          <a:xfrm>
            <a:off x="3527456" y="32486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5" type="subTitle"/>
          </p:nvPr>
        </p:nvSpPr>
        <p:spPr>
          <a:xfrm>
            <a:off x="6334911" y="15183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idx="6" type="subTitle"/>
          </p:nvPr>
        </p:nvSpPr>
        <p:spPr>
          <a:xfrm>
            <a:off x="6334911" y="3248602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7" type="subTitle"/>
          </p:nvPr>
        </p:nvSpPr>
        <p:spPr>
          <a:xfrm>
            <a:off x="720000" y="11444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8" type="subTitle"/>
          </p:nvPr>
        </p:nvSpPr>
        <p:spPr>
          <a:xfrm>
            <a:off x="3524999" y="11444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3" name="Google Shape;203;p24"/>
          <p:cNvSpPr txBox="1"/>
          <p:nvPr>
            <p:ph idx="9" type="subTitle"/>
          </p:nvPr>
        </p:nvSpPr>
        <p:spPr>
          <a:xfrm>
            <a:off x="6334911" y="11444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13" type="subTitle"/>
          </p:nvPr>
        </p:nvSpPr>
        <p:spPr>
          <a:xfrm>
            <a:off x="720000" y="28715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idx="14" type="subTitle"/>
          </p:nvPr>
        </p:nvSpPr>
        <p:spPr>
          <a:xfrm>
            <a:off x="3524999" y="28715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6" name="Google Shape;206;p24"/>
          <p:cNvSpPr txBox="1"/>
          <p:nvPr>
            <p:ph idx="15" type="subTitle"/>
          </p:nvPr>
        </p:nvSpPr>
        <p:spPr>
          <a:xfrm>
            <a:off x="6334911" y="28715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5"/>
          <p:cNvGrpSpPr/>
          <p:nvPr/>
        </p:nvGrpSpPr>
        <p:grpSpPr>
          <a:xfrm>
            <a:off x="49" y="-27"/>
            <a:ext cx="9143877" cy="1841887"/>
            <a:chOff x="61" y="-21"/>
            <a:chExt cx="9143877" cy="1028757"/>
          </a:xfrm>
        </p:grpSpPr>
        <p:sp>
          <p:nvSpPr>
            <p:cNvPr id="209" name="Google Shape;209;p25"/>
            <p:cNvSpPr/>
            <p:nvPr/>
          </p:nvSpPr>
          <p:spPr>
            <a:xfrm flipH="1" rot="10800000">
              <a:off x="62" y="-4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 rot="10800000">
              <a:off x="61" y="-21"/>
              <a:ext cx="9143876" cy="80552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5"/>
          <p:cNvSpPr/>
          <p:nvPr/>
        </p:nvSpPr>
        <p:spPr>
          <a:xfrm flipH="1" rot="2191549">
            <a:off x="-443104" y="2827667"/>
            <a:ext cx="7047842" cy="5408210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 txBox="1"/>
          <p:nvPr>
            <p:ph type="ctrTitle"/>
          </p:nvPr>
        </p:nvSpPr>
        <p:spPr>
          <a:xfrm>
            <a:off x="715100" y="1851238"/>
            <a:ext cx="37782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3" name="Google Shape;213;p25"/>
          <p:cNvSpPr txBox="1"/>
          <p:nvPr>
            <p:ph idx="1" type="subTitle"/>
          </p:nvPr>
        </p:nvSpPr>
        <p:spPr>
          <a:xfrm>
            <a:off x="4650700" y="1851250"/>
            <a:ext cx="3778200" cy="1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4" name="Google Shape;214;p25"/>
          <p:cNvSpPr txBox="1"/>
          <p:nvPr/>
        </p:nvSpPr>
        <p:spPr>
          <a:xfrm>
            <a:off x="4650700" y="2849050"/>
            <a:ext cx="377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includes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6"/>
          <p:cNvGrpSpPr/>
          <p:nvPr/>
        </p:nvGrpSpPr>
        <p:grpSpPr>
          <a:xfrm flipH="1">
            <a:off x="7579169" y="53"/>
            <a:ext cx="1581117" cy="5143392"/>
            <a:chOff x="34" y="53"/>
            <a:chExt cx="1581117" cy="5143392"/>
          </a:xfrm>
        </p:grpSpPr>
        <p:sp>
          <p:nvSpPr>
            <p:cNvPr id="217" name="Google Shape;217;p26"/>
            <p:cNvSpPr/>
            <p:nvPr/>
          </p:nvSpPr>
          <p:spPr>
            <a:xfrm rot="5400000">
              <a:off x="-1781053" y="1781241"/>
              <a:ext cx="5143297" cy="1581110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 flipH="1" rot="5400000">
              <a:off x="-1898635" y="1898721"/>
              <a:ext cx="5143297" cy="1345961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6"/>
          <p:cNvSpPr/>
          <p:nvPr/>
        </p:nvSpPr>
        <p:spPr>
          <a:xfrm flipH="1" rot="5793611">
            <a:off x="-2996321" y="667251"/>
            <a:ext cx="7047727" cy="5408122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7"/>
          <p:cNvGrpSpPr/>
          <p:nvPr/>
        </p:nvGrpSpPr>
        <p:grpSpPr>
          <a:xfrm flipH="1" rot="10800000">
            <a:off x="62" y="4132413"/>
            <a:ext cx="9143876" cy="1028740"/>
            <a:chOff x="62" y="-4"/>
            <a:chExt cx="9143876" cy="1028740"/>
          </a:xfrm>
        </p:grpSpPr>
        <p:sp>
          <p:nvSpPr>
            <p:cNvPr id="222" name="Google Shape;222;p27"/>
            <p:cNvSpPr/>
            <p:nvPr/>
          </p:nvSpPr>
          <p:spPr>
            <a:xfrm flipH="1" rot="10800000">
              <a:off x="62" y="-4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 rot="10800000">
              <a:off x="62" y="-4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27"/>
          <p:cNvGrpSpPr/>
          <p:nvPr/>
        </p:nvGrpSpPr>
        <p:grpSpPr>
          <a:xfrm flipH="1" rot="10800000">
            <a:off x="-2554627" y="-4248154"/>
            <a:ext cx="14253253" cy="8874309"/>
            <a:chOff x="-2771747" y="534994"/>
            <a:chExt cx="14253253" cy="8874309"/>
          </a:xfrm>
        </p:grpSpPr>
        <p:sp>
          <p:nvSpPr>
            <p:cNvPr id="225" name="Google Shape;225;p27"/>
            <p:cNvSpPr/>
            <p:nvPr/>
          </p:nvSpPr>
          <p:spPr>
            <a:xfrm flipH="1" rot="2991695">
              <a:off x="-1956763" y="2268050"/>
              <a:ext cx="7047826" cy="5408198"/>
            </a:xfrm>
            <a:custGeom>
              <a:rect b="b" l="l" r="r" t="t"/>
              <a:pathLst>
                <a:path extrusionOk="0" h="110283" w="143718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 flipH="1" rot="-1203209">
              <a:off x="3720293" y="2268118"/>
              <a:ext cx="7047648" cy="5408061"/>
            </a:xfrm>
            <a:custGeom>
              <a:rect b="b" l="l" r="r" t="t"/>
              <a:pathLst>
                <a:path extrusionOk="0" h="110283" w="143718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6763013" y="100"/>
            <a:ext cx="2380650" cy="5143397"/>
            <a:chOff x="8422599" y="100"/>
            <a:chExt cx="721431" cy="5143397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flipH="1" rot="-5400000">
              <a:off x="6315171" y="2314638"/>
              <a:ext cx="5143297" cy="514421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/>
          <p:nvPr/>
        </p:nvSpPr>
        <p:spPr>
          <a:xfrm flipH="1" rot="8100000">
            <a:off x="-3366161" y="-1648851"/>
            <a:ext cx="7047622" cy="5408042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720000" y="445025"/>
            <a:ext cx="576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0000" y="1152475"/>
            <a:ext cx="576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8039407" y="100"/>
            <a:ext cx="1104170" cy="5143397"/>
            <a:chOff x="8422599" y="100"/>
            <a:chExt cx="721397" cy="5143397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 rot="-5400000">
              <a:off x="6331919" y="2331420"/>
              <a:ext cx="5143297" cy="480857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5"/>
          <p:cNvSpPr/>
          <p:nvPr/>
        </p:nvSpPr>
        <p:spPr>
          <a:xfrm flipH="1" rot="5400000">
            <a:off x="-3328197" y="595553"/>
            <a:ext cx="7047571" cy="5408003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4946578" y="2345558"/>
            <a:ext cx="26730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subTitle"/>
          </p:nvPr>
        </p:nvSpPr>
        <p:spPr>
          <a:xfrm>
            <a:off x="1524422" y="2345557"/>
            <a:ext cx="26730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1524422" y="1695700"/>
            <a:ext cx="2673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4946578" y="1695700"/>
            <a:ext cx="2673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8422599" y="100"/>
            <a:ext cx="721385" cy="5143397"/>
            <a:chOff x="8422599" y="100"/>
            <a:chExt cx="721385" cy="5143397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flipH="1" rot="-5400000">
              <a:off x="6335095" y="2334657"/>
              <a:ext cx="5143297" cy="474383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/>
          <p:nvPr/>
        </p:nvSpPr>
        <p:spPr>
          <a:xfrm flipH="1" rot="7199932">
            <a:off x="-3766244" y="-1618405"/>
            <a:ext cx="7047454" cy="5407913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62" y="4240596"/>
            <a:ext cx="9143876" cy="1028740"/>
            <a:chOff x="62" y="4240596"/>
            <a:chExt cx="9143876" cy="1028740"/>
          </a:xfrm>
        </p:grpSpPr>
        <p:sp>
          <p:nvSpPr>
            <p:cNvPr id="49" name="Google Shape;49;p7"/>
            <p:cNvSpPr/>
            <p:nvPr/>
          </p:nvSpPr>
          <p:spPr>
            <a:xfrm flipH="1">
              <a:off x="62" y="4240596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62" y="4240596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7"/>
          <p:cNvGrpSpPr/>
          <p:nvPr/>
        </p:nvGrpSpPr>
        <p:grpSpPr>
          <a:xfrm>
            <a:off x="-1897863" y="-3262936"/>
            <a:ext cx="14581217" cy="8890352"/>
            <a:chOff x="-1897863" y="-3262936"/>
            <a:chExt cx="14581217" cy="8890352"/>
          </a:xfrm>
        </p:grpSpPr>
        <p:sp>
          <p:nvSpPr>
            <p:cNvPr id="52" name="Google Shape;52;p7"/>
            <p:cNvSpPr/>
            <p:nvPr/>
          </p:nvSpPr>
          <p:spPr>
            <a:xfrm flipH="1" rot="-10320869">
              <a:off x="-1556381" y="-2799617"/>
              <a:ext cx="7047645" cy="5408059"/>
            </a:xfrm>
            <a:custGeom>
              <a:rect b="b" l="l" r="r" t="t"/>
              <a:pathLst>
                <a:path extrusionOk="0" h="110283" w="143718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flipH="1" rot="-6177391">
              <a:off x="5734195" y="-1117063"/>
              <a:ext cx="7047715" cy="5408112"/>
            </a:xfrm>
            <a:custGeom>
              <a:rect b="b" l="l" r="r" t="t"/>
              <a:pathLst>
                <a:path extrusionOk="0" h="110283" w="143718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7"/>
          <p:cNvSpPr txBox="1"/>
          <p:nvPr>
            <p:ph type="title"/>
          </p:nvPr>
        </p:nvSpPr>
        <p:spPr>
          <a:xfrm>
            <a:off x="1192826" y="107205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192826" y="1644750"/>
            <a:ext cx="3852000" cy="24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7"/>
          <p:cNvSpPr/>
          <p:nvPr>
            <p:ph idx="2" type="pic"/>
          </p:nvPr>
        </p:nvSpPr>
        <p:spPr>
          <a:xfrm>
            <a:off x="5551375" y="1119587"/>
            <a:ext cx="2399700" cy="290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rot="-2848264">
            <a:off x="3529876" y="1720616"/>
            <a:ext cx="7047570" cy="5408002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 flipH="1" rot="10800000">
            <a:off x="12" y="50247"/>
            <a:ext cx="9143876" cy="1028740"/>
            <a:chOff x="62" y="4240596"/>
            <a:chExt cx="9143876" cy="1028740"/>
          </a:xfrm>
        </p:grpSpPr>
        <p:sp>
          <p:nvSpPr>
            <p:cNvPr id="60" name="Google Shape;60;p8"/>
            <p:cNvSpPr/>
            <p:nvPr/>
          </p:nvSpPr>
          <p:spPr>
            <a:xfrm flipH="1">
              <a:off x="62" y="4240596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62" y="4240596"/>
              <a:ext cx="9143876" cy="1028740"/>
            </a:xfrm>
            <a:custGeom>
              <a:rect b="b" l="l" r="r" t="t"/>
              <a:pathLst>
                <a:path extrusionOk="0" h="19457" w="172942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6" name="Google Shape;66;p9"/>
          <p:cNvGrpSpPr/>
          <p:nvPr/>
        </p:nvGrpSpPr>
        <p:grpSpPr>
          <a:xfrm flipH="1">
            <a:off x="9" y="50"/>
            <a:ext cx="721385" cy="5143397"/>
            <a:chOff x="8422599" y="100"/>
            <a:chExt cx="721385" cy="5143397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flipH="1" rot="-5400000">
              <a:off x="6335095" y="2334657"/>
              <a:ext cx="5143297" cy="474383"/>
            </a:xfrm>
            <a:custGeom>
              <a:rect b="b" l="l" r="r" t="t"/>
              <a:pathLst>
                <a:path extrusionOk="0" h="39839" w="172913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9"/>
          <p:cNvSpPr/>
          <p:nvPr/>
        </p:nvSpPr>
        <p:spPr>
          <a:xfrm rot="-7199932">
            <a:off x="5862782" y="-1602105"/>
            <a:ext cx="7047454" cy="5407913"/>
          </a:xfrm>
          <a:custGeom>
            <a:rect b="b" l="l" r="r" t="t"/>
            <a:pathLst>
              <a:path extrusionOk="0" h="110283" w="143718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ctrTitle"/>
          </p:nvPr>
        </p:nvSpPr>
        <p:spPr>
          <a:xfrm>
            <a:off x="887025" y="1811150"/>
            <a:ext cx="7734600" cy="8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ISDA - 2023</a:t>
            </a:r>
            <a:endParaRPr sz="280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International </a:t>
            </a:r>
            <a:r>
              <a:rPr lang="en" sz="2800">
                <a:solidFill>
                  <a:srgbClr val="5F636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Conference</a:t>
            </a:r>
            <a:r>
              <a:rPr lang="en" sz="28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on Intelligent Systems Design and Applications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/>
        </p:nvSpPr>
        <p:spPr>
          <a:xfrm>
            <a:off x="688500" y="1699825"/>
            <a:ext cx="7767000" cy="2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BIO dataset, 4341 sentences are divided into a 70:10:20 ratio 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training data-70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validation data-10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testing data-20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respective sentences labels also follows the same split.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3054175" y="789825"/>
            <a:ext cx="26763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2800" u="none" cap="none" strike="noStrike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Splitting</a:t>
            </a:r>
            <a:endParaRPr b="1" i="0" sz="2800" u="none" cap="none" strike="noStrike">
              <a:solidFill>
                <a:srgbClr val="325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/>
        </p:nvSpPr>
        <p:spPr>
          <a:xfrm>
            <a:off x="285150" y="657975"/>
            <a:ext cx="83904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formation of bio file now, converting them into numerical format is important since the computer cannot understand the texts. The  process involves creating label-index dictionaries, converting text to numerical format, and one-hot encoding labels for effective model training and reduction, resulting in a compressed .npz file.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225450" y="113925"/>
            <a:ext cx="533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2800" u="none" cap="none" strike="noStrike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Representation</a:t>
            </a:r>
            <a:endParaRPr b="0" i="0" sz="1200" u="none" cap="none" strike="noStrike">
              <a:solidFill>
                <a:srgbClr val="325D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225450" y="1956150"/>
            <a:ext cx="605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2800" u="none" cap="none" strike="noStrike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Representation of Text :</a:t>
            </a:r>
            <a:r>
              <a:rPr b="0" i="0" lang="en" sz="2800" u="none" cap="none" strike="noStrike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800" u="none" cap="none" strike="noStrike">
              <a:solidFill>
                <a:srgbClr val="325D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225450" y="2558025"/>
            <a:ext cx="50724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sentences to numerical format with tokenization.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Maintaining uniform sequence lengths: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pad each sentences by setting maximum length</a:t>
            </a: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smooth model training and evaluation.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38"/>
          <p:cNvPicPr preferRelativeResize="0"/>
          <p:nvPr/>
        </p:nvPicPr>
        <p:blipFill rotWithShape="1">
          <a:blip r:embed="rId3">
            <a:alphaModFix/>
          </a:blip>
          <a:srcRect b="0" l="0" r="17457" t="0"/>
          <a:stretch/>
        </p:blipFill>
        <p:spPr>
          <a:xfrm>
            <a:off x="5807450" y="2239825"/>
            <a:ext cx="3178700" cy="27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/>
        </p:nvSpPr>
        <p:spPr>
          <a:xfrm>
            <a:off x="1737675" y="228225"/>
            <a:ext cx="8453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2673600" y="270675"/>
            <a:ext cx="3044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2800" u="none" cap="none" strike="noStrike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Encoding</a:t>
            </a:r>
            <a:r>
              <a:rPr b="1" i="0" lang="en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39"/>
          <p:cNvSpPr txBox="1"/>
          <p:nvPr/>
        </p:nvSpPr>
        <p:spPr>
          <a:xfrm>
            <a:off x="972975" y="942525"/>
            <a:ext cx="7625700" cy="17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Entity  :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[[Age, Loc, previously healthy, ..]]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One-hot Encoding : 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[[1,0, 0, ...] [0,1,0, ...] [0,0, 1...]]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1 - presence              0 - absence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88" y="2494475"/>
            <a:ext cx="3158776" cy="24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425" y="2416700"/>
            <a:ext cx="4162675" cy="26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/>
        </p:nvSpPr>
        <p:spPr>
          <a:xfrm>
            <a:off x="3104275" y="235400"/>
            <a:ext cx="49392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800" u="none" cap="none" strike="noStrike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b="1" i="0" sz="2800" u="none" cap="none" strike="noStrike">
              <a:solidFill>
                <a:srgbClr val="325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2" name="Google Shape;332;p40"/>
          <p:cNvPicPr preferRelativeResize="0"/>
          <p:nvPr/>
        </p:nvPicPr>
        <p:blipFill rotWithShape="1">
          <a:blip r:embed="rId3">
            <a:alphaModFix/>
          </a:blip>
          <a:srcRect b="2250" l="873" r="1030" t="-2250"/>
          <a:stretch/>
        </p:blipFill>
        <p:spPr>
          <a:xfrm>
            <a:off x="1505200" y="915800"/>
            <a:ext cx="6692350" cy="3692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 txBox="1"/>
          <p:nvPr/>
        </p:nvSpPr>
        <p:spPr>
          <a:xfrm>
            <a:off x="3065325" y="597725"/>
            <a:ext cx="49743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2800" u="none" cap="none" strike="noStrike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" sz="2800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odel</a:t>
            </a:r>
            <a:r>
              <a:rPr b="1" i="0" lang="en" sz="2800" u="none" cap="none" strike="noStrike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b="1" lang="en" sz="2800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uilding</a:t>
            </a:r>
            <a:endParaRPr b="1" i="0" sz="2800" u="none" cap="none" strike="noStrike">
              <a:solidFill>
                <a:srgbClr val="325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41"/>
          <p:cNvSpPr txBox="1"/>
          <p:nvPr/>
        </p:nvSpPr>
        <p:spPr>
          <a:xfrm>
            <a:off x="271000" y="1278113"/>
            <a:ext cx="3708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2500" u="none" cap="none" strike="noStrike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Embedding Layers:</a:t>
            </a:r>
            <a:endParaRPr b="1" i="0" sz="2500" u="none" cap="none" strike="noStrike">
              <a:solidFill>
                <a:srgbClr val="325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41"/>
          <p:cNvSpPr txBox="1"/>
          <p:nvPr/>
        </p:nvSpPr>
        <p:spPr>
          <a:xfrm>
            <a:off x="723250" y="2010075"/>
            <a:ext cx="8058900" cy="25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INPUT_DIM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Specify the vocabulary size.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EMBEDDING_DIM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Defines the dimensionality of word embeddings, impacting the richness of semantic information captured. 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INPUT_LENGTH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Specifies the uniform length for input sequences through padding or truncation, ensuring consistency in neural network input.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/>
        </p:nvSpPr>
        <p:spPr>
          <a:xfrm>
            <a:off x="2892000" y="352350"/>
            <a:ext cx="50841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2800" u="none" cap="none" strike="noStrike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" sz="2800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odel Building</a:t>
            </a:r>
            <a:endParaRPr b="1" i="0" sz="2800" u="none" cap="none" strike="noStrike">
              <a:solidFill>
                <a:srgbClr val="325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418300" y="1242538"/>
            <a:ext cx="3708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2500" u="none" cap="none" strike="noStrike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 Layers:</a:t>
            </a:r>
            <a:endParaRPr b="1" i="0" sz="2500" u="none" cap="none" strike="noStrike">
              <a:solidFill>
                <a:srgbClr val="325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853575" y="2011125"/>
            <a:ext cx="7513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`Dense(DENSE_DIM, activation='relu')`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layer for feature extraction with ReLU activation.  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`Dense(NUM_CLASSES, activation='softmax')`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output layer for multi-class classification, providing class probabilities.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675" y="502625"/>
            <a:ext cx="8352449" cy="484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/>
        </p:nvSpPr>
        <p:spPr>
          <a:xfrm>
            <a:off x="2927125" y="443225"/>
            <a:ext cx="49743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2800" u="none" cap="none" strike="noStrike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" sz="2800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odel Building</a:t>
            </a:r>
            <a:endParaRPr b="1" i="0" sz="2800" u="none" cap="none" strike="noStrike">
              <a:solidFill>
                <a:srgbClr val="325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44"/>
          <p:cNvSpPr txBox="1"/>
          <p:nvPr/>
        </p:nvSpPr>
        <p:spPr>
          <a:xfrm>
            <a:off x="1496775" y="1432163"/>
            <a:ext cx="3708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2500" u="none" cap="none" strike="noStrike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Bi-LSTM Layers:</a:t>
            </a:r>
            <a:endParaRPr b="1" i="0" sz="2500" u="none" cap="none" strike="noStrike">
              <a:solidFill>
                <a:srgbClr val="325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44"/>
          <p:cNvSpPr txBox="1"/>
          <p:nvPr/>
        </p:nvSpPr>
        <p:spPr>
          <a:xfrm>
            <a:off x="1355850" y="2251025"/>
            <a:ext cx="7224900" cy="2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❏"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text sequences in both forward and backward directions.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❏"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Configure them with </a:t>
            </a: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`LSTM(units, return_sequences=True)` 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stack for complex sequence analysis.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/>
        </p:nvSpPr>
        <p:spPr>
          <a:xfrm>
            <a:off x="2974975" y="360650"/>
            <a:ext cx="45312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2800" u="none" cap="none" strike="noStrike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" sz="2800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odel Fitting</a:t>
            </a:r>
            <a:endParaRPr b="1" i="0" sz="2800" u="none" cap="none" strike="noStrike">
              <a:solidFill>
                <a:srgbClr val="325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45"/>
          <p:cNvSpPr txBox="1"/>
          <p:nvPr/>
        </p:nvSpPr>
        <p:spPr>
          <a:xfrm>
            <a:off x="766200" y="1154700"/>
            <a:ext cx="76116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Times New Roman"/>
              <a:buChar char="❖"/>
            </a:pPr>
            <a:r>
              <a:rPr b="1" i="0" lang="en" sz="16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Objective:</a:t>
            </a:r>
            <a:r>
              <a:rPr b="0" i="0" lang="en" sz="16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Train the model to minimize categorical cross-entropy loss through backpropagation and gradient descent. </a:t>
            </a:r>
            <a:endParaRPr b="0" i="0" sz="1600" u="none" cap="none" strike="noStrike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Times New Roman"/>
              <a:buChar char="❖"/>
            </a:pPr>
            <a:r>
              <a:rPr b="1" i="0" lang="en" sz="16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Check:</a:t>
            </a:r>
            <a:r>
              <a:rPr b="0" i="0" lang="en" sz="1600" u="none" cap="none" strike="noStrik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After each epoch, assess the model's ability to generalize and watch for overfitting by evaluating its performance on the attestation set.</a:t>
            </a:r>
            <a:endParaRPr b="0" i="0" sz="1600" u="none" cap="none" strike="noStrike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/>
        </p:nvSpPr>
        <p:spPr>
          <a:xfrm>
            <a:off x="1287600" y="1412375"/>
            <a:ext cx="6568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the model is trained, highlighting the important entities is an essential task.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this spacy model is used, in </a:t>
            </a:r>
            <a:r>
              <a:rPr lang="en" sz="1500">
                <a:solidFill>
                  <a:srgbClr val="000000"/>
                </a:solidFill>
                <a:highlight>
                  <a:srgbClr val="F7F7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which spacy model provides the ability to integrate custom models and pipelines, allowing for additional functionalities like text classification or sequence labeling.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help of spacy’s displacy modules, assign each entity with certain desired colour.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inferred text is given, based on the entity and the entity colour those text will be coloured or highlighted which could be necessary and or a medical related term. </a:t>
            </a:r>
            <a:endParaRPr sz="1700"/>
          </a:p>
        </p:txBody>
      </p:sp>
      <p:sp>
        <p:nvSpPr>
          <p:cNvPr id="370" name="Google Shape;370;p46"/>
          <p:cNvSpPr txBox="1"/>
          <p:nvPr/>
        </p:nvSpPr>
        <p:spPr>
          <a:xfrm>
            <a:off x="2643150" y="403575"/>
            <a:ext cx="4713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25D79"/>
                </a:solidFill>
              </a:rPr>
              <a:t>Proposal of the output</a:t>
            </a:r>
            <a:endParaRPr b="1" sz="2800">
              <a:solidFill>
                <a:srgbClr val="325D7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/>
        </p:nvSpPr>
        <p:spPr>
          <a:xfrm>
            <a:off x="746900" y="1449300"/>
            <a:ext cx="78456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8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BIOMEDICAL LITERATURE NAMED ENTITY RECOGNITION</a:t>
            </a:r>
            <a:endParaRPr sz="8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5464750" y="2737675"/>
            <a:ext cx="29154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Authors,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R.Shanthakumari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E.M.Roopa Devi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S. Vinoth Kumar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N. Asifaa Sulthana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B. Fahima Begum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G. Kaushik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1056975" y="2926075"/>
            <a:ext cx="17073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Track Name: ISDA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Paper ID: #246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525" y="1302875"/>
            <a:ext cx="6624925" cy="34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7"/>
          <p:cNvSpPr txBox="1"/>
          <p:nvPr/>
        </p:nvSpPr>
        <p:spPr>
          <a:xfrm>
            <a:off x="1979450" y="161350"/>
            <a:ext cx="6729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Representation Of Train And Validation Set</a:t>
            </a:r>
            <a:endParaRPr b="1" sz="2800">
              <a:solidFill>
                <a:srgbClr val="325D7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Google Shape;381;p48"/>
          <p:cNvGraphicFramePr/>
          <p:nvPr/>
        </p:nvGraphicFramePr>
        <p:xfrm>
          <a:off x="1924425" y="145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{0740166C-BA4A-4A1E-8F6C-43DEC63385E5}</a:tableStyleId>
              </a:tblPr>
              <a:tblGrid>
                <a:gridCol w="1273050"/>
                <a:gridCol w="1131600"/>
                <a:gridCol w="859575"/>
                <a:gridCol w="826925"/>
                <a:gridCol w="805175"/>
                <a:gridCol w="1001025"/>
              </a:tblGrid>
              <a:tr h="85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Loss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in %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set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96.94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Validation set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92.89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set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92.89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2" name="Google Shape;382;p48"/>
          <p:cNvSpPr txBox="1"/>
          <p:nvPr/>
        </p:nvSpPr>
        <p:spPr>
          <a:xfrm>
            <a:off x="2876150" y="489325"/>
            <a:ext cx="39939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25D79"/>
                </a:solidFill>
                <a:latin typeface="Open Sans"/>
                <a:ea typeface="Open Sans"/>
                <a:cs typeface="Open Sans"/>
                <a:sym typeface="Open Sans"/>
              </a:rPr>
              <a:t>Model Evaluation</a:t>
            </a:r>
            <a:endParaRPr b="1" sz="2800">
              <a:solidFill>
                <a:srgbClr val="325D7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49"/>
          <p:cNvGrpSpPr/>
          <p:nvPr/>
        </p:nvGrpSpPr>
        <p:grpSpPr>
          <a:xfrm>
            <a:off x="6308950" y="3045125"/>
            <a:ext cx="1537100" cy="1577550"/>
            <a:chOff x="5193900" y="1514225"/>
            <a:chExt cx="1537100" cy="1577550"/>
          </a:xfrm>
        </p:grpSpPr>
        <p:sp>
          <p:nvSpPr>
            <p:cNvPr id="388" name="Google Shape;388;p49"/>
            <p:cNvSpPr/>
            <p:nvPr/>
          </p:nvSpPr>
          <p:spPr>
            <a:xfrm>
              <a:off x="6177050" y="2137050"/>
              <a:ext cx="140150" cy="290950"/>
            </a:xfrm>
            <a:custGeom>
              <a:rect b="b" l="l" r="r" t="t"/>
              <a:pathLst>
                <a:path extrusionOk="0" h="11638" w="5606">
                  <a:moveTo>
                    <a:pt x="47" y="112"/>
                  </a:moveTo>
                  <a:lnTo>
                    <a:pt x="5563" y="7703"/>
                  </a:lnTo>
                  <a:lnTo>
                    <a:pt x="909" y="11575"/>
                  </a:lnTo>
                  <a:lnTo>
                    <a:pt x="47" y="112"/>
                  </a:lnTo>
                  <a:close/>
                  <a:moveTo>
                    <a:pt x="1" y="0"/>
                  </a:moveTo>
                  <a:lnTo>
                    <a:pt x="11" y="52"/>
                  </a:lnTo>
                  <a:lnTo>
                    <a:pt x="12" y="62"/>
                  </a:lnTo>
                  <a:lnTo>
                    <a:pt x="11" y="63"/>
                  </a:lnTo>
                  <a:lnTo>
                    <a:pt x="12" y="64"/>
                  </a:lnTo>
                  <a:lnTo>
                    <a:pt x="877" y="11637"/>
                  </a:lnTo>
                  <a:lnTo>
                    <a:pt x="5605" y="7713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42" y="52"/>
                  </a:lnTo>
                  <a:lnTo>
                    <a:pt x="39" y="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9"/>
            <p:cNvSpPr/>
            <p:nvPr/>
          </p:nvSpPr>
          <p:spPr>
            <a:xfrm>
              <a:off x="6039275" y="2137575"/>
              <a:ext cx="160500" cy="290675"/>
            </a:xfrm>
            <a:custGeom>
              <a:rect b="b" l="l" r="r" t="t"/>
              <a:pathLst>
                <a:path extrusionOk="0" h="11627" w="6420">
                  <a:moveTo>
                    <a:pt x="5522" y="73"/>
                  </a:moveTo>
                  <a:lnTo>
                    <a:pt x="6378" y="11543"/>
                  </a:lnTo>
                  <a:lnTo>
                    <a:pt x="53" y="6115"/>
                  </a:lnTo>
                  <a:lnTo>
                    <a:pt x="53" y="6115"/>
                  </a:lnTo>
                  <a:lnTo>
                    <a:pt x="5522" y="73"/>
                  </a:lnTo>
                  <a:close/>
                  <a:moveTo>
                    <a:pt x="5543" y="0"/>
                  </a:moveTo>
                  <a:lnTo>
                    <a:pt x="1" y="6116"/>
                  </a:lnTo>
                  <a:lnTo>
                    <a:pt x="11" y="6126"/>
                  </a:lnTo>
                  <a:lnTo>
                    <a:pt x="6420" y="11627"/>
                  </a:lnTo>
                  <a:lnTo>
                    <a:pt x="55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9"/>
            <p:cNvSpPr/>
            <p:nvPr/>
          </p:nvSpPr>
          <p:spPr>
            <a:xfrm>
              <a:off x="5827675" y="2011800"/>
              <a:ext cx="350700" cy="279200"/>
            </a:xfrm>
            <a:custGeom>
              <a:rect b="b" l="l" r="r" t="t"/>
              <a:pathLst>
                <a:path extrusionOk="0" h="11168" w="14028">
                  <a:moveTo>
                    <a:pt x="93" y="71"/>
                  </a:moveTo>
                  <a:lnTo>
                    <a:pt x="13965" y="5073"/>
                  </a:lnTo>
                  <a:lnTo>
                    <a:pt x="8496" y="11116"/>
                  </a:lnTo>
                  <a:lnTo>
                    <a:pt x="93" y="71"/>
                  </a:lnTo>
                  <a:close/>
                  <a:moveTo>
                    <a:pt x="1" y="1"/>
                  </a:moveTo>
                  <a:lnTo>
                    <a:pt x="32" y="53"/>
                  </a:lnTo>
                  <a:lnTo>
                    <a:pt x="8486" y="11168"/>
                  </a:lnTo>
                  <a:lnTo>
                    <a:pt x="14028" y="50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9"/>
            <p:cNvSpPr/>
            <p:nvPr/>
          </p:nvSpPr>
          <p:spPr>
            <a:xfrm>
              <a:off x="5661475" y="2289425"/>
              <a:ext cx="379400" cy="293550"/>
            </a:xfrm>
            <a:custGeom>
              <a:rect b="b" l="l" r="r" t="t"/>
              <a:pathLst>
                <a:path extrusionOk="0" h="11742" w="15176">
                  <a:moveTo>
                    <a:pt x="15103" y="84"/>
                  </a:moveTo>
                  <a:lnTo>
                    <a:pt x="8703" y="11694"/>
                  </a:lnTo>
                  <a:lnTo>
                    <a:pt x="8703" y="11694"/>
                  </a:lnTo>
                  <a:lnTo>
                    <a:pt x="74" y="7609"/>
                  </a:lnTo>
                  <a:lnTo>
                    <a:pt x="15103" y="84"/>
                  </a:lnTo>
                  <a:close/>
                  <a:moveTo>
                    <a:pt x="15176" y="0"/>
                  </a:moveTo>
                  <a:lnTo>
                    <a:pt x="1" y="7609"/>
                  </a:lnTo>
                  <a:lnTo>
                    <a:pt x="8715" y="11742"/>
                  </a:lnTo>
                  <a:lnTo>
                    <a:pt x="8726" y="11721"/>
                  </a:lnTo>
                  <a:lnTo>
                    <a:pt x="1517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9"/>
            <p:cNvSpPr/>
            <p:nvPr/>
          </p:nvSpPr>
          <p:spPr>
            <a:xfrm>
              <a:off x="5323575" y="2187650"/>
              <a:ext cx="719125" cy="153200"/>
            </a:xfrm>
            <a:custGeom>
              <a:rect b="b" l="l" r="r" t="t"/>
              <a:pathLst>
                <a:path extrusionOk="0" h="6128" w="28765">
                  <a:moveTo>
                    <a:pt x="11892" y="36"/>
                  </a:moveTo>
                  <a:lnTo>
                    <a:pt x="28545" y="4103"/>
                  </a:lnTo>
                  <a:lnTo>
                    <a:pt x="157" y="6086"/>
                  </a:lnTo>
                  <a:lnTo>
                    <a:pt x="11892" y="36"/>
                  </a:lnTo>
                  <a:close/>
                  <a:moveTo>
                    <a:pt x="11878" y="1"/>
                  </a:moveTo>
                  <a:lnTo>
                    <a:pt x="1" y="6127"/>
                  </a:lnTo>
                  <a:lnTo>
                    <a:pt x="28765" y="4123"/>
                  </a:lnTo>
                  <a:lnTo>
                    <a:pt x="1188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9"/>
            <p:cNvSpPr/>
            <p:nvPr/>
          </p:nvSpPr>
          <p:spPr>
            <a:xfrm>
              <a:off x="6176800" y="1726350"/>
              <a:ext cx="378350" cy="558925"/>
            </a:xfrm>
            <a:custGeom>
              <a:rect b="b" l="l" r="r" t="t"/>
              <a:pathLst>
                <a:path extrusionOk="0" h="22357" w="15134">
                  <a:moveTo>
                    <a:pt x="15092" y="84"/>
                  </a:moveTo>
                  <a:lnTo>
                    <a:pt x="14070" y="22306"/>
                  </a:lnTo>
                  <a:lnTo>
                    <a:pt x="14070" y="22306"/>
                  </a:lnTo>
                  <a:lnTo>
                    <a:pt x="63" y="16480"/>
                  </a:lnTo>
                  <a:lnTo>
                    <a:pt x="15092" y="84"/>
                  </a:lnTo>
                  <a:close/>
                  <a:moveTo>
                    <a:pt x="15133" y="1"/>
                  </a:moveTo>
                  <a:lnTo>
                    <a:pt x="0" y="16491"/>
                  </a:lnTo>
                  <a:lnTo>
                    <a:pt x="14100" y="22356"/>
                  </a:lnTo>
                  <a:lnTo>
                    <a:pt x="14100" y="22335"/>
                  </a:lnTo>
                  <a:lnTo>
                    <a:pt x="1513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9"/>
            <p:cNvSpPr/>
            <p:nvPr/>
          </p:nvSpPr>
          <p:spPr>
            <a:xfrm>
              <a:off x="6295500" y="1859950"/>
              <a:ext cx="435500" cy="261975"/>
            </a:xfrm>
            <a:custGeom>
              <a:rect b="b" l="l" r="r" t="t"/>
              <a:pathLst>
                <a:path extrusionOk="0" h="10479" w="17420">
                  <a:moveTo>
                    <a:pt x="74" y="73"/>
                  </a:moveTo>
                  <a:lnTo>
                    <a:pt x="17312" y="8432"/>
                  </a:lnTo>
                  <a:lnTo>
                    <a:pt x="17312" y="8432"/>
                  </a:lnTo>
                  <a:lnTo>
                    <a:pt x="5313" y="10448"/>
                  </a:lnTo>
                  <a:lnTo>
                    <a:pt x="74" y="73"/>
                  </a:lnTo>
                  <a:close/>
                  <a:moveTo>
                    <a:pt x="1" y="0"/>
                  </a:moveTo>
                  <a:lnTo>
                    <a:pt x="5303" y="10479"/>
                  </a:lnTo>
                  <a:lnTo>
                    <a:pt x="17420" y="8444"/>
                  </a:lnTo>
                  <a:lnTo>
                    <a:pt x="17368" y="8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9"/>
            <p:cNvSpPr/>
            <p:nvPr/>
          </p:nvSpPr>
          <p:spPr>
            <a:xfrm>
              <a:off x="5827950" y="1700775"/>
              <a:ext cx="350175" cy="438375"/>
            </a:xfrm>
            <a:custGeom>
              <a:rect b="b" l="l" r="r" t="t"/>
              <a:pathLst>
                <a:path extrusionOk="0" h="17535" w="14007">
                  <a:moveTo>
                    <a:pt x="13715" y="81"/>
                  </a:moveTo>
                  <a:lnTo>
                    <a:pt x="13975" y="17482"/>
                  </a:lnTo>
                  <a:lnTo>
                    <a:pt x="63" y="12473"/>
                  </a:lnTo>
                  <a:lnTo>
                    <a:pt x="13715" y="81"/>
                  </a:lnTo>
                  <a:close/>
                  <a:moveTo>
                    <a:pt x="13745" y="1"/>
                  </a:moveTo>
                  <a:lnTo>
                    <a:pt x="13725" y="32"/>
                  </a:lnTo>
                  <a:lnTo>
                    <a:pt x="0" y="12483"/>
                  </a:lnTo>
                  <a:lnTo>
                    <a:pt x="14006" y="17535"/>
                  </a:lnTo>
                  <a:lnTo>
                    <a:pt x="1374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9"/>
            <p:cNvSpPr/>
            <p:nvPr/>
          </p:nvSpPr>
          <p:spPr>
            <a:xfrm>
              <a:off x="5629900" y="1701050"/>
              <a:ext cx="542750" cy="312350"/>
            </a:xfrm>
            <a:custGeom>
              <a:rect b="b" l="l" r="r" t="t"/>
              <a:pathLst>
                <a:path extrusionOk="0" h="12494" w="21710">
                  <a:moveTo>
                    <a:pt x="21594" y="63"/>
                  </a:moveTo>
                  <a:lnTo>
                    <a:pt x="7953" y="12441"/>
                  </a:lnTo>
                  <a:lnTo>
                    <a:pt x="69" y="4764"/>
                  </a:lnTo>
                  <a:lnTo>
                    <a:pt x="69" y="4764"/>
                  </a:lnTo>
                  <a:lnTo>
                    <a:pt x="21594" y="63"/>
                  </a:lnTo>
                  <a:close/>
                  <a:moveTo>
                    <a:pt x="21709" y="0"/>
                  </a:moveTo>
                  <a:lnTo>
                    <a:pt x="1" y="4739"/>
                  </a:lnTo>
                  <a:lnTo>
                    <a:pt x="22" y="4759"/>
                  </a:lnTo>
                  <a:lnTo>
                    <a:pt x="7953" y="12493"/>
                  </a:lnTo>
                  <a:lnTo>
                    <a:pt x="2170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9"/>
            <p:cNvSpPr/>
            <p:nvPr/>
          </p:nvSpPr>
          <p:spPr>
            <a:xfrm>
              <a:off x="5872825" y="1661900"/>
              <a:ext cx="299025" cy="617375"/>
            </a:xfrm>
            <a:custGeom>
              <a:rect b="b" l="l" r="r" t="t"/>
              <a:pathLst>
                <a:path extrusionOk="0" h="24695" w="11961">
                  <a:moveTo>
                    <a:pt x="918" y="35"/>
                  </a:moveTo>
                  <a:lnTo>
                    <a:pt x="11909" y="1608"/>
                  </a:lnTo>
                  <a:lnTo>
                    <a:pt x="42" y="24559"/>
                  </a:lnTo>
                  <a:lnTo>
                    <a:pt x="918" y="35"/>
                  </a:lnTo>
                  <a:close/>
                  <a:moveTo>
                    <a:pt x="887" y="1"/>
                  </a:moveTo>
                  <a:lnTo>
                    <a:pt x="887" y="11"/>
                  </a:lnTo>
                  <a:lnTo>
                    <a:pt x="0" y="24694"/>
                  </a:lnTo>
                  <a:lnTo>
                    <a:pt x="11961" y="1587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9"/>
            <p:cNvSpPr/>
            <p:nvPr/>
          </p:nvSpPr>
          <p:spPr>
            <a:xfrm>
              <a:off x="5630175" y="1819500"/>
              <a:ext cx="424800" cy="458975"/>
            </a:xfrm>
            <a:custGeom>
              <a:rect b="b" l="l" r="r" t="t"/>
              <a:pathLst>
                <a:path extrusionOk="0" h="18359" w="16992">
                  <a:moveTo>
                    <a:pt x="54" y="34"/>
                  </a:moveTo>
                  <a:lnTo>
                    <a:pt x="16939" y="867"/>
                  </a:lnTo>
                  <a:lnTo>
                    <a:pt x="9727" y="18286"/>
                  </a:lnTo>
                  <a:lnTo>
                    <a:pt x="54" y="34"/>
                  </a:lnTo>
                  <a:close/>
                  <a:moveTo>
                    <a:pt x="0" y="1"/>
                  </a:moveTo>
                  <a:lnTo>
                    <a:pt x="11" y="21"/>
                  </a:lnTo>
                  <a:lnTo>
                    <a:pt x="9727" y="18359"/>
                  </a:lnTo>
                  <a:lnTo>
                    <a:pt x="16991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9"/>
            <p:cNvSpPr/>
            <p:nvPr/>
          </p:nvSpPr>
          <p:spPr>
            <a:xfrm>
              <a:off x="5877775" y="2426675"/>
              <a:ext cx="338450" cy="200150"/>
            </a:xfrm>
            <a:custGeom>
              <a:rect b="b" l="l" r="r" t="t"/>
              <a:pathLst>
                <a:path extrusionOk="0" h="8006" w="13538">
                  <a:moveTo>
                    <a:pt x="12848" y="52"/>
                  </a:moveTo>
                  <a:lnTo>
                    <a:pt x="13494" y="7971"/>
                  </a:lnTo>
                  <a:lnTo>
                    <a:pt x="13494" y="7971"/>
                  </a:lnTo>
                  <a:lnTo>
                    <a:pt x="115" y="6220"/>
                  </a:lnTo>
                  <a:lnTo>
                    <a:pt x="12848" y="52"/>
                  </a:lnTo>
                  <a:close/>
                  <a:moveTo>
                    <a:pt x="12880" y="0"/>
                  </a:moveTo>
                  <a:lnTo>
                    <a:pt x="1" y="6241"/>
                  </a:lnTo>
                  <a:lnTo>
                    <a:pt x="13537" y="8005"/>
                  </a:lnTo>
                  <a:lnTo>
                    <a:pt x="13527" y="7984"/>
                  </a:lnTo>
                  <a:lnTo>
                    <a:pt x="1288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9"/>
            <p:cNvSpPr/>
            <p:nvPr/>
          </p:nvSpPr>
          <p:spPr>
            <a:xfrm>
              <a:off x="6197675" y="2283950"/>
              <a:ext cx="354350" cy="185800"/>
            </a:xfrm>
            <a:custGeom>
              <a:rect b="b" l="l" r="r" t="t"/>
              <a:pathLst>
                <a:path extrusionOk="0" h="7432" w="14174">
                  <a:moveTo>
                    <a:pt x="13234" y="52"/>
                  </a:moveTo>
                  <a:lnTo>
                    <a:pt x="14139" y="7397"/>
                  </a:lnTo>
                  <a:lnTo>
                    <a:pt x="14139" y="7397"/>
                  </a:lnTo>
                  <a:lnTo>
                    <a:pt x="125" y="5719"/>
                  </a:lnTo>
                  <a:lnTo>
                    <a:pt x="13234" y="52"/>
                  </a:lnTo>
                  <a:close/>
                  <a:moveTo>
                    <a:pt x="13265" y="0"/>
                  </a:moveTo>
                  <a:lnTo>
                    <a:pt x="0" y="5740"/>
                  </a:lnTo>
                  <a:lnTo>
                    <a:pt x="14173" y="7431"/>
                  </a:lnTo>
                  <a:lnTo>
                    <a:pt x="14173" y="7410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9"/>
            <p:cNvSpPr/>
            <p:nvPr/>
          </p:nvSpPr>
          <p:spPr>
            <a:xfrm>
              <a:off x="5193900" y="2068150"/>
              <a:ext cx="469175" cy="477000"/>
            </a:xfrm>
            <a:custGeom>
              <a:rect b="b" l="l" r="r" t="t"/>
              <a:pathLst>
                <a:path extrusionOk="0" h="19080" w="18767">
                  <a:moveTo>
                    <a:pt x="7505" y="74"/>
                  </a:moveTo>
                  <a:lnTo>
                    <a:pt x="18714" y="16449"/>
                  </a:lnTo>
                  <a:lnTo>
                    <a:pt x="52" y="19033"/>
                  </a:lnTo>
                  <a:lnTo>
                    <a:pt x="52" y="19033"/>
                  </a:lnTo>
                  <a:lnTo>
                    <a:pt x="7505" y="74"/>
                  </a:lnTo>
                  <a:close/>
                  <a:moveTo>
                    <a:pt x="7494" y="1"/>
                  </a:moveTo>
                  <a:lnTo>
                    <a:pt x="1" y="19079"/>
                  </a:lnTo>
                  <a:lnTo>
                    <a:pt x="1" y="19079"/>
                  </a:lnTo>
                  <a:lnTo>
                    <a:pt x="22" y="19069"/>
                  </a:lnTo>
                  <a:lnTo>
                    <a:pt x="18766" y="16470"/>
                  </a:lnTo>
                  <a:lnTo>
                    <a:pt x="749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9"/>
            <p:cNvSpPr/>
            <p:nvPr/>
          </p:nvSpPr>
          <p:spPr>
            <a:xfrm>
              <a:off x="5380200" y="1514225"/>
              <a:ext cx="251025" cy="556575"/>
            </a:xfrm>
            <a:custGeom>
              <a:rect b="b" l="l" r="r" t="t"/>
              <a:pathLst>
                <a:path extrusionOk="0" h="22263" w="10041">
                  <a:moveTo>
                    <a:pt x="9509" y="147"/>
                  </a:moveTo>
                  <a:lnTo>
                    <a:pt x="10009" y="12212"/>
                  </a:lnTo>
                  <a:lnTo>
                    <a:pt x="95" y="22127"/>
                  </a:lnTo>
                  <a:lnTo>
                    <a:pt x="95" y="22127"/>
                  </a:lnTo>
                  <a:lnTo>
                    <a:pt x="9509" y="147"/>
                  </a:lnTo>
                  <a:close/>
                  <a:moveTo>
                    <a:pt x="9540" y="1"/>
                  </a:moveTo>
                  <a:lnTo>
                    <a:pt x="1" y="22262"/>
                  </a:lnTo>
                  <a:lnTo>
                    <a:pt x="10041" y="12232"/>
                  </a:lnTo>
                  <a:lnTo>
                    <a:pt x="10041" y="12222"/>
                  </a:lnTo>
                  <a:lnTo>
                    <a:pt x="954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9"/>
            <p:cNvSpPr/>
            <p:nvPr/>
          </p:nvSpPr>
          <p:spPr>
            <a:xfrm>
              <a:off x="5740275" y="2070500"/>
              <a:ext cx="989700" cy="1021275"/>
            </a:xfrm>
            <a:custGeom>
              <a:rect b="b" l="l" r="r" t="t"/>
              <a:pathLst>
                <a:path extrusionOk="0" h="40851" w="39588">
                  <a:moveTo>
                    <a:pt x="39566" y="1"/>
                  </a:moveTo>
                  <a:lnTo>
                    <a:pt x="19006" y="22221"/>
                  </a:lnTo>
                  <a:lnTo>
                    <a:pt x="9634" y="40788"/>
                  </a:lnTo>
                  <a:lnTo>
                    <a:pt x="32" y="27596"/>
                  </a:lnTo>
                  <a:lnTo>
                    <a:pt x="0" y="27617"/>
                  </a:lnTo>
                  <a:lnTo>
                    <a:pt x="9634" y="40850"/>
                  </a:lnTo>
                  <a:lnTo>
                    <a:pt x="19027" y="22242"/>
                  </a:lnTo>
                  <a:lnTo>
                    <a:pt x="39587" y="22"/>
                  </a:lnTo>
                  <a:lnTo>
                    <a:pt x="3956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49"/>
          <p:cNvGrpSpPr/>
          <p:nvPr/>
        </p:nvGrpSpPr>
        <p:grpSpPr>
          <a:xfrm>
            <a:off x="6078563" y="2145913"/>
            <a:ext cx="1997875" cy="851675"/>
            <a:chOff x="4983875" y="335900"/>
            <a:chExt cx="1997875" cy="851675"/>
          </a:xfrm>
        </p:grpSpPr>
        <p:sp>
          <p:nvSpPr>
            <p:cNvPr id="405" name="Google Shape;405;p49"/>
            <p:cNvSpPr/>
            <p:nvPr/>
          </p:nvSpPr>
          <p:spPr>
            <a:xfrm>
              <a:off x="4983875" y="335900"/>
              <a:ext cx="1997875" cy="851675"/>
            </a:xfrm>
            <a:custGeom>
              <a:rect b="b" l="l" r="r" t="t"/>
              <a:pathLst>
                <a:path extrusionOk="0" h="34067" w="79915">
                  <a:moveTo>
                    <a:pt x="34573" y="169"/>
                  </a:moveTo>
                  <a:lnTo>
                    <a:pt x="39295" y="22304"/>
                  </a:lnTo>
                  <a:lnTo>
                    <a:pt x="39295" y="22304"/>
                  </a:lnTo>
                  <a:lnTo>
                    <a:pt x="29286" y="19393"/>
                  </a:lnTo>
                  <a:lnTo>
                    <a:pt x="34573" y="169"/>
                  </a:lnTo>
                  <a:close/>
                  <a:moveTo>
                    <a:pt x="34619" y="1"/>
                  </a:moveTo>
                  <a:lnTo>
                    <a:pt x="34572" y="66"/>
                  </a:lnTo>
                  <a:lnTo>
                    <a:pt x="34546" y="43"/>
                  </a:lnTo>
                  <a:lnTo>
                    <a:pt x="34556" y="89"/>
                  </a:lnTo>
                  <a:lnTo>
                    <a:pt x="18139" y="22878"/>
                  </a:lnTo>
                  <a:lnTo>
                    <a:pt x="105" y="16272"/>
                  </a:lnTo>
                  <a:lnTo>
                    <a:pt x="26144" y="8183"/>
                  </a:lnTo>
                  <a:lnTo>
                    <a:pt x="26134" y="8152"/>
                  </a:lnTo>
                  <a:lnTo>
                    <a:pt x="0" y="16272"/>
                  </a:lnTo>
                  <a:lnTo>
                    <a:pt x="18150" y="22910"/>
                  </a:lnTo>
                  <a:lnTo>
                    <a:pt x="34535" y="168"/>
                  </a:lnTo>
                  <a:lnTo>
                    <a:pt x="29244" y="19413"/>
                  </a:lnTo>
                  <a:lnTo>
                    <a:pt x="39336" y="22346"/>
                  </a:lnTo>
                  <a:lnTo>
                    <a:pt x="34598" y="126"/>
                  </a:lnTo>
                  <a:lnTo>
                    <a:pt x="58321" y="20551"/>
                  </a:lnTo>
                  <a:lnTo>
                    <a:pt x="65084" y="13412"/>
                  </a:lnTo>
                  <a:lnTo>
                    <a:pt x="71461" y="21469"/>
                  </a:lnTo>
                  <a:lnTo>
                    <a:pt x="79883" y="18808"/>
                  </a:lnTo>
                  <a:lnTo>
                    <a:pt x="79101" y="34067"/>
                  </a:lnTo>
                  <a:lnTo>
                    <a:pt x="79132" y="34067"/>
                  </a:lnTo>
                  <a:lnTo>
                    <a:pt x="79915" y="18766"/>
                  </a:lnTo>
                  <a:lnTo>
                    <a:pt x="71471" y="21428"/>
                  </a:lnTo>
                  <a:lnTo>
                    <a:pt x="65084" y="13360"/>
                  </a:lnTo>
                  <a:lnTo>
                    <a:pt x="58321" y="20509"/>
                  </a:lnTo>
                  <a:lnTo>
                    <a:pt x="34596" y="86"/>
                  </a:lnTo>
                  <a:lnTo>
                    <a:pt x="3461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9"/>
            <p:cNvSpPr/>
            <p:nvPr/>
          </p:nvSpPr>
          <p:spPr>
            <a:xfrm>
              <a:off x="6604950" y="662975"/>
              <a:ext cx="16725" cy="15425"/>
            </a:xfrm>
            <a:custGeom>
              <a:rect b="b" l="l" r="r" t="t"/>
              <a:pathLst>
                <a:path extrusionOk="0" h="617" w="669">
                  <a:moveTo>
                    <a:pt x="328" y="0"/>
                  </a:moveTo>
                  <a:cubicBezTo>
                    <a:pt x="185" y="0"/>
                    <a:pt x="60" y="99"/>
                    <a:pt x="32" y="246"/>
                  </a:cubicBezTo>
                  <a:cubicBezTo>
                    <a:pt x="1" y="423"/>
                    <a:pt x="105" y="580"/>
                    <a:pt x="272" y="611"/>
                  </a:cubicBezTo>
                  <a:cubicBezTo>
                    <a:pt x="293" y="615"/>
                    <a:pt x="314" y="617"/>
                    <a:pt x="334" y="617"/>
                  </a:cubicBezTo>
                  <a:cubicBezTo>
                    <a:pt x="485" y="617"/>
                    <a:pt x="610" y="517"/>
                    <a:pt x="638" y="361"/>
                  </a:cubicBezTo>
                  <a:cubicBezTo>
                    <a:pt x="669" y="194"/>
                    <a:pt x="564" y="37"/>
                    <a:pt x="387" y="6"/>
                  </a:cubicBezTo>
                  <a:cubicBezTo>
                    <a:pt x="367" y="2"/>
                    <a:pt x="347" y="0"/>
                    <a:pt x="3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9"/>
            <p:cNvSpPr/>
            <p:nvPr/>
          </p:nvSpPr>
          <p:spPr>
            <a:xfrm>
              <a:off x="6762025" y="864150"/>
              <a:ext cx="17000" cy="15675"/>
            </a:xfrm>
            <a:custGeom>
              <a:rect b="b" l="l" r="r" t="t"/>
              <a:pathLst>
                <a:path extrusionOk="0" h="627" w="680">
                  <a:moveTo>
                    <a:pt x="342" y="0"/>
                  </a:moveTo>
                  <a:cubicBezTo>
                    <a:pt x="195" y="0"/>
                    <a:pt x="60" y="108"/>
                    <a:pt x="32" y="256"/>
                  </a:cubicBezTo>
                  <a:cubicBezTo>
                    <a:pt x="1" y="433"/>
                    <a:pt x="116" y="590"/>
                    <a:pt x="283" y="621"/>
                  </a:cubicBezTo>
                  <a:cubicBezTo>
                    <a:pt x="302" y="625"/>
                    <a:pt x="322" y="627"/>
                    <a:pt x="342" y="627"/>
                  </a:cubicBezTo>
                  <a:cubicBezTo>
                    <a:pt x="487" y="627"/>
                    <a:pt x="620" y="527"/>
                    <a:pt x="648" y="371"/>
                  </a:cubicBezTo>
                  <a:cubicBezTo>
                    <a:pt x="679" y="204"/>
                    <a:pt x="564" y="37"/>
                    <a:pt x="397" y="5"/>
                  </a:cubicBezTo>
                  <a:cubicBezTo>
                    <a:pt x="379" y="2"/>
                    <a:pt x="360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49"/>
          <p:cNvSpPr txBox="1"/>
          <p:nvPr/>
        </p:nvSpPr>
        <p:spPr>
          <a:xfrm>
            <a:off x="1861950" y="363600"/>
            <a:ext cx="54201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2800" u="none" cap="none" strike="noStrike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" sz="2800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onclusion</a:t>
            </a:r>
            <a:endParaRPr b="1" i="0" sz="2800" u="none" cap="none" strike="noStrike">
              <a:solidFill>
                <a:srgbClr val="325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49"/>
          <p:cNvSpPr txBox="1"/>
          <p:nvPr/>
        </p:nvSpPr>
        <p:spPr>
          <a:xfrm>
            <a:off x="1019500" y="1536775"/>
            <a:ext cx="78930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we have successfully built a rnn based BiLSTM model for classification of medical named entity recognition. 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notable achievement indicates that our modal is not only well-trained but also highly efficient in accurately predicting positive instances while minimizing false positives and false negatives. </a:t>
            </a:r>
            <a:endParaRPr b="1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 txBox="1"/>
          <p:nvPr/>
        </p:nvSpPr>
        <p:spPr>
          <a:xfrm>
            <a:off x="2252025" y="0"/>
            <a:ext cx="4503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2800">
              <a:solidFill>
                <a:srgbClr val="325D79"/>
              </a:solidFill>
            </a:endParaRPr>
          </a:p>
        </p:txBody>
      </p:sp>
      <p:graphicFrame>
        <p:nvGraphicFramePr>
          <p:cNvPr id="415" name="Google Shape;415;p50"/>
          <p:cNvGraphicFramePr/>
          <p:nvPr/>
        </p:nvGraphicFramePr>
        <p:xfrm>
          <a:off x="713628" y="1217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{61E53B62-C147-4991-94D7-F590807B5C53}</a:tableStyleId>
              </a:tblPr>
              <a:tblGrid>
                <a:gridCol w="546150"/>
                <a:gridCol w="1589450"/>
                <a:gridCol w="1368600"/>
                <a:gridCol w="2083950"/>
                <a:gridCol w="2336300"/>
              </a:tblGrid>
              <a:tr h="53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THE PAPER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DETAILS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TECHNIQUES USED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4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1.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Multilayer ToI Detection Approach for Nested NER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841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b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</a:b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Access, vol. 7, pp. 186600-186608, 2019,</a:t>
                      </a:r>
                      <a:b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</a:b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Text-of-Interest (ToI) detection with dual transformer encoders (ToI-CNN + DTE) model.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experimental results show that ToI-based detection approach obtains the best performance only on the ACE datasets.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experiment might be applied to medical datasets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future since this may have a major scope.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 txBox="1"/>
          <p:nvPr/>
        </p:nvSpPr>
        <p:spPr>
          <a:xfrm>
            <a:off x="2829052" y="5"/>
            <a:ext cx="3994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2000">
              <a:solidFill>
                <a:srgbClr val="325D79"/>
              </a:solidFill>
            </a:endParaRPr>
          </a:p>
        </p:txBody>
      </p:sp>
      <p:graphicFrame>
        <p:nvGraphicFramePr>
          <p:cNvPr id="421" name="Google Shape;421;p51"/>
          <p:cNvGraphicFramePr/>
          <p:nvPr/>
        </p:nvGraphicFramePr>
        <p:xfrm>
          <a:off x="541707" y="9249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{61E53B62-C147-4991-94D7-F590807B5C53}</a:tableStyleId>
              </a:tblPr>
              <a:tblGrid>
                <a:gridCol w="616525"/>
                <a:gridCol w="1571750"/>
                <a:gridCol w="1611050"/>
                <a:gridCol w="1763925"/>
                <a:gridCol w="2625650"/>
              </a:tblGrid>
              <a:tr h="52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THE PAPER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DETAILS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TECHNIQUES USED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9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39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Chinese NER Using Dynamic Meta-Embeddings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841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Access, vol. 7, pp. 64450-64459, 2019,.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meta-embeddings created by our method are dynamic, data-specific, and task-specific.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evaluate the model on the sequence labeling tasks such as  Part-of-Speech Tagging and Chinese Word Segmentation which is the major thing the changes can be done with NER models.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8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391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Fine Grained Named Entity Recognition via Seq2seq Framework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Access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vol. 8, pp. 53953-53961, 2020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seq2seq with BiLSTM model.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There is a scarcity of efforts in this regard for other languages.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6" name="Google Shape;426;p52"/>
          <p:cNvGraphicFramePr/>
          <p:nvPr/>
        </p:nvGraphicFramePr>
        <p:xfrm>
          <a:off x="462044" y="786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{61E53B62-C147-4991-94D7-F590807B5C53}</a:tableStyleId>
              </a:tblPr>
              <a:tblGrid>
                <a:gridCol w="874425"/>
                <a:gridCol w="1651050"/>
                <a:gridCol w="1618250"/>
                <a:gridCol w="1395875"/>
                <a:gridCol w="2680325"/>
              </a:tblGrid>
              <a:tr h="4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THE PAPER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DETAILS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TECHNIQUES USED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Bidirectional Iterative Algorithm for Nested Named Entity Recognition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84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Access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vol. 8, pp. 135091-135102, 2020, doi: 10.1109/ACCESS.2020.3011598.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Bi-directional Long Short-Term Memory (LSTM) Networks with CRF model.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Competitive for tasks involving mostly flat mentions with occasional nesting, as well as tasks with a large number of complex nested structures.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Neural Named Entity Recognition and Multi-Type Normalization Tool for Biomedical Text Mining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Access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vol. 7, pp. 73729-73740, 2019, doi: 10.1109/ACCESS.2019.2920708.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BioBERT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use multi-task NER model for higher NER performance.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 a novel entity type decision model that uses transfer learning to consider the entity types and probabilities of overlapping entities but also the deeper contextual meaning of a text.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25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27" name="Google Shape;427;p52"/>
          <p:cNvSpPr txBox="1"/>
          <p:nvPr/>
        </p:nvSpPr>
        <p:spPr>
          <a:xfrm>
            <a:off x="2829052" y="5"/>
            <a:ext cx="3994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2000">
              <a:solidFill>
                <a:srgbClr val="325D7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/>
          <p:nvPr/>
        </p:nvSpPr>
        <p:spPr>
          <a:xfrm>
            <a:off x="2070900" y="1524200"/>
            <a:ext cx="50022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325D79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b="1" sz="4200">
              <a:solidFill>
                <a:srgbClr val="325D7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/>
        </p:nvSpPr>
        <p:spPr>
          <a:xfrm>
            <a:off x="1761175" y="1384625"/>
            <a:ext cx="7779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7980" lvl="0" marL="342900" marR="457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Identification of medical conditions, diseases, symptoms, and anatomical entities.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980" lvl="0" marL="342900" marR="457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 detect drug names, dosage, and other medication-related information.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980" lvl="0" marL="342900" marR="4572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Recognition of medical procedures, surgical techniques, and treatment methods.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3650525" y="216725"/>
            <a:ext cx="31761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OBJECTIVE</a:t>
            </a:r>
            <a:endParaRPr b="1"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/>
          <p:nvPr/>
        </p:nvSpPr>
        <p:spPr>
          <a:xfrm>
            <a:off x="2235401" y="180425"/>
            <a:ext cx="4816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2800" u="none" cap="none" strike="noStrike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Description </a:t>
            </a:r>
            <a:endParaRPr b="0" i="0" sz="2800" u="none" cap="none" strike="noStrike">
              <a:solidFill>
                <a:srgbClr val="325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9525001" y="6381750"/>
            <a:ext cx="689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5791200" y="6381750"/>
            <a:ext cx="2057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872450" y="1132575"/>
            <a:ext cx="712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ENTITY RECOGNITION (NER) -is a natural language processing that involves identifying and classifying entities within a text into predefined categories.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medical field, NER place a crucial role in extracting a valuable information from clinical documents, research paper electronic health records and other medical texts.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dealing with complex text manually, it may cause confusion and so our primary objective is to train a model to automatically identify and classify relevant named entities into predefined categories when a corpus of medical text is given.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/>
          <p:nvPr/>
        </p:nvSpPr>
        <p:spPr>
          <a:xfrm>
            <a:off x="2310674" y="225125"/>
            <a:ext cx="61638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2800" u="none" cap="none" strike="noStrike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 </a:t>
            </a:r>
            <a:endParaRPr b="0" i="0" sz="3600" u="none" cap="none" strike="noStrike">
              <a:solidFill>
                <a:srgbClr val="325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9677401" y="6534150"/>
            <a:ext cx="689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5943600" y="6534150"/>
            <a:ext cx="2057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7395681" y="1498315"/>
            <a:ext cx="1078800" cy="32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7518970" y="1610582"/>
            <a:ext cx="1259100" cy="452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5943600" y="2409325"/>
            <a:ext cx="1452000" cy="7944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4279475" y="2693578"/>
            <a:ext cx="2682000" cy="26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950" y="804575"/>
            <a:ext cx="5528575" cy="41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/>
          <p:nvPr/>
        </p:nvSpPr>
        <p:spPr>
          <a:xfrm>
            <a:off x="1368978" y="525376"/>
            <a:ext cx="702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2800" u="none" cap="none" strike="noStrike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Collection</a:t>
            </a:r>
            <a:endParaRPr b="0" i="0" sz="2800" u="none" cap="none" strike="noStrike">
              <a:solidFill>
                <a:srgbClr val="325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9525001" y="6381750"/>
            <a:ext cx="689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33"/>
          <p:cNvSpPr txBox="1"/>
          <p:nvPr/>
        </p:nvSpPr>
        <p:spPr>
          <a:xfrm>
            <a:off x="5791200" y="6381750"/>
            <a:ext cx="2057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7243281" y="1345915"/>
            <a:ext cx="1078800" cy="32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7366570" y="1458182"/>
            <a:ext cx="1259100" cy="452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5791200" y="2256925"/>
            <a:ext cx="1452000" cy="7944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1551525" y="1345925"/>
            <a:ext cx="66588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"MACCROBAT2018" data corpus is freely available on figshare.com.</a:t>
            </a:r>
            <a:endParaRPr b="0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comprises 200 source documents and 200 annotated documents with PubMed document IDs.</a:t>
            </a:r>
            <a:endParaRPr b="0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documents contain clinical case report information from PubMed Central.</a:t>
            </a:r>
            <a:endParaRPr b="0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Annotations are manually added to highlight specific data in the text.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1057251" y="3403175"/>
            <a:ext cx="35208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pre-processing/Analysis 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4027630" y="3403175"/>
            <a:ext cx="47565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Unlocking data insights with EDA and       visualization used for analysis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4"/>
          <p:cNvPicPr preferRelativeResize="0"/>
          <p:nvPr/>
        </p:nvPicPr>
        <p:blipFill rotWithShape="1">
          <a:blip r:embed="rId3">
            <a:alphaModFix/>
          </a:blip>
          <a:srcRect b="0" l="0" r="12242" t="0"/>
          <a:stretch/>
        </p:blipFill>
        <p:spPr>
          <a:xfrm>
            <a:off x="235875" y="2405072"/>
            <a:ext cx="6125120" cy="21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1500" y="2405075"/>
            <a:ext cx="2327299" cy="26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5275" y="169350"/>
            <a:ext cx="6853451" cy="18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/>
          <p:nvPr/>
        </p:nvSpPr>
        <p:spPr>
          <a:xfrm>
            <a:off x="1121278" y="181176"/>
            <a:ext cx="702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2800" u="none" cap="none" strike="noStrike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IOB T</a:t>
            </a:r>
            <a:r>
              <a:rPr b="1" lang="en" sz="2800">
                <a:solidFill>
                  <a:srgbClr val="325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agging</a:t>
            </a:r>
            <a:endParaRPr b="0" i="0" sz="2800" u="none" cap="none" strike="noStrike">
              <a:solidFill>
                <a:srgbClr val="325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9525001" y="6381750"/>
            <a:ext cx="689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5791200" y="6381750"/>
            <a:ext cx="2057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5"/>
          <p:cNvSpPr/>
          <p:nvPr/>
        </p:nvSpPr>
        <p:spPr>
          <a:xfrm>
            <a:off x="7243281" y="1345915"/>
            <a:ext cx="1078800" cy="324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5791200" y="2256925"/>
            <a:ext cx="1452000" cy="7944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-71112" y="604350"/>
            <a:ext cx="8131200" cy="22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IOB Tagging Process 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Create a single JSON file by 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750" y="1218925"/>
            <a:ext cx="7023900" cy="3693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/>
        </p:nvSpPr>
        <p:spPr>
          <a:xfrm>
            <a:off x="384950" y="239850"/>
            <a:ext cx="8880000" cy="4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BIO Files        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Prepare for Named Entity Recognition.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B-TAG:For defining the beginning of the entity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I-TAG:For defining entities inside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O-TAG: For defining stop word or unwanted words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BIO Files       </a:t>
            </a:r>
            <a:r>
              <a:rPr b="0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Clean, lemmatize, and refine the .bio files to find whether there is stop word being marked with ‘B tag’ if so change it into ‘O tag’</a:t>
            </a:r>
            <a:r>
              <a:rPr b="0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300" y="1721599"/>
            <a:ext cx="2311975" cy="1842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6"/>
          <p:cNvPicPr preferRelativeResize="0"/>
          <p:nvPr/>
        </p:nvPicPr>
        <p:blipFill rotWithShape="1">
          <a:blip r:embed="rId4">
            <a:alphaModFix/>
          </a:blip>
          <a:srcRect b="0" l="2047" r="0" t="0"/>
          <a:stretch/>
        </p:blipFill>
        <p:spPr>
          <a:xfrm>
            <a:off x="4639250" y="1721588"/>
            <a:ext cx="2060100" cy="19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mal Style Case Report by Slidesgo">
  <a:themeElements>
    <a:clrScheme name="Simple Light">
      <a:dk1>
        <a:srgbClr val="292929"/>
      </a:dk1>
      <a:lt1>
        <a:srgbClr val="FFFFFF"/>
      </a:lt1>
      <a:dk2>
        <a:srgbClr val="D9D9D9"/>
      </a:dk2>
      <a:lt2>
        <a:srgbClr val="B1C9D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