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296"/>
  </p:normalViewPr>
  <p:slideViewPr>
    <p:cSldViewPr snapToGrid="0" snapToObjects="1">
      <p:cViewPr varScale="1">
        <p:scale>
          <a:sx n="98" d="100"/>
          <a:sy n="98" d="100"/>
        </p:scale>
        <p:origin x="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6/14/21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6/14/21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6/14/21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6/14/21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6/14/21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6/14/21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6/14/21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6/14/21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74E3-2E31-3F46-B1BF-8A90962C3988}"/>
              </a:ext>
            </a:extLst>
          </p:cNvPr>
          <p:cNvSpPr>
            <a:spLocks noGrp="1"/>
          </p:cNvSpPr>
          <p:nvPr>
            <p:ph type="ctrTitle"/>
          </p:nvPr>
        </p:nvSpPr>
        <p:spPr/>
        <p:txBody>
          <a:bodyPr/>
          <a:lstStyle/>
          <a:p>
            <a:r>
              <a:rPr lang="en-US" dirty="0"/>
              <a:t>Ecco Restaurant Marketing Analysis</a:t>
            </a:r>
          </a:p>
        </p:txBody>
      </p:sp>
      <p:sp>
        <p:nvSpPr>
          <p:cNvPr id="3" name="Subtitle 2">
            <a:extLst>
              <a:ext uri="{FF2B5EF4-FFF2-40B4-BE49-F238E27FC236}">
                <a16:creationId xmlns:a16="http://schemas.microsoft.com/office/drawing/2014/main" id="{A70EE806-064C-0D44-9DF6-58E3AE42D70F}"/>
              </a:ext>
            </a:extLst>
          </p:cNvPr>
          <p:cNvSpPr>
            <a:spLocks noGrp="1"/>
          </p:cNvSpPr>
          <p:nvPr>
            <p:ph type="subTitle" idx="1"/>
          </p:nvPr>
        </p:nvSpPr>
        <p:spPr/>
        <p:txBody>
          <a:bodyPr/>
          <a:lstStyle/>
          <a:p>
            <a:r>
              <a:rPr lang="en-US" dirty="0"/>
              <a:t>Kaushik Suresh</a:t>
            </a:r>
          </a:p>
        </p:txBody>
      </p:sp>
    </p:spTree>
    <p:extLst>
      <p:ext uri="{BB962C8B-B14F-4D97-AF65-F5344CB8AC3E}">
        <p14:creationId xmlns:p14="http://schemas.microsoft.com/office/powerpoint/2010/main" val="8915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178F-C529-014E-ADBB-7C7A7405FE4E}"/>
              </a:ext>
            </a:extLst>
          </p:cNvPr>
          <p:cNvSpPr>
            <a:spLocks noGrp="1"/>
          </p:cNvSpPr>
          <p:nvPr>
            <p:ph type="title"/>
          </p:nvPr>
        </p:nvSpPr>
        <p:spPr/>
        <p:txBody>
          <a:bodyPr/>
          <a:lstStyle/>
          <a:p>
            <a:r>
              <a:rPr lang="en-US" dirty="0"/>
              <a:t>Ratio and No of posters calculation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23F3D59B-FCA0-124D-9007-69FF62359B79}"/>
                  </a:ext>
                </a:extLst>
              </p:cNvPr>
              <p:cNvSpPr>
                <a:spLocks noGrp="1"/>
              </p:cNvSpPr>
              <p:nvPr>
                <p:ph type="body" sz="half" idx="2"/>
              </p:nvPr>
            </p:nvSpPr>
            <p:spPr/>
            <p:txBody>
              <a:bodyPr>
                <a:normAutofit/>
              </a:bodyPr>
              <a:lstStyle/>
              <a:p>
                <a14:m>
                  <m:oMath xmlns:m="http://schemas.openxmlformats.org/officeDocument/2006/math">
                    <m:sSub>
                      <m:sSubPr>
                        <m:ctrlPr>
                          <a:rPr lang="en-IN" i="1"/>
                        </m:ctrlPr>
                      </m:sSubPr>
                      <m:e>
                        <m:r>
                          <a:rPr lang="en-IN" i="1"/>
                          <m:t>𝑟𝑎𝑡𝑖𝑜</m:t>
                        </m:r>
                      </m:e>
                      <m:sub>
                        <m:r>
                          <a:rPr lang="en-IN" i="1"/>
                          <m:t>𝑖</m:t>
                        </m:r>
                      </m:sub>
                    </m:sSub>
                    <m:r>
                      <a:rPr lang="en-IN" i="1"/>
                      <m:t>=</m:t>
                    </m:r>
                    <m:sSub>
                      <m:sSubPr>
                        <m:ctrlPr>
                          <a:rPr lang="en-IN" i="1"/>
                        </m:ctrlPr>
                      </m:sSubPr>
                      <m:e>
                        <m:r>
                          <a:rPr lang="en-IN" i="1"/>
                          <m:t>𝑟𝑎𝑡𝑖𝑛𝑔</m:t>
                        </m:r>
                      </m:e>
                      <m:sub>
                        <m:r>
                          <a:rPr lang="en-IN" i="1"/>
                          <m:t>𝑖</m:t>
                        </m:r>
                      </m:sub>
                    </m:sSub>
                    <m:r>
                      <a:rPr lang="en-IN" i="1"/>
                      <m:t>/</m:t>
                    </m:r>
                    <m:nary>
                      <m:naryPr>
                        <m:chr m:val="∑"/>
                        <m:limLoc m:val="undOvr"/>
                        <m:subHide m:val="on"/>
                        <m:supHide m:val="on"/>
                        <m:ctrlPr>
                          <a:rPr lang="en-IN" i="1"/>
                        </m:ctrlPr>
                      </m:naryPr>
                      <m:sub/>
                      <m:sup/>
                      <m:e>
                        <m:sSub>
                          <m:sSubPr>
                            <m:ctrlPr>
                              <a:rPr lang="en-IN" i="1"/>
                            </m:ctrlPr>
                          </m:sSubPr>
                          <m:e>
                            <m:r>
                              <a:rPr lang="en-IN" i="1"/>
                              <m:t>𝑟𝑎𝑡𝑖𝑛𝑔</m:t>
                            </m:r>
                          </m:e>
                          <m:sub>
                            <m:eqArr>
                              <m:eqArrPr>
                                <m:ctrlPr>
                                  <a:rPr lang="en-IN" i="1"/>
                                </m:ctrlPr>
                              </m:eqArrPr>
                              <m:e>
                                <m:r>
                                  <a:rPr lang="en-IN" i="1"/>
                                  <m:t>𝑖</m:t>
                                </m:r>
                                <m:r>
                                  <a:rPr lang="en-IN" i="1"/>
                                  <m:t>=1 </m:t>
                                </m:r>
                                <m:r>
                                  <a:rPr lang="en-IN" i="1"/>
                                  <m:t>𝑡𝑜</m:t>
                                </m:r>
                                <m:r>
                                  <a:rPr lang="en-IN" i="1"/>
                                  <m:t> </m:t>
                                </m:r>
                                <m:r>
                                  <a:rPr lang="en-IN" i="1"/>
                                  <m:t>𝑛</m:t>
                                </m:r>
                              </m:e>
                              <m:e/>
                            </m:eqArr>
                          </m:sub>
                        </m:sSub>
                      </m:e>
                    </m:nary>
                  </m:oMath>
                </a14:m>
                <a:r>
                  <a:rPr lang="en-IN" dirty="0"/>
                  <a:t>  (1)</a:t>
                </a:r>
                <a:endParaRPr lang="en-IN" i="1" dirty="0"/>
              </a:p>
              <a:p>
                <a14:m>
                  <m:oMath xmlns:m="http://schemas.openxmlformats.org/officeDocument/2006/math">
                    <m:sSub>
                      <m:sSubPr>
                        <m:ctrlPr>
                          <a:rPr lang="en-IN" i="1"/>
                        </m:ctrlPr>
                      </m:sSubPr>
                      <m:e>
                        <m:r>
                          <a:rPr lang="en-IN" i="1"/>
                          <m:t>𝑁𝑜</m:t>
                        </m:r>
                        <m:r>
                          <a:rPr lang="en-IN" i="1"/>
                          <m:t> </m:t>
                        </m:r>
                        <m:r>
                          <a:rPr lang="en-IN" i="1"/>
                          <m:t>𝑜𝑓</m:t>
                        </m:r>
                        <m:r>
                          <a:rPr lang="en-IN" i="1"/>
                          <m:t> </m:t>
                        </m:r>
                        <m:r>
                          <a:rPr lang="en-IN" i="1"/>
                          <m:t>𝑝𝑜𝑠𝑡𝑒𝑟𝑠</m:t>
                        </m:r>
                      </m:e>
                      <m:sub>
                        <m:r>
                          <a:rPr lang="en-IN" i="1"/>
                          <m:t>𝑖</m:t>
                        </m:r>
                      </m:sub>
                    </m:sSub>
                    <m:r>
                      <a:rPr lang="en-IN" i="1"/>
                      <m:t>=</m:t>
                    </m:r>
                    <m:sSub>
                      <m:sSubPr>
                        <m:ctrlPr>
                          <a:rPr lang="en-IN" i="1"/>
                        </m:ctrlPr>
                      </m:sSubPr>
                      <m:e>
                        <m:r>
                          <a:rPr lang="en-IN" i="1"/>
                          <m:t>𝑟𝑎𝑡𝑖𝑜</m:t>
                        </m:r>
                      </m:e>
                      <m:sub>
                        <m:r>
                          <a:rPr lang="en-IN" i="1"/>
                          <m:t>𝑖</m:t>
                        </m:r>
                      </m:sub>
                    </m:sSub>
                    <m:r>
                      <a:rPr lang="en-IN" i="1"/>
                      <m:t>∗500 </m:t>
                    </m:r>
                  </m:oMath>
                </a14:m>
                <a:r>
                  <a:rPr lang="en-US" dirty="0"/>
                  <a:t> (2)</a:t>
                </a:r>
              </a:p>
            </p:txBody>
          </p:sp>
        </mc:Choice>
        <mc:Fallback>
          <p:sp>
            <p:nvSpPr>
              <p:cNvPr id="4" name="Text Placeholder 3">
                <a:extLst>
                  <a:ext uri="{FF2B5EF4-FFF2-40B4-BE49-F238E27FC236}">
                    <a16:creationId xmlns:a16="http://schemas.microsoft.com/office/drawing/2014/main" id="{23F3D59B-FCA0-124D-9007-69FF62359B79}"/>
                  </a:ext>
                </a:extLst>
              </p:cNvPr>
              <p:cNvSpPr>
                <a:spLocks noGrp="1" noRot="1" noChangeAspect="1" noMove="1" noResize="1" noEditPoints="1" noAdjustHandles="1" noChangeArrowheads="1" noChangeShapeType="1" noTextEdit="1"/>
              </p:cNvSpPr>
              <p:nvPr>
                <p:ph type="body" sz="half" idx="2"/>
              </p:nvPr>
            </p:nvSpPr>
            <p:spPr>
              <a:blipFill>
                <a:blip r:embed="rId2"/>
                <a:stretch>
                  <a:fillRect t="-24490"/>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E02ABA55-A432-FB4B-B09F-5337FB77A612}"/>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68389" y="1421533"/>
            <a:ext cx="6234980" cy="4234684"/>
          </a:xfrm>
          <a:prstGeom prst="rect">
            <a:avLst/>
          </a:prstGeom>
        </p:spPr>
      </p:pic>
      <p:sp>
        <p:nvSpPr>
          <p:cNvPr id="6" name="TextBox 5">
            <a:extLst>
              <a:ext uri="{FF2B5EF4-FFF2-40B4-BE49-F238E27FC236}">
                <a16:creationId xmlns:a16="http://schemas.microsoft.com/office/drawing/2014/main" id="{F6DDC80F-4D97-DC4B-8AF3-30C54466BFE7}"/>
              </a:ext>
            </a:extLst>
          </p:cNvPr>
          <p:cNvSpPr txBox="1"/>
          <p:nvPr/>
        </p:nvSpPr>
        <p:spPr>
          <a:xfrm>
            <a:off x="326571" y="5436467"/>
            <a:ext cx="10776733" cy="1200329"/>
          </a:xfrm>
          <a:prstGeom prst="rect">
            <a:avLst/>
          </a:prstGeom>
          <a:noFill/>
        </p:spPr>
        <p:txBody>
          <a:bodyPr wrap="none" rtlCol="0">
            <a:spAutoFit/>
          </a:bodyPr>
          <a:lstStyle/>
          <a:p>
            <a:r>
              <a:rPr lang="en-IN" dirty="0"/>
              <a:t>Based on the ratings the ratio for each cluster </a:t>
            </a:r>
            <a:r>
              <a:rPr lang="en-IN" dirty="0" err="1"/>
              <a:t>i</a:t>
            </a:r>
            <a:r>
              <a:rPr lang="en-IN" dirty="0"/>
              <a:t>(0 to n) was calculated as shown in Eq. 1. </a:t>
            </a:r>
          </a:p>
          <a:p>
            <a:r>
              <a:rPr lang="en-IN" dirty="0"/>
              <a:t>Since the allotted money for the marketing strategy was 10000$ and each pamphlet costs around 2$, </a:t>
            </a:r>
          </a:p>
          <a:p>
            <a:r>
              <a:rPr lang="en-IN" dirty="0"/>
              <a:t>the number of pamphlets available is 500. </a:t>
            </a:r>
          </a:p>
          <a:p>
            <a:r>
              <a:rPr lang="en-IN" dirty="0"/>
              <a:t>The number of pamphlets allotted to each cluster is calculated using the formula shown in Eq. 2. </a:t>
            </a:r>
            <a:endParaRPr lang="en-US" dirty="0"/>
          </a:p>
        </p:txBody>
      </p:sp>
    </p:spTree>
    <p:extLst>
      <p:ext uri="{BB962C8B-B14F-4D97-AF65-F5344CB8AC3E}">
        <p14:creationId xmlns:p14="http://schemas.microsoft.com/office/powerpoint/2010/main" val="1704660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7BDC-2FC0-D649-A619-281CECC2DFAF}"/>
              </a:ext>
            </a:extLst>
          </p:cNvPr>
          <p:cNvSpPr>
            <a:spLocks noGrp="1"/>
          </p:cNvSpPr>
          <p:nvPr>
            <p:ph type="title"/>
          </p:nvPr>
        </p:nvSpPr>
        <p:spPr/>
        <p:txBody>
          <a:bodyPr/>
          <a:lstStyle/>
          <a:p>
            <a:r>
              <a:rPr lang="en-US" dirty="0"/>
              <a:t>No of pamphlets to each cluster group</a:t>
            </a:r>
          </a:p>
        </p:txBody>
      </p:sp>
      <p:sp>
        <p:nvSpPr>
          <p:cNvPr id="4" name="Text Placeholder 3">
            <a:extLst>
              <a:ext uri="{FF2B5EF4-FFF2-40B4-BE49-F238E27FC236}">
                <a16:creationId xmlns:a16="http://schemas.microsoft.com/office/drawing/2014/main" id="{0C118B6C-B09A-DF40-9952-F4C776E283B5}"/>
              </a:ext>
            </a:extLst>
          </p:cNvPr>
          <p:cNvSpPr>
            <a:spLocks noGrp="1"/>
          </p:cNvSpPr>
          <p:nvPr>
            <p:ph type="body" sz="half" idx="2"/>
          </p:nvPr>
        </p:nvSpPr>
        <p:spPr/>
        <p:txBody>
          <a:bodyPr>
            <a:normAutofit fontScale="85000" lnSpcReduction="10000"/>
          </a:bodyPr>
          <a:lstStyle/>
          <a:p>
            <a:r>
              <a:rPr lang="en-IN" dirty="0"/>
              <a:t>For cluster 0 around 1398 posters will be distributed for five different locations and similarly 1095, 1093, 844, 560 number of posters for cluster 1, 2, 3, 4 </a:t>
            </a:r>
            <a:endParaRPr lang="en-US" dirty="0"/>
          </a:p>
        </p:txBody>
      </p:sp>
      <p:pic>
        <p:nvPicPr>
          <p:cNvPr id="5" name="Content Placeholder 4">
            <a:extLst>
              <a:ext uri="{FF2B5EF4-FFF2-40B4-BE49-F238E27FC236}">
                <a16:creationId xmlns:a16="http://schemas.microsoft.com/office/drawing/2014/main" id="{7774079A-FAFA-8045-B6BC-68C9DB310159}"/>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33257" y="966651"/>
            <a:ext cx="6470112" cy="4963886"/>
          </a:xfrm>
          <a:prstGeom prst="rect">
            <a:avLst/>
          </a:prstGeom>
        </p:spPr>
      </p:pic>
    </p:spTree>
    <p:extLst>
      <p:ext uri="{BB962C8B-B14F-4D97-AF65-F5344CB8AC3E}">
        <p14:creationId xmlns:p14="http://schemas.microsoft.com/office/powerpoint/2010/main" val="202404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BAD1-63FB-D74B-B1DB-21E8BAD7F86F}"/>
              </a:ext>
            </a:extLst>
          </p:cNvPr>
          <p:cNvSpPr>
            <a:spLocks noGrp="1"/>
          </p:cNvSpPr>
          <p:nvPr>
            <p:ph type="title"/>
          </p:nvPr>
        </p:nvSpPr>
        <p:spPr/>
        <p:txBody>
          <a:bodyPr/>
          <a:lstStyle/>
          <a:p>
            <a:r>
              <a:rPr lang="en-US" dirty="0"/>
              <a:t>No of pamphlets distribution to each category</a:t>
            </a:r>
          </a:p>
        </p:txBody>
      </p:sp>
      <p:sp>
        <p:nvSpPr>
          <p:cNvPr id="4" name="Text Placeholder 3">
            <a:extLst>
              <a:ext uri="{FF2B5EF4-FFF2-40B4-BE49-F238E27FC236}">
                <a16:creationId xmlns:a16="http://schemas.microsoft.com/office/drawing/2014/main" id="{40FA4011-7BF4-3C43-9624-3F1028467B9F}"/>
              </a:ext>
            </a:extLst>
          </p:cNvPr>
          <p:cNvSpPr>
            <a:spLocks noGrp="1"/>
          </p:cNvSpPr>
          <p:nvPr>
            <p:ph type="body" sz="half" idx="2"/>
          </p:nvPr>
        </p:nvSpPr>
        <p:spPr/>
        <p:txBody>
          <a:bodyPr>
            <a:normAutofit fontScale="92500"/>
          </a:bodyPr>
          <a:lstStyle/>
          <a:p>
            <a:r>
              <a:rPr lang="en-IN" dirty="0"/>
              <a:t>The playground category will be the location where most of </a:t>
            </a:r>
            <a:r>
              <a:rPr lang="en-IN" dirty="0" err="1"/>
              <a:t>th</a:t>
            </a:r>
            <a:r>
              <a:rPr lang="en-IN" dirty="0"/>
              <a:t> </a:t>
            </a:r>
            <a:r>
              <a:rPr lang="en-IN" dirty="0" err="1"/>
              <a:t>ephamplets</a:t>
            </a:r>
            <a:r>
              <a:rPr lang="en-IN" dirty="0"/>
              <a:t> will be distributed based on our KNN(k=5) clustering model </a:t>
            </a:r>
            <a:endParaRPr lang="en-US" dirty="0"/>
          </a:p>
        </p:txBody>
      </p:sp>
      <p:pic>
        <p:nvPicPr>
          <p:cNvPr id="5" name="Content Placeholder 4">
            <a:extLst>
              <a:ext uri="{FF2B5EF4-FFF2-40B4-BE49-F238E27FC236}">
                <a16:creationId xmlns:a16="http://schemas.microsoft.com/office/drawing/2014/main" id="{BFA8760D-39C4-5A4D-89CE-56D014C5855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89566" y="692331"/>
            <a:ext cx="7502434" cy="6165669"/>
          </a:xfrm>
          <a:prstGeom prst="rect">
            <a:avLst/>
          </a:prstGeom>
        </p:spPr>
      </p:pic>
    </p:spTree>
    <p:extLst>
      <p:ext uri="{BB962C8B-B14F-4D97-AF65-F5344CB8AC3E}">
        <p14:creationId xmlns:p14="http://schemas.microsoft.com/office/powerpoint/2010/main" val="345923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DC7C77-7ADF-C244-B1D0-CBC376A2916B}"/>
              </a:ext>
            </a:extLst>
          </p:cNvPr>
          <p:cNvSpPr>
            <a:spLocks noGrp="1"/>
          </p:cNvSpPr>
          <p:nvPr>
            <p:ph type="body" sz="half" idx="2"/>
          </p:nvPr>
        </p:nvSpPr>
        <p:spPr>
          <a:xfrm>
            <a:off x="888631" y="2481943"/>
            <a:ext cx="3501197" cy="2319407"/>
          </a:xfrm>
        </p:spPr>
        <p:txBody>
          <a:bodyPr>
            <a:normAutofit/>
          </a:bodyPr>
          <a:lstStyle/>
          <a:p>
            <a:r>
              <a:rPr lang="en-IN" dirty="0"/>
              <a:t>18 locations surrounding Eeco(Large Blue circle), are the most prominent locations where the Eeco management could focus on distributing their pamphlets to have a maximum reach to the general public </a:t>
            </a:r>
            <a:endParaRPr lang="en-US" dirty="0"/>
          </a:p>
        </p:txBody>
      </p:sp>
      <p:pic>
        <p:nvPicPr>
          <p:cNvPr id="5" name="Content Placeholder 4">
            <a:extLst>
              <a:ext uri="{FF2B5EF4-FFF2-40B4-BE49-F238E27FC236}">
                <a16:creationId xmlns:a16="http://schemas.microsoft.com/office/drawing/2014/main" id="{42F755BE-FA72-9F44-8B9F-378E96196C9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79328" y="378822"/>
            <a:ext cx="7093132" cy="6100355"/>
          </a:xfrm>
          <a:prstGeom prst="rect">
            <a:avLst/>
          </a:prstGeom>
        </p:spPr>
      </p:pic>
    </p:spTree>
    <p:extLst>
      <p:ext uri="{BB962C8B-B14F-4D97-AF65-F5344CB8AC3E}">
        <p14:creationId xmlns:p14="http://schemas.microsoft.com/office/powerpoint/2010/main" val="4173121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E355-29D2-3048-974F-166EC1524B8A}"/>
              </a:ext>
            </a:extLst>
          </p:cNvPr>
          <p:cNvSpPr>
            <a:spLocks noGrp="1"/>
          </p:cNvSpPr>
          <p:nvPr>
            <p:ph type="ctrTitle"/>
          </p:nvPr>
        </p:nvSpPr>
        <p:spPr>
          <a:xfrm>
            <a:off x="1752749" y="1282236"/>
            <a:ext cx="8679915" cy="693822"/>
          </a:xfrm>
        </p:spPr>
        <p:txBody>
          <a:bodyPr>
            <a:normAutofit fontScale="90000"/>
          </a:bodyPr>
          <a:lstStyle/>
          <a:p>
            <a:r>
              <a:rPr lang="en-US" dirty="0"/>
              <a:t>Conclusion &amp; Future Directions</a:t>
            </a:r>
          </a:p>
        </p:txBody>
      </p:sp>
      <p:sp>
        <p:nvSpPr>
          <p:cNvPr id="3" name="Subtitle 2">
            <a:extLst>
              <a:ext uri="{FF2B5EF4-FFF2-40B4-BE49-F238E27FC236}">
                <a16:creationId xmlns:a16="http://schemas.microsoft.com/office/drawing/2014/main" id="{2A66AFF6-0998-3F45-97B8-7813C441F0B9}"/>
              </a:ext>
            </a:extLst>
          </p:cNvPr>
          <p:cNvSpPr>
            <a:spLocks noGrp="1"/>
          </p:cNvSpPr>
          <p:nvPr>
            <p:ph type="subTitle" idx="1"/>
          </p:nvPr>
        </p:nvSpPr>
        <p:spPr>
          <a:xfrm>
            <a:off x="1759237" y="2155372"/>
            <a:ext cx="8673427" cy="3073482"/>
          </a:xfrm>
        </p:spPr>
        <p:txBody>
          <a:bodyPr>
            <a:normAutofit fontScale="92500" lnSpcReduction="10000"/>
          </a:bodyPr>
          <a:lstStyle/>
          <a:p>
            <a:r>
              <a:rPr lang="en-IN" dirty="0"/>
              <a:t>The approach mentioned in this study will help small scale business to identify the most prominent locations to market their products to have a better reach of audience and make sure their marketing strategies plays a vital role in their profit. </a:t>
            </a:r>
          </a:p>
          <a:p>
            <a:endParaRPr lang="en-IN" dirty="0"/>
          </a:p>
          <a:p>
            <a:r>
              <a:rPr lang="en-IN" dirty="0"/>
              <a:t>This kind of an approach will help the establishment an upper hand over their competitors in gaining more attraction and audience and help them in building a brand value.</a:t>
            </a:r>
          </a:p>
          <a:p>
            <a:endParaRPr lang="en-IN" dirty="0"/>
          </a:p>
          <a:p>
            <a:r>
              <a:rPr lang="en-IN" dirty="0"/>
              <a:t>The model helps us in identifying and filtering the possibilities to reduce extreme cost in marketing </a:t>
            </a:r>
          </a:p>
          <a:p>
            <a:endParaRPr lang="en-US" dirty="0"/>
          </a:p>
        </p:txBody>
      </p:sp>
    </p:spTree>
    <p:extLst>
      <p:ext uri="{BB962C8B-B14F-4D97-AF65-F5344CB8AC3E}">
        <p14:creationId xmlns:p14="http://schemas.microsoft.com/office/powerpoint/2010/main" val="7743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1AB7-F770-3346-A27B-2856A79C18A4}"/>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6022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7F72-3C10-EE46-8E70-B43A43B8A818}"/>
              </a:ext>
            </a:extLst>
          </p:cNvPr>
          <p:cNvSpPr>
            <a:spLocks noGrp="1"/>
          </p:cNvSpPr>
          <p:nvPr>
            <p:ph type="title"/>
          </p:nvPr>
        </p:nvSpPr>
        <p:spPr/>
        <p:txBody>
          <a:bodyPr/>
          <a:lstStyle/>
          <a:p>
            <a:r>
              <a:rPr lang="en-US" dirty="0"/>
              <a:t>Ecco Restaurant</a:t>
            </a:r>
            <a:br>
              <a:rPr lang="en-US" dirty="0"/>
            </a:br>
            <a:endParaRPr lang="en-US" dirty="0"/>
          </a:p>
        </p:txBody>
      </p:sp>
      <p:sp>
        <p:nvSpPr>
          <p:cNvPr id="3" name="Content Placeholder 2">
            <a:extLst>
              <a:ext uri="{FF2B5EF4-FFF2-40B4-BE49-F238E27FC236}">
                <a16:creationId xmlns:a16="http://schemas.microsoft.com/office/drawing/2014/main" id="{5D7CF8F9-53BE-3341-9944-9EF3482364A6}"/>
              </a:ext>
            </a:extLst>
          </p:cNvPr>
          <p:cNvSpPr>
            <a:spLocks noGrp="1"/>
          </p:cNvSpPr>
          <p:nvPr>
            <p:ph idx="1"/>
          </p:nvPr>
        </p:nvSpPr>
        <p:spPr/>
        <p:txBody>
          <a:bodyPr/>
          <a:lstStyle/>
          <a:p>
            <a:r>
              <a:rPr lang="en-IN" dirty="0"/>
              <a:t>Ecco is an upscale Italian Restaurant with traditional homestyle cooking </a:t>
            </a:r>
          </a:p>
          <a:p>
            <a:r>
              <a:rPr lang="en-IN" dirty="0"/>
              <a:t>After a lot of thought and hard work the Ecco management have given a thought to restart their business in the same exact location where they have been serving their authentic dishes for the past three decades. </a:t>
            </a:r>
          </a:p>
          <a:p>
            <a:r>
              <a:rPr lang="en-IN" dirty="0"/>
              <a:t>In order to let people know that they are back in business, they have strategized a marketing plan to distribute pamphlet posters of their 50% offer from Dec 14th to Dec 27</a:t>
            </a:r>
            <a:r>
              <a:rPr lang="en-IN" baseline="30000" dirty="0"/>
              <a:t>th</a:t>
            </a:r>
            <a:r>
              <a:rPr lang="en-IN" dirty="0"/>
              <a:t>, 2021 for any orders above 20$. </a:t>
            </a:r>
            <a:endParaRPr lang="en-US" dirty="0"/>
          </a:p>
        </p:txBody>
      </p:sp>
    </p:spTree>
    <p:extLst>
      <p:ext uri="{BB962C8B-B14F-4D97-AF65-F5344CB8AC3E}">
        <p14:creationId xmlns:p14="http://schemas.microsoft.com/office/powerpoint/2010/main" val="8107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810C-77C6-814B-9910-92A8BA16CBFD}"/>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4D52680A-0C86-234D-B641-E74B82B05DB8}"/>
              </a:ext>
            </a:extLst>
          </p:cNvPr>
          <p:cNvSpPr>
            <a:spLocks noGrp="1"/>
          </p:cNvSpPr>
          <p:nvPr>
            <p:ph idx="1"/>
          </p:nvPr>
        </p:nvSpPr>
        <p:spPr/>
        <p:txBody>
          <a:bodyPr/>
          <a:lstStyle/>
          <a:p>
            <a:r>
              <a:rPr lang="en-IN" dirty="0"/>
              <a:t>To identify the most prominent places near their neighbourhood to distribute these issued pamphlets to make sure that they attain high profits and brand reachability.</a:t>
            </a:r>
          </a:p>
          <a:p>
            <a:endParaRPr lang="en-US" dirty="0"/>
          </a:p>
        </p:txBody>
      </p:sp>
    </p:spTree>
    <p:extLst>
      <p:ext uri="{BB962C8B-B14F-4D97-AF65-F5344CB8AC3E}">
        <p14:creationId xmlns:p14="http://schemas.microsoft.com/office/powerpoint/2010/main" val="371691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5538-6AEA-F74A-A6AA-34A18D7E68D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9900EDC-9AE7-F547-8D8C-2945D9E3D66C}"/>
              </a:ext>
            </a:extLst>
          </p:cNvPr>
          <p:cNvSpPr>
            <a:spLocks noGrp="1"/>
          </p:cNvSpPr>
          <p:nvPr>
            <p:ph idx="1"/>
          </p:nvPr>
        </p:nvSpPr>
        <p:spPr/>
        <p:txBody>
          <a:bodyPr/>
          <a:lstStyle/>
          <a:p>
            <a:r>
              <a:rPr lang="en-IN" dirty="0"/>
              <a:t>The data required for the task has been acquired using the </a:t>
            </a:r>
            <a:r>
              <a:rPr lang="en-IN" dirty="0" err="1"/>
              <a:t>FouresquareAPI</a:t>
            </a:r>
            <a:r>
              <a:rPr lang="en-IN" dirty="0"/>
              <a:t>, which gives us the details like Latitude, Longitude, Ratings, Demographic details of the popular around Eeco restaurant </a:t>
            </a:r>
          </a:p>
          <a:p>
            <a:r>
              <a:rPr lang="en-IN" dirty="0"/>
              <a:t>Using the </a:t>
            </a:r>
            <a:r>
              <a:rPr lang="en-IN" dirty="0" err="1"/>
              <a:t>FourSqaureAPI</a:t>
            </a:r>
            <a:r>
              <a:rPr lang="en-IN" dirty="0"/>
              <a:t> all the prominent places around Eeco restaurant in the radius of 1000 metre </a:t>
            </a:r>
          </a:p>
          <a:p>
            <a:r>
              <a:rPr lang="en-IN" dirty="0"/>
              <a:t>The data was converted into a data frame and the handling of missing values and removing the comma(,) values were done on the dataset. The final dataset had around 30 popular location near to Eeco restaurant. </a:t>
            </a:r>
            <a:endParaRPr lang="en-US" dirty="0"/>
          </a:p>
        </p:txBody>
      </p:sp>
    </p:spTree>
    <p:extLst>
      <p:ext uri="{BB962C8B-B14F-4D97-AF65-F5344CB8AC3E}">
        <p14:creationId xmlns:p14="http://schemas.microsoft.com/office/powerpoint/2010/main" val="390060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2929-1F47-A54E-B832-B267639F291F}"/>
              </a:ext>
            </a:extLst>
          </p:cNvPr>
          <p:cNvSpPr>
            <a:spLocks noGrp="1"/>
          </p:cNvSpPr>
          <p:nvPr>
            <p:ph type="title"/>
          </p:nvPr>
        </p:nvSpPr>
        <p:spPr/>
        <p:txBody>
          <a:bodyPr/>
          <a:lstStyle/>
          <a:p>
            <a:r>
              <a:rPr lang="en-US" dirty="0"/>
              <a:t>Frequency of the categories </a:t>
            </a:r>
          </a:p>
        </p:txBody>
      </p:sp>
      <p:sp>
        <p:nvSpPr>
          <p:cNvPr id="4" name="Text Placeholder 3">
            <a:extLst>
              <a:ext uri="{FF2B5EF4-FFF2-40B4-BE49-F238E27FC236}">
                <a16:creationId xmlns:a16="http://schemas.microsoft.com/office/drawing/2014/main" id="{389574FB-B7F5-D148-8B51-A7A6AEAAEC9F}"/>
              </a:ext>
            </a:extLst>
          </p:cNvPr>
          <p:cNvSpPr>
            <a:spLocks noGrp="1"/>
          </p:cNvSpPr>
          <p:nvPr>
            <p:ph type="body" sz="half" idx="2"/>
          </p:nvPr>
        </p:nvSpPr>
        <p:spPr/>
        <p:txBody>
          <a:bodyPr/>
          <a:lstStyle/>
          <a:p>
            <a:r>
              <a:rPr lang="en-US" dirty="0"/>
              <a:t>Spa and wine shops have the highest frequency </a:t>
            </a:r>
          </a:p>
        </p:txBody>
      </p:sp>
      <p:pic>
        <p:nvPicPr>
          <p:cNvPr id="5" name="Content Placeholder 4">
            <a:extLst>
              <a:ext uri="{FF2B5EF4-FFF2-40B4-BE49-F238E27FC236}">
                <a16:creationId xmlns:a16="http://schemas.microsoft.com/office/drawing/2014/main" id="{8AD9BD24-2100-1C45-A930-32041D73A50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51156" y="652826"/>
            <a:ext cx="6957667" cy="5904728"/>
          </a:xfrm>
          <a:prstGeom prst="rect">
            <a:avLst/>
          </a:prstGeom>
        </p:spPr>
      </p:pic>
    </p:spTree>
    <p:extLst>
      <p:ext uri="{BB962C8B-B14F-4D97-AF65-F5344CB8AC3E}">
        <p14:creationId xmlns:p14="http://schemas.microsoft.com/office/powerpoint/2010/main" val="368438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F940-F17B-9840-8A0B-276B885DB0EA}"/>
              </a:ext>
            </a:extLst>
          </p:cNvPr>
          <p:cNvSpPr>
            <a:spLocks noGrp="1"/>
          </p:cNvSpPr>
          <p:nvPr>
            <p:ph type="title"/>
          </p:nvPr>
        </p:nvSpPr>
        <p:spPr/>
        <p:txBody>
          <a:bodyPr>
            <a:normAutofit/>
          </a:bodyPr>
          <a:lstStyle/>
          <a:p>
            <a:r>
              <a:rPr lang="en-IN" sz="1800" b="1" dirty="0">
                <a:solidFill>
                  <a:schemeClr val="bg1"/>
                </a:solidFill>
              </a:rPr>
              <a:t>30  prominent places near the restaurant were with 300 metres of distance, where 150 metres being the highest distance from Eeco </a:t>
            </a:r>
            <a:endParaRPr lang="en-US" sz="1800" b="1" dirty="0">
              <a:solidFill>
                <a:schemeClr val="bg1"/>
              </a:solidFill>
            </a:endParaRPr>
          </a:p>
        </p:txBody>
      </p:sp>
      <p:pic>
        <p:nvPicPr>
          <p:cNvPr id="4" name="Content Placeholder 3">
            <a:extLst>
              <a:ext uri="{FF2B5EF4-FFF2-40B4-BE49-F238E27FC236}">
                <a16:creationId xmlns:a16="http://schemas.microsoft.com/office/drawing/2014/main" id="{86CA06EE-C009-DB49-AFA0-5890F82E83E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39353" y="1253831"/>
            <a:ext cx="5646449" cy="4637518"/>
          </a:xfrm>
          <a:prstGeom prst="rect">
            <a:avLst/>
          </a:prstGeom>
        </p:spPr>
      </p:pic>
      <p:sp>
        <p:nvSpPr>
          <p:cNvPr id="5" name="TextBox 4">
            <a:extLst>
              <a:ext uri="{FF2B5EF4-FFF2-40B4-BE49-F238E27FC236}">
                <a16:creationId xmlns:a16="http://schemas.microsoft.com/office/drawing/2014/main" id="{29141AE5-63DF-4641-8437-4360CFE44B69}"/>
              </a:ext>
            </a:extLst>
          </p:cNvPr>
          <p:cNvSpPr txBox="1"/>
          <p:nvPr/>
        </p:nvSpPr>
        <p:spPr>
          <a:xfrm>
            <a:off x="888631" y="781985"/>
            <a:ext cx="7107843" cy="369332"/>
          </a:xfrm>
          <a:prstGeom prst="rect">
            <a:avLst/>
          </a:prstGeom>
          <a:noFill/>
        </p:spPr>
        <p:txBody>
          <a:bodyPr wrap="none" rtlCol="0">
            <a:spAutoFit/>
          </a:bodyPr>
          <a:lstStyle/>
          <a:p>
            <a:r>
              <a:rPr lang="en-US" dirty="0"/>
              <a:t>Distribution of the distance between the popular places and Eeco</a:t>
            </a:r>
          </a:p>
        </p:txBody>
      </p:sp>
    </p:spTree>
    <p:extLst>
      <p:ext uri="{BB962C8B-B14F-4D97-AF65-F5344CB8AC3E}">
        <p14:creationId xmlns:p14="http://schemas.microsoft.com/office/powerpoint/2010/main" val="314018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310F-DEEB-D74E-9D2C-7D41F03DAF6A}"/>
              </a:ext>
            </a:extLst>
          </p:cNvPr>
          <p:cNvSpPr>
            <a:spLocks noGrp="1"/>
          </p:cNvSpPr>
          <p:nvPr>
            <p:ph type="title"/>
          </p:nvPr>
        </p:nvSpPr>
        <p:spPr>
          <a:xfrm>
            <a:off x="888631" y="211311"/>
            <a:ext cx="3501197" cy="1223298"/>
          </a:xfrm>
        </p:spPr>
        <p:txBody>
          <a:bodyPr/>
          <a:lstStyle/>
          <a:p>
            <a:r>
              <a:rPr lang="en-IN" b="1" dirty="0">
                <a:solidFill>
                  <a:schemeClr val="tx1"/>
                </a:solidFill>
              </a:rPr>
              <a:t>Geo-spatial visualization of popular locations</a:t>
            </a:r>
            <a:r>
              <a:rPr lang="en-IN" dirty="0">
                <a:solidFill>
                  <a:schemeClr val="tx1"/>
                </a:solidFill>
              </a:rPr>
              <a:t> </a:t>
            </a:r>
            <a:endParaRPr lang="en-US" dirty="0">
              <a:solidFill>
                <a:schemeClr val="tx1"/>
              </a:solidFill>
            </a:endParaRPr>
          </a:p>
        </p:txBody>
      </p:sp>
      <p:sp>
        <p:nvSpPr>
          <p:cNvPr id="4" name="Text Placeholder 3">
            <a:extLst>
              <a:ext uri="{FF2B5EF4-FFF2-40B4-BE49-F238E27FC236}">
                <a16:creationId xmlns:a16="http://schemas.microsoft.com/office/drawing/2014/main" id="{C27DE5CD-33E0-324B-BB68-B018FCC1B822}"/>
              </a:ext>
            </a:extLst>
          </p:cNvPr>
          <p:cNvSpPr>
            <a:spLocks noGrp="1"/>
          </p:cNvSpPr>
          <p:nvPr>
            <p:ph type="body" sz="half" idx="2"/>
          </p:nvPr>
        </p:nvSpPr>
        <p:spPr>
          <a:xfrm>
            <a:off x="888630" y="2347897"/>
            <a:ext cx="3501197" cy="2454854"/>
          </a:xfrm>
        </p:spPr>
        <p:txBody>
          <a:bodyPr>
            <a:normAutofit lnSpcReduction="10000"/>
          </a:bodyPr>
          <a:lstStyle/>
          <a:p>
            <a:r>
              <a:rPr lang="en-IN" dirty="0"/>
              <a:t>Folium maps were used to visualize the 30 popular places near Eeco </a:t>
            </a:r>
          </a:p>
          <a:p>
            <a:r>
              <a:rPr lang="en-IN" dirty="0"/>
              <a:t>The Red dot in the below image denotes the Eeco and the blue dots represent the prominent places near Eeco. This gives us a wider visual representation of the how close these locations are to Eeco. </a:t>
            </a:r>
            <a:endParaRPr lang="en-US" dirty="0"/>
          </a:p>
        </p:txBody>
      </p:sp>
      <p:pic>
        <p:nvPicPr>
          <p:cNvPr id="5" name="Content Placeholder 4">
            <a:extLst>
              <a:ext uri="{FF2B5EF4-FFF2-40B4-BE49-F238E27FC236}">
                <a16:creationId xmlns:a16="http://schemas.microsoft.com/office/drawing/2014/main" id="{0CD3E26E-521F-1D44-86BC-F925B67C8AF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25407" y="329204"/>
            <a:ext cx="6913540" cy="6492240"/>
          </a:xfrm>
          <a:prstGeom prst="rect">
            <a:avLst/>
          </a:prstGeom>
        </p:spPr>
      </p:pic>
    </p:spTree>
    <p:extLst>
      <p:ext uri="{BB962C8B-B14F-4D97-AF65-F5344CB8AC3E}">
        <p14:creationId xmlns:p14="http://schemas.microsoft.com/office/powerpoint/2010/main" val="229069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51599-7131-9142-BE9C-BC55B722A41A}"/>
              </a:ext>
            </a:extLst>
          </p:cNvPr>
          <p:cNvSpPr>
            <a:spLocks noGrp="1"/>
          </p:cNvSpPr>
          <p:nvPr>
            <p:ph type="title"/>
          </p:nvPr>
        </p:nvSpPr>
        <p:spPr/>
        <p:txBody>
          <a:bodyPr/>
          <a:lstStyle/>
          <a:p>
            <a:r>
              <a:rPr lang="en-US" dirty="0"/>
              <a:t>KNN clustering</a:t>
            </a:r>
          </a:p>
        </p:txBody>
      </p:sp>
      <p:sp>
        <p:nvSpPr>
          <p:cNvPr id="4" name="Text Placeholder 3">
            <a:extLst>
              <a:ext uri="{FF2B5EF4-FFF2-40B4-BE49-F238E27FC236}">
                <a16:creationId xmlns:a16="http://schemas.microsoft.com/office/drawing/2014/main" id="{79147D17-CC56-9C4C-A5A1-DEB45C3B2E97}"/>
              </a:ext>
            </a:extLst>
          </p:cNvPr>
          <p:cNvSpPr>
            <a:spLocks noGrp="1"/>
          </p:cNvSpPr>
          <p:nvPr>
            <p:ph type="body" sz="half" idx="2"/>
          </p:nvPr>
        </p:nvSpPr>
        <p:spPr/>
        <p:txBody>
          <a:bodyPr>
            <a:normAutofit fontScale="85000" lnSpcReduction="10000"/>
          </a:bodyPr>
          <a:lstStyle/>
          <a:p>
            <a:r>
              <a:rPr lang="en-IN" dirty="0"/>
              <a:t>A KNN clustering was performed among their 30 locations with a k values of 5 forming 5 different clusters based on their latitude and longitude locations </a:t>
            </a:r>
            <a:endParaRPr lang="en-US" dirty="0"/>
          </a:p>
        </p:txBody>
      </p:sp>
      <p:pic>
        <p:nvPicPr>
          <p:cNvPr id="5" name="Content Placeholder 4">
            <a:extLst>
              <a:ext uri="{FF2B5EF4-FFF2-40B4-BE49-F238E27FC236}">
                <a16:creationId xmlns:a16="http://schemas.microsoft.com/office/drawing/2014/main" id="{C89BC959-5A5A-4349-950A-84F75FF71FD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1189" y="104503"/>
            <a:ext cx="7471953" cy="6505303"/>
          </a:xfrm>
          <a:prstGeom prst="rect">
            <a:avLst/>
          </a:prstGeom>
        </p:spPr>
      </p:pic>
    </p:spTree>
    <p:extLst>
      <p:ext uri="{BB962C8B-B14F-4D97-AF65-F5344CB8AC3E}">
        <p14:creationId xmlns:p14="http://schemas.microsoft.com/office/powerpoint/2010/main" val="345567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7BCB-E16B-6A46-970B-CAD147862CC2}"/>
              </a:ext>
            </a:extLst>
          </p:cNvPr>
          <p:cNvSpPr>
            <a:spLocks noGrp="1"/>
          </p:cNvSpPr>
          <p:nvPr>
            <p:ph type="title"/>
          </p:nvPr>
        </p:nvSpPr>
        <p:spPr/>
        <p:txBody>
          <a:bodyPr>
            <a:normAutofit/>
          </a:bodyPr>
          <a:lstStyle/>
          <a:p>
            <a:r>
              <a:rPr lang="en-IN" sz="2000" dirty="0"/>
              <a:t>For each of the 30 locations, a threshold value was set at 8.5, only locations with rating greater than 8.5 were considered into analysis. After the removal of the locations which didn’t meet the criteria, the number of locations were narrowed down to 18 from 30 </a:t>
            </a:r>
            <a:endParaRPr lang="en-US" sz="2000" dirty="0"/>
          </a:p>
        </p:txBody>
      </p:sp>
      <p:sp>
        <p:nvSpPr>
          <p:cNvPr id="3" name="Text Placeholder 2">
            <a:extLst>
              <a:ext uri="{FF2B5EF4-FFF2-40B4-BE49-F238E27FC236}">
                <a16:creationId xmlns:a16="http://schemas.microsoft.com/office/drawing/2014/main" id="{5FF19578-32B2-0649-AA22-DE9979A11E63}"/>
              </a:ext>
            </a:extLst>
          </p:cNvPr>
          <p:cNvSpPr>
            <a:spLocks noGrp="1"/>
          </p:cNvSpPr>
          <p:nvPr>
            <p:ph type="body" idx="1"/>
          </p:nvPr>
        </p:nvSpPr>
        <p:spPr/>
        <p:txBody>
          <a:bodyPr/>
          <a:lstStyle/>
          <a:p>
            <a:r>
              <a:rPr lang="en-US" dirty="0"/>
              <a:t>Before thresholding</a:t>
            </a:r>
          </a:p>
        </p:txBody>
      </p:sp>
      <p:sp>
        <p:nvSpPr>
          <p:cNvPr id="5" name="Text Placeholder 4">
            <a:extLst>
              <a:ext uri="{FF2B5EF4-FFF2-40B4-BE49-F238E27FC236}">
                <a16:creationId xmlns:a16="http://schemas.microsoft.com/office/drawing/2014/main" id="{76E3B4E5-F2A1-E441-A955-A98D94BAE2B9}"/>
              </a:ext>
            </a:extLst>
          </p:cNvPr>
          <p:cNvSpPr>
            <a:spLocks noGrp="1"/>
          </p:cNvSpPr>
          <p:nvPr>
            <p:ph type="body" sz="quarter" idx="3"/>
          </p:nvPr>
        </p:nvSpPr>
        <p:spPr/>
        <p:txBody>
          <a:bodyPr/>
          <a:lstStyle/>
          <a:p>
            <a:r>
              <a:rPr lang="en-US" dirty="0"/>
              <a:t>After thresholding</a:t>
            </a:r>
          </a:p>
        </p:txBody>
      </p:sp>
      <p:pic>
        <p:nvPicPr>
          <p:cNvPr id="7" name="Content Placeholder 6">
            <a:extLst>
              <a:ext uri="{FF2B5EF4-FFF2-40B4-BE49-F238E27FC236}">
                <a16:creationId xmlns:a16="http://schemas.microsoft.com/office/drawing/2014/main" id="{4672CD4B-E82A-AD49-95F9-424C49E7D17F}"/>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5329646" y="1489074"/>
            <a:ext cx="5368833" cy="1939925"/>
          </a:xfrm>
          <a:prstGeom prst="rect">
            <a:avLst/>
          </a:prstGeom>
        </p:spPr>
      </p:pic>
      <p:pic>
        <p:nvPicPr>
          <p:cNvPr id="8" name="Content Placeholder 7">
            <a:extLst>
              <a:ext uri="{FF2B5EF4-FFF2-40B4-BE49-F238E27FC236}">
                <a16:creationId xmlns:a16="http://schemas.microsoft.com/office/drawing/2014/main" id="{6081447A-D803-984B-BC3D-AD452E1DA905}"/>
              </a:ext>
            </a:extLst>
          </p:cNvPr>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118653" y="4280300"/>
            <a:ext cx="5769286" cy="2177251"/>
          </a:xfrm>
          <a:prstGeom prst="rect">
            <a:avLst/>
          </a:prstGeom>
        </p:spPr>
      </p:pic>
    </p:spTree>
    <p:extLst>
      <p:ext uri="{BB962C8B-B14F-4D97-AF65-F5344CB8AC3E}">
        <p14:creationId xmlns:p14="http://schemas.microsoft.com/office/powerpoint/2010/main" val="148068513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28</TotalTime>
  <Words>689</Words>
  <Application>Microsoft Macintosh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 Light</vt:lpstr>
      <vt:lpstr>Rockwell</vt:lpstr>
      <vt:lpstr>Wingdings</vt:lpstr>
      <vt:lpstr>Atlas</vt:lpstr>
      <vt:lpstr>Ecco Restaurant Marketing Analysis</vt:lpstr>
      <vt:lpstr>Ecco Restaurant </vt:lpstr>
      <vt:lpstr>GOAL</vt:lpstr>
      <vt:lpstr>DATA</vt:lpstr>
      <vt:lpstr>Frequency of the categories </vt:lpstr>
      <vt:lpstr>30  prominent places near the restaurant were with 300 metres of distance, where 150 metres being the highest distance from Eeco </vt:lpstr>
      <vt:lpstr>Geo-spatial visualization of popular locations </vt:lpstr>
      <vt:lpstr>KNN clustering</vt:lpstr>
      <vt:lpstr>For each of the 30 locations, a threshold value was set at 8.5, only locations with rating greater than 8.5 were considered into analysis. After the removal of the locations which didn’t meet the criteria, the number of locations were narrowed down to 18 from 30 </vt:lpstr>
      <vt:lpstr>Ratio and No of posters calculation</vt:lpstr>
      <vt:lpstr>No of pamphlets to each cluster group</vt:lpstr>
      <vt:lpstr>No of pamphlets distribution to each category</vt:lpstr>
      <vt:lpstr>PowerPoint Presentation</vt:lpstr>
      <vt:lpstr>Conclusion &amp; 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Ecco Restaurant Marketing Analysis</dc:title>
  <dc:creator>kaushik suresh | kaleidofin</dc:creator>
  <cp:lastModifiedBy>kaushik suresh | kaleidofin</cp:lastModifiedBy>
  <cp:revision>4</cp:revision>
  <dcterms:created xsi:type="dcterms:W3CDTF">2021-06-14T04:41:03Z</dcterms:created>
  <dcterms:modified xsi:type="dcterms:W3CDTF">2021-06-14T05:09:23Z</dcterms:modified>
</cp:coreProperties>
</file>