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0.xml" ContentType="application/vnd.openxmlformats-officedocument.presentationml.notesSlide+xml"/>
  <Override PartName="/ppt/ink/ink15.xml" ContentType="application/inkml+xml"/>
  <Override PartName="/ppt/ink/ink16.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46.xml" ContentType="application/vnd.openxmlformats-officedocument.presentationml.notesSlide+xml"/>
  <Override PartName="/ppt/ink/ink31.xml" ContentType="application/inkml+xml"/>
  <Override PartName="/ppt/ink/ink32.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54"/>
  </p:notesMasterIdLst>
  <p:sldIdLst>
    <p:sldId id="256" r:id="rId2"/>
    <p:sldId id="260" r:id="rId3"/>
    <p:sldId id="258" r:id="rId4"/>
    <p:sldId id="279" r:id="rId5"/>
    <p:sldId id="327" r:id="rId6"/>
    <p:sldId id="280" r:id="rId7"/>
    <p:sldId id="281" r:id="rId8"/>
    <p:sldId id="282" r:id="rId9"/>
    <p:sldId id="284" r:id="rId10"/>
    <p:sldId id="286" r:id="rId11"/>
    <p:sldId id="312" r:id="rId12"/>
    <p:sldId id="283" r:id="rId13"/>
    <p:sldId id="287" r:id="rId14"/>
    <p:sldId id="288" r:id="rId15"/>
    <p:sldId id="291" r:id="rId16"/>
    <p:sldId id="289" r:id="rId17"/>
    <p:sldId id="300" r:id="rId18"/>
    <p:sldId id="297" r:id="rId19"/>
    <p:sldId id="298" r:id="rId20"/>
    <p:sldId id="299" r:id="rId21"/>
    <p:sldId id="302" r:id="rId22"/>
    <p:sldId id="301" r:id="rId23"/>
    <p:sldId id="303" r:id="rId24"/>
    <p:sldId id="304" r:id="rId25"/>
    <p:sldId id="296" r:id="rId26"/>
    <p:sldId id="305" r:id="rId27"/>
    <p:sldId id="306" r:id="rId28"/>
    <p:sldId id="307" r:id="rId29"/>
    <p:sldId id="308" r:id="rId30"/>
    <p:sldId id="309" r:id="rId31"/>
    <p:sldId id="310" r:id="rId32"/>
    <p:sldId id="311" r:id="rId33"/>
    <p:sldId id="292" r:id="rId34"/>
    <p:sldId id="265" r:id="rId35"/>
    <p:sldId id="314" r:id="rId36"/>
    <p:sldId id="315" r:id="rId37"/>
    <p:sldId id="316" r:id="rId38"/>
    <p:sldId id="317" r:id="rId39"/>
    <p:sldId id="319" r:id="rId40"/>
    <p:sldId id="318" r:id="rId41"/>
    <p:sldId id="320" r:id="rId42"/>
    <p:sldId id="321" r:id="rId43"/>
    <p:sldId id="322" r:id="rId44"/>
    <p:sldId id="323" r:id="rId45"/>
    <p:sldId id="324" r:id="rId46"/>
    <p:sldId id="325" r:id="rId47"/>
    <p:sldId id="326" r:id="rId48"/>
    <p:sldId id="329" r:id="rId49"/>
    <p:sldId id="293" r:id="rId50"/>
    <p:sldId id="330" r:id="rId51"/>
    <p:sldId id="277" r:id="rId52"/>
    <p:sldId id="278"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Poppins" panose="00000500000000000000" pitchFamily="2" charset="0"/>
      <p:regular r:id="rId59"/>
      <p:bold r:id="rId60"/>
      <p:italic r:id="rId61"/>
      <p:boldItalic r:id="rId62"/>
    </p:embeddedFont>
    <p:embeddedFont>
      <p:font typeface="Poppins Medium" panose="00000600000000000000" pitchFamily="2" charset="0"/>
      <p:regular r:id="rId63"/>
      <p:bold r:id="rId64"/>
      <p:italic r:id="rId65"/>
      <p:boldItalic r:id="rId66"/>
    </p:embeddedFont>
    <p:embeddedFont>
      <p:font typeface="Trebuchet MS" panose="020B0603020202020204"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56FB3A-A873-4552-A289-B10F76F4576F}">
  <a:tblStyle styleId="{2956FB3A-A873-4552-A289-B10F76F457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95" d="100"/>
          <a:sy n="95"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07.56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6:25.34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6:25.342"/>
    </inkml:context>
    <inkml:brush xml:id="br0">
      <inkml:brushProperty name="width" value="0.35" units="cm"/>
      <inkml:brushProperty name="height" value="0.35" units="cm"/>
      <inkml:brushProperty name="color" value="#FFFFFF"/>
    </inkml:brush>
  </inkml:definitions>
  <inkml:trace contextRef="#ctx0" brushRef="#br0">1 1 24575,'0'9'0,"0"8"0,0 6 0,0 4 0,0-8 0,0-11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6:25.343"/>
    </inkml:context>
    <inkml:brush xml:id="br0">
      <inkml:brushProperty name="width" value="0.35" units="cm"/>
      <inkml:brushProperty name="height" value="0.35" units="cm"/>
      <inkml:brushProperty name="color" value="#FFFFFF"/>
    </inkml:brush>
  </inkml:definitions>
  <inkml:trace contextRef="#ctx0" brushRef="#br0">1 0 24575,'0'5'0,"0"6"0,0 6 0,0 5 0,0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7:33.167"/>
    </inkml:context>
    <inkml:brush xml:id="br0">
      <inkml:brushProperty name="width" value="0.35" units="cm"/>
      <inkml:brushProperty name="height" value="0.35" units="cm"/>
      <inkml:brushProperty name="color" value="#FFFFFF"/>
    </inkml:brush>
  </inkml:definitions>
  <inkml:trace contextRef="#ctx0" brushRef="#br0">1 0 24575,'12'22'0,"1"-1"0,18 23 0,11 17 0,-40-58 0,-1-1 0,1 0 0,-1 1 0,1-1 0,0 0 0,0 0 0,0 0 0,0 0 0,0 0 0,0 0 0,1 0 0,-1-1 0,1 1 0,-1-1 0,1 0 0,-1 0 0,5 1 0,-2-1 0,1 0 0,-1-1 0,1 0 0,0-1 0,-1 1 0,11-3 0,19-1 0,-34 3-35,1 1 0,0 0 0,0 0 0,0 0 0,0 0 0,0 0 0,-1 0 0,1 1 0,0-1 0,0 1 0,-1-1 0,1 1 0,0 0 0,0 0 0,-1-1 0,1 1 0,-1 0 0,1 0 0,-1 1 0,1-1 0,-1 0 0,0 0 0,0 1 0,1-1 0,-1 1 0,0-1 0,0 1 0,0-1 0,-1 1 0,1 0 0,0-1 0,-1 1 0,1 0 0,-1 0 0,1 0 0,-1-1 0,0 1 0,1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7:38.097"/>
    </inkml:context>
    <inkml:brush xml:id="br0">
      <inkml:brushProperty name="width" value="0.35" units="cm"/>
      <inkml:brushProperty name="height" value="0.35" units="cm"/>
      <inkml:brushProperty name="color" value="#FFFFFF"/>
    </inkml:brush>
  </inkml:definitions>
  <inkml:trace contextRef="#ctx0" brushRef="#br0">66 113 24575,'-5'-4'0,"-6"-2"0,-1-5 0,-4-5 0,2-4 0,7 1 0,10 3 0,9 5 0,7 5 0,6 2 0,-3 7 0,1 4 0,-4 4 0,0 1 0,-4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08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61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07.56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2.67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4.20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2.67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5.077"/>
    </inkml:context>
    <inkml:brush xml:id="br0">
      <inkml:brushProperty name="width" value="0.35" units="cm"/>
      <inkml:brushProperty name="height" value="0.35" units="cm"/>
      <inkml:brushProperty name="color" value="#FFFFFF"/>
    </inkml:brush>
  </inkml:definitions>
  <inkml:trace contextRef="#ctx0" brushRef="#br0">1 1 24575,'0'9'0,"0"8"0,0 6 0,0 4 0,0-8 0,0-11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5.468"/>
    </inkml:context>
    <inkml:brush xml:id="br0">
      <inkml:brushProperty name="width" value="0.35" units="cm"/>
      <inkml:brushProperty name="height" value="0.35" units="cm"/>
      <inkml:brushProperty name="color" value="#FFFFFF"/>
    </inkml:brush>
  </inkml:definitions>
  <inkml:trace contextRef="#ctx0" brushRef="#br0">1 0 24575,'0'5'0,"0"6"0,0 6 0,0 5 0,0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6.971"/>
    </inkml:context>
    <inkml:brush xml:id="br0">
      <inkml:brushProperty name="width" value="0.35" units="cm"/>
      <inkml:brushProperty name="height" value="0.35" units="cm"/>
      <inkml:brushProperty name="color" value="#FFFFFF"/>
    </inkml:brush>
  </inkml:definitions>
  <inkml:trace contextRef="#ctx0" brushRef="#br0">66 113 24575,'-5'-4'0,"-6"-2"0,-1-5 0,-4-5 0,2-4 0,7 1 0,10 3 0,9 5 0,7 5 0,6 2 0,-3 7 0,1 4 0,-4 4 0,0 1 0,-4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9.004"/>
    </inkml:context>
    <inkml:brush xml:id="br0">
      <inkml:brushProperty name="width" value="0.35" units="cm"/>
      <inkml:brushProperty name="height" value="0.35" units="cm"/>
      <inkml:brushProperty name="color" value="#FFFFFF"/>
    </inkml:brush>
  </inkml:definitions>
  <inkml:trace contextRef="#ctx0" brushRef="#br0">1 0 24575,'12'22'0,"1"-1"0,18 23 0,11 17 0,-40-58 0,-1-1 0,1 0 0,-1 1 0,1-1 0,0 0 0,0 0 0,0 0 0,0 0 0,0 0 0,0 0 0,1 0 0,-1-1 0,1 1 0,-1-1 0,1 0 0,-1 0 0,5 1 0,-2-1 0,1 0 0,-1-1 0,1 0 0,0-1 0,-1 1 0,11-3 0,19-1 0,-34 3-35,1 1 0,0 0 0,0 0 0,0 0 0,0 0 0,0 0 0,-1 0 0,1 1 0,0-1 0,0 1 0,-1-1 0,1 1 0,0 0 0,0 0 0,-1-1 0,1 1 0,-1 0 0,1 0 0,-1 1 0,1-1 0,-1 0 0,0 0 0,0 1 0,1-1 0,-1 1 0,0-1 0,0 1 0,0-1 0,-1 1 0,1 0 0,0-1 0,-1 1 0,1 0 0,-1 0 0,1 0 0,-1-1 0,0 1 0,1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08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61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6:25.34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6:25.342"/>
    </inkml:context>
    <inkml:brush xml:id="br0">
      <inkml:brushProperty name="width" value="0.35" units="cm"/>
      <inkml:brushProperty name="height" value="0.35" units="cm"/>
      <inkml:brushProperty name="color" value="#FFFFFF"/>
    </inkml:brush>
  </inkml:definitions>
  <inkml:trace contextRef="#ctx0" brushRef="#br0">1 1 24575,'0'9'0,"0"8"0,0 6 0,0 4 0,0-8 0,0-11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6:25.343"/>
    </inkml:context>
    <inkml:brush xml:id="br0">
      <inkml:brushProperty name="width" value="0.35" units="cm"/>
      <inkml:brushProperty name="height" value="0.35" units="cm"/>
      <inkml:brushProperty name="color" value="#FFFFFF"/>
    </inkml:brush>
  </inkml:definitions>
  <inkml:trace contextRef="#ctx0" brushRef="#br0">1 0 24575,'0'5'0,"0"6"0,0 6 0,0 5 0,0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7:33.167"/>
    </inkml:context>
    <inkml:brush xml:id="br0">
      <inkml:brushProperty name="width" value="0.35" units="cm"/>
      <inkml:brushProperty name="height" value="0.35" units="cm"/>
      <inkml:brushProperty name="color" value="#FFFFFF"/>
    </inkml:brush>
  </inkml:definitions>
  <inkml:trace contextRef="#ctx0" brushRef="#br0">1 0 24575,'12'22'0,"1"-1"0,18 23 0,11 17 0,-40-58 0,-1-1 0,1 0 0,-1 1 0,1-1 0,0 0 0,0 0 0,0 0 0,0 0 0,0 0 0,0 0 0,1 0 0,-1-1 0,1 1 0,-1-1 0,1 0 0,-1 0 0,5 1 0,-2-1 0,1 0 0,-1-1 0,1 0 0,0-1 0,-1 1 0,11-3 0,19-1 0,-34 3-35,1 1 0,0 0 0,0 0 0,0 0 0,0 0 0,0 0 0,-1 0 0,1 1 0,0-1 0,0 1 0,-1-1 0,1 1 0,0 0 0,0 0 0,-1-1 0,1 1 0,-1 0 0,1 0 0,-1 1 0,1-1 0,-1 0 0,0 0 0,0 1 0,1-1 0,-1 1 0,0-1 0,0 1 0,0-1 0,-1 1 0,1 0 0,0-1 0,-1 1 0,1 0 0,-1 0 0,1 0 0,-1-1 0,0 1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4.20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7:38.097"/>
    </inkml:context>
    <inkml:brush xml:id="br0">
      <inkml:brushProperty name="width" value="0.35" units="cm"/>
      <inkml:brushProperty name="height" value="0.35" units="cm"/>
      <inkml:brushProperty name="color" value="#FFFFFF"/>
    </inkml:brush>
  </inkml:definitions>
  <inkml:trace contextRef="#ctx0" brushRef="#br0">66 113 24575,'-5'-4'0,"-6"-2"0,-1-5 0,-4-5 0,2-4 0,7 1 0,10 3 0,9 5 0,7 5 0,6 2 0,-3 7 0,1 4 0,-4 4 0,0 1 0,-4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08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61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5.077"/>
    </inkml:context>
    <inkml:brush xml:id="br0">
      <inkml:brushProperty name="width" value="0.35" units="cm"/>
      <inkml:brushProperty name="height" value="0.35" units="cm"/>
      <inkml:brushProperty name="color" value="#FFFFFF"/>
    </inkml:brush>
  </inkml:definitions>
  <inkml:trace contextRef="#ctx0" brushRef="#br0">1 1 24575,'0'9'0,"0"8"0,0 6 0,0 4 0,0-8 0,0-11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5.468"/>
    </inkml:context>
    <inkml:brush xml:id="br0">
      <inkml:brushProperty name="width" value="0.35" units="cm"/>
      <inkml:brushProperty name="height" value="0.35" units="cm"/>
      <inkml:brushProperty name="color" value="#FFFFFF"/>
    </inkml:brush>
  </inkml:definitions>
  <inkml:trace contextRef="#ctx0" brushRef="#br0">1 0 24575,'0'5'0,"0"6"0,0 6 0,0 5 0,0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6.971"/>
    </inkml:context>
    <inkml:brush xml:id="br0">
      <inkml:brushProperty name="width" value="0.35" units="cm"/>
      <inkml:brushProperty name="height" value="0.35" units="cm"/>
      <inkml:brushProperty name="color" value="#FFFFFF"/>
    </inkml:brush>
  </inkml:definitions>
  <inkml:trace contextRef="#ctx0" brushRef="#br0">66 113 24575,'-5'-4'0,"-6"-2"0,-1-5 0,-4-5 0,2-4 0,7 1 0,10 3 0,9 5 0,7 5 0,6 2 0,-3 7 0,1 4 0,-4 4 0,0 1 0,-4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19.004"/>
    </inkml:context>
    <inkml:brush xml:id="br0">
      <inkml:brushProperty name="width" value="0.35" units="cm"/>
      <inkml:brushProperty name="height" value="0.35" units="cm"/>
      <inkml:brushProperty name="color" value="#FFFFFF"/>
    </inkml:brush>
  </inkml:definitions>
  <inkml:trace contextRef="#ctx0" brushRef="#br0">1 0 24575,'12'22'0,"1"-1"0,18 23 0,11 17 0,-40-58 0,-1-1 0,1 0 0,-1 1 0,1-1 0,0 0 0,0 0 0,0 0 0,0 0 0,0 0 0,0 0 0,1 0 0,-1-1 0,1 1 0,-1-1 0,1 0 0,-1 0 0,5 1 0,-2-1 0,1 0 0,-1-1 0,1 0 0,0-1 0,-1 1 0,11-3 0,19-1 0,-34 3-35,1 1 0,0 0 0,0 0 0,0 0 0,0 0 0,0 0 0,-1 0 0,1 1 0,0-1 0,0 1 0,-1-1 0,1 1 0,0 0 0,0 0 0,-1-1 0,1 1 0,-1 0 0,1 0 0,-1 1 0,1-1 0,-1 0 0,0 0 0,0 1 0,1-1 0,-1 1 0,0-1 0,0 1 0,0-1 0,-1 1 0,1 0 0,0-1 0,-1 1 0,1 0 0,-1 0 0,1 0 0,-1-1 0,0 1 0,1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08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5:05:28.61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c861715f2_0_36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g12c861715f2_0_36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618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037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968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32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059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813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189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050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62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4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c861715f2_0_3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2c861715f2_0_3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902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675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610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125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28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212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160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625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905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08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230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637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614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379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066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1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662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510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827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855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49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119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528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700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803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61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9071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621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797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55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8281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2c861715f2_0_40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2" name="Google Shape;1132;g12c861715f2_0_40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c861715f2_0_4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6" name="Google Shape;1136;g12c861715f2_0_4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191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24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5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90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Cover">
  <p:cSld name="Title 1">
    <p:spTree>
      <p:nvGrpSpPr>
        <p:cNvPr id="1"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14" name="Google Shape;14;p2"/>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15" name="Google Shape;15;p2"/>
          <p:cNvSpPr txBox="1">
            <a:spLocks noGrp="1"/>
          </p:cNvSpPr>
          <p:nvPr>
            <p:ph type="subTitle" idx="2"/>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16" name="Google Shape;16;p2"/>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2"/>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3"/>
        <p:cNvGrpSpPr/>
        <p:nvPr/>
      </p:nvGrpSpPr>
      <p:grpSpPr>
        <a:xfrm>
          <a:off x="0" y="0"/>
          <a:ext cx="0" cy="0"/>
          <a:chOff x="0" y="0"/>
          <a:chExt cx="0" cy="0"/>
        </a:xfrm>
      </p:grpSpPr>
      <p:sp>
        <p:nvSpPr>
          <p:cNvPr id="574" name="Google Shape;574;p23"/>
          <p:cNvSpPr/>
          <p:nvPr/>
        </p:nvSpPr>
        <p:spPr>
          <a:xfrm>
            <a:off x="0" y="0"/>
            <a:ext cx="118800" cy="118800"/>
          </a:xfrm>
          <a:prstGeom prst="rect">
            <a:avLst/>
          </a:prstGeom>
          <a:solidFill>
            <a:srgbClr val="E26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146704" y="0"/>
            <a:ext cx="118800" cy="118800"/>
          </a:xfrm>
          <a:prstGeom prst="rect">
            <a:avLst/>
          </a:prstGeom>
          <a:solidFill>
            <a:srgbClr val="B25B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93409" y="0"/>
            <a:ext cx="118800" cy="118800"/>
          </a:xfrm>
          <a:prstGeom prst="rect">
            <a:avLst/>
          </a:prstGeom>
          <a:solidFill>
            <a:srgbClr val="FF6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40113" y="0"/>
            <a:ext cx="118800" cy="118800"/>
          </a:xfrm>
          <a:prstGeom prst="rect">
            <a:avLst/>
          </a:prstGeom>
          <a:solidFill>
            <a:srgbClr val="AC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0" y="0"/>
            <a:ext cx="1031400" cy="94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70">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 5 Photos (Gradient)">
  <p:cSld name="Title Only 1_2_2">
    <p:spTree>
      <p:nvGrpSpPr>
        <p:cNvPr id="1" name="Shape 616"/>
        <p:cNvGrpSpPr/>
        <p:nvPr/>
      </p:nvGrpSpPr>
      <p:grpSpPr>
        <a:xfrm>
          <a:off x="0" y="0"/>
          <a:ext cx="0" cy="0"/>
          <a:chOff x="0" y="0"/>
          <a:chExt cx="0" cy="0"/>
        </a:xfrm>
      </p:grpSpPr>
      <p:sp>
        <p:nvSpPr>
          <p:cNvPr id="617" name="Google Shape;617;p25"/>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18" name="Google Shape;618;p2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19" name="Google Shape;619;p2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620" name="Google Shape;620;p25"/>
          <p:cNvSpPr>
            <a:spLocks noGrp="1"/>
          </p:cNvSpPr>
          <p:nvPr>
            <p:ph type="pic" idx="2"/>
          </p:nvPr>
        </p:nvSpPr>
        <p:spPr>
          <a:xfrm>
            <a:off x="717850" y="1748969"/>
            <a:ext cx="1005900" cy="1005900"/>
          </a:xfrm>
          <a:prstGeom prst="ellipse">
            <a:avLst/>
          </a:prstGeom>
          <a:noFill/>
          <a:ln w="19050" cap="flat" cmpd="sng">
            <a:solidFill>
              <a:schemeClr val="dk1"/>
            </a:solidFill>
            <a:prstDash val="solid"/>
            <a:round/>
            <a:headEnd type="none" w="sm" len="sm"/>
            <a:tailEnd type="none" w="sm" len="sm"/>
          </a:ln>
        </p:spPr>
      </p:sp>
      <p:sp>
        <p:nvSpPr>
          <p:cNvPr id="621" name="Google Shape;621;p25"/>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2" name="Google Shape;622;p25"/>
          <p:cNvSpPr>
            <a:spLocks noGrp="1"/>
          </p:cNvSpPr>
          <p:nvPr>
            <p:ph type="pic" idx="3"/>
          </p:nvPr>
        </p:nvSpPr>
        <p:spPr>
          <a:xfrm>
            <a:off x="2393450" y="1748969"/>
            <a:ext cx="1005900" cy="1005900"/>
          </a:xfrm>
          <a:prstGeom prst="ellipse">
            <a:avLst/>
          </a:prstGeom>
          <a:noFill/>
          <a:ln w="19050" cap="flat" cmpd="sng">
            <a:solidFill>
              <a:schemeClr val="dk1"/>
            </a:solidFill>
            <a:prstDash val="solid"/>
            <a:round/>
            <a:headEnd type="none" w="sm" len="sm"/>
            <a:tailEnd type="none" w="sm" len="sm"/>
          </a:ln>
        </p:spPr>
      </p:sp>
      <p:sp>
        <p:nvSpPr>
          <p:cNvPr id="623" name="Google Shape;623;p25"/>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25"/>
          <p:cNvSpPr>
            <a:spLocks noGrp="1"/>
          </p:cNvSpPr>
          <p:nvPr>
            <p:ph type="pic" idx="4"/>
          </p:nvPr>
        </p:nvSpPr>
        <p:spPr>
          <a:xfrm>
            <a:off x="4069050" y="1748969"/>
            <a:ext cx="1005900" cy="1005900"/>
          </a:xfrm>
          <a:prstGeom prst="ellipse">
            <a:avLst/>
          </a:prstGeom>
          <a:noFill/>
          <a:ln w="19050" cap="flat" cmpd="sng">
            <a:solidFill>
              <a:schemeClr val="dk1"/>
            </a:solidFill>
            <a:prstDash val="solid"/>
            <a:round/>
            <a:headEnd type="none" w="sm" len="sm"/>
            <a:tailEnd type="none" w="sm" len="sm"/>
          </a:ln>
        </p:spPr>
      </p:sp>
      <p:sp>
        <p:nvSpPr>
          <p:cNvPr id="625" name="Google Shape;625;p25"/>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25"/>
          <p:cNvSpPr>
            <a:spLocks noGrp="1"/>
          </p:cNvSpPr>
          <p:nvPr>
            <p:ph type="pic" idx="5"/>
          </p:nvPr>
        </p:nvSpPr>
        <p:spPr>
          <a:xfrm>
            <a:off x="5744650" y="1748969"/>
            <a:ext cx="1005900" cy="1005900"/>
          </a:xfrm>
          <a:prstGeom prst="ellipse">
            <a:avLst/>
          </a:prstGeom>
          <a:noFill/>
          <a:ln w="19050" cap="flat" cmpd="sng">
            <a:solidFill>
              <a:schemeClr val="dk1"/>
            </a:solidFill>
            <a:prstDash val="solid"/>
            <a:round/>
            <a:headEnd type="none" w="sm" len="sm"/>
            <a:tailEnd type="none" w="sm" len="sm"/>
          </a:ln>
        </p:spPr>
      </p:sp>
      <p:sp>
        <p:nvSpPr>
          <p:cNvPr id="627" name="Google Shape;627;p25"/>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8" name="Google Shape;628;p25"/>
          <p:cNvSpPr>
            <a:spLocks noGrp="1"/>
          </p:cNvSpPr>
          <p:nvPr>
            <p:ph type="pic" idx="6"/>
          </p:nvPr>
        </p:nvSpPr>
        <p:spPr>
          <a:xfrm>
            <a:off x="7420250" y="1748969"/>
            <a:ext cx="1005900" cy="1005900"/>
          </a:xfrm>
          <a:prstGeom prst="ellipse">
            <a:avLst/>
          </a:prstGeom>
          <a:noFill/>
          <a:ln w="19050" cap="flat" cmpd="sng">
            <a:solidFill>
              <a:schemeClr val="dk1"/>
            </a:solidFill>
            <a:prstDash val="solid"/>
            <a:round/>
            <a:headEnd type="none" w="sm" len="sm"/>
            <a:tailEnd type="none" w="sm" len="sm"/>
          </a:ln>
        </p:spPr>
      </p:sp>
      <p:sp>
        <p:nvSpPr>
          <p:cNvPr id="629" name="Google Shape;629;p25"/>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30" name="Google Shape;630;p25"/>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31" name="Google Shape;631;p25"/>
          <p:cNvCxnSpPr/>
          <p:nvPr/>
        </p:nvCxnSpPr>
        <p:spPr>
          <a:xfrm>
            <a:off x="6206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2" name="Google Shape;632;p25"/>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3" name="Google Shape;633;p25"/>
          <p:cNvSpPr txBox="1">
            <a:spLocks noGrp="1"/>
          </p:cNvSpPr>
          <p:nvPr>
            <p:ph type="subTitle" idx="7"/>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4" name="Google Shape;634;p25"/>
          <p:cNvSpPr txBox="1">
            <a:spLocks noGrp="1"/>
          </p:cNvSpPr>
          <p:nvPr>
            <p:ph type="subTitle" idx="8"/>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5" name="Google Shape;635;p25"/>
          <p:cNvCxnSpPr/>
          <p:nvPr/>
        </p:nvCxnSpPr>
        <p:spPr>
          <a:xfrm>
            <a:off x="22962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6" name="Google Shape;636;p25"/>
          <p:cNvSpPr txBox="1">
            <a:spLocks noGrp="1"/>
          </p:cNvSpPr>
          <p:nvPr>
            <p:ph type="subTitle" idx="9"/>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7" name="Google Shape;637;p25"/>
          <p:cNvSpPr txBox="1">
            <a:spLocks noGrp="1"/>
          </p:cNvSpPr>
          <p:nvPr>
            <p:ph type="subTitle" idx="13"/>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8" name="Google Shape;638;p25"/>
          <p:cNvSpPr txBox="1">
            <a:spLocks noGrp="1"/>
          </p:cNvSpPr>
          <p:nvPr>
            <p:ph type="subTitle" idx="14"/>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9" name="Google Shape;639;p25"/>
          <p:cNvCxnSpPr/>
          <p:nvPr/>
        </p:nvCxnSpPr>
        <p:spPr>
          <a:xfrm>
            <a:off x="39718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0" name="Google Shape;640;p25"/>
          <p:cNvSpPr txBox="1">
            <a:spLocks noGrp="1"/>
          </p:cNvSpPr>
          <p:nvPr>
            <p:ph type="subTitle" idx="15"/>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1" name="Google Shape;641;p25"/>
          <p:cNvSpPr txBox="1">
            <a:spLocks noGrp="1"/>
          </p:cNvSpPr>
          <p:nvPr>
            <p:ph type="subTitle" idx="16"/>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2" name="Google Shape;642;p25"/>
          <p:cNvSpPr txBox="1">
            <a:spLocks noGrp="1"/>
          </p:cNvSpPr>
          <p:nvPr>
            <p:ph type="subTitle" idx="17"/>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3" name="Google Shape;643;p25"/>
          <p:cNvCxnSpPr/>
          <p:nvPr/>
        </p:nvCxnSpPr>
        <p:spPr>
          <a:xfrm>
            <a:off x="56474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4" name="Google Shape;644;p25"/>
          <p:cNvSpPr txBox="1">
            <a:spLocks noGrp="1"/>
          </p:cNvSpPr>
          <p:nvPr>
            <p:ph type="subTitle" idx="18"/>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5" name="Google Shape;645;p25"/>
          <p:cNvSpPr txBox="1">
            <a:spLocks noGrp="1"/>
          </p:cNvSpPr>
          <p:nvPr>
            <p:ph type="subTitle" idx="19"/>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6" name="Google Shape;646;p25"/>
          <p:cNvSpPr txBox="1">
            <a:spLocks noGrp="1"/>
          </p:cNvSpPr>
          <p:nvPr>
            <p:ph type="subTitle" idx="20"/>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7" name="Google Shape;647;p25"/>
          <p:cNvCxnSpPr/>
          <p:nvPr/>
        </p:nvCxnSpPr>
        <p:spPr>
          <a:xfrm>
            <a:off x="73230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8" name="Google Shape;648;p25"/>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9" name="Google Shape;649;p25"/>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0" name="Google Shape;650;p25"/>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o/Profile - Gradient">
  <p:cSld name="Title Only 1_2_1_1">
    <p:spTree>
      <p:nvGrpSpPr>
        <p:cNvPr id="1" name="Shape 664"/>
        <p:cNvGrpSpPr/>
        <p:nvPr/>
      </p:nvGrpSpPr>
      <p:grpSpPr>
        <a:xfrm>
          <a:off x="0" y="0"/>
          <a:ext cx="0" cy="0"/>
          <a:chOff x="0" y="0"/>
          <a:chExt cx="0" cy="0"/>
        </a:xfrm>
      </p:grpSpPr>
      <p:sp>
        <p:nvSpPr>
          <p:cNvPr id="665" name="Google Shape;665;p27"/>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66" name="Google Shape;666;p2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7" name="Google Shape;667;p27"/>
          <p:cNvSpPr txBox="1">
            <a:spLocks noGrp="1"/>
          </p:cNvSpPr>
          <p:nvPr>
            <p:ph type="subTitle" idx="1"/>
          </p:nvPr>
        </p:nvSpPr>
        <p:spPr>
          <a:xfrm>
            <a:off x="4160525" y="975400"/>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68" name="Google Shape;668;p27"/>
          <p:cNvSpPr txBox="1">
            <a:spLocks noGrp="1"/>
          </p:cNvSpPr>
          <p:nvPr>
            <p:ph type="subTitle" idx="2"/>
          </p:nvPr>
        </p:nvSpPr>
        <p:spPr>
          <a:xfrm>
            <a:off x="4160525" y="146625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69" name="Google Shape;669;p27"/>
          <p:cNvSpPr txBox="1">
            <a:spLocks noGrp="1"/>
          </p:cNvSpPr>
          <p:nvPr>
            <p:ph type="subTitle" idx="3"/>
          </p:nvPr>
        </p:nvSpPr>
        <p:spPr>
          <a:xfrm>
            <a:off x="4160525" y="177108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0" name="Google Shape;670;p27"/>
          <p:cNvSpPr txBox="1">
            <a:spLocks noGrp="1"/>
          </p:cNvSpPr>
          <p:nvPr>
            <p:ph type="subTitle" idx="4"/>
          </p:nvPr>
        </p:nvSpPr>
        <p:spPr>
          <a:xfrm>
            <a:off x="4160525" y="323760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1" name="Google Shape;671;p27"/>
          <p:cNvSpPr txBox="1">
            <a:spLocks noGrp="1"/>
          </p:cNvSpPr>
          <p:nvPr>
            <p:ph type="subTitle" idx="5"/>
          </p:nvPr>
        </p:nvSpPr>
        <p:spPr>
          <a:xfrm>
            <a:off x="4160525" y="354243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2" name="Google Shape;672;p27"/>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200"/>
              <a:buNone/>
              <a:defRPr sz="1200">
                <a:solidFill>
                  <a:schemeClr val="dk1"/>
                </a:solidFill>
              </a:defRPr>
            </a:lvl1pPr>
            <a:lvl2pPr lvl="1" rtl="0">
              <a:spcBef>
                <a:spcPts val="0"/>
              </a:spcBef>
              <a:spcAft>
                <a:spcPts val="0"/>
              </a:spcAft>
              <a:buClr>
                <a:schemeClr val="dk1"/>
              </a:buClr>
              <a:buSzPts val="1000"/>
              <a:buNone/>
              <a:defRPr sz="1000">
                <a:solidFill>
                  <a:schemeClr val="dk1"/>
                </a:solidFill>
              </a:defRPr>
            </a:lvl2pPr>
            <a:lvl3pPr lvl="2" rtl="0">
              <a:spcBef>
                <a:spcPts val="0"/>
              </a:spcBef>
              <a:spcAft>
                <a:spcPts val="0"/>
              </a:spcAft>
              <a:buClr>
                <a:schemeClr val="dk1"/>
              </a:buClr>
              <a:buSzPts val="1000"/>
              <a:buNone/>
              <a:defRPr sz="1000">
                <a:solidFill>
                  <a:schemeClr val="dk1"/>
                </a:solidFill>
              </a:defRPr>
            </a:lvl3pPr>
            <a:lvl4pPr lvl="3" rtl="0">
              <a:spcBef>
                <a:spcPts val="0"/>
              </a:spcBef>
              <a:spcAft>
                <a:spcPts val="0"/>
              </a:spcAft>
              <a:buClr>
                <a:schemeClr val="dk1"/>
              </a:buClr>
              <a:buSzPts val="1000"/>
              <a:buNone/>
              <a:defRPr sz="1000">
                <a:solidFill>
                  <a:schemeClr val="dk1"/>
                </a:solidFill>
              </a:defRPr>
            </a:lvl4pPr>
            <a:lvl5pPr lvl="4" rtl="0">
              <a:spcBef>
                <a:spcPts val="0"/>
              </a:spcBef>
              <a:spcAft>
                <a:spcPts val="0"/>
              </a:spcAft>
              <a:buClr>
                <a:schemeClr val="dk1"/>
              </a:buClr>
              <a:buSzPts val="1000"/>
              <a:buNone/>
              <a:defRPr sz="1000">
                <a:solidFill>
                  <a:schemeClr val="dk1"/>
                </a:solidFill>
              </a:defRPr>
            </a:lvl5pPr>
            <a:lvl6pPr lvl="5" rtl="0">
              <a:spcBef>
                <a:spcPts val="0"/>
              </a:spcBef>
              <a:spcAft>
                <a:spcPts val="0"/>
              </a:spcAft>
              <a:buClr>
                <a:schemeClr val="dk1"/>
              </a:buClr>
              <a:buSzPts val="1000"/>
              <a:buNone/>
              <a:defRPr sz="1000">
                <a:solidFill>
                  <a:schemeClr val="dk1"/>
                </a:solidFill>
              </a:defRPr>
            </a:lvl6pPr>
            <a:lvl7pPr lvl="6" rtl="0">
              <a:spcBef>
                <a:spcPts val="0"/>
              </a:spcBef>
              <a:spcAft>
                <a:spcPts val="0"/>
              </a:spcAft>
              <a:buClr>
                <a:schemeClr val="dk1"/>
              </a:buClr>
              <a:buSzPts val="1000"/>
              <a:buNone/>
              <a:defRPr sz="1000">
                <a:solidFill>
                  <a:schemeClr val="dk1"/>
                </a:solidFill>
              </a:defRPr>
            </a:lvl7pPr>
            <a:lvl8pPr lvl="7" rtl="0">
              <a:spcBef>
                <a:spcPts val="0"/>
              </a:spcBef>
              <a:spcAft>
                <a:spcPts val="0"/>
              </a:spcAft>
              <a:buClr>
                <a:schemeClr val="dk1"/>
              </a:buClr>
              <a:buSzPts val="1000"/>
              <a:buNone/>
              <a:defRPr sz="1000">
                <a:solidFill>
                  <a:schemeClr val="dk1"/>
                </a:solidFill>
              </a:defRPr>
            </a:lvl8pPr>
            <a:lvl9pPr lvl="8" rtl="0">
              <a:spcBef>
                <a:spcPts val="0"/>
              </a:spcBef>
              <a:spcAft>
                <a:spcPts val="0"/>
              </a:spcAft>
              <a:buClr>
                <a:schemeClr val="dk1"/>
              </a:buClr>
              <a:buSzPts val="1000"/>
              <a:buNone/>
              <a:defRPr sz="1000">
                <a:solidFill>
                  <a:schemeClr val="dk1"/>
                </a:solidFill>
              </a:defRPr>
            </a:lvl9pPr>
          </a:lstStyle>
          <a:p>
            <a:endParaRPr/>
          </a:p>
        </p:txBody>
      </p:sp>
      <p:sp>
        <p:nvSpPr>
          <p:cNvPr id="673" name="Google Shape;673;p27"/>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400"/>
              <a:buNone/>
              <a:defRPr b="1">
                <a:solidFill>
                  <a:schemeClr val="dk1"/>
                </a:solidFill>
              </a:defRPr>
            </a:lvl1pPr>
            <a:lvl2pPr lvl="1" algn="ctr" rtl="0">
              <a:spcBef>
                <a:spcPts val="0"/>
              </a:spcBef>
              <a:spcAft>
                <a:spcPts val="0"/>
              </a:spcAft>
              <a:buClr>
                <a:schemeClr val="dk1"/>
              </a:buClr>
              <a:buSzPts val="1000"/>
              <a:buNone/>
              <a:defRPr sz="1000" b="1">
                <a:solidFill>
                  <a:schemeClr val="dk1"/>
                </a:solidFill>
              </a:defRPr>
            </a:lvl2pPr>
            <a:lvl3pPr lvl="2" algn="ctr" rtl="0">
              <a:spcBef>
                <a:spcPts val="0"/>
              </a:spcBef>
              <a:spcAft>
                <a:spcPts val="0"/>
              </a:spcAft>
              <a:buClr>
                <a:schemeClr val="dk1"/>
              </a:buClr>
              <a:buSzPts val="1000"/>
              <a:buNone/>
              <a:defRPr sz="1000" b="1">
                <a:solidFill>
                  <a:schemeClr val="dk1"/>
                </a:solidFill>
              </a:defRPr>
            </a:lvl3pPr>
            <a:lvl4pPr lvl="3" algn="ctr" rtl="0">
              <a:spcBef>
                <a:spcPts val="0"/>
              </a:spcBef>
              <a:spcAft>
                <a:spcPts val="0"/>
              </a:spcAft>
              <a:buClr>
                <a:schemeClr val="dk1"/>
              </a:buClr>
              <a:buSzPts val="1000"/>
              <a:buNone/>
              <a:defRPr sz="1000" b="1">
                <a:solidFill>
                  <a:schemeClr val="dk1"/>
                </a:solidFill>
              </a:defRPr>
            </a:lvl4pPr>
            <a:lvl5pPr lvl="4" algn="ctr" rtl="0">
              <a:spcBef>
                <a:spcPts val="0"/>
              </a:spcBef>
              <a:spcAft>
                <a:spcPts val="0"/>
              </a:spcAft>
              <a:buClr>
                <a:schemeClr val="dk1"/>
              </a:buClr>
              <a:buSzPts val="1000"/>
              <a:buNone/>
              <a:defRPr sz="1000" b="1">
                <a:solidFill>
                  <a:schemeClr val="dk1"/>
                </a:solidFill>
              </a:defRPr>
            </a:lvl5pPr>
            <a:lvl6pPr lvl="5" algn="ctr" rtl="0">
              <a:spcBef>
                <a:spcPts val="0"/>
              </a:spcBef>
              <a:spcAft>
                <a:spcPts val="0"/>
              </a:spcAft>
              <a:buClr>
                <a:schemeClr val="dk1"/>
              </a:buClr>
              <a:buSzPts val="1000"/>
              <a:buNone/>
              <a:defRPr sz="1000" b="1">
                <a:solidFill>
                  <a:schemeClr val="dk1"/>
                </a:solidFill>
              </a:defRPr>
            </a:lvl6pPr>
            <a:lvl7pPr lvl="6" algn="ctr" rtl="0">
              <a:spcBef>
                <a:spcPts val="0"/>
              </a:spcBef>
              <a:spcAft>
                <a:spcPts val="0"/>
              </a:spcAft>
              <a:buClr>
                <a:schemeClr val="dk1"/>
              </a:buClr>
              <a:buSzPts val="1000"/>
              <a:buNone/>
              <a:defRPr sz="1000" b="1">
                <a:solidFill>
                  <a:schemeClr val="dk1"/>
                </a:solidFill>
              </a:defRPr>
            </a:lvl7pPr>
            <a:lvl8pPr lvl="7" algn="ctr" rtl="0">
              <a:spcBef>
                <a:spcPts val="0"/>
              </a:spcBef>
              <a:spcAft>
                <a:spcPts val="0"/>
              </a:spcAft>
              <a:buClr>
                <a:schemeClr val="dk1"/>
              </a:buClr>
              <a:buSzPts val="1000"/>
              <a:buNone/>
              <a:defRPr sz="1000" b="1">
                <a:solidFill>
                  <a:schemeClr val="dk1"/>
                </a:solidFill>
              </a:defRPr>
            </a:lvl8pPr>
            <a:lvl9pPr lvl="8" algn="ctr" rtl="0">
              <a:spcBef>
                <a:spcPts val="0"/>
              </a:spcBef>
              <a:spcAft>
                <a:spcPts val="0"/>
              </a:spcAft>
              <a:buClr>
                <a:schemeClr val="dk1"/>
              </a:buClr>
              <a:buSzPts val="1000"/>
              <a:buNone/>
              <a:defRPr sz="1000" b="1">
                <a:solidFill>
                  <a:schemeClr val="dk1"/>
                </a:solidFill>
              </a:defRPr>
            </a:lvl9pPr>
          </a:lstStyle>
          <a:p>
            <a:endParaRPr/>
          </a:p>
        </p:txBody>
      </p:sp>
      <p:sp>
        <p:nvSpPr>
          <p:cNvPr id="674" name="Google Shape;674;p27"/>
          <p:cNvSpPr>
            <a:spLocks noGrp="1"/>
          </p:cNvSpPr>
          <p:nvPr>
            <p:ph type="pic" idx="8"/>
          </p:nvPr>
        </p:nvSpPr>
        <p:spPr>
          <a:xfrm>
            <a:off x="890705" y="674850"/>
            <a:ext cx="1188600" cy="1188600"/>
          </a:xfrm>
          <a:prstGeom prst="ellipse">
            <a:avLst/>
          </a:prstGeom>
          <a:noFill/>
          <a:ln w="19050" cap="flat" cmpd="sng">
            <a:solidFill>
              <a:schemeClr val="dk1"/>
            </a:solidFill>
            <a:prstDash val="solid"/>
            <a:round/>
            <a:headEnd type="none" w="sm" len="sm"/>
            <a:tailEnd type="none" w="sm" len="sm"/>
          </a:ln>
        </p:spPr>
      </p:sp>
      <p:pic>
        <p:nvPicPr>
          <p:cNvPr id="675" name="Google Shape;67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1"/>
        <p:cNvGrpSpPr/>
        <p:nvPr/>
      </p:nvGrpSpPr>
      <p:grpSpPr>
        <a:xfrm>
          <a:off x="0" y="0"/>
          <a:ext cx="0" cy="0"/>
          <a:chOff x="0" y="0"/>
          <a:chExt cx="0" cy="0"/>
        </a:xfrm>
      </p:grpSpPr>
      <p:sp>
        <p:nvSpPr>
          <p:cNvPr id="692" name="Google Shape;692;p30"/>
          <p:cNvSpPr txBox="1">
            <a:spLocks noGrp="1"/>
          </p:cNvSpPr>
          <p:nvPr>
            <p:ph type="ctrTitle"/>
          </p:nvPr>
        </p:nvSpPr>
        <p:spPr>
          <a:xfrm>
            <a:off x="311708" y="744575"/>
            <a:ext cx="8520600" cy="20526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3" name="Google Shape;693;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4" name="Google Shape;69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bout Us">
  <p:cSld name="About Us">
    <p:spTree>
      <p:nvGrpSpPr>
        <p:cNvPr id="1" name="Shape 70"/>
        <p:cNvGrpSpPr/>
        <p:nvPr/>
      </p:nvGrpSpPr>
      <p:grpSpPr>
        <a:xfrm>
          <a:off x="0" y="0"/>
          <a:ext cx="0" cy="0"/>
          <a:chOff x="0" y="0"/>
          <a:chExt cx="0" cy="0"/>
        </a:xfrm>
      </p:grpSpPr>
      <p:grpSp>
        <p:nvGrpSpPr>
          <p:cNvPr id="71" name="Google Shape;71;p6"/>
          <p:cNvGrpSpPr/>
          <p:nvPr/>
        </p:nvGrpSpPr>
        <p:grpSpPr>
          <a:xfrm>
            <a:off x="3396050" y="3458800"/>
            <a:ext cx="1738200" cy="479372"/>
            <a:chOff x="5219700" y="3382600"/>
            <a:chExt cx="1738200" cy="479372"/>
          </a:xfrm>
        </p:grpSpPr>
        <p:sp>
          <p:nvSpPr>
            <p:cNvPr id="72" name="Google Shape;72;p6">
              <a:hlinkClick r:id="rId2"/>
            </p:cNvPr>
            <p:cNvSpPr/>
            <p:nvPr/>
          </p:nvSpPr>
          <p:spPr>
            <a:xfrm>
              <a:off x="5219700" y="33826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73" name="Google Shape;73;p6">
              <a:hlinkClick r:id="rId3"/>
            </p:cNvPr>
            <p:cNvSpPr/>
            <p:nvPr/>
          </p:nvSpPr>
          <p:spPr>
            <a:xfrm>
              <a:off x="5854340" y="36189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4" name="Google Shape;74;p6">
              <a:hlinkClick r:id="rId3"/>
            </p:cNvPr>
            <p:cNvSpPr/>
            <p:nvPr/>
          </p:nvSpPr>
          <p:spPr>
            <a:xfrm>
              <a:off x="5912378" y="36770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6">
              <a:hlinkClick r:id="rId4"/>
            </p:cNvPr>
            <p:cNvSpPr/>
            <p:nvPr/>
          </p:nvSpPr>
          <p:spPr>
            <a:xfrm>
              <a:off x="5537020" y="36189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6">
              <a:hlinkClick r:id="rId4"/>
            </p:cNvPr>
            <p:cNvSpPr/>
            <p:nvPr/>
          </p:nvSpPr>
          <p:spPr>
            <a:xfrm>
              <a:off x="5596498" y="36784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6">
              <a:hlinkClick r:id="rId5"/>
            </p:cNvPr>
            <p:cNvSpPr/>
            <p:nvPr/>
          </p:nvSpPr>
          <p:spPr>
            <a:xfrm>
              <a:off x="5219700" y="36189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8" name="Google Shape;78;p6">
              <a:hlinkClick r:id="rId5"/>
            </p:cNvPr>
            <p:cNvSpPr/>
            <p:nvPr/>
          </p:nvSpPr>
          <p:spPr>
            <a:xfrm>
              <a:off x="5305437" y="36644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grpSp>
      <p:sp>
        <p:nvSpPr>
          <p:cNvPr id="79" name="Google Shape;79;p6"/>
          <p:cNvSpPr/>
          <p:nvPr/>
        </p:nvSpPr>
        <p:spPr>
          <a:xfrm>
            <a:off x="3396050" y="1462150"/>
            <a:ext cx="4835100" cy="17667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accent6"/>
              </a:buClr>
              <a:buSzPts val="1100"/>
              <a:buFont typeface="Trebuchet MS"/>
              <a:buNone/>
            </a:pPr>
            <a:r>
              <a:rPr lang="en" sz="1200" b="1">
                <a:solidFill>
                  <a:schemeClr val="accent1"/>
                </a:solidFill>
                <a:latin typeface="Poppins"/>
                <a:ea typeface="Poppins"/>
                <a:cs typeface="Poppins"/>
                <a:sym typeface="Poppins"/>
              </a:rPr>
              <a:t>About Us</a:t>
            </a:r>
            <a:endParaRPr sz="1200" b="1">
              <a:solidFill>
                <a:schemeClr val="accent1"/>
              </a:solidFill>
              <a:latin typeface="Poppins"/>
              <a:ea typeface="Poppins"/>
              <a:cs typeface="Poppins"/>
              <a:sym typeface="Poppins"/>
            </a:endParaRPr>
          </a:p>
          <a:p>
            <a:pPr marL="0" marR="0" lvl="0" indent="0" algn="l" rtl="0">
              <a:lnSpc>
                <a:spcPct val="115000"/>
              </a:lnSpc>
              <a:spcBef>
                <a:spcPts val="0"/>
              </a:spcBef>
              <a:spcAft>
                <a:spcPts val="0"/>
              </a:spcAft>
              <a:buClr>
                <a:schemeClr val="accent6"/>
              </a:buClr>
              <a:buSzPts val="900"/>
              <a:buFont typeface="Calibri"/>
              <a:buNone/>
            </a:pPr>
            <a:r>
              <a:rPr lang="en" sz="1000">
                <a:solidFill>
                  <a:schemeClr val="lt1"/>
                </a:solidFill>
                <a:latin typeface="Calibri"/>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sz="1000">
              <a:solidFill>
                <a:schemeClr val="lt1"/>
              </a:solidFill>
              <a:latin typeface="Calibri"/>
              <a:ea typeface="Calibri"/>
              <a:cs typeface="Calibri"/>
              <a:sym typeface="Calibri"/>
            </a:endParaRPr>
          </a:p>
          <a:p>
            <a:pPr marL="0" marR="0" lvl="0" indent="0" algn="l" rtl="0">
              <a:lnSpc>
                <a:spcPct val="115000"/>
              </a:lnSpc>
              <a:spcBef>
                <a:spcPts val="1000"/>
              </a:spcBef>
              <a:spcAft>
                <a:spcPts val="0"/>
              </a:spcAft>
              <a:buClr>
                <a:schemeClr val="accent6"/>
              </a:buClr>
              <a:buSzPts val="900"/>
              <a:buFont typeface="Calibri"/>
              <a:buNone/>
            </a:pPr>
            <a:r>
              <a:rPr lang="en" sz="1000">
                <a:solidFill>
                  <a:schemeClr val="lt1"/>
                </a:solidFill>
                <a:latin typeface="Calibri"/>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sz="1000">
              <a:solidFill>
                <a:schemeClr val="lt1"/>
              </a:solidFill>
              <a:latin typeface="Calibri"/>
              <a:ea typeface="Calibri"/>
              <a:cs typeface="Calibri"/>
              <a:sym typeface="Calibri"/>
            </a:endParaRPr>
          </a:p>
        </p:txBody>
      </p:sp>
      <p:grpSp>
        <p:nvGrpSpPr>
          <p:cNvPr id="80" name="Google Shape;80;p6"/>
          <p:cNvGrpSpPr/>
          <p:nvPr/>
        </p:nvGrpSpPr>
        <p:grpSpPr>
          <a:xfrm rot="10800000">
            <a:off x="8385726" y="4395376"/>
            <a:ext cx="758283" cy="760876"/>
            <a:chOff x="1" y="1"/>
            <a:chExt cx="758283" cy="760876"/>
          </a:xfrm>
        </p:grpSpPr>
        <p:sp>
          <p:nvSpPr>
            <p:cNvPr id="81" name="Google Shape;81;p6"/>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82" name="Google Shape;82;p6"/>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83" name="Google Shape;83;p6"/>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84" name="Google Shape;84;p6"/>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extLst>
      <p:ext uri="{BB962C8B-B14F-4D97-AF65-F5344CB8AC3E}">
        <p14:creationId xmlns:p14="http://schemas.microsoft.com/office/powerpoint/2010/main" val="2976165346"/>
      </p:ext>
    </p:extLst>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Cover - Imagery">
  <p:cSld name="Title 1_2">
    <p:spTree>
      <p:nvGrpSpPr>
        <p:cNvPr id="1" name="Shape 38"/>
        <p:cNvGrpSpPr/>
        <p:nvPr/>
      </p:nvGrpSpPr>
      <p:grpSpPr>
        <a:xfrm>
          <a:off x="0" y="0"/>
          <a:ext cx="0" cy="0"/>
          <a:chOff x="0" y="0"/>
          <a:chExt cx="0" cy="0"/>
        </a:xfrm>
      </p:grpSpPr>
      <p:sp>
        <p:nvSpPr>
          <p:cNvPr id="39" name="Google Shape;39;p4"/>
          <p:cNvSpPr>
            <a:spLocks noGrp="1"/>
          </p:cNvSpPr>
          <p:nvPr>
            <p:ph type="pic" idx="2"/>
          </p:nvPr>
        </p:nvSpPr>
        <p:spPr>
          <a:xfrm>
            <a:off x="6686325" y="2685800"/>
            <a:ext cx="4934400" cy="4934400"/>
          </a:xfrm>
          <a:prstGeom prst="pie">
            <a:avLst>
              <a:gd name="adj1" fmla="val 10793211"/>
              <a:gd name="adj2" fmla="val 16206727"/>
            </a:avLst>
          </a:prstGeom>
          <a:noFill/>
          <a:ln>
            <a:noFill/>
          </a:ln>
        </p:spPr>
      </p:sp>
      <p:sp>
        <p:nvSpPr>
          <p:cNvPr id="40" name="Google Shape;40;p4"/>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42;p4"/>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43" name="Google Shape;43;p4"/>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44" name="Google Shape;44;p4"/>
          <p:cNvSpPr txBox="1">
            <a:spLocks noGrp="1"/>
          </p:cNvSpPr>
          <p:nvPr>
            <p:ph type="subTitle" idx="3"/>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45" name="Google Shape;45;p4"/>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46" name="Google Shape;46;p4"/>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47" name="Google Shape;47;p4"/>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48" name="Google Shape;48;p4"/>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4"/>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4"/>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4"/>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2" name="Google Shape;52;p4"/>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ank You">
  <p:cSld name="Title 1_1_1">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5">
            <a:hlinkClick r:id="rId3"/>
          </p:cNvPr>
          <p:cNvSpPr/>
          <p:nvPr/>
        </p:nvSpPr>
        <p:spPr>
          <a:xfrm>
            <a:off x="4088728" y="39818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a:hlinkClick r:id="rId4"/>
          </p:cNvPr>
          <p:cNvSpPr/>
          <p:nvPr/>
        </p:nvSpPr>
        <p:spPr>
          <a:xfrm>
            <a:off x="371337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5">
            <a:hlinkClick r:id="rId4"/>
          </p:cNvPr>
          <p:cNvSpPr/>
          <p:nvPr/>
        </p:nvSpPr>
        <p:spPr>
          <a:xfrm>
            <a:off x="3772848" y="39832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5">
            <a:hlinkClick r:id="rId5"/>
          </p:cNvPr>
          <p:cNvSpPr/>
          <p:nvPr/>
        </p:nvSpPr>
        <p:spPr>
          <a:xfrm>
            <a:off x="339605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a:hlinkClick r:id="rId5"/>
          </p:cNvPr>
          <p:cNvSpPr/>
          <p:nvPr/>
        </p:nvSpPr>
        <p:spPr>
          <a:xfrm>
            <a:off x="3481787" y="39692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5"/>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lvl1pPr lvl="0" rtl="0">
              <a:spcBef>
                <a:spcPts val="0"/>
              </a:spcBef>
              <a:spcAft>
                <a:spcPts val="0"/>
              </a:spcAft>
              <a:buSzPts val="1200"/>
              <a:buNone/>
              <a:defRPr sz="1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5"/>
          <p:cNvSpPr txBox="1">
            <a:spLocks noGrp="1"/>
          </p:cNvSpPr>
          <p:nvPr>
            <p:ph type="subTitle" idx="3"/>
          </p:nvPr>
        </p:nvSpPr>
        <p:spPr>
          <a:xfrm>
            <a:off x="3396050" y="2671599"/>
            <a:ext cx="4648200" cy="190200"/>
          </a:xfrm>
          <a:prstGeom prst="rect">
            <a:avLst/>
          </a:prstGeom>
        </p:spPr>
        <p:txBody>
          <a:bodyPr spcFirstLastPara="1" wrap="square" lIns="0" tIns="0" rIns="0" bIns="0" anchor="t" anchorCtr="0">
            <a:sp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5"/>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9" name="Google Shape;69;p5"/>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1_4">
    <p:spTree>
      <p:nvGrpSpPr>
        <p:cNvPr id="1" name="Shape 85"/>
        <p:cNvGrpSpPr/>
        <p:nvPr/>
      </p:nvGrpSpPr>
      <p:grpSpPr>
        <a:xfrm>
          <a:off x="0" y="0"/>
          <a:ext cx="0" cy="0"/>
          <a:chOff x="0" y="0"/>
          <a:chExt cx="0" cy="0"/>
        </a:xfrm>
      </p:grpSpPr>
      <p:sp>
        <p:nvSpPr>
          <p:cNvPr id="86" name="Google Shape;86;p7"/>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7"/>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8" name="Google Shape;88;p7"/>
          <p:cNvSpPr txBox="1">
            <a:spLocks noGrp="1"/>
          </p:cNvSpPr>
          <p:nvPr>
            <p:ph type="title" idx="2"/>
          </p:nvPr>
        </p:nvSpPr>
        <p:spPr>
          <a:xfrm>
            <a:off x="409329" y="2787467"/>
            <a:ext cx="2973300" cy="1112100"/>
          </a:xfrm>
          <a:prstGeom prst="rect">
            <a:avLst/>
          </a:prstGeom>
        </p:spPr>
        <p:txBody>
          <a:bodyPr spcFirstLastPara="1" wrap="square" lIns="0" tIns="0" rIns="0" bIns="0" anchor="t" anchorCtr="0">
            <a:spAutoFit/>
          </a:bodyPr>
          <a:lstStyle>
            <a:lvl1pPr lvl="0" rtl="0">
              <a:spcBef>
                <a:spcPts val="0"/>
              </a:spcBef>
              <a:spcAft>
                <a:spcPts val="0"/>
              </a:spcAft>
              <a:buClr>
                <a:schemeClr val="dk2"/>
              </a:buClr>
              <a:buSzPts val="2400"/>
              <a:buFont typeface="Poppins"/>
              <a:buNone/>
              <a:defRPr sz="2400">
                <a:solidFill>
                  <a:schemeClr val="dk2"/>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9" name="Google Shape;89;p7"/>
          <p:cNvSpPr/>
          <p:nvPr/>
        </p:nvSpPr>
        <p:spPr>
          <a:xfrm rot="10800000" flipH="1">
            <a:off x="6255000"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One Column">
  <p:cSld name="Title Only 1_3">
    <p:spTree>
      <p:nvGrpSpPr>
        <p:cNvPr id="1" name="Shape 438"/>
        <p:cNvGrpSpPr/>
        <p:nvPr/>
      </p:nvGrpSpPr>
      <p:grpSpPr>
        <a:xfrm>
          <a:off x="0" y="0"/>
          <a:ext cx="0" cy="0"/>
          <a:chOff x="0" y="0"/>
          <a:chExt cx="0" cy="0"/>
        </a:xfrm>
      </p:grpSpPr>
      <p:sp>
        <p:nvSpPr>
          <p:cNvPr id="439" name="Google Shape;439;p14"/>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0" name="Google Shape;440;p14"/>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1" name="Google Shape;441;p14"/>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2" name="Google Shape;442;p1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3" name="Google Shape;443;p14"/>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pic>
        <p:nvPicPr>
          <p:cNvPr id="444" name="Google Shape;444;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One Column with Headings">
  <p:cSld name="Title Only 1_3_2">
    <p:spTree>
      <p:nvGrpSpPr>
        <p:cNvPr id="1" name="Shape 445"/>
        <p:cNvGrpSpPr/>
        <p:nvPr/>
      </p:nvGrpSpPr>
      <p:grpSpPr>
        <a:xfrm>
          <a:off x="0" y="0"/>
          <a:ext cx="0" cy="0"/>
          <a:chOff x="0" y="0"/>
          <a:chExt cx="0" cy="0"/>
        </a:xfrm>
      </p:grpSpPr>
      <p:sp>
        <p:nvSpPr>
          <p:cNvPr id="446" name="Google Shape;446;p1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7" name="Google Shape;447;p1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8" name="Google Shape;448;p15"/>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9" name="Google Shape;449;p1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50" name="Google Shape;450;p15"/>
          <p:cNvSpPr txBox="1">
            <a:spLocks noGrp="1"/>
          </p:cNvSpPr>
          <p:nvPr>
            <p:ph type="body" idx="1"/>
          </p:nvPr>
        </p:nvSpPr>
        <p:spPr>
          <a:xfrm>
            <a:off x="415625" y="1409550"/>
            <a:ext cx="8312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51" name="Google Shape;451;p15"/>
          <p:cNvSpPr txBox="1">
            <a:spLocks noGrp="1"/>
          </p:cNvSpPr>
          <p:nvPr>
            <p:ph type="subTitle" idx="2"/>
          </p:nvPr>
        </p:nvSpPr>
        <p:spPr>
          <a:xfrm>
            <a:off x="415550" y="975400"/>
            <a:ext cx="8312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52" name="Google Shape;452;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with Headings">
  <p:cSld name="Title Only 1_3_2_1">
    <p:spTree>
      <p:nvGrpSpPr>
        <p:cNvPr id="1" name="Shape 461"/>
        <p:cNvGrpSpPr/>
        <p:nvPr/>
      </p:nvGrpSpPr>
      <p:grpSpPr>
        <a:xfrm>
          <a:off x="0" y="0"/>
          <a:ext cx="0" cy="0"/>
          <a:chOff x="0" y="0"/>
          <a:chExt cx="0" cy="0"/>
        </a:xfrm>
      </p:grpSpPr>
      <p:sp>
        <p:nvSpPr>
          <p:cNvPr id="462" name="Google Shape;462;p17"/>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63" name="Google Shape;463;p1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64" name="Google Shape;464;p17"/>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5" name="Google Shape;465;p17"/>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6" name="Google Shape;466;p17"/>
          <p:cNvSpPr txBox="1">
            <a:spLocks noGrp="1"/>
          </p:cNvSpPr>
          <p:nvPr>
            <p:ph type="body" idx="1"/>
          </p:nvPr>
        </p:nvSpPr>
        <p:spPr>
          <a:xfrm>
            <a:off x="415625" y="1409550"/>
            <a:ext cx="38772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67" name="Google Shape;467;p17"/>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sp>
        <p:nvSpPr>
          <p:cNvPr id="468" name="Google Shape;468;p17"/>
          <p:cNvSpPr txBox="1">
            <a:spLocks noGrp="1"/>
          </p:cNvSpPr>
          <p:nvPr>
            <p:ph type="body" idx="3"/>
          </p:nvPr>
        </p:nvSpPr>
        <p:spPr>
          <a:xfrm>
            <a:off x="4851125" y="1409550"/>
            <a:ext cx="38772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69" name="Google Shape;469;p17"/>
          <p:cNvSpPr txBox="1">
            <a:spLocks noGrp="1"/>
          </p:cNvSpPr>
          <p:nvPr>
            <p:ph type="subTitle" idx="4"/>
          </p:nvPr>
        </p:nvSpPr>
        <p:spPr>
          <a:xfrm>
            <a:off x="4851125" y="975400"/>
            <a:ext cx="38772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70" name="Google Shape;470;p1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opics/Agenda">
  <p:cSld name="Title Only 1_1_2">
    <p:spTree>
      <p:nvGrpSpPr>
        <p:cNvPr id="1" name="Shape 529"/>
        <p:cNvGrpSpPr/>
        <p:nvPr/>
      </p:nvGrpSpPr>
      <p:grpSpPr>
        <a:xfrm>
          <a:off x="0" y="0"/>
          <a:ext cx="0" cy="0"/>
          <a:chOff x="0" y="0"/>
          <a:chExt cx="0" cy="0"/>
        </a:xfrm>
      </p:grpSpPr>
      <p:sp>
        <p:nvSpPr>
          <p:cNvPr id="530" name="Google Shape;530;p2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1" name="Google Shape;531;p2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2" name="Google Shape;532;p2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33" name="Google Shape;533;p21"/>
          <p:cNvSpPr txBox="1">
            <a:spLocks noGrp="1"/>
          </p:cNvSpPr>
          <p:nvPr>
            <p:ph type="title"/>
          </p:nvPr>
        </p:nvSpPr>
        <p:spPr>
          <a:xfrm>
            <a:off x="415625" y="372600"/>
            <a:ext cx="76809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534" name="Google Shape;534;p21"/>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5" name="Google Shape;535;p21"/>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6" name="Google Shape;536;p21"/>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7" name="Google Shape;537;p21"/>
          <p:cNvSpPr txBox="1">
            <a:spLocks noGrp="1"/>
          </p:cNvSpPr>
          <p:nvPr>
            <p:ph type="subTitle" idx="3"/>
          </p:nvPr>
        </p:nvSpPr>
        <p:spPr>
          <a:xfrm>
            <a:off x="780265"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38" name="Google Shape;538;p21"/>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9" name="Google Shape;539;p21"/>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0" name="Google Shape;540;p21"/>
          <p:cNvSpPr txBox="1">
            <a:spLocks noGrp="1"/>
          </p:cNvSpPr>
          <p:nvPr>
            <p:ph type="subTitle" idx="6"/>
          </p:nvPr>
        </p:nvSpPr>
        <p:spPr>
          <a:xfrm>
            <a:off x="780265"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1" name="Google Shape;541;p21"/>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2" name="Google Shape;542;p21"/>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3" name="Google Shape;543;p21"/>
          <p:cNvSpPr txBox="1">
            <a:spLocks noGrp="1"/>
          </p:cNvSpPr>
          <p:nvPr>
            <p:ph type="subTitle" idx="9"/>
          </p:nvPr>
        </p:nvSpPr>
        <p:spPr>
          <a:xfrm>
            <a:off x="780265"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4" name="Google Shape;544;p21"/>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5" name="Google Shape;545;p21"/>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6" name="Google Shape;546;p21"/>
          <p:cNvSpPr txBox="1">
            <a:spLocks noGrp="1"/>
          </p:cNvSpPr>
          <p:nvPr>
            <p:ph type="subTitle" idx="15"/>
          </p:nvPr>
        </p:nvSpPr>
        <p:spPr>
          <a:xfrm>
            <a:off x="780265"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7" name="Google Shape;547;p21"/>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8" name="Google Shape;548;p21"/>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9" name="Google Shape;549;p21"/>
          <p:cNvSpPr txBox="1">
            <a:spLocks noGrp="1"/>
          </p:cNvSpPr>
          <p:nvPr>
            <p:ph type="subTitle" idx="18"/>
          </p:nvPr>
        </p:nvSpPr>
        <p:spPr>
          <a:xfrm>
            <a:off x="780265"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0" name="Google Shape;550;p21"/>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1" name="Google Shape;551;p21"/>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2" name="Google Shape;552;p21"/>
          <p:cNvSpPr txBox="1">
            <a:spLocks noGrp="1"/>
          </p:cNvSpPr>
          <p:nvPr>
            <p:ph type="subTitle" idx="21"/>
          </p:nvPr>
        </p:nvSpPr>
        <p:spPr>
          <a:xfrm>
            <a:off x="5203540"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3" name="Google Shape;553;p21"/>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4" name="Google Shape;554;p21"/>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5" name="Google Shape;555;p21"/>
          <p:cNvSpPr txBox="1">
            <a:spLocks noGrp="1"/>
          </p:cNvSpPr>
          <p:nvPr>
            <p:ph type="subTitle" idx="24"/>
          </p:nvPr>
        </p:nvSpPr>
        <p:spPr>
          <a:xfrm>
            <a:off x="5203540"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6" name="Google Shape;556;p21"/>
          <p:cNvSpPr txBox="1">
            <a:spLocks noGrp="1"/>
          </p:cNvSpPr>
          <p:nvPr>
            <p:ph type="subTitle" idx="25"/>
          </p:nvPr>
        </p:nvSpPr>
        <p:spPr>
          <a:xfrm>
            <a:off x="5444401"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7" name="Google Shape;557;p21"/>
          <p:cNvSpPr txBox="1">
            <a:spLocks noGrp="1"/>
          </p:cNvSpPr>
          <p:nvPr>
            <p:ph type="subTitle" idx="26"/>
          </p:nvPr>
        </p:nvSpPr>
        <p:spPr>
          <a:xfrm>
            <a:off x="4838900"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8" name="Google Shape;558;p21"/>
          <p:cNvSpPr txBox="1">
            <a:spLocks noGrp="1"/>
          </p:cNvSpPr>
          <p:nvPr>
            <p:ph type="subTitle" idx="27"/>
          </p:nvPr>
        </p:nvSpPr>
        <p:spPr>
          <a:xfrm>
            <a:off x="5203540"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9" name="Google Shape;559;p21"/>
          <p:cNvSpPr txBox="1">
            <a:spLocks noGrp="1"/>
          </p:cNvSpPr>
          <p:nvPr>
            <p:ph type="subTitle" idx="28"/>
          </p:nvPr>
        </p:nvSpPr>
        <p:spPr>
          <a:xfrm>
            <a:off x="5444401"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0" name="Google Shape;560;p21"/>
          <p:cNvSpPr txBox="1">
            <a:spLocks noGrp="1"/>
          </p:cNvSpPr>
          <p:nvPr>
            <p:ph type="subTitle" idx="29"/>
          </p:nvPr>
        </p:nvSpPr>
        <p:spPr>
          <a:xfrm>
            <a:off x="4838900"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1" name="Google Shape;561;p21"/>
          <p:cNvSpPr txBox="1">
            <a:spLocks noGrp="1"/>
          </p:cNvSpPr>
          <p:nvPr>
            <p:ph type="subTitle" idx="30"/>
          </p:nvPr>
        </p:nvSpPr>
        <p:spPr>
          <a:xfrm>
            <a:off x="5203540"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62" name="Google Shape;562;p21"/>
          <p:cNvSpPr txBox="1">
            <a:spLocks noGrp="1"/>
          </p:cNvSpPr>
          <p:nvPr>
            <p:ph type="subTitle" idx="31"/>
          </p:nvPr>
        </p:nvSpPr>
        <p:spPr>
          <a:xfrm>
            <a:off x="5444401"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3" name="Google Shape;563;p21"/>
          <p:cNvSpPr txBox="1">
            <a:spLocks noGrp="1"/>
          </p:cNvSpPr>
          <p:nvPr>
            <p:ph type="subTitle" idx="32"/>
          </p:nvPr>
        </p:nvSpPr>
        <p:spPr>
          <a:xfrm>
            <a:off x="4838900"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4" name="Google Shape;564;p21"/>
          <p:cNvSpPr txBox="1">
            <a:spLocks noGrp="1"/>
          </p:cNvSpPr>
          <p:nvPr>
            <p:ph type="subTitle" idx="33"/>
          </p:nvPr>
        </p:nvSpPr>
        <p:spPr>
          <a:xfrm>
            <a:off x="5203540"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pic>
        <p:nvPicPr>
          <p:cNvPr id="565" name="Google Shape;565;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lumn (Vertical Style)">
  <p:cSld name="Title Only with subtitle _1_1_1">
    <p:spTree>
      <p:nvGrpSpPr>
        <p:cNvPr id="1" name="Shape 566"/>
        <p:cNvGrpSpPr/>
        <p:nvPr/>
      </p:nvGrpSpPr>
      <p:grpSpPr>
        <a:xfrm>
          <a:off x="0" y="0"/>
          <a:ext cx="0" cy="0"/>
          <a:chOff x="0" y="0"/>
          <a:chExt cx="0" cy="0"/>
        </a:xfrm>
      </p:grpSpPr>
      <p:sp>
        <p:nvSpPr>
          <p:cNvPr id="567" name="Google Shape;567;p22"/>
          <p:cNvSpPr/>
          <p:nvPr/>
        </p:nvSpPr>
        <p:spPr>
          <a:xfrm>
            <a:off x="0" y="0"/>
            <a:ext cx="226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9" name="Google Shape;569;p2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0" name="Google Shape;570;p2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22"/>
          <p:cNvSpPr txBox="1">
            <a:spLocks noGrp="1"/>
          </p:cNvSpPr>
          <p:nvPr>
            <p:ph type="title"/>
          </p:nvPr>
        </p:nvSpPr>
        <p:spPr>
          <a:xfrm>
            <a:off x="415625" y="372600"/>
            <a:ext cx="16350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pic>
        <p:nvPicPr>
          <p:cNvPr id="572" name="Google Shape;572;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75" y="170050"/>
            <a:ext cx="8312700" cy="568200"/>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lt1"/>
              </a:buClr>
              <a:buSzPts val="2100"/>
              <a:buFont typeface="Poppins Medium"/>
              <a:buNone/>
              <a:defRPr sz="2100" i="0" u="none" strike="noStrike" cap="non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415650" y="1282925"/>
            <a:ext cx="8312700" cy="31797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marL="914400" lvl="1"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marL="1371600" lvl="2"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marL="1828800" lvl="3"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marL="2286000" lvl="4"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marL="2743200" lvl="5"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marL="3200400" lvl="6"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marL="3657600" lvl="7"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marL="4114800" lvl="8"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60" r:id="rId5"/>
    <p:sldLayoutId id="2147483661" r:id="rId6"/>
    <p:sldLayoutId id="2147483663" r:id="rId7"/>
    <p:sldLayoutId id="2147483667" r:id="rId8"/>
    <p:sldLayoutId id="2147483668" r:id="rId9"/>
    <p:sldLayoutId id="2147483669" r:id="rId10"/>
    <p:sldLayoutId id="2147483671" r:id="rId11"/>
    <p:sldLayoutId id="2147483673" r:id="rId12"/>
    <p:sldLayoutId id="2147483676" r:id="rId13"/>
    <p:sldLayoutId id="214748368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image" Target="../media/image47.png"/><Relationship Id="rId21" Type="http://schemas.openxmlformats.org/officeDocument/2006/relationships/customXml" Target="../ink/ink12.xml"/><Relationship Id="rId7" Type="http://schemas.openxmlformats.org/officeDocument/2006/relationships/customXml" Target="../ink/ink2.xml"/><Relationship Id="rId12" Type="http://schemas.openxmlformats.org/officeDocument/2006/relationships/image" Target="../media/image51.png"/><Relationship Id="rId17" Type="http://schemas.openxmlformats.org/officeDocument/2006/relationships/customXml" Target="../ink/ink8.xml"/><Relationship Id="rId2" Type="http://schemas.openxmlformats.org/officeDocument/2006/relationships/notesSlide" Target="../notesSlides/notesSlide39.xml"/><Relationship Id="rId16" Type="http://schemas.openxmlformats.org/officeDocument/2006/relationships/image" Target="../media/image53.png"/><Relationship Id="rId20"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customXml" Target="../ink/ink5.xml"/><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customXml" Target="../ink/ink14.xml"/><Relationship Id="rId10" Type="http://schemas.openxmlformats.org/officeDocument/2006/relationships/image" Target="../media/image50.png"/><Relationship Id="rId19" Type="http://schemas.openxmlformats.org/officeDocument/2006/relationships/customXml" Target="../ink/ink10.xml"/><Relationship Id="rId4" Type="http://schemas.openxmlformats.org/officeDocument/2006/relationships/image" Target="../media/image48.png"/><Relationship Id="rId9" Type="http://schemas.openxmlformats.org/officeDocument/2006/relationships/customXml" Target="../ink/ink4.xml"/><Relationship Id="rId14" Type="http://schemas.openxmlformats.org/officeDocument/2006/relationships/image" Target="../media/image52.png"/><Relationship Id="rId22" Type="http://schemas.openxmlformats.org/officeDocument/2006/relationships/customXml" Target="../ink/ink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customXml" Target="../ink/ink16.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customXml" Target="../ink/ink22.xml"/><Relationship Id="rId18" Type="http://schemas.openxmlformats.org/officeDocument/2006/relationships/customXml" Target="../ink/ink25.xml"/><Relationship Id="rId3" Type="http://schemas.openxmlformats.org/officeDocument/2006/relationships/image" Target="../media/image48.png"/><Relationship Id="rId21" Type="http://schemas.openxmlformats.org/officeDocument/2006/relationships/customXml" Target="../ink/ink28.xml"/><Relationship Id="rId7" Type="http://schemas.openxmlformats.org/officeDocument/2006/relationships/customXml" Target="../ink/ink18.xml"/><Relationship Id="rId12" Type="http://schemas.openxmlformats.org/officeDocument/2006/relationships/image" Target="../media/image51.png"/><Relationship Id="rId17" Type="http://schemas.openxmlformats.org/officeDocument/2006/relationships/customXml" Target="../ink/ink24.xml"/><Relationship Id="rId2" Type="http://schemas.openxmlformats.org/officeDocument/2006/relationships/notesSlide" Target="../notesSlides/notesSlide45.xml"/><Relationship Id="rId16" Type="http://schemas.openxmlformats.org/officeDocument/2006/relationships/image" Target="../media/image53.png"/><Relationship Id="rId20" Type="http://schemas.openxmlformats.org/officeDocument/2006/relationships/customXml" Target="../ink/ink27.xml"/><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customXml" Target="../ink/ink21.xml"/><Relationship Id="rId24" Type="http://schemas.openxmlformats.org/officeDocument/2006/relationships/image" Target="../media/image61.png"/><Relationship Id="rId15" Type="http://schemas.openxmlformats.org/officeDocument/2006/relationships/customXml" Target="../ink/ink23.xml"/><Relationship Id="rId23" Type="http://schemas.openxmlformats.org/officeDocument/2006/relationships/customXml" Target="../ink/ink30.xml"/><Relationship Id="rId10" Type="http://schemas.openxmlformats.org/officeDocument/2006/relationships/image" Target="../media/image50.png"/><Relationship Id="rId19" Type="http://schemas.openxmlformats.org/officeDocument/2006/relationships/customXml" Target="../ink/ink26.xml"/><Relationship Id="rId4" Type="http://schemas.openxmlformats.org/officeDocument/2006/relationships/customXml" Target="../ink/ink17.xml"/><Relationship Id="rId9" Type="http://schemas.openxmlformats.org/officeDocument/2006/relationships/customXml" Target="../ink/ink20.xml"/><Relationship Id="rId14" Type="http://schemas.openxmlformats.org/officeDocument/2006/relationships/image" Target="../media/image52.png"/><Relationship Id="rId22" Type="http://schemas.openxmlformats.org/officeDocument/2006/relationships/customXml" Target="../ink/ink29.xml"/></Relationships>
</file>

<file path=ppt/slides/_rels/slide46.xml.rels><?xml version="1.0" encoding="UTF-8" standalone="yes"?>
<Relationships xmlns="http://schemas.openxmlformats.org/package/2006/relationships"><Relationship Id="rId3" Type="http://schemas.openxmlformats.org/officeDocument/2006/relationships/customXml" Target="../ink/ink31.xml"/><Relationship Id="rId7"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customXml" Target="../ink/ink3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aushik002-git/PIP_Case_Study/"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1"/>
          <p:cNvSpPr txBox="1">
            <a:spLocks noGrp="1"/>
          </p:cNvSpPr>
          <p:nvPr>
            <p:ph type="title"/>
          </p:nvPr>
        </p:nvSpPr>
        <p:spPr>
          <a:xfrm>
            <a:off x="415650" y="1557350"/>
            <a:ext cx="4985690" cy="101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Cat Checker – Elimination Classification</a:t>
            </a:r>
            <a:endParaRPr lang="en-US" dirty="0"/>
          </a:p>
        </p:txBody>
      </p:sp>
      <p:sp>
        <p:nvSpPr>
          <p:cNvPr id="701" name="Google Shape;701;p31"/>
          <p:cNvSpPr txBox="1">
            <a:spLocks noGrp="1"/>
          </p:cNvSpPr>
          <p:nvPr>
            <p:ph type="subTitle" idx="2"/>
          </p:nvPr>
        </p:nvSpPr>
        <p:spPr>
          <a:xfrm>
            <a:off x="415650" y="3108200"/>
            <a:ext cx="1746600" cy="246300"/>
          </a:xfrm>
          <a:prstGeom prst="rect">
            <a:avLst/>
          </a:prstGeom>
        </p:spPr>
        <p:txBody>
          <a:bodyPr spcFirstLastPara="1" wrap="square" lIns="91425" tIns="45700" rIns="91425" bIns="45700" anchor="ctr" anchorCtr="0">
            <a:spAutoFit/>
          </a:bodyPr>
          <a:lstStyle/>
          <a:p>
            <a:pPr marL="0" lvl="0" indent="0" algn="l" rtl="0">
              <a:spcBef>
                <a:spcPts val="0"/>
              </a:spcBef>
              <a:spcAft>
                <a:spcPts val="0"/>
              </a:spcAft>
              <a:buNone/>
            </a:pPr>
            <a:r>
              <a:rPr lang="en" dirty="0"/>
              <a:t>Case Study</a:t>
            </a:r>
            <a:endParaRPr dirty="0"/>
          </a:p>
        </p:txBody>
      </p:sp>
      <p:sp>
        <p:nvSpPr>
          <p:cNvPr id="702" name="Google Shape;702;p31"/>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05-Dec-2022</a:t>
            </a:r>
            <a:endParaRPr dirty="0"/>
          </a:p>
        </p:txBody>
      </p:sp>
      <p:sp>
        <p:nvSpPr>
          <p:cNvPr id="703" name="Google Shape;703;p31"/>
          <p:cNvSpPr txBox="1">
            <a:spLocks noGrp="1"/>
          </p:cNvSpPr>
          <p:nvPr>
            <p:ph type="subTitle" idx="5"/>
          </p:nvPr>
        </p:nvSpPr>
        <p:spPr>
          <a:xfrm>
            <a:off x="5247740" y="4874750"/>
            <a:ext cx="5589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Kaushik Agrawal</a:t>
            </a:r>
            <a:endParaRPr dirty="0"/>
          </a:p>
        </p:txBody>
      </p:sp>
      <p:sp>
        <p:nvSpPr>
          <p:cNvPr id="704" name="Google Shape;704;p31"/>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Feature Engineering</a:t>
            </a:r>
            <a:br>
              <a:rPr lang="en-IN" sz="1800" dirty="0"/>
            </a:br>
            <a:endParaRPr dirty="0"/>
          </a:p>
        </p:txBody>
      </p:sp>
      <p:sp>
        <p:nvSpPr>
          <p:cNvPr id="810" name="Google Shape;810;p38"/>
          <p:cNvSpPr txBox="1">
            <a:spLocks noGrp="1"/>
          </p:cNvSpPr>
          <p:nvPr>
            <p:ph type="body" idx="1"/>
          </p:nvPr>
        </p:nvSpPr>
        <p:spPr>
          <a:xfrm>
            <a:off x="415625" y="831300"/>
            <a:ext cx="8312700" cy="4155370"/>
          </a:xfrm>
          <a:prstGeom prst="rect">
            <a:avLst/>
          </a:prstGeom>
        </p:spPr>
        <p:txBody>
          <a:bodyPr spcFirstLastPara="1" wrap="square" lIns="0" tIns="0" rIns="0" bIns="0" anchor="t" anchorCtr="0">
            <a:noAutofit/>
          </a:bodyPr>
          <a:lstStyle/>
          <a:p>
            <a:pPr marL="171450" indent="-171450">
              <a:spcAft>
                <a:spcPts val="400"/>
              </a:spcAft>
            </a:pPr>
            <a:r>
              <a:rPr lang="en-IN" sz="1400" dirty="0"/>
              <a:t>Activity – To Identify type of Activity and will be used as target Variable. Taken from Tags Data, each tags contains a tag of Activity.</a:t>
            </a:r>
          </a:p>
          <a:p>
            <a:pPr marL="171450" indent="-171450">
              <a:spcAft>
                <a:spcPts val="400"/>
              </a:spcAft>
            </a:pPr>
            <a:r>
              <a:rPr lang="en-IN" sz="1400" dirty="0"/>
              <a:t>Elimination – To identify if cat is doing elimination. 0 if Activity is non-elimination, else 1.</a:t>
            </a:r>
          </a:p>
          <a:p>
            <a:pPr marL="171450" indent="-171450">
              <a:spcAft>
                <a:spcPts val="400"/>
              </a:spcAft>
            </a:pPr>
            <a:r>
              <a:rPr lang="en-IN" sz="1400" dirty="0"/>
              <a:t>Urination – To identify if cat is doing urinating. 1 if Activity is urinating, else 1.</a:t>
            </a:r>
          </a:p>
          <a:p>
            <a:pPr marL="171450" indent="-171450">
              <a:spcAft>
                <a:spcPts val="400"/>
              </a:spcAft>
            </a:pPr>
            <a:r>
              <a:rPr lang="en-IN" sz="1400" dirty="0" err="1"/>
              <a:t>Cat_In_Box</a:t>
            </a:r>
            <a:r>
              <a:rPr lang="en-IN" sz="1400" dirty="0"/>
              <a:t> – To Identify if cat was in box while Activity. Taken from Tags Data, each tags contains a tag of ‘cat in box’, except of few exceptions.</a:t>
            </a:r>
          </a:p>
          <a:p>
            <a:pPr marL="171450" indent="-171450">
              <a:spcAft>
                <a:spcPts val="400"/>
              </a:spcAft>
            </a:pPr>
            <a:r>
              <a:rPr lang="en-IN" sz="1400" dirty="0" err="1"/>
              <a:t>Given_Tare_Weight</a:t>
            </a:r>
            <a:r>
              <a:rPr lang="en-IN" sz="1400" dirty="0"/>
              <a:t> – Weight of box and litter. Sum of </a:t>
            </a:r>
            <a:r>
              <a:rPr lang="en-IN" sz="1400" dirty="0" err="1"/>
              <a:t>Tare_Weight</a:t>
            </a:r>
            <a:r>
              <a:rPr lang="en-IN" sz="1400" dirty="0"/>
              <a:t> values from 4 sensors from Tags Data.</a:t>
            </a:r>
          </a:p>
          <a:p>
            <a:pPr marL="171450" indent="-171450">
              <a:spcAft>
                <a:spcPts val="400"/>
              </a:spcAft>
            </a:pPr>
            <a:r>
              <a:rPr lang="en-IN" sz="1400" dirty="0" err="1"/>
              <a:t>Calculated_Tare_Weight</a:t>
            </a:r>
            <a:r>
              <a:rPr lang="en-IN" sz="1400" dirty="0"/>
              <a:t> – Weight of box and litter after cat steps out, calculated by taking mean of sensor data for last 1 sec.</a:t>
            </a:r>
          </a:p>
          <a:p>
            <a:pPr marL="171450" indent="-171450">
              <a:spcAft>
                <a:spcPts val="400"/>
              </a:spcAft>
            </a:pPr>
            <a:r>
              <a:rPr lang="en-IN" sz="1400" dirty="0" err="1"/>
              <a:t>Activity_Duration</a:t>
            </a:r>
            <a:r>
              <a:rPr lang="en-IN" sz="1400" dirty="0"/>
              <a:t> – Total time for what Sensor Data we have, Taken last timestamp from load sensor data.</a:t>
            </a:r>
          </a:p>
          <a:p>
            <a:pPr marL="171450" indent="-171450">
              <a:spcAft>
                <a:spcPts val="400"/>
              </a:spcAft>
            </a:pPr>
            <a:r>
              <a:rPr lang="en-IN" sz="1400" dirty="0" err="1"/>
              <a:t>Weight_With_Cat</a:t>
            </a:r>
            <a:r>
              <a:rPr lang="en-IN" sz="1400" dirty="0"/>
              <a:t> – Load Sensor reading while cat is in box. Taken sum of </a:t>
            </a:r>
            <a:r>
              <a:rPr lang="en-IN" sz="1400" dirty="0" err="1"/>
              <a:t>Tare_Weight</a:t>
            </a:r>
            <a:r>
              <a:rPr lang="en-IN" sz="1400" dirty="0"/>
              <a:t> and </a:t>
            </a:r>
            <a:r>
              <a:rPr lang="en-IN" sz="1400" dirty="0" err="1"/>
              <a:t>Weight_of_cat</a:t>
            </a:r>
            <a:r>
              <a:rPr lang="en-IN" sz="1400" dirty="0"/>
              <a:t>.</a:t>
            </a:r>
          </a:p>
          <a:p>
            <a:pPr marL="171450" indent="-171450">
              <a:spcAft>
                <a:spcPts val="400"/>
              </a:spcAft>
            </a:pPr>
            <a:r>
              <a:rPr lang="en-IN" sz="1400" dirty="0" err="1"/>
              <a:t>First_Stepin_Time</a:t>
            </a:r>
            <a:r>
              <a:rPr lang="en-IN" sz="1400" dirty="0"/>
              <a:t> – Time when cats step-in for first time, when load sensor reading </a:t>
            </a:r>
            <a:r>
              <a:rPr lang="en-IN" sz="1400" dirty="0" err="1"/>
              <a:t>crosees</a:t>
            </a:r>
            <a:r>
              <a:rPr lang="en-IN" sz="1400" dirty="0"/>
              <a:t> 70% of </a:t>
            </a:r>
            <a:r>
              <a:rPr lang="en-IN" sz="1400" dirty="0" err="1"/>
              <a:t>Weight_of_cat</a:t>
            </a:r>
            <a:r>
              <a:rPr lang="en-IN" sz="1400" dirty="0"/>
              <a:t> + </a:t>
            </a:r>
            <a:r>
              <a:rPr lang="en-IN" sz="1400" dirty="0" err="1"/>
              <a:t>Tare_Weight</a:t>
            </a:r>
            <a:r>
              <a:rPr lang="en-IN" sz="1400" dirty="0"/>
              <a:t> for first time.</a:t>
            </a:r>
          </a:p>
          <a:p>
            <a:pPr marL="171450" indent="-171450">
              <a:spcAft>
                <a:spcPts val="400"/>
              </a:spcAft>
            </a:pPr>
            <a:r>
              <a:rPr lang="en-IN" sz="1400" dirty="0" err="1"/>
              <a:t>First_Stepout_Time</a:t>
            </a:r>
            <a:r>
              <a:rPr lang="en-IN" sz="1400" dirty="0"/>
              <a:t> – Time when cats step-out for first time, , when load sensor reading </a:t>
            </a:r>
            <a:r>
              <a:rPr lang="en-IN" sz="1400" dirty="0" err="1"/>
              <a:t>crosees</a:t>
            </a:r>
            <a:r>
              <a:rPr lang="en-IN" sz="1400" dirty="0"/>
              <a:t> 70% of </a:t>
            </a:r>
            <a:r>
              <a:rPr lang="en-IN" sz="1400" dirty="0" err="1"/>
              <a:t>Weight_of_cat</a:t>
            </a:r>
            <a:r>
              <a:rPr lang="en-IN" sz="1400" dirty="0"/>
              <a:t> + </a:t>
            </a:r>
            <a:r>
              <a:rPr lang="en-IN" sz="1400" dirty="0" err="1"/>
              <a:t>Tare_Weight</a:t>
            </a:r>
            <a:r>
              <a:rPr lang="en-IN" sz="1400" dirty="0"/>
              <a:t> for first time after cat stepped in.</a:t>
            </a:r>
          </a:p>
        </p:txBody>
      </p:sp>
    </p:spTree>
    <p:extLst>
      <p:ext uri="{BB962C8B-B14F-4D97-AF65-F5344CB8AC3E}">
        <p14:creationId xmlns:p14="http://schemas.microsoft.com/office/powerpoint/2010/main" val="43312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6" name="Google Shape;810;p38">
            <a:extLst>
              <a:ext uri="{FF2B5EF4-FFF2-40B4-BE49-F238E27FC236}">
                <a16:creationId xmlns:a16="http://schemas.microsoft.com/office/drawing/2014/main" id="{7A01B038-2E9D-C98C-A9C3-1041BC24C5F4}"/>
              </a:ext>
            </a:extLst>
          </p:cNvPr>
          <p:cNvSpPr txBox="1">
            <a:spLocks noGrp="1"/>
          </p:cNvSpPr>
          <p:nvPr>
            <p:ph type="body" idx="1"/>
          </p:nvPr>
        </p:nvSpPr>
        <p:spPr>
          <a:xfrm>
            <a:off x="415625" y="602901"/>
            <a:ext cx="8312700" cy="4383769"/>
          </a:xfrm>
          <a:prstGeom prst="rect">
            <a:avLst/>
          </a:prstGeom>
        </p:spPr>
        <p:txBody>
          <a:bodyPr spcFirstLastPara="1" wrap="square" lIns="0" tIns="0" rIns="0" bIns="0" anchor="t" anchorCtr="0">
            <a:noAutofit/>
          </a:bodyPr>
          <a:lstStyle/>
          <a:p>
            <a:pPr marL="171450" indent="-171450">
              <a:spcAft>
                <a:spcPts val="400"/>
              </a:spcAft>
            </a:pPr>
            <a:r>
              <a:rPr lang="en-IN" sz="1400" dirty="0" err="1"/>
              <a:t>Last_Stepin_Time</a:t>
            </a:r>
            <a:r>
              <a:rPr lang="en-IN" sz="1400" dirty="0"/>
              <a:t> – Time when cats step-in for </a:t>
            </a:r>
            <a:r>
              <a:rPr lang="en-IN" sz="1400" dirty="0" err="1"/>
              <a:t>last_time</a:t>
            </a:r>
            <a:r>
              <a:rPr lang="en-IN" sz="1400" dirty="0"/>
              <a:t>. when load sensor reading </a:t>
            </a:r>
            <a:r>
              <a:rPr lang="en-IN" sz="1400" dirty="0" err="1"/>
              <a:t>crosees</a:t>
            </a:r>
            <a:r>
              <a:rPr lang="en-IN" sz="1400" dirty="0"/>
              <a:t> 70% of </a:t>
            </a:r>
            <a:r>
              <a:rPr lang="en-IN" sz="1400" dirty="0" err="1"/>
              <a:t>Weight_of_cat</a:t>
            </a:r>
            <a:r>
              <a:rPr lang="en-IN" sz="1400" dirty="0"/>
              <a:t> + </a:t>
            </a:r>
            <a:r>
              <a:rPr lang="en-IN" sz="1400" dirty="0" err="1"/>
              <a:t>Tare_Weight</a:t>
            </a:r>
            <a:r>
              <a:rPr lang="en-IN" sz="1400" dirty="0"/>
              <a:t> for last time.</a:t>
            </a:r>
          </a:p>
          <a:p>
            <a:pPr marL="171450" indent="-171450">
              <a:spcAft>
                <a:spcPts val="400"/>
              </a:spcAft>
            </a:pPr>
            <a:r>
              <a:rPr lang="en-IN" sz="1400" dirty="0" err="1"/>
              <a:t>Last_Stepout_Time</a:t>
            </a:r>
            <a:r>
              <a:rPr lang="en-IN" sz="1400" dirty="0"/>
              <a:t> – Time when cats step-out for </a:t>
            </a:r>
            <a:r>
              <a:rPr lang="en-IN" sz="1400" dirty="0" err="1"/>
              <a:t>last_time</a:t>
            </a:r>
            <a:r>
              <a:rPr lang="en-IN" sz="1400" dirty="0"/>
              <a:t>, when load sensor reading </a:t>
            </a:r>
            <a:r>
              <a:rPr lang="en-IN" sz="1400" dirty="0" err="1"/>
              <a:t>crosees</a:t>
            </a:r>
            <a:r>
              <a:rPr lang="en-IN" sz="1400" dirty="0"/>
              <a:t> 70% of </a:t>
            </a:r>
            <a:r>
              <a:rPr lang="en-IN" sz="1400" dirty="0" err="1"/>
              <a:t>Weight_of_cat</a:t>
            </a:r>
            <a:r>
              <a:rPr lang="en-IN" sz="1400" dirty="0"/>
              <a:t> + </a:t>
            </a:r>
            <a:r>
              <a:rPr lang="en-IN" sz="1400" dirty="0" err="1"/>
              <a:t>Tare_Weight</a:t>
            </a:r>
            <a:r>
              <a:rPr lang="en-IN" sz="1400" dirty="0"/>
              <a:t> for last time after cat stepped in.</a:t>
            </a:r>
          </a:p>
          <a:p>
            <a:pPr marL="171450" indent="-171450">
              <a:spcAft>
                <a:spcPts val="400"/>
              </a:spcAft>
            </a:pPr>
            <a:r>
              <a:rPr lang="en-IN" sz="1400" dirty="0" err="1"/>
              <a:t>Stepping_In_Time</a:t>
            </a:r>
            <a:r>
              <a:rPr lang="en-IN" sz="1400" dirty="0"/>
              <a:t> – Time when cats step-in when it will sit there for longest time.</a:t>
            </a:r>
          </a:p>
          <a:p>
            <a:pPr marL="171450" indent="-171450">
              <a:spcAft>
                <a:spcPts val="400"/>
              </a:spcAft>
            </a:pPr>
            <a:r>
              <a:rPr lang="en-IN" sz="1400" dirty="0" err="1"/>
              <a:t>Stepping_Out_Time</a:t>
            </a:r>
            <a:r>
              <a:rPr lang="en-IN" sz="1400" dirty="0"/>
              <a:t> – Time when cats step-out when it will sit there for longest time.</a:t>
            </a:r>
          </a:p>
          <a:p>
            <a:pPr marL="171450" indent="-171450">
              <a:spcAft>
                <a:spcPts val="400"/>
              </a:spcAft>
            </a:pPr>
            <a:r>
              <a:rPr lang="en-IN" sz="1400" dirty="0" err="1"/>
              <a:t>Sit_time</a:t>
            </a:r>
            <a:r>
              <a:rPr lang="en-IN" sz="1400" dirty="0"/>
              <a:t> – Longest period of time when cat was in box, difference of </a:t>
            </a:r>
            <a:r>
              <a:rPr lang="en-IN" sz="1400" dirty="0" err="1"/>
              <a:t>Stepping_Out_Time</a:t>
            </a:r>
            <a:r>
              <a:rPr lang="en-IN" sz="1400" dirty="0"/>
              <a:t> and </a:t>
            </a:r>
            <a:r>
              <a:rPr lang="en-IN" sz="1400" dirty="0" err="1"/>
              <a:t>Stepping_In_Time</a:t>
            </a:r>
            <a:r>
              <a:rPr lang="en-IN" sz="1400" dirty="0"/>
              <a:t> </a:t>
            </a:r>
          </a:p>
          <a:p>
            <a:pPr marL="171450" indent="-171450">
              <a:spcAft>
                <a:spcPts val="400"/>
              </a:spcAft>
            </a:pPr>
            <a:r>
              <a:rPr lang="en-IN" sz="1400" dirty="0" err="1"/>
              <a:t>Times_Stepped</a:t>
            </a:r>
            <a:r>
              <a:rPr lang="en-IN" sz="1400" dirty="0"/>
              <a:t> – Number of times cat stepped in and out, total number of times load sensor reading </a:t>
            </a:r>
            <a:r>
              <a:rPr lang="en-IN" sz="1400" dirty="0" err="1"/>
              <a:t>crosees</a:t>
            </a:r>
            <a:r>
              <a:rPr lang="en-IN" sz="1400" dirty="0"/>
              <a:t> 70% of </a:t>
            </a:r>
            <a:r>
              <a:rPr lang="en-IN" sz="1400" dirty="0" err="1"/>
              <a:t>Weight_of_cat</a:t>
            </a:r>
            <a:r>
              <a:rPr lang="en-IN" sz="1400" dirty="0"/>
              <a:t> + </a:t>
            </a:r>
            <a:r>
              <a:rPr lang="en-IN" sz="1400" dirty="0" err="1"/>
              <a:t>Tare_Weight</a:t>
            </a:r>
            <a:r>
              <a:rPr lang="en-IN" sz="1400" dirty="0"/>
              <a:t> and then again comes back to </a:t>
            </a:r>
            <a:r>
              <a:rPr lang="en-IN" sz="1400" dirty="0" err="1"/>
              <a:t>tare_weight</a:t>
            </a:r>
            <a:r>
              <a:rPr lang="en-IN" sz="1400" dirty="0"/>
              <a:t>.</a:t>
            </a:r>
          </a:p>
          <a:p>
            <a:pPr marL="171450" indent="-171450">
              <a:spcAft>
                <a:spcPts val="400"/>
              </a:spcAft>
            </a:pPr>
            <a:r>
              <a:rPr lang="en-IN" sz="1400" dirty="0" err="1"/>
              <a:t>Points_Count</a:t>
            </a:r>
            <a:r>
              <a:rPr lang="en-IN" sz="1400" dirty="0"/>
              <a:t> – Points Count is the number Data Points(from sensor data) which has weight value more than 70% of Cat Wight + Tare Weight.</a:t>
            </a:r>
          </a:p>
          <a:p>
            <a:pPr marL="171450" indent="-171450">
              <a:spcAft>
                <a:spcPts val="400"/>
              </a:spcAft>
            </a:pPr>
            <a:r>
              <a:rPr lang="en-IN" sz="1400" dirty="0" err="1"/>
              <a:t>Points_Percentage</a:t>
            </a:r>
            <a:r>
              <a:rPr lang="en-IN" sz="1400" dirty="0"/>
              <a:t> – Points Percentage is the percentage of Points Count divided by Total Points, for a activity. It shows for the duration of Activity, how much percentage of time cat was in the box.</a:t>
            </a:r>
          </a:p>
          <a:p>
            <a:pPr marL="171450" indent="-171450">
              <a:spcAft>
                <a:spcPts val="400"/>
              </a:spcAft>
            </a:pPr>
            <a:r>
              <a:rPr lang="en-IN" sz="1400" dirty="0" err="1"/>
              <a:t>Weight_Variance</a:t>
            </a:r>
            <a:r>
              <a:rPr lang="en-IN" sz="1400" dirty="0"/>
              <a:t> – Weight Variance is the spread in points which is more than Cat Weight + Tare Weight. It shows the digging activity, more the Variance means more the digging.</a:t>
            </a:r>
          </a:p>
        </p:txBody>
      </p:sp>
    </p:spTree>
    <p:extLst>
      <p:ext uri="{BB962C8B-B14F-4D97-AF65-F5344CB8AC3E}">
        <p14:creationId xmlns:p14="http://schemas.microsoft.com/office/powerpoint/2010/main" val="365075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fontScale="90000"/>
          </a:bodyPr>
          <a:lstStyle/>
          <a:p>
            <a:pPr marL="0" lvl="0" indent="0" algn="l" rtl="0">
              <a:spcBef>
                <a:spcPts val="0"/>
              </a:spcBef>
              <a:spcAft>
                <a:spcPts val="0"/>
              </a:spcAft>
              <a:buNone/>
            </a:pPr>
            <a:r>
              <a:rPr lang="en" dirty="0"/>
              <a:t>04</a:t>
            </a:r>
            <a:br>
              <a:rPr lang="en" dirty="0"/>
            </a:br>
            <a:endParaRPr dirty="0"/>
          </a:p>
        </p:txBody>
      </p:sp>
      <p:sp>
        <p:nvSpPr>
          <p:cNvPr id="721" name="Google Shape;721;p33"/>
          <p:cNvSpPr txBox="1">
            <a:spLocks noGrp="1"/>
          </p:cNvSpPr>
          <p:nvPr>
            <p:ph type="title" idx="2"/>
          </p:nvPr>
        </p:nvSpPr>
        <p:spPr>
          <a:xfrm>
            <a:off x="409328" y="2787467"/>
            <a:ext cx="6044635" cy="498598"/>
          </a:xfrm>
          <a:prstGeom prst="rect">
            <a:avLst/>
          </a:prstGeom>
        </p:spPr>
        <p:txBody>
          <a:bodyPr spcFirstLastPara="1" wrap="square" lIns="0" tIns="0" rIns="0" bIns="0" anchor="t" anchorCtr="0">
            <a:spAutoFit/>
          </a:bodyPr>
          <a:lstStyle/>
          <a:p>
            <a:r>
              <a:rPr lang="en-IN" sz="3600" dirty="0"/>
              <a:t>Exploratory Data Analysis</a:t>
            </a:r>
            <a:endParaRPr sz="3600" dirty="0"/>
          </a:p>
        </p:txBody>
      </p:sp>
    </p:spTree>
    <p:extLst>
      <p:ext uri="{BB962C8B-B14F-4D97-AF65-F5344CB8AC3E}">
        <p14:creationId xmlns:p14="http://schemas.microsoft.com/office/powerpoint/2010/main" val="259427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72600"/>
            <a:ext cx="8312700" cy="27338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Sensor data</a:t>
            </a:r>
            <a:endParaRPr dirty="0"/>
          </a:p>
        </p:txBody>
      </p:sp>
      <p:sp>
        <p:nvSpPr>
          <p:cNvPr id="824" name="Google Shape;824;p40"/>
          <p:cNvSpPr txBox="1">
            <a:spLocks noGrp="1"/>
          </p:cNvSpPr>
          <p:nvPr>
            <p:ph type="body" idx="3"/>
          </p:nvPr>
        </p:nvSpPr>
        <p:spPr>
          <a:xfrm>
            <a:off x="4851125" y="1381706"/>
            <a:ext cx="3877200" cy="758594"/>
          </a:xfrm>
          <a:prstGeom prst="rect">
            <a:avLst/>
          </a:prstGeom>
        </p:spPr>
        <p:txBody>
          <a:bodyPr spcFirstLastPara="1" wrap="square" lIns="0" tIns="0" rIns="0" bIns="0" anchor="t" anchorCtr="0">
            <a:noAutofit/>
          </a:bodyPr>
          <a:lstStyle/>
          <a:p>
            <a:pPr marL="171450" indent="-171450">
              <a:spcAft>
                <a:spcPts val="400"/>
              </a:spcAft>
            </a:pPr>
            <a:r>
              <a:rPr lang="en-IN" dirty="0"/>
              <a:t>Sum of sensors gives better picture of cat activity</a:t>
            </a:r>
          </a:p>
          <a:p>
            <a:pPr marL="171450" indent="-171450">
              <a:spcAft>
                <a:spcPts val="400"/>
              </a:spcAft>
            </a:pPr>
            <a:r>
              <a:rPr lang="en-IN" dirty="0"/>
              <a:t>Total increase in weight = weight of cat</a:t>
            </a:r>
          </a:p>
          <a:p>
            <a:pPr marL="171450" indent="-171450">
              <a:spcAft>
                <a:spcPts val="400"/>
              </a:spcAft>
            </a:pPr>
            <a:r>
              <a:rPr lang="en-IN" dirty="0"/>
              <a:t>Sensor starts to record data whenever there is a disturbance in load sensor</a:t>
            </a:r>
          </a:p>
        </p:txBody>
      </p:sp>
      <p:sp>
        <p:nvSpPr>
          <p:cNvPr id="825" name="Google Shape;825;p40"/>
          <p:cNvSpPr txBox="1">
            <a:spLocks noGrp="1"/>
          </p:cNvSpPr>
          <p:nvPr>
            <p:ph type="subTitle" idx="4"/>
          </p:nvPr>
        </p:nvSpPr>
        <p:spPr>
          <a:xfrm>
            <a:off x="4851125" y="1121305"/>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Sum of reading of all sensors</a:t>
            </a:r>
            <a:endParaRPr dirty="0"/>
          </a:p>
        </p:txBody>
      </p:sp>
      <p:sp>
        <p:nvSpPr>
          <p:cNvPr id="826" name="Google Shape;826;p40"/>
          <p:cNvSpPr txBox="1">
            <a:spLocks noGrp="1"/>
          </p:cNvSpPr>
          <p:nvPr>
            <p:ph type="subTitle" idx="2"/>
          </p:nvPr>
        </p:nvSpPr>
        <p:spPr>
          <a:xfrm>
            <a:off x="415625" y="1121305"/>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Individual sensors</a:t>
            </a:r>
            <a:endParaRPr dirty="0"/>
          </a:p>
        </p:txBody>
      </p:sp>
      <p:sp>
        <p:nvSpPr>
          <p:cNvPr id="827" name="Google Shape;827;p40"/>
          <p:cNvSpPr txBox="1">
            <a:spLocks noGrp="1"/>
          </p:cNvSpPr>
          <p:nvPr>
            <p:ph type="body" idx="1"/>
          </p:nvPr>
        </p:nvSpPr>
        <p:spPr>
          <a:xfrm>
            <a:off x="360766" y="1381706"/>
            <a:ext cx="4094276" cy="668705"/>
          </a:xfrm>
          <a:prstGeom prst="rect">
            <a:avLst/>
          </a:prstGeom>
        </p:spPr>
        <p:txBody>
          <a:bodyPr spcFirstLastPara="1" wrap="square" lIns="0" tIns="0" rIns="0" bIns="0" anchor="t" anchorCtr="0">
            <a:noAutofit/>
          </a:bodyPr>
          <a:lstStyle/>
          <a:p>
            <a:pPr marL="171450" indent="-171450">
              <a:spcAft>
                <a:spcPts val="400"/>
              </a:spcAft>
            </a:pPr>
            <a:r>
              <a:rPr lang="en-IN" dirty="0"/>
              <a:t>All sensors have different Tare Weight for each and every activity.</a:t>
            </a:r>
          </a:p>
          <a:p>
            <a:pPr marL="171450" indent="-171450">
              <a:spcAft>
                <a:spcPts val="400"/>
              </a:spcAft>
            </a:pPr>
            <a:r>
              <a:rPr lang="en-IN" dirty="0"/>
              <a:t>Peak in all 4 load sensors starts and end at the same time for each activity.</a:t>
            </a:r>
          </a:p>
          <a:p>
            <a:pPr marL="0" indent="0">
              <a:spcAft>
                <a:spcPts val="400"/>
              </a:spcAft>
              <a:buNone/>
            </a:pPr>
            <a:endParaRPr lang="en-IN" dirty="0"/>
          </a:p>
          <a:p>
            <a:pPr marL="171450" indent="-171450">
              <a:spcAft>
                <a:spcPts val="400"/>
              </a:spcAft>
            </a:pPr>
            <a:endParaRPr dirty="0"/>
          </a:p>
        </p:txBody>
      </p:sp>
      <p:pic>
        <p:nvPicPr>
          <p:cNvPr id="5122" name="Picture 2">
            <a:extLst>
              <a:ext uri="{FF2B5EF4-FFF2-40B4-BE49-F238E27FC236}">
                <a16:creationId xmlns:a16="http://schemas.microsoft.com/office/drawing/2014/main" id="{026EBD43-D22A-01F9-D133-D95ABCD1A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 y="2140301"/>
            <a:ext cx="4599299" cy="28574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702E889-CE0A-416B-0EAC-FB879D6403A9}"/>
              </a:ext>
            </a:extLst>
          </p:cNvPr>
          <p:cNvPicPr>
            <a:picLocks noChangeAspect="1"/>
          </p:cNvPicPr>
          <p:nvPr/>
        </p:nvPicPr>
        <p:blipFill>
          <a:blip r:embed="rId4"/>
          <a:stretch>
            <a:fillRect/>
          </a:stretch>
        </p:blipFill>
        <p:spPr>
          <a:xfrm>
            <a:off x="4905206" y="2140300"/>
            <a:ext cx="3932885" cy="2857463"/>
          </a:xfrm>
          <a:prstGeom prst="rect">
            <a:avLst/>
          </a:prstGeom>
        </p:spPr>
      </p:pic>
      <p:sp>
        <p:nvSpPr>
          <p:cNvPr id="6" name="TextBox 5">
            <a:extLst>
              <a:ext uri="{FF2B5EF4-FFF2-40B4-BE49-F238E27FC236}">
                <a16:creationId xmlns:a16="http://schemas.microsoft.com/office/drawing/2014/main" id="{2A486408-A581-499E-29B0-B787D49051D2}"/>
              </a:ext>
            </a:extLst>
          </p:cNvPr>
          <p:cNvSpPr txBox="1"/>
          <p:nvPr/>
        </p:nvSpPr>
        <p:spPr>
          <a:xfrm>
            <a:off x="415625" y="722999"/>
            <a:ext cx="8312700" cy="261610"/>
          </a:xfrm>
          <a:prstGeom prst="rect">
            <a:avLst/>
          </a:prstGeom>
          <a:noFill/>
        </p:spPr>
        <p:txBody>
          <a:bodyPr wrap="square">
            <a:spAutoFit/>
          </a:bodyPr>
          <a:lstStyle/>
          <a:p>
            <a:pPr marL="171450" indent="-171450">
              <a:spcAft>
                <a:spcPts val="400"/>
              </a:spcAft>
            </a:pPr>
            <a:r>
              <a:rPr lang="en-US" sz="1100" dirty="0">
                <a:solidFill>
                  <a:schemeClr val="lt1"/>
                </a:solidFill>
                <a:latin typeface="Calibri"/>
                <a:cs typeface="Calibri"/>
                <a:sym typeface="Calibri"/>
              </a:rPr>
              <a:t>Noise in sensor value at start and end is because of cat digging the litter.</a:t>
            </a:r>
          </a:p>
        </p:txBody>
      </p:sp>
    </p:spTree>
    <p:extLst>
      <p:ext uri="{BB962C8B-B14F-4D97-AF65-F5344CB8AC3E}">
        <p14:creationId xmlns:p14="http://schemas.microsoft.com/office/powerpoint/2010/main" val="137803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164298"/>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Tare Weight</a:t>
            </a:r>
            <a:endParaRPr dirty="0"/>
          </a:p>
        </p:txBody>
      </p:sp>
      <p:sp>
        <p:nvSpPr>
          <p:cNvPr id="825" name="Google Shape;825;p40"/>
          <p:cNvSpPr txBox="1">
            <a:spLocks noGrp="1"/>
          </p:cNvSpPr>
          <p:nvPr>
            <p:ph type="subTitle" idx="4"/>
          </p:nvPr>
        </p:nvSpPr>
        <p:spPr>
          <a:xfrm>
            <a:off x="4934611" y="1578199"/>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Perfect Tare Weight Device</a:t>
            </a:r>
            <a:endParaRPr dirty="0"/>
          </a:p>
        </p:txBody>
      </p:sp>
      <p:sp>
        <p:nvSpPr>
          <p:cNvPr id="826" name="Google Shape;826;p40"/>
          <p:cNvSpPr txBox="1">
            <a:spLocks noGrp="1"/>
          </p:cNvSpPr>
          <p:nvPr>
            <p:ph type="subTitle" idx="2"/>
          </p:nvPr>
        </p:nvSpPr>
        <p:spPr>
          <a:xfrm>
            <a:off x="332191" y="1578199"/>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Example of Faulty Tare Weight Device</a:t>
            </a:r>
            <a:endParaRPr dirty="0"/>
          </a:p>
        </p:txBody>
      </p:sp>
      <p:sp>
        <p:nvSpPr>
          <p:cNvPr id="827" name="Google Shape;827;p40"/>
          <p:cNvSpPr txBox="1">
            <a:spLocks noGrp="1"/>
          </p:cNvSpPr>
          <p:nvPr>
            <p:ph type="body" idx="1"/>
          </p:nvPr>
        </p:nvSpPr>
        <p:spPr>
          <a:xfrm>
            <a:off x="415625" y="391886"/>
            <a:ext cx="8312700" cy="1180310"/>
          </a:xfrm>
          <a:prstGeom prst="rect">
            <a:avLst/>
          </a:prstGeom>
        </p:spPr>
        <p:txBody>
          <a:bodyPr spcFirstLastPara="1" wrap="square" lIns="0" tIns="0" rIns="0" bIns="0" anchor="t" anchorCtr="0">
            <a:noAutofit/>
          </a:bodyPr>
          <a:lstStyle/>
          <a:p>
            <a:pPr marL="171450" indent="-171450">
              <a:spcAft>
                <a:spcPts val="400"/>
              </a:spcAft>
            </a:pPr>
            <a:r>
              <a:rPr lang="en-IN" dirty="0"/>
              <a:t>It Weight reading of box without cat.</a:t>
            </a:r>
          </a:p>
          <a:p>
            <a:pPr marL="171450" indent="-171450">
              <a:spcAft>
                <a:spcPts val="400"/>
              </a:spcAft>
            </a:pPr>
            <a:r>
              <a:rPr lang="en-IN" dirty="0"/>
              <a:t>There were few devices whose Tare Weight sensor was showing wrong tare weight.</a:t>
            </a:r>
            <a:endParaRPr lang="en-IN" sz="1000" dirty="0"/>
          </a:p>
          <a:p>
            <a:pPr marL="171450" indent="-171450">
              <a:spcAft>
                <a:spcPts val="400"/>
              </a:spcAft>
            </a:pPr>
            <a:r>
              <a:rPr lang="en-IN" sz="1000" dirty="0"/>
              <a:t>In few devices Tare Weight.</a:t>
            </a:r>
          </a:p>
          <a:p>
            <a:pPr marL="171450" indent="-171450">
              <a:spcAft>
                <a:spcPts val="400"/>
              </a:spcAft>
            </a:pPr>
            <a:r>
              <a:rPr lang="en-IN" sz="1000" dirty="0"/>
              <a:t>24 Devices had missing Tare Weight values.</a:t>
            </a:r>
            <a:endParaRPr lang="en-IN" dirty="0"/>
          </a:p>
          <a:p>
            <a:pPr marL="171450" indent="-171450">
              <a:spcAft>
                <a:spcPts val="400"/>
              </a:spcAft>
            </a:pPr>
            <a:r>
              <a:rPr lang="en-IN" dirty="0"/>
              <a:t>7 devices doesn’t had any Tare Weight value.</a:t>
            </a:r>
          </a:p>
          <a:p>
            <a:pPr marL="171450" indent="-171450">
              <a:spcAft>
                <a:spcPts val="400"/>
              </a:spcAft>
            </a:pPr>
            <a:r>
              <a:rPr lang="en-IN" dirty="0"/>
              <a:t>We will use calculated Tare Weight as its showing correct Tare Weight even when given Tare Weight seems faulty.</a:t>
            </a:r>
          </a:p>
        </p:txBody>
      </p:sp>
      <p:pic>
        <p:nvPicPr>
          <p:cNvPr id="9" name="Picture 8">
            <a:extLst>
              <a:ext uri="{FF2B5EF4-FFF2-40B4-BE49-F238E27FC236}">
                <a16:creationId xmlns:a16="http://schemas.microsoft.com/office/drawing/2014/main" id="{004941C8-8791-D14A-BB4D-FAEB8CE5E3B6}"/>
              </a:ext>
            </a:extLst>
          </p:cNvPr>
          <p:cNvPicPr>
            <a:picLocks noChangeAspect="1"/>
          </p:cNvPicPr>
          <p:nvPr/>
        </p:nvPicPr>
        <p:blipFill>
          <a:blip r:embed="rId3"/>
          <a:stretch>
            <a:fillRect/>
          </a:stretch>
        </p:blipFill>
        <p:spPr>
          <a:xfrm>
            <a:off x="332189" y="3304902"/>
            <a:ext cx="4070353" cy="1687784"/>
          </a:xfrm>
          <a:prstGeom prst="rect">
            <a:avLst/>
          </a:prstGeom>
        </p:spPr>
      </p:pic>
      <p:pic>
        <p:nvPicPr>
          <p:cNvPr id="11" name="Picture 10">
            <a:extLst>
              <a:ext uri="{FF2B5EF4-FFF2-40B4-BE49-F238E27FC236}">
                <a16:creationId xmlns:a16="http://schemas.microsoft.com/office/drawing/2014/main" id="{E2A60482-5C7D-1377-700B-18529577E9E5}"/>
              </a:ext>
            </a:extLst>
          </p:cNvPr>
          <p:cNvPicPr>
            <a:picLocks noChangeAspect="1"/>
          </p:cNvPicPr>
          <p:nvPr/>
        </p:nvPicPr>
        <p:blipFill>
          <a:blip r:embed="rId4"/>
          <a:stretch>
            <a:fillRect/>
          </a:stretch>
        </p:blipFill>
        <p:spPr>
          <a:xfrm>
            <a:off x="4741459" y="1838599"/>
            <a:ext cx="3877200" cy="1466303"/>
          </a:xfrm>
          <a:prstGeom prst="rect">
            <a:avLst/>
          </a:prstGeom>
        </p:spPr>
      </p:pic>
      <p:pic>
        <p:nvPicPr>
          <p:cNvPr id="13" name="Picture 12">
            <a:extLst>
              <a:ext uri="{FF2B5EF4-FFF2-40B4-BE49-F238E27FC236}">
                <a16:creationId xmlns:a16="http://schemas.microsoft.com/office/drawing/2014/main" id="{B03372FC-29A7-1E0C-CCE5-986F90B7FF0F}"/>
              </a:ext>
            </a:extLst>
          </p:cNvPr>
          <p:cNvPicPr>
            <a:picLocks noChangeAspect="1"/>
          </p:cNvPicPr>
          <p:nvPr/>
        </p:nvPicPr>
        <p:blipFill>
          <a:blip r:embed="rId5"/>
          <a:stretch>
            <a:fillRect/>
          </a:stretch>
        </p:blipFill>
        <p:spPr>
          <a:xfrm>
            <a:off x="4741459" y="3304902"/>
            <a:ext cx="3986866" cy="1693188"/>
          </a:xfrm>
          <a:prstGeom prst="rect">
            <a:avLst/>
          </a:prstGeom>
        </p:spPr>
      </p:pic>
      <p:pic>
        <p:nvPicPr>
          <p:cNvPr id="15" name="Picture 14">
            <a:extLst>
              <a:ext uri="{FF2B5EF4-FFF2-40B4-BE49-F238E27FC236}">
                <a16:creationId xmlns:a16="http://schemas.microsoft.com/office/drawing/2014/main" id="{6D5C7AC7-D696-2763-92B0-A0FE5D2EDEFD}"/>
              </a:ext>
            </a:extLst>
          </p:cNvPr>
          <p:cNvPicPr>
            <a:picLocks noChangeAspect="1"/>
          </p:cNvPicPr>
          <p:nvPr/>
        </p:nvPicPr>
        <p:blipFill>
          <a:blip r:embed="rId6"/>
          <a:stretch>
            <a:fillRect/>
          </a:stretch>
        </p:blipFill>
        <p:spPr>
          <a:xfrm>
            <a:off x="332189" y="1844602"/>
            <a:ext cx="4070353" cy="1460300"/>
          </a:xfrm>
          <a:prstGeom prst="rect">
            <a:avLst/>
          </a:prstGeom>
        </p:spPr>
      </p:pic>
    </p:spTree>
    <p:extLst>
      <p:ext uri="{BB962C8B-B14F-4D97-AF65-F5344CB8AC3E}">
        <p14:creationId xmlns:p14="http://schemas.microsoft.com/office/powerpoint/2010/main" val="150364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265800"/>
            <a:ext cx="8312700" cy="2293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Cat Weight</a:t>
            </a:r>
            <a:endParaRPr dirty="0"/>
          </a:p>
        </p:txBody>
      </p:sp>
      <p:sp>
        <p:nvSpPr>
          <p:cNvPr id="804" name="Google Shape;804;p37"/>
          <p:cNvSpPr txBox="1">
            <a:spLocks noGrp="1"/>
          </p:cNvSpPr>
          <p:nvPr>
            <p:ph type="body" idx="1"/>
          </p:nvPr>
        </p:nvSpPr>
        <p:spPr>
          <a:xfrm>
            <a:off x="415625" y="605613"/>
            <a:ext cx="8312700" cy="372582"/>
          </a:xfrm>
          <a:prstGeom prst="rect">
            <a:avLst/>
          </a:prstGeom>
        </p:spPr>
        <p:txBody>
          <a:bodyPr spcFirstLastPara="1" wrap="square" lIns="0" tIns="0" rIns="0" bIns="0" anchor="t" anchorCtr="0">
            <a:noAutofit/>
          </a:bodyPr>
          <a:lstStyle/>
          <a:p>
            <a:pPr marL="171450" indent="-171450">
              <a:spcAft>
                <a:spcPts val="400"/>
              </a:spcAft>
            </a:pPr>
            <a:r>
              <a:rPr lang="en-IN" dirty="0"/>
              <a:t>It is the only cat </a:t>
            </a:r>
            <a:r>
              <a:rPr lang="en-IN" sz="1000" dirty="0"/>
              <a:t>Morphological feature</a:t>
            </a:r>
            <a:r>
              <a:rPr lang="en-IN" dirty="0"/>
              <a:t> we got from data.</a:t>
            </a:r>
          </a:p>
          <a:p>
            <a:pPr marL="171450" indent="-171450">
              <a:spcAft>
                <a:spcPts val="400"/>
              </a:spcAft>
            </a:pPr>
            <a:r>
              <a:rPr lang="en-IN" dirty="0"/>
              <a:t>There were many Outliers in </a:t>
            </a:r>
            <a:r>
              <a:rPr lang="en-IN" dirty="0" err="1"/>
              <a:t>Weight_of_cat</a:t>
            </a:r>
            <a:r>
              <a:rPr lang="en-IN" dirty="0"/>
              <a:t>.</a:t>
            </a:r>
          </a:p>
          <a:p>
            <a:pPr marL="171450" indent="-171450">
              <a:spcAft>
                <a:spcPts val="400"/>
              </a:spcAft>
            </a:pPr>
            <a:r>
              <a:rPr lang="en-IN" dirty="0"/>
              <a:t>We have detected those Outliers by IQR method, we have used 3 times IQR range for this problem.</a:t>
            </a:r>
          </a:p>
          <a:p>
            <a:pPr marL="171450" indent="-171450">
              <a:spcAft>
                <a:spcPts val="400"/>
              </a:spcAft>
            </a:pPr>
            <a:r>
              <a:rPr lang="en-IN" dirty="0"/>
              <a:t>We have imputed those outliers with median of </a:t>
            </a:r>
            <a:r>
              <a:rPr lang="en-IN" dirty="0" err="1"/>
              <a:t>Weight_of_cat</a:t>
            </a:r>
            <a:r>
              <a:rPr lang="en-IN" dirty="0"/>
              <a:t> for each cat.</a:t>
            </a:r>
            <a:endParaRPr dirty="0"/>
          </a:p>
        </p:txBody>
      </p:sp>
      <p:pic>
        <p:nvPicPr>
          <p:cNvPr id="1026" name="Picture 2">
            <a:extLst>
              <a:ext uri="{FF2B5EF4-FFF2-40B4-BE49-F238E27FC236}">
                <a16:creationId xmlns:a16="http://schemas.microsoft.com/office/drawing/2014/main" id="{86E50A22-2377-EE19-2990-195916F60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6767"/>
            <a:ext cx="4572000" cy="351673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4572E678-BCA6-9290-B0EC-1CF287E4C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031" y="1626767"/>
            <a:ext cx="4475969" cy="351673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826;p40">
            <a:extLst>
              <a:ext uri="{FF2B5EF4-FFF2-40B4-BE49-F238E27FC236}">
                <a16:creationId xmlns:a16="http://schemas.microsoft.com/office/drawing/2014/main" id="{9353E752-EB49-C254-1E42-1FBE775E1D6C}"/>
              </a:ext>
            </a:extLst>
          </p:cNvPr>
          <p:cNvSpPr txBox="1">
            <a:spLocks/>
          </p:cNvSpPr>
          <p:nvPr/>
        </p:nvSpPr>
        <p:spPr>
          <a:xfrm>
            <a:off x="347400" y="1366367"/>
            <a:ext cx="3877200" cy="260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accent1"/>
                </a:solidFill>
                <a:latin typeface="Calibri"/>
                <a:cs typeface="Calibri"/>
              </a:rPr>
              <a:t>Before Treating Outlier</a:t>
            </a:r>
            <a:endParaRPr lang="en-US" b="1" dirty="0">
              <a:solidFill>
                <a:schemeClr val="accent1"/>
              </a:solidFill>
              <a:latin typeface="Calibri"/>
              <a:cs typeface="Calibri"/>
              <a:sym typeface="Calibri"/>
            </a:endParaRPr>
          </a:p>
        </p:txBody>
      </p:sp>
      <p:sp>
        <p:nvSpPr>
          <p:cNvPr id="6" name="Google Shape;826;p40">
            <a:extLst>
              <a:ext uri="{FF2B5EF4-FFF2-40B4-BE49-F238E27FC236}">
                <a16:creationId xmlns:a16="http://schemas.microsoft.com/office/drawing/2014/main" id="{5017DD17-77E7-D20B-CE4C-64294A9D5D8F}"/>
              </a:ext>
            </a:extLst>
          </p:cNvPr>
          <p:cNvSpPr txBox="1">
            <a:spLocks/>
          </p:cNvSpPr>
          <p:nvPr/>
        </p:nvSpPr>
        <p:spPr>
          <a:xfrm>
            <a:off x="4919400" y="1366367"/>
            <a:ext cx="3877200" cy="260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accent1"/>
                </a:solidFill>
                <a:latin typeface="Calibri"/>
                <a:cs typeface="Calibri"/>
              </a:rPr>
              <a:t>After Treating Outlier</a:t>
            </a:r>
            <a:endParaRPr lang="en-US" b="1" dirty="0">
              <a:solidFill>
                <a:schemeClr val="accent1"/>
              </a:solidFill>
              <a:latin typeface="Calibri"/>
              <a:cs typeface="Calibri"/>
              <a:sym typeface="Calibri"/>
            </a:endParaRPr>
          </a:p>
        </p:txBody>
      </p:sp>
    </p:spTree>
    <p:extLst>
      <p:ext uri="{BB962C8B-B14F-4D97-AF65-F5344CB8AC3E}">
        <p14:creationId xmlns:p14="http://schemas.microsoft.com/office/powerpoint/2010/main" val="134785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151697"/>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Activity – Non-Elimination, Urination, Defecation</a:t>
            </a:r>
            <a:endParaRPr dirty="0"/>
          </a:p>
        </p:txBody>
      </p:sp>
      <p:sp>
        <p:nvSpPr>
          <p:cNvPr id="826" name="Google Shape;826;p40"/>
          <p:cNvSpPr txBox="1">
            <a:spLocks noGrp="1"/>
          </p:cNvSpPr>
          <p:nvPr>
            <p:ph type="subTitle" idx="2"/>
          </p:nvPr>
        </p:nvSpPr>
        <p:spPr>
          <a:xfrm>
            <a:off x="4571975" y="50029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Count of different activities for each cat</a:t>
            </a:r>
            <a:endParaRPr dirty="0"/>
          </a:p>
        </p:txBody>
      </p:sp>
      <p:sp>
        <p:nvSpPr>
          <p:cNvPr id="827" name="Google Shape;827;p40"/>
          <p:cNvSpPr txBox="1">
            <a:spLocks noGrp="1"/>
          </p:cNvSpPr>
          <p:nvPr>
            <p:ph type="body" idx="1"/>
          </p:nvPr>
        </p:nvSpPr>
        <p:spPr>
          <a:xfrm>
            <a:off x="4571975" y="807245"/>
            <a:ext cx="3877200" cy="731530"/>
          </a:xfrm>
          <a:prstGeom prst="rect">
            <a:avLst/>
          </a:prstGeom>
        </p:spPr>
        <p:txBody>
          <a:bodyPr spcFirstLastPara="1" wrap="square" lIns="0" tIns="0" rIns="0" bIns="0" anchor="t" anchorCtr="0">
            <a:noAutofit/>
          </a:bodyPr>
          <a:lstStyle/>
          <a:p>
            <a:pPr marL="171450" indent="-171450">
              <a:spcAft>
                <a:spcPts val="400"/>
              </a:spcAft>
            </a:pPr>
            <a:r>
              <a:rPr lang="en-IN" dirty="0"/>
              <a:t>Different cats shows different behaviour.</a:t>
            </a:r>
          </a:p>
          <a:p>
            <a:pPr marL="171450" indent="-171450">
              <a:spcAft>
                <a:spcPts val="400"/>
              </a:spcAft>
            </a:pPr>
            <a:r>
              <a:rPr lang="en-IN" dirty="0"/>
              <a:t>All cats Urinates more than Defecates.</a:t>
            </a:r>
          </a:p>
          <a:p>
            <a:pPr marL="171450" indent="-171450">
              <a:spcAft>
                <a:spcPts val="400"/>
              </a:spcAft>
            </a:pPr>
            <a:r>
              <a:rPr lang="en-IN" dirty="0"/>
              <a:t>Cat name Azure has more non-elimination because for device VB00000000000171 has only non-elimination.</a:t>
            </a:r>
          </a:p>
          <a:p>
            <a:pPr marL="171450" indent="-171450">
              <a:spcAft>
                <a:spcPts val="400"/>
              </a:spcAft>
            </a:pPr>
            <a:endParaRPr dirty="0"/>
          </a:p>
        </p:txBody>
      </p:sp>
      <p:pic>
        <p:nvPicPr>
          <p:cNvPr id="3" name="Picture 2">
            <a:extLst>
              <a:ext uri="{FF2B5EF4-FFF2-40B4-BE49-F238E27FC236}">
                <a16:creationId xmlns:a16="http://schemas.microsoft.com/office/drawing/2014/main" id="{7885B266-D3EE-474F-5507-D2FE662125FF}"/>
              </a:ext>
            </a:extLst>
          </p:cNvPr>
          <p:cNvPicPr>
            <a:picLocks noChangeAspect="1"/>
          </p:cNvPicPr>
          <p:nvPr/>
        </p:nvPicPr>
        <p:blipFill>
          <a:blip r:embed="rId3"/>
          <a:stretch>
            <a:fillRect/>
          </a:stretch>
        </p:blipFill>
        <p:spPr>
          <a:xfrm>
            <a:off x="4571975" y="1628865"/>
            <a:ext cx="4572000" cy="3472128"/>
          </a:xfrm>
          <a:prstGeom prst="rect">
            <a:avLst/>
          </a:prstGeom>
        </p:spPr>
      </p:pic>
      <p:sp>
        <p:nvSpPr>
          <p:cNvPr id="13" name="Google Shape;826;p40">
            <a:extLst>
              <a:ext uri="{FF2B5EF4-FFF2-40B4-BE49-F238E27FC236}">
                <a16:creationId xmlns:a16="http://schemas.microsoft.com/office/drawing/2014/main" id="{F029E717-711C-1F12-FBB1-3D112186F02A}"/>
              </a:ext>
            </a:extLst>
          </p:cNvPr>
          <p:cNvSpPr txBox="1">
            <a:spLocks/>
          </p:cNvSpPr>
          <p:nvPr/>
        </p:nvSpPr>
        <p:spPr>
          <a:xfrm>
            <a:off x="415625" y="500294"/>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Count of different activities</a:t>
            </a:r>
          </a:p>
        </p:txBody>
      </p:sp>
      <p:sp>
        <p:nvSpPr>
          <p:cNvPr id="14" name="Google Shape;827;p40">
            <a:extLst>
              <a:ext uri="{FF2B5EF4-FFF2-40B4-BE49-F238E27FC236}">
                <a16:creationId xmlns:a16="http://schemas.microsoft.com/office/drawing/2014/main" id="{7D7F972C-3C46-63EE-5346-F6082375CC92}"/>
              </a:ext>
            </a:extLst>
          </p:cNvPr>
          <p:cNvSpPr txBox="1">
            <a:spLocks/>
          </p:cNvSpPr>
          <p:nvPr/>
        </p:nvSpPr>
        <p:spPr>
          <a:xfrm>
            <a:off x="415625" y="807245"/>
            <a:ext cx="3877200" cy="13946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1pPr>
            <a:lvl2pPr marL="914400" marR="0" lvl="1"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2pPr>
            <a:lvl3pPr marL="1371600" marR="0" lvl="2"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3pPr>
            <a:lvl4pPr marL="1828800" marR="0" lvl="3"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4pPr>
            <a:lvl5pPr marL="2286000" marR="0" lvl="4"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5pPr>
            <a:lvl6pPr marL="2743200" marR="0" lvl="5"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6pPr>
            <a:lvl7pPr marL="3200400" marR="0" lvl="6"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7pPr>
            <a:lvl8pPr marL="3657600" marR="0" lvl="7"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8pPr>
            <a:lvl9pPr marL="4114800" marR="0" lvl="8" indent="-292100" algn="l" rtl="0">
              <a:lnSpc>
                <a:spcPct val="100000"/>
              </a:lnSpc>
              <a:spcBef>
                <a:spcPts val="400"/>
              </a:spcBef>
              <a:spcAft>
                <a:spcPts val="40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9pPr>
          </a:lstStyle>
          <a:p>
            <a:pPr marL="171450" indent="-171450">
              <a:spcAft>
                <a:spcPts val="400"/>
              </a:spcAft>
            </a:pPr>
            <a:r>
              <a:rPr lang="en-US" dirty="0"/>
              <a:t>Total Elimination Activities = 8926</a:t>
            </a:r>
          </a:p>
          <a:p>
            <a:pPr marL="171450" indent="-171450">
              <a:spcAft>
                <a:spcPts val="400"/>
              </a:spcAft>
            </a:pPr>
            <a:r>
              <a:rPr lang="en-US" dirty="0"/>
              <a:t>Total Non-Elimination Activities = 4146</a:t>
            </a:r>
          </a:p>
          <a:p>
            <a:pPr marL="171450" indent="-171450">
              <a:spcAft>
                <a:spcPts val="400"/>
              </a:spcAft>
            </a:pPr>
            <a:r>
              <a:rPr lang="en-US" dirty="0"/>
              <a:t>Total Urination Activities = 6610</a:t>
            </a:r>
          </a:p>
          <a:p>
            <a:pPr marL="171450" indent="-171450">
              <a:spcAft>
                <a:spcPts val="400"/>
              </a:spcAft>
            </a:pPr>
            <a:r>
              <a:rPr lang="en-US" dirty="0"/>
              <a:t>Total Defecation Activities = 2316</a:t>
            </a:r>
          </a:p>
          <a:p>
            <a:pPr marL="171450" indent="-171450">
              <a:spcAft>
                <a:spcPts val="400"/>
              </a:spcAft>
            </a:pPr>
            <a:r>
              <a:rPr lang="en-US" dirty="0"/>
              <a:t>Elimination Activities is 215.29% more than Non-Elimination Activities.</a:t>
            </a:r>
          </a:p>
          <a:p>
            <a:pPr marL="171450" indent="-171450">
              <a:spcAft>
                <a:spcPts val="400"/>
              </a:spcAft>
            </a:pPr>
            <a:r>
              <a:rPr lang="en-US" dirty="0"/>
              <a:t>Urination Activities is 285.40% more than Defecation Activities.</a:t>
            </a:r>
          </a:p>
          <a:p>
            <a:pPr marL="171450" indent="-171450">
              <a:spcAft>
                <a:spcPts val="400"/>
              </a:spcAft>
            </a:pPr>
            <a:endParaRPr lang="en-US" dirty="0"/>
          </a:p>
          <a:p>
            <a:pPr marL="171450" indent="-171450">
              <a:spcAft>
                <a:spcPts val="400"/>
              </a:spcAft>
            </a:pPr>
            <a:endParaRPr lang="en-US" dirty="0"/>
          </a:p>
          <a:p>
            <a:pPr marL="171450" indent="-171450">
              <a:spcAft>
                <a:spcPts val="400"/>
              </a:spcAft>
            </a:pPr>
            <a:endParaRPr lang="en-US" dirty="0"/>
          </a:p>
          <a:p>
            <a:pPr marL="171450" indent="-171450">
              <a:spcAft>
                <a:spcPts val="400"/>
              </a:spcAft>
            </a:pPr>
            <a:endParaRPr lang="en-US" dirty="0"/>
          </a:p>
          <a:p>
            <a:pPr marL="171450" indent="-171450">
              <a:spcAft>
                <a:spcPts val="400"/>
              </a:spcAft>
            </a:pPr>
            <a:endParaRPr lang="en-US" dirty="0"/>
          </a:p>
          <a:p>
            <a:pPr marL="171450" indent="-171450">
              <a:spcAft>
                <a:spcPts val="400"/>
              </a:spcAft>
            </a:pPr>
            <a:endParaRPr lang="en-US" dirty="0"/>
          </a:p>
        </p:txBody>
      </p:sp>
      <p:pic>
        <p:nvPicPr>
          <p:cNvPr id="1026" name="Picture 2">
            <a:extLst>
              <a:ext uri="{FF2B5EF4-FFF2-40B4-BE49-F238E27FC236}">
                <a16:creationId xmlns:a16="http://schemas.microsoft.com/office/drawing/2014/main" id="{6C67919B-2F14-3230-8174-586A96831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5" y="2352188"/>
            <a:ext cx="27051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61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72600"/>
            <a:ext cx="8312700" cy="28358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Cat Behaviour Across different Cat  Morphology</a:t>
            </a:r>
            <a:endParaRPr dirty="0"/>
          </a:p>
        </p:txBody>
      </p:sp>
      <p:sp>
        <p:nvSpPr>
          <p:cNvPr id="804" name="Google Shape;804;p37"/>
          <p:cNvSpPr txBox="1">
            <a:spLocks noGrp="1"/>
          </p:cNvSpPr>
          <p:nvPr>
            <p:ph type="body" idx="1"/>
          </p:nvPr>
        </p:nvSpPr>
        <p:spPr>
          <a:xfrm>
            <a:off x="415625" y="656185"/>
            <a:ext cx="8312700" cy="973362"/>
          </a:xfrm>
          <a:prstGeom prst="rect">
            <a:avLst/>
          </a:prstGeom>
        </p:spPr>
        <p:txBody>
          <a:bodyPr spcFirstLastPara="1" wrap="square" lIns="0" tIns="0" rIns="0" bIns="0" anchor="t" anchorCtr="0">
            <a:noAutofit/>
          </a:bodyPr>
          <a:lstStyle/>
          <a:p>
            <a:pPr marL="171450" indent="-171450">
              <a:spcAft>
                <a:spcPts val="400"/>
              </a:spcAft>
            </a:pPr>
            <a:r>
              <a:rPr lang="en-IN" sz="1200" dirty="0"/>
              <a:t>Cat Weight is the only cat Morphological feature we have given in data, so we can classify cats based on their weight.</a:t>
            </a:r>
          </a:p>
          <a:p>
            <a:pPr marL="171450" indent="-171450">
              <a:spcAft>
                <a:spcPts val="400"/>
              </a:spcAft>
            </a:pPr>
            <a:r>
              <a:rPr lang="en-IN" sz="1200" dirty="0"/>
              <a:t>On Average cat Urinates 328% more than it Defecates, but this varies greatly across different cats.</a:t>
            </a:r>
          </a:p>
          <a:p>
            <a:pPr marL="171450" indent="-171450">
              <a:spcAft>
                <a:spcPts val="400"/>
              </a:spcAft>
            </a:pPr>
            <a:r>
              <a:rPr lang="en-IN" sz="1200" dirty="0"/>
              <a:t>Cat </a:t>
            </a:r>
            <a:r>
              <a:rPr lang="en-US" sz="1200" dirty="0"/>
              <a:t>Urination/Defecation ratio has no significant relation with Cat Weight.</a:t>
            </a:r>
          </a:p>
        </p:txBody>
      </p:sp>
      <p:sp>
        <p:nvSpPr>
          <p:cNvPr id="2" name="Google Shape;826;p40">
            <a:extLst>
              <a:ext uri="{FF2B5EF4-FFF2-40B4-BE49-F238E27FC236}">
                <a16:creationId xmlns:a16="http://schemas.microsoft.com/office/drawing/2014/main" id="{30674FE5-072D-A530-3B5F-5CE9FC3D3B43}"/>
              </a:ext>
            </a:extLst>
          </p:cNvPr>
          <p:cNvSpPr txBox="1">
            <a:spLocks/>
          </p:cNvSpPr>
          <p:nvPr/>
        </p:nvSpPr>
        <p:spPr>
          <a:xfrm>
            <a:off x="415625" y="1499347"/>
            <a:ext cx="43071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Urination/Defecation ratio sorted by cat weight</a:t>
            </a:r>
          </a:p>
        </p:txBody>
      </p:sp>
      <p:pic>
        <p:nvPicPr>
          <p:cNvPr id="6" name="Picture 5">
            <a:extLst>
              <a:ext uri="{FF2B5EF4-FFF2-40B4-BE49-F238E27FC236}">
                <a16:creationId xmlns:a16="http://schemas.microsoft.com/office/drawing/2014/main" id="{C76A00FC-E1C9-0607-C094-041DB414C4AB}"/>
              </a:ext>
            </a:extLst>
          </p:cNvPr>
          <p:cNvPicPr>
            <a:picLocks noChangeAspect="1"/>
          </p:cNvPicPr>
          <p:nvPr/>
        </p:nvPicPr>
        <p:blipFill>
          <a:blip r:embed="rId3"/>
          <a:stretch>
            <a:fillRect/>
          </a:stretch>
        </p:blipFill>
        <p:spPr>
          <a:xfrm>
            <a:off x="415625" y="1843008"/>
            <a:ext cx="5780191" cy="3081492"/>
          </a:xfrm>
          <a:prstGeom prst="rect">
            <a:avLst/>
          </a:prstGeom>
        </p:spPr>
      </p:pic>
    </p:spTree>
    <p:extLst>
      <p:ext uri="{BB962C8B-B14F-4D97-AF65-F5344CB8AC3E}">
        <p14:creationId xmlns:p14="http://schemas.microsoft.com/office/powerpoint/2010/main" val="22965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72600"/>
            <a:ext cx="8312700" cy="511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Cat Name</a:t>
            </a:r>
            <a:endParaRPr dirty="0"/>
          </a:p>
        </p:txBody>
      </p:sp>
      <p:sp>
        <p:nvSpPr>
          <p:cNvPr id="804" name="Google Shape;804;p37"/>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p>
            <a:pPr marL="171450" indent="-171450">
              <a:spcAft>
                <a:spcPts val="400"/>
              </a:spcAft>
            </a:pPr>
            <a:r>
              <a:rPr lang="en-IN" sz="1600" dirty="0"/>
              <a:t>Total number of cats is 51.</a:t>
            </a:r>
          </a:p>
          <a:p>
            <a:pPr marL="171450" indent="-171450">
              <a:spcAft>
                <a:spcPts val="400"/>
              </a:spcAft>
            </a:pPr>
            <a:r>
              <a:rPr lang="en-IN" sz="1600" dirty="0"/>
              <a:t>Most of the cat used more than one device.</a:t>
            </a:r>
          </a:p>
          <a:p>
            <a:pPr marL="171450" indent="-171450">
              <a:spcAft>
                <a:spcPts val="400"/>
              </a:spcAft>
            </a:pPr>
            <a:r>
              <a:rPr lang="en-IN" sz="1600" dirty="0"/>
              <a:t>246 Activities has missing Cat Name.</a:t>
            </a:r>
          </a:p>
          <a:p>
            <a:pPr marL="171450" indent="-171450">
              <a:spcAft>
                <a:spcPts val="400"/>
              </a:spcAft>
            </a:pPr>
            <a:r>
              <a:rPr lang="en-IN" sz="1600" dirty="0"/>
              <a:t>Out of 82 devices, 53 devices has missing Cat Name.</a:t>
            </a:r>
          </a:p>
          <a:p>
            <a:pPr marL="171450" indent="-171450">
              <a:spcAft>
                <a:spcPts val="400"/>
              </a:spcAft>
            </a:pPr>
            <a:r>
              <a:rPr lang="en-IN" sz="1600" b="1" dirty="0"/>
              <a:t>We have imputed missing cat names in the devices which was used by only one cat.</a:t>
            </a:r>
          </a:p>
          <a:p>
            <a:pPr marL="171450" indent="-171450">
              <a:spcAft>
                <a:spcPts val="400"/>
              </a:spcAft>
            </a:pPr>
            <a:r>
              <a:rPr lang="en-IN" sz="1600" dirty="0"/>
              <a:t>By this method we have added cat name in 102 activities, and fixed missing cat name in 32 devices.</a:t>
            </a:r>
          </a:p>
        </p:txBody>
      </p:sp>
    </p:spTree>
    <p:extLst>
      <p:ext uri="{BB962C8B-B14F-4D97-AF65-F5344CB8AC3E}">
        <p14:creationId xmlns:p14="http://schemas.microsoft.com/office/powerpoint/2010/main" val="320308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72600"/>
            <a:ext cx="8312700" cy="511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err="1"/>
              <a:t>Device_ID</a:t>
            </a:r>
            <a:endParaRPr dirty="0"/>
          </a:p>
        </p:txBody>
      </p:sp>
      <p:sp>
        <p:nvSpPr>
          <p:cNvPr id="804" name="Google Shape;804;p37"/>
          <p:cNvSpPr txBox="1">
            <a:spLocks noGrp="1"/>
          </p:cNvSpPr>
          <p:nvPr>
            <p:ph type="body" idx="1"/>
          </p:nvPr>
        </p:nvSpPr>
        <p:spPr>
          <a:xfrm>
            <a:off x="415625" y="656184"/>
            <a:ext cx="8312700" cy="1386673"/>
          </a:xfrm>
          <a:prstGeom prst="rect">
            <a:avLst/>
          </a:prstGeom>
        </p:spPr>
        <p:txBody>
          <a:bodyPr spcFirstLastPara="1" wrap="square" lIns="0" tIns="0" rIns="0" bIns="0" anchor="t" anchorCtr="0">
            <a:noAutofit/>
          </a:bodyPr>
          <a:lstStyle/>
          <a:p>
            <a:pPr marL="171450" indent="-171450">
              <a:spcAft>
                <a:spcPts val="400"/>
              </a:spcAft>
            </a:pPr>
            <a:r>
              <a:rPr lang="en-IN" sz="1200" dirty="0"/>
              <a:t>Total number of devices is 82.</a:t>
            </a:r>
          </a:p>
          <a:p>
            <a:pPr marL="171450" indent="-171450">
              <a:spcAft>
                <a:spcPts val="400"/>
              </a:spcAft>
            </a:pPr>
            <a:r>
              <a:rPr lang="en-IN" sz="1200" dirty="0"/>
              <a:t>Most of the devices is used by only one cat.</a:t>
            </a:r>
          </a:p>
          <a:p>
            <a:pPr marL="171450" indent="-171450">
              <a:spcAft>
                <a:spcPts val="400"/>
              </a:spcAft>
            </a:pPr>
            <a:r>
              <a:rPr lang="en-IN" sz="1200" dirty="0"/>
              <a:t>Some devices got used only for few months, this can be mostly observe on those devices which doesn’t have tare weight.</a:t>
            </a:r>
          </a:p>
          <a:p>
            <a:pPr marL="171450" indent="-171450">
              <a:spcAft>
                <a:spcPts val="400"/>
              </a:spcAft>
            </a:pPr>
            <a:r>
              <a:rPr lang="en-IN" sz="1200" dirty="0"/>
              <a:t>On average a device is used for more than 6 months.</a:t>
            </a:r>
          </a:p>
          <a:p>
            <a:pPr marL="171450" indent="-171450">
              <a:spcAft>
                <a:spcPts val="400"/>
              </a:spcAft>
            </a:pPr>
            <a:r>
              <a:rPr lang="en-IN" sz="1200" dirty="0" err="1"/>
              <a:t>Device_ID</a:t>
            </a:r>
            <a:r>
              <a:rPr lang="en-IN" sz="1200" dirty="0"/>
              <a:t>: VA00000000000050 is used for only 1 day, which is shortest duration.</a:t>
            </a:r>
          </a:p>
          <a:p>
            <a:pPr marL="171450" indent="-171450">
              <a:spcAft>
                <a:spcPts val="400"/>
              </a:spcAft>
            </a:pPr>
            <a:r>
              <a:rPr lang="en-IN" sz="1200" dirty="0" err="1"/>
              <a:t>Device_ID</a:t>
            </a:r>
            <a:r>
              <a:rPr lang="en-IN" sz="1200" dirty="0"/>
              <a:t>: VA00000000000037 is used for only 1 year and 2 months, which is maximum duration.</a:t>
            </a:r>
          </a:p>
          <a:p>
            <a:pPr marL="171450" indent="-171450">
              <a:spcAft>
                <a:spcPts val="400"/>
              </a:spcAft>
            </a:pPr>
            <a:endParaRPr lang="en-IN" sz="1600" dirty="0"/>
          </a:p>
        </p:txBody>
      </p:sp>
      <p:sp>
        <p:nvSpPr>
          <p:cNvPr id="2" name="Google Shape;826;p40">
            <a:extLst>
              <a:ext uri="{FF2B5EF4-FFF2-40B4-BE49-F238E27FC236}">
                <a16:creationId xmlns:a16="http://schemas.microsoft.com/office/drawing/2014/main" id="{30674FE5-072D-A530-3B5F-5CE9FC3D3B43}"/>
              </a:ext>
            </a:extLst>
          </p:cNvPr>
          <p:cNvSpPr txBox="1">
            <a:spLocks/>
          </p:cNvSpPr>
          <p:nvPr/>
        </p:nvSpPr>
        <p:spPr>
          <a:xfrm>
            <a:off x="556302" y="2088965"/>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Activities on each device</a:t>
            </a:r>
          </a:p>
        </p:txBody>
      </p:sp>
      <p:pic>
        <p:nvPicPr>
          <p:cNvPr id="3074" name="Picture 2">
            <a:extLst>
              <a:ext uri="{FF2B5EF4-FFF2-40B4-BE49-F238E27FC236}">
                <a16:creationId xmlns:a16="http://schemas.microsoft.com/office/drawing/2014/main" id="{0918B1BF-9A78-5E41-72F9-E918AF62C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25" y="2395474"/>
            <a:ext cx="6039059" cy="272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4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5"/>
          <p:cNvSpPr txBox="1">
            <a:spLocks noGrp="1"/>
          </p:cNvSpPr>
          <p:nvPr>
            <p:ph type="title"/>
          </p:nvPr>
        </p:nvSpPr>
        <p:spPr>
          <a:xfrm>
            <a:off x="415625" y="372600"/>
            <a:ext cx="76809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t>Topics</a:t>
            </a:r>
            <a:endParaRPr sz="3200" dirty="0"/>
          </a:p>
        </p:txBody>
      </p:sp>
      <p:sp>
        <p:nvSpPr>
          <p:cNvPr id="733" name="Google Shape;733;p35"/>
          <p:cNvSpPr txBox="1">
            <a:spLocks noGrp="1"/>
          </p:cNvSpPr>
          <p:nvPr>
            <p:ph type="subTitle" idx="2"/>
          </p:nvPr>
        </p:nvSpPr>
        <p:spPr>
          <a:xfrm>
            <a:off x="415095"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01</a:t>
            </a:r>
            <a:endParaRPr sz="1400"/>
          </a:p>
        </p:txBody>
      </p:sp>
      <p:sp>
        <p:nvSpPr>
          <p:cNvPr id="734" name="Google Shape;734;p35"/>
          <p:cNvSpPr txBox="1">
            <a:spLocks noGrp="1"/>
          </p:cNvSpPr>
          <p:nvPr>
            <p:ph type="subTitle" idx="3"/>
          </p:nvPr>
        </p:nvSpPr>
        <p:spPr>
          <a:xfrm>
            <a:off x="780265"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5" name="Google Shape;735;p35"/>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02</a:t>
            </a:r>
            <a:endParaRPr sz="1400"/>
          </a:p>
        </p:txBody>
      </p:sp>
      <p:sp>
        <p:nvSpPr>
          <p:cNvPr id="736" name="Google Shape;736;p35"/>
          <p:cNvSpPr txBox="1">
            <a:spLocks noGrp="1"/>
          </p:cNvSpPr>
          <p:nvPr>
            <p:ph type="subTitle" idx="6"/>
          </p:nvPr>
        </p:nvSpPr>
        <p:spPr>
          <a:xfrm>
            <a:off x="780265" y="196880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7" name="Google Shape;737;p35"/>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03</a:t>
            </a:r>
            <a:endParaRPr sz="1400"/>
          </a:p>
        </p:txBody>
      </p:sp>
      <p:sp>
        <p:nvSpPr>
          <p:cNvPr id="738" name="Google Shape;738;p35"/>
          <p:cNvSpPr txBox="1">
            <a:spLocks noGrp="1"/>
          </p:cNvSpPr>
          <p:nvPr>
            <p:ph type="subTitle" idx="9"/>
          </p:nvPr>
        </p:nvSpPr>
        <p:spPr>
          <a:xfrm>
            <a:off x="780265" y="267252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9" name="Google Shape;739;p35"/>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04</a:t>
            </a:r>
            <a:endParaRPr sz="1400"/>
          </a:p>
        </p:txBody>
      </p:sp>
      <p:sp>
        <p:nvSpPr>
          <p:cNvPr id="740" name="Google Shape;740;p35"/>
          <p:cNvSpPr txBox="1">
            <a:spLocks noGrp="1"/>
          </p:cNvSpPr>
          <p:nvPr>
            <p:ph type="subTitle" idx="15"/>
          </p:nvPr>
        </p:nvSpPr>
        <p:spPr>
          <a:xfrm>
            <a:off x="780265" y="337625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41" name="Google Shape;741;p35"/>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05</a:t>
            </a:r>
            <a:endParaRPr sz="1400"/>
          </a:p>
        </p:txBody>
      </p:sp>
      <p:sp>
        <p:nvSpPr>
          <p:cNvPr id="742" name="Google Shape;742;p35"/>
          <p:cNvSpPr txBox="1">
            <a:spLocks noGrp="1"/>
          </p:cNvSpPr>
          <p:nvPr>
            <p:ph type="subTitle" idx="18"/>
          </p:nvPr>
        </p:nvSpPr>
        <p:spPr>
          <a:xfrm>
            <a:off x="780265" y="40799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53" name="Google Shape;753;p35"/>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Problem Understanding and  Objective</a:t>
            </a:r>
            <a:endParaRPr sz="1400" dirty="0"/>
          </a:p>
        </p:txBody>
      </p:sp>
      <p:sp>
        <p:nvSpPr>
          <p:cNvPr id="754" name="Google Shape;754;p35"/>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Data Preparation</a:t>
            </a:r>
            <a:endParaRPr sz="1400" dirty="0"/>
          </a:p>
        </p:txBody>
      </p:sp>
      <p:sp>
        <p:nvSpPr>
          <p:cNvPr id="755" name="Google Shape;755;p35"/>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p>
            <a:pPr marL="0" indent="0"/>
            <a:r>
              <a:rPr lang="en-IN" sz="1400" dirty="0"/>
              <a:t>Feature Engineering</a:t>
            </a:r>
            <a:endParaRPr sz="1400" dirty="0"/>
          </a:p>
        </p:txBody>
      </p:sp>
      <p:sp>
        <p:nvSpPr>
          <p:cNvPr id="756" name="Google Shape;756;p35"/>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Exploratory Data Analysis</a:t>
            </a:r>
          </a:p>
          <a:p>
            <a:pPr marL="0" lvl="0" indent="0" algn="l" rtl="0">
              <a:spcBef>
                <a:spcPts val="0"/>
              </a:spcBef>
              <a:spcAft>
                <a:spcPts val="0"/>
              </a:spcAft>
              <a:buNone/>
            </a:pPr>
            <a:endParaRPr lang="en-IN" sz="1400" dirty="0"/>
          </a:p>
        </p:txBody>
      </p:sp>
      <p:sp>
        <p:nvSpPr>
          <p:cNvPr id="757" name="Google Shape;757;p35"/>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Modelling</a:t>
            </a:r>
            <a:endParaRPr sz="1400" dirty="0"/>
          </a:p>
        </p:txBody>
      </p:sp>
      <p:cxnSp>
        <p:nvCxnSpPr>
          <p:cNvPr id="8" name="Google Shape;763;p35">
            <a:extLst>
              <a:ext uri="{FF2B5EF4-FFF2-40B4-BE49-F238E27FC236}">
                <a16:creationId xmlns:a16="http://schemas.microsoft.com/office/drawing/2014/main" id="{6CAA7106-9358-6FA7-17E7-D1C131EF5146}"/>
              </a:ext>
            </a:extLst>
          </p:cNvPr>
          <p:cNvCxnSpPr/>
          <p:nvPr/>
        </p:nvCxnSpPr>
        <p:spPr>
          <a:xfrm>
            <a:off x="4595096" y="1265075"/>
            <a:ext cx="0" cy="3135000"/>
          </a:xfrm>
          <a:prstGeom prst="straightConnector1">
            <a:avLst/>
          </a:prstGeom>
          <a:noFill/>
          <a:ln w="9525" cap="flat" cmpd="sng">
            <a:solidFill>
              <a:schemeClr val="accent3"/>
            </a:solidFill>
            <a:prstDash val="dot"/>
            <a:round/>
            <a:headEnd type="none" w="med" len="med"/>
            <a:tailEnd type="none" w="med" len="med"/>
          </a:ln>
        </p:spPr>
      </p:cxnSp>
      <p:sp>
        <p:nvSpPr>
          <p:cNvPr id="12" name="Google Shape;733;p35">
            <a:extLst>
              <a:ext uri="{FF2B5EF4-FFF2-40B4-BE49-F238E27FC236}">
                <a16:creationId xmlns:a16="http://schemas.microsoft.com/office/drawing/2014/main" id="{65D4F116-741A-F167-1D3E-5B6EA9A38788}"/>
              </a:ext>
            </a:extLst>
          </p:cNvPr>
          <p:cNvSpPr txBox="1">
            <a:spLocks/>
          </p:cNvSpPr>
          <p:nvPr/>
        </p:nvSpPr>
        <p:spPr>
          <a:xfrm>
            <a:off x="4830446" y="1265075"/>
            <a:ext cx="3657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1pPr>
            <a:lvl2pPr marL="914400" marR="0" lvl="1"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2pPr>
            <a:lvl3pPr marL="1371600" marR="0" lvl="2"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3pPr>
            <a:lvl4pPr marL="1828800" marR="0" lvl="3"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4pPr>
            <a:lvl5pPr marL="2286000" marR="0" lvl="4"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5pPr>
            <a:lvl6pPr marL="2743200" marR="0" lvl="5"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6pPr>
            <a:lvl7pPr marL="3200400" marR="0" lvl="6"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7pPr>
            <a:lvl8pPr marL="3657600" marR="0" lvl="7"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8pPr>
            <a:lvl9pPr marL="4114800" marR="0" lvl="8"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9pPr>
          </a:lstStyle>
          <a:p>
            <a:pPr marL="0" indent="0"/>
            <a:r>
              <a:rPr lang="en" sz="1400" dirty="0"/>
              <a:t>06</a:t>
            </a:r>
          </a:p>
        </p:txBody>
      </p:sp>
      <p:sp>
        <p:nvSpPr>
          <p:cNvPr id="13" name="Google Shape;734;p35">
            <a:extLst>
              <a:ext uri="{FF2B5EF4-FFF2-40B4-BE49-F238E27FC236}">
                <a16:creationId xmlns:a16="http://schemas.microsoft.com/office/drawing/2014/main" id="{6C881157-468A-152B-6312-72A521D5BB80}"/>
              </a:ext>
            </a:extLst>
          </p:cNvPr>
          <p:cNvSpPr txBox="1">
            <a:spLocks/>
          </p:cNvSpPr>
          <p:nvPr/>
        </p:nvSpPr>
        <p:spPr>
          <a:xfrm>
            <a:off x="5195616" y="1265075"/>
            <a:ext cx="1017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1pPr>
            <a:lvl2pPr marL="914400" marR="0" lvl="1"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2pPr>
            <a:lvl3pPr marL="1371600" marR="0" lvl="2"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3pPr>
            <a:lvl4pPr marL="1828800" marR="0" lvl="3"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4pPr>
            <a:lvl5pPr marL="2286000" marR="0" lvl="4"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5pPr>
            <a:lvl6pPr marL="2743200" marR="0" lvl="5"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6pPr>
            <a:lvl7pPr marL="3200400" marR="0" lvl="6"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7pPr>
            <a:lvl8pPr marL="3657600" marR="0" lvl="7"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8pPr>
            <a:lvl9pPr marL="4114800" marR="0" lvl="8"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9pPr>
          </a:lstStyle>
          <a:p>
            <a:pPr marL="0" indent="0"/>
            <a:r>
              <a:rPr lang="en" sz="1400"/>
              <a:t>｜</a:t>
            </a:r>
          </a:p>
        </p:txBody>
      </p:sp>
      <p:sp>
        <p:nvSpPr>
          <p:cNvPr id="14" name="Google Shape;735;p35">
            <a:extLst>
              <a:ext uri="{FF2B5EF4-FFF2-40B4-BE49-F238E27FC236}">
                <a16:creationId xmlns:a16="http://schemas.microsoft.com/office/drawing/2014/main" id="{D0A61A7A-571B-278D-9C0B-CF44DEC0CDA4}"/>
              </a:ext>
            </a:extLst>
          </p:cNvPr>
          <p:cNvSpPr txBox="1">
            <a:spLocks/>
          </p:cNvSpPr>
          <p:nvPr/>
        </p:nvSpPr>
        <p:spPr>
          <a:xfrm>
            <a:off x="4830976" y="1968800"/>
            <a:ext cx="3657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1pPr>
            <a:lvl2pPr marL="914400" marR="0" lvl="1"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2pPr>
            <a:lvl3pPr marL="1371600" marR="0" lvl="2"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3pPr>
            <a:lvl4pPr marL="1828800" marR="0" lvl="3"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4pPr>
            <a:lvl5pPr marL="2286000" marR="0" lvl="4"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5pPr>
            <a:lvl6pPr marL="2743200" marR="0" lvl="5"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6pPr>
            <a:lvl7pPr marL="3200400" marR="0" lvl="6"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7pPr>
            <a:lvl8pPr marL="3657600" marR="0" lvl="7"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8pPr>
            <a:lvl9pPr marL="4114800" marR="0" lvl="8" indent="-317500" algn="ctr" rtl="0">
              <a:lnSpc>
                <a:spcPct val="100000"/>
              </a:lnSpc>
              <a:spcBef>
                <a:spcPts val="0"/>
              </a:spcBef>
              <a:spcAft>
                <a:spcPts val="0"/>
              </a:spcAft>
              <a:buClr>
                <a:schemeClr val="accent1"/>
              </a:buClr>
              <a:buSzPts val="1000"/>
              <a:buFont typeface="Calibri"/>
              <a:buNone/>
              <a:defRPr sz="1000" b="1" i="0" u="none" strike="noStrike" cap="none">
                <a:solidFill>
                  <a:schemeClr val="accent1"/>
                </a:solidFill>
                <a:latin typeface="Calibri"/>
                <a:ea typeface="Calibri"/>
                <a:cs typeface="Calibri"/>
                <a:sym typeface="Calibri"/>
              </a:defRPr>
            </a:lvl9pPr>
          </a:lstStyle>
          <a:p>
            <a:pPr marL="0" indent="0"/>
            <a:r>
              <a:rPr lang="en" sz="1400" dirty="0"/>
              <a:t>07</a:t>
            </a:r>
          </a:p>
        </p:txBody>
      </p:sp>
      <p:sp>
        <p:nvSpPr>
          <p:cNvPr id="15" name="Google Shape;736;p35">
            <a:extLst>
              <a:ext uri="{FF2B5EF4-FFF2-40B4-BE49-F238E27FC236}">
                <a16:creationId xmlns:a16="http://schemas.microsoft.com/office/drawing/2014/main" id="{6C09ADE6-4D47-E023-C1DA-924E4338DDCC}"/>
              </a:ext>
            </a:extLst>
          </p:cNvPr>
          <p:cNvSpPr txBox="1">
            <a:spLocks/>
          </p:cNvSpPr>
          <p:nvPr/>
        </p:nvSpPr>
        <p:spPr>
          <a:xfrm>
            <a:off x="5195616" y="1968800"/>
            <a:ext cx="1017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1pPr>
            <a:lvl2pPr marL="914400" marR="0" lvl="1"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2pPr>
            <a:lvl3pPr marL="1371600" marR="0" lvl="2"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3pPr>
            <a:lvl4pPr marL="1828800" marR="0" lvl="3"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4pPr>
            <a:lvl5pPr marL="2286000" marR="0" lvl="4"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5pPr>
            <a:lvl6pPr marL="2743200" marR="0" lvl="5"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6pPr>
            <a:lvl7pPr marL="3200400" marR="0" lvl="6"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7pPr>
            <a:lvl8pPr marL="3657600" marR="0" lvl="7"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8pPr>
            <a:lvl9pPr marL="4114800" marR="0" lvl="8" indent="-317500" algn="ctr" rtl="0">
              <a:lnSpc>
                <a:spcPct val="100000"/>
              </a:lnSpc>
              <a:spcBef>
                <a:spcPts val="0"/>
              </a:spcBef>
              <a:spcAft>
                <a:spcPts val="0"/>
              </a:spcAft>
              <a:buClr>
                <a:schemeClr val="accent3"/>
              </a:buClr>
              <a:buSzPts val="1000"/>
              <a:buFont typeface="Calibri"/>
              <a:buNone/>
              <a:defRPr sz="1000" b="1" i="0" u="none" strike="noStrike" cap="none">
                <a:solidFill>
                  <a:schemeClr val="accent3"/>
                </a:solidFill>
                <a:latin typeface="Calibri"/>
                <a:ea typeface="Calibri"/>
                <a:cs typeface="Calibri"/>
                <a:sym typeface="Calibri"/>
              </a:defRPr>
            </a:lvl9pPr>
          </a:lstStyle>
          <a:p>
            <a:pPr marL="0" indent="0"/>
            <a:r>
              <a:rPr lang="en" sz="1400" dirty="0"/>
              <a:t>｜</a:t>
            </a:r>
          </a:p>
        </p:txBody>
      </p:sp>
      <p:sp>
        <p:nvSpPr>
          <p:cNvPr id="22" name="Google Shape;753;p35">
            <a:extLst>
              <a:ext uri="{FF2B5EF4-FFF2-40B4-BE49-F238E27FC236}">
                <a16:creationId xmlns:a16="http://schemas.microsoft.com/office/drawing/2014/main" id="{C289ABEC-9EE2-F004-6358-481AE9DBDA43}"/>
              </a:ext>
            </a:extLst>
          </p:cNvPr>
          <p:cNvSpPr txBox="1">
            <a:spLocks/>
          </p:cNvSpPr>
          <p:nvPr/>
        </p:nvSpPr>
        <p:spPr>
          <a:xfrm>
            <a:off x="5436477" y="1265075"/>
            <a:ext cx="32919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9pPr>
          </a:lstStyle>
          <a:p>
            <a:pPr marL="0" indent="0"/>
            <a:r>
              <a:rPr lang="en-IN" sz="1400" dirty="0"/>
              <a:t>Business Insights</a:t>
            </a:r>
          </a:p>
        </p:txBody>
      </p:sp>
      <p:sp>
        <p:nvSpPr>
          <p:cNvPr id="23" name="Google Shape;754;p35">
            <a:extLst>
              <a:ext uri="{FF2B5EF4-FFF2-40B4-BE49-F238E27FC236}">
                <a16:creationId xmlns:a16="http://schemas.microsoft.com/office/drawing/2014/main" id="{D948293C-4336-0AFF-0ED9-8D1282C9A113}"/>
              </a:ext>
            </a:extLst>
          </p:cNvPr>
          <p:cNvSpPr txBox="1">
            <a:spLocks/>
          </p:cNvSpPr>
          <p:nvPr/>
        </p:nvSpPr>
        <p:spPr>
          <a:xfrm>
            <a:off x="5436477" y="1968800"/>
            <a:ext cx="3291900" cy="320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lt1"/>
              </a:buClr>
              <a:buSzPts val="1000"/>
              <a:buFont typeface="Calibri"/>
              <a:buNone/>
              <a:defRPr sz="1000" b="0" i="0" u="none" strike="noStrike" cap="none">
                <a:solidFill>
                  <a:schemeClr val="lt1"/>
                </a:solidFill>
                <a:latin typeface="Calibri"/>
                <a:ea typeface="Calibri"/>
                <a:cs typeface="Calibri"/>
                <a:sym typeface="Calibri"/>
              </a:defRPr>
            </a:lvl9pPr>
          </a:lstStyle>
          <a:p>
            <a:pPr marL="0" indent="0"/>
            <a:r>
              <a:rPr lang="en-IN" sz="1400"/>
              <a:t>Conclusion</a:t>
            </a:r>
            <a:endParaRPr lang="en-IN" sz="1400" dirty="0"/>
          </a:p>
        </p:txBody>
      </p:sp>
      <p:cxnSp>
        <p:nvCxnSpPr>
          <p:cNvPr id="27" name="Google Shape;763;p35">
            <a:extLst>
              <a:ext uri="{FF2B5EF4-FFF2-40B4-BE49-F238E27FC236}">
                <a16:creationId xmlns:a16="http://schemas.microsoft.com/office/drawing/2014/main" id="{CBAF66DD-9B4F-22C0-D7B9-C13902A9C775}"/>
              </a:ext>
            </a:extLst>
          </p:cNvPr>
          <p:cNvCxnSpPr/>
          <p:nvPr/>
        </p:nvCxnSpPr>
        <p:spPr>
          <a:xfrm>
            <a:off x="9010447" y="1265075"/>
            <a:ext cx="0" cy="31350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458700"/>
          </a:xfrm>
          <a:prstGeom prst="rect">
            <a:avLst/>
          </a:prstGeom>
        </p:spPr>
        <p:txBody>
          <a:bodyPr spcFirstLastPara="1" wrap="square" lIns="0" tIns="0" rIns="0" bIns="0" anchor="t" anchorCtr="0">
            <a:noAutofit/>
          </a:bodyPr>
          <a:lstStyle/>
          <a:p>
            <a:r>
              <a:rPr lang="en-IN" dirty="0"/>
              <a:t>Sit Time</a:t>
            </a:r>
            <a:br>
              <a:rPr lang="en-IN" b="1" i="0" dirty="0">
                <a:solidFill>
                  <a:srgbClr val="000000"/>
                </a:solidFill>
                <a:effectLst/>
                <a:latin typeface="Helvetica Neue"/>
              </a:rPr>
            </a:br>
            <a:endParaRPr lang="en-IN" dirty="0"/>
          </a:p>
        </p:txBody>
      </p:sp>
      <p:sp>
        <p:nvSpPr>
          <p:cNvPr id="804" name="Google Shape;804;p37"/>
          <p:cNvSpPr txBox="1">
            <a:spLocks noGrp="1"/>
          </p:cNvSpPr>
          <p:nvPr>
            <p:ph type="body" idx="1"/>
          </p:nvPr>
        </p:nvSpPr>
        <p:spPr>
          <a:xfrm>
            <a:off x="415625" y="710720"/>
            <a:ext cx="8312700" cy="846776"/>
          </a:xfrm>
          <a:prstGeom prst="rect">
            <a:avLst/>
          </a:prstGeom>
        </p:spPr>
        <p:txBody>
          <a:bodyPr spcFirstLastPara="1" wrap="square" lIns="0" tIns="0" rIns="0" bIns="0" anchor="t" anchorCtr="0">
            <a:noAutofit/>
          </a:bodyPr>
          <a:lstStyle/>
          <a:p>
            <a:pPr marL="171450" indent="-171450">
              <a:spcAft>
                <a:spcPts val="400"/>
              </a:spcAft>
            </a:pPr>
            <a:r>
              <a:rPr lang="en-IN" sz="1050" dirty="0"/>
              <a:t>Sit Time is the duration for which cats sits in the box.</a:t>
            </a:r>
          </a:p>
          <a:p>
            <a:pPr marL="171450" indent="-171450">
              <a:spcAft>
                <a:spcPts val="400"/>
              </a:spcAft>
            </a:pPr>
            <a:r>
              <a:rPr lang="en-IN" sz="1050" dirty="0"/>
              <a:t>Sit Time mean is significantly different on different activity.</a:t>
            </a:r>
          </a:p>
          <a:p>
            <a:pPr marL="171450" indent="-171450">
              <a:spcAft>
                <a:spcPts val="400"/>
              </a:spcAft>
            </a:pPr>
            <a:r>
              <a:rPr lang="en-IN" sz="1050" dirty="0"/>
              <a:t>Sit Time mean for Elimination Activities is Significantly more than Non-Elimination.</a:t>
            </a:r>
          </a:p>
          <a:p>
            <a:pPr marL="171450" indent="-171450">
              <a:spcAft>
                <a:spcPts val="400"/>
              </a:spcAft>
            </a:pPr>
            <a:r>
              <a:rPr lang="en-IN" sz="1050" dirty="0"/>
              <a:t>Sit Time mean for Defecation is significantly more than Urination.</a:t>
            </a:r>
          </a:p>
          <a:p>
            <a:pPr marL="171450" indent="-171450">
              <a:spcAft>
                <a:spcPts val="400"/>
              </a:spcAft>
            </a:pPr>
            <a:endParaRPr lang="en-IN" sz="1050" dirty="0"/>
          </a:p>
          <a:p>
            <a:pPr marL="171450" indent="-171450">
              <a:spcAft>
                <a:spcPts val="400"/>
              </a:spcAft>
            </a:pPr>
            <a:endParaRPr lang="en-IN" dirty="0"/>
          </a:p>
          <a:p>
            <a:pPr marL="171450" indent="-171450">
              <a:spcAft>
                <a:spcPts val="400"/>
              </a:spcAft>
            </a:pPr>
            <a:endParaRPr lang="en-IN" dirty="0"/>
          </a:p>
          <a:p>
            <a:pPr marL="0" indent="0">
              <a:spcAft>
                <a:spcPts val="400"/>
              </a:spcAft>
              <a:buNone/>
            </a:pPr>
            <a:endParaRPr dirty="0"/>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15625" y="1653574"/>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Sit Time on different Activities</a:t>
            </a:r>
          </a:p>
        </p:txBody>
      </p:sp>
      <p:pic>
        <p:nvPicPr>
          <p:cNvPr id="5" name="Picture 4">
            <a:extLst>
              <a:ext uri="{FF2B5EF4-FFF2-40B4-BE49-F238E27FC236}">
                <a16:creationId xmlns:a16="http://schemas.microsoft.com/office/drawing/2014/main" id="{07088DC1-E0DE-3715-59D2-A472379DE9D1}"/>
              </a:ext>
            </a:extLst>
          </p:cNvPr>
          <p:cNvPicPr>
            <a:picLocks noChangeAspect="1"/>
          </p:cNvPicPr>
          <p:nvPr/>
        </p:nvPicPr>
        <p:blipFill>
          <a:blip r:embed="rId3"/>
          <a:stretch>
            <a:fillRect/>
          </a:stretch>
        </p:blipFill>
        <p:spPr>
          <a:xfrm>
            <a:off x="415625" y="2418225"/>
            <a:ext cx="3231927" cy="2352675"/>
          </a:xfrm>
          <a:prstGeom prst="rect">
            <a:avLst/>
          </a:prstGeom>
        </p:spPr>
      </p:pic>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571975" y="1653574"/>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Sit Time for different cats on different Activities</a:t>
            </a:r>
          </a:p>
        </p:txBody>
      </p:sp>
      <p:pic>
        <p:nvPicPr>
          <p:cNvPr id="8" name="Picture 7">
            <a:extLst>
              <a:ext uri="{FF2B5EF4-FFF2-40B4-BE49-F238E27FC236}">
                <a16:creationId xmlns:a16="http://schemas.microsoft.com/office/drawing/2014/main" id="{6F962BC0-1F62-9F93-E2FC-777CB2A7CA73}"/>
              </a:ext>
            </a:extLst>
          </p:cNvPr>
          <p:cNvPicPr>
            <a:picLocks noChangeAspect="1"/>
          </p:cNvPicPr>
          <p:nvPr/>
        </p:nvPicPr>
        <p:blipFill>
          <a:blip r:embed="rId4"/>
          <a:stretch>
            <a:fillRect/>
          </a:stretch>
        </p:blipFill>
        <p:spPr>
          <a:xfrm>
            <a:off x="4292825" y="1913974"/>
            <a:ext cx="4710498" cy="2925104"/>
          </a:xfrm>
          <a:prstGeom prst="rect">
            <a:avLst/>
          </a:prstGeom>
        </p:spPr>
      </p:pic>
    </p:spTree>
    <p:extLst>
      <p:ext uri="{BB962C8B-B14F-4D97-AF65-F5344CB8AC3E}">
        <p14:creationId xmlns:p14="http://schemas.microsoft.com/office/powerpoint/2010/main" val="183182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37"/>
          <p:cNvSpPr txBox="1">
            <a:spLocks noGrp="1"/>
          </p:cNvSpPr>
          <p:nvPr>
            <p:ph type="body" idx="1"/>
          </p:nvPr>
        </p:nvSpPr>
        <p:spPr>
          <a:xfrm>
            <a:off x="448039" y="496048"/>
            <a:ext cx="8312700" cy="260400"/>
          </a:xfrm>
          <a:prstGeom prst="rect">
            <a:avLst/>
          </a:prstGeom>
        </p:spPr>
        <p:txBody>
          <a:bodyPr spcFirstLastPara="1" wrap="square" lIns="0" tIns="0" rIns="0" bIns="0" anchor="t" anchorCtr="0">
            <a:noAutofit/>
          </a:bodyPr>
          <a:lstStyle/>
          <a:p>
            <a:pPr marL="171450" indent="-171450">
              <a:spcAft>
                <a:spcPts val="400"/>
              </a:spcAft>
            </a:pPr>
            <a:r>
              <a:rPr lang="en-IN" sz="1050" dirty="0"/>
              <a:t>We can clearly observe the sit time difference pattern for different activities </a:t>
            </a:r>
          </a:p>
          <a:p>
            <a:pPr marL="171450" indent="-171450">
              <a:spcAft>
                <a:spcPts val="400"/>
              </a:spcAft>
            </a:pPr>
            <a:endParaRPr lang="en-IN" sz="1050" dirty="0"/>
          </a:p>
          <a:p>
            <a:pPr marL="171450" indent="-171450">
              <a:spcAft>
                <a:spcPts val="400"/>
              </a:spcAft>
            </a:pPr>
            <a:endParaRPr lang="en-IN" dirty="0"/>
          </a:p>
          <a:p>
            <a:pPr marL="171450" indent="-171450">
              <a:spcAft>
                <a:spcPts val="400"/>
              </a:spcAft>
            </a:pPr>
            <a:endParaRPr lang="en-IN" dirty="0"/>
          </a:p>
          <a:p>
            <a:pPr marL="0" indent="0">
              <a:spcAft>
                <a:spcPts val="400"/>
              </a:spcAft>
              <a:buNone/>
            </a:pPr>
            <a:endParaRPr dirty="0"/>
          </a:p>
        </p:txBody>
      </p:sp>
      <p:pic>
        <p:nvPicPr>
          <p:cNvPr id="9" name="Picture 8">
            <a:extLst>
              <a:ext uri="{FF2B5EF4-FFF2-40B4-BE49-F238E27FC236}">
                <a16:creationId xmlns:a16="http://schemas.microsoft.com/office/drawing/2014/main" id="{ED9D5F22-A116-8D38-16A5-5CACDC30B131}"/>
              </a:ext>
            </a:extLst>
          </p:cNvPr>
          <p:cNvPicPr>
            <a:picLocks noChangeAspect="1"/>
          </p:cNvPicPr>
          <p:nvPr/>
        </p:nvPicPr>
        <p:blipFill>
          <a:blip r:embed="rId3"/>
          <a:stretch>
            <a:fillRect/>
          </a:stretch>
        </p:blipFill>
        <p:spPr>
          <a:xfrm>
            <a:off x="782620" y="884255"/>
            <a:ext cx="7185723" cy="4153569"/>
          </a:xfrm>
          <a:prstGeom prst="rect">
            <a:avLst/>
          </a:prstGeom>
        </p:spPr>
      </p:pic>
      <p:sp>
        <p:nvSpPr>
          <p:cNvPr id="10" name="Google Shape;826;p40">
            <a:extLst>
              <a:ext uri="{FF2B5EF4-FFF2-40B4-BE49-F238E27FC236}">
                <a16:creationId xmlns:a16="http://schemas.microsoft.com/office/drawing/2014/main" id="{0263E8C3-8896-A01C-3962-5CB005410219}"/>
              </a:ext>
            </a:extLst>
          </p:cNvPr>
          <p:cNvSpPr txBox="1">
            <a:spLocks/>
          </p:cNvSpPr>
          <p:nvPr/>
        </p:nvSpPr>
        <p:spPr>
          <a:xfrm>
            <a:off x="448039" y="246805"/>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Sit Time Scatter Plot for different cats on different Activities</a:t>
            </a:r>
          </a:p>
        </p:txBody>
      </p:sp>
    </p:spTree>
    <p:extLst>
      <p:ext uri="{BB962C8B-B14F-4D97-AF65-F5344CB8AC3E}">
        <p14:creationId xmlns:p14="http://schemas.microsoft.com/office/powerpoint/2010/main" val="118110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358217"/>
          </a:xfrm>
          <a:prstGeom prst="rect">
            <a:avLst/>
          </a:prstGeom>
        </p:spPr>
        <p:txBody>
          <a:bodyPr spcFirstLastPara="1" wrap="square" lIns="0" tIns="0" rIns="0" bIns="0" anchor="t" anchorCtr="0">
            <a:noAutofit/>
          </a:bodyPr>
          <a:lstStyle/>
          <a:p>
            <a:r>
              <a:rPr lang="en-IN" dirty="0"/>
              <a:t>Points Count</a:t>
            </a:r>
            <a:br>
              <a:rPr lang="en-IN" b="1" i="0" dirty="0">
                <a:solidFill>
                  <a:srgbClr val="000000"/>
                </a:solidFill>
                <a:effectLst/>
                <a:latin typeface="Helvetica Neue"/>
              </a:rPr>
            </a:br>
            <a:endParaRPr lang="en-IN" dirty="0"/>
          </a:p>
        </p:txBody>
      </p:sp>
      <p:sp>
        <p:nvSpPr>
          <p:cNvPr id="804" name="Google Shape;804;p37"/>
          <p:cNvSpPr txBox="1">
            <a:spLocks noGrp="1"/>
          </p:cNvSpPr>
          <p:nvPr>
            <p:ph type="body" idx="1"/>
          </p:nvPr>
        </p:nvSpPr>
        <p:spPr>
          <a:xfrm>
            <a:off x="415625" y="599500"/>
            <a:ext cx="8312700" cy="1054074"/>
          </a:xfrm>
          <a:prstGeom prst="rect">
            <a:avLst/>
          </a:prstGeom>
        </p:spPr>
        <p:txBody>
          <a:bodyPr spcFirstLastPara="1" wrap="square" lIns="0" tIns="0" rIns="0" bIns="0" anchor="t" anchorCtr="0">
            <a:noAutofit/>
          </a:bodyPr>
          <a:lstStyle/>
          <a:p>
            <a:pPr marL="171450" indent="-171450">
              <a:spcAft>
                <a:spcPts val="400"/>
              </a:spcAft>
            </a:pPr>
            <a:r>
              <a:rPr lang="en-IN" sz="1050" dirty="0"/>
              <a:t>Points Count is the number Data Points(from sensor data) which has weight value more than Cat Wight + Tare Weight.</a:t>
            </a:r>
          </a:p>
          <a:p>
            <a:pPr marL="171450" indent="-171450">
              <a:spcAft>
                <a:spcPts val="400"/>
              </a:spcAft>
            </a:pPr>
            <a:r>
              <a:rPr lang="en-IN" sz="1050" dirty="0"/>
              <a:t>Device Functions at 40 Hz, it means 40 data points recorded in 1 second. </a:t>
            </a:r>
          </a:p>
          <a:p>
            <a:pPr marL="171450" indent="-171450">
              <a:spcAft>
                <a:spcPts val="400"/>
              </a:spcAft>
            </a:pPr>
            <a:r>
              <a:rPr lang="en-IN" sz="1050" dirty="0"/>
              <a:t>Points Count mean is significantly different on different activity.</a:t>
            </a:r>
          </a:p>
          <a:p>
            <a:pPr marL="171450" indent="-171450">
              <a:spcAft>
                <a:spcPts val="400"/>
              </a:spcAft>
            </a:pPr>
            <a:r>
              <a:rPr lang="en-IN" sz="1050" dirty="0"/>
              <a:t>Points Count mean for Elimination Activities is Significantly more than Non-Elimination.</a:t>
            </a:r>
          </a:p>
          <a:p>
            <a:pPr marL="171450" indent="-171450">
              <a:spcAft>
                <a:spcPts val="400"/>
              </a:spcAft>
            </a:pPr>
            <a:r>
              <a:rPr lang="en-IN" sz="1050" dirty="0"/>
              <a:t>Points Count mean for Defecation is significantly more than Urination.</a:t>
            </a:r>
          </a:p>
          <a:p>
            <a:pPr marL="171450" indent="-171450">
              <a:spcAft>
                <a:spcPts val="400"/>
              </a:spcAft>
            </a:pPr>
            <a:endParaRPr lang="en-IN" sz="1050" dirty="0"/>
          </a:p>
          <a:p>
            <a:pPr marL="171450" indent="-171450">
              <a:spcAft>
                <a:spcPts val="400"/>
              </a:spcAft>
            </a:pPr>
            <a:endParaRPr lang="en-IN" dirty="0"/>
          </a:p>
          <a:p>
            <a:pPr marL="171450" indent="-171450">
              <a:spcAft>
                <a:spcPts val="400"/>
              </a:spcAft>
            </a:pPr>
            <a:endParaRPr lang="en-IN" dirty="0"/>
          </a:p>
          <a:p>
            <a:pPr marL="0" indent="0">
              <a:spcAft>
                <a:spcPts val="400"/>
              </a:spcAft>
              <a:buNone/>
            </a:pPr>
            <a:endParaRPr dirty="0"/>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27500" y="1689363"/>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Points Count on different Activities</a:t>
            </a:r>
          </a:p>
        </p:txBody>
      </p:sp>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571975" y="1689363"/>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Points Count for different cats on different Activities</a:t>
            </a:r>
          </a:p>
        </p:txBody>
      </p:sp>
      <p:pic>
        <p:nvPicPr>
          <p:cNvPr id="4" name="Picture 3">
            <a:extLst>
              <a:ext uri="{FF2B5EF4-FFF2-40B4-BE49-F238E27FC236}">
                <a16:creationId xmlns:a16="http://schemas.microsoft.com/office/drawing/2014/main" id="{9CB2A8E7-67E3-D654-A849-D841555A27A4}"/>
              </a:ext>
            </a:extLst>
          </p:cNvPr>
          <p:cNvPicPr>
            <a:picLocks noChangeAspect="1"/>
          </p:cNvPicPr>
          <p:nvPr/>
        </p:nvPicPr>
        <p:blipFill>
          <a:blip r:embed="rId3"/>
          <a:stretch>
            <a:fillRect/>
          </a:stretch>
        </p:blipFill>
        <p:spPr>
          <a:xfrm>
            <a:off x="415625" y="2267525"/>
            <a:ext cx="3286125" cy="2276475"/>
          </a:xfrm>
          <a:prstGeom prst="rect">
            <a:avLst/>
          </a:prstGeom>
        </p:spPr>
      </p:pic>
      <p:pic>
        <p:nvPicPr>
          <p:cNvPr id="9" name="Picture 8">
            <a:extLst>
              <a:ext uri="{FF2B5EF4-FFF2-40B4-BE49-F238E27FC236}">
                <a16:creationId xmlns:a16="http://schemas.microsoft.com/office/drawing/2014/main" id="{37231CAD-C1CE-6D46-D260-C72E050B4368}"/>
              </a:ext>
            </a:extLst>
          </p:cNvPr>
          <p:cNvPicPr>
            <a:picLocks noChangeAspect="1"/>
          </p:cNvPicPr>
          <p:nvPr/>
        </p:nvPicPr>
        <p:blipFill>
          <a:blip r:embed="rId4"/>
          <a:stretch>
            <a:fillRect/>
          </a:stretch>
        </p:blipFill>
        <p:spPr>
          <a:xfrm>
            <a:off x="4037425" y="1913974"/>
            <a:ext cx="4775230" cy="3120249"/>
          </a:xfrm>
          <a:prstGeom prst="rect">
            <a:avLst/>
          </a:prstGeom>
        </p:spPr>
      </p:pic>
    </p:spTree>
    <p:extLst>
      <p:ext uri="{BB962C8B-B14F-4D97-AF65-F5344CB8AC3E}">
        <p14:creationId xmlns:p14="http://schemas.microsoft.com/office/powerpoint/2010/main" val="374708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37"/>
          <p:cNvSpPr txBox="1">
            <a:spLocks noGrp="1"/>
          </p:cNvSpPr>
          <p:nvPr>
            <p:ph type="body" idx="1"/>
          </p:nvPr>
        </p:nvSpPr>
        <p:spPr>
          <a:xfrm>
            <a:off x="448039" y="507205"/>
            <a:ext cx="8312700" cy="377050"/>
          </a:xfrm>
          <a:prstGeom prst="rect">
            <a:avLst/>
          </a:prstGeom>
        </p:spPr>
        <p:txBody>
          <a:bodyPr spcFirstLastPara="1" wrap="square" lIns="0" tIns="0" rIns="0" bIns="0" anchor="t" anchorCtr="0">
            <a:noAutofit/>
          </a:bodyPr>
          <a:lstStyle/>
          <a:p>
            <a:pPr marL="171450" indent="-171450">
              <a:spcAft>
                <a:spcPts val="400"/>
              </a:spcAft>
            </a:pPr>
            <a:r>
              <a:rPr lang="en-IN" sz="1050" dirty="0"/>
              <a:t>We can clearly observe the Points Count difference pattern for different activities </a:t>
            </a:r>
          </a:p>
          <a:p>
            <a:pPr marL="171450" indent="-171450">
              <a:spcAft>
                <a:spcPts val="400"/>
              </a:spcAft>
            </a:pPr>
            <a:endParaRPr lang="en-IN" dirty="0"/>
          </a:p>
          <a:p>
            <a:pPr marL="171450" indent="-171450">
              <a:spcAft>
                <a:spcPts val="400"/>
              </a:spcAft>
            </a:pPr>
            <a:endParaRPr lang="en-IN" dirty="0"/>
          </a:p>
          <a:p>
            <a:pPr marL="0" indent="0">
              <a:spcAft>
                <a:spcPts val="400"/>
              </a:spcAft>
              <a:buNone/>
            </a:pPr>
            <a:endParaRPr dirty="0"/>
          </a:p>
        </p:txBody>
      </p:sp>
      <p:sp>
        <p:nvSpPr>
          <p:cNvPr id="10" name="Google Shape;826;p40">
            <a:extLst>
              <a:ext uri="{FF2B5EF4-FFF2-40B4-BE49-F238E27FC236}">
                <a16:creationId xmlns:a16="http://schemas.microsoft.com/office/drawing/2014/main" id="{0263E8C3-8896-A01C-3962-5CB005410219}"/>
              </a:ext>
            </a:extLst>
          </p:cNvPr>
          <p:cNvSpPr txBox="1">
            <a:spLocks/>
          </p:cNvSpPr>
          <p:nvPr/>
        </p:nvSpPr>
        <p:spPr>
          <a:xfrm>
            <a:off x="448039" y="246805"/>
            <a:ext cx="4666572"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Points Count Scatter Plot for different cats on different Activities</a:t>
            </a:r>
          </a:p>
          <a:p>
            <a:pPr marL="0" indent="0"/>
            <a:endParaRPr lang="en-US" dirty="0"/>
          </a:p>
        </p:txBody>
      </p:sp>
      <p:pic>
        <p:nvPicPr>
          <p:cNvPr id="3" name="Picture 2">
            <a:extLst>
              <a:ext uri="{FF2B5EF4-FFF2-40B4-BE49-F238E27FC236}">
                <a16:creationId xmlns:a16="http://schemas.microsoft.com/office/drawing/2014/main" id="{4F618652-CFFA-EEC2-B4C3-169D97DB35C1}"/>
              </a:ext>
            </a:extLst>
          </p:cNvPr>
          <p:cNvPicPr>
            <a:picLocks noChangeAspect="1"/>
          </p:cNvPicPr>
          <p:nvPr/>
        </p:nvPicPr>
        <p:blipFill>
          <a:blip r:embed="rId3"/>
          <a:stretch>
            <a:fillRect/>
          </a:stretch>
        </p:blipFill>
        <p:spPr>
          <a:xfrm>
            <a:off x="221063" y="695729"/>
            <a:ext cx="7837016" cy="4308349"/>
          </a:xfrm>
          <a:prstGeom prst="rect">
            <a:avLst/>
          </a:prstGeom>
        </p:spPr>
      </p:pic>
    </p:spTree>
    <p:extLst>
      <p:ext uri="{BB962C8B-B14F-4D97-AF65-F5344CB8AC3E}">
        <p14:creationId xmlns:p14="http://schemas.microsoft.com/office/powerpoint/2010/main" val="3181030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246997"/>
          </a:xfrm>
          <a:prstGeom prst="rect">
            <a:avLst/>
          </a:prstGeom>
        </p:spPr>
        <p:txBody>
          <a:bodyPr spcFirstLastPara="1" wrap="square" lIns="0" tIns="0" rIns="0" bIns="0" anchor="t" anchorCtr="0">
            <a:noAutofit/>
          </a:bodyPr>
          <a:lstStyle/>
          <a:p>
            <a:r>
              <a:rPr lang="en-IN" dirty="0"/>
              <a:t>Points Percentage</a:t>
            </a:r>
            <a:br>
              <a:rPr lang="en-IN" b="1" i="0" dirty="0">
                <a:solidFill>
                  <a:srgbClr val="000000"/>
                </a:solidFill>
                <a:effectLst/>
                <a:latin typeface="Helvetica Neue"/>
              </a:rPr>
            </a:br>
            <a:endParaRPr lang="en-IN" dirty="0"/>
          </a:p>
        </p:txBody>
      </p:sp>
      <p:sp>
        <p:nvSpPr>
          <p:cNvPr id="804" name="Google Shape;804;p37"/>
          <p:cNvSpPr txBox="1">
            <a:spLocks noGrp="1"/>
          </p:cNvSpPr>
          <p:nvPr>
            <p:ph type="body" idx="1"/>
          </p:nvPr>
        </p:nvSpPr>
        <p:spPr>
          <a:xfrm>
            <a:off x="415625" y="599500"/>
            <a:ext cx="8312700" cy="596254"/>
          </a:xfrm>
          <a:prstGeom prst="rect">
            <a:avLst/>
          </a:prstGeom>
        </p:spPr>
        <p:txBody>
          <a:bodyPr spcFirstLastPara="1" wrap="square" lIns="0" tIns="0" rIns="0" bIns="0" anchor="t" anchorCtr="0">
            <a:noAutofit/>
          </a:bodyPr>
          <a:lstStyle/>
          <a:p>
            <a:pPr marL="171450" indent="-171450">
              <a:spcAft>
                <a:spcPts val="400"/>
              </a:spcAft>
            </a:pPr>
            <a:r>
              <a:rPr lang="en-IN" sz="1050" dirty="0"/>
              <a:t>Points Percentage is the percentage of Points Count divided by Total Points, for a activity.</a:t>
            </a:r>
          </a:p>
          <a:p>
            <a:pPr marL="171450" indent="-171450">
              <a:spcAft>
                <a:spcPts val="400"/>
              </a:spcAft>
            </a:pPr>
            <a:r>
              <a:rPr lang="en-IN" sz="1000" dirty="0"/>
              <a:t>It shows for the duration of Activity, how much percentage of time cat was in the box.</a:t>
            </a:r>
            <a:endParaRPr lang="en-IN" dirty="0"/>
          </a:p>
          <a:p>
            <a:pPr marL="171450" indent="-171450">
              <a:spcAft>
                <a:spcPts val="400"/>
              </a:spcAft>
            </a:pPr>
            <a:endParaRPr lang="en-IN" dirty="0"/>
          </a:p>
          <a:p>
            <a:pPr marL="0" indent="0">
              <a:spcAft>
                <a:spcPts val="400"/>
              </a:spcAft>
              <a:buNone/>
            </a:pPr>
            <a:endParaRPr dirty="0"/>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15625" y="1195754"/>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Points </a:t>
            </a:r>
            <a:r>
              <a:rPr lang="en-IN" dirty="0"/>
              <a:t>Percentage </a:t>
            </a:r>
            <a:r>
              <a:rPr lang="en-US" dirty="0"/>
              <a:t>on different Activities</a:t>
            </a:r>
          </a:p>
        </p:txBody>
      </p:sp>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571975" y="1195754"/>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Points </a:t>
            </a:r>
            <a:r>
              <a:rPr lang="en-IN" dirty="0"/>
              <a:t>Percentage</a:t>
            </a:r>
            <a:r>
              <a:rPr lang="en-US" dirty="0"/>
              <a:t> for different cats on different Activities</a:t>
            </a:r>
          </a:p>
        </p:txBody>
      </p:sp>
      <p:pic>
        <p:nvPicPr>
          <p:cNvPr id="5" name="Picture 4">
            <a:extLst>
              <a:ext uri="{FF2B5EF4-FFF2-40B4-BE49-F238E27FC236}">
                <a16:creationId xmlns:a16="http://schemas.microsoft.com/office/drawing/2014/main" id="{7AB055B5-8E55-3231-09ED-4590645EF54E}"/>
              </a:ext>
            </a:extLst>
          </p:cNvPr>
          <p:cNvPicPr>
            <a:picLocks noChangeAspect="1"/>
          </p:cNvPicPr>
          <p:nvPr/>
        </p:nvPicPr>
        <p:blipFill>
          <a:blip r:embed="rId3"/>
          <a:stretch>
            <a:fillRect/>
          </a:stretch>
        </p:blipFill>
        <p:spPr>
          <a:xfrm>
            <a:off x="415625" y="1792008"/>
            <a:ext cx="3162300" cy="2266950"/>
          </a:xfrm>
          <a:prstGeom prst="rect">
            <a:avLst/>
          </a:prstGeom>
        </p:spPr>
      </p:pic>
      <p:pic>
        <p:nvPicPr>
          <p:cNvPr id="8" name="Picture 7">
            <a:extLst>
              <a:ext uri="{FF2B5EF4-FFF2-40B4-BE49-F238E27FC236}">
                <a16:creationId xmlns:a16="http://schemas.microsoft.com/office/drawing/2014/main" id="{C33CE573-7501-EED8-2525-3C1B21F21B39}"/>
              </a:ext>
            </a:extLst>
          </p:cNvPr>
          <p:cNvPicPr>
            <a:picLocks noChangeAspect="1"/>
          </p:cNvPicPr>
          <p:nvPr/>
        </p:nvPicPr>
        <p:blipFill>
          <a:blip r:embed="rId4"/>
          <a:stretch>
            <a:fillRect/>
          </a:stretch>
        </p:blipFill>
        <p:spPr>
          <a:xfrm>
            <a:off x="4049221" y="1697315"/>
            <a:ext cx="4922707" cy="3206333"/>
          </a:xfrm>
          <a:prstGeom prst="rect">
            <a:avLst/>
          </a:prstGeom>
        </p:spPr>
      </p:pic>
    </p:spTree>
    <p:extLst>
      <p:ext uri="{BB962C8B-B14F-4D97-AF65-F5344CB8AC3E}">
        <p14:creationId xmlns:p14="http://schemas.microsoft.com/office/powerpoint/2010/main" val="238362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6" name="Google Shape;826;p40">
            <a:extLst>
              <a:ext uri="{FF2B5EF4-FFF2-40B4-BE49-F238E27FC236}">
                <a16:creationId xmlns:a16="http://schemas.microsoft.com/office/drawing/2014/main" id="{4F101791-6832-8059-41F5-D0C7EF0A860F}"/>
              </a:ext>
            </a:extLst>
          </p:cNvPr>
          <p:cNvSpPr txBox="1">
            <a:spLocks/>
          </p:cNvSpPr>
          <p:nvPr/>
        </p:nvSpPr>
        <p:spPr>
          <a:xfrm>
            <a:off x="468136" y="286999"/>
            <a:ext cx="4666572"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Points Percentage Scatter Plot for different cats on different Activities</a:t>
            </a:r>
          </a:p>
          <a:p>
            <a:pPr marL="0" indent="0"/>
            <a:endParaRPr lang="en-US" dirty="0"/>
          </a:p>
        </p:txBody>
      </p:sp>
      <p:pic>
        <p:nvPicPr>
          <p:cNvPr id="10" name="Picture 9">
            <a:extLst>
              <a:ext uri="{FF2B5EF4-FFF2-40B4-BE49-F238E27FC236}">
                <a16:creationId xmlns:a16="http://schemas.microsoft.com/office/drawing/2014/main" id="{9838E51D-202F-D0F5-C68C-2FDDA375ED4A}"/>
              </a:ext>
            </a:extLst>
          </p:cNvPr>
          <p:cNvPicPr>
            <a:picLocks noChangeAspect="1"/>
          </p:cNvPicPr>
          <p:nvPr/>
        </p:nvPicPr>
        <p:blipFill>
          <a:blip r:embed="rId3"/>
          <a:stretch>
            <a:fillRect/>
          </a:stretch>
        </p:blipFill>
        <p:spPr>
          <a:xfrm>
            <a:off x="329607" y="635540"/>
            <a:ext cx="7357382" cy="4298514"/>
          </a:xfrm>
          <a:prstGeom prst="rect">
            <a:avLst/>
          </a:prstGeom>
        </p:spPr>
      </p:pic>
    </p:spTree>
    <p:extLst>
      <p:ext uri="{BB962C8B-B14F-4D97-AF65-F5344CB8AC3E}">
        <p14:creationId xmlns:p14="http://schemas.microsoft.com/office/powerpoint/2010/main" val="154203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246997"/>
          </a:xfrm>
          <a:prstGeom prst="rect">
            <a:avLst/>
          </a:prstGeom>
        </p:spPr>
        <p:txBody>
          <a:bodyPr spcFirstLastPara="1" wrap="square" lIns="0" tIns="0" rIns="0" bIns="0" anchor="t" anchorCtr="0">
            <a:noAutofit/>
          </a:bodyPr>
          <a:lstStyle/>
          <a:p>
            <a:r>
              <a:rPr lang="en-IN" dirty="0"/>
              <a:t>Weight Variance</a:t>
            </a:r>
          </a:p>
        </p:txBody>
      </p:sp>
      <p:sp>
        <p:nvSpPr>
          <p:cNvPr id="804" name="Google Shape;804;p37"/>
          <p:cNvSpPr txBox="1">
            <a:spLocks noGrp="1"/>
          </p:cNvSpPr>
          <p:nvPr>
            <p:ph type="body" idx="1"/>
          </p:nvPr>
        </p:nvSpPr>
        <p:spPr>
          <a:xfrm>
            <a:off x="415625" y="599500"/>
            <a:ext cx="8312700" cy="827366"/>
          </a:xfrm>
          <a:prstGeom prst="rect">
            <a:avLst/>
          </a:prstGeom>
        </p:spPr>
        <p:txBody>
          <a:bodyPr spcFirstLastPara="1" wrap="square" lIns="0" tIns="0" rIns="0" bIns="0" anchor="t" anchorCtr="0">
            <a:noAutofit/>
          </a:bodyPr>
          <a:lstStyle/>
          <a:p>
            <a:pPr marL="171450" indent="-171450">
              <a:spcAft>
                <a:spcPts val="400"/>
              </a:spcAft>
            </a:pPr>
            <a:r>
              <a:rPr lang="en-IN" sz="1050" dirty="0"/>
              <a:t>Weight Variance is the spread in points which is more than Cat Weight + Tare Weight</a:t>
            </a:r>
          </a:p>
          <a:p>
            <a:pPr marL="171450" indent="-171450">
              <a:spcAft>
                <a:spcPts val="400"/>
              </a:spcAft>
            </a:pPr>
            <a:r>
              <a:rPr lang="en-IN" sz="1050" dirty="0"/>
              <a:t>Weight Variance gets increased because of digging the little.</a:t>
            </a:r>
          </a:p>
          <a:p>
            <a:pPr marL="171450" indent="-171450">
              <a:spcAft>
                <a:spcPts val="400"/>
              </a:spcAft>
            </a:pPr>
            <a:r>
              <a:rPr lang="en-IN" sz="1050" dirty="0"/>
              <a:t>Non-Elimination has higher Weight Variance as compared to Elimination, means cats digs more for Non-Elimination activity.</a:t>
            </a:r>
          </a:p>
          <a:p>
            <a:pPr marL="171450" indent="-171450">
              <a:spcAft>
                <a:spcPts val="400"/>
              </a:spcAft>
            </a:pPr>
            <a:r>
              <a:rPr lang="en-IN" sz="1050" dirty="0"/>
              <a:t>Urination has higher Weight Variance as compared to Defecation, means cats digs more for Urination activity.</a:t>
            </a:r>
          </a:p>
          <a:p>
            <a:pPr marL="0" indent="0">
              <a:spcAft>
                <a:spcPts val="400"/>
              </a:spcAft>
              <a:buNone/>
            </a:pPr>
            <a:endParaRPr lang="en-IN" sz="1050" dirty="0"/>
          </a:p>
          <a:p>
            <a:pPr marL="171450" indent="-171450">
              <a:spcAft>
                <a:spcPts val="400"/>
              </a:spcAft>
            </a:pPr>
            <a:endParaRPr lang="en-IN" dirty="0"/>
          </a:p>
          <a:p>
            <a:pPr marL="171450" indent="-171450">
              <a:spcAft>
                <a:spcPts val="400"/>
              </a:spcAft>
            </a:pPr>
            <a:endParaRPr lang="en-IN" dirty="0"/>
          </a:p>
          <a:p>
            <a:pPr marL="0" indent="0">
              <a:spcAft>
                <a:spcPts val="400"/>
              </a:spcAft>
              <a:buNone/>
            </a:pPr>
            <a:endParaRPr dirty="0"/>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15625" y="1520703"/>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Weight Variance </a:t>
            </a:r>
            <a:r>
              <a:rPr lang="en-US" dirty="0"/>
              <a:t>on different Activities</a:t>
            </a:r>
          </a:p>
        </p:txBody>
      </p:sp>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571975" y="1520703"/>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Weight Variance </a:t>
            </a:r>
            <a:r>
              <a:rPr lang="en-US" dirty="0"/>
              <a:t>for different cats on different Activities</a:t>
            </a:r>
          </a:p>
        </p:txBody>
      </p:sp>
      <p:pic>
        <p:nvPicPr>
          <p:cNvPr id="4" name="Picture 3">
            <a:extLst>
              <a:ext uri="{FF2B5EF4-FFF2-40B4-BE49-F238E27FC236}">
                <a16:creationId xmlns:a16="http://schemas.microsoft.com/office/drawing/2014/main" id="{09970A88-EF00-7CE2-6132-7BA1634E996F}"/>
              </a:ext>
            </a:extLst>
          </p:cNvPr>
          <p:cNvPicPr>
            <a:picLocks noChangeAspect="1"/>
          </p:cNvPicPr>
          <p:nvPr/>
        </p:nvPicPr>
        <p:blipFill>
          <a:blip r:embed="rId3"/>
          <a:stretch>
            <a:fillRect/>
          </a:stretch>
        </p:blipFill>
        <p:spPr>
          <a:xfrm>
            <a:off x="415625" y="2092602"/>
            <a:ext cx="3276600" cy="2238375"/>
          </a:xfrm>
          <a:prstGeom prst="rect">
            <a:avLst/>
          </a:prstGeom>
        </p:spPr>
      </p:pic>
      <p:pic>
        <p:nvPicPr>
          <p:cNvPr id="9" name="Picture 8">
            <a:extLst>
              <a:ext uri="{FF2B5EF4-FFF2-40B4-BE49-F238E27FC236}">
                <a16:creationId xmlns:a16="http://schemas.microsoft.com/office/drawing/2014/main" id="{744D893D-5A99-3432-1F5F-7AE4CA0753D6}"/>
              </a:ext>
            </a:extLst>
          </p:cNvPr>
          <p:cNvPicPr>
            <a:picLocks noChangeAspect="1"/>
          </p:cNvPicPr>
          <p:nvPr/>
        </p:nvPicPr>
        <p:blipFill>
          <a:blip r:embed="rId4"/>
          <a:stretch>
            <a:fillRect/>
          </a:stretch>
        </p:blipFill>
        <p:spPr>
          <a:xfrm>
            <a:off x="3784775" y="1861490"/>
            <a:ext cx="5359225" cy="2728893"/>
          </a:xfrm>
          <a:prstGeom prst="rect">
            <a:avLst/>
          </a:prstGeom>
        </p:spPr>
      </p:pic>
    </p:spTree>
    <p:extLst>
      <p:ext uri="{BB962C8B-B14F-4D97-AF65-F5344CB8AC3E}">
        <p14:creationId xmlns:p14="http://schemas.microsoft.com/office/powerpoint/2010/main" val="2993893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6" name="Google Shape;826;p40">
            <a:extLst>
              <a:ext uri="{FF2B5EF4-FFF2-40B4-BE49-F238E27FC236}">
                <a16:creationId xmlns:a16="http://schemas.microsoft.com/office/drawing/2014/main" id="{4F101791-6832-8059-41F5-D0C7EF0A860F}"/>
              </a:ext>
            </a:extLst>
          </p:cNvPr>
          <p:cNvSpPr txBox="1">
            <a:spLocks/>
          </p:cNvSpPr>
          <p:nvPr/>
        </p:nvSpPr>
        <p:spPr>
          <a:xfrm>
            <a:off x="468136" y="286999"/>
            <a:ext cx="4666572"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dirty="0"/>
              <a:t>Weight Variance Scatter Plot for different cats on different Activities</a:t>
            </a:r>
          </a:p>
          <a:p>
            <a:pPr marL="0" indent="0"/>
            <a:endParaRPr lang="en-US" dirty="0"/>
          </a:p>
        </p:txBody>
      </p:sp>
      <p:pic>
        <p:nvPicPr>
          <p:cNvPr id="3" name="Picture 2">
            <a:extLst>
              <a:ext uri="{FF2B5EF4-FFF2-40B4-BE49-F238E27FC236}">
                <a16:creationId xmlns:a16="http://schemas.microsoft.com/office/drawing/2014/main" id="{ACAFDBD0-CDD1-FC4E-8DAD-8E3EE3D5136B}"/>
              </a:ext>
            </a:extLst>
          </p:cNvPr>
          <p:cNvPicPr>
            <a:picLocks noChangeAspect="1"/>
          </p:cNvPicPr>
          <p:nvPr/>
        </p:nvPicPr>
        <p:blipFill>
          <a:blip r:embed="rId3"/>
          <a:stretch>
            <a:fillRect/>
          </a:stretch>
        </p:blipFill>
        <p:spPr>
          <a:xfrm>
            <a:off x="468136" y="547399"/>
            <a:ext cx="8191350" cy="4506922"/>
          </a:xfrm>
          <a:prstGeom prst="rect">
            <a:avLst/>
          </a:prstGeom>
        </p:spPr>
      </p:pic>
    </p:spTree>
    <p:extLst>
      <p:ext uri="{BB962C8B-B14F-4D97-AF65-F5344CB8AC3E}">
        <p14:creationId xmlns:p14="http://schemas.microsoft.com/office/powerpoint/2010/main" val="230807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246997"/>
          </a:xfrm>
          <a:prstGeom prst="rect">
            <a:avLst/>
          </a:prstGeom>
        </p:spPr>
        <p:txBody>
          <a:bodyPr spcFirstLastPara="1" wrap="square" lIns="0" tIns="0" rIns="0" bIns="0" anchor="t" anchorCtr="0">
            <a:noAutofit/>
          </a:bodyPr>
          <a:lstStyle/>
          <a:p>
            <a:r>
              <a:rPr lang="en-IN" dirty="0"/>
              <a:t>Stepping In Time</a:t>
            </a:r>
          </a:p>
        </p:txBody>
      </p:sp>
      <p:sp>
        <p:nvSpPr>
          <p:cNvPr id="804" name="Google Shape;804;p37"/>
          <p:cNvSpPr txBox="1">
            <a:spLocks noGrp="1"/>
          </p:cNvSpPr>
          <p:nvPr>
            <p:ph type="body" idx="1"/>
          </p:nvPr>
        </p:nvSpPr>
        <p:spPr>
          <a:xfrm>
            <a:off x="415625" y="812523"/>
            <a:ext cx="8312700" cy="473665"/>
          </a:xfrm>
          <a:prstGeom prst="rect">
            <a:avLst/>
          </a:prstGeom>
        </p:spPr>
        <p:txBody>
          <a:bodyPr spcFirstLastPara="1" wrap="square" lIns="0" tIns="0" rIns="0" bIns="0" anchor="t" anchorCtr="0">
            <a:noAutofit/>
          </a:bodyPr>
          <a:lstStyle/>
          <a:p>
            <a:pPr marL="171450" indent="-171450">
              <a:spcAft>
                <a:spcPts val="400"/>
              </a:spcAft>
            </a:pPr>
            <a:r>
              <a:rPr lang="en-IN" sz="1050" dirty="0"/>
              <a:t>It is the timestamp at which cat steps in the box.</a:t>
            </a:r>
          </a:p>
          <a:p>
            <a:pPr marL="171450" indent="-171450">
              <a:spcAft>
                <a:spcPts val="400"/>
              </a:spcAft>
            </a:pPr>
            <a:r>
              <a:rPr lang="en-IN" dirty="0"/>
              <a:t>It indicates different pattern in cat behaviour for different activities.</a:t>
            </a:r>
          </a:p>
          <a:p>
            <a:pPr marL="0" indent="0">
              <a:spcAft>
                <a:spcPts val="400"/>
              </a:spcAft>
              <a:buNone/>
            </a:pPr>
            <a:endParaRPr dirty="0"/>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15625" y="1540800"/>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Stepping In Time </a:t>
            </a:r>
            <a:r>
              <a:rPr lang="en-US" dirty="0"/>
              <a:t>on different Activities</a:t>
            </a:r>
          </a:p>
        </p:txBody>
      </p:sp>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571975" y="1520703"/>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Stepping In Time </a:t>
            </a:r>
            <a:r>
              <a:rPr lang="en-US" dirty="0"/>
              <a:t>for different cats on different Activities</a:t>
            </a:r>
          </a:p>
        </p:txBody>
      </p:sp>
      <p:pic>
        <p:nvPicPr>
          <p:cNvPr id="5" name="Picture 4">
            <a:extLst>
              <a:ext uri="{FF2B5EF4-FFF2-40B4-BE49-F238E27FC236}">
                <a16:creationId xmlns:a16="http://schemas.microsoft.com/office/drawing/2014/main" id="{5B3D3771-7107-B67E-C7B5-829F0A51DC39}"/>
              </a:ext>
            </a:extLst>
          </p:cNvPr>
          <p:cNvPicPr>
            <a:picLocks noChangeAspect="1"/>
          </p:cNvPicPr>
          <p:nvPr/>
        </p:nvPicPr>
        <p:blipFill>
          <a:blip r:embed="rId3"/>
          <a:stretch>
            <a:fillRect/>
          </a:stretch>
        </p:blipFill>
        <p:spPr>
          <a:xfrm>
            <a:off x="415625" y="2055812"/>
            <a:ext cx="3162300" cy="2286000"/>
          </a:xfrm>
          <a:prstGeom prst="rect">
            <a:avLst/>
          </a:prstGeom>
        </p:spPr>
      </p:pic>
      <p:pic>
        <p:nvPicPr>
          <p:cNvPr id="8" name="Picture 7">
            <a:extLst>
              <a:ext uri="{FF2B5EF4-FFF2-40B4-BE49-F238E27FC236}">
                <a16:creationId xmlns:a16="http://schemas.microsoft.com/office/drawing/2014/main" id="{0F456568-57C8-EE5A-30D7-734431904848}"/>
              </a:ext>
            </a:extLst>
          </p:cNvPr>
          <p:cNvPicPr>
            <a:picLocks noChangeAspect="1"/>
          </p:cNvPicPr>
          <p:nvPr/>
        </p:nvPicPr>
        <p:blipFill>
          <a:blip r:embed="rId4"/>
          <a:stretch>
            <a:fillRect/>
          </a:stretch>
        </p:blipFill>
        <p:spPr>
          <a:xfrm>
            <a:off x="4159847" y="1801200"/>
            <a:ext cx="4701455" cy="3204546"/>
          </a:xfrm>
          <a:prstGeom prst="rect">
            <a:avLst/>
          </a:prstGeom>
        </p:spPr>
      </p:pic>
    </p:spTree>
    <p:extLst>
      <p:ext uri="{BB962C8B-B14F-4D97-AF65-F5344CB8AC3E}">
        <p14:creationId xmlns:p14="http://schemas.microsoft.com/office/powerpoint/2010/main" val="2950824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246997"/>
          </a:xfrm>
          <a:prstGeom prst="rect">
            <a:avLst/>
          </a:prstGeom>
        </p:spPr>
        <p:txBody>
          <a:bodyPr spcFirstLastPara="1" wrap="square" lIns="0" tIns="0" rIns="0" bIns="0" anchor="t" anchorCtr="0">
            <a:noAutofit/>
          </a:bodyPr>
          <a:lstStyle/>
          <a:p>
            <a:r>
              <a:rPr lang="en-IN" dirty="0"/>
              <a:t>Time Stepped</a:t>
            </a:r>
          </a:p>
        </p:txBody>
      </p:sp>
      <p:sp>
        <p:nvSpPr>
          <p:cNvPr id="804" name="Google Shape;804;p37"/>
          <p:cNvSpPr txBox="1">
            <a:spLocks noGrp="1"/>
          </p:cNvSpPr>
          <p:nvPr>
            <p:ph type="body" idx="1"/>
          </p:nvPr>
        </p:nvSpPr>
        <p:spPr>
          <a:xfrm>
            <a:off x="415625" y="812524"/>
            <a:ext cx="8312700" cy="564100"/>
          </a:xfrm>
          <a:prstGeom prst="rect">
            <a:avLst/>
          </a:prstGeom>
        </p:spPr>
        <p:txBody>
          <a:bodyPr spcFirstLastPara="1" wrap="square" lIns="0" tIns="0" rIns="0" bIns="0" anchor="t" anchorCtr="0">
            <a:noAutofit/>
          </a:bodyPr>
          <a:lstStyle/>
          <a:p>
            <a:pPr marL="171450" indent="-171450">
              <a:spcAft>
                <a:spcPts val="400"/>
              </a:spcAft>
            </a:pPr>
            <a:r>
              <a:rPr lang="en-IN" sz="1050" dirty="0"/>
              <a:t>It is the number of times cat steps in and then steps out of the box.</a:t>
            </a:r>
          </a:p>
          <a:p>
            <a:pPr marL="171450" indent="-171450">
              <a:spcAft>
                <a:spcPts val="400"/>
              </a:spcAft>
            </a:pPr>
            <a:r>
              <a:rPr lang="en-IN" sz="1050" dirty="0"/>
              <a:t>It is observed in some activities that cats steps in and steps out of the box multiple times.</a:t>
            </a:r>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15625" y="1560897"/>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Time Stepped </a:t>
            </a:r>
            <a:r>
              <a:rPr lang="en-US" dirty="0"/>
              <a:t>on different Activities</a:t>
            </a:r>
          </a:p>
        </p:txBody>
      </p:sp>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571975" y="1520703"/>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Time Stepped </a:t>
            </a:r>
            <a:r>
              <a:rPr lang="en-US" dirty="0"/>
              <a:t>for different cats on different Activities</a:t>
            </a:r>
          </a:p>
        </p:txBody>
      </p:sp>
      <p:pic>
        <p:nvPicPr>
          <p:cNvPr id="9" name="Picture 8">
            <a:extLst>
              <a:ext uri="{FF2B5EF4-FFF2-40B4-BE49-F238E27FC236}">
                <a16:creationId xmlns:a16="http://schemas.microsoft.com/office/drawing/2014/main" id="{CDE590BB-49AF-B95A-9FEA-6792D246D9E2}"/>
              </a:ext>
            </a:extLst>
          </p:cNvPr>
          <p:cNvPicPr>
            <a:picLocks noChangeAspect="1"/>
          </p:cNvPicPr>
          <p:nvPr/>
        </p:nvPicPr>
        <p:blipFill>
          <a:blip r:embed="rId3"/>
          <a:stretch>
            <a:fillRect/>
          </a:stretch>
        </p:blipFill>
        <p:spPr>
          <a:xfrm>
            <a:off x="415625" y="2120516"/>
            <a:ext cx="3152775" cy="2266950"/>
          </a:xfrm>
          <a:prstGeom prst="rect">
            <a:avLst/>
          </a:prstGeom>
        </p:spPr>
      </p:pic>
      <p:pic>
        <p:nvPicPr>
          <p:cNvPr id="11" name="Picture 10">
            <a:extLst>
              <a:ext uri="{FF2B5EF4-FFF2-40B4-BE49-F238E27FC236}">
                <a16:creationId xmlns:a16="http://schemas.microsoft.com/office/drawing/2014/main" id="{2B75BB18-FE8E-7671-8AEA-4B8458DCEEF4}"/>
              </a:ext>
            </a:extLst>
          </p:cNvPr>
          <p:cNvPicPr>
            <a:picLocks noChangeAspect="1"/>
          </p:cNvPicPr>
          <p:nvPr/>
        </p:nvPicPr>
        <p:blipFill>
          <a:blip r:embed="rId4"/>
          <a:stretch>
            <a:fillRect/>
          </a:stretch>
        </p:blipFill>
        <p:spPr>
          <a:xfrm>
            <a:off x="4697961" y="1821297"/>
            <a:ext cx="4008090" cy="3203082"/>
          </a:xfrm>
          <a:prstGeom prst="rect">
            <a:avLst/>
          </a:prstGeom>
        </p:spPr>
      </p:pic>
    </p:spTree>
    <p:extLst>
      <p:ext uri="{BB962C8B-B14F-4D97-AF65-F5344CB8AC3E}">
        <p14:creationId xmlns:p14="http://schemas.microsoft.com/office/powerpoint/2010/main" val="121491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sz="6500" dirty="0"/>
              <a:t>01</a:t>
            </a:r>
            <a:endParaRPr sz="6500" dirty="0"/>
          </a:p>
        </p:txBody>
      </p:sp>
      <p:sp>
        <p:nvSpPr>
          <p:cNvPr id="721" name="Google Shape;721;p33"/>
          <p:cNvSpPr txBox="1">
            <a:spLocks noGrp="1"/>
          </p:cNvSpPr>
          <p:nvPr>
            <p:ph type="title" idx="2"/>
          </p:nvPr>
        </p:nvSpPr>
        <p:spPr>
          <a:xfrm>
            <a:off x="409328" y="2787467"/>
            <a:ext cx="5683127" cy="997196"/>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sz="3600" dirty="0"/>
              <a:t>Problem Understanding and  Objective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3"/>
            <a:ext cx="8312700" cy="246997"/>
          </a:xfrm>
          <a:prstGeom prst="rect">
            <a:avLst/>
          </a:prstGeom>
        </p:spPr>
        <p:txBody>
          <a:bodyPr spcFirstLastPara="1" wrap="square" lIns="0" tIns="0" rIns="0" bIns="0" anchor="t" anchorCtr="0">
            <a:noAutofit/>
          </a:bodyPr>
          <a:lstStyle/>
          <a:p>
            <a:r>
              <a:rPr lang="en-IN" dirty="0"/>
              <a:t>Event Start Time(Hours)</a:t>
            </a:r>
          </a:p>
        </p:txBody>
      </p:sp>
      <p:sp>
        <p:nvSpPr>
          <p:cNvPr id="804" name="Google Shape;804;p37"/>
          <p:cNvSpPr txBox="1">
            <a:spLocks noGrp="1"/>
          </p:cNvSpPr>
          <p:nvPr>
            <p:ph type="body" idx="1"/>
          </p:nvPr>
        </p:nvSpPr>
        <p:spPr>
          <a:xfrm>
            <a:off x="415625" y="693336"/>
            <a:ext cx="8312700" cy="867561"/>
          </a:xfrm>
          <a:prstGeom prst="rect">
            <a:avLst/>
          </a:prstGeom>
        </p:spPr>
        <p:txBody>
          <a:bodyPr spcFirstLastPara="1" wrap="square" lIns="0" tIns="0" rIns="0" bIns="0" anchor="t" anchorCtr="0">
            <a:noAutofit/>
          </a:bodyPr>
          <a:lstStyle/>
          <a:p>
            <a:pPr marL="171450" indent="-171450">
              <a:spcAft>
                <a:spcPts val="400"/>
              </a:spcAft>
            </a:pPr>
            <a:r>
              <a:rPr lang="en-IN" sz="1050" dirty="0"/>
              <a:t>It is the Hour of the day at which Activity starts. </a:t>
            </a:r>
          </a:p>
          <a:p>
            <a:pPr marL="171450" indent="-171450">
              <a:spcAft>
                <a:spcPts val="400"/>
              </a:spcAft>
            </a:pPr>
            <a:r>
              <a:rPr lang="en-IN" sz="1050" dirty="0"/>
              <a:t>This variable helps in capturing cat daily behaviour</a:t>
            </a:r>
          </a:p>
          <a:p>
            <a:pPr marL="171450" indent="-171450">
              <a:spcAft>
                <a:spcPts val="400"/>
              </a:spcAft>
            </a:pPr>
            <a:r>
              <a:rPr lang="en-IN" sz="1050" dirty="0"/>
              <a:t>Sudden Peaks can be observed at some specific hours of day.</a:t>
            </a:r>
          </a:p>
          <a:p>
            <a:pPr marL="171450" indent="-171450">
              <a:spcAft>
                <a:spcPts val="400"/>
              </a:spcAft>
            </a:pPr>
            <a:r>
              <a:rPr lang="en-IN" sz="1050" dirty="0"/>
              <a:t>Cat does Elimination Activity mostly between 01:00 - 02:00 at night and 07:00 - 08:00 in morning.</a:t>
            </a:r>
          </a:p>
        </p:txBody>
      </p:sp>
      <p:sp>
        <p:nvSpPr>
          <p:cNvPr id="2" name="Google Shape;826;p40">
            <a:extLst>
              <a:ext uri="{FF2B5EF4-FFF2-40B4-BE49-F238E27FC236}">
                <a16:creationId xmlns:a16="http://schemas.microsoft.com/office/drawing/2014/main" id="{E966DE24-C62D-F30D-81DD-A6DCB398E737}"/>
              </a:ext>
            </a:extLst>
          </p:cNvPr>
          <p:cNvSpPr txBox="1">
            <a:spLocks/>
          </p:cNvSpPr>
          <p:nvPr/>
        </p:nvSpPr>
        <p:spPr>
          <a:xfrm>
            <a:off x="415625" y="1560897"/>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Elimination Activity</a:t>
            </a:r>
            <a:endParaRPr lang="en-US" dirty="0"/>
          </a:p>
        </p:txBody>
      </p:sp>
      <p:sp>
        <p:nvSpPr>
          <p:cNvPr id="6" name="Google Shape;826;p40">
            <a:extLst>
              <a:ext uri="{FF2B5EF4-FFF2-40B4-BE49-F238E27FC236}">
                <a16:creationId xmlns:a16="http://schemas.microsoft.com/office/drawing/2014/main" id="{2CB64AD3-8CD4-0A39-7481-55DE2AE9A233}"/>
              </a:ext>
            </a:extLst>
          </p:cNvPr>
          <p:cNvSpPr txBox="1">
            <a:spLocks/>
          </p:cNvSpPr>
          <p:nvPr/>
        </p:nvSpPr>
        <p:spPr>
          <a:xfrm>
            <a:off x="4430439" y="1560897"/>
            <a:ext cx="411066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Non-Elimination Activity</a:t>
            </a:r>
            <a:endParaRPr lang="en-US" dirty="0"/>
          </a:p>
        </p:txBody>
      </p:sp>
      <p:pic>
        <p:nvPicPr>
          <p:cNvPr id="5" name="Picture 4">
            <a:extLst>
              <a:ext uri="{FF2B5EF4-FFF2-40B4-BE49-F238E27FC236}">
                <a16:creationId xmlns:a16="http://schemas.microsoft.com/office/drawing/2014/main" id="{7568C70D-AAB6-6D15-8DB3-BD94BC7D08CF}"/>
              </a:ext>
            </a:extLst>
          </p:cNvPr>
          <p:cNvPicPr>
            <a:picLocks noChangeAspect="1"/>
          </p:cNvPicPr>
          <p:nvPr/>
        </p:nvPicPr>
        <p:blipFill>
          <a:blip r:embed="rId3"/>
          <a:stretch>
            <a:fillRect/>
          </a:stretch>
        </p:blipFill>
        <p:spPr>
          <a:xfrm>
            <a:off x="100117" y="2017484"/>
            <a:ext cx="4192708" cy="2773513"/>
          </a:xfrm>
          <a:prstGeom prst="rect">
            <a:avLst/>
          </a:prstGeom>
        </p:spPr>
      </p:pic>
      <p:pic>
        <p:nvPicPr>
          <p:cNvPr id="8" name="Picture 7">
            <a:extLst>
              <a:ext uri="{FF2B5EF4-FFF2-40B4-BE49-F238E27FC236}">
                <a16:creationId xmlns:a16="http://schemas.microsoft.com/office/drawing/2014/main" id="{D73AAE77-C34F-8172-EB4A-7A3B121A9ADA}"/>
              </a:ext>
            </a:extLst>
          </p:cNvPr>
          <p:cNvPicPr>
            <a:picLocks noChangeAspect="1"/>
          </p:cNvPicPr>
          <p:nvPr/>
        </p:nvPicPr>
        <p:blipFill>
          <a:blip r:embed="rId4"/>
          <a:stretch>
            <a:fillRect/>
          </a:stretch>
        </p:blipFill>
        <p:spPr>
          <a:xfrm>
            <a:off x="4430439" y="2017484"/>
            <a:ext cx="4297885" cy="2773513"/>
          </a:xfrm>
          <a:prstGeom prst="rect">
            <a:avLst/>
          </a:prstGeom>
        </p:spPr>
      </p:pic>
    </p:spTree>
    <p:extLst>
      <p:ext uri="{BB962C8B-B14F-4D97-AF65-F5344CB8AC3E}">
        <p14:creationId xmlns:p14="http://schemas.microsoft.com/office/powerpoint/2010/main" val="2537740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2" name="Google Shape;826;p40">
            <a:extLst>
              <a:ext uri="{FF2B5EF4-FFF2-40B4-BE49-F238E27FC236}">
                <a16:creationId xmlns:a16="http://schemas.microsoft.com/office/drawing/2014/main" id="{E4EBB648-0254-B0D7-433C-000F801056B6}"/>
              </a:ext>
            </a:extLst>
          </p:cNvPr>
          <p:cNvSpPr txBox="1">
            <a:spLocks/>
          </p:cNvSpPr>
          <p:nvPr/>
        </p:nvSpPr>
        <p:spPr>
          <a:xfrm>
            <a:off x="241801" y="1205944"/>
            <a:ext cx="38772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Urination Activity</a:t>
            </a:r>
            <a:endParaRPr lang="en-US" dirty="0"/>
          </a:p>
        </p:txBody>
      </p:sp>
      <p:sp>
        <p:nvSpPr>
          <p:cNvPr id="4" name="Google Shape;826;p40">
            <a:extLst>
              <a:ext uri="{FF2B5EF4-FFF2-40B4-BE49-F238E27FC236}">
                <a16:creationId xmlns:a16="http://schemas.microsoft.com/office/drawing/2014/main" id="{BC5E085C-5D7D-3C8D-AB0D-5A7538E1F106}"/>
              </a:ext>
            </a:extLst>
          </p:cNvPr>
          <p:cNvSpPr txBox="1">
            <a:spLocks/>
          </p:cNvSpPr>
          <p:nvPr/>
        </p:nvSpPr>
        <p:spPr>
          <a:xfrm>
            <a:off x="4572000" y="1185303"/>
            <a:ext cx="411066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Defecation Activity</a:t>
            </a:r>
            <a:endParaRPr lang="en-US" dirty="0"/>
          </a:p>
        </p:txBody>
      </p:sp>
      <p:pic>
        <p:nvPicPr>
          <p:cNvPr id="9" name="Picture 8">
            <a:extLst>
              <a:ext uri="{FF2B5EF4-FFF2-40B4-BE49-F238E27FC236}">
                <a16:creationId xmlns:a16="http://schemas.microsoft.com/office/drawing/2014/main" id="{55614106-25F8-EDF8-84C5-EAE2E89E02A1}"/>
              </a:ext>
            </a:extLst>
          </p:cNvPr>
          <p:cNvPicPr>
            <a:picLocks noChangeAspect="1"/>
          </p:cNvPicPr>
          <p:nvPr/>
        </p:nvPicPr>
        <p:blipFill>
          <a:blip r:embed="rId3"/>
          <a:stretch>
            <a:fillRect/>
          </a:stretch>
        </p:blipFill>
        <p:spPr>
          <a:xfrm>
            <a:off x="85903" y="1625591"/>
            <a:ext cx="4188996" cy="2770931"/>
          </a:xfrm>
          <a:prstGeom prst="rect">
            <a:avLst/>
          </a:prstGeom>
        </p:spPr>
      </p:pic>
      <p:pic>
        <p:nvPicPr>
          <p:cNvPr id="11" name="Picture 10">
            <a:extLst>
              <a:ext uri="{FF2B5EF4-FFF2-40B4-BE49-F238E27FC236}">
                <a16:creationId xmlns:a16="http://schemas.microsoft.com/office/drawing/2014/main" id="{3F2C40D0-6FBF-B748-095E-4E8171ECAE0A}"/>
              </a:ext>
            </a:extLst>
          </p:cNvPr>
          <p:cNvPicPr>
            <a:picLocks noChangeAspect="1"/>
          </p:cNvPicPr>
          <p:nvPr/>
        </p:nvPicPr>
        <p:blipFill>
          <a:blip r:embed="rId4"/>
          <a:stretch>
            <a:fillRect/>
          </a:stretch>
        </p:blipFill>
        <p:spPr>
          <a:xfrm>
            <a:off x="4493664" y="1633740"/>
            <a:ext cx="4188996" cy="2754632"/>
          </a:xfrm>
          <a:prstGeom prst="rect">
            <a:avLst/>
          </a:prstGeom>
        </p:spPr>
      </p:pic>
      <p:sp>
        <p:nvSpPr>
          <p:cNvPr id="12" name="Google Shape;804;p37">
            <a:extLst>
              <a:ext uri="{FF2B5EF4-FFF2-40B4-BE49-F238E27FC236}">
                <a16:creationId xmlns:a16="http://schemas.microsoft.com/office/drawing/2014/main" id="{62305A90-6CE3-8228-B96D-72C96BADF097}"/>
              </a:ext>
            </a:extLst>
          </p:cNvPr>
          <p:cNvSpPr txBox="1">
            <a:spLocks noGrp="1"/>
          </p:cNvSpPr>
          <p:nvPr>
            <p:ph type="body" idx="1"/>
          </p:nvPr>
        </p:nvSpPr>
        <p:spPr>
          <a:xfrm>
            <a:off x="337314" y="452176"/>
            <a:ext cx="8312700" cy="674144"/>
          </a:xfrm>
          <a:prstGeom prst="rect">
            <a:avLst/>
          </a:prstGeom>
        </p:spPr>
        <p:txBody>
          <a:bodyPr spcFirstLastPara="1" wrap="square" lIns="0" tIns="0" rIns="0" bIns="0" anchor="t" anchorCtr="0">
            <a:noAutofit/>
          </a:bodyPr>
          <a:lstStyle/>
          <a:p>
            <a:pPr marL="171450" indent="-171450">
              <a:spcAft>
                <a:spcPts val="400"/>
              </a:spcAft>
            </a:pPr>
            <a:r>
              <a:rPr lang="en-IN" sz="1050" dirty="0"/>
              <a:t>Sudden Peaks can be observed at some specific hours of day.</a:t>
            </a:r>
          </a:p>
          <a:p>
            <a:pPr marL="171450" indent="-171450">
              <a:spcAft>
                <a:spcPts val="400"/>
              </a:spcAft>
            </a:pPr>
            <a:r>
              <a:rPr lang="en-IN" sz="1050" dirty="0"/>
              <a:t>Cat does Elimination Activity mostly between 01:00 - 02:00 at night and 07:00 - 08:00 in morning.</a:t>
            </a:r>
          </a:p>
        </p:txBody>
      </p:sp>
    </p:spTree>
    <p:extLst>
      <p:ext uri="{BB962C8B-B14F-4D97-AF65-F5344CB8AC3E}">
        <p14:creationId xmlns:p14="http://schemas.microsoft.com/office/powerpoint/2010/main" val="3748339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2" name="Google Shape;826;p40">
            <a:extLst>
              <a:ext uri="{FF2B5EF4-FFF2-40B4-BE49-F238E27FC236}">
                <a16:creationId xmlns:a16="http://schemas.microsoft.com/office/drawing/2014/main" id="{E4EBB648-0254-B0D7-433C-000F801056B6}"/>
              </a:ext>
            </a:extLst>
          </p:cNvPr>
          <p:cNvSpPr txBox="1">
            <a:spLocks/>
          </p:cNvSpPr>
          <p:nvPr/>
        </p:nvSpPr>
        <p:spPr>
          <a:xfrm>
            <a:off x="241801" y="334311"/>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Elimination activity for a cat</a:t>
            </a:r>
            <a:endParaRPr lang="en-US" dirty="0"/>
          </a:p>
        </p:txBody>
      </p:sp>
      <p:sp>
        <p:nvSpPr>
          <p:cNvPr id="4" name="Google Shape;826;p40">
            <a:extLst>
              <a:ext uri="{FF2B5EF4-FFF2-40B4-BE49-F238E27FC236}">
                <a16:creationId xmlns:a16="http://schemas.microsoft.com/office/drawing/2014/main" id="{BC5E085C-5D7D-3C8D-AB0D-5A7538E1F106}"/>
              </a:ext>
            </a:extLst>
          </p:cNvPr>
          <p:cNvSpPr txBox="1">
            <a:spLocks/>
          </p:cNvSpPr>
          <p:nvPr/>
        </p:nvSpPr>
        <p:spPr>
          <a:xfrm>
            <a:off x="4572000" y="334311"/>
            <a:ext cx="411066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Non-Elimination activity for a cat</a:t>
            </a:r>
            <a:endParaRPr lang="en-US" dirty="0"/>
          </a:p>
          <a:p>
            <a:pPr marL="0" indent="0"/>
            <a:endParaRPr lang="en-US" dirty="0"/>
          </a:p>
        </p:txBody>
      </p:sp>
      <p:pic>
        <p:nvPicPr>
          <p:cNvPr id="7" name="Picture 6">
            <a:extLst>
              <a:ext uri="{FF2B5EF4-FFF2-40B4-BE49-F238E27FC236}">
                <a16:creationId xmlns:a16="http://schemas.microsoft.com/office/drawing/2014/main" id="{2B72B496-AD97-7307-9A3B-9F388E9DA5AB}"/>
              </a:ext>
            </a:extLst>
          </p:cNvPr>
          <p:cNvPicPr>
            <a:picLocks noChangeAspect="1"/>
          </p:cNvPicPr>
          <p:nvPr/>
        </p:nvPicPr>
        <p:blipFill>
          <a:blip r:embed="rId3"/>
          <a:stretch>
            <a:fillRect/>
          </a:stretch>
        </p:blipFill>
        <p:spPr>
          <a:xfrm>
            <a:off x="140678" y="506922"/>
            <a:ext cx="3877200" cy="2064828"/>
          </a:xfrm>
          <a:prstGeom prst="rect">
            <a:avLst/>
          </a:prstGeom>
        </p:spPr>
      </p:pic>
      <p:pic>
        <p:nvPicPr>
          <p:cNvPr id="10" name="Picture 9">
            <a:extLst>
              <a:ext uri="{FF2B5EF4-FFF2-40B4-BE49-F238E27FC236}">
                <a16:creationId xmlns:a16="http://schemas.microsoft.com/office/drawing/2014/main" id="{4C276852-7A3F-D218-61F2-D122725028BB}"/>
              </a:ext>
            </a:extLst>
          </p:cNvPr>
          <p:cNvPicPr>
            <a:picLocks noChangeAspect="1"/>
          </p:cNvPicPr>
          <p:nvPr/>
        </p:nvPicPr>
        <p:blipFill>
          <a:blip r:embed="rId4"/>
          <a:stretch>
            <a:fillRect/>
          </a:stretch>
        </p:blipFill>
        <p:spPr>
          <a:xfrm>
            <a:off x="4572000" y="517609"/>
            <a:ext cx="3877201" cy="2064828"/>
          </a:xfrm>
          <a:prstGeom prst="rect">
            <a:avLst/>
          </a:prstGeom>
        </p:spPr>
      </p:pic>
      <p:sp>
        <p:nvSpPr>
          <p:cNvPr id="15" name="Google Shape;826;p40">
            <a:extLst>
              <a:ext uri="{FF2B5EF4-FFF2-40B4-BE49-F238E27FC236}">
                <a16:creationId xmlns:a16="http://schemas.microsoft.com/office/drawing/2014/main" id="{181C32FA-CF73-38B4-5E65-C00E2EC27611}"/>
              </a:ext>
            </a:extLst>
          </p:cNvPr>
          <p:cNvSpPr txBox="1">
            <a:spLocks/>
          </p:cNvSpPr>
          <p:nvPr/>
        </p:nvSpPr>
        <p:spPr>
          <a:xfrm>
            <a:off x="241801" y="2749833"/>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Urination activity for a cat</a:t>
            </a:r>
            <a:endParaRPr lang="en-US" dirty="0"/>
          </a:p>
        </p:txBody>
      </p:sp>
      <p:sp>
        <p:nvSpPr>
          <p:cNvPr id="16" name="Google Shape;826;p40">
            <a:extLst>
              <a:ext uri="{FF2B5EF4-FFF2-40B4-BE49-F238E27FC236}">
                <a16:creationId xmlns:a16="http://schemas.microsoft.com/office/drawing/2014/main" id="{56CA41E1-C0F1-D0DF-4C60-5C7246ABEBD3}"/>
              </a:ext>
            </a:extLst>
          </p:cNvPr>
          <p:cNvSpPr txBox="1">
            <a:spLocks/>
          </p:cNvSpPr>
          <p:nvPr/>
        </p:nvSpPr>
        <p:spPr>
          <a:xfrm>
            <a:off x="4572000" y="2749833"/>
            <a:ext cx="411066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dirty="0"/>
              <a:t>Event Start Time(Hours) for Defecation activity for a cat</a:t>
            </a:r>
            <a:endParaRPr lang="en-US" dirty="0"/>
          </a:p>
          <a:p>
            <a:pPr marL="0" indent="0"/>
            <a:endParaRPr lang="en-US" dirty="0"/>
          </a:p>
        </p:txBody>
      </p:sp>
      <p:pic>
        <p:nvPicPr>
          <p:cNvPr id="20" name="Picture 19">
            <a:extLst>
              <a:ext uri="{FF2B5EF4-FFF2-40B4-BE49-F238E27FC236}">
                <a16:creationId xmlns:a16="http://schemas.microsoft.com/office/drawing/2014/main" id="{068B981B-A4D4-2188-E2B6-E50C40BF495F}"/>
              </a:ext>
            </a:extLst>
          </p:cNvPr>
          <p:cNvPicPr>
            <a:picLocks noChangeAspect="1"/>
          </p:cNvPicPr>
          <p:nvPr/>
        </p:nvPicPr>
        <p:blipFill>
          <a:blip r:embed="rId5"/>
          <a:stretch>
            <a:fillRect/>
          </a:stretch>
        </p:blipFill>
        <p:spPr>
          <a:xfrm>
            <a:off x="4571998" y="3005102"/>
            <a:ext cx="4110661" cy="2029627"/>
          </a:xfrm>
          <a:prstGeom prst="rect">
            <a:avLst/>
          </a:prstGeom>
        </p:spPr>
      </p:pic>
      <p:pic>
        <p:nvPicPr>
          <p:cNvPr id="22" name="Picture 21">
            <a:extLst>
              <a:ext uri="{FF2B5EF4-FFF2-40B4-BE49-F238E27FC236}">
                <a16:creationId xmlns:a16="http://schemas.microsoft.com/office/drawing/2014/main" id="{5F8E3DE0-EF73-5CCD-80E6-6BECCBBAFE05}"/>
              </a:ext>
            </a:extLst>
          </p:cNvPr>
          <p:cNvPicPr>
            <a:picLocks noChangeAspect="1"/>
          </p:cNvPicPr>
          <p:nvPr/>
        </p:nvPicPr>
        <p:blipFill>
          <a:blip r:embed="rId6"/>
          <a:stretch>
            <a:fillRect/>
          </a:stretch>
        </p:blipFill>
        <p:spPr>
          <a:xfrm>
            <a:off x="241801" y="3005102"/>
            <a:ext cx="3877200" cy="2029627"/>
          </a:xfrm>
          <a:prstGeom prst="rect">
            <a:avLst/>
          </a:prstGeom>
        </p:spPr>
      </p:pic>
      <p:pic>
        <p:nvPicPr>
          <p:cNvPr id="23" name="Picture 22">
            <a:extLst>
              <a:ext uri="{FF2B5EF4-FFF2-40B4-BE49-F238E27FC236}">
                <a16:creationId xmlns:a16="http://schemas.microsoft.com/office/drawing/2014/main" id="{3D8183C2-5483-7C1D-7683-24F52ACF2698}"/>
              </a:ext>
            </a:extLst>
          </p:cNvPr>
          <p:cNvPicPr>
            <a:picLocks noChangeAspect="1"/>
          </p:cNvPicPr>
          <p:nvPr/>
        </p:nvPicPr>
        <p:blipFill>
          <a:blip r:embed="rId3"/>
          <a:stretch>
            <a:fillRect/>
          </a:stretch>
        </p:blipFill>
        <p:spPr>
          <a:xfrm>
            <a:off x="140676" y="554956"/>
            <a:ext cx="3877200" cy="2064828"/>
          </a:xfrm>
          <a:prstGeom prst="rect">
            <a:avLst/>
          </a:prstGeom>
        </p:spPr>
      </p:pic>
      <p:pic>
        <p:nvPicPr>
          <p:cNvPr id="24" name="Picture 23">
            <a:extLst>
              <a:ext uri="{FF2B5EF4-FFF2-40B4-BE49-F238E27FC236}">
                <a16:creationId xmlns:a16="http://schemas.microsoft.com/office/drawing/2014/main" id="{A02ADE3F-5A29-B891-34EE-2F248F6F1E32}"/>
              </a:ext>
            </a:extLst>
          </p:cNvPr>
          <p:cNvPicPr>
            <a:picLocks noChangeAspect="1"/>
          </p:cNvPicPr>
          <p:nvPr/>
        </p:nvPicPr>
        <p:blipFill>
          <a:blip r:embed="rId4"/>
          <a:stretch>
            <a:fillRect/>
          </a:stretch>
        </p:blipFill>
        <p:spPr>
          <a:xfrm>
            <a:off x="4571998" y="565643"/>
            <a:ext cx="3877201" cy="2064828"/>
          </a:xfrm>
          <a:prstGeom prst="rect">
            <a:avLst/>
          </a:prstGeom>
        </p:spPr>
      </p:pic>
    </p:spTree>
    <p:extLst>
      <p:ext uri="{BB962C8B-B14F-4D97-AF65-F5344CB8AC3E}">
        <p14:creationId xmlns:p14="http://schemas.microsoft.com/office/powerpoint/2010/main" val="403973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sz="6500" dirty="0"/>
              <a:t>05</a:t>
            </a:r>
            <a:endParaRPr sz="6500" dirty="0"/>
          </a:p>
        </p:txBody>
      </p:sp>
      <p:sp>
        <p:nvSpPr>
          <p:cNvPr id="721" name="Google Shape;721;p33"/>
          <p:cNvSpPr txBox="1">
            <a:spLocks noGrp="1"/>
          </p:cNvSpPr>
          <p:nvPr>
            <p:ph type="title" idx="2"/>
          </p:nvPr>
        </p:nvSpPr>
        <p:spPr>
          <a:xfrm>
            <a:off x="409329" y="2787467"/>
            <a:ext cx="3918122" cy="4985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3600" dirty="0"/>
              <a:t>Modelling</a:t>
            </a:r>
            <a:endParaRPr sz="3600" dirty="0"/>
          </a:p>
        </p:txBody>
      </p:sp>
    </p:spTree>
    <p:extLst>
      <p:ext uri="{BB962C8B-B14F-4D97-AF65-F5344CB8AC3E}">
        <p14:creationId xmlns:p14="http://schemas.microsoft.com/office/powerpoint/2010/main" val="3769105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3" y="209687"/>
            <a:ext cx="8312700" cy="37817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Filters</a:t>
            </a:r>
            <a:endParaRPr dirty="0"/>
          </a:p>
        </p:txBody>
      </p:sp>
      <p:sp>
        <p:nvSpPr>
          <p:cNvPr id="3" name="TextBox 2">
            <a:extLst>
              <a:ext uri="{FF2B5EF4-FFF2-40B4-BE49-F238E27FC236}">
                <a16:creationId xmlns:a16="http://schemas.microsoft.com/office/drawing/2014/main" id="{A5F3B549-5FB4-6E7A-648E-195E66F649D6}"/>
              </a:ext>
            </a:extLst>
          </p:cNvPr>
          <p:cNvSpPr txBox="1"/>
          <p:nvPr/>
        </p:nvSpPr>
        <p:spPr>
          <a:xfrm>
            <a:off x="415624" y="473959"/>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IN" sz="1100" dirty="0"/>
              <a:t>Removed rows with Activity name missing.</a:t>
            </a:r>
          </a:p>
          <a:p>
            <a:pPr marL="285750" indent="-285750">
              <a:buFont typeface="Arial" panose="020B0604020202020204" pitchFamily="34" charset="0"/>
              <a:buChar char="•"/>
            </a:pPr>
            <a:r>
              <a:rPr lang="en-IN" sz="1100" dirty="0"/>
              <a:t>Removed data of </a:t>
            </a:r>
            <a:r>
              <a:rPr lang="en-IN" sz="1100" dirty="0" err="1"/>
              <a:t>Device_ID</a:t>
            </a:r>
            <a:r>
              <a:rPr lang="en-IN" sz="1100" dirty="0"/>
              <a:t>: VB00000000000171 of cat Azure, as it was all non-elimination for 375 </a:t>
            </a:r>
            <a:r>
              <a:rPr lang="en-IN" sz="1100" dirty="0" err="1"/>
              <a:t>acticities</a:t>
            </a:r>
            <a:endParaRPr lang="en-IN" sz="1100" dirty="0"/>
          </a:p>
        </p:txBody>
      </p:sp>
      <p:sp>
        <p:nvSpPr>
          <p:cNvPr id="4" name="Google Shape;823;p40">
            <a:extLst>
              <a:ext uri="{FF2B5EF4-FFF2-40B4-BE49-F238E27FC236}">
                <a16:creationId xmlns:a16="http://schemas.microsoft.com/office/drawing/2014/main" id="{E20CFA71-C289-6C4E-AEEC-25357E391ECC}"/>
              </a:ext>
            </a:extLst>
          </p:cNvPr>
          <p:cNvSpPr txBox="1">
            <a:spLocks/>
          </p:cNvSpPr>
          <p:nvPr/>
        </p:nvSpPr>
        <p:spPr>
          <a:xfrm>
            <a:off x="415621" y="986912"/>
            <a:ext cx="8312700" cy="3781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Poppins Medium"/>
              <a:buNone/>
              <a:defRPr sz="1800" b="0" i="0" u="none" strike="noStrike" cap="none">
                <a:solidFill>
                  <a:schemeClr val="lt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9pPr>
          </a:lstStyle>
          <a:p>
            <a:pPr>
              <a:buClr>
                <a:schemeClr val="dk1"/>
              </a:buClr>
              <a:buSzPts val="1100"/>
            </a:pPr>
            <a:r>
              <a:rPr lang="en-IN" sz="1600" dirty="0"/>
              <a:t>Correlation Heat Map</a:t>
            </a:r>
          </a:p>
          <a:p>
            <a:pPr>
              <a:buClr>
                <a:schemeClr val="dk1"/>
              </a:buClr>
              <a:buSzPts val="1100"/>
              <a:buFont typeface="Arial"/>
              <a:buNone/>
            </a:pPr>
            <a:endParaRPr lang="en-IN" sz="1600" dirty="0"/>
          </a:p>
        </p:txBody>
      </p:sp>
      <p:pic>
        <p:nvPicPr>
          <p:cNvPr id="16" name="Picture 15">
            <a:extLst>
              <a:ext uri="{FF2B5EF4-FFF2-40B4-BE49-F238E27FC236}">
                <a16:creationId xmlns:a16="http://schemas.microsoft.com/office/drawing/2014/main" id="{765432F9-62F2-62CE-5712-1F8401213DBD}"/>
              </a:ext>
            </a:extLst>
          </p:cNvPr>
          <p:cNvPicPr>
            <a:picLocks noChangeAspect="1"/>
          </p:cNvPicPr>
          <p:nvPr/>
        </p:nvPicPr>
        <p:blipFill>
          <a:blip r:embed="rId3"/>
          <a:stretch>
            <a:fillRect/>
          </a:stretch>
        </p:blipFill>
        <p:spPr>
          <a:xfrm>
            <a:off x="885039" y="1821259"/>
            <a:ext cx="4551119" cy="3271372"/>
          </a:xfrm>
          <a:prstGeom prst="rect">
            <a:avLst/>
          </a:prstGeom>
        </p:spPr>
      </p:pic>
      <p:sp>
        <p:nvSpPr>
          <p:cNvPr id="17" name="TextBox 16">
            <a:extLst>
              <a:ext uri="{FF2B5EF4-FFF2-40B4-BE49-F238E27FC236}">
                <a16:creationId xmlns:a16="http://schemas.microsoft.com/office/drawing/2014/main" id="{684A8909-B44E-4CA5-378B-94AF84C342B5}"/>
              </a:ext>
            </a:extLst>
          </p:cNvPr>
          <p:cNvSpPr txBox="1"/>
          <p:nvPr/>
        </p:nvSpPr>
        <p:spPr>
          <a:xfrm>
            <a:off x="415622" y="475645"/>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IN" sz="1100" dirty="0"/>
              <a:t>Removed rows with Activity name missing.</a:t>
            </a:r>
          </a:p>
          <a:p>
            <a:pPr marL="285750" indent="-285750">
              <a:buFont typeface="Arial" panose="020B0604020202020204" pitchFamily="34" charset="0"/>
              <a:buChar char="•"/>
            </a:pPr>
            <a:r>
              <a:rPr lang="en-IN" sz="1100" dirty="0"/>
              <a:t>Removed data of </a:t>
            </a:r>
            <a:r>
              <a:rPr lang="en-IN" sz="1100" dirty="0" err="1"/>
              <a:t>Device_ID</a:t>
            </a:r>
            <a:r>
              <a:rPr lang="en-IN" sz="1100" dirty="0"/>
              <a:t>: VB00000000000171 of cat Azure, as it was all non-elimination for 375 </a:t>
            </a:r>
            <a:r>
              <a:rPr lang="en-IN" sz="1100" dirty="0" err="1"/>
              <a:t>acticities</a:t>
            </a:r>
            <a:endParaRPr lang="en-IN" sz="1100" dirty="0"/>
          </a:p>
        </p:txBody>
      </p:sp>
      <p:sp>
        <p:nvSpPr>
          <p:cNvPr id="18" name="TextBox 17">
            <a:extLst>
              <a:ext uri="{FF2B5EF4-FFF2-40B4-BE49-F238E27FC236}">
                <a16:creationId xmlns:a16="http://schemas.microsoft.com/office/drawing/2014/main" id="{174AA3F0-F345-3D4E-B8FF-855CA7DF3A14}"/>
              </a:ext>
            </a:extLst>
          </p:cNvPr>
          <p:cNvSpPr txBox="1"/>
          <p:nvPr/>
        </p:nvSpPr>
        <p:spPr>
          <a:xfrm>
            <a:off x="415621" y="1175998"/>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IN" sz="1100" dirty="0"/>
              <a:t>Shows the correlation of variation numerical variable with each other.</a:t>
            </a:r>
          </a:p>
          <a:p>
            <a:pPr marL="285750" indent="-285750">
              <a:buFont typeface="Arial" panose="020B0604020202020204" pitchFamily="34" charset="0"/>
              <a:buChar char="•"/>
            </a:pPr>
            <a:r>
              <a:rPr lang="en-IN" sz="1100" dirty="0"/>
              <a:t>No two variable which is highly correlated each other is used in Model.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1" name="Title 10">
            <a:extLst>
              <a:ext uri="{FF2B5EF4-FFF2-40B4-BE49-F238E27FC236}">
                <a16:creationId xmlns:a16="http://schemas.microsoft.com/office/drawing/2014/main" id="{9FFBA348-B289-F506-D89F-2624C3D3DADF}"/>
              </a:ext>
            </a:extLst>
          </p:cNvPr>
          <p:cNvSpPr>
            <a:spLocks noGrp="1"/>
          </p:cNvSpPr>
          <p:nvPr>
            <p:ph type="title"/>
          </p:nvPr>
        </p:nvSpPr>
        <p:spPr>
          <a:xfrm>
            <a:off x="415625" y="291403"/>
            <a:ext cx="8312700" cy="381838"/>
          </a:xfrm>
        </p:spPr>
        <p:txBody>
          <a:bodyPr/>
          <a:lstStyle/>
          <a:p>
            <a:r>
              <a:rPr lang="en-US" b="1" dirty="0"/>
              <a:t>FIRST MODEL </a:t>
            </a:r>
            <a:r>
              <a:rPr lang="en-US" dirty="0"/>
              <a:t>- To classify Elimination and Non-Elimination</a:t>
            </a:r>
            <a:endParaRPr lang="en-IN" dirty="0"/>
          </a:p>
        </p:txBody>
      </p:sp>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5" y="673241"/>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Feature Selection</a:t>
            </a:r>
            <a:endParaRPr lang="en-US" sz="1600" dirty="0"/>
          </a:p>
        </p:txBody>
      </p:sp>
      <p:sp>
        <p:nvSpPr>
          <p:cNvPr id="13" name="TextBox 12">
            <a:extLst>
              <a:ext uri="{FF2B5EF4-FFF2-40B4-BE49-F238E27FC236}">
                <a16:creationId xmlns:a16="http://schemas.microsoft.com/office/drawing/2014/main" id="{4F29B7F6-5DC2-5B90-EE00-0944A80EE8A3}"/>
              </a:ext>
            </a:extLst>
          </p:cNvPr>
          <p:cNvSpPr txBox="1"/>
          <p:nvPr/>
        </p:nvSpPr>
        <p:spPr>
          <a:xfrm>
            <a:off x="415625" y="942620"/>
            <a:ext cx="8312699" cy="1277273"/>
          </a:xfrm>
          <a:prstGeom prst="rect">
            <a:avLst/>
          </a:prstGeom>
          <a:noFill/>
        </p:spPr>
        <p:txBody>
          <a:bodyPr wrap="square" rtlCol="0">
            <a:spAutoFit/>
          </a:bodyPr>
          <a:lstStyle/>
          <a:p>
            <a:pPr marL="285750" indent="-285750">
              <a:buFont typeface="Arial" panose="020B0604020202020204" pitchFamily="34" charset="0"/>
              <a:buChar char="•"/>
            </a:pPr>
            <a:r>
              <a:rPr lang="en-IN" sz="1100" dirty="0"/>
              <a:t>IDVs (Independent Variables) - </a:t>
            </a:r>
            <a:r>
              <a:rPr lang="en-US" sz="1100" dirty="0" err="1"/>
              <a:t>Sit_Time</a:t>
            </a:r>
            <a:r>
              <a:rPr lang="en-US" sz="1100" dirty="0"/>
              <a:t>, </a:t>
            </a:r>
            <a:r>
              <a:rPr lang="en-US" sz="1100" dirty="0" err="1"/>
              <a:t>Points_Count</a:t>
            </a:r>
            <a:r>
              <a:rPr lang="en-US" sz="1100" dirty="0"/>
              <a:t>, </a:t>
            </a:r>
            <a:r>
              <a:rPr lang="en-US" sz="1100" dirty="0" err="1"/>
              <a:t>Points_Percentage</a:t>
            </a:r>
            <a:r>
              <a:rPr lang="en-US" sz="1100" dirty="0"/>
              <a:t>, </a:t>
            </a:r>
            <a:r>
              <a:rPr lang="en-US" sz="1100" dirty="0" err="1"/>
              <a:t>Weight_Variance</a:t>
            </a:r>
            <a:r>
              <a:rPr lang="en-US" sz="1100" dirty="0"/>
              <a:t>, </a:t>
            </a:r>
            <a:r>
              <a:rPr lang="en-US" sz="1100" dirty="0" err="1"/>
              <a:t>Weight_of_cat</a:t>
            </a:r>
            <a:r>
              <a:rPr lang="en-US" sz="1100" dirty="0"/>
              <a:t>, </a:t>
            </a:r>
            <a:r>
              <a:rPr lang="en-US" sz="1100" dirty="0" err="1"/>
              <a:t>Stepping_In_Time</a:t>
            </a:r>
            <a:r>
              <a:rPr lang="en-US" sz="1100" dirty="0"/>
              <a:t>, </a:t>
            </a:r>
            <a:r>
              <a:rPr lang="en-US" sz="1100" dirty="0" err="1"/>
              <a:t>Times_Stepped</a:t>
            </a:r>
            <a:r>
              <a:rPr lang="en-US" sz="1100" dirty="0"/>
              <a:t>, </a:t>
            </a:r>
            <a:r>
              <a:rPr lang="en-US" sz="1100" dirty="0" err="1"/>
              <a:t>Event_start_time_hour</a:t>
            </a:r>
            <a:r>
              <a:rPr lang="en-US" sz="1100" dirty="0"/>
              <a:t>.</a:t>
            </a:r>
          </a:p>
          <a:p>
            <a:pPr marL="285750" indent="-285750">
              <a:buFont typeface="Arial" panose="020B0604020202020204" pitchFamily="34" charset="0"/>
              <a:buChar char="•"/>
            </a:pPr>
            <a:r>
              <a:rPr lang="en-US" sz="1100" dirty="0"/>
              <a:t>DV (Dependent Variable) - Elimination.</a:t>
            </a:r>
          </a:p>
          <a:p>
            <a:pPr marL="285750" indent="-285750">
              <a:buFont typeface="Arial" panose="020B0604020202020204" pitchFamily="34" charset="0"/>
              <a:buChar char="•"/>
            </a:pPr>
            <a:r>
              <a:rPr lang="en-US" sz="1100" dirty="0" err="1"/>
              <a:t>Event_start_time_hour</a:t>
            </a:r>
            <a:r>
              <a:rPr lang="en-US" sz="1100" dirty="0"/>
              <a:t> is treated as categorical variable to capture cat activity behavior throughout the day</a:t>
            </a:r>
          </a:p>
          <a:p>
            <a:pPr marL="285750" indent="-285750">
              <a:buFont typeface="Arial" panose="020B0604020202020204" pitchFamily="34" charset="0"/>
              <a:buChar char="•"/>
            </a:pPr>
            <a:r>
              <a:rPr lang="en-US" sz="1100" dirty="0" err="1"/>
              <a:t>Device_ID</a:t>
            </a:r>
            <a:r>
              <a:rPr lang="en-US" sz="1100" dirty="0"/>
              <a:t> is not used in the model, because by problem understanding device has no significance in determining cat activity.</a:t>
            </a:r>
          </a:p>
          <a:p>
            <a:pPr marL="285750" indent="-285750">
              <a:buFont typeface="Arial" panose="020B0604020202020204" pitchFamily="34" charset="0"/>
              <a:buChar char="•"/>
            </a:pPr>
            <a:r>
              <a:rPr lang="en-US" sz="1100" dirty="0"/>
              <a:t>Cat Name is not used in the model, because we wanted to create a model which will work on any cat, not only for the cats whose data we used to train model.</a:t>
            </a:r>
            <a:endParaRPr lang="en-IN" sz="1100" dirty="0"/>
          </a:p>
        </p:txBody>
      </p:sp>
      <p:sp>
        <p:nvSpPr>
          <p:cNvPr id="14" name="Google Shape;826;p40">
            <a:extLst>
              <a:ext uri="{FF2B5EF4-FFF2-40B4-BE49-F238E27FC236}">
                <a16:creationId xmlns:a16="http://schemas.microsoft.com/office/drawing/2014/main" id="{AA27B061-141B-6049-18D0-FE44439C6CD9}"/>
              </a:ext>
            </a:extLst>
          </p:cNvPr>
          <p:cNvSpPr txBox="1">
            <a:spLocks/>
          </p:cNvSpPr>
          <p:nvPr/>
        </p:nvSpPr>
        <p:spPr>
          <a:xfrm>
            <a:off x="415625" y="257175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Encoding Categorical Variable</a:t>
            </a:r>
            <a:endParaRPr lang="en-US" sz="1600" dirty="0"/>
          </a:p>
        </p:txBody>
      </p:sp>
      <p:sp>
        <p:nvSpPr>
          <p:cNvPr id="15" name="TextBox 14">
            <a:extLst>
              <a:ext uri="{FF2B5EF4-FFF2-40B4-BE49-F238E27FC236}">
                <a16:creationId xmlns:a16="http://schemas.microsoft.com/office/drawing/2014/main" id="{6B1AA3D7-AC5D-3925-9563-D8101416BCC9}"/>
              </a:ext>
            </a:extLst>
          </p:cNvPr>
          <p:cNvSpPr txBox="1"/>
          <p:nvPr/>
        </p:nvSpPr>
        <p:spPr>
          <a:xfrm>
            <a:off x="415625" y="2923608"/>
            <a:ext cx="8312699" cy="938719"/>
          </a:xfrm>
          <a:prstGeom prst="rect">
            <a:avLst/>
          </a:prstGeom>
          <a:noFill/>
        </p:spPr>
        <p:txBody>
          <a:bodyPr wrap="square" rtlCol="0">
            <a:spAutoFit/>
          </a:bodyPr>
          <a:lstStyle/>
          <a:p>
            <a:pPr marL="285750" indent="-285750">
              <a:buFont typeface="Arial" panose="020B0604020202020204" pitchFamily="34" charset="0"/>
              <a:buChar char="•"/>
            </a:pPr>
            <a:r>
              <a:rPr lang="en-IN" sz="1100" dirty="0"/>
              <a:t>One Hot Encoder is used to Encode categorical variable.</a:t>
            </a:r>
          </a:p>
          <a:p>
            <a:pPr marL="285750" indent="-285750">
              <a:buFont typeface="Arial" panose="020B0604020202020204" pitchFamily="34" charset="0"/>
              <a:buChar char="•"/>
            </a:pPr>
            <a:r>
              <a:rPr lang="en-IN" sz="1100" dirty="0"/>
              <a:t>In this model we have only </a:t>
            </a:r>
            <a:r>
              <a:rPr lang="en-US" sz="1100" dirty="0" err="1"/>
              <a:t>Event_start_time_hour</a:t>
            </a:r>
            <a:r>
              <a:rPr lang="en-US" sz="1100" dirty="0"/>
              <a:t> as categorical variable.</a:t>
            </a:r>
          </a:p>
          <a:p>
            <a:pPr marL="285750" indent="-285750">
              <a:buFont typeface="Arial" panose="020B0604020202020204" pitchFamily="34" charset="0"/>
              <a:buChar char="•"/>
            </a:pPr>
            <a:r>
              <a:rPr lang="en-US" sz="1100" dirty="0" err="1"/>
              <a:t>Event_start_time_hour</a:t>
            </a:r>
            <a:r>
              <a:rPr lang="en-US" sz="1100" dirty="0"/>
              <a:t> had 24 unique values, each representing a different hours of the day.</a:t>
            </a:r>
          </a:p>
          <a:p>
            <a:pPr marL="285750" indent="-285750">
              <a:buFont typeface="Arial" panose="020B0604020202020204" pitchFamily="34" charset="0"/>
              <a:buChar char="•"/>
            </a:pPr>
            <a:r>
              <a:rPr lang="en-US" sz="1100" dirty="0"/>
              <a:t>Each Unique value is converted in a column with 0 and 1 as possible values.</a:t>
            </a:r>
          </a:p>
          <a:p>
            <a:pPr marL="285750" indent="-285750">
              <a:buFont typeface="Arial" panose="020B0604020202020204" pitchFamily="34" charset="0"/>
              <a:buChar char="•"/>
            </a:pPr>
            <a:r>
              <a:rPr lang="en-US" sz="1100" dirty="0"/>
              <a:t>Removed one column from encoded 24 columns.</a:t>
            </a:r>
            <a:endParaRPr lang="en-IN" sz="1100" dirty="0"/>
          </a:p>
        </p:txBody>
      </p:sp>
    </p:spTree>
    <p:extLst>
      <p:ext uri="{BB962C8B-B14F-4D97-AF65-F5344CB8AC3E}">
        <p14:creationId xmlns:p14="http://schemas.microsoft.com/office/powerpoint/2010/main" val="3771982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2" y="59372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Splitting Train and Test set</a:t>
            </a:r>
          </a:p>
        </p:txBody>
      </p:sp>
      <p:sp>
        <p:nvSpPr>
          <p:cNvPr id="14" name="Google Shape;826;p40">
            <a:extLst>
              <a:ext uri="{FF2B5EF4-FFF2-40B4-BE49-F238E27FC236}">
                <a16:creationId xmlns:a16="http://schemas.microsoft.com/office/drawing/2014/main" id="{AA27B061-141B-6049-18D0-FE44439C6CD9}"/>
              </a:ext>
            </a:extLst>
          </p:cNvPr>
          <p:cNvSpPr txBox="1">
            <a:spLocks/>
          </p:cNvSpPr>
          <p:nvPr/>
        </p:nvSpPr>
        <p:spPr>
          <a:xfrm>
            <a:off x="415623" y="1622503"/>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Training Model</a:t>
            </a:r>
          </a:p>
          <a:p>
            <a:pPr marL="0" indent="0"/>
            <a:endParaRPr lang="en-US" sz="1600" dirty="0"/>
          </a:p>
        </p:txBody>
      </p:sp>
      <p:sp>
        <p:nvSpPr>
          <p:cNvPr id="15" name="TextBox 14">
            <a:extLst>
              <a:ext uri="{FF2B5EF4-FFF2-40B4-BE49-F238E27FC236}">
                <a16:creationId xmlns:a16="http://schemas.microsoft.com/office/drawing/2014/main" id="{6B1AA3D7-AC5D-3925-9563-D8101416BCC9}"/>
              </a:ext>
            </a:extLst>
          </p:cNvPr>
          <p:cNvSpPr txBox="1"/>
          <p:nvPr/>
        </p:nvSpPr>
        <p:spPr>
          <a:xfrm>
            <a:off x="415623" y="1962210"/>
            <a:ext cx="8312699" cy="1107996"/>
          </a:xfrm>
          <a:prstGeom prst="rect">
            <a:avLst/>
          </a:prstGeom>
          <a:noFill/>
        </p:spPr>
        <p:txBody>
          <a:bodyPr wrap="square" rtlCol="0">
            <a:spAutoFit/>
          </a:bodyPr>
          <a:lstStyle/>
          <a:p>
            <a:pPr marL="285750" indent="-285750">
              <a:buFont typeface="Arial" panose="020B0604020202020204" pitchFamily="34" charset="0"/>
              <a:buChar char="•"/>
            </a:pPr>
            <a:r>
              <a:rPr lang="en-IN" sz="1100" dirty="0"/>
              <a:t>We have tried various Classifiers for the model, and Random Forest Classifier fits best for our use case.</a:t>
            </a:r>
          </a:p>
          <a:p>
            <a:pPr marL="285750" indent="-285750">
              <a:buFont typeface="Arial" panose="020B0604020202020204" pitchFamily="34" charset="0"/>
              <a:buChar char="•"/>
            </a:pPr>
            <a:r>
              <a:rPr lang="en-IN" sz="1100" dirty="0"/>
              <a:t>Number of trees used in model = 100</a:t>
            </a:r>
          </a:p>
          <a:p>
            <a:pPr marL="285750" indent="-285750">
              <a:buFont typeface="Arial" panose="020B0604020202020204" pitchFamily="34" charset="0"/>
              <a:buChar char="•"/>
            </a:pPr>
            <a:r>
              <a:rPr lang="en-IN" sz="1100" dirty="0"/>
              <a:t>Max Depth of a tree = 20</a:t>
            </a:r>
          </a:p>
          <a:p>
            <a:pPr marL="285750" indent="-285750">
              <a:buFont typeface="Arial" panose="020B0604020202020204" pitchFamily="34" charset="0"/>
              <a:buChar char="•"/>
            </a:pPr>
            <a:r>
              <a:rPr lang="en-IN" sz="1100" dirty="0"/>
              <a:t>Class Weight is given to model.</a:t>
            </a:r>
          </a:p>
          <a:p>
            <a:pPr marL="285750" indent="-285750">
              <a:buFont typeface="Arial" panose="020B0604020202020204" pitchFamily="34" charset="0"/>
              <a:buChar char="•"/>
            </a:pPr>
            <a:r>
              <a:rPr lang="en-IN" sz="1100" dirty="0"/>
              <a:t>Model is trained for 10014 activities.</a:t>
            </a:r>
          </a:p>
          <a:p>
            <a:pPr marL="285750" indent="-285750">
              <a:buFont typeface="Arial" panose="020B0604020202020204" pitchFamily="34" charset="0"/>
              <a:buChar char="•"/>
            </a:pPr>
            <a:endParaRPr lang="en-IN" sz="1100" dirty="0"/>
          </a:p>
        </p:txBody>
      </p:sp>
      <p:sp>
        <p:nvSpPr>
          <p:cNvPr id="4" name="TextBox 3">
            <a:extLst>
              <a:ext uri="{FF2B5EF4-FFF2-40B4-BE49-F238E27FC236}">
                <a16:creationId xmlns:a16="http://schemas.microsoft.com/office/drawing/2014/main" id="{A5665AAD-0815-1DA9-E5BF-5B55F389F873}"/>
              </a:ext>
            </a:extLst>
          </p:cNvPr>
          <p:cNvSpPr txBox="1"/>
          <p:nvPr/>
        </p:nvSpPr>
        <p:spPr>
          <a:xfrm>
            <a:off x="415622" y="933427"/>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IN" sz="1100" dirty="0"/>
              <a:t>Train set and Test set has been </a:t>
            </a:r>
            <a:r>
              <a:rPr lang="en-IN" sz="1100" dirty="0" err="1"/>
              <a:t>splited</a:t>
            </a:r>
            <a:r>
              <a:rPr lang="en-IN" sz="1100" dirty="0"/>
              <a:t> in the ratio of 80% and 20% randomly.</a:t>
            </a:r>
          </a:p>
          <a:p>
            <a:pPr marL="285750" indent="-285750">
              <a:buFont typeface="Arial" panose="020B0604020202020204" pitchFamily="34" charset="0"/>
              <a:buChar char="•"/>
            </a:pPr>
            <a:r>
              <a:rPr lang="en-IN" sz="1100" dirty="0"/>
              <a:t>Count of 0 and Count of 1 in Train Set is stored to treat class imbalance while training model.</a:t>
            </a:r>
          </a:p>
        </p:txBody>
      </p:sp>
      <p:sp>
        <p:nvSpPr>
          <p:cNvPr id="5" name="Google Shape;826;p40">
            <a:extLst>
              <a:ext uri="{FF2B5EF4-FFF2-40B4-BE49-F238E27FC236}">
                <a16:creationId xmlns:a16="http://schemas.microsoft.com/office/drawing/2014/main" id="{6BC858BA-860F-7DD1-B51F-57B6F741D1E6}"/>
              </a:ext>
            </a:extLst>
          </p:cNvPr>
          <p:cNvSpPr txBox="1">
            <a:spLocks/>
          </p:cNvSpPr>
          <p:nvPr/>
        </p:nvSpPr>
        <p:spPr>
          <a:xfrm>
            <a:off x="415623" y="3239081"/>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K Fold Cross Validation</a:t>
            </a:r>
            <a:endParaRPr lang="en-US" sz="1600" dirty="0"/>
          </a:p>
        </p:txBody>
      </p:sp>
      <p:sp>
        <p:nvSpPr>
          <p:cNvPr id="6" name="TextBox 5">
            <a:extLst>
              <a:ext uri="{FF2B5EF4-FFF2-40B4-BE49-F238E27FC236}">
                <a16:creationId xmlns:a16="http://schemas.microsoft.com/office/drawing/2014/main" id="{D3628DA1-B0E1-577B-B964-93CBC144BB55}"/>
              </a:ext>
            </a:extLst>
          </p:cNvPr>
          <p:cNvSpPr txBox="1"/>
          <p:nvPr/>
        </p:nvSpPr>
        <p:spPr>
          <a:xfrm>
            <a:off x="415624" y="3579842"/>
            <a:ext cx="8312699"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t>Cross validated model for 10 different samples of test and train</a:t>
            </a:r>
            <a:r>
              <a:rPr lang="en-IN" sz="1100" dirty="0"/>
              <a:t>.</a:t>
            </a:r>
          </a:p>
          <a:p>
            <a:pPr marL="285750" indent="-285750">
              <a:buFont typeface="Arial" panose="020B0604020202020204" pitchFamily="34" charset="0"/>
              <a:buChar char="•"/>
            </a:pPr>
            <a:r>
              <a:rPr lang="en-IN" sz="1100" dirty="0"/>
              <a:t>Mean accuracy for all 10 samples is 84.22% with standard deviation of 1.03%.</a:t>
            </a:r>
          </a:p>
          <a:p>
            <a:pPr marL="285750" indent="-285750">
              <a:buFont typeface="Arial" panose="020B0604020202020204" pitchFamily="34" charset="0"/>
              <a:buChar char="•"/>
            </a:pPr>
            <a:endParaRPr lang="en-IN" sz="1100" dirty="0"/>
          </a:p>
          <a:p>
            <a:r>
              <a:rPr lang="en-IN" sz="1100" dirty="0"/>
              <a:t>Accuracies –</a:t>
            </a:r>
          </a:p>
          <a:p>
            <a:pPr marL="285750" indent="-285750">
              <a:buFont typeface="Arial" panose="020B0604020202020204" pitchFamily="34" charset="0"/>
              <a:buChar char="•"/>
            </a:pPr>
            <a:endParaRPr lang="en-IN" sz="1100" dirty="0"/>
          </a:p>
        </p:txBody>
      </p:sp>
      <p:pic>
        <p:nvPicPr>
          <p:cNvPr id="9" name="Picture 8">
            <a:extLst>
              <a:ext uri="{FF2B5EF4-FFF2-40B4-BE49-F238E27FC236}">
                <a16:creationId xmlns:a16="http://schemas.microsoft.com/office/drawing/2014/main" id="{506783A7-C18D-E344-21E0-648FE127ADC6}"/>
              </a:ext>
            </a:extLst>
          </p:cNvPr>
          <p:cNvPicPr>
            <a:picLocks noChangeAspect="1"/>
          </p:cNvPicPr>
          <p:nvPr/>
        </p:nvPicPr>
        <p:blipFill>
          <a:blip r:embed="rId3"/>
          <a:stretch>
            <a:fillRect/>
          </a:stretch>
        </p:blipFill>
        <p:spPr>
          <a:xfrm>
            <a:off x="1591282" y="4119129"/>
            <a:ext cx="4572000" cy="361950"/>
          </a:xfrm>
          <a:prstGeom prst="rect">
            <a:avLst/>
          </a:prstGeom>
        </p:spPr>
      </p:pic>
    </p:spTree>
    <p:extLst>
      <p:ext uri="{BB962C8B-B14F-4D97-AF65-F5344CB8AC3E}">
        <p14:creationId xmlns:p14="http://schemas.microsoft.com/office/powerpoint/2010/main" val="2901353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3" y="28088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Features impact on Model Output</a:t>
            </a:r>
          </a:p>
        </p:txBody>
      </p:sp>
      <p:sp>
        <p:nvSpPr>
          <p:cNvPr id="6" name="TextBox 5">
            <a:extLst>
              <a:ext uri="{FF2B5EF4-FFF2-40B4-BE49-F238E27FC236}">
                <a16:creationId xmlns:a16="http://schemas.microsoft.com/office/drawing/2014/main" id="{D3628DA1-B0E1-577B-B964-93CBC144BB55}"/>
              </a:ext>
            </a:extLst>
          </p:cNvPr>
          <p:cNvSpPr txBox="1"/>
          <p:nvPr/>
        </p:nvSpPr>
        <p:spPr>
          <a:xfrm>
            <a:off x="415623" y="536149"/>
            <a:ext cx="8312699" cy="769441"/>
          </a:xfrm>
          <a:prstGeom prst="rect">
            <a:avLst/>
          </a:prstGeom>
          <a:noFill/>
        </p:spPr>
        <p:txBody>
          <a:bodyPr wrap="square" rtlCol="0">
            <a:spAutoFit/>
          </a:bodyPr>
          <a:lstStyle/>
          <a:p>
            <a:pPr marL="285750" indent="-285750">
              <a:buFont typeface="Arial" panose="020B0604020202020204" pitchFamily="34" charset="0"/>
              <a:buChar char="•"/>
            </a:pPr>
            <a:r>
              <a:rPr lang="en-IN" sz="1100" dirty="0"/>
              <a:t>Feature importance in model is measured by SHAP values.</a:t>
            </a:r>
          </a:p>
          <a:p>
            <a:pPr marL="285750" indent="-285750">
              <a:buFont typeface="Arial" panose="020B0604020202020204" pitchFamily="34" charset="0"/>
              <a:buChar char="•"/>
            </a:pPr>
            <a:r>
              <a:rPr lang="en-US" sz="1100" dirty="0" err="1"/>
              <a:t>Sit_Time</a:t>
            </a:r>
            <a:r>
              <a:rPr lang="en-US" sz="1100" dirty="0"/>
              <a:t> has the most impact on model Output</a:t>
            </a:r>
            <a:r>
              <a:rPr lang="en-IN" sz="1100" dirty="0"/>
              <a:t>.</a:t>
            </a:r>
          </a:p>
          <a:p>
            <a:pPr marL="285750" indent="-285750">
              <a:buFont typeface="Arial" panose="020B0604020202020204" pitchFamily="34" charset="0"/>
              <a:buChar char="•"/>
            </a:pPr>
            <a:r>
              <a:rPr lang="en-US" sz="1100" dirty="0"/>
              <a:t>With increase in </a:t>
            </a:r>
            <a:r>
              <a:rPr lang="en-US" sz="1100" dirty="0" err="1"/>
              <a:t>Weight_of_cat</a:t>
            </a:r>
            <a:r>
              <a:rPr lang="en-US" sz="1100" dirty="0"/>
              <a:t> and </a:t>
            </a:r>
            <a:r>
              <a:rPr lang="en-US" sz="1100" dirty="0" err="1"/>
              <a:t>Stepping_In_Time</a:t>
            </a:r>
            <a:r>
              <a:rPr lang="en-US" sz="1100" dirty="0"/>
              <a:t>, probability of predicting 0 (Non-Elimination)  is increasing</a:t>
            </a:r>
            <a:endParaRPr lang="en-IN" sz="1100" dirty="0"/>
          </a:p>
          <a:p>
            <a:pPr marL="285750" indent="-285750">
              <a:buFont typeface="Arial" panose="020B0604020202020204" pitchFamily="34" charset="0"/>
              <a:buChar char="•"/>
            </a:pPr>
            <a:endParaRPr lang="en-IN" sz="1100" dirty="0"/>
          </a:p>
        </p:txBody>
      </p:sp>
      <p:pic>
        <p:nvPicPr>
          <p:cNvPr id="8" name="Picture 7">
            <a:extLst>
              <a:ext uri="{FF2B5EF4-FFF2-40B4-BE49-F238E27FC236}">
                <a16:creationId xmlns:a16="http://schemas.microsoft.com/office/drawing/2014/main" id="{FCE26497-23B7-8A70-9055-E217330383A0}"/>
              </a:ext>
            </a:extLst>
          </p:cNvPr>
          <p:cNvPicPr>
            <a:picLocks noChangeAspect="1"/>
          </p:cNvPicPr>
          <p:nvPr/>
        </p:nvPicPr>
        <p:blipFill>
          <a:blip r:embed="rId3"/>
          <a:stretch>
            <a:fillRect/>
          </a:stretch>
        </p:blipFill>
        <p:spPr>
          <a:xfrm>
            <a:off x="833718" y="1305590"/>
            <a:ext cx="3041010" cy="3557030"/>
          </a:xfrm>
          <a:prstGeom prst="rect">
            <a:avLst/>
          </a:prstGeom>
        </p:spPr>
      </p:pic>
      <p:pic>
        <p:nvPicPr>
          <p:cNvPr id="11" name="Picture 10">
            <a:extLst>
              <a:ext uri="{FF2B5EF4-FFF2-40B4-BE49-F238E27FC236}">
                <a16:creationId xmlns:a16="http://schemas.microsoft.com/office/drawing/2014/main" id="{BD52DAEC-F182-B330-321C-7476213DF6BE}"/>
              </a:ext>
            </a:extLst>
          </p:cNvPr>
          <p:cNvPicPr>
            <a:picLocks noChangeAspect="1"/>
          </p:cNvPicPr>
          <p:nvPr/>
        </p:nvPicPr>
        <p:blipFill>
          <a:blip r:embed="rId4"/>
          <a:stretch>
            <a:fillRect/>
          </a:stretch>
        </p:blipFill>
        <p:spPr>
          <a:xfrm>
            <a:off x="5269272" y="1110232"/>
            <a:ext cx="3041010" cy="3752388"/>
          </a:xfrm>
          <a:prstGeom prst="rect">
            <a:avLst/>
          </a:prstGeom>
        </p:spPr>
      </p:pic>
    </p:spTree>
    <p:extLst>
      <p:ext uri="{BB962C8B-B14F-4D97-AF65-F5344CB8AC3E}">
        <p14:creationId xmlns:p14="http://schemas.microsoft.com/office/powerpoint/2010/main" val="2361726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3" y="13016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ROC Curve</a:t>
            </a:r>
          </a:p>
        </p:txBody>
      </p:sp>
      <p:sp>
        <p:nvSpPr>
          <p:cNvPr id="6" name="TextBox 5">
            <a:extLst>
              <a:ext uri="{FF2B5EF4-FFF2-40B4-BE49-F238E27FC236}">
                <a16:creationId xmlns:a16="http://schemas.microsoft.com/office/drawing/2014/main" id="{D3628DA1-B0E1-577B-B964-93CBC144BB55}"/>
              </a:ext>
            </a:extLst>
          </p:cNvPr>
          <p:cNvSpPr txBox="1"/>
          <p:nvPr/>
        </p:nvSpPr>
        <p:spPr>
          <a:xfrm>
            <a:off x="415623" y="405525"/>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a:t>ROC curve shows the trade-off between False Positive Rate and True Positive Rate.</a:t>
            </a:r>
          </a:p>
          <a:p>
            <a:pPr marL="285750" indent="-285750">
              <a:buFont typeface="Arial" panose="020B0604020202020204" pitchFamily="34" charset="0"/>
              <a:buChar char="•"/>
            </a:pPr>
            <a:r>
              <a:rPr lang="en-US" sz="1100" dirty="0"/>
              <a:t>Models that give curves closer to the top-left corner indicate a better performance.</a:t>
            </a:r>
            <a:endParaRPr lang="en-IN" sz="1100" dirty="0"/>
          </a:p>
        </p:txBody>
      </p:sp>
      <p:pic>
        <p:nvPicPr>
          <p:cNvPr id="3" name="Picture 2">
            <a:extLst>
              <a:ext uri="{FF2B5EF4-FFF2-40B4-BE49-F238E27FC236}">
                <a16:creationId xmlns:a16="http://schemas.microsoft.com/office/drawing/2014/main" id="{73585546-0929-0167-0481-8027FC5DECAA}"/>
              </a:ext>
            </a:extLst>
          </p:cNvPr>
          <p:cNvPicPr>
            <a:picLocks noChangeAspect="1"/>
          </p:cNvPicPr>
          <p:nvPr/>
        </p:nvPicPr>
        <p:blipFill>
          <a:blip r:embed="rId3"/>
          <a:stretch>
            <a:fillRect/>
          </a:stretch>
        </p:blipFill>
        <p:spPr>
          <a:xfrm>
            <a:off x="2817535" y="874170"/>
            <a:ext cx="2950575" cy="1722017"/>
          </a:xfrm>
          <a:prstGeom prst="rect">
            <a:avLst/>
          </a:prstGeom>
        </p:spPr>
      </p:pic>
      <p:sp>
        <p:nvSpPr>
          <p:cNvPr id="9" name="Google Shape;826;p40">
            <a:extLst>
              <a:ext uri="{FF2B5EF4-FFF2-40B4-BE49-F238E27FC236}">
                <a16:creationId xmlns:a16="http://schemas.microsoft.com/office/drawing/2014/main" id="{D709DFA0-9629-3B14-E486-284109B9479E}"/>
              </a:ext>
            </a:extLst>
          </p:cNvPr>
          <p:cNvSpPr txBox="1">
            <a:spLocks/>
          </p:cNvSpPr>
          <p:nvPr/>
        </p:nvSpPr>
        <p:spPr>
          <a:xfrm>
            <a:off x="415623" y="2633945"/>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Precision-Recall Curve</a:t>
            </a:r>
          </a:p>
          <a:p>
            <a:pPr marL="0" indent="0"/>
            <a:endParaRPr lang="en-US" sz="1600" dirty="0"/>
          </a:p>
        </p:txBody>
      </p:sp>
      <p:sp>
        <p:nvSpPr>
          <p:cNvPr id="10" name="TextBox 9">
            <a:extLst>
              <a:ext uri="{FF2B5EF4-FFF2-40B4-BE49-F238E27FC236}">
                <a16:creationId xmlns:a16="http://schemas.microsoft.com/office/drawing/2014/main" id="{2F0A7D26-6BFE-82A2-A547-CEA57EF14022}"/>
              </a:ext>
            </a:extLst>
          </p:cNvPr>
          <p:cNvSpPr txBox="1"/>
          <p:nvPr/>
        </p:nvSpPr>
        <p:spPr>
          <a:xfrm>
            <a:off x="415623" y="2889214"/>
            <a:ext cx="8312699"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t>The precision-recall curve shows the tradeoff between precision and recall for different threshold.</a:t>
            </a:r>
          </a:p>
          <a:p>
            <a:pPr marL="285750" indent="-285750">
              <a:buFont typeface="Arial" panose="020B0604020202020204" pitchFamily="34" charset="0"/>
              <a:buChar char="•"/>
            </a:pPr>
            <a:r>
              <a:rPr lang="en-US" sz="1100" dirty="0"/>
              <a:t>Point of Intersection of Precision and Recall lines will be used as threshold to classify and 0 and 1 from predicted probabilities from model.</a:t>
            </a:r>
          </a:p>
        </p:txBody>
      </p:sp>
      <p:pic>
        <p:nvPicPr>
          <p:cNvPr id="15" name="Picture 14">
            <a:extLst>
              <a:ext uri="{FF2B5EF4-FFF2-40B4-BE49-F238E27FC236}">
                <a16:creationId xmlns:a16="http://schemas.microsoft.com/office/drawing/2014/main" id="{81BEF6CA-46EB-DBFC-65EF-6B250136D195}"/>
              </a:ext>
            </a:extLst>
          </p:cNvPr>
          <p:cNvPicPr>
            <a:picLocks noChangeAspect="1"/>
          </p:cNvPicPr>
          <p:nvPr/>
        </p:nvPicPr>
        <p:blipFill>
          <a:blip r:embed="rId4"/>
          <a:stretch>
            <a:fillRect/>
          </a:stretch>
        </p:blipFill>
        <p:spPr>
          <a:xfrm>
            <a:off x="3187120" y="3418054"/>
            <a:ext cx="2769704" cy="1523962"/>
          </a:xfrm>
          <a:prstGeom prst="rect">
            <a:avLst/>
          </a:prstGeom>
        </p:spPr>
      </p:pic>
    </p:spTree>
    <p:extLst>
      <p:ext uri="{BB962C8B-B14F-4D97-AF65-F5344CB8AC3E}">
        <p14:creationId xmlns:p14="http://schemas.microsoft.com/office/powerpoint/2010/main" val="2955435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3" y="18040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Model Report on Test Set</a:t>
            </a:r>
          </a:p>
        </p:txBody>
      </p:sp>
      <p:sp>
        <p:nvSpPr>
          <p:cNvPr id="9" name="Google Shape;826;p40">
            <a:extLst>
              <a:ext uri="{FF2B5EF4-FFF2-40B4-BE49-F238E27FC236}">
                <a16:creationId xmlns:a16="http://schemas.microsoft.com/office/drawing/2014/main" id="{D709DFA0-9629-3B14-E486-284109B9479E}"/>
              </a:ext>
            </a:extLst>
          </p:cNvPr>
          <p:cNvSpPr txBox="1">
            <a:spLocks/>
          </p:cNvSpPr>
          <p:nvPr/>
        </p:nvSpPr>
        <p:spPr>
          <a:xfrm>
            <a:off x="423076" y="2421672"/>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Confusion Matrix</a:t>
            </a:r>
          </a:p>
        </p:txBody>
      </p:sp>
      <p:sp>
        <p:nvSpPr>
          <p:cNvPr id="10" name="TextBox 9">
            <a:extLst>
              <a:ext uri="{FF2B5EF4-FFF2-40B4-BE49-F238E27FC236}">
                <a16:creationId xmlns:a16="http://schemas.microsoft.com/office/drawing/2014/main" id="{2F0A7D26-6BFE-82A2-A547-CEA57EF14022}"/>
              </a:ext>
            </a:extLst>
          </p:cNvPr>
          <p:cNvSpPr txBox="1"/>
          <p:nvPr/>
        </p:nvSpPr>
        <p:spPr>
          <a:xfrm>
            <a:off x="423076" y="4195130"/>
            <a:ext cx="8312699" cy="261610"/>
          </a:xfrm>
          <a:prstGeom prst="rect">
            <a:avLst/>
          </a:prstGeom>
          <a:noFill/>
        </p:spPr>
        <p:txBody>
          <a:bodyPr wrap="square" rtlCol="0">
            <a:spAutoFit/>
          </a:bodyPr>
          <a:lstStyle/>
          <a:p>
            <a:r>
              <a:rPr lang="en-US" sz="1100" dirty="0"/>
              <a:t>Overall accuracy of model on test set = 81.90%</a:t>
            </a:r>
          </a:p>
        </p:txBody>
      </p:sp>
      <p:pic>
        <p:nvPicPr>
          <p:cNvPr id="4" name="Picture 3">
            <a:extLst>
              <a:ext uri="{FF2B5EF4-FFF2-40B4-BE49-F238E27FC236}">
                <a16:creationId xmlns:a16="http://schemas.microsoft.com/office/drawing/2014/main" id="{F5D124DF-9FC8-CEF3-F003-79E07B8E6FCF}"/>
              </a:ext>
            </a:extLst>
          </p:cNvPr>
          <p:cNvPicPr>
            <a:picLocks noChangeAspect="1"/>
          </p:cNvPicPr>
          <p:nvPr/>
        </p:nvPicPr>
        <p:blipFill>
          <a:blip r:embed="rId3"/>
          <a:stretch>
            <a:fillRect/>
          </a:stretch>
        </p:blipFill>
        <p:spPr>
          <a:xfrm>
            <a:off x="583030" y="977758"/>
            <a:ext cx="3877200" cy="1353362"/>
          </a:xfrm>
          <a:prstGeom prst="rect">
            <a:avLst/>
          </a:prstGeom>
        </p:spPr>
      </p:pic>
      <p:sp>
        <p:nvSpPr>
          <p:cNvPr id="5" name="TextBox 4">
            <a:extLst>
              <a:ext uri="{FF2B5EF4-FFF2-40B4-BE49-F238E27FC236}">
                <a16:creationId xmlns:a16="http://schemas.microsoft.com/office/drawing/2014/main" id="{08FFA7B0-9A45-3967-7BCA-5E23B660DC9C}"/>
              </a:ext>
            </a:extLst>
          </p:cNvPr>
          <p:cNvSpPr txBox="1"/>
          <p:nvPr/>
        </p:nvSpPr>
        <p:spPr>
          <a:xfrm>
            <a:off x="415622" y="457341"/>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a:t>Precision and Recall for predicting 1 is higher.</a:t>
            </a:r>
          </a:p>
          <a:p>
            <a:pPr marL="285750" indent="-285750">
              <a:buFont typeface="Arial" panose="020B0604020202020204" pitchFamily="34" charset="0"/>
              <a:buChar char="•"/>
            </a:pPr>
            <a:r>
              <a:rPr lang="en-US" sz="1100" dirty="0"/>
              <a:t>Model is designed to predict 1 better than 0 by problem understanding.</a:t>
            </a:r>
          </a:p>
        </p:txBody>
      </p:sp>
      <p:pic>
        <p:nvPicPr>
          <p:cNvPr id="8" name="Picture 7">
            <a:extLst>
              <a:ext uri="{FF2B5EF4-FFF2-40B4-BE49-F238E27FC236}">
                <a16:creationId xmlns:a16="http://schemas.microsoft.com/office/drawing/2014/main" id="{BA57FED4-D44F-0897-F904-A629ECA7A0CE}"/>
              </a:ext>
            </a:extLst>
          </p:cNvPr>
          <p:cNvPicPr>
            <a:picLocks noChangeAspect="1"/>
          </p:cNvPicPr>
          <p:nvPr/>
        </p:nvPicPr>
        <p:blipFill>
          <a:blip r:embed="rId4"/>
          <a:stretch>
            <a:fillRect/>
          </a:stretch>
        </p:blipFill>
        <p:spPr>
          <a:xfrm>
            <a:off x="415621" y="2676941"/>
            <a:ext cx="1946055" cy="142340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AE8E4B29-7662-64BC-C5B1-F5EF2428D3B3}"/>
                  </a:ext>
                </a:extLst>
              </p14:cNvPr>
              <p14:cNvContentPartPr/>
              <p14:nvPr/>
            </p14:nvContentPartPr>
            <p14:xfrm>
              <a:off x="1426360" y="3295523"/>
              <a:ext cx="360" cy="360"/>
            </p14:xfrm>
          </p:contentPart>
        </mc:Choice>
        <mc:Fallback xmlns="">
          <p:pic>
            <p:nvPicPr>
              <p:cNvPr id="11" name="Ink 10">
                <a:extLst>
                  <a:ext uri="{FF2B5EF4-FFF2-40B4-BE49-F238E27FC236}">
                    <a16:creationId xmlns:a16="http://schemas.microsoft.com/office/drawing/2014/main" id="{AE8E4B29-7662-64BC-C5B1-F5EF2428D3B3}"/>
                  </a:ext>
                </a:extLst>
              </p:cNvPr>
              <p:cNvPicPr/>
              <p:nvPr/>
            </p:nvPicPr>
            <p:blipFill>
              <a:blip r:embed="rId6"/>
              <a:stretch>
                <a:fillRect/>
              </a:stretch>
            </p:blipFill>
            <p:spPr>
              <a:xfrm>
                <a:off x="1363720" y="323252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F6B15A-CE6E-2287-93A1-B17FE025C1BE}"/>
                  </a:ext>
                </a:extLst>
              </p14:cNvPr>
              <p14:cNvContentPartPr/>
              <p14:nvPr/>
            </p14:nvContentPartPr>
            <p14:xfrm>
              <a:off x="1386040" y="3295523"/>
              <a:ext cx="360" cy="360"/>
            </p14:xfrm>
          </p:contentPart>
        </mc:Choice>
        <mc:Fallback xmlns="">
          <p:pic>
            <p:nvPicPr>
              <p:cNvPr id="13" name="Ink 12">
                <a:extLst>
                  <a:ext uri="{FF2B5EF4-FFF2-40B4-BE49-F238E27FC236}">
                    <a16:creationId xmlns:a16="http://schemas.microsoft.com/office/drawing/2014/main" id="{21F6B15A-CE6E-2287-93A1-B17FE025C1BE}"/>
                  </a:ext>
                </a:extLst>
              </p:cNvPr>
              <p:cNvPicPr/>
              <p:nvPr/>
            </p:nvPicPr>
            <p:blipFill>
              <a:blip r:embed="rId6"/>
              <a:stretch>
                <a:fillRect/>
              </a:stretch>
            </p:blipFill>
            <p:spPr>
              <a:xfrm>
                <a:off x="1323400" y="3232523"/>
                <a:ext cx="126000" cy="126000"/>
              </a:xfrm>
              <a:prstGeom prst="rect">
                <a:avLst/>
              </a:prstGeom>
            </p:spPr>
          </p:pic>
        </mc:Fallback>
      </mc:AlternateContent>
      <p:grpSp>
        <p:nvGrpSpPr>
          <p:cNvPr id="18" name="Group 17">
            <a:extLst>
              <a:ext uri="{FF2B5EF4-FFF2-40B4-BE49-F238E27FC236}">
                <a16:creationId xmlns:a16="http://schemas.microsoft.com/office/drawing/2014/main" id="{16FF42D0-48EB-1948-7FF7-2BC9BFFA3FF3}"/>
              </a:ext>
            </a:extLst>
          </p:cNvPr>
          <p:cNvGrpSpPr/>
          <p:nvPr/>
        </p:nvGrpSpPr>
        <p:grpSpPr>
          <a:xfrm>
            <a:off x="1908760" y="3305603"/>
            <a:ext cx="90720" cy="59400"/>
            <a:chOff x="1908760" y="3305603"/>
            <a:chExt cx="90720" cy="5940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66F4B0D-D5B9-2E20-4ECF-7F4BB9D7B142}"/>
                    </a:ext>
                  </a:extLst>
                </p14:cNvPr>
                <p14:cNvContentPartPr/>
                <p14:nvPr/>
              </p14:nvContentPartPr>
              <p14:xfrm>
                <a:off x="1908760" y="3305603"/>
                <a:ext cx="360" cy="360"/>
              </p14:xfrm>
            </p:contentPart>
          </mc:Choice>
          <mc:Fallback xmlns="">
            <p:pic>
              <p:nvPicPr>
                <p:cNvPr id="14" name="Ink 13">
                  <a:extLst>
                    <a:ext uri="{FF2B5EF4-FFF2-40B4-BE49-F238E27FC236}">
                      <a16:creationId xmlns:a16="http://schemas.microsoft.com/office/drawing/2014/main" id="{B66F4B0D-D5B9-2E20-4ECF-7F4BB9D7B142}"/>
                    </a:ext>
                  </a:extLst>
                </p:cNvPr>
                <p:cNvPicPr/>
                <p:nvPr/>
              </p:nvPicPr>
              <p:blipFill>
                <a:blip r:embed="rId6"/>
                <a:stretch>
                  <a:fillRect/>
                </a:stretch>
              </p:blipFill>
              <p:spPr>
                <a:xfrm>
                  <a:off x="1846120" y="324296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FDD2710-6FC8-F99A-B427-8DB13617E2B7}"/>
                    </a:ext>
                  </a:extLst>
                </p14:cNvPr>
                <p14:cNvContentPartPr/>
                <p14:nvPr/>
              </p14:nvContentPartPr>
              <p14:xfrm>
                <a:off x="1999120" y="3305603"/>
                <a:ext cx="360" cy="37440"/>
              </p14:xfrm>
            </p:contentPart>
          </mc:Choice>
          <mc:Fallback xmlns="">
            <p:pic>
              <p:nvPicPr>
                <p:cNvPr id="16" name="Ink 15">
                  <a:extLst>
                    <a:ext uri="{FF2B5EF4-FFF2-40B4-BE49-F238E27FC236}">
                      <a16:creationId xmlns:a16="http://schemas.microsoft.com/office/drawing/2014/main" id="{2FDD2710-6FC8-F99A-B427-8DB13617E2B7}"/>
                    </a:ext>
                  </a:extLst>
                </p:cNvPr>
                <p:cNvPicPr/>
                <p:nvPr/>
              </p:nvPicPr>
              <p:blipFill>
                <a:blip r:embed="rId10"/>
                <a:stretch>
                  <a:fillRect/>
                </a:stretch>
              </p:blipFill>
              <p:spPr>
                <a:xfrm>
                  <a:off x="1936480" y="3242963"/>
                  <a:ext cx="126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ABFCBCF2-7948-004C-BE65-4BF966FB3FC6}"/>
                    </a:ext>
                  </a:extLst>
                </p14:cNvPr>
                <p14:cNvContentPartPr/>
                <p14:nvPr/>
              </p14:nvContentPartPr>
              <p14:xfrm>
                <a:off x="1999120" y="3335843"/>
                <a:ext cx="360" cy="29160"/>
              </p14:xfrm>
            </p:contentPart>
          </mc:Choice>
          <mc:Fallback xmlns="">
            <p:pic>
              <p:nvPicPr>
                <p:cNvPr id="17" name="Ink 16">
                  <a:extLst>
                    <a:ext uri="{FF2B5EF4-FFF2-40B4-BE49-F238E27FC236}">
                      <a16:creationId xmlns:a16="http://schemas.microsoft.com/office/drawing/2014/main" id="{ABFCBCF2-7948-004C-BE65-4BF966FB3FC6}"/>
                    </a:ext>
                  </a:extLst>
                </p:cNvPr>
                <p:cNvPicPr/>
                <p:nvPr/>
              </p:nvPicPr>
              <p:blipFill>
                <a:blip r:embed="rId12"/>
                <a:stretch>
                  <a:fillRect/>
                </a:stretch>
              </p:blipFill>
              <p:spPr>
                <a:xfrm>
                  <a:off x="1936480" y="3272843"/>
                  <a:ext cx="126000" cy="15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DF858888-20B8-2CE7-B2D9-E9919838C4B2}"/>
                  </a:ext>
                </a:extLst>
              </p14:cNvPr>
              <p14:cNvContentPartPr/>
              <p14:nvPr/>
            </p14:nvContentPartPr>
            <p14:xfrm>
              <a:off x="1935400" y="3767123"/>
              <a:ext cx="56880" cy="41040"/>
            </p14:xfrm>
          </p:contentPart>
        </mc:Choice>
        <mc:Fallback xmlns="">
          <p:pic>
            <p:nvPicPr>
              <p:cNvPr id="19" name="Ink 18">
                <a:extLst>
                  <a:ext uri="{FF2B5EF4-FFF2-40B4-BE49-F238E27FC236}">
                    <a16:creationId xmlns:a16="http://schemas.microsoft.com/office/drawing/2014/main" id="{DF858888-20B8-2CE7-B2D9-E9919838C4B2}"/>
                  </a:ext>
                </a:extLst>
              </p:cNvPr>
              <p:cNvPicPr/>
              <p:nvPr/>
            </p:nvPicPr>
            <p:blipFill>
              <a:blip r:embed="rId14"/>
              <a:stretch>
                <a:fillRect/>
              </a:stretch>
            </p:blipFill>
            <p:spPr>
              <a:xfrm>
                <a:off x="1872760" y="3704123"/>
                <a:ext cx="1825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F5DFF5C2-E50E-8BA2-0429-FEBFB45AF4EB}"/>
                  </a:ext>
                </a:extLst>
              </p14:cNvPr>
              <p14:cNvContentPartPr/>
              <p14:nvPr/>
            </p14:nvContentPartPr>
            <p14:xfrm>
              <a:off x="1356160" y="3737603"/>
              <a:ext cx="99000" cy="78480"/>
            </p14:xfrm>
          </p:contentPart>
        </mc:Choice>
        <mc:Fallback xmlns="">
          <p:pic>
            <p:nvPicPr>
              <p:cNvPr id="20" name="Ink 19">
                <a:extLst>
                  <a:ext uri="{FF2B5EF4-FFF2-40B4-BE49-F238E27FC236}">
                    <a16:creationId xmlns:a16="http://schemas.microsoft.com/office/drawing/2014/main" id="{F5DFF5C2-E50E-8BA2-0429-FEBFB45AF4EB}"/>
                  </a:ext>
                </a:extLst>
              </p:cNvPr>
              <p:cNvPicPr/>
              <p:nvPr/>
            </p:nvPicPr>
            <p:blipFill>
              <a:blip r:embed="rId16"/>
              <a:stretch>
                <a:fillRect/>
              </a:stretch>
            </p:blipFill>
            <p:spPr>
              <a:xfrm>
                <a:off x="1293520" y="3674603"/>
                <a:ext cx="2246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9D8F5200-F67F-9193-7BA4-DD48954F11CE}"/>
                  </a:ext>
                </a:extLst>
              </p14:cNvPr>
              <p14:cNvContentPartPr/>
              <p14:nvPr/>
            </p14:nvContentPartPr>
            <p14:xfrm>
              <a:off x="5616760" y="2260523"/>
              <a:ext cx="360" cy="360"/>
            </p14:xfrm>
          </p:contentPart>
        </mc:Choice>
        <mc:Fallback xmlns="">
          <p:pic>
            <p:nvPicPr>
              <p:cNvPr id="21" name="Ink 20">
                <a:extLst>
                  <a:ext uri="{FF2B5EF4-FFF2-40B4-BE49-F238E27FC236}">
                    <a16:creationId xmlns:a16="http://schemas.microsoft.com/office/drawing/2014/main" id="{9D8F5200-F67F-9193-7BA4-DD48954F11CE}"/>
                  </a:ext>
                </a:extLst>
              </p:cNvPr>
              <p:cNvPicPr/>
              <p:nvPr/>
            </p:nvPicPr>
            <p:blipFill>
              <a:blip r:embed="rId6"/>
              <a:stretch>
                <a:fillRect/>
              </a:stretch>
            </p:blipFill>
            <p:spPr>
              <a:xfrm>
                <a:off x="5553760" y="21978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C515EAD0-2D09-E01F-0B6E-C93EB2DDC79F}"/>
                  </a:ext>
                </a:extLst>
              </p14:cNvPr>
              <p14:cNvContentPartPr/>
              <p14:nvPr/>
            </p14:nvContentPartPr>
            <p14:xfrm>
              <a:off x="5616760" y="2260523"/>
              <a:ext cx="360" cy="360"/>
            </p14:xfrm>
          </p:contentPart>
        </mc:Choice>
        <mc:Fallback xmlns="">
          <p:pic>
            <p:nvPicPr>
              <p:cNvPr id="22" name="Ink 21">
                <a:extLst>
                  <a:ext uri="{FF2B5EF4-FFF2-40B4-BE49-F238E27FC236}">
                    <a16:creationId xmlns:a16="http://schemas.microsoft.com/office/drawing/2014/main" id="{C515EAD0-2D09-E01F-0B6E-C93EB2DDC79F}"/>
                  </a:ext>
                </a:extLst>
              </p:cNvPr>
              <p:cNvPicPr/>
              <p:nvPr/>
            </p:nvPicPr>
            <p:blipFill>
              <a:blip r:embed="rId6"/>
              <a:stretch>
                <a:fillRect/>
              </a:stretch>
            </p:blipFill>
            <p:spPr>
              <a:xfrm>
                <a:off x="5553760" y="2197883"/>
                <a:ext cx="126000" cy="126000"/>
              </a:xfrm>
              <a:prstGeom prst="rect">
                <a:avLst/>
              </a:prstGeom>
            </p:spPr>
          </p:pic>
        </mc:Fallback>
      </mc:AlternateContent>
      <p:sp>
        <p:nvSpPr>
          <p:cNvPr id="28" name="TextBox 27">
            <a:extLst>
              <a:ext uri="{FF2B5EF4-FFF2-40B4-BE49-F238E27FC236}">
                <a16:creationId xmlns:a16="http://schemas.microsoft.com/office/drawing/2014/main" id="{284A879C-65EE-705E-9323-81CFE0EAF73F}"/>
              </a:ext>
            </a:extLst>
          </p:cNvPr>
          <p:cNvSpPr txBox="1"/>
          <p:nvPr/>
        </p:nvSpPr>
        <p:spPr>
          <a:xfrm>
            <a:off x="1155605" y="3199357"/>
            <a:ext cx="500110" cy="253916"/>
          </a:xfrm>
          <a:prstGeom prst="rect">
            <a:avLst/>
          </a:prstGeom>
          <a:noFill/>
        </p:spPr>
        <p:txBody>
          <a:bodyPr wrap="square" rtlCol="0">
            <a:spAutoFit/>
          </a:bodyPr>
          <a:lstStyle/>
          <a:p>
            <a:r>
              <a:rPr lang="en-US" sz="1050" dirty="0"/>
              <a:t>1553</a:t>
            </a:r>
          </a:p>
        </p:txBody>
      </p:sp>
      <p:grpSp>
        <p:nvGrpSpPr>
          <p:cNvPr id="29" name="Group 28">
            <a:extLst>
              <a:ext uri="{FF2B5EF4-FFF2-40B4-BE49-F238E27FC236}">
                <a16:creationId xmlns:a16="http://schemas.microsoft.com/office/drawing/2014/main" id="{66B65BE6-8002-C6CA-BC26-4696C51C71BA}"/>
              </a:ext>
            </a:extLst>
          </p:cNvPr>
          <p:cNvGrpSpPr/>
          <p:nvPr/>
        </p:nvGrpSpPr>
        <p:grpSpPr>
          <a:xfrm>
            <a:off x="1901560" y="3302634"/>
            <a:ext cx="90720" cy="59400"/>
            <a:chOff x="1908760" y="3305603"/>
            <a:chExt cx="90720" cy="594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6FFDA2D3-68CD-CCF3-5C22-9363805E3E6B}"/>
                    </a:ext>
                  </a:extLst>
                </p14:cNvPr>
                <p14:cNvContentPartPr/>
                <p14:nvPr/>
              </p14:nvContentPartPr>
              <p14:xfrm>
                <a:off x="1908760" y="3305603"/>
                <a:ext cx="360" cy="360"/>
              </p14:xfrm>
            </p:contentPart>
          </mc:Choice>
          <mc:Fallback xmlns="">
            <p:pic>
              <p:nvPicPr>
                <p:cNvPr id="30" name="Ink 29">
                  <a:extLst>
                    <a:ext uri="{FF2B5EF4-FFF2-40B4-BE49-F238E27FC236}">
                      <a16:creationId xmlns:a16="http://schemas.microsoft.com/office/drawing/2014/main" id="{6FFDA2D3-68CD-CCF3-5C22-9363805E3E6B}"/>
                    </a:ext>
                  </a:extLst>
                </p:cNvPr>
                <p:cNvPicPr/>
                <p:nvPr/>
              </p:nvPicPr>
              <p:blipFill>
                <a:blip r:embed="rId6"/>
                <a:stretch>
                  <a:fillRect/>
                </a:stretch>
              </p:blipFill>
              <p:spPr>
                <a:xfrm>
                  <a:off x="1846120" y="324296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FC245069-03F7-9095-9876-4CCFC3C0BAC5}"/>
                    </a:ext>
                  </a:extLst>
                </p14:cNvPr>
                <p14:cNvContentPartPr/>
                <p14:nvPr/>
              </p14:nvContentPartPr>
              <p14:xfrm>
                <a:off x="1999120" y="3305603"/>
                <a:ext cx="360" cy="37440"/>
              </p14:xfrm>
            </p:contentPart>
          </mc:Choice>
          <mc:Fallback xmlns="">
            <p:pic>
              <p:nvPicPr>
                <p:cNvPr id="31" name="Ink 30">
                  <a:extLst>
                    <a:ext uri="{FF2B5EF4-FFF2-40B4-BE49-F238E27FC236}">
                      <a16:creationId xmlns:a16="http://schemas.microsoft.com/office/drawing/2014/main" id="{FC245069-03F7-9095-9876-4CCFC3C0BAC5}"/>
                    </a:ext>
                  </a:extLst>
                </p:cNvPr>
                <p:cNvPicPr/>
                <p:nvPr/>
              </p:nvPicPr>
              <p:blipFill>
                <a:blip r:embed="rId10"/>
                <a:stretch>
                  <a:fillRect/>
                </a:stretch>
              </p:blipFill>
              <p:spPr>
                <a:xfrm>
                  <a:off x="1936480" y="3242963"/>
                  <a:ext cx="126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5C364038-D7F0-7220-3647-40B5967D7DAC}"/>
                    </a:ext>
                  </a:extLst>
                </p14:cNvPr>
                <p14:cNvContentPartPr/>
                <p14:nvPr/>
              </p14:nvContentPartPr>
              <p14:xfrm>
                <a:off x="1999120" y="3335843"/>
                <a:ext cx="360" cy="29160"/>
              </p14:xfrm>
            </p:contentPart>
          </mc:Choice>
          <mc:Fallback xmlns="">
            <p:pic>
              <p:nvPicPr>
                <p:cNvPr id="32" name="Ink 31">
                  <a:extLst>
                    <a:ext uri="{FF2B5EF4-FFF2-40B4-BE49-F238E27FC236}">
                      <a16:creationId xmlns:a16="http://schemas.microsoft.com/office/drawing/2014/main" id="{5C364038-D7F0-7220-3647-40B5967D7DAC}"/>
                    </a:ext>
                  </a:extLst>
                </p:cNvPr>
                <p:cNvPicPr/>
                <p:nvPr/>
              </p:nvPicPr>
              <p:blipFill>
                <a:blip r:embed="rId12"/>
                <a:stretch>
                  <a:fillRect/>
                </a:stretch>
              </p:blipFill>
              <p:spPr>
                <a:xfrm>
                  <a:off x="1936480" y="3272843"/>
                  <a:ext cx="126000" cy="154800"/>
                </a:xfrm>
                <a:prstGeom prst="rect">
                  <a:avLst/>
                </a:prstGeom>
              </p:spPr>
            </p:pic>
          </mc:Fallback>
        </mc:AlternateContent>
      </p:grpSp>
      <p:sp>
        <p:nvSpPr>
          <p:cNvPr id="33" name="TextBox 32">
            <a:extLst>
              <a:ext uri="{FF2B5EF4-FFF2-40B4-BE49-F238E27FC236}">
                <a16:creationId xmlns:a16="http://schemas.microsoft.com/office/drawing/2014/main" id="{2BD8D09E-49B6-AB45-7602-22455DFED91D}"/>
              </a:ext>
            </a:extLst>
          </p:cNvPr>
          <p:cNvSpPr txBox="1"/>
          <p:nvPr/>
        </p:nvSpPr>
        <p:spPr>
          <a:xfrm>
            <a:off x="1825039" y="3222662"/>
            <a:ext cx="333761" cy="261610"/>
          </a:xfrm>
          <a:prstGeom prst="rect">
            <a:avLst/>
          </a:prstGeom>
          <a:noFill/>
        </p:spPr>
        <p:txBody>
          <a:bodyPr wrap="square" rtlCol="0">
            <a:spAutoFit/>
          </a:bodyPr>
          <a:lstStyle/>
          <a:p>
            <a:endParaRPr lang="en-US" sz="1100" dirty="0"/>
          </a:p>
        </p:txBody>
      </p:sp>
      <p:sp>
        <p:nvSpPr>
          <p:cNvPr id="34" name="TextBox 33">
            <a:extLst>
              <a:ext uri="{FF2B5EF4-FFF2-40B4-BE49-F238E27FC236}">
                <a16:creationId xmlns:a16="http://schemas.microsoft.com/office/drawing/2014/main" id="{BDB637E6-994A-1A66-5BE8-CEF094E55490}"/>
              </a:ext>
            </a:extLst>
          </p:cNvPr>
          <p:cNvSpPr txBox="1"/>
          <p:nvPr/>
        </p:nvSpPr>
        <p:spPr>
          <a:xfrm>
            <a:off x="1726009" y="3199357"/>
            <a:ext cx="500110" cy="253916"/>
          </a:xfrm>
          <a:prstGeom prst="rect">
            <a:avLst/>
          </a:prstGeom>
          <a:noFill/>
        </p:spPr>
        <p:txBody>
          <a:bodyPr wrap="square" rtlCol="0">
            <a:spAutoFit/>
          </a:bodyPr>
          <a:lstStyle/>
          <a:p>
            <a:r>
              <a:rPr lang="en-US" sz="1050" dirty="0"/>
              <a:t>246</a:t>
            </a:r>
          </a:p>
        </p:txBody>
      </p:sp>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3F516965-8CBD-33DF-6600-47F7EDE806B7}"/>
                  </a:ext>
                </a:extLst>
              </p14:cNvPr>
              <p14:cNvContentPartPr/>
              <p14:nvPr/>
            </p14:nvContentPartPr>
            <p14:xfrm>
              <a:off x="1356160" y="3737567"/>
              <a:ext cx="99000" cy="78480"/>
            </p14:xfrm>
          </p:contentPart>
        </mc:Choice>
        <mc:Fallback xmlns="">
          <p:pic>
            <p:nvPicPr>
              <p:cNvPr id="35" name="Ink 34">
                <a:extLst>
                  <a:ext uri="{FF2B5EF4-FFF2-40B4-BE49-F238E27FC236}">
                    <a16:creationId xmlns:a16="http://schemas.microsoft.com/office/drawing/2014/main" id="{3F516965-8CBD-33DF-6600-47F7EDE806B7}"/>
                  </a:ext>
                </a:extLst>
              </p:cNvPr>
              <p:cNvPicPr/>
              <p:nvPr/>
            </p:nvPicPr>
            <p:blipFill>
              <a:blip r:embed="rId16"/>
              <a:stretch>
                <a:fillRect/>
              </a:stretch>
            </p:blipFill>
            <p:spPr>
              <a:xfrm>
                <a:off x="1293520" y="3674567"/>
                <a:ext cx="224640" cy="204120"/>
              </a:xfrm>
              <a:prstGeom prst="rect">
                <a:avLst/>
              </a:prstGeom>
            </p:spPr>
          </p:pic>
        </mc:Fallback>
      </mc:AlternateContent>
      <p:sp>
        <p:nvSpPr>
          <p:cNvPr id="36" name="TextBox 35">
            <a:extLst>
              <a:ext uri="{FF2B5EF4-FFF2-40B4-BE49-F238E27FC236}">
                <a16:creationId xmlns:a16="http://schemas.microsoft.com/office/drawing/2014/main" id="{A4774C46-DF68-F1E1-2330-C0ADEDE8DEE9}"/>
              </a:ext>
            </a:extLst>
          </p:cNvPr>
          <p:cNvSpPr txBox="1"/>
          <p:nvPr/>
        </p:nvSpPr>
        <p:spPr>
          <a:xfrm>
            <a:off x="1176305" y="3642778"/>
            <a:ext cx="500110" cy="253916"/>
          </a:xfrm>
          <a:prstGeom prst="rect">
            <a:avLst/>
          </a:prstGeom>
          <a:noFill/>
        </p:spPr>
        <p:txBody>
          <a:bodyPr wrap="square" rtlCol="0">
            <a:spAutoFit/>
          </a:bodyPr>
          <a:lstStyle/>
          <a:p>
            <a:r>
              <a:rPr lang="en-US" sz="1050" dirty="0"/>
              <a:t>207</a:t>
            </a:r>
          </a:p>
        </p:txBody>
      </p:sp>
      <mc:AlternateContent xmlns:mc="http://schemas.openxmlformats.org/markup-compatibility/2006" xmlns:p14="http://schemas.microsoft.com/office/powerpoint/2010/main">
        <mc:Choice Requires="p14">
          <p:contentPart p14:bwMode="auto" r:id="rId23">
            <p14:nvContentPartPr>
              <p14:cNvPr id="37" name="Ink 36">
                <a:extLst>
                  <a:ext uri="{FF2B5EF4-FFF2-40B4-BE49-F238E27FC236}">
                    <a16:creationId xmlns:a16="http://schemas.microsoft.com/office/drawing/2014/main" id="{9C61858A-3155-80E4-0713-B3C84BEB72F6}"/>
                  </a:ext>
                </a:extLst>
              </p14:cNvPr>
              <p14:cNvContentPartPr/>
              <p14:nvPr/>
            </p14:nvContentPartPr>
            <p14:xfrm>
              <a:off x="1933725" y="3766339"/>
              <a:ext cx="56880" cy="41040"/>
            </p14:xfrm>
          </p:contentPart>
        </mc:Choice>
        <mc:Fallback xmlns="">
          <p:pic>
            <p:nvPicPr>
              <p:cNvPr id="37" name="Ink 36">
                <a:extLst>
                  <a:ext uri="{FF2B5EF4-FFF2-40B4-BE49-F238E27FC236}">
                    <a16:creationId xmlns:a16="http://schemas.microsoft.com/office/drawing/2014/main" id="{9C61858A-3155-80E4-0713-B3C84BEB72F6}"/>
                  </a:ext>
                </a:extLst>
              </p:cNvPr>
              <p:cNvPicPr/>
              <p:nvPr/>
            </p:nvPicPr>
            <p:blipFill>
              <a:blip r:embed="rId14"/>
              <a:stretch>
                <a:fillRect/>
              </a:stretch>
            </p:blipFill>
            <p:spPr>
              <a:xfrm>
                <a:off x="1871085" y="3703339"/>
                <a:ext cx="182520" cy="166680"/>
              </a:xfrm>
              <a:prstGeom prst="rect">
                <a:avLst/>
              </a:prstGeom>
            </p:spPr>
          </p:pic>
        </mc:Fallback>
      </mc:AlternateContent>
      <p:sp>
        <p:nvSpPr>
          <p:cNvPr id="38" name="TextBox 37">
            <a:extLst>
              <a:ext uri="{FF2B5EF4-FFF2-40B4-BE49-F238E27FC236}">
                <a16:creationId xmlns:a16="http://schemas.microsoft.com/office/drawing/2014/main" id="{E029585B-93B2-0E89-05C6-64CDA58D4B57}"/>
              </a:ext>
            </a:extLst>
          </p:cNvPr>
          <p:cNvSpPr txBox="1"/>
          <p:nvPr/>
        </p:nvSpPr>
        <p:spPr>
          <a:xfrm>
            <a:off x="1740166" y="3651740"/>
            <a:ext cx="500110" cy="253916"/>
          </a:xfrm>
          <a:prstGeom prst="rect">
            <a:avLst/>
          </a:prstGeom>
          <a:noFill/>
        </p:spPr>
        <p:txBody>
          <a:bodyPr wrap="square" rtlCol="0">
            <a:spAutoFit/>
          </a:bodyPr>
          <a:lstStyle/>
          <a:p>
            <a:r>
              <a:rPr lang="en-US" sz="1050" dirty="0"/>
              <a:t>498</a:t>
            </a:r>
          </a:p>
        </p:txBody>
      </p:sp>
    </p:spTree>
    <p:extLst>
      <p:ext uri="{BB962C8B-B14F-4D97-AF65-F5344CB8AC3E}">
        <p14:creationId xmlns:p14="http://schemas.microsoft.com/office/powerpoint/2010/main" val="107698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52503"/>
            <a:ext cx="8312700" cy="458700"/>
          </a:xfrm>
          <a:prstGeom prst="rect">
            <a:avLst/>
          </a:prstGeom>
        </p:spPr>
        <p:txBody>
          <a:bodyPr spcFirstLastPara="1" wrap="square" lIns="0" tIns="0" rIns="0" bIns="0" anchor="t" anchorCtr="0">
            <a:noAutofit/>
          </a:bodyPr>
          <a:lstStyle/>
          <a:p>
            <a:pPr>
              <a:buClr>
                <a:schemeClr val="dk1"/>
              </a:buClr>
              <a:buSzPts val="1100"/>
            </a:pPr>
            <a:r>
              <a:rPr lang="en-IN" sz="1800" dirty="0"/>
              <a:t>Problem Understanding and  Objective</a:t>
            </a:r>
            <a:br>
              <a:rPr lang="en-IN" sz="1800" dirty="0"/>
            </a:br>
            <a:endParaRPr lang="en-US" dirty="0"/>
          </a:p>
        </p:txBody>
      </p:sp>
      <p:sp>
        <p:nvSpPr>
          <p:cNvPr id="824" name="Google Shape;824;p40"/>
          <p:cNvSpPr txBox="1">
            <a:spLocks noGrp="1"/>
          </p:cNvSpPr>
          <p:nvPr>
            <p:ph type="body" idx="3"/>
          </p:nvPr>
        </p:nvSpPr>
        <p:spPr>
          <a:xfrm>
            <a:off x="4851125" y="1159800"/>
            <a:ext cx="3877200" cy="3488550"/>
          </a:xfrm>
          <a:prstGeom prst="rect">
            <a:avLst/>
          </a:prstGeom>
        </p:spPr>
        <p:txBody>
          <a:bodyPr spcFirstLastPara="1" wrap="square" lIns="0" tIns="0" rIns="0" bIns="0" anchor="t" anchorCtr="0">
            <a:noAutofit/>
          </a:bodyPr>
          <a:lstStyle/>
          <a:p>
            <a:pPr marL="0" indent="0">
              <a:spcAft>
                <a:spcPts val="400"/>
              </a:spcAft>
              <a:buNone/>
            </a:pPr>
            <a:r>
              <a:rPr lang="en-IN" sz="1600" dirty="0">
                <a:solidFill>
                  <a:srgbClr val="000000"/>
                </a:solidFill>
                <a:latin typeface="Calibri" panose="020F0502020204030204" pitchFamily="34" charset="0"/>
              </a:rPr>
              <a:t>The objective of this project is to develop a solution approach to correctly classify the events as elimination or non-elimination and further classify the elimination events into urination and defecation.</a:t>
            </a:r>
          </a:p>
          <a:p>
            <a:pPr marL="0" lvl="0" indent="0" algn="l" rtl="0">
              <a:spcBef>
                <a:spcPts val="0"/>
              </a:spcBef>
              <a:spcAft>
                <a:spcPts val="400"/>
              </a:spcAft>
              <a:buNone/>
            </a:pPr>
            <a:endParaRPr lang="en-IN" dirty="0"/>
          </a:p>
          <a:p>
            <a:pPr marL="0" lvl="0" indent="0" algn="l" rtl="0">
              <a:spcBef>
                <a:spcPts val="0"/>
              </a:spcBef>
              <a:spcAft>
                <a:spcPts val="400"/>
              </a:spcAft>
              <a:buNone/>
            </a:pPr>
            <a:endParaRPr dirty="0"/>
          </a:p>
        </p:txBody>
      </p:sp>
      <p:sp>
        <p:nvSpPr>
          <p:cNvPr id="825" name="Google Shape;825;p40"/>
          <p:cNvSpPr txBox="1">
            <a:spLocks noGrp="1"/>
          </p:cNvSpPr>
          <p:nvPr>
            <p:ph type="subTitle" idx="4"/>
          </p:nvPr>
        </p:nvSpPr>
        <p:spPr>
          <a:xfrm>
            <a:off x="4851125" y="719776"/>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dirty="0"/>
              <a:t>Objective</a:t>
            </a:r>
          </a:p>
        </p:txBody>
      </p:sp>
      <p:sp>
        <p:nvSpPr>
          <p:cNvPr id="826" name="Google Shape;826;p40"/>
          <p:cNvSpPr txBox="1">
            <a:spLocks noGrp="1"/>
          </p:cNvSpPr>
          <p:nvPr>
            <p:ph type="subTitle" idx="2"/>
          </p:nvPr>
        </p:nvSpPr>
        <p:spPr>
          <a:xfrm>
            <a:off x="415625" y="701100"/>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Problem Understanding </a:t>
            </a:r>
            <a:endParaRPr sz="1800" dirty="0"/>
          </a:p>
        </p:txBody>
      </p:sp>
      <p:sp>
        <p:nvSpPr>
          <p:cNvPr id="827" name="Google Shape;827;p40"/>
          <p:cNvSpPr txBox="1">
            <a:spLocks noGrp="1"/>
          </p:cNvSpPr>
          <p:nvPr>
            <p:ph type="body" idx="1"/>
          </p:nvPr>
        </p:nvSpPr>
        <p:spPr>
          <a:xfrm>
            <a:off x="415625" y="1159800"/>
            <a:ext cx="3877200" cy="3488550"/>
          </a:xfrm>
          <a:prstGeom prst="rect">
            <a:avLst/>
          </a:prstGeom>
        </p:spPr>
        <p:txBody>
          <a:bodyPr spcFirstLastPara="1" wrap="square" lIns="0" tIns="0" rIns="0" bIns="0" anchor="t" anchorCtr="0">
            <a:noAutofit/>
          </a:bodyPr>
          <a:lstStyle/>
          <a:p>
            <a:pPr marL="0" lvl="0" indent="0" algn="l" rtl="0">
              <a:spcBef>
                <a:spcPts val="0"/>
              </a:spcBef>
              <a:spcAft>
                <a:spcPts val="400"/>
              </a:spcAft>
              <a:buNone/>
            </a:pPr>
            <a:r>
              <a:rPr lang="en-IN" sz="1600" dirty="0">
                <a:solidFill>
                  <a:srgbClr val="000000"/>
                </a:solidFill>
                <a:effectLst/>
                <a:latin typeface="Calibri" panose="020F0502020204030204" pitchFamily="34" charset="0"/>
                <a:ea typeface="Calibri" panose="020F0502020204030204" pitchFamily="34" charset="0"/>
              </a:rPr>
              <a:t>The Smart Litter System is a smart cat litter system that is equipped with four load sensors capturing any load disturbance happening on the litter box. The device functions at 40 Hz frequency rate which means it records 40 samples per second. </a:t>
            </a:r>
          </a:p>
          <a:p>
            <a:pPr marL="0" lvl="0" indent="0" algn="l" rtl="0">
              <a:spcBef>
                <a:spcPts val="0"/>
              </a:spcBef>
              <a:spcAft>
                <a:spcPts val="400"/>
              </a:spcAft>
              <a:buNone/>
            </a:pPr>
            <a:r>
              <a:rPr lang="en-IN" sz="1600" dirty="0">
                <a:solidFill>
                  <a:srgbClr val="000000"/>
                </a:solidFill>
                <a:latin typeface="Calibri" panose="020F0502020204030204" pitchFamily="34" charset="0"/>
              </a:rPr>
              <a:t>The cat interaction events are as shown below:</a:t>
            </a:r>
          </a:p>
          <a:p>
            <a:pPr marL="285750" indent="-285750">
              <a:spcAft>
                <a:spcPts val="400"/>
              </a:spcAft>
            </a:pPr>
            <a:r>
              <a:rPr lang="en-IN" sz="1600" dirty="0">
                <a:solidFill>
                  <a:srgbClr val="000000"/>
                </a:solidFill>
                <a:latin typeface="Calibri" panose="020F0502020204030204" pitchFamily="34" charset="0"/>
              </a:rPr>
              <a:t>Elimination</a:t>
            </a:r>
          </a:p>
          <a:p>
            <a:pPr marL="742950" lvl="1" indent="-285750">
              <a:spcAft>
                <a:spcPts val="400"/>
              </a:spcAft>
            </a:pPr>
            <a:r>
              <a:rPr lang="en-IN" sz="1600" dirty="0">
                <a:solidFill>
                  <a:srgbClr val="000000"/>
                </a:solidFill>
                <a:latin typeface="Calibri" panose="020F0502020204030204" pitchFamily="34" charset="0"/>
              </a:rPr>
              <a:t>Defecation </a:t>
            </a:r>
          </a:p>
          <a:p>
            <a:pPr marL="742950" lvl="1" indent="-285750">
              <a:spcAft>
                <a:spcPts val="400"/>
              </a:spcAft>
            </a:pPr>
            <a:r>
              <a:rPr lang="en-IN" sz="1600" dirty="0">
                <a:solidFill>
                  <a:srgbClr val="000000"/>
                </a:solidFill>
                <a:latin typeface="Calibri" panose="020F0502020204030204" pitchFamily="34" charset="0"/>
              </a:rPr>
              <a:t>Urination</a:t>
            </a:r>
          </a:p>
          <a:p>
            <a:pPr marL="285750" indent="-285750">
              <a:spcAft>
                <a:spcPts val="400"/>
              </a:spcAft>
            </a:pPr>
            <a:r>
              <a:rPr lang="en-IN" sz="1600" dirty="0">
                <a:solidFill>
                  <a:srgbClr val="000000"/>
                </a:solidFill>
                <a:latin typeface="Calibri" panose="020F0502020204030204" pitchFamily="34" charset="0"/>
              </a:rPr>
              <a:t>Non-Elimination</a:t>
            </a:r>
          </a:p>
          <a:p>
            <a:pPr marL="0" lvl="0" indent="0" algn="l" rtl="0">
              <a:spcBef>
                <a:spcPts val="0"/>
              </a:spcBef>
              <a:spcAft>
                <a:spcPts val="400"/>
              </a:spcAft>
              <a:buNone/>
            </a:pPr>
            <a:endParaRPr lang="en-IN" sz="900" dirty="0"/>
          </a:p>
        </p:txBody>
      </p:sp>
      <p:pic>
        <p:nvPicPr>
          <p:cNvPr id="2" name="image3.png">
            <a:extLst>
              <a:ext uri="{FF2B5EF4-FFF2-40B4-BE49-F238E27FC236}">
                <a16:creationId xmlns:a16="http://schemas.microsoft.com/office/drawing/2014/main" id="{FDA42995-B7CD-E41C-7132-3FF2A5E24815}"/>
              </a:ext>
            </a:extLst>
          </p:cNvPr>
          <p:cNvPicPr/>
          <p:nvPr/>
        </p:nvPicPr>
        <p:blipFill>
          <a:blip r:embed="rId3"/>
          <a:srcRect/>
          <a:stretch>
            <a:fillRect/>
          </a:stretch>
        </p:blipFill>
        <p:spPr>
          <a:xfrm>
            <a:off x="4851126" y="2881424"/>
            <a:ext cx="3877200" cy="2061830"/>
          </a:xfrm>
          <a:prstGeom prst="rect">
            <a:avLst/>
          </a:prstGeom>
          <a:ln/>
        </p:spPr>
      </p:pic>
    </p:spTree>
    <p:extLst>
      <p:ext uri="{BB962C8B-B14F-4D97-AF65-F5344CB8AC3E}">
        <p14:creationId xmlns:p14="http://schemas.microsoft.com/office/powerpoint/2010/main" val="1395210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2" y="180400"/>
            <a:ext cx="4266909"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Misclassification Analysis on 0 (Non-Elimination)</a:t>
            </a:r>
          </a:p>
        </p:txBody>
      </p:sp>
      <p:sp>
        <p:nvSpPr>
          <p:cNvPr id="5" name="TextBox 4">
            <a:extLst>
              <a:ext uri="{FF2B5EF4-FFF2-40B4-BE49-F238E27FC236}">
                <a16:creationId xmlns:a16="http://schemas.microsoft.com/office/drawing/2014/main" id="{08FFA7B0-9A45-3967-7BCA-5E23B660DC9C}"/>
              </a:ext>
            </a:extLst>
          </p:cNvPr>
          <p:cNvSpPr txBox="1"/>
          <p:nvPr/>
        </p:nvSpPr>
        <p:spPr>
          <a:xfrm>
            <a:off x="415622" y="435669"/>
            <a:ext cx="8312699"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t>On both Train and Test set combined, there are 377 activities where 0 was predicted but actual value was 1.</a:t>
            </a:r>
          </a:p>
          <a:p>
            <a:pPr marL="285750" indent="-285750">
              <a:buFont typeface="Arial" panose="020B0604020202020204" pitchFamily="34" charset="0"/>
              <a:buChar char="•"/>
            </a:pPr>
            <a:r>
              <a:rPr lang="en-US" sz="1100" dirty="0"/>
              <a:t>Based on this analysis we have tuned some parameters of model which resulted in better accuracy.</a:t>
            </a:r>
          </a:p>
          <a:p>
            <a:endParaRPr lang="en-US" sz="1100" dirty="0"/>
          </a:p>
          <a:p>
            <a:r>
              <a:rPr lang="en-US" sz="1100" dirty="0"/>
              <a:t>Probabilities description for Misclassification of 0 -</a:t>
            </a: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D8F5200-F67F-9193-7BA4-DD48954F11CE}"/>
                  </a:ext>
                </a:extLst>
              </p14:cNvPr>
              <p14:cNvContentPartPr/>
              <p14:nvPr/>
            </p14:nvContentPartPr>
            <p14:xfrm>
              <a:off x="5616760" y="2260523"/>
              <a:ext cx="360" cy="360"/>
            </p14:xfrm>
          </p:contentPart>
        </mc:Choice>
        <mc:Fallback xmlns="">
          <p:pic>
            <p:nvPicPr>
              <p:cNvPr id="21" name="Ink 20">
                <a:extLst>
                  <a:ext uri="{FF2B5EF4-FFF2-40B4-BE49-F238E27FC236}">
                    <a16:creationId xmlns:a16="http://schemas.microsoft.com/office/drawing/2014/main" id="{9D8F5200-F67F-9193-7BA4-DD48954F11CE}"/>
                  </a:ext>
                </a:extLst>
              </p:cNvPr>
              <p:cNvPicPr/>
              <p:nvPr/>
            </p:nvPicPr>
            <p:blipFill>
              <a:blip r:embed="rId4"/>
              <a:stretch>
                <a:fillRect/>
              </a:stretch>
            </p:blipFill>
            <p:spPr>
              <a:xfrm>
                <a:off x="5553760" y="21978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C515EAD0-2D09-E01F-0B6E-C93EB2DDC79F}"/>
                  </a:ext>
                </a:extLst>
              </p14:cNvPr>
              <p14:cNvContentPartPr/>
              <p14:nvPr/>
            </p14:nvContentPartPr>
            <p14:xfrm>
              <a:off x="5616760" y="2260523"/>
              <a:ext cx="360" cy="360"/>
            </p14:xfrm>
          </p:contentPart>
        </mc:Choice>
        <mc:Fallback xmlns="">
          <p:pic>
            <p:nvPicPr>
              <p:cNvPr id="22" name="Ink 21">
                <a:extLst>
                  <a:ext uri="{FF2B5EF4-FFF2-40B4-BE49-F238E27FC236}">
                    <a16:creationId xmlns:a16="http://schemas.microsoft.com/office/drawing/2014/main" id="{C515EAD0-2D09-E01F-0B6E-C93EB2DDC79F}"/>
                  </a:ext>
                </a:extLst>
              </p:cNvPr>
              <p:cNvPicPr/>
              <p:nvPr/>
            </p:nvPicPr>
            <p:blipFill>
              <a:blip r:embed="rId4"/>
              <a:stretch>
                <a:fillRect/>
              </a:stretch>
            </p:blipFill>
            <p:spPr>
              <a:xfrm>
                <a:off x="5553760" y="2197883"/>
                <a:ext cx="126000" cy="126000"/>
              </a:xfrm>
              <a:prstGeom prst="rect">
                <a:avLst/>
              </a:prstGeom>
            </p:spPr>
          </p:pic>
        </mc:Fallback>
      </mc:AlternateContent>
      <p:sp>
        <p:nvSpPr>
          <p:cNvPr id="41" name="Google Shape;826;p40">
            <a:extLst>
              <a:ext uri="{FF2B5EF4-FFF2-40B4-BE49-F238E27FC236}">
                <a16:creationId xmlns:a16="http://schemas.microsoft.com/office/drawing/2014/main" id="{70E377EB-BF18-B0C1-8FB0-9D9B6A0F8220}"/>
              </a:ext>
            </a:extLst>
          </p:cNvPr>
          <p:cNvSpPr txBox="1">
            <a:spLocks/>
          </p:cNvSpPr>
          <p:nvPr/>
        </p:nvSpPr>
        <p:spPr>
          <a:xfrm>
            <a:off x="415622" y="2571750"/>
            <a:ext cx="4266909"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Misclassification Analysis on 1 (Elimination)</a:t>
            </a:r>
          </a:p>
        </p:txBody>
      </p:sp>
      <p:sp>
        <p:nvSpPr>
          <p:cNvPr id="42" name="TextBox 41">
            <a:extLst>
              <a:ext uri="{FF2B5EF4-FFF2-40B4-BE49-F238E27FC236}">
                <a16:creationId xmlns:a16="http://schemas.microsoft.com/office/drawing/2014/main" id="{ACA73434-6645-2DC8-9754-652F20A6097A}"/>
              </a:ext>
            </a:extLst>
          </p:cNvPr>
          <p:cNvSpPr txBox="1"/>
          <p:nvPr/>
        </p:nvSpPr>
        <p:spPr>
          <a:xfrm>
            <a:off x="415622" y="2827019"/>
            <a:ext cx="8312699"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t>On both Train and Test set combined, there are 433 activities where 1 was predicted but actual value was 0.</a:t>
            </a:r>
          </a:p>
          <a:p>
            <a:pPr marL="285750" indent="-285750">
              <a:buFont typeface="Arial" panose="020B0604020202020204" pitchFamily="34" charset="0"/>
              <a:buChar char="•"/>
            </a:pPr>
            <a:r>
              <a:rPr lang="en-US" sz="1100" dirty="0"/>
              <a:t>Based on this analysis we have tuned some parameters of model which resulted in better accuracy.</a:t>
            </a:r>
          </a:p>
          <a:p>
            <a:endParaRPr lang="en-US" sz="1100" dirty="0"/>
          </a:p>
          <a:p>
            <a:r>
              <a:rPr lang="en-US" sz="1100" dirty="0"/>
              <a:t>Probabilities description for Misclassification of 1 -</a:t>
            </a:r>
          </a:p>
        </p:txBody>
      </p:sp>
      <p:pic>
        <p:nvPicPr>
          <p:cNvPr id="44" name="Picture 43">
            <a:extLst>
              <a:ext uri="{FF2B5EF4-FFF2-40B4-BE49-F238E27FC236}">
                <a16:creationId xmlns:a16="http://schemas.microsoft.com/office/drawing/2014/main" id="{099B5ED7-4888-D30B-A131-3F26303DE1A1}"/>
              </a:ext>
            </a:extLst>
          </p:cNvPr>
          <p:cNvPicPr>
            <a:picLocks noChangeAspect="1"/>
          </p:cNvPicPr>
          <p:nvPr/>
        </p:nvPicPr>
        <p:blipFill>
          <a:blip r:embed="rId6"/>
          <a:stretch>
            <a:fillRect/>
          </a:stretch>
        </p:blipFill>
        <p:spPr>
          <a:xfrm>
            <a:off x="885406" y="1205110"/>
            <a:ext cx="1504950" cy="1323975"/>
          </a:xfrm>
          <a:prstGeom prst="rect">
            <a:avLst/>
          </a:prstGeom>
        </p:spPr>
      </p:pic>
      <p:pic>
        <p:nvPicPr>
          <p:cNvPr id="46" name="Picture 45">
            <a:extLst>
              <a:ext uri="{FF2B5EF4-FFF2-40B4-BE49-F238E27FC236}">
                <a16:creationId xmlns:a16="http://schemas.microsoft.com/office/drawing/2014/main" id="{B0FA7581-1024-19D3-9A37-C0E6ED1D0097}"/>
              </a:ext>
            </a:extLst>
          </p:cNvPr>
          <p:cNvPicPr>
            <a:picLocks noChangeAspect="1"/>
          </p:cNvPicPr>
          <p:nvPr/>
        </p:nvPicPr>
        <p:blipFill>
          <a:blip r:embed="rId7"/>
          <a:stretch>
            <a:fillRect/>
          </a:stretch>
        </p:blipFill>
        <p:spPr>
          <a:xfrm>
            <a:off x="885406" y="3677225"/>
            <a:ext cx="1495425" cy="1285875"/>
          </a:xfrm>
          <a:prstGeom prst="rect">
            <a:avLst/>
          </a:prstGeom>
        </p:spPr>
      </p:pic>
    </p:spTree>
    <p:extLst>
      <p:ext uri="{BB962C8B-B14F-4D97-AF65-F5344CB8AC3E}">
        <p14:creationId xmlns:p14="http://schemas.microsoft.com/office/powerpoint/2010/main" val="1584610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1" name="Title 10">
            <a:extLst>
              <a:ext uri="{FF2B5EF4-FFF2-40B4-BE49-F238E27FC236}">
                <a16:creationId xmlns:a16="http://schemas.microsoft.com/office/drawing/2014/main" id="{9FFBA348-B289-F506-D89F-2624C3D3DADF}"/>
              </a:ext>
            </a:extLst>
          </p:cNvPr>
          <p:cNvSpPr>
            <a:spLocks noGrp="1"/>
          </p:cNvSpPr>
          <p:nvPr>
            <p:ph type="title"/>
          </p:nvPr>
        </p:nvSpPr>
        <p:spPr>
          <a:xfrm>
            <a:off x="415625" y="291403"/>
            <a:ext cx="8312700" cy="381838"/>
          </a:xfrm>
        </p:spPr>
        <p:txBody>
          <a:bodyPr/>
          <a:lstStyle/>
          <a:p>
            <a:r>
              <a:rPr lang="en-US" b="1" dirty="0"/>
              <a:t>SECOND MODEL </a:t>
            </a:r>
            <a:r>
              <a:rPr lang="en-US" dirty="0"/>
              <a:t>- To classify Urination and Defecation</a:t>
            </a:r>
            <a:endParaRPr lang="en-IN" dirty="0"/>
          </a:p>
        </p:txBody>
      </p:sp>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5" y="1798647"/>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Feature Selection</a:t>
            </a:r>
            <a:endParaRPr lang="en-US" sz="1600" dirty="0"/>
          </a:p>
        </p:txBody>
      </p:sp>
      <p:sp>
        <p:nvSpPr>
          <p:cNvPr id="13" name="TextBox 12">
            <a:extLst>
              <a:ext uri="{FF2B5EF4-FFF2-40B4-BE49-F238E27FC236}">
                <a16:creationId xmlns:a16="http://schemas.microsoft.com/office/drawing/2014/main" id="{4F29B7F6-5DC2-5B90-EE00-0944A80EE8A3}"/>
              </a:ext>
            </a:extLst>
          </p:cNvPr>
          <p:cNvSpPr txBox="1"/>
          <p:nvPr/>
        </p:nvSpPr>
        <p:spPr>
          <a:xfrm>
            <a:off x="415625" y="2068026"/>
            <a:ext cx="8312699" cy="1277273"/>
          </a:xfrm>
          <a:prstGeom prst="rect">
            <a:avLst/>
          </a:prstGeom>
          <a:noFill/>
        </p:spPr>
        <p:txBody>
          <a:bodyPr wrap="square" rtlCol="0">
            <a:spAutoFit/>
          </a:bodyPr>
          <a:lstStyle/>
          <a:p>
            <a:pPr marL="285750" indent="-285750">
              <a:buFont typeface="Arial" panose="020B0604020202020204" pitchFamily="34" charset="0"/>
              <a:buChar char="•"/>
            </a:pPr>
            <a:r>
              <a:rPr lang="en-IN" sz="1100" dirty="0"/>
              <a:t>IDVs (Independent Variables) - </a:t>
            </a:r>
            <a:r>
              <a:rPr lang="en-US" sz="1100" dirty="0" err="1"/>
              <a:t>Sit_Time</a:t>
            </a:r>
            <a:r>
              <a:rPr lang="en-US" sz="1100" dirty="0"/>
              <a:t>, </a:t>
            </a:r>
            <a:r>
              <a:rPr lang="en-US" sz="1100" dirty="0" err="1"/>
              <a:t>Points_Count</a:t>
            </a:r>
            <a:r>
              <a:rPr lang="en-US" sz="1100" dirty="0"/>
              <a:t>, </a:t>
            </a:r>
            <a:r>
              <a:rPr lang="en-US" sz="1100" dirty="0" err="1"/>
              <a:t>Points_Percentage</a:t>
            </a:r>
            <a:r>
              <a:rPr lang="en-US" sz="1100" dirty="0"/>
              <a:t>, </a:t>
            </a:r>
            <a:r>
              <a:rPr lang="en-US" sz="1100" dirty="0" err="1"/>
              <a:t>Weight_Variance</a:t>
            </a:r>
            <a:r>
              <a:rPr lang="en-US" sz="1100" dirty="0"/>
              <a:t>, </a:t>
            </a:r>
            <a:r>
              <a:rPr lang="en-US" sz="1100" dirty="0" err="1"/>
              <a:t>Weight_of_cat</a:t>
            </a:r>
            <a:r>
              <a:rPr lang="en-US" sz="1100" dirty="0"/>
              <a:t>, </a:t>
            </a:r>
            <a:r>
              <a:rPr lang="en-US" sz="1100" dirty="0" err="1"/>
              <a:t>Stepping_In_Time</a:t>
            </a:r>
            <a:r>
              <a:rPr lang="en-US" sz="1100" dirty="0"/>
              <a:t>, </a:t>
            </a:r>
            <a:r>
              <a:rPr lang="en-US" sz="1100" dirty="0" err="1"/>
              <a:t>Times_Stepped</a:t>
            </a:r>
            <a:r>
              <a:rPr lang="en-US" sz="1100" dirty="0"/>
              <a:t>, </a:t>
            </a:r>
            <a:r>
              <a:rPr lang="en-US" sz="1100" dirty="0" err="1"/>
              <a:t>Event_start_time_hour</a:t>
            </a:r>
            <a:r>
              <a:rPr lang="en-US" sz="1100" dirty="0"/>
              <a:t>.</a:t>
            </a:r>
          </a:p>
          <a:p>
            <a:pPr marL="285750" indent="-285750">
              <a:buFont typeface="Arial" panose="020B0604020202020204" pitchFamily="34" charset="0"/>
              <a:buChar char="•"/>
            </a:pPr>
            <a:r>
              <a:rPr lang="en-US" sz="1100" dirty="0"/>
              <a:t>DV (Dependent Variable) - Urination.</a:t>
            </a:r>
          </a:p>
          <a:p>
            <a:pPr marL="285750" indent="-285750">
              <a:buFont typeface="Arial" panose="020B0604020202020204" pitchFamily="34" charset="0"/>
              <a:buChar char="•"/>
            </a:pPr>
            <a:r>
              <a:rPr lang="en-US" sz="1100" dirty="0" err="1"/>
              <a:t>Event_start_time_hour</a:t>
            </a:r>
            <a:r>
              <a:rPr lang="en-US" sz="1100" dirty="0"/>
              <a:t> is treated as categorical variable to capture cat activity behavior throughout the day</a:t>
            </a:r>
          </a:p>
          <a:p>
            <a:pPr marL="285750" indent="-285750">
              <a:buFont typeface="Arial" panose="020B0604020202020204" pitchFamily="34" charset="0"/>
              <a:buChar char="•"/>
            </a:pPr>
            <a:r>
              <a:rPr lang="en-US" sz="1100" dirty="0" err="1"/>
              <a:t>Device_ID</a:t>
            </a:r>
            <a:r>
              <a:rPr lang="en-US" sz="1100" dirty="0"/>
              <a:t> is not used in the model, because by problem understanding device has no significance in determining cat activity.</a:t>
            </a:r>
          </a:p>
          <a:p>
            <a:pPr marL="285750" indent="-285750">
              <a:buFont typeface="Arial" panose="020B0604020202020204" pitchFamily="34" charset="0"/>
              <a:buChar char="•"/>
            </a:pPr>
            <a:r>
              <a:rPr lang="en-US" sz="1100" dirty="0"/>
              <a:t>Cat Name is not used in the model, because we wanted to create a model which will work on any cat, not only for the cats whose data we used to train model.</a:t>
            </a:r>
            <a:endParaRPr lang="en-IN" sz="1100" dirty="0"/>
          </a:p>
        </p:txBody>
      </p:sp>
      <p:sp>
        <p:nvSpPr>
          <p:cNvPr id="14" name="Google Shape;826;p40">
            <a:extLst>
              <a:ext uri="{FF2B5EF4-FFF2-40B4-BE49-F238E27FC236}">
                <a16:creationId xmlns:a16="http://schemas.microsoft.com/office/drawing/2014/main" id="{AA27B061-141B-6049-18D0-FE44439C6CD9}"/>
              </a:ext>
            </a:extLst>
          </p:cNvPr>
          <p:cNvSpPr txBox="1">
            <a:spLocks/>
          </p:cNvSpPr>
          <p:nvPr/>
        </p:nvSpPr>
        <p:spPr>
          <a:xfrm>
            <a:off x="415625" y="350624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Encoding Categorical Variable</a:t>
            </a:r>
            <a:endParaRPr lang="en-US" sz="1600" dirty="0"/>
          </a:p>
        </p:txBody>
      </p:sp>
      <p:sp>
        <p:nvSpPr>
          <p:cNvPr id="15" name="TextBox 14">
            <a:extLst>
              <a:ext uri="{FF2B5EF4-FFF2-40B4-BE49-F238E27FC236}">
                <a16:creationId xmlns:a16="http://schemas.microsoft.com/office/drawing/2014/main" id="{6B1AA3D7-AC5D-3925-9563-D8101416BCC9}"/>
              </a:ext>
            </a:extLst>
          </p:cNvPr>
          <p:cNvSpPr txBox="1"/>
          <p:nvPr/>
        </p:nvSpPr>
        <p:spPr>
          <a:xfrm>
            <a:off x="415625" y="3858098"/>
            <a:ext cx="8312699" cy="938719"/>
          </a:xfrm>
          <a:prstGeom prst="rect">
            <a:avLst/>
          </a:prstGeom>
          <a:noFill/>
        </p:spPr>
        <p:txBody>
          <a:bodyPr wrap="square" rtlCol="0">
            <a:spAutoFit/>
          </a:bodyPr>
          <a:lstStyle/>
          <a:p>
            <a:pPr marL="285750" indent="-285750">
              <a:buFont typeface="Arial" panose="020B0604020202020204" pitchFamily="34" charset="0"/>
              <a:buChar char="•"/>
            </a:pPr>
            <a:r>
              <a:rPr lang="en-IN" sz="1100" dirty="0"/>
              <a:t>One Hot Encoder is used to Encode categorical variable.</a:t>
            </a:r>
          </a:p>
          <a:p>
            <a:pPr marL="285750" indent="-285750">
              <a:buFont typeface="Arial" panose="020B0604020202020204" pitchFamily="34" charset="0"/>
              <a:buChar char="•"/>
            </a:pPr>
            <a:r>
              <a:rPr lang="en-IN" sz="1100" dirty="0"/>
              <a:t>In this model we have only </a:t>
            </a:r>
            <a:r>
              <a:rPr lang="en-US" sz="1100" dirty="0" err="1"/>
              <a:t>Event_start_time_hour</a:t>
            </a:r>
            <a:r>
              <a:rPr lang="en-US" sz="1100" dirty="0"/>
              <a:t> as categorical variable.</a:t>
            </a:r>
          </a:p>
          <a:p>
            <a:pPr marL="285750" indent="-285750">
              <a:buFont typeface="Arial" panose="020B0604020202020204" pitchFamily="34" charset="0"/>
              <a:buChar char="•"/>
            </a:pPr>
            <a:r>
              <a:rPr lang="en-US" sz="1100" dirty="0" err="1"/>
              <a:t>Event_start_time_hour</a:t>
            </a:r>
            <a:r>
              <a:rPr lang="en-US" sz="1100" dirty="0"/>
              <a:t> had 24 unique values, each representing a different hours of the day.</a:t>
            </a:r>
          </a:p>
          <a:p>
            <a:pPr marL="285750" indent="-285750">
              <a:buFont typeface="Arial" panose="020B0604020202020204" pitchFamily="34" charset="0"/>
              <a:buChar char="•"/>
            </a:pPr>
            <a:r>
              <a:rPr lang="en-US" sz="1100" dirty="0"/>
              <a:t>Each Unique value is converted in a column with 0 and 1 as possible values.</a:t>
            </a:r>
          </a:p>
          <a:p>
            <a:pPr marL="285750" indent="-285750">
              <a:buFont typeface="Arial" panose="020B0604020202020204" pitchFamily="34" charset="0"/>
              <a:buChar char="•"/>
            </a:pPr>
            <a:r>
              <a:rPr lang="en-US" sz="1100" dirty="0"/>
              <a:t>Removed one column from encoded 24 columns.</a:t>
            </a:r>
            <a:endParaRPr lang="en-IN" sz="1100" dirty="0"/>
          </a:p>
        </p:txBody>
      </p:sp>
      <p:sp>
        <p:nvSpPr>
          <p:cNvPr id="2" name="Google Shape;826;p40">
            <a:extLst>
              <a:ext uri="{FF2B5EF4-FFF2-40B4-BE49-F238E27FC236}">
                <a16:creationId xmlns:a16="http://schemas.microsoft.com/office/drawing/2014/main" id="{37972D9E-AFB4-45AF-E7D0-73E25B0B5678}"/>
              </a:ext>
            </a:extLst>
          </p:cNvPr>
          <p:cNvSpPr txBox="1">
            <a:spLocks/>
          </p:cNvSpPr>
          <p:nvPr/>
        </p:nvSpPr>
        <p:spPr>
          <a:xfrm>
            <a:off x="415625" y="693335"/>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Predicting Elimination from first model</a:t>
            </a:r>
          </a:p>
          <a:p>
            <a:pPr marL="0" indent="0"/>
            <a:endParaRPr lang="en-US" sz="1600" dirty="0"/>
          </a:p>
        </p:txBody>
      </p:sp>
      <p:sp>
        <p:nvSpPr>
          <p:cNvPr id="3" name="TextBox 2">
            <a:extLst>
              <a:ext uri="{FF2B5EF4-FFF2-40B4-BE49-F238E27FC236}">
                <a16:creationId xmlns:a16="http://schemas.microsoft.com/office/drawing/2014/main" id="{D9C48F42-3003-F161-F546-3455D1B30207}"/>
              </a:ext>
            </a:extLst>
          </p:cNvPr>
          <p:cNvSpPr txBox="1"/>
          <p:nvPr/>
        </p:nvSpPr>
        <p:spPr>
          <a:xfrm>
            <a:off x="417304" y="984482"/>
            <a:ext cx="8312699" cy="600164"/>
          </a:xfrm>
          <a:prstGeom prst="rect">
            <a:avLst/>
          </a:prstGeom>
          <a:noFill/>
        </p:spPr>
        <p:txBody>
          <a:bodyPr wrap="square" rtlCol="0">
            <a:spAutoFit/>
          </a:bodyPr>
          <a:lstStyle/>
          <a:p>
            <a:pPr marL="285750" indent="-285750">
              <a:buFont typeface="Arial" panose="020B0604020202020204" pitchFamily="34" charset="0"/>
              <a:buChar char="•"/>
            </a:pPr>
            <a:r>
              <a:rPr lang="en-IN" sz="1100" dirty="0"/>
              <a:t>Predicted if a activity is Elimination or Non-Elimination for whole dataset.</a:t>
            </a:r>
          </a:p>
          <a:p>
            <a:pPr marL="285750" indent="-285750">
              <a:buFont typeface="Arial" panose="020B0604020202020204" pitchFamily="34" charset="0"/>
              <a:buChar char="•"/>
            </a:pPr>
            <a:r>
              <a:rPr lang="en-IN" sz="1100" dirty="0"/>
              <a:t>If a activity is predicted to be Elimination, than it will be used in second model, to predict if that Elimination is Urination or Defecation.</a:t>
            </a:r>
          </a:p>
        </p:txBody>
      </p:sp>
    </p:spTree>
    <p:extLst>
      <p:ext uri="{BB962C8B-B14F-4D97-AF65-F5344CB8AC3E}">
        <p14:creationId xmlns:p14="http://schemas.microsoft.com/office/powerpoint/2010/main" val="3484533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2" y="59372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Splitting Train and Test set</a:t>
            </a:r>
          </a:p>
        </p:txBody>
      </p:sp>
      <p:sp>
        <p:nvSpPr>
          <p:cNvPr id="14" name="Google Shape;826;p40">
            <a:extLst>
              <a:ext uri="{FF2B5EF4-FFF2-40B4-BE49-F238E27FC236}">
                <a16:creationId xmlns:a16="http://schemas.microsoft.com/office/drawing/2014/main" id="{AA27B061-141B-6049-18D0-FE44439C6CD9}"/>
              </a:ext>
            </a:extLst>
          </p:cNvPr>
          <p:cNvSpPr txBox="1">
            <a:spLocks/>
          </p:cNvSpPr>
          <p:nvPr/>
        </p:nvSpPr>
        <p:spPr>
          <a:xfrm>
            <a:off x="415623" y="1622503"/>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Training Model</a:t>
            </a:r>
          </a:p>
          <a:p>
            <a:pPr marL="0" indent="0"/>
            <a:endParaRPr lang="en-US" sz="1600" dirty="0"/>
          </a:p>
        </p:txBody>
      </p:sp>
      <p:sp>
        <p:nvSpPr>
          <p:cNvPr id="15" name="TextBox 14">
            <a:extLst>
              <a:ext uri="{FF2B5EF4-FFF2-40B4-BE49-F238E27FC236}">
                <a16:creationId xmlns:a16="http://schemas.microsoft.com/office/drawing/2014/main" id="{6B1AA3D7-AC5D-3925-9563-D8101416BCC9}"/>
              </a:ext>
            </a:extLst>
          </p:cNvPr>
          <p:cNvSpPr txBox="1"/>
          <p:nvPr/>
        </p:nvSpPr>
        <p:spPr>
          <a:xfrm>
            <a:off x="415623" y="1962210"/>
            <a:ext cx="8312699" cy="1107996"/>
          </a:xfrm>
          <a:prstGeom prst="rect">
            <a:avLst/>
          </a:prstGeom>
          <a:noFill/>
        </p:spPr>
        <p:txBody>
          <a:bodyPr wrap="square" rtlCol="0">
            <a:spAutoFit/>
          </a:bodyPr>
          <a:lstStyle/>
          <a:p>
            <a:pPr marL="285750" indent="-285750">
              <a:buFont typeface="Arial" panose="020B0604020202020204" pitchFamily="34" charset="0"/>
              <a:buChar char="•"/>
            </a:pPr>
            <a:r>
              <a:rPr lang="en-IN" sz="1100" dirty="0"/>
              <a:t>We have tried various Classifiers for the model, and Random Forest Classifier fits best for our use case.</a:t>
            </a:r>
          </a:p>
          <a:p>
            <a:pPr marL="285750" indent="-285750">
              <a:buFont typeface="Arial" panose="020B0604020202020204" pitchFamily="34" charset="0"/>
              <a:buChar char="•"/>
            </a:pPr>
            <a:r>
              <a:rPr lang="en-IN" sz="1100" dirty="0"/>
              <a:t>Number of trees used in model = 100</a:t>
            </a:r>
          </a:p>
          <a:p>
            <a:pPr marL="285750" indent="-285750">
              <a:buFont typeface="Arial" panose="020B0604020202020204" pitchFamily="34" charset="0"/>
              <a:buChar char="•"/>
            </a:pPr>
            <a:r>
              <a:rPr lang="en-IN" sz="1100" dirty="0"/>
              <a:t>Max Depth of a tree = 15</a:t>
            </a:r>
          </a:p>
          <a:p>
            <a:pPr marL="285750" indent="-285750">
              <a:buFont typeface="Arial" panose="020B0604020202020204" pitchFamily="34" charset="0"/>
              <a:buChar char="•"/>
            </a:pPr>
            <a:r>
              <a:rPr lang="en-IN" sz="1100" dirty="0"/>
              <a:t>Class Weight is given to model.</a:t>
            </a:r>
          </a:p>
          <a:p>
            <a:pPr marL="285750" indent="-285750">
              <a:buFont typeface="Arial" panose="020B0604020202020204" pitchFamily="34" charset="0"/>
              <a:buChar char="•"/>
            </a:pPr>
            <a:r>
              <a:rPr lang="en-IN" sz="1100" dirty="0"/>
              <a:t>Model is trained for 7105 activities.</a:t>
            </a:r>
          </a:p>
          <a:p>
            <a:pPr marL="285750" indent="-285750">
              <a:buFont typeface="Arial" panose="020B0604020202020204" pitchFamily="34" charset="0"/>
              <a:buChar char="•"/>
            </a:pPr>
            <a:endParaRPr lang="en-IN" sz="1100" dirty="0"/>
          </a:p>
        </p:txBody>
      </p:sp>
      <p:sp>
        <p:nvSpPr>
          <p:cNvPr id="4" name="TextBox 3">
            <a:extLst>
              <a:ext uri="{FF2B5EF4-FFF2-40B4-BE49-F238E27FC236}">
                <a16:creationId xmlns:a16="http://schemas.microsoft.com/office/drawing/2014/main" id="{A5665AAD-0815-1DA9-E5BF-5B55F389F873}"/>
              </a:ext>
            </a:extLst>
          </p:cNvPr>
          <p:cNvSpPr txBox="1"/>
          <p:nvPr/>
        </p:nvSpPr>
        <p:spPr>
          <a:xfrm>
            <a:off x="415622" y="933427"/>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IN" sz="1100" dirty="0"/>
              <a:t>Train set and Test set has been </a:t>
            </a:r>
            <a:r>
              <a:rPr lang="en-IN" sz="1100" dirty="0" err="1"/>
              <a:t>splitted</a:t>
            </a:r>
            <a:r>
              <a:rPr lang="en-IN" sz="1100" dirty="0"/>
              <a:t> in the ratio of 80% and 20% randomly.</a:t>
            </a:r>
          </a:p>
          <a:p>
            <a:pPr marL="285750" indent="-285750">
              <a:buFont typeface="Arial" panose="020B0604020202020204" pitchFamily="34" charset="0"/>
              <a:buChar char="•"/>
            </a:pPr>
            <a:r>
              <a:rPr lang="en-IN" sz="1100" dirty="0"/>
              <a:t>Count of 0 and Count of 1 in Train Set is stored to treat class imbalance while training model.</a:t>
            </a:r>
          </a:p>
        </p:txBody>
      </p:sp>
      <p:sp>
        <p:nvSpPr>
          <p:cNvPr id="5" name="Google Shape;826;p40">
            <a:extLst>
              <a:ext uri="{FF2B5EF4-FFF2-40B4-BE49-F238E27FC236}">
                <a16:creationId xmlns:a16="http://schemas.microsoft.com/office/drawing/2014/main" id="{6BC858BA-860F-7DD1-B51F-57B6F741D1E6}"/>
              </a:ext>
            </a:extLst>
          </p:cNvPr>
          <p:cNvSpPr txBox="1">
            <a:spLocks/>
          </p:cNvSpPr>
          <p:nvPr/>
        </p:nvSpPr>
        <p:spPr>
          <a:xfrm>
            <a:off x="415623" y="3239081"/>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K Fold Cross Validation</a:t>
            </a:r>
            <a:endParaRPr lang="en-US" sz="1600" dirty="0"/>
          </a:p>
        </p:txBody>
      </p:sp>
      <p:sp>
        <p:nvSpPr>
          <p:cNvPr id="6" name="TextBox 5">
            <a:extLst>
              <a:ext uri="{FF2B5EF4-FFF2-40B4-BE49-F238E27FC236}">
                <a16:creationId xmlns:a16="http://schemas.microsoft.com/office/drawing/2014/main" id="{D3628DA1-B0E1-577B-B964-93CBC144BB55}"/>
              </a:ext>
            </a:extLst>
          </p:cNvPr>
          <p:cNvSpPr txBox="1"/>
          <p:nvPr/>
        </p:nvSpPr>
        <p:spPr>
          <a:xfrm>
            <a:off x="415624" y="3579842"/>
            <a:ext cx="8312699"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t>Cross validated model for 10 different samples of test and train</a:t>
            </a:r>
            <a:r>
              <a:rPr lang="en-IN" sz="1100" dirty="0"/>
              <a:t>.</a:t>
            </a:r>
          </a:p>
          <a:p>
            <a:pPr marL="285750" indent="-285750">
              <a:buFont typeface="Arial" panose="020B0604020202020204" pitchFamily="34" charset="0"/>
              <a:buChar char="•"/>
            </a:pPr>
            <a:r>
              <a:rPr lang="en-IN" sz="1100" dirty="0"/>
              <a:t>Mean accuracy for all 10 samples is 78.65% with standard deviation of 1.3%.</a:t>
            </a:r>
          </a:p>
          <a:p>
            <a:pPr marL="285750" indent="-285750">
              <a:buFont typeface="Arial" panose="020B0604020202020204" pitchFamily="34" charset="0"/>
              <a:buChar char="•"/>
            </a:pPr>
            <a:endParaRPr lang="en-IN" sz="1100" dirty="0"/>
          </a:p>
          <a:p>
            <a:r>
              <a:rPr lang="en-IN" sz="1100" dirty="0"/>
              <a:t>Accuracies –</a:t>
            </a:r>
          </a:p>
          <a:p>
            <a:pPr marL="285750" indent="-285750">
              <a:buFont typeface="Arial" panose="020B0604020202020204" pitchFamily="34" charset="0"/>
              <a:buChar char="•"/>
            </a:pPr>
            <a:endParaRPr lang="en-IN" sz="1100" dirty="0"/>
          </a:p>
        </p:txBody>
      </p:sp>
      <p:pic>
        <p:nvPicPr>
          <p:cNvPr id="3" name="Picture 2">
            <a:extLst>
              <a:ext uri="{FF2B5EF4-FFF2-40B4-BE49-F238E27FC236}">
                <a16:creationId xmlns:a16="http://schemas.microsoft.com/office/drawing/2014/main" id="{3E719E37-9701-08D9-021C-8D3473DFB2E2}"/>
              </a:ext>
            </a:extLst>
          </p:cNvPr>
          <p:cNvPicPr>
            <a:picLocks noChangeAspect="1"/>
          </p:cNvPicPr>
          <p:nvPr/>
        </p:nvPicPr>
        <p:blipFill>
          <a:blip r:embed="rId3"/>
          <a:stretch>
            <a:fillRect/>
          </a:stretch>
        </p:blipFill>
        <p:spPr>
          <a:xfrm>
            <a:off x="1508090" y="4093300"/>
            <a:ext cx="4419600" cy="371475"/>
          </a:xfrm>
          <a:prstGeom prst="rect">
            <a:avLst/>
          </a:prstGeom>
        </p:spPr>
      </p:pic>
    </p:spTree>
    <p:extLst>
      <p:ext uri="{BB962C8B-B14F-4D97-AF65-F5344CB8AC3E}">
        <p14:creationId xmlns:p14="http://schemas.microsoft.com/office/powerpoint/2010/main" val="934655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3" y="28088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Features impact on Model Output</a:t>
            </a:r>
          </a:p>
        </p:txBody>
      </p:sp>
      <p:sp>
        <p:nvSpPr>
          <p:cNvPr id="6" name="TextBox 5">
            <a:extLst>
              <a:ext uri="{FF2B5EF4-FFF2-40B4-BE49-F238E27FC236}">
                <a16:creationId xmlns:a16="http://schemas.microsoft.com/office/drawing/2014/main" id="{D3628DA1-B0E1-577B-B964-93CBC144BB55}"/>
              </a:ext>
            </a:extLst>
          </p:cNvPr>
          <p:cNvSpPr txBox="1"/>
          <p:nvPr/>
        </p:nvSpPr>
        <p:spPr>
          <a:xfrm>
            <a:off x="415623" y="536149"/>
            <a:ext cx="8312699" cy="769441"/>
          </a:xfrm>
          <a:prstGeom prst="rect">
            <a:avLst/>
          </a:prstGeom>
          <a:noFill/>
        </p:spPr>
        <p:txBody>
          <a:bodyPr wrap="square" rtlCol="0">
            <a:spAutoFit/>
          </a:bodyPr>
          <a:lstStyle/>
          <a:p>
            <a:pPr marL="285750" indent="-285750">
              <a:buFont typeface="Arial" panose="020B0604020202020204" pitchFamily="34" charset="0"/>
              <a:buChar char="•"/>
            </a:pPr>
            <a:r>
              <a:rPr lang="en-IN" sz="1100" dirty="0"/>
              <a:t>Feature importance in model is measured by SHAP values.</a:t>
            </a:r>
          </a:p>
          <a:p>
            <a:pPr marL="285750" indent="-285750">
              <a:buFont typeface="Arial" panose="020B0604020202020204" pitchFamily="34" charset="0"/>
              <a:buChar char="•"/>
            </a:pPr>
            <a:r>
              <a:rPr lang="en-US" sz="1100" dirty="0" err="1"/>
              <a:t>Sit_Time</a:t>
            </a:r>
            <a:r>
              <a:rPr lang="en-US" sz="1100" dirty="0"/>
              <a:t> has the most impact on model Output</a:t>
            </a:r>
            <a:r>
              <a:rPr lang="en-IN" sz="1100" dirty="0"/>
              <a:t>.</a:t>
            </a:r>
          </a:p>
          <a:p>
            <a:pPr marL="285750" indent="-285750">
              <a:buFont typeface="Arial" panose="020B0604020202020204" pitchFamily="34" charset="0"/>
              <a:buChar char="•"/>
            </a:pPr>
            <a:r>
              <a:rPr lang="en-US" sz="1100" dirty="0"/>
              <a:t>With increase in </a:t>
            </a:r>
            <a:r>
              <a:rPr lang="en-US" sz="1100" dirty="0" err="1"/>
              <a:t>Weight_of_cat</a:t>
            </a:r>
            <a:r>
              <a:rPr lang="en-US" sz="1100" dirty="0"/>
              <a:t> and </a:t>
            </a:r>
            <a:r>
              <a:rPr lang="en-US" sz="1100" dirty="0" err="1"/>
              <a:t>Weight_Variance</a:t>
            </a:r>
            <a:r>
              <a:rPr lang="en-US" sz="1100" dirty="0"/>
              <a:t>, probability of predicting 1 (Defecation)  is increasing</a:t>
            </a:r>
            <a:endParaRPr lang="en-IN" sz="1100" dirty="0"/>
          </a:p>
          <a:p>
            <a:pPr marL="285750" indent="-285750">
              <a:buFont typeface="Arial" panose="020B0604020202020204" pitchFamily="34" charset="0"/>
              <a:buChar char="•"/>
            </a:pPr>
            <a:endParaRPr lang="en-IN" sz="1100" dirty="0"/>
          </a:p>
        </p:txBody>
      </p:sp>
      <p:pic>
        <p:nvPicPr>
          <p:cNvPr id="3" name="Picture 2">
            <a:extLst>
              <a:ext uri="{FF2B5EF4-FFF2-40B4-BE49-F238E27FC236}">
                <a16:creationId xmlns:a16="http://schemas.microsoft.com/office/drawing/2014/main" id="{E2119320-C17F-ACF6-656E-D089785EBB5A}"/>
              </a:ext>
            </a:extLst>
          </p:cNvPr>
          <p:cNvPicPr>
            <a:picLocks noChangeAspect="1"/>
          </p:cNvPicPr>
          <p:nvPr/>
        </p:nvPicPr>
        <p:blipFill>
          <a:blip r:embed="rId3"/>
          <a:stretch>
            <a:fillRect/>
          </a:stretch>
        </p:blipFill>
        <p:spPr>
          <a:xfrm>
            <a:off x="415623" y="1305590"/>
            <a:ext cx="3459106" cy="3557030"/>
          </a:xfrm>
          <a:prstGeom prst="rect">
            <a:avLst/>
          </a:prstGeom>
        </p:spPr>
      </p:pic>
      <p:pic>
        <p:nvPicPr>
          <p:cNvPr id="5" name="Picture 4">
            <a:extLst>
              <a:ext uri="{FF2B5EF4-FFF2-40B4-BE49-F238E27FC236}">
                <a16:creationId xmlns:a16="http://schemas.microsoft.com/office/drawing/2014/main" id="{6CC0CBBB-862B-470B-7D51-691A87F5FFFB}"/>
              </a:ext>
            </a:extLst>
          </p:cNvPr>
          <p:cNvPicPr>
            <a:picLocks noChangeAspect="1"/>
          </p:cNvPicPr>
          <p:nvPr/>
        </p:nvPicPr>
        <p:blipFill>
          <a:blip r:embed="rId4"/>
          <a:stretch>
            <a:fillRect/>
          </a:stretch>
        </p:blipFill>
        <p:spPr>
          <a:xfrm>
            <a:off x="5269273" y="1305588"/>
            <a:ext cx="3040714" cy="3557031"/>
          </a:xfrm>
          <a:prstGeom prst="rect">
            <a:avLst/>
          </a:prstGeom>
        </p:spPr>
      </p:pic>
    </p:spTree>
    <p:extLst>
      <p:ext uri="{BB962C8B-B14F-4D97-AF65-F5344CB8AC3E}">
        <p14:creationId xmlns:p14="http://schemas.microsoft.com/office/powerpoint/2010/main" val="1407284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3" y="13016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ROC Curve</a:t>
            </a:r>
          </a:p>
        </p:txBody>
      </p:sp>
      <p:sp>
        <p:nvSpPr>
          <p:cNvPr id="6" name="TextBox 5">
            <a:extLst>
              <a:ext uri="{FF2B5EF4-FFF2-40B4-BE49-F238E27FC236}">
                <a16:creationId xmlns:a16="http://schemas.microsoft.com/office/drawing/2014/main" id="{D3628DA1-B0E1-577B-B964-93CBC144BB55}"/>
              </a:ext>
            </a:extLst>
          </p:cNvPr>
          <p:cNvSpPr txBox="1"/>
          <p:nvPr/>
        </p:nvSpPr>
        <p:spPr>
          <a:xfrm>
            <a:off x="415623" y="405525"/>
            <a:ext cx="8312699" cy="430887"/>
          </a:xfrm>
          <a:prstGeom prst="rect">
            <a:avLst/>
          </a:prstGeom>
          <a:noFill/>
        </p:spPr>
        <p:txBody>
          <a:bodyPr wrap="square" rtlCol="0">
            <a:spAutoFit/>
          </a:bodyPr>
          <a:lstStyle/>
          <a:p>
            <a:pPr marL="285750" indent="-285750">
              <a:buFont typeface="Arial" panose="020B0604020202020204" pitchFamily="34" charset="0"/>
              <a:buChar char="•"/>
            </a:pPr>
            <a:r>
              <a:rPr lang="en-US" sz="1100" dirty="0"/>
              <a:t>ROC curve shows the trade-off between False Positive Rate and True Positive Rate.</a:t>
            </a:r>
          </a:p>
          <a:p>
            <a:pPr marL="285750" indent="-285750">
              <a:buFont typeface="Arial" panose="020B0604020202020204" pitchFamily="34" charset="0"/>
              <a:buChar char="•"/>
            </a:pPr>
            <a:r>
              <a:rPr lang="en-US" sz="1100" dirty="0"/>
              <a:t>Models that give curves closer to the top-left corner indicate a better performance.</a:t>
            </a:r>
            <a:endParaRPr lang="en-IN" sz="1100" dirty="0"/>
          </a:p>
        </p:txBody>
      </p:sp>
      <p:sp>
        <p:nvSpPr>
          <p:cNvPr id="9" name="Google Shape;826;p40">
            <a:extLst>
              <a:ext uri="{FF2B5EF4-FFF2-40B4-BE49-F238E27FC236}">
                <a16:creationId xmlns:a16="http://schemas.microsoft.com/office/drawing/2014/main" id="{D709DFA0-9629-3B14-E486-284109B9479E}"/>
              </a:ext>
            </a:extLst>
          </p:cNvPr>
          <p:cNvSpPr txBox="1">
            <a:spLocks/>
          </p:cNvSpPr>
          <p:nvPr/>
        </p:nvSpPr>
        <p:spPr>
          <a:xfrm>
            <a:off x="415623" y="2633945"/>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IN" sz="1600" dirty="0"/>
              <a:t>Precision-Recall Curve</a:t>
            </a:r>
          </a:p>
          <a:p>
            <a:pPr marL="0" indent="0"/>
            <a:endParaRPr lang="en-US" sz="1600" dirty="0"/>
          </a:p>
        </p:txBody>
      </p:sp>
      <p:sp>
        <p:nvSpPr>
          <p:cNvPr id="10" name="TextBox 9">
            <a:extLst>
              <a:ext uri="{FF2B5EF4-FFF2-40B4-BE49-F238E27FC236}">
                <a16:creationId xmlns:a16="http://schemas.microsoft.com/office/drawing/2014/main" id="{2F0A7D26-6BFE-82A2-A547-CEA57EF14022}"/>
              </a:ext>
            </a:extLst>
          </p:cNvPr>
          <p:cNvSpPr txBox="1"/>
          <p:nvPr/>
        </p:nvSpPr>
        <p:spPr>
          <a:xfrm>
            <a:off x="415623" y="2889214"/>
            <a:ext cx="8312699"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t>The precision-recall curve shows the tradeoff between precision and recall for different threshold.</a:t>
            </a:r>
          </a:p>
          <a:p>
            <a:pPr marL="285750" indent="-285750">
              <a:buFont typeface="Arial" panose="020B0604020202020204" pitchFamily="34" charset="0"/>
              <a:buChar char="•"/>
            </a:pPr>
            <a:r>
              <a:rPr lang="en-US" sz="1100" dirty="0"/>
              <a:t>Point of Intersection of Precision and Recall lines will be used as threshold to classify and 0 and 1 from predicted probabilities from model.</a:t>
            </a:r>
          </a:p>
        </p:txBody>
      </p:sp>
      <p:pic>
        <p:nvPicPr>
          <p:cNvPr id="4" name="Picture 3">
            <a:extLst>
              <a:ext uri="{FF2B5EF4-FFF2-40B4-BE49-F238E27FC236}">
                <a16:creationId xmlns:a16="http://schemas.microsoft.com/office/drawing/2014/main" id="{17BAF1EE-2BD1-5BAF-4485-D2044A9E538E}"/>
              </a:ext>
            </a:extLst>
          </p:cNvPr>
          <p:cNvPicPr>
            <a:picLocks noChangeAspect="1"/>
          </p:cNvPicPr>
          <p:nvPr/>
        </p:nvPicPr>
        <p:blipFill>
          <a:blip r:embed="rId3"/>
          <a:stretch>
            <a:fillRect/>
          </a:stretch>
        </p:blipFill>
        <p:spPr>
          <a:xfrm>
            <a:off x="2817535" y="911928"/>
            <a:ext cx="2950575" cy="1722017"/>
          </a:xfrm>
          <a:prstGeom prst="rect">
            <a:avLst/>
          </a:prstGeom>
        </p:spPr>
      </p:pic>
      <p:pic>
        <p:nvPicPr>
          <p:cNvPr id="7" name="Picture 6">
            <a:extLst>
              <a:ext uri="{FF2B5EF4-FFF2-40B4-BE49-F238E27FC236}">
                <a16:creationId xmlns:a16="http://schemas.microsoft.com/office/drawing/2014/main" id="{F6FB0918-EA47-9891-30E6-7DECCE4C8036}"/>
              </a:ext>
            </a:extLst>
          </p:cNvPr>
          <p:cNvPicPr>
            <a:picLocks noChangeAspect="1"/>
          </p:cNvPicPr>
          <p:nvPr/>
        </p:nvPicPr>
        <p:blipFill>
          <a:blip r:embed="rId4"/>
          <a:stretch>
            <a:fillRect/>
          </a:stretch>
        </p:blipFill>
        <p:spPr>
          <a:xfrm>
            <a:off x="2849784" y="3418054"/>
            <a:ext cx="2886075" cy="1523962"/>
          </a:xfrm>
          <a:prstGeom prst="rect">
            <a:avLst/>
          </a:prstGeom>
        </p:spPr>
      </p:pic>
    </p:spTree>
    <p:extLst>
      <p:ext uri="{BB962C8B-B14F-4D97-AF65-F5344CB8AC3E}">
        <p14:creationId xmlns:p14="http://schemas.microsoft.com/office/powerpoint/2010/main" val="3623541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3" y="180400"/>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Model Report on Test Set</a:t>
            </a:r>
          </a:p>
        </p:txBody>
      </p:sp>
      <p:sp>
        <p:nvSpPr>
          <p:cNvPr id="9" name="Google Shape;826;p40">
            <a:extLst>
              <a:ext uri="{FF2B5EF4-FFF2-40B4-BE49-F238E27FC236}">
                <a16:creationId xmlns:a16="http://schemas.microsoft.com/office/drawing/2014/main" id="{D709DFA0-9629-3B14-E486-284109B9479E}"/>
              </a:ext>
            </a:extLst>
          </p:cNvPr>
          <p:cNvSpPr txBox="1">
            <a:spLocks/>
          </p:cNvSpPr>
          <p:nvPr/>
        </p:nvSpPr>
        <p:spPr>
          <a:xfrm>
            <a:off x="423076" y="2421672"/>
            <a:ext cx="3877200"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Confusion Matrix</a:t>
            </a:r>
          </a:p>
        </p:txBody>
      </p:sp>
      <p:sp>
        <p:nvSpPr>
          <p:cNvPr id="10" name="TextBox 9">
            <a:extLst>
              <a:ext uri="{FF2B5EF4-FFF2-40B4-BE49-F238E27FC236}">
                <a16:creationId xmlns:a16="http://schemas.microsoft.com/office/drawing/2014/main" id="{2F0A7D26-6BFE-82A2-A547-CEA57EF14022}"/>
              </a:ext>
            </a:extLst>
          </p:cNvPr>
          <p:cNvSpPr txBox="1"/>
          <p:nvPr/>
        </p:nvSpPr>
        <p:spPr>
          <a:xfrm>
            <a:off x="423076" y="4195130"/>
            <a:ext cx="8312699" cy="261610"/>
          </a:xfrm>
          <a:prstGeom prst="rect">
            <a:avLst/>
          </a:prstGeom>
          <a:noFill/>
        </p:spPr>
        <p:txBody>
          <a:bodyPr wrap="square" rtlCol="0">
            <a:spAutoFit/>
          </a:bodyPr>
          <a:lstStyle/>
          <a:p>
            <a:r>
              <a:rPr lang="en-US" sz="1100" dirty="0"/>
              <a:t>Overall accuracy of model on test set = 80.24%</a:t>
            </a:r>
          </a:p>
        </p:txBody>
      </p:sp>
      <p:pic>
        <p:nvPicPr>
          <p:cNvPr id="8" name="Picture 7">
            <a:extLst>
              <a:ext uri="{FF2B5EF4-FFF2-40B4-BE49-F238E27FC236}">
                <a16:creationId xmlns:a16="http://schemas.microsoft.com/office/drawing/2014/main" id="{BA57FED4-D44F-0897-F904-A629ECA7A0CE}"/>
              </a:ext>
            </a:extLst>
          </p:cNvPr>
          <p:cNvPicPr>
            <a:picLocks noChangeAspect="1"/>
          </p:cNvPicPr>
          <p:nvPr/>
        </p:nvPicPr>
        <p:blipFill>
          <a:blip r:embed="rId3"/>
          <a:stretch>
            <a:fillRect/>
          </a:stretch>
        </p:blipFill>
        <p:spPr>
          <a:xfrm>
            <a:off x="415621" y="2676941"/>
            <a:ext cx="1946055" cy="1423400"/>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E8E4B29-7662-64BC-C5B1-F5EF2428D3B3}"/>
                  </a:ext>
                </a:extLst>
              </p14:cNvPr>
              <p14:cNvContentPartPr/>
              <p14:nvPr/>
            </p14:nvContentPartPr>
            <p14:xfrm>
              <a:off x="1426360" y="3295523"/>
              <a:ext cx="360" cy="360"/>
            </p14:xfrm>
          </p:contentPart>
        </mc:Choice>
        <mc:Fallback xmlns="">
          <p:pic>
            <p:nvPicPr>
              <p:cNvPr id="11" name="Ink 10">
                <a:extLst>
                  <a:ext uri="{FF2B5EF4-FFF2-40B4-BE49-F238E27FC236}">
                    <a16:creationId xmlns:a16="http://schemas.microsoft.com/office/drawing/2014/main" id="{AE8E4B29-7662-64BC-C5B1-F5EF2428D3B3}"/>
                  </a:ext>
                </a:extLst>
              </p:cNvPr>
              <p:cNvPicPr/>
              <p:nvPr/>
            </p:nvPicPr>
            <p:blipFill>
              <a:blip r:embed="rId6"/>
              <a:stretch>
                <a:fillRect/>
              </a:stretch>
            </p:blipFill>
            <p:spPr>
              <a:xfrm>
                <a:off x="1363720" y="323252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F6B15A-CE6E-2287-93A1-B17FE025C1BE}"/>
                  </a:ext>
                </a:extLst>
              </p14:cNvPr>
              <p14:cNvContentPartPr/>
              <p14:nvPr/>
            </p14:nvContentPartPr>
            <p14:xfrm>
              <a:off x="1386040" y="3295523"/>
              <a:ext cx="360" cy="360"/>
            </p14:xfrm>
          </p:contentPart>
        </mc:Choice>
        <mc:Fallback xmlns="">
          <p:pic>
            <p:nvPicPr>
              <p:cNvPr id="13" name="Ink 12">
                <a:extLst>
                  <a:ext uri="{FF2B5EF4-FFF2-40B4-BE49-F238E27FC236}">
                    <a16:creationId xmlns:a16="http://schemas.microsoft.com/office/drawing/2014/main" id="{21F6B15A-CE6E-2287-93A1-B17FE025C1BE}"/>
                  </a:ext>
                </a:extLst>
              </p:cNvPr>
              <p:cNvPicPr/>
              <p:nvPr/>
            </p:nvPicPr>
            <p:blipFill>
              <a:blip r:embed="rId6"/>
              <a:stretch>
                <a:fillRect/>
              </a:stretch>
            </p:blipFill>
            <p:spPr>
              <a:xfrm>
                <a:off x="1323400" y="3232523"/>
                <a:ext cx="126000" cy="126000"/>
              </a:xfrm>
              <a:prstGeom prst="rect">
                <a:avLst/>
              </a:prstGeom>
            </p:spPr>
          </p:pic>
        </mc:Fallback>
      </mc:AlternateContent>
      <p:grpSp>
        <p:nvGrpSpPr>
          <p:cNvPr id="18" name="Group 17">
            <a:extLst>
              <a:ext uri="{FF2B5EF4-FFF2-40B4-BE49-F238E27FC236}">
                <a16:creationId xmlns:a16="http://schemas.microsoft.com/office/drawing/2014/main" id="{16FF42D0-48EB-1948-7FF7-2BC9BFFA3FF3}"/>
              </a:ext>
            </a:extLst>
          </p:cNvPr>
          <p:cNvGrpSpPr/>
          <p:nvPr/>
        </p:nvGrpSpPr>
        <p:grpSpPr>
          <a:xfrm>
            <a:off x="1908760" y="3305603"/>
            <a:ext cx="90720" cy="59400"/>
            <a:chOff x="1908760" y="3305603"/>
            <a:chExt cx="90720" cy="5940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66F4B0D-D5B9-2E20-4ECF-7F4BB9D7B142}"/>
                    </a:ext>
                  </a:extLst>
                </p14:cNvPr>
                <p14:cNvContentPartPr/>
                <p14:nvPr/>
              </p14:nvContentPartPr>
              <p14:xfrm>
                <a:off x="1908760" y="3305603"/>
                <a:ext cx="360" cy="360"/>
              </p14:xfrm>
            </p:contentPart>
          </mc:Choice>
          <mc:Fallback xmlns="">
            <p:pic>
              <p:nvPicPr>
                <p:cNvPr id="14" name="Ink 13">
                  <a:extLst>
                    <a:ext uri="{FF2B5EF4-FFF2-40B4-BE49-F238E27FC236}">
                      <a16:creationId xmlns:a16="http://schemas.microsoft.com/office/drawing/2014/main" id="{B66F4B0D-D5B9-2E20-4ECF-7F4BB9D7B142}"/>
                    </a:ext>
                  </a:extLst>
                </p:cNvPr>
                <p:cNvPicPr/>
                <p:nvPr/>
              </p:nvPicPr>
              <p:blipFill>
                <a:blip r:embed="rId6"/>
                <a:stretch>
                  <a:fillRect/>
                </a:stretch>
              </p:blipFill>
              <p:spPr>
                <a:xfrm>
                  <a:off x="1846120" y="324296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FDD2710-6FC8-F99A-B427-8DB13617E2B7}"/>
                    </a:ext>
                  </a:extLst>
                </p14:cNvPr>
                <p14:cNvContentPartPr/>
                <p14:nvPr/>
              </p14:nvContentPartPr>
              <p14:xfrm>
                <a:off x="1999120" y="3305603"/>
                <a:ext cx="360" cy="37440"/>
              </p14:xfrm>
            </p:contentPart>
          </mc:Choice>
          <mc:Fallback xmlns="">
            <p:pic>
              <p:nvPicPr>
                <p:cNvPr id="16" name="Ink 15">
                  <a:extLst>
                    <a:ext uri="{FF2B5EF4-FFF2-40B4-BE49-F238E27FC236}">
                      <a16:creationId xmlns:a16="http://schemas.microsoft.com/office/drawing/2014/main" id="{2FDD2710-6FC8-F99A-B427-8DB13617E2B7}"/>
                    </a:ext>
                  </a:extLst>
                </p:cNvPr>
                <p:cNvPicPr/>
                <p:nvPr/>
              </p:nvPicPr>
              <p:blipFill>
                <a:blip r:embed="rId10"/>
                <a:stretch>
                  <a:fillRect/>
                </a:stretch>
              </p:blipFill>
              <p:spPr>
                <a:xfrm>
                  <a:off x="1936480" y="3242963"/>
                  <a:ext cx="126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ABFCBCF2-7948-004C-BE65-4BF966FB3FC6}"/>
                    </a:ext>
                  </a:extLst>
                </p14:cNvPr>
                <p14:cNvContentPartPr/>
                <p14:nvPr/>
              </p14:nvContentPartPr>
              <p14:xfrm>
                <a:off x="1999120" y="3335843"/>
                <a:ext cx="360" cy="29160"/>
              </p14:xfrm>
            </p:contentPart>
          </mc:Choice>
          <mc:Fallback xmlns="">
            <p:pic>
              <p:nvPicPr>
                <p:cNvPr id="17" name="Ink 16">
                  <a:extLst>
                    <a:ext uri="{FF2B5EF4-FFF2-40B4-BE49-F238E27FC236}">
                      <a16:creationId xmlns:a16="http://schemas.microsoft.com/office/drawing/2014/main" id="{ABFCBCF2-7948-004C-BE65-4BF966FB3FC6}"/>
                    </a:ext>
                  </a:extLst>
                </p:cNvPr>
                <p:cNvPicPr/>
                <p:nvPr/>
              </p:nvPicPr>
              <p:blipFill>
                <a:blip r:embed="rId12"/>
                <a:stretch>
                  <a:fillRect/>
                </a:stretch>
              </p:blipFill>
              <p:spPr>
                <a:xfrm>
                  <a:off x="1936480" y="3272843"/>
                  <a:ext cx="126000" cy="15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DF858888-20B8-2CE7-B2D9-E9919838C4B2}"/>
                  </a:ext>
                </a:extLst>
              </p14:cNvPr>
              <p14:cNvContentPartPr/>
              <p14:nvPr/>
            </p14:nvContentPartPr>
            <p14:xfrm>
              <a:off x="1935400" y="3767123"/>
              <a:ext cx="56880" cy="41040"/>
            </p14:xfrm>
          </p:contentPart>
        </mc:Choice>
        <mc:Fallback xmlns="">
          <p:pic>
            <p:nvPicPr>
              <p:cNvPr id="19" name="Ink 18">
                <a:extLst>
                  <a:ext uri="{FF2B5EF4-FFF2-40B4-BE49-F238E27FC236}">
                    <a16:creationId xmlns:a16="http://schemas.microsoft.com/office/drawing/2014/main" id="{DF858888-20B8-2CE7-B2D9-E9919838C4B2}"/>
                  </a:ext>
                </a:extLst>
              </p:cNvPr>
              <p:cNvPicPr/>
              <p:nvPr/>
            </p:nvPicPr>
            <p:blipFill>
              <a:blip r:embed="rId14"/>
              <a:stretch>
                <a:fillRect/>
              </a:stretch>
            </p:blipFill>
            <p:spPr>
              <a:xfrm>
                <a:off x="1872760" y="3704123"/>
                <a:ext cx="1825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F5DFF5C2-E50E-8BA2-0429-FEBFB45AF4EB}"/>
                  </a:ext>
                </a:extLst>
              </p14:cNvPr>
              <p14:cNvContentPartPr/>
              <p14:nvPr/>
            </p14:nvContentPartPr>
            <p14:xfrm>
              <a:off x="1356160" y="3737603"/>
              <a:ext cx="99000" cy="78480"/>
            </p14:xfrm>
          </p:contentPart>
        </mc:Choice>
        <mc:Fallback xmlns="">
          <p:pic>
            <p:nvPicPr>
              <p:cNvPr id="20" name="Ink 19">
                <a:extLst>
                  <a:ext uri="{FF2B5EF4-FFF2-40B4-BE49-F238E27FC236}">
                    <a16:creationId xmlns:a16="http://schemas.microsoft.com/office/drawing/2014/main" id="{F5DFF5C2-E50E-8BA2-0429-FEBFB45AF4EB}"/>
                  </a:ext>
                </a:extLst>
              </p:cNvPr>
              <p:cNvPicPr/>
              <p:nvPr/>
            </p:nvPicPr>
            <p:blipFill>
              <a:blip r:embed="rId16"/>
              <a:stretch>
                <a:fillRect/>
              </a:stretch>
            </p:blipFill>
            <p:spPr>
              <a:xfrm>
                <a:off x="1293520" y="3674603"/>
                <a:ext cx="2246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9D8F5200-F67F-9193-7BA4-DD48954F11CE}"/>
                  </a:ext>
                </a:extLst>
              </p14:cNvPr>
              <p14:cNvContentPartPr/>
              <p14:nvPr/>
            </p14:nvContentPartPr>
            <p14:xfrm>
              <a:off x="5616760" y="2260523"/>
              <a:ext cx="360" cy="360"/>
            </p14:xfrm>
          </p:contentPart>
        </mc:Choice>
        <mc:Fallback xmlns="">
          <p:pic>
            <p:nvPicPr>
              <p:cNvPr id="21" name="Ink 20">
                <a:extLst>
                  <a:ext uri="{FF2B5EF4-FFF2-40B4-BE49-F238E27FC236}">
                    <a16:creationId xmlns:a16="http://schemas.microsoft.com/office/drawing/2014/main" id="{9D8F5200-F67F-9193-7BA4-DD48954F11CE}"/>
                  </a:ext>
                </a:extLst>
              </p:cNvPr>
              <p:cNvPicPr/>
              <p:nvPr/>
            </p:nvPicPr>
            <p:blipFill>
              <a:blip r:embed="rId6"/>
              <a:stretch>
                <a:fillRect/>
              </a:stretch>
            </p:blipFill>
            <p:spPr>
              <a:xfrm>
                <a:off x="5553760" y="21978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C515EAD0-2D09-E01F-0B6E-C93EB2DDC79F}"/>
                  </a:ext>
                </a:extLst>
              </p14:cNvPr>
              <p14:cNvContentPartPr/>
              <p14:nvPr/>
            </p14:nvContentPartPr>
            <p14:xfrm>
              <a:off x="5616760" y="2260523"/>
              <a:ext cx="360" cy="360"/>
            </p14:xfrm>
          </p:contentPart>
        </mc:Choice>
        <mc:Fallback xmlns="">
          <p:pic>
            <p:nvPicPr>
              <p:cNvPr id="22" name="Ink 21">
                <a:extLst>
                  <a:ext uri="{FF2B5EF4-FFF2-40B4-BE49-F238E27FC236}">
                    <a16:creationId xmlns:a16="http://schemas.microsoft.com/office/drawing/2014/main" id="{C515EAD0-2D09-E01F-0B6E-C93EB2DDC79F}"/>
                  </a:ext>
                </a:extLst>
              </p:cNvPr>
              <p:cNvPicPr/>
              <p:nvPr/>
            </p:nvPicPr>
            <p:blipFill>
              <a:blip r:embed="rId6"/>
              <a:stretch>
                <a:fillRect/>
              </a:stretch>
            </p:blipFill>
            <p:spPr>
              <a:xfrm>
                <a:off x="5553760" y="2197883"/>
                <a:ext cx="126000" cy="126000"/>
              </a:xfrm>
              <a:prstGeom prst="rect">
                <a:avLst/>
              </a:prstGeom>
            </p:spPr>
          </p:pic>
        </mc:Fallback>
      </mc:AlternateContent>
      <p:sp>
        <p:nvSpPr>
          <p:cNvPr id="28" name="TextBox 27">
            <a:extLst>
              <a:ext uri="{FF2B5EF4-FFF2-40B4-BE49-F238E27FC236}">
                <a16:creationId xmlns:a16="http://schemas.microsoft.com/office/drawing/2014/main" id="{284A879C-65EE-705E-9323-81CFE0EAF73F}"/>
              </a:ext>
            </a:extLst>
          </p:cNvPr>
          <p:cNvSpPr txBox="1"/>
          <p:nvPr/>
        </p:nvSpPr>
        <p:spPr>
          <a:xfrm>
            <a:off x="1155605" y="3199357"/>
            <a:ext cx="500110" cy="253916"/>
          </a:xfrm>
          <a:prstGeom prst="rect">
            <a:avLst/>
          </a:prstGeom>
          <a:noFill/>
        </p:spPr>
        <p:txBody>
          <a:bodyPr wrap="square" rtlCol="0">
            <a:spAutoFit/>
          </a:bodyPr>
          <a:lstStyle/>
          <a:p>
            <a:r>
              <a:rPr lang="en-US" sz="1050" dirty="0"/>
              <a:t>1045</a:t>
            </a:r>
          </a:p>
        </p:txBody>
      </p:sp>
      <p:grpSp>
        <p:nvGrpSpPr>
          <p:cNvPr id="29" name="Group 28">
            <a:extLst>
              <a:ext uri="{FF2B5EF4-FFF2-40B4-BE49-F238E27FC236}">
                <a16:creationId xmlns:a16="http://schemas.microsoft.com/office/drawing/2014/main" id="{66B65BE6-8002-C6CA-BC26-4696C51C71BA}"/>
              </a:ext>
            </a:extLst>
          </p:cNvPr>
          <p:cNvGrpSpPr/>
          <p:nvPr/>
        </p:nvGrpSpPr>
        <p:grpSpPr>
          <a:xfrm>
            <a:off x="1901560" y="3302634"/>
            <a:ext cx="90720" cy="59400"/>
            <a:chOff x="1908760" y="3305603"/>
            <a:chExt cx="90720" cy="594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6FFDA2D3-68CD-CCF3-5C22-9363805E3E6B}"/>
                    </a:ext>
                  </a:extLst>
                </p14:cNvPr>
                <p14:cNvContentPartPr/>
                <p14:nvPr/>
              </p14:nvContentPartPr>
              <p14:xfrm>
                <a:off x="1908760" y="3305603"/>
                <a:ext cx="360" cy="360"/>
              </p14:xfrm>
            </p:contentPart>
          </mc:Choice>
          <mc:Fallback xmlns="">
            <p:pic>
              <p:nvPicPr>
                <p:cNvPr id="30" name="Ink 29">
                  <a:extLst>
                    <a:ext uri="{FF2B5EF4-FFF2-40B4-BE49-F238E27FC236}">
                      <a16:creationId xmlns:a16="http://schemas.microsoft.com/office/drawing/2014/main" id="{6FFDA2D3-68CD-CCF3-5C22-9363805E3E6B}"/>
                    </a:ext>
                  </a:extLst>
                </p:cNvPr>
                <p:cNvPicPr/>
                <p:nvPr/>
              </p:nvPicPr>
              <p:blipFill>
                <a:blip r:embed="rId6"/>
                <a:stretch>
                  <a:fillRect/>
                </a:stretch>
              </p:blipFill>
              <p:spPr>
                <a:xfrm>
                  <a:off x="1846120" y="324296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FC245069-03F7-9095-9876-4CCFC3C0BAC5}"/>
                    </a:ext>
                  </a:extLst>
                </p14:cNvPr>
                <p14:cNvContentPartPr/>
                <p14:nvPr/>
              </p14:nvContentPartPr>
              <p14:xfrm>
                <a:off x="1999120" y="3305603"/>
                <a:ext cx="360" cy="37440"/>
              </p14:xfrm>
            </p:contentPart>
          </mc:Choice>
          <mc:Fallback xmlns="">
            <p:pic>
              <p:nvPicPr>
                <p:cNvPr id="31" name="Ink 30">
                  <a:extLst>
                    <a:ext uri="{FF2B5EF4-FFF2-40B4-BE49-F238E27FC236}">
                      <a16:creationId xmlns:a16="http://schemas.microsoft.com/office/drawing/2014/main" id="{FC245069-03F7-9095-9876-4CCFC3C0BAC5}"/>
                    </a:ext>
                  </a:extLst>
                </p:cNvPr>
                <p:cNvPicPr/>
                <p:nvPr/>
              </p:nvPicPr>
              <p:blipFill>
                <a:blip r:embed="rId10"/>
                <a:stretch>
                  <a:fillRect/>
                </a:stretch>
              </p:blipFill>
              <p:spPr>
                <a:xfrm>
                  <a:off x="1936480" y="3242963"/>
                  <a:ext cx="126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5C364038-D7F0-7220-3647-40B5967D7DAC}"/>
                    </a:ext>
                  </a:extLst>
                </p14:cNvPr>
                <p14:cNvContentPartPr/>
                <p14:nvPr/>
              </p14:nvContentPartPr>
              <p14:xfrm>
                <a:off x="1999120" y="3335843"/>
                <a:ext cx="360" cy="29160"/>
              </p14:xfrm>
            </p:contentPart>
          </mc:Choice>
          <mc:Fallback xmlns="">
            <p:pic>
              <p:nvPicPr>
                <p:cNvPr id="32" name="Ink 31">
                  <a:extLst>
                    <a:ext uri="{FF2B5EF4-FFF2-40B4-BE49-F238E27FC236}">
                      <a16:creationId xmlns:a16="http://schemas.microsoft.com/office/drawing/2014/main" id="{5C364038-D7F0-7220-3647-40B5967D7DAC}"/>
                    </a:ext>
                  </a:extLst>
                </p:cNvPr>
                <p:cNvPicPr/>
                <p:nvPr/>
              </p:nvPicPr>
              <p:blipFill>
                <a:blip r:embed="rId12"/>
                <a:stretch>
                  <a:fillRect/>
                </a:stretch>
              </p:blipFill>
              <p:spPr>
                <a:xfrm>
                  <a:off x="1936480" y="3272843"/>
                  <a:ext cx="126000" cy="154800"/>
                </a:xfrm>
                <a:prstGeom prst="rect">
                  <a:avLst/>
                </a:prstGeom>
              </p:spPr>
            </p:pic>
          </mc:Fallback>
        </mc:AlternateContent>
      </p:grpSp>
      <p:sp>
        <p:nvSpPr>
          <p:cNvPr id="33" name="TextBox 32">
            <a:extLst>
              <a:ext uri="{FF2B5EF4-FFF2-40B4-BE49-F238E27FC236}">
                <a16:creationId xmlns:a16="http://schemas.microsoft.com/office/drawing/2014/main" id="{2BD8D09E-49B6-AB45-7602-22455DFED91D}"/>
              </a:ext>
            </a:extLst>
          </p:cNvPr>
          <p:cNvSpPr txBox="1"/>
          <p:nvPr/>
        </p:nvSpPr>
        <p:spPr>
          <a:xfrm>
            <a:off x="1825039" y="3222662"/>
            <a:ext cx="333761" cy="261610"/>
          </a:xfrm>
          <a:prstGeom prst="rect">
            <a:avLst/>
          </a:prstGeom>
          <a:noFill/>
        </p:spPr>
        <p:txBody>
          <a:bodyPr wrap="square" rtlCol="0">
            <a:spAutoFit/>
          </a:bodyPr>
          <a:lstStyle/>
          <a:p>
            <a:endParaRPr lang="en-US" sz="1100" dirty="0"/>
          </a:p>
        </p:txBody>
      </p:sp>
      <p:sp>
        <p:nvSpPr>
          <p:cNvPr id="34" name="TextBox 33">
            <a:extLst>
              <a:ext uri="{FF2B5EF4-FFF2-40B4-BE49-F238E27FC236}">
                <a16:creationId xmlns:a16="http://schemas.microsoft.com/office/drawing/2014/main" id="{BDB637E6-994A-1A66-5BE8-CEF094E55490}"/>
              </a:ext>
            </a:extLst>
          </p:cNvPr>
          <p:cNvSpPr txBox="1"/>
          <p:nvPr/>
        </p:nvSpPr>
        <p:spPr>
          <a:xfrm>
            <a:off x="1726009" y="3199357"/>
            <a:ext cx="500110" cy="253916"/>
          </a:xfrm>
          <a:prstGeom prst="rect">
            <a:avLst/>
          </a:prstGeom>
          <a:noFill/>
        </p:spPr>
        <p:txBody>
          <a:bodyPr wrap="square" rtlCol="0">
            <a:spAutoFit/>
          </a:bodyPr>
          <a:lstStyle/>
          <a:p>
            <a:r>
              <a:rPr lang="en-US" sz="1050" dirty="0"/>
              <a:t>168</a:t>
            </a:r>
          </a:p>
        </p:txBody>
      </p:sp>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3F516965-8CBD-33DF-6600-47F7EDE806B7}"/>
                  </a:ext>
                </a:extLst>
              </p14:cNvPr>
              <p14:cNvContentPartPr/>
              <p14:nvPr/>
            </p14:nvContentPartPr>
            <p14:xfrm>
              <a:off x="1356160" y="3737567"/>
              <a:ext cx="99000" cy="78480"/>
            </p14:xfrm>
          </p:contentPart>
        </mc:Choice>
        <mc:Fallback xmlns="">
          <p:pic>
            <p:nvPicPr>
              <p:cNvPr id="35" name="Ink 34">
                <a:extLst>
                  <a:ext uri="{FF2B5EF4-FFF2-40B4-BE49-F238E27FC236}">
                    <a16:creationId xmlns:a16="http://schemas.microsoft.com/office/drawing/2014/main" id="{3F516965-8CBD-33DF-6600-47F7EDE806B7}"/>
                  </a:ext>
                </a:extLst>
              </p:cNvPr>
              <p:cNvPicPr/>
              <p:nvPr/>
            </p:nvPicPr>
            <p:blipFill>
              <a:blip r:embed="rId16"/>
              <a:stretch>
                <a:fillRect/>
              </a:stretch>
            </p:blipFill>
            <p:spPr>
              <a:xfrm>
                <a:off x="1293520" y="3674567"/>
                <a:ext cx="224640" cy="204120"/>
              </a:xfrm>
              <a:prstGeom prst="rect">
                <a:avLst/>
              </a:prstGeom>
            </p:spPr>
          </p:pic>
        </mc:Fallback>
      </mc:AlternateContent>
      <p:sp>
        <p:nvSpPr>
          <p:cNvPr id="36" name="TextBox 35">
            <a:extLst>
              <a:ext uri="{FF2B5EF4-FFF2-40B4-BE49-F238E27FC236}">
                <a16:creationId xmlns:a16="http://schemas.microsoft.com/office/drawing/2014/main" id="{A4774C46-DF68-F1E1-2330-C0ADEDE8DEE9}"/>
              </a:ext>
            </a:extLst>
          </p:cNvPr>
          <p:cNvSpPr txBox="1"/>
          <p:nvPr/>
        </p:nvSpPr>
        <p:spPr>
          <a:xfrm>
            <a:off x="1176305" y="3642778"/>
            <a:ext cx="500110" cy="253916"/>
          </a:xfrm>
          <a:prstGeom prst="rect">
            <a:avLst/>
          </a:prstGeom>
          <a:noFill/>
        </p:spPr>
        <p:txBody>
          <a:bodyPr wrap="square" rtlCol="0">
            <a:spAutoFit/>
          </a:bodyPr>
          <a:lstStyle/>
          <a:p>
            <a:r>
              <a:rPr lang="en-US" sz="1050" dirty="0"/>
              <a:t>183</a:t>
            </a:r>
          </a:p>
        </p:txBody>
      </p:sp>
      <mc:AlternateContent xmlns:mc="http://schemas.openxmlformats.org/markup-compatibility/2006" xmlns:p14="http://schemas.microsoft.com/office/powerpoint/2010/main">
        <mc:Choice Requires="p14">
          <p:contentPart p14:bwMode="auto" r:id="rId23">
            <p14:nvContentPartPr>
              <p14:cNvPr id="37" name="Ink 36">
                <a:extLst>
                  <a:ext uri="{FF2B5EF4-FFF2-40B4-BE49-F238E27FC236}">
                    <a16:creationId xmlns:a16="http://schemas.microsoft.com/office/drawing/2014/main" id="{9C61858A-3155-80E4-0713-B3C84BEB72F6}"/>
                  </a:ext>
                </a:extLst>
              </p14:cNvPr>
              <p14:cNvContentPartPr/>
              <p14:nvPr/>
            </p14:nvContentPartPr>
            <p14:xfrm>
              <a:off x="1933725" y="3766339"/>
              <a:ext cx="56880" cy="41040"/>
            </p14:xfrm>
          </p:contentPart>
        </mc:Choice>
        <mc:Fallback xmlns="">
          <p:pic>
            <p:nvPicPr>
              <p:cNvPr id="37" name="Ink 36">
                <a:extLst>
                  <a:ext uri="{FF2B5EF4-FFF2-40B4-BE49-F238E27FC236}">
                    <a16:creationId xmlns:a16="http://schemas.microsoft.com/office/drawing/2014/main" id="{9C61858A-3155-80E4-0713-B3C84BEB72F6}"/>
                  </a:ext>
                </a:extLst>
              </p:cNvPr>
              <p:cNvPicPr/>
              <p:nvPr/>
            </p:nvPicPr>
            <p:blipFill>
              <a:blip r:embed="rId14"/>
              <a:stretch>
                <a:fillRect/>
              </a:stretch>
            </p:blipFill>
            <p:spPr>
              <a:xfrm>
                <a:off x="1871085" y="3703339"/>
                <a:ext cx="182520" cy="166680"/>
              </a:xfrm>
              <a:prstGeom prst="rect">
                <a:avLst/>
              </a:prstGeom>
            </p:spPr>
          </p:pic>
        </mc:Fallback>
      </mc:AlternateContent>
      <p:sp>
        <p:nvSpPr>
          <p:cNvPr id="38" name="TextBox 37">
            <a:extLst>
              <a:ext uri="{FF2B5EF4-FFF2-40B4-BE49-F238E27FC236}">
                <a16:creationId xmlns:a16="http://schemas.microsoft.com/office/drawing/2014/main" id="{E029585B-93B2-0E89-05C6-64CDA58D4B57}"/>
              </a:ext>
            </a:extLst>
          </p:cNvPr>
          <p:cNvSpPr txBox="1"/>
          <p:nvPr/>
        </p:nvSpPr>
        <p:spPr>
          <a:xfrm>
            <a:off x="1740166" y="3651740"/>
            <a:ext cx="500110" cy="253916"/>
          </a:xfrm>
          <a:prstGeom prst="rect">
            <a:avLst/>
          </a:prstGeom>
          <a:noFill/>
        </p:spPr>
        <p:txBody>
          <a:bodyPr wrap="square" rtlCol="0">
            <a:spAutoFit/>
          </a:bodyPr>
          <a:lstStyle/>
          <a:p>
            <a:r>
              <a:rPr lang="en-US" sz="1050" dirty="0"/>
              <a:t>381</a:t>
            </a:r>
          </a:p>
        </p:txBody>
      </p:sp>
      <p:pic>
        <p:nvPicPr>
          <p:cNvPr id="3" name="Picture 2">
            <a:extLst>
              <a:ext uri="{FF2B5EF4-FFF2-40B4-BE49-F238E27FC236}">
                <a16:creationId xmlns:a16="http://schemas.microsoft.com/office/drawing/2014/main" id="{D946F422-5CE7-61F6-9DCA-B5DAAE4E0CA7}"/>
              </a:ext>
            </a:extLst>
          </p:cNvPr>
          <p:cNvPicPr>
            <a:picLocks noChangeAspect="1"/>
          </p:cNvPicPr>
          <p:nvPr/>
        </p:nvPicPr>
        <p:blipFill>
          <a:blip r:embed="rId24"/>
          <a:stretch>
            <a:fillRect/>
          </a:stretch>
        </p:blipFill>
        <p:spPr>
          <a:xfrm>
            <a:off x="423076" y="733345"/>
            <a:ext cx="3981450" cy="1390650"/>
          </a:xfrm>
          <a:prstGeom prst="rect">
            <a:avLst/>
          </a:prstGeom>
        </p:spPr>
      </p:pic>
    </p:spTree>
    <p:extLst>
      <p:ext uri="{BB962C8B-B14F-4D97-AF65-F5344CB8AC3E}">
        <p14:creationId xmlns:p14="http://schemas.microsoft.com/office/powerpoint/2010/main" val="3855789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12" name="Google Shape;826;p40">
            <a:extLst>
              <a:ext uri="{FF2B5EF4-FFF2-40B4-BE49-F238E27FC236}">
                <a16:creationId xmlns:a16="http://schemas.microsoft.com/office/drawing/2014/main" id="{22BD47D8-54F8-ECE7-FE93-EBC0383C95B3}"/>
              </a:ext>
            </a:extLst>
          </p:cNvPr>
          <p:cNvSpPr txBox="1">
            <a:spLocks/>
          </p:cNvSpPr>
          <p:nvPr/>
        </p:nvSpPr>
        <p:spPr>
          <a:xfrm>
            <a:off x="415622" y="180400"/>
            <a:ext cx="4266909"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Misclassification Analysis on 0 (Defecation)</a:t>
            </a:r>
          </a:p>
        </p:txBody>
      </p:sp>
      <p:sp>
        <p:nvSpPr>
          <p:cNvPr id="5" name="TextBox 4">
            <a:extLst>
              <a:ext uri="{FF2B5EF4-FFF2-40B4-BE49-F238E27FC236}">
                <a16:creationId xmlns:a16="http://schemas.microsoft.com/office/drawing/2014/main" id="{08FFA7B0-9A45-3967-7BCA-5E23B660DC9C}"/>
              </a:ext>
            </a:extLst>
          </p:cNvPr>
          <p:cNvSpPr txBox="1"/>
          <p:nvPr/>
        </p:nvSpPr>
        <p:spPr>
          <a:xfrm>
            <a:off x="415622" y="435669"/>
            <a:ext cx="8312699"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t>On both Train and Test set combined, there are 488 activities where 0 was predicted but actual value was 1.</a:t>
            </a:r>
          </a:p>
          <a:p>
            <a:pPr marL="285750" indent="-285750">
              <a:buFont typeface="Arial" panose="020B0604020202020204" pitchFamily="34" charset="0"/>
              <a:buChar char="•"/>
            </a:pPr>
            <a:r>
              <a:rPr lang="en-US" sz="1100" dirty="0"/>
              <a:t>Based on this analysis we have tuned some parameters of model which resulted in better accuracy.</a:t>
            </a:r>
          </a:p>
          <a:p>
            <a:endParaRPr lang="en-US" sz="1100" dirty="0"/>
          </a:p>
          <a:p>
            <a:r>
              <a:rPr lang="en-US" sz="1100" dirty="0"/>
              <a:t>Probabilities description for Misclassification of 0 -</a:t>
            </a: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9D8F5200-F67F-9193-7BA4-DD48954F11CE}"/>
                  </a:ext>
                </a:extLst>
              </p14:cNvPr>
              <p14:cNvContentPartPr/>
              <p14:nvPr/>
            </p14:nvContentPartPr>
            <p14:xfrm>
              <a:off x="5616760" y="2260523"/>
              <a:ext cx="360" cy="360"/>
            </p14:xfrm>
          </p:contentPart>
        </mc:Choice>
        <mc:Fallback xmlns="">
          <p:pic>
            <p:nvPicPr>
              <p:cNvPr id="21" name="Ink 20">
                <a:extLst>
                  <a:ext uri="{FF2B5EF4-FFF2-40B4-BE49-F238E27FC236}">
                    <a16:creationId xmlns:a16="http://schemas.microsoft.com/office/drawing/2014/main" id="{9D8F5200-F67F-9193-7BA4-DD48954F11CE}"/>
                  </a:ext>
                </a:extLst>
              </p:cNvPr>
              <p:cNvPicPr/>
              <p:nvPr/>
            </p:nvPicPr>
            <p:blipFill>
              <a:blip r:embed="rId4"/>
              <a:stretch>
                <a:fillRect/>
              </a:stretch>
            </p:blipFill>
            <p:spPr>
              <a:xfrm>
                <a:off x="5553760" y="21978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C515EAD0-2D09-E01F-0B6E-C93EB2DDC79F}"/>
                  </a:ext>
                </a:extLst>
              </p14:cNvPr>
              <p14:cNvContentPartPr/>
              <p14:nvPr/>
            </p14:nvContentPartPr>
            <p14:xfrm>
              <a:off x="5616760" y="2260523"/>
              <a:ext cx="360" cy="360"/>
            </p14:xfrm>
          </p:contentPart>
        </mc:Choice>
        <mc:Fallback xmlns="">
          <p:pic>
            <p:nvPicPr>
              <p:cNvPr id="22" name="Ink 21">
                <a:extLst>
                  <a:ext uri="{FF2B5EF4-FFF2-40B4-BE49-F238E27FC236}">
                    <a16:creationId xmlns:a16="http://schemas.microsoft.com/office/drawing/2014/main" id="{C515EAD0-2D09-E01F-0B6E-C93EB2DDC79F}"/>
                  </a:ext>
                </a:extLst>
              </p:cNvPr>
              <p:cNvPicPr/>
              <p:nvPr/>
            </p:nvPicPr>
            <p:blipFill>
              <a:blip r:embed="rId4"/>
              <a:stretch>
                <a:fillRect/>
              </a:stretch>
            </p:blipFill>
            <p:spPr>
              <a:xfrm>
                <a:off x="5553760" y="2197883"/>
                <a:ext cx="126000" cy="126000"/>
              </a:xfrm>
              <a:prstGeom prst="rect">
                <a:avLst/>
              </a:prstGeom>
            </p:spPr>
          </p:pic>
        </mc:Fallback>
      </mc:AlternateContent>
      <p:sp>
        <p:nvSpPr>
          <p:cNvPr id="41" name="Google Shape;826;p40">
            <a:extLst>
              <a:ext uri="{FF2B5EF4-FFF2-40B4-BE49-F238E27FC236}">
                <a16:creationId xmlns:a16="http://schemas.microsoft.com/office/drawing/2014/main" id="{70E377EB-BF18-B0C1-8FB0-9D9B6A0F8220}"/>
              </a:ext>
            </a:extLst>
          </p:cNvPr>
          <p:cNvSpPr txBox="1">
            <a:spLocks/>
          </p:cNvSpPr>
          <p:nvPr/>
        </p:nvSpPr>
        <p:spPr>
          <a:xfrm>
            <a:off x="415622" y="2571750"/>
            <a:ext cx="4266909" cy="2552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pPr marL="0" indent="0"/>
            <a:r>
              <a:rPr lang="en-US" sz="1600" dirty="0"/>
              <a:t>Misclassification Analysis on 1 (Urination)</a:t>
            </a:r>
          </a:p>
        </p:txBody>
      </p:sp>
      <p:sp>
        <p:nvSpPr>
          <p:cNvPr id="42" name="TextBox 41">
            <a:extLst>
              <a:ext uri="{FF2B5EF4-FFF2-40B4-BE49-F238E27FC236}">
                <a16:creationId xmlns:a16="http://schemas.microsoft.com/office/drawing/2014/main" id="{ACA73434-6645-2DC8-9754-652F20A6097A}"/>
              </a:ext>
            </a:extLst>
          </p:cNvPr>
          <p:cNvSpPr txBox="1"/>
          <p:nvPr/>
        </p:nvSpPr>
        <p:spPr>
          <a:xfrm>
            <a:off x="415622" y="2827019"/>
            <a:ext cx="8312699"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t>On both Train and Test set combined, there are 420 activities where 1 was predicted but actual value was 0.</a:t>
            </a:r>
          </a:p>
          <a:p>
            <a:pPr marL="285750" indent="-285750">
              <a:buFont typeface="Arial" panose="020B0604020202020204" pitchFamily="34" charset="0"/>
              <a:buChar char="•"/>
            </a:pPr>
            <a:r>
              <a:rPr lang="en-US" sz="1100" dirty="0"/>
              <a:t>Based on this analysis we have tuned some parameters of model which resulted in better accuracy.</a:t>
            </a:r>
          </a:p>
          <a:p>
            <a:endParaRPr lang="en-US" sz="1100" dirty="0"/>
          </a:p>
          <a:p>
            <a:r>
              <a:rPr lang="en-US" sz="1100" dirty="0"/>
              <a:t>Probabilities description for Misclassification of 1 -</a:t>
            </a:r>
          </a:p>
        </p:txBody>
      </p:sp>
      <p:pic>
        <p:nvPicPr>
          <p:cNvPr id="3" name="Picture 2">
            <a:extLst>
              <a:ext uri="{FF2B5EF4-FFF2-40B4-BE49-F238E27FC236}">
                <a16:creationId xmlns:a16="http://schemas.microsoft.com/office/drawing/2014/main" id="{3D745E75-AFBC-1EC8-CF6B-2EDA7AD7412A}"/>
              </a:ext>
            </a:extLst>
          </p:cNvPr>
          <p:cNvPicPr>
            <a:picLocks noChangeAspect="1"/>
          </p:cNvPicPr>
          <p:nvPr/>
        </p:nvPicPr>
        <p:blipFill>
          <a:blip r:embed="rId6"/>
          <a:stretch>
            <a:fillRect/>
          </a:stretch>
        </p:blipFill>
        <p:spPr>
          <a:xfrm>
            <a:off x="875881" y="1205110"/>
            <a:ext cx="1504950" cy="1323975"/>
          </a:xfrm>
          <a:prstGeom prst="rect">
            <a:avLst/>
          </a:prstGeom>
        </p:spPr>
      </p:pic>
      <p:pic>
        <p:nvPicPr>
          <p:cNvPr id="6" name="Picture 5">
            <a:extLst>
              <a:ext uri="{FF2B5EF4-FFF2-40B4-BE49-F238E27FC236}">
                <a16:creationId xmlns:a16="http://schemas.microsoft.com/office/drawing/2014/main" id="{B7F1E05C-A3CB-6BEB-29C4-DB2D70DB0C91}"/>
              </a:ext>
            </a:extLst>
          </p:cNvPr>
          <p:cNvPicPr>
            <a:picLocks noChangeAspect="1"/>
          </p:cNvPicPr>
          <p:nvPr/>
        </p:nvPicPr>
        <p:blipFill>
          <a:blip r:embed="rId7"/>
          <a:stretch>
            <a:fillRect/>
          </a:stretch>
        </p:blipFill>
        <p:spPr>
          <a:xfrm>
            <a:off x="875881" y="3658175"/>
            <a:ext cx="1504950" cy="1304925"/>
          </a:xfrm>
          <a:prstGeom prst="rect">
            <a:avLst/>
          </a:prstGeom>
        </p:spPr>
      </p:pic>
    </p:spTree>
    <p:extLst>
      <p:ext uri="{BB962C8B-B14F-4D97-AF65-F5344CB8AC3E}">
        <p14:creationId xmlns:p14="http://schemas.microsoft.com/office/powerpoint/2010/main" val="4141797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dirty="0"/>
              <a:t>06</a:t>
            </a:r>
            <a:endParaRPr dirty="0"/>
          </a:p>
        </p:txBody>
      </p:sp>
      <p:sp>
        <p:nvSpPr>
          <p:cNvPr id="721" name="Google Shape;721;p33"/>
          <p:cNvSpPr txBox="1">
            <a:spLocks noGrp="1"/>
          </p:cNvSpPr>
          <p:nvPr>
            <p:ph type="title" idx="2"/>
          </p:nvPr>
        </p:nvSpPr>
        <p:spPr>
          <a:xfrm>
            <a:off x="409329" y="2787467"/>
            <a:ext cx="2973300" cy="332399"/>
          </a:xfrm>
          <a:prstGeom prst="rect">
            <a:avLst/>
          </a:prstGeom>
        </p:spPr>
        <p:txBody>
          <a:bodyPr spcFirstLastPara="1" wrap="square" lIns="0" tIns="0" rIns="0" bIns="0" anchor="t" anchorCtr="0">
            <a:spAutoFit/>
          </a:bodyPr>
          <a:lstStyle/>
          <a:p>
            <a:r>
              <a:rPr lang="en-IN" sz="2400" dirty="0"/>
              <a:t>Business Insights</a:t>
            </a:r>
            <a:endParaRPr dirty="0"/>
          </a:p>
        </p:txBody>
      </p:sp>
    </p:spTree>
    <p:extLst>
      <p:ext uri="{BB962C8B-B14F-4D97-AF65-F5344CB8AC3E}">
        <p14:creationId xmlns:p14="http://schemas.microsoft.com/office/powerpoint/2010/main" val="1101950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r>
              <a:rPr lang="en-IN" sz="2000" dirty="0"/>
              <a:t>Business Insights</a:t>
            </a:r>
          </a:p>
        </p:txBody>
      </p:sp>
      <p:sp>
        <p:nvSpPr>
          <p:cNvPr id="804" name="Google Shape;804;p37"/>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p>
            <a:pPr marL="171450" indent="-171450">
              <a:spcAft>
                <a:spcPts val="400"/>
              </a:spcAft>
            </a:pPr>
            <a:r>
              <a:rPr lang="en-IN" sz="1600" dirty="0">
                <a:latin typeface="Calibri" panose="020F0502020204030204" pitchFamily="34" charset="0"/>
                <a:ea typeface="Calibri" panose="020F0502020204030204" pitchFamily="34" charset="0"/>
              </a:rPr>
              <a:t>S</a:t>
            </a:r>
            <a:r>
              <a:rPr lang="en-IN" sz="1600" dirty="0">
                <a:effectLst/>
                <a:latin typeface="Calibri" panose="020F0502020204030204" pitchFamily="34" charset="0"/>
                <a:ea typeface="Calibri" panose="020F0502020204030204" pitchFamily="34" charset="0"/>
              </a:rPr>
              <a:t>mart cat litter box sensors should be checked periodically to fix any malfunction.</a:t>
            </a:r>
          </a:p>
          <a:p>
            <a:pPr marL="171450" indent="-171450">
              <a:spcAft>
                <a:spcPts val="400"/>
              </a:spcAft>
            </a:pPr>
            <a:r>
              <a:rPr lang="en-IN" sz="1600" dirty="0">
                <a:latin typeface="Calibri" panose="020F0502020204030204" pitchFamily="34" charset="0"/>
              </a:rPr>
              <a:t>Litter over the box should be cleaned periodically to avoid any potential  health issue for cat.</a:t>
            </a:r>
          </a:p>
          <a:p>
            <a:pPr marL="171450" indent="-171450">
              <a:spcAft>
                <a:spcPts val="400"/>
              </a:spcAft>
            </a:pPr>
            <a:r>
              <a:rPr lang="en-IN" sz="1600" dirty="0">
                <a:latin typeface="Calibri" panose="020F0502020204030204" pitchFamily="34" charset="0"/>
              </a:rPr>
              <a:t>Cat’s other Morphological Features (e.g. - Cat Breed ) should be included in Tags Data, which can potentially enhance model’s performance even further.</a:t>
            </a:r>
          </a:p>
          <a:p>
            <a:pPr marL="171450" indent="-171450">
              <a:spcAft>
                <a:spcPts val="400"/>
              </a:spcAft>
            </a:pPr>
            <a:r>
              <a:rPr lang="en-IN" sz="1600" dirty="0">
                <a:latin typeface="Calibri" panose="020F0502020204030204" pitchFamily="34" charset="0"/>
              </a:rPr>
              <a:t>Company should provide guidance to users of Smart cat litter box, so that they can make best use of the product.</a:t>
            </a:r>
            <a:endParaRPr sz="1100" dirty="0"/>
          </a:p>
        </p:txBody>
      </p:sp>
    </p:spTree>
    <p:extLst>
      <p:ext uri="{BB962C8B-B14F-4D97-AF65-F5344CB8AC3E}">
        <p14:creationId xmlns:p14="http://schemas.microsoft.com/office/powerpoint/2010/main" val="4144144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90096" cy="1091397"/>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dirty="0"/>
              <a:t>07</a:t>
            </a:r>
            <a:endParaRPr dirty="0"/>
          </a:p>
        </p:txBody>
      </p:sp>
      <p:sp>
        <p:nvSpPr>
          <p:cNvPr id="721" name="Google Shape;721;p33"/>
          <p:cNvSpPr txBox="1">
            <a:spLocks noGrp="1"/>
          </p:cNvSpPr>
          <p:nvPr>
            <p:ph type="title" idx="2"/>
          </p:nvPr>
        </p:nvSpPr>
        <p:spPr>
          <a:xfrm>
            <a:off x="409329" y="2787467"/>
            <a:ext cx="2973300" cy="332399"/>
          </a:xfrm>
          <a:prstGeom prst="rect">
            <a:avLst/>
          </a:prstGeom>
        </p:spPr>
        <p:txBody>
          <a:bodyPr spcFirstLastPara="1" wrap="square" lIns="0" tIns="0" rIns="0" bIns="0" anchor="t" anchorCtr="0">
            <a:spAutoFit/>
          </a:bodyPr>
          <a:lstStyle/>
          <a:p>
            <a:r>
              <a:rPr lang="en-IN" dirty="0"/>
              <a:t>Conclusion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4" y="603713"/>
            <a:ext cx="8312700" cy="458700"/>
          </a:xfrm>
          <a:prstGeom prst="rect">
            <a:avLst/>
          </a:prstGeom>
        </p:spPr>
        <p:txBody>
          <a:bodyPr spcFirstLastPara="1" wrap="square" lIns="0" tIns="0" rIns="0" bIns="0" anchor="t" anchorCtr="0">
            <a:noAutofit/>
          </a:bodyPr>
          <a:lstStyle/>
          <a:p>
            <a:pPr>
              <a:buClr>
                <a:schemeClr val="dk1"/>
              </a:buClr>
              <a:buSzPts val="1100"/>
            </a:pPr>
            <a:r>
              <a:rPr lang="en-IN" dirty="0"/>
              <a:t>How to use solution</a:t>
            </a:r>
            <a:endParaRPr lang="en-US" dirty="0"/>
          </a:p>
        </p:txBody>
      </p:sp>
      <p:sp>
        <p:nvSpPr>
          <p:cNvPr id="827" name="Google Shape;827;p40"/>
          <p:cNvSpPr txBox="1">
            <a:spLocks noGrp="1"/>
          </p:cNvSpPr>
          <p:nvPr>
            <p:ph type="body" idx="1"/>
          </p:nvPr>
        </p:nvSpPr>
        <p:spPr>
          <a:xfrm>
            <a:off x="415624" y="1145512"/>
            <a:ext cx="8386731" cy="3502838"/>
          </a:xfrm>
          <a:prstGeom prst="rect">
            <a:avLst/>
          </a:prstGeom>
        </p:spPr>
        <p:txBody>
          <a:bodyPr spcFirstLastPara="1" wrap="square" lIns="0" tIns="0" rIns="0" bIns="0" anchor="t" anchorCtr="0">
            <a:noAutofit/>
          </a:bodyPr>
          <a:lstStyle/>
          <a:p>
            <a:pPr marL="285750" indent="-285750">
              <a:spcAft>
                <a:spcPts val="400"/>
              </a:spcAft>
            </a:pPr>
            <a:r>
              <a:rPr lang="en-IN" sz="1600" dirty="0"/>
              <a:t>Please visit this Git-Hub Repository, to access the project:</a:t>
            </a:r>
          </a:p>
          <a:p>
            <a:pPr marL="0" indent="0">
              <a:spcAft>
                <a:spcPts val="400"/>
              </a:spcAft>
              <a:buNone/>
            </a:pPr>
            <a:r>
              <a:rPr lang="en-IN" sz="1600" dirty="0">
                <a:hlinkClick r:id="rId3"/>
              </a:rPr>
              <a:t>	https://github.com/Kaushik002-git/PIP_Case_Study/</a:t>
            </a:r>
            <a:endParaRPr lang="en-IN" sz="1600" dirty="0"/>
          </a:p>
          <a:p>
            <a:pPr marL="0" indent="0">
              <a:spcAft>
                <a:spcPts val="400"/>
              </a:spcAft>
              <a:buNone/>
            </a:pPr>
            <a:endParaRPr lang="en-IN" sz="1600" dirty="0"/>
          </a:p>
          <a:p>
            <a:pPr marL="171450" indent="-171450">
              <a:spcAft>
                <a:spcPts val="400"/>
              </a:spcAft>
            </a:pPr>
            <a:r>
              <a:rPr lang="en-IN" sz="1200" dirty="0"/>
              <a:t>Go through Read_Me.docx file inside repository for instructions to use this project.</a:t>
            </a:r>
          </a:p>
          <a:p>
            <a:pPr marL="171450" indent="-171450">
              <a:spcAft>
                <a:spcPts val="400"/>
              </a:spcAft>
            </a:pPr>
            <a:r>
              <a:rPr lang="en-IN" sz="1200" dirty="0"/>
              <a:t>This project contains a pre trained model, which can classify Elimination or Non-Elimination activity, it can further classify Elimination into Urination and Defecation.</a:t>
            </a:r>
          </a:p>
          <a:p>
            <a:pPr marL="171450" indent="-171450">
              <a:spcAft>
                <a:spcPts val="400"/>
              </a:spcAft>
            </a:pPr>
            <a:r>
              <a:rPr lang="en-IN" sz="1200" dirty="0"/>
              <a:t>User’s just need to run notebooks, they don’t need to change anything in code.</a:t>
            </a:r>
          </a:p>
          <a:p>
            <a:pPr marL="171450" indent="-171450">
              <a:spcAft>
                <a:spcPts val="400"/>
              </a:spcAft>
            </a:pPr>
            <a:r>
              <a:rPr lang="en-IN" sz="1200" dirty="0"/>
              <a:t>It will give a output ‘result.csv’ file while will have activity predictions.</a:t>
            </a:r>
          </a:p>
        </p:txBody>
      </p:sp>
    </p:spTree>
    <p:extLst>
      <p:ext uri="{BB962C8B-B14F-4D97-AF65-F5344CB8AC3E}">
        <p14:creationId xmlns:p14="http://schemas.microsoft.com/office/powerpoint/2010/main" val="338964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52504"/>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000" dirty="0"/>
              <a:t>Conclusion</a:t>
            </a:r>
          </a:p>
        </p:txBody>
      </p:sp>
      <p:sp>
        <p:nvSpPr>
          <p:cNvPr id="804" name="Google Shape;804;p37"/>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p>
            <a:pPr marL="171450" indent="-171450">
              <a:spcAft>
                <a:spcPts val="400"/>
              </a:spcAft>
            </a:pPr>
            <a:r>
              <a:rPr lang="en-IN" sz="1600" dirty="0">
                <a:solidFill>
                  <a:srgbClr val="000000"/>
                </a:solidFill>
                <a:latin typeface="Helvetica Neue"/>
              </a:rPr>
              <a:t>‘Cat </a:t>
            </a:r>
            <a:r>
              <a:rPr lang="en-IN" sz="1600" dirty="0" err="1">
                <a:solidFill>
                  <a:srgbClr val="000000"/>
                </a:solidFill>
                <a:latin typeface="Helvetica Neue"/>
              </a:rPr>
              <a:t>Chekr</a:t>
            </a:r>
            <a:r>
              <a:rPr lang="en-IN" sz="1600" dirty="0">
                <a:solidFill>
                  <a:srgbClr val="000000"/>
                </a:solidFill>
                <a:latin typeface="Helvetica Neue"/>
              </a:rPr>
              <a:t> – Elimination Classification’</a:t>
            </a:r>
            <a:r>
              <a:rPr lang="en-US" sz="1600" dirty="0">
                <a:solidFill>
                  <a:srgbClr val="000000"/>
                </a:solidFill>
                <a:latin typeface="Helvetica Neue"/>
              </a:rPr>
              <a:t> </a:t>
            </a:r>
            <a:r>
              <a:rPr lang="en-US" sz="1600" b="0" i="0" dirty="0">
                <a:solidFill>
                  <a:srgbClr val="000000"/>
                </a:solidFill>
                <a:effectLst/>
                <a:latin typeface="Helvetica Neue"/>
              </a:rPr>
              <a:t>is a Machine </a:t>
            </a:r>
            <a:r>
              <a:rPr lang="en-US" sz="1600" dirty="0">
                <a:solidFill>
                  <a:srgbClr val="000000"/>
                </a:solidFill>
                <a:latin typeface="Helvetica Neue"/>
              </a:rPr>
              <a:t>L</a:t>
            </a:r>
            <a:r>
              <a:rPr lang="en-US" sz="1600" b="0" i="0" dirty="0">
                <a:solidFill>
                  <a:srgbClr val="000000"/>
                </a:solidFill>
                <a:effectLst/>
                <a:latin typeface="Helvetica Neue"/>
              </a:rPr>
              <a:t>earning model which can predict Elimination and Non-Elimination performed by cats.</a:t>
            </a:r>
          </a:p>
          <a:p>
            <a:pPr marL="171450" indent="-171450">
              <a:spcAft>
                <a:spcPts val="400"/>
              </a:spcAft>
            </a:pPr>
            <a:r>
              <a:rPr lang="en-US" sz="1600" dirty="0">
                <a:solidFill>
                  <a:srgbClr val="000000"/>
                </a:solidFill>
                <a:latin typeface="Helvetica Neue"/>
              </a:rPr>
              <a:t>This Machine Learning model can further classify Elimination Activity in Urination and Defecation.</a:t>
            </a:r>
          </a:p>
          <a:p>
            <a:pPr marL="171450" indent="-171450">
              <a:spcAft>
                <a:spcPts val="400"/>
              </a:spcAft>
            </a:pPr>
            <a:r>
              <a:rPr lang="en-US" sz="1600" dirty="0">
                <a:solidFill>
                  <a:srgbClr val="000000"/>
                </a:solidFill>
                <a:latin typeface="Helvetica Neue"/>
              </a:rPr>
              <a:t>Model takes Event Load Sensor Data and Tags Data as input to predict activity by cat.</a:t>
            </a:r>
          </a:p>
          <a:p>
            <a:pPr marL="171450" indent="-171450">
              <a:spcAft>
                <a:spcPts val="400"/>
              </a:spcAft>
            </a:pPr>
            <a:r>
              <a:rPr lang="en-US" sz="1600" b="0" i="0" dirty="0">
                <a:solidFill>
                  <a:srgbClr val="000000"/>
                </a:solidFill>
                <a:effectLst/>
                <a:latin typeface="Helvetica Neue"/>
              </a:rPr>
              <a:t>Model is </a:t>
            </a:r>
            <a:r>
              <a:rPr lang="en-US" sz="1600" dirty="0">
                <a:solidFill>
                  <a:srgbClr val="000000"/>
                </a:solidFill>
                <a:latin typeface="Helvetica Neue"/>
              </a:rPr>
              <a:t>trained from data of 13075 different activities extracted from 82 devices.</a:t>
            </a:r>
          </a:p>
          <a:p>
            <a:pPr marL="171450" indent="-171450">
              <a:spcAft>
                <a:spcPts val="400"/>
              </a:spcAft>
            </a:pPr>
            <a:r>
              <a:rPr lang="en-US" sz="1600" dirty="0">
                <a:solidFill>
                  <a:srgbClr val="000000"/>
                </a:solidFill>
                <a:latin typeface="Helvetica Neue"/>
              </a:rPr>
              <a:t>Training data had Activity data of 51 different cats starting from 29-06-2020 to 16-10-2021.</a:t>
            </a:r>
          </a:p>
          <a:p>
            <a:pPr marL="171450" indent="-171450">
              <a:spcAft>
                <a:spcPts val="400"/>
              </a:spcAft>
            </a:pPr>
            <a:r>
              <a:rPr lang="en-US" sz="1600" b="0" i="0" dirty="0">
                <a:solidFill>
                  <a:srgbClr val="000000"/>
                </a:solidFill>
                <a:effectLst/>
                <a:latin typeface="Helvetica Neue"/>
              </a:rPr>
              <a:t>Model can predict activities with </a:t>
            </a:r>
            <a:r>
              <a:rPr lang="en-US" sz="1600" dirty="0">
                <a:solidFill>
                  <a:srgbClr val="000000"/>
                </a:solidFill>
                <a:latin typeface="Helvetica Neue"/>
              </a:rPr>
              <a:t>accuracy of 80%.</a:t>
            </a:r>
          </a:p>
          <a:p>
            <a:pPr marL="171450" indent="-171450">
              <a:spcAft>
                <a:spcPts val="400"/>
              </a:spcAft>
            </a:pPr>
            <a:r>
              <a:rPr lang="en-US" sz="1600" dirty="0">
                <a:solidFill>
                  <a:srgbClr val="000000"/>
                </a:solidFill>
                <a:latin typeface="Helvetica Neue"/>
              </a:rPr>
              <a:t>‘Read_Me.docx’ contains all instructions to use this project.</a:t>
            </a:r>
            <a:endParaRPr lang="en-US" sz="1600" b="0" i="0" dirty="0">
              <a:solidFill>
                <a:srgbClr val="000000"/>
              </a:solidFill>
              <a:effectLst/>
              <a:latin typeface="Helvetica Neue"/>
            </a:endParaRPr>
          </a:p>
        </p:txBody>
      </p:sp>
    </p:spTree>
    <p:extLst>
      <p:ext uri="{BB962C8B-B14F-4D97-AF65-F5344CB8AC3E}">
        <p14:creationId xmlns:p14="http://schemas.microsoft.com/office/powerpoint/2010/main" val="1822462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53"/>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Do you have any questions?</a:t>
            </a:r>
            <a:endParaRPr/>
          </a:p>
        </p:txBody>
      </p:sp>
      <p:sp>
        <p:nvSpPr>
          <p:cNvPr id="1139" name="Google Shape;1139;p53"/>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Name</a:t>
            </a:r>
            <a:endParaRPr/>
          </a:p>
        </p:txBody>
      </p:sp>
      <p:sp>
        <p:nvSpPr>
          <p:cNvPr id="1140" name="Google Shape;1140;p53"/>
          <p:cNvSpPr txBox="1">
            <a:spLocks noGrp="1"/>
          </p:cNvSpPr>
          <p:nvPr>
            <p:ph type="subTitle" idx="3"/>
          </p:nvPr>
        </p:nvSpPr>
        <p:spPr>
          <a:xfrm>
            <a:off x="3396050" y="2671599"/>
            <a:ext cx="4648200" cy="307777"/>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dirty="0"/>
              <a:t>k</a:t>
            </a:r>
            <a:r>
              <a:rPr lang="en" dirty="0"/>
              <a:t>aushik.agrawal@tigeranalytics.com</a:t>
            </a:r>
            <a:endParaRPr dirty="0"/>
          </a:p>
          <a:p>
            <a:pPr marL="0" lvl="0" indent="0" algn="l" rtl="0">
              <a:spcBef>
                <a:spcPts val="0"/>
              </a:spcBef>
              <a:spcAft>
                <a:spcPts val="0"/>
              </a:spcAft>
              <a:buNone/>
            </a:pPr>
            <a:r>
              <a:rPr lang="en" dirty="0"/>
              <a:t>8429461355</a:t>
            </a:r>
          </a:p>
        </p:txBody>
      </p:sp>
      <p:sp>
        <p:nvSpPr>
          <p:cNvPr id="1141" name="Google Shape;1141;p53"/>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fontScale="90000"/>
          </a:bodyPr>
          <a:lstStyle/>
          <a:p>
            <a:pPr marL="0" lvl="0" indent="0" algn="l" rtl="0">
              <a:spcBef>
                <a:spcPts val="0"/>
              </a:spcBef>
              <a:spcAft>
                <a:spcPts val="0"/>
              </a:spcAft>
              <a:buNone/>
            </a:pPr>
            <a:r>
              <a:rPr lang="en" dirty="0"/>
              <a:t>02</a:t>
            </a:r>
            <a:br>
              <a:rPr lang="en" dirty="0"/>
            </a:br>
            <a:endParaRPr dirty="0"/>
          </a:p>
        </p:txBody>
      </p:sp>
      <p:sp>
        <p:nvSpPr>
          <p:cNvPr id="721" name="Google Shape;721;p33"/>
          <p:cNvSpPr txBox="1">
            <a:spLocks noGrp="1"/>
          </p:cNvSpPr>
          <p:nvPr>
            <p:ph type="title" idx="2"/>
          </p:nvPr>
        </p:nvSpPr>
        <p:spPr>
          <a:xfrm>
            <a:off x="409329" y="2787467"/>
            <a:ext cx="3918122" cy="4985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3600" dirty="0"/>
              <a:t>Data Preperation</a:t>
            </a:r>
            <a:endParaRPr sz="3600" dirty="0"/>
          </a:p>
        </p:txBody>
      </p:sp>
    </p:spTree>
    <p:extLst>
      <p:ext uri="{BB962C8B-B14F-4D97-AF65-F5344CB8AC3E}">
        <p14:creationId xmlns:p14="http://schemas.microsoft.com/office/powerpoint/2010/main" val="70730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61968"/>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Data Preparation</a:t>
            </a:r>
          </a:p>
        </p:txBody>
      </p:sp>
      <p:sp>
        <p:nvSpPr>
          <p:cNvPr id="824" name="Google Shape;824;p40"/>
          <p:cNvSpPr txBox="1">
            <a:spLocks noGrp="1"/>
          </p:cNvSpPr>
          <p:nvPr>
            <p:ph type="body" idx="3"/>
          </p:nvPr>
        </p:nvSpPr>
        <p:spPr>
          <a:xfrm>
            <a:off x="5061097" y="1385952"/>
            <a:ext cx="3667227" cy="3260066"/>
          </a:xfrm>
          <a:prstGeom prst="rect">
            <a:avLst/>
          </a:prstGeom>
        </p:spPr>
        <p:txBody>
          <a:bodyPr spcFirstLastPara="1" wrap="square" lIns="0" tIns="0" rIns="0" bIns="0" anchor="t" anchorCtr="0">
            <a:noAutofit/>
          </a:bodyPr>
          <a:lstStyle/>
          <a:p>
            <a:pPr marL="171450" indent="-171450">
              <a:spcAft>
                <a:spcPts val="400"/>
              </a:spcAft>
            </a:pPr>
            <a:r>
              <a:rPr lang="en-IN" sz="1400" dirty="0">
                <a:latin typeface="Calibri" panose="020F0502020204030204" pitchFamily="34" charset="0"/>
              </a:rPr>
              <a:t>We have aggregated Sensor Data together with Tags Data, it represents 1 row in a final dataset.</a:t>
            </a:r>
          </a:p>
          <a:p>
            <a:pPr marL="171450" indent="-171450">
              <a:spcAft>
                <a:spcPts val="400"/>
              </a:spcAft>
            </a:pPr>
            <a:r>
              <a:rPr lang="en-IN" sz="1400" dirty="0">
                <a:latin typeface="Calibri" panose="020F0502020204030204" pitchFamily="34" charset="0"/>
              </a:rPr>
              <a:t>We have used </a:t>
            </a:r>
            <a:r>
              <a:rPr lang="en-IN" sz="1400" dirty="0" err="1">
                <a:latin typeface="Calibri" panose="020F0502020204030204" pitchFamily="34" charset="0"/>
              </a:rPr>
              <a:t>Device_ID</a:t>
            </a:r>
            <a:r>
              <a:rPr lang="en-IN" sz="1400" dirty="0">
                <a:latin typeface="Calibri" panose="020F0502020204030204" pitchFamily="34" charset="0"/>
              </a:rPr>
              <a:t>, </a:t>
            </a:r>
            <a:r>
              <a:rPr lang="en-IN" sz="1400" dirty="0" err="1">
                <a:latin typeface="Calibri" panose="020F0502020204030204" pitchFamily="34" charset="0"/>
              </a:rPr>
              <a:t>Event_ID</a:t>
            </a:r>
            <a:r>
              <a:rPr lang="en-IN" sz="1400" dirty="0">
                <a:latin typeface="Calibri" panose="020F0502020204030204" pitchFamily="34" charset="0"/>
              </a:rPr>
              <a:t>, </a:t>
            </a:r>
            <a:r>
              <a:rPr lang="en-IN" sz="1400" dirty="0" err="1">
                <a:latin typeface="Calibri" panose="020F0502020204030204" pitchFamily="34" charset="0"/>
              </a:rPr>
              <a:t>Event_start_time</a:t>
            </a:r>
            <a:r>
              <a:rPr lang="en-IN" sz="1400" dirty="0">
                <a:latin typeface="Calibri" panose="020F0502020204030204" pitchFamily="34" charset="0"/>
              </a:rPr>
              <a:t>, tags, </a:t>
            </a:r>
            <a:r>
              <a:rPr lang="en-IN" sz="1400" dirty="0" err="1">
                <a:latin typeface="Calibri" panose="020F0502020204030204" pitchFamily="34" charset="0"/>
              </a:rPr>
              <a:t>Name_of_cat</a:t>
            </a:r>
            <a:r>
              <a:rPr lang="en-IN" sz="1400" dirty="0">
                <a:latin typeface="Calibri" panose="020F0502020204030204" pitchFamily="34" charset="0"/>
              </a:rPr>
              <a:t>, </a:t>
            </a:r>
            <a:r>
              <a:rPr lang="en-IN" sz="1400" dirty="0" err="1">
                <a:latin typeface="Calibri" panose="020F0502020204030204" pitchFamily="34" charset="0"/>
              </a:rPr>
              <a:t>Weight_of_cat</a:t>
            </a:r>
            <a:r>
              <a:rPr lang="en-IN" sz="1400" dirty="0">
                <a:latin typeface="Calibri" panose="020F0502020204030204" pitchFamily="34" charset="0"/>
              </a:rPr>
              <a:t>.</a:t>
            </a:r>
          </a:p>
          <a:p>
            <a:pPr marL="171450" indent="-171450">
              <a:spcAft>
                <a:spcPts val="400"/>
              </a:spcAft>
            </a:pPr>
            <a:r>
              <a:rPr lang="en-IN" sz="1400" dirty="0">
                <a:latin typeface="Calibri" panose="020F0502020204030204" pitchFamily="34" charset="0"/>
              </a:rPr>
              <a:t>We have calculated </a:t>
            </a:r>
            <a:r>
              <a:rPr lang="en-IN" sz="1400" dirty="0" err="1">
                <a:latin typeface="Calibri" panose="020F0502020204030204" pitchFamily="34" charset="0"/>
              </a:rPr>
              <a:t>Tare_Weight</a:t>
            </a:r>
            <a:r>
              <a:rPr lang="en-IN" sz="1400" dirty="0">
                <a:latin typeface="Calibri" panose="020F0502020204030204" pitchFamily="34" charset="0"/>
              </a:rPr>
              <a:t> from Sensor Data.</a:t>
            </a:r>
          </a:p>
          <a:p>
            <a:pPr marL="171450" indent="-171450">
              <a:spcAft>
                <a:spcPts val="400"/>
              </a:spcAft>
            </a:pPr>
            <a:r>
              <a:rPr lang="en-IN" sz="1400" dirty="0">
                <a:latin typeface="Calibri" panose="020F0502020204030204" pitchFamily="34" charset="0"/>
              </a:rPr>
              <a:t>We got activity label from Tags.</a:t>
            </a:r>
          </a:p>
          <a:p>
            <a:pPr marL="171450" indent="-171450">
              <a:spcAft>
                <a:spcPts val="400"/>
              </a:spcAft>
            </a:pPr>
            <a:endParaRPr lang="en-IN" sz="1400" dirty="0">
              <a:latin typeface="Calibri" panose="020F0502020204030204" pitchFamily="34" charset="0"/>
            </a:endParaRPr>
          </a:p>
          <a:p>
            <a:pPr marL="171450" indent="-171450">
              <a:spcAft>
                <a:spcPts val="400"/>
              </a:spcAft>
            </a:pPr>
            <a:endParaRPr lang="en-IN" sz="1400" dirty="0">
              <a:latin typeface="Calibri" panose="020F0502020204030204" pitchFamily="34" charset="0"/>
            </a:endParaRPr>
          </a:p>
          <a:p>
            <a:pPr marL="171450" indent="-171450">
              <a:spcAft>
                <a:spcPts val="400"/>
              </a:spcAft>
            </a:pPr>
            <a:endParaRPr lang="en-IN" sz="1400" dirty="0">
              <a:latin typeface="Calibri" panose="020F0502020204030204" pitchFamily="34" charset="0"/>
            </a:endParaRPr>
          </a:p>
          <a:p>
            <a:pPr marL="171450" indent="-171450">
              <a:spcAft>
                <a:spcPts val="400"/>
              </a:spcAft>
            </a:pPr>
            <a:endParaRPr lang="en-IN" sz="1400" dirty="0">
              <a:latin typeface="Calibri" panose="020F0502020204030204" pitchFamily="34" charset="0"/>
            </a:endParaRPr>
          </a:p>
          <a:p>
            <a:pPr marL="0" lvl="0" indent="0" algn="l" rtl="0">
              <a:spcBef>
                <a:spcPts val="0"/>
              </a:spcBef>
              <a:spcAft>
                <a:spcPts val="400"/>
              </a:spcAft>
              <a:buNone/>
            </a:pPr>
            <a:endParaRPr sz="1400" dirty="0"/>
          </a:p>
        </p:txBody>
      </p:sp>
      <p:sp>
        <p:nvSpPr>
          <p:cNvPr id="825" name="Google Shape;825;p40"/>
          <p:cNvSpPr txBox="1">
            <a:spLocks noGrp="1"/>
          </p:cNvSpPr>
          <p:nvPr>
            <p:ph type="subTitle" idx="4"/>
          </p:nvPr>
        </p:nvSpPr>
        <p:spPr>
          <a:xfrm>
            <a:off x="5061097" y="975400"/>
            <a:ext cx="3667228" cy="260400"/>
          </a:xfrm>
          <a:prstGeom prst="rect">
            <a:avLst/>
          </a:prstGeom>
        </p:spPr>
        <p:txBody>
          <a:bodyPr spcFirstLastPara="1" wrap="square" lIns="0" tIns="0" rIns="0" bIns="0" anchor="t" anchorCtr="0">
            <a:noAutofit/>
          </a:bodyPr>
          <a:lstStyle/>
          <a:p>
            <a:pPr marL="0" indent="0"/>
            <a:r>
              <a:rPr lang="en-IN" sz="1600" dirty="0"/>
              <a:t>Data selection</a:t>
            </a:r>
          </a:p>
          <a:p>
            <a:pPr marL="0" lvl="0" indent="0" algn="l" rtl="0">
              <a:spcBef>
                <a:spcPts val="0"/>
              </a:spcBef>
              <a:spcAft>
                <a:spcPts val="0"/>
              </a:spcAft>
              <a:buNone/>
            </a:pPr>
            <a:endParaRPr sz="1600" dirty="0"/>
          </a:p>
        </p:txBody>
      </p:sp>
      <p:sp>
        <p:nvSpPr>
          <p:cNvPr id="826" name="Google Shape;826;p40"/>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p>
            <a:pPr marL="0" indent="0"/>
            <a:r>
              <a:rPr lang="en-IN" sz="1600" dirty="0"/>
              <a:t>Data Sufficiency</a:t>
            </a:r>
          </a:p>
          <a:p>
            <a:pPr marL="0" lvl="0" indent="0" algn="l" rtl="0">
              <a:spcBef>
                <a:spcPts val="0"/>
              </a:spcBef>
              <a:spcAft>
                <a:spcPts val="0"/>
              </a:spcAft>
              <a:buNone/>
            </a:pPr>
            <a:endParaRPr sz="1600" dirty="0"/>
          </a:p>
        </p:txBody>
      </p:sp>
      <p:sp>
        <p:nvSpPr>
          <p:cNvPr id="827" name="Google Shape;827;p40"/>
          <p:cNvSpPr txBox="1">
            <a:spLocks noGrp="1"/>
          </p:cNvSpPr>
          <p:nvPr>
            <p:ph type="body" idx="1"/>
          </p:nvPr>
        </p:nvSpPr>
        <p:spPr>
          <a:xfrm>
            <a:off x="415625" y="1385952"/>
            <a:ext cx="4475352" cy="3238800"/>
          </a:xfrm>
          <a:prstGeom prst="rect">
            <a:avLst/>
          </a:prstGeom>
        </p:spPr>
        <p:txBody>
          <a:bodyPr spcFirstLastPara="1" wrap="square" lIns="0" tIns="0" rIns="0" bIns="0" anchor="t" anchorCtr="0">
            <a:noAutofit/>
          </a:bodyPr>
          <a:lstStyle/>
          <a:p>
            <a:pPr marL="171450" indent="-171450">
              <a:spcAft>
                <a:spcPts val="400"/>
              </a:spcAft>
            </a:pPr>
            <a:r>
              <a:rPr lang="en-IN" sz="1400" dirty="0">
                <a:effectLst/>
                <a:latin typeface="Calibri" panose="020F0502020204030204" pitchFamily="34" charset="0"/>
                <a:ea typeface="Calibri" panose="020F0502020204030204" pitchFamily="34" charset="0"/>
              </a:rPr>
              <a:t>Event Load Sensor Data: Event named load sensor data containing timesteps and Load Sensor values.</a:t>
            </a:r>
          </a:p>
          <a:p>
            <a:pPr marL="171450" indent="-171450">
              <a:spcAft>
                <a:spcPts val="400"/>
              </a:spcAft>
            </a:pPr>
            <a:r>
              <a:rPr lang="en-IN" sz="1400" dirty="0">
                <a:latin typeface="Calibri" panose="020F0502020204030204" pitchFamily="34" charset="0"/>
              </a:rPr>
              <a:t>Tags Data: Event named label/tag data containing the information about the event such as cat name, event tags, free text etc.</a:t>
            </a:r>
          </a:p>
          <a:p>
            <a:pPr marL="171450" indent="-171450">
              <a:spcAft>
                <a:spcPts val="400"/>
              </a:spcAft>
            </a:pPr>
            <a:r>
              <a:rPr lang="en-IN" sz="1400" dirty="0">
                <a:latin typeface="Calibri" panose="020F0502020204030204" pitchFamily="34" charset="0"/>
              </a:rPr>
              <a:t>Total number of files given 26150, 13075 files containing sensor data, 13075 containing Tags Data, so in total we have 13075 unique events.</a:t>
            </a:r>
          </a:p>
          <a:p>
            <a:pPr marL="171450" indent="-171450">
              <a:spcAft>
                <a:spcPts val="400"/>
              </a:spcAft>
            </a:pPr>
            <a:r>
              <a:rPr lang="en-US" sz="1400" dirty="0">
                <a:latin typeface="Calibri" panose="020F0502020204030204" pitchFamily="34" charset="0"/>
              </a:rPr>
              <a:t>We have data of 51 cats across 82 devices, for 474 days (29-06-2020 - 16-10-2021)</a:t>
            </a:r>
            <a:endParaRPr lang="en-IN" sz="1400" dirty="0">
              <a:latin typeface="Calibri" panose="020F0502020204030204" pitchFamily="34" charset="0"/>
            </a:endParaRPr>
          </a:p>
          <a:p>
            <a:pPr marL="171450" indent="-171450">
              <a:spcAft>
                <a:spcPts val="400"/>
              </a:spcAft>
            </a:pPr>
            <a:r>
              <a:rPr lang="en-IN" sz="1400" dirty="0"/>
              <a:t>Missing Values:</a:t>
            </a:r>
          </a:p>
          <a:p>
            <a:pPr marL="628650" lvl="1" indent="-171450">
              <a:spcAft>
                <a:spcPts val="400"/>
              </a:spcAft>
            </a:pPr>
            <a:r>
              <a:rPr lang="en-IN" sz="1400" dirty="0"/>
              <a:t>Tags Data</a:t>
            </a:r>
          </a:p>
          <a:p>
            <a:pPr marL="1143000" lvl="2" indent="-228600">
              <a:spcBef>
                <a:spcPts val="0"/>
              </a:spcBef>
              <a:spcAft>
                <a:spcPts val="400"/>
              </a:spcAft>
            </a:pPr>
            <a:r>
              <a:rPr lang="en-IN" sz="1400" dirty="0" err="1"/>
              <a:t>Name_of_cat</a:t>
            </a:r>
            <a:r>
              <a:rPr lang="en-IN" sz="1400" dirty="0"/>
              <a:t> – 246 values missing</a:t>
            </a:r>
          </a:p>
          <a:p>
            <a:pPr marL="1143000" lvl="2" indent="-228600">
              <a:spcBef>
                <a:spcPts val="0"/>
              </a:spcBef>
              <a:spcAft>
                <a:spcPts val="400"/>
              </a:spcAft>
            </a:pPr>
            <a:r>
              <a:rPr lang="en-IN" sz="1400" dirty="0" err="1"/>
              <a:t>Tare_Weight</a:t>
            </a:r>
            <a:r>
              <a:rPr lang="en-IN" sz="1400" dirty="0"/>
              <a:t> – 1013 values missing</a:t>
            </a:r>
          </a:p>
          <a:p>
            <a:pPr marL="1143000" lvl="2" indent="-228600">
              <a:spcBef>
                <a:spcPts val="0"/>
              </a:spcBef>
              <a:spcAft>
                <a:spcPts val="400"/>
              </a:spcAft>
            </a:pPr>
            <a:r>
              <a:rPr lang="en-IN" sz="1400" dirty="0"/>
              <a:t>Activity – 3 values missing</a:t>
            </a:r>
          </a:p>
          <a:p>
            <a:pPr marL="1143000" lvl="2" indent="-228600">
              <a:spcBef>
                <a:spcPts val="0"/>
              </a:spcBef>
              <a:spcAft>
                <a:spcPts val="400"/>
              </a:spcAft>
            </a:pPr>
            <a:endParaRPr lang="en-IN" sz="1200" dirty="0"/>
          </a:p>
        </p:txBody>
      </p:sp>
    </p:spTree>
    <p:extLst>
      <p:ext uri="{BB962C8B-B14F-4D97-AF65-F5344CB8AC3E}">
        <p14:creationId xmlns:p14="http://schemas.microsoft.com/office/powerpoint/2010/main" val="415118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61968"/>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Data Preparation</a:t>
            </a:r>
          </a:p>
        </p:txBody>
      </p:sp>
      <p:sp>
        <p:nvSpPr>
          <p:cNvPr id="824" name="Google Shape;824;p40"/>
          <p:cNvSpPr txBox="1">
            <a:spLocks noGrp="1"/>
          </p:cNvSpPr>
          <p:nvPr>
            <p:ph type="body" idx="3"/>
          </p:nvPr>
        </p:nvSpPr>
        <p:spPr>
          <a:xfrm>
            <a:off x="4571949" y="1409550"/>
            <a:ext cx="4156376" cy="3238800"/>
          </a:xfrm>
          <a:prstGeom prst="rect">
            <a:avLst/>
          </a:prstGeom>
        </p:spPr>
        <p:txBody>
          <a:bodyPr spcFirstLastPara="1" wrap="square" lIns="0" tIns="0" rIns="0" bIns="0" anchor="t" anchorCtr="0">
            <a:noAutofit/>
          </a:bodyPr>
          <a:lstStyle/>
          <a:p>
            <a:pPr marL="171450" indent="-171450">
              <a:spcAft>
                <a:spcPts val="400"/>
              </a:spcAft>
            </a:pPr>
            <a:r>
              <a:rPr lang="en-IN" sz="1400" dirty="0"/>
              <a:t>By project’s objective we have 2 models to create:</a:t>
            </a:r>
          </a:p>
          <a:p>
            <a:pPr marL="628650" lvl="1" indent="-171450">
              <a:spcAft>
                <a:spcPts val="400"/>
              </a:spcAft>
            </a:pPr>
            <a:r>
              <a:rPr lang="en-IN" sz="1400" dirty="0"/>
              <a:t>To identify if a given activity is Elimination or Non-Elimination.</a:t>
            </a:r>
          </a:p>
          <a:p>
            <a:pPr marL="628650" lvl="1" indent="-171450">
              <a:spcAft>
                <a:spcPts val="400"/>
              </a:spcAft>
            </a:pPr>
            <a:r>
              <a:rPr lang="en-IN" sz="1400" dirty="0"/>
              <a:t>If its Elimination, it is Urination or Defecation.</a:t>
            </a:r>
          </a:p>
          <a:p>
            <a:pPr marL="171450" indent="-171450">
              <a:spcAft>
                <a:spcPts val="400"/>
              </a:spcAft>
            </a:pPr>
            <a:endParaRPr lang="en-IN" sz="1400" dirty="0"/>
          </a:p>
          <a:p>
            <a:pPr marL="171450" indent="-171450">
              <a:spcAft>
                <a:spcPts val="400"/>
              </a:spcAft>
            </a:pPr>
            <a:r>
              <a:rPr lang="en-IN" sz="1400" dirty="0"/>
              <a:t>So we will have two Target Variable, one for each model.</a:t>
            </a:r>
          </a:p>
          <a:p>
            <a:pPr marL="171450" indent="-171450">
              <a:spcAft>
                <a:spcPts val="400"/>
              </a:spcAft>
            </a:pPr>
            <a:r>
              <a:rPr lang="en-IN" sz="1400" dirty="0"/>
              <a:t>For first model Elimination column will be target variable, it will have 1 as value in case of Elimination and 0 in case of Non-Elimination.</a:t>
            </a:r>
          </a:p>
          <a:p>
            <a:pPr marL="171450" indent="-171450">
              <a:spcAft>
                <a:spcPts val="400"/>
              </a:spcAft>
            </a:pPr>
            <a:r>
              <a:rPr lang="en-IN" sz="1400" dirty="0"/>
              <a:t>For second model Urination/Defecation column will be target variable, it will have 0 in case of Urination and 1 in case of Defecation</a:t>
            </a:r>
          </a:p>
        </p:txBody>
      </p:sp>
      <p:sp>
        <p:nvSpPr>
          <p:cNvPr id="825" name="Google Shape;825;p40"/>
          <p:cNvSpPr txBox="1">
            <a:spLocks noGrp="1"/>
          </p:cNvSpPr>
          <p:nvPr>
            <p:ph type="subTitle" idx="4"/>
          </p:nvPr>
        </p:nvSpPr>
        <p:spPr>
          <a:xfrm>
            <a:off x="4571949" y="975400"/>
            <a:ext cx="4156376"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latin typeface="Calibri" panose="020F0502020204030204" pitchFamily="34" charset="0"/>
                <a:ea typeface="Calibri" panose="020F0502020204030204" pitchFamily="34" charset="0"/>
              </a:rPr>
              <a:t>T</a:t>
            </a:r>
            <a:r>
              <a:rPr lang="en-IN" sz="1800" dirty="0">
                <a:effectLst/>
                <a:latin typeface="Calibri" panose="020F0502020204030204" pitchFamily="34" charset="0"/>
                <a:ea typeface="Calibri" panose="020F0502020204030204" pitchFamily="34" charset="0"/>
              </a:rPr>
              <a:t>arget variable</a:t>
            </a:r>
            <a:endParaRPr sz="1600" dirty="0"/>
          </a:p>
        </p:txBody>
      </p:sp>
      <p:sp>
        <p:nvSpPr>
          <p:cNvPr id="826" name="Google Shape;826;p40"/>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latin typeface="Calibri" panose="020F0502020204030204" pitchFamily="34" charset="0"/>
                <a:ea typeface="Calibri" panose="020F0502020204030204" pitchFamily="34" charset="0"/>
              </a:rPr>
              <a:t>M</a:t>
            </a:r>
            <a:r>
              <a:rPr lang="en-IN" sz="1800" dirty="0">
                <a:effectLst/>
                <a:latin typeface="Calibri" panose="020F0502020204030204" pitchFamily="34" charset="0"/>
                <a:ea typeface="Calibri" panose="020F0502020204030204" pitchFamily="34" charset="0"/>
              </a:rPr>
              <a:t>erging the data</a:t>
            </a:r>
            <a:endParaRPr sz="1600" dirty="0"/>
          </a:p>
        </p:txBody>
      </p:sp>
      <p:sp>
        <p:nvSpPr>
          <p:cNvPr id="3" name="Text Placeholder 2">
            <a:extLst>
              <a:ext uri="{FF2B5EF4-FFF2-40B4-BE49-F238E27FC236}">
                <a16:creationId xmlns:a16="http://schemas.microsoft.com/office/drawing/2014/main" id="{BCD43106-DE59-EDC8-D44B-CF42BF36C736}"/>
              </a:ext>
            </a:extLst>
          </p:cNvPr>
          <p:cNvSpPr>
            <a:spLocks noGrp="1"/>
          </p:cNvSpPr>
          <p:nvPr>
            <p:ph type="body" idx="1"/>
          </p:nvPr>
        </p:nvSpPr>
        <p:spPr>
          <a:xfrm>
            <a:off x="318977" y="1409550"/>
            <a:ext cx="3973848" cy="3238800"/>
          </a:xfrm>
        </p:spPr>
        <p:txBody>
          <a:bodyPr/>
          <a:lstStyle/>
          <a:p>
            <a:r>
              <a:rPr lang="en-IN" sz="1400" dirty="0">
                <a:latin typeface="Calibri" panose="020F0502020204030204" pitchFamily="34" charset="0"/>
              </a:rPr>
              <a:t>We have joined </a:t>
            </a:r>
            <a:r>
              <a:rPr lang="en-IN" sz="1400" dirty="0" err="1">
                <a:latin typeface="Calibri" panose="020F0502020204030204" pitchFamily="34" charset="0"/>
              </a:rPr>
              <a:t>joined</a:t>
            </a:r>
            <a:r>
              <a:rPr lang="en-IN" sz="1400" dirty="0">
                <a:latin typeface="Calibri" panose="020F0502020204030204" pitchFamily="34" charset="0"/>
              </a:rPr>
              <a:t> Load Sensor Data and Tags Data on Event ID.</a:t>
            </a:r>
          </a:p>
          <a:p>
            <a:r>
              <a:rPr lang="en-IN" sz="1400" dirty="0">
                <a:latin typeface="Calibri" panose="020F0502020204030204" pitchFamily="34" charset="0"/>
              </a:rPr>
              <a:t>For each </a:t>
            </a:r>
            <a:r>
              <a:rPr lang="en-IN" sz="1400" dirty="0" err="1">
                <a:latin typeface="Calibri" panose="020F0502020204030204" pitchFamily="34" charset="0"/>
              </a:rPr>
              <a:t>Event_Id</a:t>
            </a:r>
            <a:r>
              <a:rPr lang="en-IN" sz="1400" dirty="0">
                <a:latin typeface="Calibri" panose="020F0502020204030204" pitchFamily="34" charset="0"/>
              </a:rPr>
              <a:t> we have a sensor data that contains multiple rows, so we have aggregated them and created multiple features from them.</a:t>
            </a:r>
          </a:p>
          <a:p>
            <a:endParaRPr lang="en-IN" sz="1400" dirty="0">
              <a:latin typeface="Calibri" panose="020F0502020204030204" pitchFamily="34" charset="0"/>
            </a:endParaRPr>
          </a:p>
          <a:p>
            <a:pPr marL="165100" indent="0">
              <a:buNone/>
            </a:pPr>
            <a:endParaRPr lang="en-IN" sz="1400" dirty="0">
              <a:latin typeface="Calibri" panose="020F0502020204030204" pitchFamily="34" charset="0"/>
            </a:endParaRPr>
          </a:p>
        </p:txBody>
      </p:sp>
      <p:pic>
        <p:nvPicPr>
          <p:cNvPr id="5" name="Picture 4">
            <a:extLst>
              <a:ext uri="{FF2B5EF4-FFF2-40B4-BE49-F238E27FC236}">
                <a16:creationId xmlns:a16="http://schemas.microsoft.com/office/drawing/2014/main" id="{3BE9E6D3-B14D-11F8-0EC2-3AEC1CCDCD84}"/>
              </a:ext>
            </a:extLst>
          </p:cNvPr>
          <p:cNvPicPr>
            <a:picLocks noChangeAspect="1"/>
          </p:cNvPicPr>
          <p:nvPr/>
        </p:nvPicPr>
        <p:blipFill>
          <a:blip r:embed="rId3"/>
          <a:stretch>
            <a:fillRect/>
          </a:stretch>
        </p:blipFill>
        <p:spPr>
          <a:xfrm>
            <a:off x="628226" y="2571750"/>
            <a:ext cx="2433952" cy="2339200"/>
          </a:xfrm>
          <a:prstGeom prst="rect">
            <a:avLst/>
          </a:prstGeom>
        </p:spPr>
      </p:pic>
    </p:spTree>
    <p:extLst>
      <p:ext uri="{BB962C8B-B14F-4D97-AF65-F5344CB8AC3E}">
        <p14:creationId xmlns:p14="http://schemas.microsoft.com/office/powerpoint/2010/main" val="15305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fontScale="90000"/>
          </a:bodyPr>
          <a:lstStyle/>
          <a:p>
            <a:pPr marL="0" lvl="0" indent="0" algn="l" rtl="0">
              <a:spcBef>
                <a:spcPts val="0"/>
              </a:spcBef>
              <a:spcAft>
                <a:spcPts val="0"/>
              </a:spcAft>
              <a:buNone/>
            </a:pPr>
            <a:r>
              <a:rPr lang="en" dirty="0"/>
              <a:t>03</a:t>
            </a:r>
            <a:br>
              <a:rPr lang="en" dirty="0"/>
            </a:br>
            <a:endParaRPr dirty="0"/>
          </a:p>
        </p:txBody>
      </p:sp>
      <p:sp>
        <p:nvSpPr>
          <p:cNvPr id="721" name="Google Shape;721;p33"/>
          <p:cNvSpPr txBox="1">
            <a:spLocks noGrp="1"/>
          </p:cNvSpPr>
          <p:nvPr>
            <p:ph type="title" idx="2"/>
          </p:nvPr>
        </p:nvSpPr>
        <p:spPr>
          <a:xfrm>
            <a:off x="409328" y="2787467"/>
            <a:ext cx="6044635" cy="498598"/>
          </a:xfrm>
          <a:prstGeom prst="rect">
            <a:avLst/>
          </a:prstGeom>
        </p:spPr>
        <p:txBody>
          <a:bodyPr spcFirstLastPara="1" wrap="square" lIns="0" tIns="0" rIns="0" bIns="0" anchor="t" anchorCtr="0">
            <a:spAutoFit/>
          </a:bodyPr>
          <a:lstStyle/>
          <a:p>
            <a:r>
              <a:rPr lang="en-IN" sz="3600" dirty="0"/>
              <a:t>Feature Engineering</a:t>
            </a:r>
            <a:endParaRPr sz="3600" dirty="0"/>
          </a:p>
        </p:txBody>
      </p:sp>
    </p:spTree>
    <p:extLst>
      <p:ext uri="{BB962C8B-B14F-4D97-AF65-F5344CB8AC3E}">
        <p14:creationId xmlns:p14="http://schemas.microsoft.com/office/powerpoint/2010/main" val="131220727"/>
      </p:ext>
    </p:extLst>
  </p:cSld>
  <p:clrMapOvr>
    <a:masterClrMapping/>
  </p:clrMapOvr>
</p:sld>
</file>

<file path=ppt/theme/theme1.xml><?xml version="1.0" encoding="utf-8"?>
<a:theme xmlns:a="http://schemas.openxmlformats.org/drawingml/2006/main"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26126</TotalTime>
  <Words>3884</Words>
  <Application>Microsoft Office PowerPoint</Application>
  <PresentationFormat>On-screen Show (16:9)</PresentationFormat>
  <Paragraphs>377</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Helvetica Neue</vt:lpstr>
      <vt:lpstr>Poppins Medium</vt:lpstr>
      <vt:lpstr>Arial</vt:lpstr>
      <vt:lpstr>Trebuchet MS</vt:lpstr>
      <vt:lpstr>Poppins</vt:lpstr>
      <vt:lpstr>Tiger Template</vt:lpstr>
      <vt:lpstr>Cat Checker – Elimination Classification</vt:lpstr>
      <vt:lpstr>Topics</vt:lpstr>
      <vt:lpstr>01</vt:lpstr>
      <vt:lpstr>Problem Understanding and  Objective </vt:lpstr>
      <vt:lpstr>How to use solution</vt:lpstr>
      <vt:lpstr>02 </vt:lpstr>
      <vt:lpstr>Data Preparation</vt:lpstr>
      <vt:lpstr>Data Preparation</vt:lpstr>
      <vt:lpstr>03 </vt:lpstr>
      <vt:lpstr>Feature Engineering </vt:lpstr>
      <vt:lpstr>PowerPoint Presentation</vt:lpstr>
      <vt:lpstr>04 </vt:lpstr>
      <vt:lpstr>Sensor data</vt:lpstr>
      <vt:lpstr>Tare Weight</vt:lpstr>
      <vt:lpstr>Cat Weight</vt:lpstr>
      <vt:lpstr>Activity – Non-Elimination, Urination, Defecation</vt:lpstr>
      <vt:lpstr>Cat Behaviour Across different Cat  Morphology</vt:lpstr>
      <vt:lpstr>Cat Name</vt:lpstr>
      <vt:lpstr>Device_ID</vt:lpstr>
      <vt:lpstr>Sit Time </vt:lpstr>
      <vt:lpstr>PowerPoint Presentation</vt:lpstr>
      <vt:lpstr>Points Count </vt:lpstr>
      <vt:lpstr>PowerPoint Presentation</vt:lpstr>
      <vt:lpstr>Points Percentage </vt:lpstr>
      <vt:lpstr>PowerPoint Presentation</vt:lpstr>
      <vt:lpstr>Weight Variance</vt:lpstr>
      <vt:lpstr>PowerPoint Presentation</vt:lpstr>
      <vt:lpstr>Stepping In Time</vt:lpstr>
      <vt:lpstr>Time Stepped</vt:lpstr>
      <vt:lpstr>Event Start Time(Hours)</vt:lpstr>
      <vt:lpstr>PowerPoint Presentation</vt:lpstr>
      <vt:lpstr>PowerPoint Presentation</vt:lpstr>
      <vt:lpstr>05</vt:lpstr>
      <vt:lpstr>Filters</vt:lpstr>
      <vt:lpstr>FIRST MODEL - To classify Elimination and Non-Elimination</vt:lpstr>
      <vt:lpstr>PowerPoint Presentation</vt:lpstr>
      <vt:lpstr>PowerPoint Presentation</vt:lpstr>
      <vt:lpstr>PowerPoint Presentation</vt:lpstr>
      <vt:lpstr>PowerPoint Presentation</vt:lpstr>
      <vt:lpstr>PowerPoint Presentation</vt:lpstr>
      <vt:lpstr>SECOND MODEL - To classify Urination and Defecation</vt:lpstr>
      <vt:lpstr>PowerPoint Presentation</vt:lpstr>
      <vt:lpstr>PowerPoint Presentation</vt:lpstr>
      <vt:lpstr>PowerPoint Presentation</vt:lpstr>
      <vt:lpstr>PowerPoint Presentation</vt:lpstr>
      <vt:lpstr>PowerPoint Presentation</vt:lpstr>
      <vt:lpstr>06</vt:lpstr>
      <vt:lpstr>Business Insights</vt:lpstr>
      <vt:lpstr>07</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Comes Here</dc:title>
  <dc:creator>Kaushik Agrawal</dc:creator>
  <cp:lastModifiedBy>Kaushik Agrawal</cp:lastModifiedBy>
  <cp:revision>41</cp:revision>
  <dcterms:modified xsi:type="dcterms:W3CDTF">2022-12-04T21:40:49Z</dcterms:modified>
</cp:coreProperties>
</file>