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08" r:id="rId2"/>
  </p:sldMasterIdLst>
  <p:sldIdLst>
    <p:sldId id="256" r:id="rId3"/>
    <p:sldId id="257" r:id="rId4"/>
    <p:sldId id="258" r:id="rId5"/>
    <p:sldId id="260" r:id="rId6"/>
    <p:sldId id="261" r:id="rId7"/>
    <p:sldId id="259" r:id="rId8"/>
    <p:sldId id="262" r:id="rId9"/>
    <p:sldId id="263" r:id="rId10"/>
    <p:sldId id="264" r:id="rId11"/>
    <p:sldId id="266"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2.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sv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image" Target="../media/image3.svg"/><Relationship Id="rId1" Type="http://schemas.openxmlformats.org/officeDocument/2006/relationships/image" Target="../media/image12.png"/><Relationship Id="rId6" Type="http://schemas.openxmlformats.org/officeDocument/2006/relationships/image" Target="../media/image7.svg"/><Relationship Id="rId5" Type="http://schemas.openxmlformats.org/officeDocument/2006/relationships/image" Target="../media/image14.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6.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sv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B4F728-5774-49B8-8C5A-E5ADB50EFFD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C8BF688-6C8A-4E0A-8940-5BAC4C484C63}">
      <dgm:prSet/>
      <dgm:spPr/>
      <dgm:t>
        <a:bodyPr/>
        <a:lstStyle/>
        <a:p>
          <a:r>
            <a:rPr lang="en-US"/>
            <a:t>Long short-term memory (LSTM) or “LSTMs” is an artificial recurrent neural network (RNN) architecture used in the field of deep learning.</a:t>
          </a:r>
        </a:p>
      </dgm:t>
    </dgm:pt>
    <dgm:pt modelId="{3D4618D2-F91E-4D80-B695-8E2A70CE1707}" type="parTrans" cxnId="{D1B8004F-1BEF-4E58-AF1F-87D3AD696A65}">
      <dgm:prSet/>
      <dgm:spPr/>
      <dgm:t>
        <a:bodyPr/>
        <a:lstStyle/>
        <a:p>
          <a:endParaRPr lang="en-US"/>
        </a:p>
      </dgm:t>
    </dgm:pt>
    <dgm:pt modelId="{A3834B1F-ED01-48A6-B1B1-F5A20F41845B}" type="sibTrans" cxnId="{D1B8004F-1BEF-4E58-AF1F-87D3AD696A65}">
      <dgm:prSet/>
      <dgm:spPr/>
      <dgm:t>
        <a:bodyPr/>
        <a:lstStyle/>
        <a:p>
          <a:endParaRPr lang="en-US"/>
        </a:p>
      </dgm:t>
    </dgm:pt>
    <dgm:pt modelId="{C59FF4D0-6210-4E62-9F70-10893023FF1B}">
      <dgm:prSet/>
      <dgm:spPr/>
      <dgm:t>
        <a:bodyPr/>
        <a:lstStyle/>
        <a:p>
          <a:r>
            <a:rPr lang="en-US"/>
            <a:t>LSTM networks have a characterized feedback connection and are capable of processing not only single data points but entire sequences and series of data.</a:t>
          </a:r>
        </a:p>
      </dgm:t>
    </dgm:pt>
    <dgm:pt modelId="{2AB853E6-B6AC-4204-A764-022BFB2008BA}" type="parTrans" cxnId="{D6634E07-4870-4F66-914B-8D1FBE8E0416}">
      <dgm:prSet/>
      <dgm:spPr/>
      <dgm:t>
        <a:bodyPr/>
        <a:lstStyle/>
        <a:p>
          <a:endParaRPr lang="en-US"/>
        </a:p>
      </dgm:t>
    </dgm:pt>
    <dgm:pt modelId="{6173B204-9E43-4481-8C23-CEEB19F4C0B5}" type="sibTrans" cxnId="{D6634E07-4870-4F66-914B-8D1FBE8E0416}">
      <dgm:prSet/>
      <dgm:spPr/>
      <dgm:t>
        <a:bodyPr/>
        <a:lstStyle/>
        <a:p>
          <a:endParaRPr lang="en-US"/>
        </a:p>
      </dgm:t>
    </dgm:pt>
    <dgm:pt modelId="{8261C849-1965-4AB0-848D-34FF7E1A9518}">
      <dgm:prSet/>
      <dgm:spPr/>
      <dgm:t>
        <a:bodyPr/>
        <a:lstStyle/>
        <a:p>
          <a:r>
            <a:rPr lang="en-US"/>
            <a:t>A common LSTM unit is composed of a cell, an input gate, an output gate and a forget gate. </a:t>
          </a:r>
        </a:p>
      </dgm:t>
    </dgm:pt>
    <dgm:pt modelId="{977FF5AF-5F48-4928-818B-FABEA23FDC54}" type="parTrans" cxnId="{3BED8CE1-6A21-42F7-AA5D-C980981E1F70}">
      <dgm:prSet/>
      <dgm:spPr/>
      <dgm:t>
        <a:bodyPr/>
        <a:lstStyle/>
        <a:p>
          <a:endParaRPr lang="en-US"/>
        </a:p>
      </dgm:t>
    </dgm:pt>
    <dgm:pt modelId="{2258D523-296A-42B4-8CE3-FD40524FAD00}" type="sibTrans" cxnId="{3BED8CE1-6A21-42F7-AA5D-C980981E1F70}">
      <dgm:prSet/>
      <dgm:spPr/>
      <dgm:t>
        <a:bodyPr/>
        <a:lstStyle/>
        <a:p>
          <a:endParaRPr lang="en-US"/>
        </a:p>
      </dgm:t>
    </dgm:pt>
    <dgm:pt modelId="{64059781-65BD-45F2-A465-779FE9983D95}">
      <dgm:prSet/>
      <dgm:spPr/>
      <dgm:t>
        <a:bodyPr/>
        <a:lstStyle/>
        <a:p>
          <a:r>
            <a:rPr lang="en-US"/>
            <a:t>The cell remembers values over irregular time intervals and the three gates regulate the flow of information into and out of the cell.</a:t>
          </a:r>
        </a:p>
      </dgm:t>
    </dgm:pt>
    <dgm:pt modelId="{935497B3-FEC1-474F-80B1-ACEF55728D73}" type="parTrans" cxnId="{ADCE75E7-DA22-4D8D-83D2-4B978CF7AE50}">
      <dgm:prSet/>
      <dgm:spPr/>
      <dgm:t>
        <a:bodyPr/>
        <a:lstStyle/>
        <a:p>
          <a:endParaRPr lang="en-US"/>
        </a:p>
      </dgm:t>
    </dgm:pt>
    <dgm:pt modelId="{AEABBF48-9A8A-4599-B26C-9774444FD023}" type="sibTrans" cxnId="{ADCE75E7-DA22-4D8D-83D2-4B978CF7AE50}">
      <dgm:prSet/>
      <dgm:spPr/>
      <dgm:t>
        <a:bodyPr/>
        <a:lstStyle/>
        <a:p>
          <a:endParaRPr lang="en-US"/>
        </a:p>
      </dgm:t>
    </dgm:pt>
    <dgm:pt modelId="{995CA140-43D5-498F-B049-7DFACCC540FE}">
      <dgm:prSet/>
      <dgm:spPr/>
      <dgm:t>
        <a:bodyPr/>
        <a:lstStyle/>
        <a:p>
          <a:r>
            <a:rPr lang="en-US"/>
            <a:t>LSTM networks are well-suited to classifying, processing and making predictions based on time series data, since there can be lags of unknown duration between important events in a time series</a:t>
          </a:r>
        </a:p>
      </dgm:t>
    </dgm:pt>
    <dgm:pt modelId="{09E2F66A-00C6-4B18-AF3F-7E139C8E2799}" type="parTrans" cxnId="{B4AEBA47-4957-412B-8EAC-96E561D3716A}">
      <dgm:prSet/>
      <dgm:spPr/>
      <dgm:t>
        <a:bodyPr/>
        <a:lstStyle/>
        <a:p>
          <a:endParaRPr lang="en-US"/>
        </a:p>
      </dgm:t>
    </dgm:pt>
    <dgm:pt modelId="{9B463171-71E3-46F4-87AF-093384D9667A}" type="sibTrans" cxnId="{B4AEBA47-4957-412B-8EAC-96E561D3716A}">
      <dgm:prSet/>
      <dgm:spPr/>
      <dgm:t>
        <a:bodyPr/>
        <a:lstStyle/>
        <a:p>
          <a:endParaRPr lang="en-US"/>
        </a:p>
      </dgm:t>
    </dgm:pt>
    <dgm:pt modelId="{96437CBD-0F0D-4490-B61E-05D8941CFAB9}" type="pres">
      <dgm:prSet presAssocID="{35B4F728-5774-49B8-8C5A-E5ADB50EFFD0}" presName="root" presStyleCnt="0">
        <dgm:presLayoutVars>
          <dgm:dir/>
          <dgm:resizeHandles val="exact"/>
        </dgm:presLayoutVars>
      </dgm:prSet>
      <dgm:spPr/>
    </dgm:pt>
    <dgm:pt modelId="{259B5060-8358-4542-B7B1-C317A0BD6244}" type="pres">
      <dgm:prSet presAssocID="{EC8BF688-6C8A-4E0A-8940-5BAC4C484C63}" presName="compNode" presStyleCnt="0"/>
      <dgm:spPr/>
    </dgm:pt>
    <dgm:pt modelId="{933205A3-3AF1-48EE-925B-3C13EBCD2B54}" type="pres">
      <dgm:prSet presAssocID="{EC8BF688-6C8A-4E0A-8940-5BAC4C484C63}" presName="bgRect" presStyleLbl="bgShp" presStyleIdx="0" presStyleCnt="5"/>
      <dgm:spPr/>
    </dgm:pt>
    <dgm:pt modelId="{119F9F75-4E9D-499B-A645-2415FF3C17C1}" type="pres">
      <dgm:prSet presAssocID="{EC8BF688-6C8A-4E0A-8940-5BAC4C484C6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keleton"/>
        </a:ext>
      </dgm:extLst>
    </dgm:pt>
    <dgm:pt modelId="{F9D5FB40-C1D4-49BA-AD20-CA718C90C20F}" type="pres">
      <dgm:prSet presAssocID="{EC8BF688-6C8A-4E0A-8940-5BAC4C484C63}" presName="spaceRect" presStyleCnt="0"/>
      <dgm:spPr/>
    </dgm:pt>
    <dgm:pt modelId="{01C0EEAD-ACDA-4CB5-A2BF-B553CABFDB0B}" type="pres">
      <dgm:prSet presAssocID="{EC8BF688-6C8A-4E0A-8940-5BAC4C484C63}" presName="parTx" presStyleLbl="revTx" presStyleIdx="0" presStyleCnt="5">
        <dgm:presLayoutVars>
          <dgm:chMax val="0"/>
          <dgm:chPref val="0"/>
        </dgm:presLayoutVars>
      </dgm:prSet>
      <dgm:spPr/>
    </dgm:pt>
    <dgm:pt modelId="{DD60F8AA-EDB4-4AEE-93E0-C80D3BDFDB1F}" type="pres">
      <dgm:prSet presAssocID="{A3834B1F-ED01-48A6-B1B1-F5A20F41845B}" presName="sibTrans" presStyleCnt="0"/>
      <dgm:spPr/>
    </dgm:pt>
    <dgm:pt modelId="{CBDC1BA3-7320-4E6C-8D85-C3E17BE30636}" type="pres">
      <dgm:prSet presAssocID="{C59FF4D0-6210-4E62-9F70-10893023FF1B}" presName="compNode" presStyleCnt="0"/>
      <dgm:spPr/>
    </dgm:pt>
    <dgm:pt modelId="{E7606617-E652-412B-BDBE-066F3B11BAE0}" type="pres">
      <dgm:prSet presAssocID="{C59FF4D0-6210-4E62-9F70-10893023FF1B}" presName="bgRect" presStyleLbl="bgShp" presStyleIdx="1" presStyleCnt="5"/>
      <dgm:spPr/>
    </dgm:pt>
    <dgm:pt modelId="{AA70428B-81EA-4652-B222-296F3D528F06}" type="pres">
      <dgm:prSet presAssocID="{C59FF4D0-6210-4E62-9F70-10893023FF1B}"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7764B527-3F5F-48CB-98E9-D0EC00BEDF41}" type="pres">
      <dgm:prSet presAssocID="{C59FF4D0-6210-4E62-9F70-10893023FF1B}" presName="spaceRect" presStyleCnt="0"/>
      <dgm:spPr/>
    </dgm:pt>
    <dgm:pt modelId="{7FD70647-009F-4300-8618-484FAC44D867}" type="pres">
      <dgm:prSet presAssocID="{C59FF4D0-6210-4E62-9F70-10893023FF1B}" presName="parTx" presStyleLbl="revTx" presStyleIdx="1" presStyleCnt="5">
        <dgm:presLayoutVars>
          <dgm:chMax val="0"/>
          <dgm:chPref val="0"/>
        </dgm:presLayoutVars>
      </dgm:prSet>
      <dgm:spPr/>
    </dgm:pt>
    <dgm:pt modelId="{A12E5B2F-1DB6-41EB-9754-03B3EFCA40C2}" type="pres">
      <dgm:prSet presAssocID="{6173B204-9E43-4481-8C23-CEEB19F4C0B5}" presName="sibTrans" presStyleCnt="0"/>
      <dgm:spPr/>
    </dgm:pt>
    <dgm:pt modelId="{063E6702-DBAB-4B09-A560-9198C616ABCC}" type="pres">
      <dgm:prSet presAssocID="{8261C849-1965-4AB0-848D-34FF7E1A9518}" presName="compNode" presStyleCnt="0"/>
      <dgm:spPr/>
    </dgm:pt>
    <dgm:pt modelId="{A9CEF574-9DA2-4B19-8BEF-8782890BD1A6}" type="pres">
      <dgm:prSet presAssocID="{8261C849-1965-4AB0-848D-34FF7E1A9518}" presName="bgRect" presStyleLbl="bgShp" presStyleIdx="2" presStyleCnt="5"/>
      <dgm:spPr/>
    </dgm:pt>
    <dgm:pt modelId="{135493CE-65BD-41D0-BBC3-EFC22033B695}" type="pres">
      <dgm:prSet presAssocID="{8261C849-1965-4AB0-848D-34FF7E1A9518}"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E0E8AD41-07AF-4341-83D2-2858707782B3}" type="pres">
      <dgm:prSet presAssocID="{8261C849-1965-4AB0-848D-34FF7E1A9518}" presName="spaceRect" presStyleCnt="0"/>
      <dgm:spPr/>
    </dgm:pt>
    <dgm:pt modelId="{340F89C9-9345-46A7-82C6-47DB27DF44FA}" type="pres">
      <dgm:prSet presAssocID="{8261C849-1965-4AB0-848D-34FF7E1A9518}" presName="parTx" presStyleLbl="revTx" presStyleIdx="2" presStyleCnt="5">
        <dgm:presLayoutVars>
          <dgm:chMax val="0"/>
          <dgm:chPref val="0"/>
        </dgm:presLayoutVars>
      </dgm:prSet>
      <dgm:spPr/>
    </dgm:pt>
    <dgm:pt modelId="{AE766939-88F4-4580-AF0A-2E5267288534}" type="pres">
      <dgm:prSet presAssocID="{2258D523-296A-42B4-8CE3-FD40524FAD00}" presName="sibTrans" presStyleCnt="0"/>
      <dgm:spPr/>
    </dgm:pt>
    <dgm:pt modelId="{321375F3-5BF8-4232-91DC-7857D50FC4B6}" type="pres">
      <dgm:prSet presAssocID="{64059781-65BD-45F2-A465-779FE9983D95}" presName="compNode" presStyleCnt="0"/>
      <dgm:spPr/>
    </dgm:pt>
    <dgm:pt modelId="{97D99AD1-4557-4D7A-A024-581454FCB08D}" type="pres">
      <dgm:prSet presAssocID="{64059781-65BD-45F2-A465-779FE9983D95}" presName="bgRect" presStyleLbl="bgShp" presStyleIdx="3" presStyleCnt="5"/>
      <dgm:spPr/>
    </dgm:pt>
    <dgm:pt modelId="{C26F2026-7A74-4C5D-A22B-A2A7D103108E}" type="pres">
      <dgm:prSet presAssocID="{64059781-65BD-45F2-A465-779FE9983D9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owchart"/>
        </a:ext>
      </dgm:extLst>
    </dgm:pt>
    <dgm:pt modelId="{AFBDE91E-5F2C-41D5-9EE8-84A7AFD23AB2}" type="pres">
      <dgm:prSet presAssocID="{64059781-65BD-45F2-A465-779FE9983D95}" presName="spaceRect" presStyleCnt="0"/>
      <dgm:spPr/>
    </dgm:pt>
    <dgm:pt modelId="{F9FA8B42-64AF-42D5-A3E2-BE352250E4B9}" type="pres">
      <dgm:prSet presAssocID="{64059781-65BD-45F2-A465-779FE9983D95}" presName="parTx" presStyleLbl="revTx" presStyleIdx="3" presStyleCnt="5">
        <dgm:presLayoutVars>
          <dgm:chMax val="0"/>
          <dgm:chPref val="0"/>
        </dgm:presLayoutVars>
      </dgm:prSet>
      <dgm:spPr/>
    </dgm:pt>
    <dgm:pt modelId="{96CBAD6E-0F02-4C9E-A772-D50A2E1D3E48}" type="pres">
      <dgm:prSet presAssocID="{AEABBF48-9A8A-4599-B26C-9774444FD023}" presName="sibTrans" presStyleCnt="0"/>
      <dgm:spPr/>
    </dgm:pt>
    <dgm:pt modelId="{BDC6D847-9C6A-4AC3-9C0F-C9298E002970}" type="pres">
      <dgm:prSet presAssocID="{995CA140-43D5-498F-B049-7DFACCC540FE}" presName="compNode" presStyleCnt="0"/>
      <dgm:spPr/>
    </dgm:pt>
    <dgm:pt modelId="{CEA764C5-0E63-4421-94D2-7EFD3EA4C8BE}" type="pres">
      <dgm:prSet presAssocID="{995CA140-43D5-498F-B049-7DFACCC540FE}" presName="bgRect" presStyleLbl="bgShp" presStyleIdx="4" presStyleCnt="5"/>
      <dgm:spPr/>
    </dgm:pt>
    <dgm:pt modelId="{C32A652E-24CC-4CFB-B983-FD328AF95EA4}" type="pres">
      <dgm:prSet presAssocID="{995CA140-43D5-498F-B049-7DFACCC540F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topwatch"/>
        </a:ext>
      </dgm:extLst>
    </dgm:pt>
    <dgm:pt modelId="{8DF70459-2647-4540-944A-D3AA821924EA}" type="pres">
      <dgm:prSet presAssocID="{995CA140-43D5-498F-B049-7DFACCC540FE}" presName="spaceRect" presStyleCnt="0"/>
      <dgm:spPr/>
    </dgm:pt>
    <dgm:pt modelId="{B1A03BF1-228F-4D97-A969-84942E86C568}" type="pres">
      <dgm:prSet presAssocID="{995CA140-43D5-498F-B049-7DFACCC540FE}" presName="parTx" presStyleLbl="revTx" presStyleIdx="4" presStyleCnt="5">
        <dgm:presLayoutVars>
          <dgm:chMax val="0"/>
          <dgm:chPref val="0"/>
        </dgm:presLayoutVars>
      </dgm:prSet>
      <dgm:spPr/>
    </dgm:pt>
  </dgm:ptLst>
  <dgm:cxnLst>
    <dgm:cxn modelId="{D6634E07-4870-4F66-914B-8D1FBE8E0416}" srcId="{35B4F728-5774-49B8-8C5A-E5ADB50EFFD0}" destId="{C59FF4D0-6210-4E62-9F70-10893023FF1B}" srcOrd="1" destOrd="0" parTransId="{2AB853E6-B6AC-4204-A764-022BFB2008BA}" sibTransId="{6173B204-9E43-4481-8C23-CEEB19F4C0B5}"/>
    <dgm:cxn modelId="{5281283B-7015-41EB-A590-DF6E4EF1BC6C}" type="presOf" srcId="{35B4F728-5774-49B8-8C5A-E5ADB50EFFD0}" destId="{96437CBD-0F0D-4490-B61E-05D8941CFAB9}" srcOrd="0" destOrd="0" presId="urn:microsoft.com/office/officeart/2018/2/layout/IconVerticalSolidList"/>
    <dgm:cxn modelId="{B4AEBA47-4957-412B-8EAC-96E561D3716A}" srcId="{35B4F728-5774-49B8-8C5A-E5ADB50EFFD0}" destId="{995CA140-43D5-498F-B049-7DFACCC540FE}" srcOrd="4" destOrd="0" parTransId="{09E2F66A-00C6-4B18-AF3F-7E139C8E2799}" sibTransId="{9B463171-71E3-46F4-87AF-093384D9667A}"/>
    <dgm:cxn modelId="{A625D34B-D147-4D49-953E-18D6F9CDECE0}" type="presOf" srcId="{64059781-65BD-45F2-A465-779FE9983D95}" destId="{F9FA8B42-64AF-42D5-A3E2-BE352250E4B9}" srcOrd="0" destOrd="0" presId="urn:microsoft.com/office/officeart/2018/2/layout/IconVerticalSolidList"/>
    <dgm:cxn modelId="{E6A94B4C-C950-4822-9D50-D4C142B33C49}" type="presOf" srcId="{8261C849-1965-4AB0-848D-34FF7E1A9518}" destId="{340F89C9-9345-46A7-82C6-47DB27DF44FA}" srcOrd="0" destOrd="0" presId="urn:microsoft.com/office/officeart/2018/2/layout/IconVerticalSolidList"/>
    <dgm:cxn modelId="{D1B8004F-1BEF-4E58-AF1F-87D3AD696A65}" srcId="{35B4F728-5774-49B8-8C5A-E5ADB50EFFD0}" destId="{EC8BF688-6C8A-4E0A-8940-5BAC4C484C63}" srcOrd="0" destOrd="0" parTransId="{3D4618D2-F91E-4D80-B695-8E2A70CE1707}" sibTransId="{A3834B1F-ED01-48A6-B1B1-F5A20F41845B}"/>
    <dgm:cxn modelId="{68C0DA8A-1077-4F71-BBCC-02FA53A3537B}" type="presOf" srcId="{C59FF4D0-6210-4E62-9F70-10893023FF1B}" destId="{7FD70647-009F-4300-8618-484FAC44D867}" srcOrd="0" destOrd="0" presId="urn:microsoft.com/office/officeart/2018/2/layout/IconVerticalSolidList"/>
    <dgm:cxn modelId="{7A153E9D-8E87-41E6-A0A6-95CDAE5767E3}" type="presOf" srcId="{EC8BF688-6C8A-4E0A-8940-5BAC4C484C63}" destId="{01C0EEAD-ACDA-4CB5-A2BF-B553CABFDB0B}" srcOrd="0" destOrd="0" presId="urn:microsoft.com/office/officeart/2018/2/layout/IconVerticalSolidList"/>
    <dgm:cxn modelId="{3BED8CE1-6A21-42F7-AA5D-C980981E1F70}" srcId="{35B4F728-5774-49B8-8C5A-E5ADB50EFFD0}" destId="{8261C849-1965-4AB0-848D-34FF7E1A9518}" srcOrd="2" destOrd="0" parTransId="{977FF5AF-5F48-4928-818B-FABEA23FDC54}" sibTransId="{2258D523-296A-42B4-8CE3-FD40524FAD00}"/>
    <dgm:cxn modelId="{ADCE75E7-DA22-4D8D-83D2-4B978CF7AE50}" srcId="{35B4F728-5774-49B8-8C5A-E5ADB50EFFD0}" destId="{64059781-65BD-45F2-A465-779FE9983D95}" srcOrd="3" destOrd="0" parTransId="{935497B3-FEC1-474F-80B1-ACEF55728D73}" sibTransId="{AEABBF48-9A8A-4599-B26C-9774444FD023}"/>
    <dgm:cxn modelId="{22CB34F0-20CC-4132-9296-705504A5AEED}" type="presOf" srcId="{995CA140-43D5-498F-B049-7DFACCC540FE}" destId="{B1A03BF1-228F-4D97-A969-84942E86C568}" srcOrd="0" destOrd="0" presId="urn:microsoft.com/office/officeart/2018/2/layout/IconVerticalSolidList"/>
    <dgm:cxn modelId="{DC8C4F20-B20D-4C62-A798-ED59AB00B711}" type="presParOf" srcId="{96437CBD-0F0D-4490-B61E-05D8941CFAB9}" destId="{259B5060-8358-4542-B7B1-C317A0BD6244}" srcOrd="0" destOrd="0" presId="urn:microsoft.com/office/officeart/2018/2/layout/IconVerticalSolidList"/>
    <dgm:cxn modelId="{18E56EB1-91CD-4C13-B368-6663232DB711}" type="presParOf" srcId="{259B5060-8358-4542-B7B1-C317A0BD6244}" destId="{933205A3-3AF1-48EE-925B-3C13EBCD2B54}" srcOrd="0" destOrd="0" presId="urn:microsoft.com/office/officeart/2018/2/layout/IconVerticalSolidList"/>
    <dgm:cxn modelId="{F4FD0308-6381-4902-A65D-1B344D81B5D5}" type="presParOf" srcId="{259B5060-8358-4542-B7B1-C317A0BD6244}" destId="{119F9F75-4E9D-499B-A645-2415FF3C17C1}" srcOrd="1" destOrd="0" presId="urn:microsoft.com/office/officeart/2018/2/layout/IconVerticalSolidList"/>
    <dgm:cxn modelId="{C3853B26-7046-47E8-AAD0-89859CC0B326}" type="presParOf" srcId="{259B5060-8358-4542-B7B1-C317A0BD6244}" destId="{F9D5FB40-C1D4-49BA-AD20-CA718C90C20F}" srcOrd="2" destOrd="0" presId="urn:microsoft.com/office/officeart/2018/2/layout/IconVerticalSolidList"/>
    <dgm:cxn modelId="{D53D0519-A3D0-4D08-B806-A7DF5446FA50}" type="presParOf" srcId="{259B5060-8358-4542-B7B1-C317A0BD6244}" destId="{01C0EEAD-ACDA-4CB5-A2BF-B553CABFDB0B}" srcOrd="3" destOrd="0" presId="urn:microsoft.com/office/officeart/2018/2/layout/IconVerticalSolidList"/>
    <dgm:cxn modelId="{F6B354AF-CA82-48AB-B2A3-7E1A7372D367}" type="presParOf" srcId="{96437CBD-0F0D-4490-B61E-05D8941CFAB9}" destId="{DD60F8AA-EDB4-4AEE-93E0-C80D3BDFDB1F}" srcOrd="1" destOrd="0" presId="urn:microsoft.com/office/officeart/2018/2/layout/IconVerticalSolidList"/>
    <dgm:cxn modelId="{369DBE78-335D-4B52-B735-64AE0DD5605F}" type="presParOf" srcId="{96437CBD-0F0D-4490-B61E-05D8941CFAB9}" destId="{CBDC1BA3-7320-4E6C-8D85-C3E17BE30636}" srcOrd="2" destOrd="0" presId="urn:microsoft.com/office/officeart/2018/2/layout/IconVerticalSolidList"/>
    <dgm:cxn modelId="{D80D7712-46AB-4A03-AADC-F8CD39D01847}" type="presParOf" srcId="{CBDC1BA3-7320-4E6C-8D85-C3E17BE30636}" destId="{E7606617-E652-412B-BDBE-066F3B11BAE0}" srcOrd="0" destOrd="0" presId="urn:microsoft.com/office/officeart/2018/2/layout/IconVerticalSolidList"/>
    <dgm:cxn modelId="{6BCAC2C8-E6D9-469B-B10A-37935BAFDF85}" type="presParOf" srcId="{CBDC1BA3-7320-4E6C-8D85-C3E17BE30636}" destId="{AA70428B-81EA-4652-B222-296F3D528F06}" srcOrd="1" destOrd="0" presId="urn:microsoft.com/office/officeart/2018/2/layout/IconVerticalSolidList"/>
    <dgm:cxn modelId="{24DC25DD-4ADF-4797-8DC4-9442C2EA2793}" type="presParOf" srcId="{CBDC1BA3-7320-4E6C-8D85-C3E17BE30636}" destId="{7764B527-3F5F-48CB-98E9-D0EC00BEDF41}" srcOrd="2" destOrd="0" presId="urn:microsoft.com/office/officeart/2018/2/layout/IconVerticalSolidList"/>
    <dgm:cxn modelId="{33C2B4F5-0B21-438C-BDE6-182870E5682F}" type="presParOf" srcId="{CBDC1BA3-7320-4E6C-8D85-C3E17BE30636}" destId="{7FD70647-009F-4300-8618-484FAC44D867}" srcOrd="3" destOrd="0" presId="urn:microsoft.com/office/officeart/2018/2/layout/IconVerticalSolidList"/>
    <dgm:cxn modelId="{4A33047B-FC2F-42EA-BBF6-E2D34D009502}" type="presParOf" srcId="{96437CBD-0F0D-4490-B61E-05D8941CFAB9}" destId="{A12E5B2F-1DB6-41EB-9754-03B3EFCA40C2}" srcOrd="3" destOrd="0" presId="urn:microsoft.com/office/officeart/2018/2/layout/IconVerticalSolidList"/>
    <dgm:cxn modelId="{C04349F3-2711-4AF9-8DC4-17EF18047C9B}" type="presParOf" srcId="{96437CBD-0F0D-4490-B61E-05D8941CFAB9}" destId="{063E6702-DBAB-4B09-A560-9198C616ABCC}" srcOrd="4" destOrd="0" presId="urn:microsoft.com/office/officeart/2018/2/layout/IconVerticalSolidList"/>
    <dgm:cxn modelId="{A6F16A1D-14DA-43EF-B4B0-DD36ABCCAB70}" type="presParOf" srcId="{063E6702-DBAB-4B09-A560-9198C616ABCC}" destId="{A9CEF574-9DA2-4B19-8BEF-8782890BD1A6}" srcOrd="0" destOrd="0" presId="urn:microsoft.com/office/officeart/2018/2/layout/IconVerticalSolidList"/>
    <dgm:cxn modelId="{5CA550E5-A751-4E68-99D0-BAFD275ED937}" type="presParOf" srcId="{063E6702-DBAB-4B09-A560-9198C616ABCC}" destId="{135493CE-65BD-41D0-BBC3-EFC22033B695}" srcOrd="1" destOrd="0" presId="urn:microsoft.com/office/officeart/2018/2/layout/IconVerticalSolidList"/>
    <dgm:cxn modelId="{F3FC8F4E-BCE4-4062-A6E3-603691B5B773}" type="presParOf" srcId="{063E6702-DBAB-4B09-A560-9198C616ABCC}" destId="{E0E8AD41-07AF-4341-83D2-2858707782B3}" srcOrd="2" destOrd="0" presId="urn:microsoft.com/office/officeart/2018/2/layout/IconVerticalSolidList"/>
    <dgm:cxn modelId="{EA3B6F38-9703-42B4-8052-D3941D983C9D}" type="presParOf" srcId="{063E6702-DBAB-4B09-A560-9198C616ABCC}" destId="{340F89C9-9345-46A7-82C6-47DB27DF44FA}" srcOrd="3" destOrd="0" presId="urn:microsoft.com/office/officeart/2018/2/layout/IconVerticalSolidList"/>
    <dgm:cxn modelId="{69A883FB-D914-44F2-B7BA-E32A01ABB4C4}" type="presParOf" srcId="{96437CBD-0F0D-4490-B61E-05D8941CFAB9}" destId="{AE766939-88F4-4580-AF0A-2E5267288534}" srcOrd="5" destOrd="0" presId="urn:microsoft.com/office/officeart/2018/2/layout/IconVerticalSolidList"/>
    <dgm:cxn modelId="{597D0A23-8E56-4D13-A091-7D87BC7E0CB0}" type="presParOf" srcId="{96437CBD-0F0D-4490-B61E-05D8941CFAB9}" destId="{321375F3-5BF8-4232-91DC-7857D50FC4B6}" srcOrd="6" destOrd="0" presId="urn:microsoft.com/office/officeart/2018/2/layout/IconVerticalSolidList"/>
    <dgm:cxn modelId="{BA2B7DCE-5594-42F0-88CC-E9A25F812C9D}" type="presParOf" srcId="{321375F3-5BF8-4232-91DC-7857D50FC4B6}" destId="{97D99AD1-4557-4D7A-A024-581454FCB08D}" srcOrd="0" destOrd="0" presId="urn:microsoft.com/office/officeart/2018/2/layout/IconVerticalSolidList"/>
    <dgm:cxn modelId="{676A75E2-B31F-4680-A205-A52A7A753A66}" type="presParOf" srcId="{321375F3-5BF8-4232-91DC-7857D50FC4B6}" destId="{C26F2026-7A74-4C5D-A22B-A2A7D103108E}" srcOrd="1" destOrd="0" presId="urn:microsoft.com/office/officeart/2018/2/layout/IconVerticalSolidList"/>
    <dgm:cxn modelId="{30F06069-D0FC-47BD-8B05-D81E97AF82A1}" type="presParOf" srcId="{321375F3-5BF8-4232-91DC-7857D50FC4B6}" destId="{AFBDE91E-5F2C-41D5-9EE8-84A7AFD23AB2}" srcOrd="2" destOrd="0" presId="urn:microsoft.com/office/officeart/2018/2/layout/IconVerticalSolidList"/>
    <dgm:cxn modelId="{E390870D-F996-4DA7-9EA9-EBB0FE5AC241}" type="presParOf" srcId="{321375F3-5BF8-4232-91DC-7857D50FC4B6}" destId="{F9FA8B42-64AF-42D5-A3E2-BE352250E4B9}" srcOrd="3" destOrd="0" presId="urn:microsoft.com/office/officeart/2018/2/layout/IconVerticalSolidList"/>
    <dgm:cxn modelId="{0CB053B9-A1B7-4BC1-8827-1E2533C550EA}" type="presParOf" srcId="{96437CBD-0F0D-4490-B61E-05D8941CFAB9}" destId="{96CBAD6E-0F02-4C9E-A772-D50A2E1D3E48}" srcOrd="7" destOrd="0" presId="urn:microsoft.com/office/officeart/2018/2/layout/IconVerticalSolidList"/>
    <dgm:cxn modelId="{27A3D574-E720-4988-9367-2DBF655D3ECB}" type="presParOf" srcId="{96437CBD-0F0D-4490-B61E-05D8941CFAB9}" destId="{BDC6D847-9C6A-4AC3-9C0F-C9298E002970}" srcOrd="8" destOrd="0" presId="urn:microsoft.com/office/officeart/2018/2/layout/IconVerticalSolidList"/>
    <dgm:cxn modelId="{763E76B7-4ADC-466A-A1A4-80BE7A36E583}" type="presParOf" srcId="{BDC6D847-9C6A-4AC3-9C0F-C9298E002970}" destId="{CEA764C5-0E63-4421-94D2-7EFD3EA4C8BE}" srcOrd="0" destOrd="0" presId="urn:microsoft.com/office/officeart/2018/2/layout/IconVerticalSolidList"/>
    <dgm:cxn modelId="{50B0E62D-BDA4-45CF-BB7E-B9599F8F2E73}" type="presParOf" srcId="{BDC6D847-9C6A-4AC3-9C0F-C9298E002970}" destId="{C32A652E-24CC-4CFB-B983-FD328AF95EA4}" srcOrd="1" destOrd="0" presId="urn:microsoft.com/office/officeart/2018/2/layout/IconVerticalSolidList"/>
    <dgm:cxn modelId="{DD359BAE-0FAC-4D95-A9E3-8BF56B62C4F6}" type="presParOf" srcId="{BDC6D847-9C6A-4AC3-9C0F-C9298E002970}" destId="{8DF70459-2647-4540-944A-D3AA821924EA}" srcOrd="2" destOrd="0" presId="urn:microsoft.com/office/officeart/2018/2/layout/IconVerticalSolidList"/>
    <dgm:cxn modelId="{DA5284F5-A5DD-4811-A841-1C9D36BEE5A1}" type="presParOf" srcId="{BDC6D847-9C6A-4AC3-9C0F-C9298E002970}" destId="{B1A03BF1-228F-4D97-A969-84942E86C56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E7806E5-E657-4532-9FE9-8E017C538B22}"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C92C242-F8C8-42A7-BFD0-23694EBE74B7}">
      <dgm:prSet custT="1"/>
      <dgm:spPr/>
      <dgm:t>
        <a:bodyPr/>
        <a:lstStyle/>
        <a:p>
          <a:r>
            <a:rPr lang="en-US" sz="1400"/>
            <a:t>ARIMA models are basically linear models, so they can only work if the relation is linear or linear integrated. </a:t>
          </a:r>
        </a:p>
      </dgm:t>
    </dgm:pt>
    <dgm:pt modelId="{B1C58672-4939-4685-8FC3-7ABEFDF86778}" type="parTrans" cxnId="{9D3CCC88-2E19-4374-B2D2-C2906B0B6E2F}">
      <dgm:prSet/>
      <dgm:spPr/>
      <dgm:t>
        <a:bodyPr/>
        <a:lstStyle/>
        <a:p>
          <a:endParaRPr lang="en-US"/>
        </a:p>
      </dgm:t>
    </dgm:pt>
    <dgm:pt modelId="{4F690831-5894-4B79-8A2A-2EC204C1E909}" type="sibTrans" cxnId="{9D3CCC88-2E19-4374-B2D2-C2906B0B6E2F}">
      <dgm:prSet/>
      <dgm:spPr/>
      <dgm:t>
        <a:bodyPr/>
        <a:lstStyle/>
        <a:p>
          <a:endParaRPr lang="en-US"/>
        </a:p>
      </dgm:t>
    </dgm:pt>
    <dgm:pt modelId="{DF4F7ECE-4391-4A50-A59C-6E9E86314AD7}">
      <dgm:prSet custT="1"/>
      <dgm:spPr/>
      <dgm:t>
        <a:bodyPr/>
        <a:lstStyle/>
        <a:p>
          <a:r>
            <a:rPr lang="en-US" sz="1400"/>
            <a:t>Although they are easy to estimate ARIMA yields better results only in forecasting short term, whereas LSTM yields better results for long term modeling.</a:t>
          </a:r>
        </a:p>
      </dgm:t>
    </dgm:pt>
    <dgm:pt modelId="{AC5A4AF7-C857-4E5F-9C43-1529827C69B4}" type="parTrans" cxnId="{E3451AC5-C538-4EC0-9FE0-8DA6C1E4C1E0}">
      <dgm:prSet/>
      <dgm:spPr/>
      <dgm:t>
        <a:bodyPr/>
        <a:lstStyle/>
        <a:p>
          <a:endParaRPr lang="en-US"/>
        </a:p>
      </dgm:t>
    </dgm:pt>
    <dgm:pt modelId="{BAA6F856-E713-43D2-AD69-925747F79126}" type="sibTrans" cxnId="{E3451AC5-C538-4EC0-9FE0-8DA6C1E4C1E0}">
      <dgm:prSet/>
      <dgm:spPr/>
      <dgm:t>
        <a:bodyPr/>
        <a:lstStyle/>
        <a:p>
          <a:endParaRPr lang="en-US"/>
        </a:p>
      </dgm:t>
    </dgm:pt>
    <dgm:pt modelId="{E1BD065F-B6BA-45D3-BE5D-7B0627567B22}">
      <dgm:prSet custT="1"/>
      <dgm:spPr/>
      <dgm:t>
        <a:bodyPr/>
        <a:lstStyle/>
        <a:p>
          <a:r>
            <a:rPr lang="en-US" sz="1400" dirty="0"/>
            <a:t>LSTM can model more or less any relationship, but at the cost of additional computation and require more data to be trained.</a:t>
          </a:r>
        </a:p>
      </dgm:t>
    </dgm:pt>
    <dgm:pt modelId="{E0208B9F-B8A4-4B07-940A-EC329F146778}" type="parTrans" cxnId="{E6521948-C5CE-4F57-893E-51FBF6692F5F}">
      <dgm:prSet/>
      <dgm:spPr/>
      <dgm:t>
        <a:bodyPr/>
        <a:lstStyle/>
        <a:p>
          <a:endParaRPr lang="en-US"/>
        </a:p>
      </dgm:t>
    </dgm:pt>
    <dgm:pt modelId="{6EE1661E-389F-4A03-BBE2-7EB4A4505D9D}" type="sibTrans" cxnId="{E6521948-C5CE-4F57-893E-51FBF6692F5F}">
      <dgm:prSet/>
      <dgm:spPr/>
      <dgm:t>
        <a:bodyPr/>
        <a:lstStyle/>
        <a:p>
          <a:endParaRPr lang="en-US"/>
        </a:p>
      </dgm:t>
    </dgm:pt>
    <dgm:pt modelId="{2134D3A3-7763-4EEC-A70B-8D37B7702262}">
      <dgm:prSet custT="1"/>
      <dgm:spPr/>
      <dgm:t>
        <a:bodyPr/>
        <a:lstStyle/>
        <a:p>
          <a:r>
            <a:rPr lang="en-US" sz="1400" dirty="0"/>
            <a:t>LSTM add the capability of identifying complex pattern logics from data by using </a:t>
          </a:r>
          <a:r>
            <a:rPr lang="en-US" sz="1400" b="0" dirty="0"/>
            <a:t>remember what's useful and discard what's not</a:t>
          </a:r>
        </a:p>
      </dgm:t>
    </dgm:pt>
    <dgm:pt modelId="{C89B89C2-4C07-4576-9A40-0EE52201356E}" type="parTrans" cxnId="{04F74C0F-712B-4231-A9AA-E00AD5022DE7}">
      <dgm:prSet/>
      <dgm:spPr/>
      <dgm:t>
        <a:bodyPr/>
        <a:lstStyle/>
        <a:p>
          <a:endParaRPr lang="en-US"/>
        </a:p>
      </dgm:t>
    </dgm:pt>
    <dgm:pt modelId="{81007459-5BF8-4221-960F-6A5F991A4A6B}" type="sibTrans" cxnId="{04F74C0F-712B-4231-A9AA-E00AD5022DE7}">
      <dgm:prSet/>
      <dgm:spPr/>
      <dgm:t>
        <a:bodyPr/>
        <a:lstStyle/>
        <a:p>
          <a:endParaRPr lang="en-US"/>
        </a:p>
      </dgm:t>
    </dgm:pt>
    <dgm:pt modelId="{E864A12B-5A12-4F01-8F35-444751074A99}">
      <dgm:prSet custT="1"/>
      <dgm:spPr/>
      <dgm:t>
        <a:bodyPr/>
        <a:lstStyle/>
        <a:p>
          <a:r>
            <a:rPr lang="en-US" sz="1400"/>
            <a:t>Neural networks add the capability to learn possibly noisy and nonlinear relationships with arbitrarily defined but fixed numbers of inputs</a:t>
          </a:r>
        </a:p>
      </dgm:t>
    </dgm:pt>
    <dgm:pt modelId="{693055A5-9D42-4667-8466-D1A83184316E}" type="parTrans" cxnId="{820D76E9-E6DD-457C-B801-1242A24C5403}">
      <dgm:prSet/>
      <dgm:spPr/>
      <dgm:t>
        <a:bodyPr/>
        <a:lstStyle/>
        <a:p>
          <a:endParaRPr lang="en-US"/>
        </a:p>
      </dgm:t>
    </dgm:pt>
    <dgm:pt modelId="{0E97A37D-9D61-4CA6-B140-A47207346F42}" type="sibTrans" cxnId="{820D76E9-E6DD-457C-B801-1242A24C5403}">
      <dgm:prSet/>
      <dgm:spPr/>
      <dgm:t>
        <a:bodyPr/>
        <a:lstStyle/>
        <a:p>
          <a:endParaRPr lang="en-US"/>
        </a:p>
      </dgm:t>
    </dgm:pt>
    <dgm:pt modelId="{9297D9D9-72D4-4323-A685-45C9E0620B21}">
      <dgm:prSet custT="1"/>
      <dgm:spPr/>
      <dgm:t>
        <a:bodyPr/>
        <a:lstStyle/>
        <a:p>
          <a:r>
            <a:rPr lang="en-US" sz="1400"/>
            <a:t>Explicitly handling of ordered observations and is able to adapt itself to learn the temporal dependencies from context</a:t>
          </a:r>
        </a:p>
      </dgm:t>
    </dgm:pt>
    <dgm:pt modelId="{6DDD2C69-5912-4A17-A4D4-DD801D9E4FF6}" type="parTrans" cxnId="{2B40E2C4-964E-47A2-B4AA-2D9EA429853B}">
      <dgm:prSet/>
      <dgm:spPr/>
      <dgm:t>
        <a:bodyPr/>
        <a:lstStyle/>
        <a:p>
          <a:endParaRPr lang="en-US"/>
        </a:p>
      </dgm:t>
    </dgm:pt>
    <dgm:pt modelId="{6CB89B1A-E186-434E-A6CF-52B5FCF6057B}" type="sibTrans" cxnId="{2B40E2C4-964E-47A2-B4AA-2D9EA429853B}">
      <dgm:prSet/>
      <dgm:spPr/>
      <dgm:t>
        <a:bodyPr/>
        <a:lstStyle/>
        <a:p>
          <a:endParaRPr lang="en-US"/>
        </a:p>
      </dgm:t>
    </dgm:pt>
    <dgm:pt modelId="{BADA4514-5EDD-498A-8EF4-52CB926D7AB3}" type="pres">
      <dgm:prSet presAssocID="{0E7806E5-E657-4532-9FE9-8E017C538B22}" presName="root" presStyleCnt="0">
        <dgm:presLayoutVars>
          <dgm:dir/>
          <dgm:resizeHandles val="exact"/>
        </dgm:presLayoutVars>
      </dgm:prSet>
      <dgm:spPr/>
    </dgm:pt>
    <dgm:pt modelId="{F68FF8F4-A53E-4D6A-84B8-BB540215AA72}" type="pres">
      <dgm:prSet presAssocID="{0E7806E5-E657-4532-9FE9-8E017C538B22}" presName="container" presStyleCnt="0">
        <dgm:presLayoutVars>
          <dgm:dir/>
          <dgm:resizeHandles val="exact"/>
        </dgm:presLayoutVars>
      </dgm:prSet>
      <dgm:spPr/>
    </dgm:pt>
    <dgm:pt modelId="{6704230C-C41C-4E77-93FE-7CAEE4726BAF}" type="pres">
      <dgm:prSet presAssocID="{DC92C242-F8C8-42A7-BFD0-23694EBE74B7}" presName="compNode" presStyleCnt="0"/>
      <dgm:spPr/>
    </dgm:pt>
    <dgm:pt modelId="{1581C189-7EBC-4C88-A6B5-072008441CBA}" type="pres">
      <dgm:prSet presAssocID="{DC92C242-F8C8-42A7-BFD0-23694EBE74B7}" presName="iconBgRect" presStyleLbl="bgShp" presStyleIdx="0" presStyleCnt="6"/>
      <dgm:spPr/>
    </dgm:pt>
    <dgm:pt modelId="{06434009-FC49-4EDE-A89A-DD13D1798691}" type="pres">
      <dgm:prSet presAssocID="{DC92C242-F8C8-42A7-BFD0-23694EBE74B7}"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erarchy"/>
        </a:ext>
      </dgm:extLst>
    </dgm:pt>
    <dgm:pt modelId="{E128418B-D85F-4B50-B076-F49E961812D6}" type="pres">
      <dgm:prSet presAssocID="{DC92C242-F8C8-42A7-BFD0-23694EBE74B7}" presName="spaceRect" presStyleCnt="0"/>
      <dgm:spPr/>
    </dgm:pt>
    <dgm:pt modelId="{0472BC1F-04A3-447C-8C42-A47B5B6185A4}" type="pres">
      <dgm:prSet presAssocID="{DC92C242-F8C8-42A7-BFD0-23694EBE74B7}" presName="textRect" presStyleLbl="revTx" presStyleIdx="0" presStyleCnt="6">
        <dgm:presLayoutVars>
          <dgm:chMax val="1"/>
          <dgm:chPref val="1"/>
        </dgm:presLayoutVars>
      </dgm:prSet>
      <dgm:spPr/>
    </dgm:pt>
    <dgm:pt modelId="{DE9231F6-C967-4B03-9EC7-39FA8958195F}" type="pres">
      <dgm:prSet presAssocID="{4F690831-5894-4B79-8A2A-2EC204C1E909}" presName="sibTrans" presStyleLbl="sibTrans2D1" presStyleIdx="0" presStyleCnt="0"/>
      <dgm:spPr/>
    </dgm:pt>
    <dgm:pt modelId="{C4CB81B9-8B56-4F28-AD25-1D42B09158CC}" type="pres">
      <dgm:prSet presAssocID="{DF4F7ECE-4391-4A50-A59C-6E9E86314AD7}" presName="compNode" presStyleCnt="0"/>
      <dgm:spPr/>
    </dgm:pt>
    <dgm:pt modelId="{3A565CCC-D677-4148-9BF2-767226DC1567}" type="pres">
      <dgm:prSet presAssocID="{DF4F7ECE-4391-4A50-A59C-6E9E86314AD7}" presName="iconBgRect" presStyleLbl="bgShp" presStyleIdx="1" presStyleCnt="6"/>
      <dgm:spPr/>
    </dgm:pt>
    <dgm:pt modelId="{86DB8278-0919-4A71-95C2-A44A57620E0D}" type="pres">
      <dgm:prSet presAssocID="{DF4F7ECE-4391-4A50-A59C-6E9E86314AD7}"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583D14FB-FFA0-47B2-BAEB-B6E4EB819AE8}" type="pres">
      <dgm:prSet presAssocID="{DF4F7ECE-4391-4A50-A59C-6E9E86314AD7}" presName="spaceRect" presStyleCnt="0"/>
      <dgm:spPr/>
    </dgm:pt>
    <dgm:pt modelId="{CA78EF0F-CDA2-4C08-A49F-9A23A380C79E}" type="pres">
      <dgm:prSet presAssocID="{DF4F7ECE-4391-4A50-A59C-6E9E86314AD7}" presName="textRect" presStyleLbl="revTx" presStyleIdx="1" presStyleCnt="6">
        <dgm:presLayoutVars>
          <dgm:chMax val="1"/>
          <dgm:chPref val="1"/>
        </dgm:presLayoutVars>
      </dgm:prSet>
      <dgm:spPr/>
    </dgm:pt>
    <dgm:pt modelId="{C3322667-7B33-4114-A30A-BA73820E9830}" type="pres">
      <dgm:prSet presAssocID="{BAA6F856-E713-43D2-AD69-925747F79126}" presName="sibTrans" presStyleLbl="sibTrans2D1" presStyleIdx="0" presStyleCnt="0"/>
      <dgm:spPr/>
    </dgm:pt>
    <dgm:pt modelId="{75FE6F63-3E50-4B79-B0E6-B81CE68E2F4B}" type="pres">
      <dgm:prSet presAssocID="{E1BD065F-B6BA-45D3-BE5D-7B0627567B22}" presName="compNode" presStyleCnt="0"/>
      <dgm:spPr/>
    </dgm:pt>
    <dgm:pt modelId="{663CFE6B-7975-4C5D-8412-8A97E88D62DD}" type="pres">
      <dgm:prSet presAssocID="{E1BD065F-B6BA-45D3-BE5D-7B0627567B22}" presName="iconBgRect" presStyleLbl="bgShp" presStyleIdx="2" presStyleCnt="6"/>
      <dgm:spPr/>
    </dgm:pt>
    <dgm:pt modelId="{DC484D0C-72C8-4D99-A663-8B3C17CCC0DC}" type="pres">
      <dgm:prSet presAssocID="{E1BD065F-B6BA-45D3-BE5D-7B0627567B22}"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itcoin"/>
        </a:ext>
      </dgm:extLst>
    </dgm:pt>
    <dgm:pt modelId="{4F1772D3-CF5D-4EF1-BD2C-BD42FC6FD219}" type="pres">
      <dgm:prSet presAssocID="{E1BD065F-B6BA-45D3-BE5D-7B0627567B22}" presName="spaceRect" presStyleCnt="0"/>
      <dgm:spPr/>
    </dgm:pt>
    <dgm:pt modelId="{9468FDE5-0E67-4328-95E0-BEFA5916BB75}" type="pres">
      <dgm:prSet presAssocID="{E1BD065F-B6BA-45D3-BE5D-7B0627567B22}" presName="textRect" presStyleLbl="revTx" presStyleIdx="2" presStyleCnt="6">
        <dgm:presLayoutVars>
          <dgm:chMax val="1"/>
          <dgm:chPref val="1"/>
        </dgm:presLayoutVars>
      </dgm:prSet>
      <dgm:spPr/>
    </dgm:pt>
    <dgm:pt modelId="{525C1028-577C-47BF-9D39-630709C97580}" type="pres">
      <dgm:prSet presAssocID="{6EE1661E-389F-4A03-BBE2-7EB4A4505D9D}" presName="sibTrans" presStyleLbl="sibTrans2D1" presStyleIdx="0" presStyleCnt="0"/>
      <dgm:spPr/>
    </dgm:pt>
    <dgm:pt modelId="{3AD82490-773F-41D3-A57D-5E0B8F40E15C}" type="pres">
      <dgm:prSet presAssocID="{2134D3A3-7763-4EEC-A70B-8D37B7702262}" presName="compNode" presStyleCnt="0"/>
      <dgm:spPr/>
    </dgm:pt>
    <dgm:pt modelId="{266903CB-422B-4302-8F9D-473F5E987E1E}" type="pres">
      <dgm:prSet presAssocID="{2134D3A3-7763-4EEC-A70B-8D37B7702262}" presName="iconBgRect" presStyleLbl="bgShp" presStyleIdx="3" presStyleCnt="6"/>
      <dgm:spPr/>
    </dgm:pt>
    <dgm:pt modelId="{DE731B8A-7FCA-464A-B239-7C81435990E8}" type="pres">
      <dgm:prSet presAssocID="{2134D3A3-7763-4EEC-A70B-8D37B7702262}"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ight Bulb and Gear"/>
        </a:ext>
      </dgm:extLst>
    </dgm:pt>
    <dgm:pt modelId="{4BADF7DC-24EF-4751-A3A5-6160B4ECFCA6}" type="pres">
      <dgm:prSet presAssocID="{2134D3A3-7763-4EEC-A70B-8D37B7702262}" presName="spaceRect" presStyleCnt="0"/>
      <dgm:spPr/>
    </dgm:pt>
    <dgm:pt modelId="{929FE5F9-7F83-4BF7-9100-D0D62C9CDCA4}" type="pres">
      <dgm:prSet presAssocID="{2134D3A3-7763-4EEC-A70B-8D37B7702262}" presName="textRect" presStyleLbl="revTx" presStyleIdx="3" presStyleCnt="6">
        <dgm:presLayoutVars>
          <dgm:chMax val="1"/>
          <dgm:chPref val="1"/>
        </dgm:presLayoutVars>
      </dgm:prSet>
      <dgm:spPr/>
    </dgm:pt>
    <dgm:pt modelId="{3888E2D2-1775-469A-B0DA-A872756CCA26}" type="pres">
      <dgm:prSet presAssocID="{81007459-5BF8-4221-960F-6A5F991A4A6B}" presName="sibTrans" presStyleLbl="sibTrans2D1" presStyleIdx="0" presStyleCnt="0"/>
      <dgm:spPr/>
    </dgm:pt>
    <dgm:pt modelId="{10C9DCBC-13CA-4D66-9637-CC94F93469EB}" type="pres">
      <dgm:prSet presAssocID="{E864A12B-5A12-4F01-8F35-444751074A99}" presName="compNode" presStyleCnt="0"/>
      <dgm:spPr/>
    </dgm:pt>
    <dgm:pt modelId="{B60D13FC-31F7-4BA4-8D6D-7FFF6DCE8DD7}" type="pres">
      <dgm:prSet presAssocID="{E864A12B-5A12-4F01-8F35-444751074A99}" presName="iconBgRect" presStyleLbl="bgShp" presStyleIdx="4" presStyleCnt="6"/>
      <dgm:spPr/>
    </dgm:pt>
    <dgm:pt modelId="{19347D31-FBA2-4966-BEA7-E5ACD2D0D84A}" type="pres">
      <dgm:prSet presAssocID="{E864A12B-5A12-4F01-8F35-444751074A99}"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Network"/>
        </a:ext>
      </dgm:extLst>
    </dgm:pt>
    <dgm:pt modelId="{A1B954BC-C26C-4626-A5AB-406783219BE2}" type="pres">
      <dgm:prSet presAssocID="{E864A12B-5A12-4F01-8F35-444751074A99}" presName="spaceRect" presStyleCnt="0"/>
      <dgm:spPr/>
    </dgm:pt>
    <dgm:pt modelId="{B0B14BCC-2122-49E0-8269-593FCCF6525D}" type="pres">
      <dgm:prSet presAssocID="{E864A12B-5A12-4F01-8F35-444751074A99}" presName="textRect" presStyleLbl="revTx" presStyleIdx="4" presStyleCnt="6">
        <dgm:presLayoutVars>
          <dgm:chMax val="1"/>
          <dgm:chPref val="1"/>
        </dgm:presLayoutVars>
      </dgm:prSet>
      <dgm:spPr/>
    </dgm:pt>
    <dgm:pt modelId="{3A988C2F-7108-4986-B657-F965BE493B69}" type="pres">
      <dgm:prSet presAssocID="{0E97A37D-9D61-4CA6-B140-A47207346F42}" presName="sibTrans" presStyleLbl="sibTrans2D1" presStyleIdx="0" presStyleCnt="0"/>
      <dgm:spPr/>
    </dgm:pt>
    <dgm:pt modelId="{5724AF2F-0597-41BC-B5CB-A60B168184D8}" type="pres">
      <dgm:prSet presAssocID="{9297D9D9-72D4-4323-A685-45C9E0620B21}" presName="compNode" presStyleCnt="0"/>
      <dgm:spPr/>
    </dgm:pt>
    <dgm:pt modelId="{A414EC60-FE6A-4D92-B456-397F2669DA6E}" type="pres">
      <dgm:prSet presAssocID="{9297D9D9-72D4-4323-A685-45C9E0620B21}" presName="iconBgRect" presStyleLbl="bgShp" presStyleIdx="5" presStyleCnt="6"/>
      <dgm:spPr/>
    </dgm:pt>
    <dgm:pt modelId="{913F66F6-7644-4FE3-985A-D05B2D24EACF}" type="pres">
      <dgm:prSet presAssocID="{9297D9D9-72D4-4323-A685-45C9E0620B21}"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Gears"/>
        </a:ext>
      </dgm:extLst>
    </dgm:pt>
    <dgm:pt modelId="{D785288E-9BA5-4E6E-BA9D-D255E49DA224}" type="pres">
      <dgm:prSet presAssocID="{9297D9D9-72D4-4323-A685-45C9E0620B21}" presName="spaceRect" presStyleCnt="0"/>
      <dgm:spPr/>
    </dgm:pt>
    <dgm:pt modelId="{A1C740BA-7538-4526-8910-928F7EEA6D56}" type="pres">
      <dgm:prSet presAssocID="{9297D9D9-72D4-4323-A685-45C9E0620B21}" presName="textRect" presStyleLbl="revTx" presStyleIdx="5" presStyleCnt="6">
        <dgm:presLayoutVars>
          <dgm:chMax val="1"/>
          <dgm:chPref val="1"/>
        </dgm:presLayoutVars>
      </dgm:prSet>
      <dgm:spPr/>
    </dgm:pt>
  </dgm:ptLst>
  <dgm:cxnLst>
    <dgm:cxn modelId="{A9F1BC0C-FDF3-4B8B-A537-B95E168FC336}" type="presOf" srcId="{6EE1661E-389F-4A03-BBE2-7EB4A4505D9D}" destId="{525C1028-577C-47BF-9D39-630709C97580}" srcOrd="0" destOrd="0" presId="urn:microsoft.com/office/officeart/2018/2/layout/IconCircleList"/>
    <dgm:cxn modelId="{04F74C0F-712B-4231-A9AA-E00AD5022DE7}" srcId="{0E7806E5-E657-4532-9FE9-8E017C538B22}" destId="{2134D3A3-7763-4EEC-A70B-8D37B7702262}" srcOrd="3" destOrd="0" parTransId="{C89B89C2-4C07-4576-9A40-0EE52201356E}" sibTransId="{81007459-5BF8-4221-960F-6A5F991A4A6B}"/>
    <dgm:cxn modelId="{B6744218-5DBC-461D-B49E-C47360D018B4}" type="presOf" srcId="{DC92C242-F8C8-42A7-BFD0-23694EBE74B7}" destId="{0472BC1F-04A3-447C-8C42-A47B5B6185A4}" srcOrd="0" destOrd="0" presId="urn:microsoft.com/office/officeart/2018/2/layout/IconCircleList"/>
    <dgm:cxn modelId="{4058BA28-A652-401A-B615-D213A31C241A}" type="presOf" srcId="{81007459-5BF8-4221-960F-6A5F991A4A6B}" destId="{3888E2D2-1775-469A-B0DA-A872756CCA26}" srcOrd="0" destOrd="0" presId="urn:microsoft.com/office/officeart/2018/2/layout/IconCircleList"/>
    <dgm:cxn modelId="{F362592F-295C-45FF-AD75-ECFDAB227BC0}" type="presOf" srcId="{9297D9D9-72D4-4323-A685-45C9E0620B21}" destId="{A1C740BA-7538-4526-8910-928F7EEA6D56}" srcOrd="0" destOrd="0" presId="urn:microsoft.com/office/officeart/2018/2/layout/IconCircleList"/>
    <dgm:cxn modelId="{4403A263-7748-4514-98EA-64B50405497C}" type="presOf" srcId="{0E7806E5-E657-4532-9FE9-8E017C538B22}" destId="{BADA4514-5EDD-498A-8EF4-52CB926D7AB3}" srcOrd="0" destOrd="0" presId="urn:microsoft.com/office/officeart/2018/2/layout/IconCircleList"/>
    <dgm:cxn modelId="{E6521948-C5CE-4F57-893E-51FBF6692F5F}" srcId="{0E7806E5-E657-4532-9FE9-8E017C538B22}" destId="{E1BD065F-B6BA-45D3-BE5D-7B0627567B22}" srcOrd="2" destOrd="0" parTransId="{E0208B9F-B8A4-4B07-940A-EC329F146778}" sibTransId="{6EE1661E-389F-4A03-BBE2-7EB4A4505D9D}"/>
    <dgm:cxn modelId="{5462AC6D-DF23-4D47-B7CA-ED1B463793DC}" type="presOf" srcId="{BAA6F856-E713-43D2-AD69-925747F79126}" destId="{C3322667-7B33-4114-A30A-BA73820E9830}" srcOrd="0" destOrd="0" presId="urn:microsoft.com/office/officeart/2018/2/layout/IconCircleList"/>
    <dgm:cxn modelId="{9D3CCC88-2E19-4374-B2D2-C2906B0B6E2F}" srcId="{0E7806E5-E657-4532-9FE9-8E017C538B22}" destId="{DC92C242-F8C8-42A7-BFD0-23694EBE74B7}" srcOrd="0" destOrd="0" parTransId="{B1C58672-4939-4685-8FC3-7ABEFDF86778}" sibTransId="{4F690831-5894-4B79-8A2A-2EC204C1E909}"/>
    <dgm:cxn modelId="{F929A892-C582-4048-AD50-AB0074D6349D}" type="presOf" srcId="{E1BD065F-B6BA-45D3-BE5D-7B0627567B22}" destId="{9468FDE5-0E67-4328-95E0-BEFA5916BB75}" srcOrd="0" destOrd="0" presId="urn:microsoft.com/office/officeart/2018/2/layout/IconCircleList"/>
    <dgm:cxn modelId="{EDC3C79D-2C8B-4D2A-9B52-78C9771282ED}" type="presOf" srcId="{E864A12B-5A12-4F01-8F35-444751074A99}" destId="{B0B14BCC-2122-49E0-8269-593FCCF6525D}" srcOrd="0" destOrd="0" presId="urn:microsoft.com/office/officeart/2018/2/layout/IconCircleList"/>
    <dgm:cxn modelId="{B8DBA3A4-7BE9-46E9-B995-12A07D57B660}" type="presOf" srcId="{2134D3A3-7763-4EEC-A70B-8D37B7702262}" destId="{929FE5F9-7F83-4BF7-9100-D0D62C9CDCA4}" srcOrd="0" destOrd="0" presId="urn:microsoft.com/office/officeart/2018/2/layout/IconCircleList"/>
    <dgm:cxn modelId="{20FA30B0-0E46-4EF0-B9EE-ED91F9A3E85E}" type="presOf" srcId="{DF4F7ECE-4391-4A50-A59C-6E9E86314AD7}" destId="{CA78EF0F-CDA2-4C08-A49F-9A23A380C79E}" srcOrd="0" destOrd="0" presId="urn:microsoft.com/office/officeart/2018/2/layout/IconCircleList"/>
    <dgm:cxn modelId="{2B40E2C4-964E-47A2-B4AA-2D9EA429853B}" srcId="{0E7806E5-E657-4532-9FE9-8E017C538B22}" destId="{9297D9D9-72D4-4323-A685-45C9E0620B21}" srcOrd="5" destOrd="0" parTransId="{6DDD2C69-5912-4A17-A4D4-DD801D9E4FF6}" sibTransId="{6CB89B1A-E186-434E-A6CF-52B5FCF6057B}"/>
    <dgm:cxn modelId="{E3451AC5-C538-4EC0-9FE0-8DA6C1E4C1E0}" srcId="{0E7806E5-E657-4532-9FE9-8E017C538B22}" destId="{DF4F7ECE-4391-4A50-A59C-6E9E86314AD7}" srcOrd="1" destOrd="0" parTransId="{AC5A4AF7-C857-4E5F-9C43-1529827C69B4}" sibTransId="{BAA6F856-E713-43D2-AD69-925747F79126}"/>
    <dgm:cxn modelId="{0414DDC7-F18B-44BE-97B0-D10E11B2E526}" type="presOf" srcId="{4F690831-5894-4B79-8A2A-2EC204C1E909}" destId="{DE9231F6-C967-4B03-9EC7-39FA8958195F}" srcOrd="0" destOrd="0" presId="urn:microsoft.com/office/officeart/2018/2/layout/IconCircleList"/>
    <dgm:cxn modelId="{820D76E9-E6DD-457C-B801-1242A24C5403}" srcId="{0E7806E5-E657-4532-9FE9-8E017C538B22}" destId="{E864A12B-5A12-4F01-8F35-444751074A99}" srcOrd="4" destOrd="0" parTransId="{693055A5-9D42-4667-8466-D1A83184316E}" sibTransId="{0E97A37D-9D61-4CA6-B140-A47207346F42}"/>
    <dgm:cxn modelId="{ABF74CF9-F4DF-46BD-8C6D-1132097DD2A2}" type="presOf" srcId="{0E97A37D-9D61-4CA6-B140-A47207346F42}" destId="{3A988C2F-7108-4986-B657-F965BE493B69}" srcOrd="0" destOrd="0" presId="urn:microsoft.com/office/officeart/2018/2/layout/IconCircleList"/>
    <dgm:cxn modelId="{6C6AE22B-6E12-4B2A-BCEA-07B8C74FFBB3}" type="presParOf" srcId="{BADA4514-5EDD-498A-8EF4-52CB926D7AB3}" destId="{F68FF8F4-A53E-4D6A-84B8-BB540215AA72}" srcOrd="0" destOrd="0" presId="urn:microsoft.com/office/officeart/2018/2/layout/IconCircleList"/>
    <dgm:cxn modelId="{D42F080A-D31F-4715-8C90-2AE291EC6D4C}" type="presParOf" srcId="{F68FF8F4-A53E-4D6A-84B8-BB540215AA72}" destId="{6704230C-C41C-4E77-93FE-7CAEE4726BAF}" srcOrd="0" destOrd="0" presId="urn:microsoft.com/office/officeart/2018/2/layout/IconCircleList"/>
    <dgm:cxn modelId="{279880E0-7557-4043-982B-A50D6774CED7}" type="presParOf" srcId="{6704230C-C41C-4E77-93FE-7CAEE4726BAF}" destId="{1581C189-7EBC-4C88-A6B5-072008441CBA}" srcOrd="0" destOrd="0" presId="urn:microsoft.com/office/officeart/2018/2/layout/IconCircleList"/>
    <dgm:cxn modelId="{43D1AC12-EC0A-4B36-B689-92D027EA1974}" type="presParOf" srcId="{6704230C-C41C-4E77-93FE-7CAEE4726BAF}" destId="{06434009-FC49-4EDE-A89A-DD13D1798691}" srcOrd="1" destOrd="0" presId="urn:microsoft.com/office/officeart/2018/2/layout/IconCircleList"/>
    <dgm:cxn modelId="{BA814051-7638-4D0D-83AC-F13E4CC5597E}" type="presParOf" srcId="{6704230C-C41C-4E77-93FE-7CAEE4726BAF}" destId="{E128418B-D85F-4B50-B076-F49E961812D6}" srcOrd="2" destOrd="0" presId="urn:microsoft.com/office/officeart/2018/2/layout/IconCircleList"/>
    <dgm:cxn modelId="{68CD4378-9F9E-4C5D-982D-4A511B5C393C}" type="presParOf" srcId="{6704230C-C41C-4E77-93FE-7CAEE4726BAF}" destId="{0472BC1F-04A3-447C-8C42-A47B5B6185A4}" srcOrd="3" destOrd="0" presId="urn:microsoft.com/office/officeart/2018/2/layout/IconCircleList"/>
    <dgm:cxn modelId="{AE10DA8F-55C6-4F57-B6C6-DE138D272018}" type="presParOf" srcId="{F68FF8F4-A53E-4D6A-84B8-BB540215AA72}" destId="{DE9231F6-C967-4B03-9EC7-39FA8958195F}" srcOrd="1" destOrd="0" presId="urn:microsoft.com/office/officeart/2018/2/layout/IconCircleList"/>
    <dgm:cxn modelId="{3B726849-E394-4649-9EA7-12B655E4A020}" type="presParOf" srcId="{F68FF8F4-A53E-4D6A-84B8-BB540215AA72}" destId="{C4CB81B9-8B56-4F28-AD25-1D42B09158CC}" srcOrd="2" destOrd="0" presId="urn:microsoft.com/office/officeart/2018/2/layout/IconCircleList"/>
    <dgm:cxn modelId="{4CCCF0BF-AC17-42CA-8C80-06856CF831A4}" type="presParOf" srcId="{C4CB81B9-8B56-4F28-AD25-1D42B09158CC}" destId="{3A565CCC-D677-4148-9BF2-767226DC1567}" srcOrd="0" destOrd="0" presId="urn:microsoft.com/office/officeart/2018/2/layout/IconCircleList"/>
    <dgm:cxn modelId="{3DDB2C7A-A8C9-4EE1-A9D6-DBDCA183ED32}" type="presParOf" srcId="{C4CB81B9-8B56-4F28-AD25-1D42B09158CC}" destId="{86DB8278-0919-4A71-95C2-A44A57620E0D}" srcOrd="1" destOrd="0" presId="urn:microsoft.com/office/officeart/2018/2/layout/IconCircleList"/>
    <dgm:cxn modelId="{E2A98A6D-DC16-46A3-90DE-614EC49B2D6E}" type="presParOf" srcId="{C4CB81B9-8B56-4F28-AD25-1D42B09158CC}" destId="{583D14FB-FFA0-47B2-BAEB-B6E4EB819AE8}" srcOrd="2" destOrd="0" presId="urn:microsoft.com/office/officeart/2018/2/layout/IconCircleList"/>
    <dgm:cxn modelId="{18BEFD38-2EDF-4BF2-8A5F-87C6975E4122}" type="presParOf" srcId="{C4CB81B9-8B56-4F28-AD25-1D42B09158CC}" destId="{CA78EF0F-CDA2-4C08-A49F-9A23A380C79E}" srcOrd="3" destOrd="0" presId="urn:microsoft.com/office/officeart/2018/2/layout/IconCircleList"/>
    <dgm:cxn modelId="{5570DD3E-19D4-4077-B434-138BF12D8E29}" type="presParOf" srcId="{F68FF8F4-A53E-4D6A-84B8-BB540215AA72}" destId="{C3322667-7B33-4114-A30A-BA73820E9830}" srcOrd="3" destOrd="0" presId="urn:microsoft.com/office/officeart/2018/2/layout/IconCircleList"/>
    <dgm:cxn modelId="{17BB8C28-2829-44BA-AB8F-0699DB8107F1}" type="presParOf" srcId="{F68FF8F4-A53E-4D6A-84B8-BB540215AA72}" destId="{75FE6F63-3E50-4B79-B0E6-B81CE68E2F4B}" srcOrd="4" destOrd="0" presId="urn:microsoft.com/office/officeart/2018/2/layout/IconCircleList"/>
    <dgm:cxn modelId="{183B34D5-8A18-4A85-960D-0D64BB372E63}" type="presParOf" srcId="{75FE6F63-3E50-4B79-B0E6-B81CE68E2F4B}" destId="{663CFE6B-7975-4C5D-8412-8A97E88D62DD}" srcOrd="0" destOrd="0" presId="urn:microsoft.com/office/officeart/2018/2/layout/IconCircleList"/>
    <dgm:cxn modelId="{8AAF2E79-7149-4CB0-A751-8127087FB86C}" type="presParOf" srcId="{75FE6F63-3E50-4B79-B0E6-B81CE68E2F4B}" destId="{DC484D0C-72C8-4D99-A663-8B3C17CCC0DC}" srcOrd="1" destOrd="0" presId="urn:microsoft.com/office/officeart/2018/2/layout/IconCircleList"/>
    <dgm:cxn modelId="{70D11469-8360-4305-9E02-6B7C4D1764B9}" type="presParOf" srcId="{75FE6F63-3E50-4B79-B0E6-B81CE68E2F4B}" destId="{4F1772D3-CF5D-4EF1-BD2C-BD42FC6FD219}" srcOrd="2" destOrd="0" presId="urn:microsoft.com/office/officeart/2018/2/layout/IconCircleList"/>
    <dgm:cxn modelId="{17E1DCEA-EEF7-4CC8-860A-C68BF8199D39}" type="presParOf" srcId="{75FE6F63-3E50-4B79-B0E6-B81CE68E2F4B}" destId="{9468FDE5-0E67-4328-95E0-BEFA5916BB75}" srcOrd="3" destOrd="0" presId="urn:microsoft.com/office/officeart/2018/2/layout/IconCircleList"/>
    <dgm:cxn modelId="{2F48123E-3642-4540-88F1-39728A1718C6}" type="presParOf" srcId="{F68FF8F4-A53E-4D6A-84B8-BB540215AA72}" destId="{525C1028-577C-47BF-9D39-630709C97580}" srcOrd="5" destOrd="0" presId="urn:microsoft.com/office/officeart/2018/2/layout/IconCircleList"/>
    <dgm:cxn modelId="{AC1B5DF7-98FB-4F10-883F-63C6724E9139}" type="presParOf" srcId="{F68FF8F4-A53E-4D6A-84B8-BB540215AA72}" destId="{3AD82490-773F-41D3-A57D-5E0B8F40E15C}" srcOrd="6" destOrd="0" presId="urn:microsoft.com/office/officeart/2018/2/layout/IconCircleList"/>
    <dgm:cxn modelId="{ED1148A1-BF86-494E-A61B-127CEFE9D17F}" type="presParOf" srcId="{3AD82490-773F-41D3-A57D-5E0B8F40E15C}" destId="{266903CB-422B-4302-8F9D-473F5E987E1E}" srcOrd="0" destOrd="0" presId="urn:microsoft.com/office/officeart/2018/2/layout/IconCircleList"/>
    <dgm:cxn modelId="{7893FC7D-6688-4917-B68F-65DD7BEBA364}" type="presParOf" srcId="{3AD82490-773F-41D3-A57D-5E0B8F40E15C}" destId="{DE731B8A-7FCA-464A-B239-7C81435990E8}" srcOrd="1" destOrd="0" presId="urn:microsoft.com/office/officeart/2018/2/layout/IconCircleList"/>
    <dgm:cxn modelId="{F66776CB-A62F-4C55-8721-094933B222FC}" type="presParOf" srcId="{3AD82490-773F-41D3-A57D-5E0B8F40E15C}" destId="{4BADF7DC-24EF-4751-A3A5-6160B4ECFCA6}" srcOrd="2" destOrd="0" presId="urn:microsoft.com/office/officeart/2018/2/layout/IconCircleList"/>
    <dgm:cxn modelId="{63448ED4-325D-494A-965C-F7AA7CD94910}" type="presParOf" srcId="{3AD82490-773F-41D3-A57D-5E0B8F40E15C}" destId="{929FE5F9-7F83-4BF7-9100-D0D62C9CDCA4}" srcOrd="3" destOrd="0" presId="urn:microsoft.com/office/officeart/2018/2/layout/IconCircleList"/>
    <dgm:cxn modelId="{21EE2015-E231-4841-B556-07854979ED6B}" type="presParOf" srcId="{F68FF8F4-A53E-4D6A-84B8-BB540215AA72}" destId="{3888E2D2-1775-469A-B0DA-A872756CCA26}" srcOrd="7" destOrd="0" presId="urn:microsoft.com/office/officeart/2018/2/layout/IconCircleList"/>
    <dgm:cxn modelId="{20374578-E4E4-4167-95D9-BF114BDC0F46}" type="presParOf" srcId="{F68FF8F4-A53E-4D6A-84B8-BB540215AA72}" destId="{10C9DCBC-13CA-4D66-9637-CC94F93469EB}" srcOrd="8" destOrd="0" presId="urn:microsoft.com/office/officeart/2018/2/layout/IconCircleList"/>
    <dgm:cxn modelId="{B9A0D385-5D06-4F6D-8035-B55507A529B0}" type="presParOf" srcId="{10C9DCBC-13CA-4D66-9637-CC94F93469EB}" destId="{B60D13FC-31F7-4BA4-8D6D-7FFF6DCE8DD7}" srcOrd="0" destOrd="0" presId="urn:microsoft.com/office/officeart/2018/2/layout/IconCircleList"/>
    <dgm:cxn modelId="{942AC5C6-DAB5-47DD-B940-6A7F8EB514CF}" type="presParOf" srcId="{10C9DCBC-13CA-4D66-9637-CC94F93469EB}" destId="{19347D31-FBA2-4966-BEA7-E5ACD2D0D84A}" srcOrd="1" destOrd="0" presId="urn:microsoft.com/office/officeart/2018/2/layout/IconCircleList"/>
    <dgm:cxn modelId="{3C9A19BB-80EB-483B-8E2D-8DE3D461F6B8}" type="presParOf" srcId="{10C9DCBC-13CA-4D66-9637-CC94F93469EB}" destId="{A1B954BC-C26C-4626-A5AB-406783219BE2}" srcOrd="2" destOrd="0" presId="urn:microsoft.com/office/officeart/2018/2/layout/IconCircleList"/>
    <dgm:cxn modelId="{A2577AE7-B08B-411B-952D-07B66B6204A0}" type="presParOf" srcId="{10C9DCBC-13CA-4D66-9637-CC94F93469EB}" destId="{B0B14BCC-2122-49E0-8269-593FCCF6525D}" srcOrd="3" destOrd="0" presId="urn:microsoft.com/office/officeart/2018/2/layout/IconCircleList"/>
    <dgm:cxn modelId="{3A2D7A62-A9AD-4ABF-8D1A-05F04C283BCB}" type="presParOf" srcId="{F68FF8F4-A53E-4D6A-84B8-BB540215AA72}" destId="{3A988C2F-7108-4986-B657-F965BE493B69}" srcOrd="9" destOrd="0" presId="urn:microsoft.com/office/officeart/2018/2/layout/IconCircleList"/>
    <dgm:cxn modelId="{DC1710BB-2F14-409D-AEB4-1944159C87B2}" type="presParOf" srcId="{F68FF8F4-A53E-4D6A-84B8-BB540215AA72}" destId="{5724AF2F-0597-41BC-B5CB-A60B168184D8}" srcOrd="10" destOrd="0" presId="urn:microsoft.com/office/officeart/2018/2/layout/IconCircleList"/>
    <dgm:cxn modelId="{D8C99D51-127F-41CB-8780-FC8F4CD9F3AA}" type="presParOf" srcId="{5724AF2F-0597-41BC-B5CB-A60B168184D8}" destId="{A414EC60-FE6A-4D92-B456-397F2669DA6E}" srcOrd="0" destOrd="0" presId="urn:microsoft.com/office/officeart/2018/2/layout/IconCircleList"/>
    <dgm:cxn modelId="{CACB531F-F09D-4480-A43A-488F0CB8A2F3}" type="presParOf" srcId="{5724AF2F-0597-41BC-B5CB-A60B168184D8}" destId="{913F66F6-7644-4FE3-985A-D05B2D24EACF}" srcOrd="1" destOrd="0" presId="urn:microsoft.com/office/officeart/2018/2/layout/IconCircleList"/>
    <dgm:cxn modelId="{0409DB96-6CF1-4D36-8E69-D6E8727DAB9D}" type="presParOf" srcId="{5724AF2F-0597-41BC-B5CB-A60B168184D8}" destId="{D785288E-9BA5-4E6E-BA9D-D255E49DA224}" srcOrd="2" destOrd="0" presId="urn:microsoft.com/office/officeart/2018/2/layout/IconCircleList"/>
    <dgm:cxn modelId="{A66C575D-C02C-4472-9629-BAF9FED0BB92}" type="presParOf" srcId="{5724AF2F-0597-41BC-B5CB-A60B168184D8}" destId="{A1C740BA-7538-4526-8910-928F7EEA6D56}"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3205A3-3AF1-48EE-925B-3C13EBCD2B54}">
      <dsp:nvSpPr>
        <dsp:cNvPr id="0" name=""/>
        <dsp:cNvSpPr/>
      </dsp:nvSpPr>
      <dsp:spPr>
        <a:xfrm>
          <a:off x="0" y="3399"/>
          <a:ext cx="10515600" cy="72408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9F9F75-4E9D-499B-A645-2415FF3C17C1}">
      <dsp:nvSpPr>
        <dsp:cNvPr id="0" name=""/>
        <dsp:cNvSpPr/>
      </dsp:nvSpPr>
      <dsp:spPr>
        <a:xfrm>
          <a:off x="219037" y="166319"/>
          <a:ext cx="398249" cy="3982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C0EEAD-ACDA-4CB5-A2BF-B553CABFDB0B}">
      <dsp:nvSpPr>
        <dsp:cNvPr id="0" name=""/>
        <dsp:cNvSpPr/>
      </dsp:nvSpPr>
      <dsp:spPr>
        <a:xfrm>
          <a:off x="836323" y="3399"/>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90000"/>
            </a:lnSpc>
            <a:spcBef>
              <a:spcPct val="0"/>
            </a:spcBef>
            <a:spcAft>
              <a:spcPct val="35000"/>
            </a:spcAft>
            <a:buNone/>
          </a:pPr>
          <a:r>
            <a:rPr lang="en-US" sz="1800" kern="1200"/>
            <a:t>Long short-term memory (LSTM) or “LSTMs” is an artificial recurrent neural network (RNN) architecture used in the field of deep learning.</a:t>
          </a:r>
        </a:p>
      </dsp:txBody>
      <dsp:txXfrm>
        <a:off x="836323" y="3399"/>
        <a:ext cx="9679276" cy="724089"/>
      </dsp:txXfrm>
    </dsp:sp>
    <dsp:sp modelId="{E7606617-E652-412B-BDBE-066F3B11BAE0}">
      <dsp:nvSpPr>
        <dsp:cNvPr id="0" name=""/>
        <dsp:cNvSpPr/>
      </dsp:nvSpPr>
      <dsp:spPr>
        <a:xfrm>
          <a:off x="0" y="908511"/>
          <a:ext cx="10515600" cy="72408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70428B-81EA-4652-B222-296F3D528F06}">
      <dsp:nvSpPr>
        <dsp:cNvPr id="0" name=""/>
        <dsp:cNvSpPr/>
      </dsp:nvSpPr>
      <dsp:spPr>
        <a:xfrm>
          <a:off x="219037" y="1071431"/>
          <a:ext cx="398249" cy="3982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FD70647-009F-4300-8618-484FAC44D867}">
      <dsp:nvSpPr>
        <dsp:cNvPr id="0" name=""/>
        <dsp:cNvSpPr/>
      </dsp:nvSpPr>
      <dsp:spPr>
        <a:xfrm>
          <a:off x="836323" y="908511"/>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90000"/>
            </a:lnSpc>
            <a:spcBef>
              <a:spcPct val="0"/>
            </a:spcBef>
            <a:spcAft>
              <a:spcPct val="35000"/>
            </a:spcAft>
            <a:buNone/>
          </a:pPr>
          <a:r>
            <a:rPr lang="en-US" sz="1800" kern="1200"/>
            <a:t>LSTM networks have a characterized feedback connection and are capable of processing not only single data points but entire sequences and series of data.</a:t>
          </a:r>
        </a:p>
      </dsp:txBody>
      <dsp:txXfrm>
        <a:off x="836323" y="908511"/>
        <a:ext cx="9679276" cy="724089"/>
      </dsp:txXfrm>
    </dsp:sp>
    <dsp:sp modelId="{A9CEF574-9DA2-4B19-8BEF-8782890BD1A6}">
      <dsp:nvSpPr>
        <dsp:cNvPr id="0" name=""/>
        <dsp:cNvSpPr/>
      </dsp:nvSpPr>
      <dsp:spPr>
        <a:xfrm>
          <a:off x="0" y="1813624"/>
          <a:ext cx="10515600" cy="72408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5493CE-65BD-41D0-BBC3-EFC22033B695}">
      <dsp:nvSpPr>
        <dsp:cNvPr id="0" name=""/>
        <dsp:cNvSpPr/>
      </dsp:nvSpPr>
      <dsp:spPr>
        <a:xfrm>
          <a:off x="219037" y="1976544"/>
          <a:ext cx="398249" cy="3982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40F89C9-9345-46A7-82C6-47DB27DF44FA}">
      <dsp:nvSpPr>
        <dsp:cNvPr id="0" name=""/>
        <dsp:cNvSpPr/>
      </dsp:nvSpPr>
      <dsp:spPr>
        <a:xfrm>
          <a:off x="836323" y="1813624"/>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90000"/>
            </a:lnSpc>
            <a:spcBef>
              <a:spcPct val="0"/>
            </a:spcBef>
            <a:spcAft>
              <a:spcPct val="35000"/>
            </a:spcAft>
            <a:buNone/>
          </a:pPr>
          <a:r>
            <a:rPr lang="en-US" sz="1800" kern="1200"/>
            <a:t>A common LSTM unit is composed of a cell, an input gate, an output gate and a forget gate. </a:t>
          </a:r>
        </a:p>
      </dsp:txBody>
      <dsp:txXfrm>
        <a:off x="836323" y="1813624"/>
        <a:ext cx="9679276" cy="724089"/>
      </dsp:txXfrm>
    </dsp:sp>
    <dsp:sp modelId="{97D99AD1-4557-4D7A-A024-581454FCB08D}">
      <dsp:nvSpPr>
        <dsp:cNvPr id="0" name=""/>
        <dsp:cNvSpPr/>
      </dsp:nvSpPr>
      <dsp:spPr>
        <a:xfrm>
          <a:off x="0" y="2718736"/>
          <a:ext cx="10515600" cy="724089"/>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6F2026-7A74-4C5D-A22B-A2A7D103108E}">
      <dsp:nvSpPr>
        <dsp:cNvPr id="0" name=""/>
        <dsp:cNvSpPr/>
      </dsp:nvSpPr>
      <dsp:spPr>
        <a:xfrm>
          <a:off x="219037" y="2881656"/>
          <a:ext cx="398249" cy="3982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9FA8B42-64AF-42D5-A3E2-BE352250E4B9}">
      <dsp:nvSpPr>
        <dsp:cNvPr id="0" name=""/>
        <dsp:cNvSpPr/>
      </dsp:nvSpPr>
      <dsp:spPr>
        <a:xfrm>
          <a:off x="836323" y="2718736"/>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90000"/>
            </a:lnSpc>
            <a:spcBef>
              <a:spcPct val="0"/>
            </a:spcBef>
            <a:spcAft>
              <a:spcPct val="35000"/>
            </a:spcAft>
            <a:buNone/>
          </a:pPr>
          <a:r>
            <a:rPr lang="en-US" sz="1800" kern="1200"/>
            <a:t>The cell remembers values over irregular time intervals and the three gates regulate the flow of information into and out of the cell.</a:t>
          </a:r>
        </a:p>
      </dsp:txBody>
      <dsp:txXfrm>
        <a:off x="836323" y="2718736"/>
        <a:ext cx="9679276" cy="724089"/>
      </dsp:txXfrm>
    </dsp:sp>
    <dsp:sp modelId="{CEA764C5-0E63-4421-94D2-7EFD3EA4C8BE}">
      <dsp:nvSpPr>
        <dsp:cNvPr id="0" name=""/>
        <dsp:cNvSpPr/>
      </dsp:nvSpPr>
      <dsp:spPr>
        <a:xfrm>
          <a:off x="0" y="3623848"/>
          <a:ext cx="10515600" cy="724089"/>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2A652E-24CC-4CFB-B983-FD328AF95EA4}">
      <dsp:nvSpPr>
        <dsp:cNvPr id="0" name=""/>
        <dsp:cNvSpPr/>
      </dsp:nvSpPr>
      <dsp:spPr>
        <a:xfrm>
          <a:off x="219037" y="3786768"/>
          <a:ext cx="398249" cy="3982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1A03BF1-228F-4D97-A969-84942E86C568}">
      <dsp:nvSpPr>
        <dsp:cNvPr id="0" name=""/>
        <dsp:cNvSpPr/>
      </dsp:nvSpPr>
      <dsp:spPr>
        <a:xfrm>
          <a:off x="836323" y="3623848"/>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90000"/>
            </a:lnSpc>
            <a:spcBef>
              <a:spcPct val="0"/>
            </a:spcBef>
            <a:spcAft>
              <a:spcPct val="35000"/>
            </a:spcAft>
            <a:buNone/>
          </a:pPr>
          <a:r>
            <a:rPr lang="en-US" sz="1800" kern="1200"/>
            <a:t>LSTM networks are well-suited to classifying, processing and making predictions based on time series data, since there can be lags of unknown duration between important events in a time series</a:t>
          </a:r>
        </a:p>
      </dsp:txBody>
      <dsp:txXfrm>
        <a:off x="836323" y="3623848"/>
        <a:ext cx="9679276" cy="7240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81C189-7EBC-4C88-A6B5-072008441CBA}">
      <dsp:nvSpPr>
        <dsp:cNvPr id="0" name=""/>
        <dsp:cNvSpPr/>
      </dsp:nvSpPr>
      <dsp:spPr>
        <a:xfrm>
          <a:off x="153604" y="588101"/>
          <a:ext cx="905580" cy="90558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434009-FC49-4EDE-A89A-DD13D1798691}">
      <dsp:nvSpPr>
        <dsp:cNvPr id="0" name=""/>
        <dsp:cNvSpPr/>
      </dsp:nvSpPr>
      <dsp:spPr>
        <a:xfrm>
          <a:off x="343776" y="778273"/>
          <a:ext cx="525236" cy="5252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472BC1F-04A3-447C-8C42-A47B5B6185A4}">
      <dsp:nvSpPr>
        <dsp:cNvPr id="0" name=""/>
        <dsp:cNvSpPr/>
      </dsp:nvSpPr>
      <dsp:spPr>
        <a:xfrm>
          <a:off x="1253237" y="588101"/>
          <a:ext cx="2134582" cy="905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a:t>ARIMA models are basically linear models, so they can only work if the relation is linear or linear integrated. </a:t>
          </a:r>
        </a:p>
      </dsp:txBody>
      <dsp:txXfrm>
        <a:off x="1253237" y="588101"/>
        <a:ext cx="2134582" cy="905580"/>
      </dsp:txXfrm>
    </dsp:sp>
    <dsp:sp modelId="{3A565CCC-D677-4148-9BF2-767226DC1567}">
      <dsp:nvSpPr>
        <dsp:cNvPr id="0" name=""/>
        <dsp:cNvSpPr/>
      </dsp:nvSpPr>
      <dsp:spPr>
        <a:xfrm>
          <a:off x="3759754" y="588101"/>
          <a:ext cx="905580" cy="90558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DB8278-0919-4A71-95C2-A44A57620E0D}">
      <dsp:nvSpPr>
        <dsp:cNvPr id="0" name=""/>
        <dsp:cNvSpPr/>
      </dsp:nvSpPr>
      <dsp:spPr>
        <a:xfrm>
          <a:off x="3949926" y="778273"/>
          <a:ext cx="525236" cy="5252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A78EF0F-CDA2-4C08-A49F-9A23A380C79E}">
      <dsp:nvSpPr>
        <dsp:cNvPr id="0" name=""/>
        <dsp:cNvSpPr/>
      </dsp:nvSpPr>
      <dsp:spPr>
        <a:xfrm>
          <a:off x="4859388" y="588101"/>
          <a:ext cx="2134582" cy="905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a:t>Although they are easy to estimate ARIMA yields better results only in forecasting short term, whereas LSTM yields better results for long term modeling.</a:t>
          </a:r>
        </a:p>
      </dsp:txBody>
      <dsp:txXfrm>
        <a:off x="4859388" y="588101"/>
        <a:ext cx="2134582" cy="905580"/>
      </dsp:txXfrm>
    </dsp:sp>
    <dsp:sp modelId="{663CFE6B-7975-4C5D-8412-8A97E88D62DD}">
      <dsp:nvSpPr>
        <dsp:cNvPr id="0" name=""/>
        <dsp:cNvSpPr/>
      </dsp:nvSpPr>
      <dsp:spPr>
        <a:xfrm>
          <a:off x="7365905" y="588101"/>
          <a:ext cx="905580" cy="90558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484D0C-72C8-4D99-A663-8B3C17CCC0DC}">
      <dsp:nvSpPr>
        <dsp:cNvPr id="0" name=""/>
        <dsp:cNvSpPr/>
      </dsp:nvSpPr>
      <dsp:spPr>
        <a:xfrm>
          <a:off x="7556076" y="778273"/>
          <a:ext cx="525236" cy="5252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468FDE5-0E67-4328-95E0-BEFA5916BB75}">
      <dsp:nvSpPr>
        <dsp:cNvPr id="0" name=""/>
        <dsp:cNvSpPr/>
      </dsp:nvSpPr>
      <dsp:spPr>
        <a:xfrm>
          <a:off x="8465538" y="588101"/>
          <a:ext cx="2134582" cy="905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dirty="0"/>
            <a:t>LSTM can model more or less any relationship, but at the cost of additional computation and require more data to be trained.</a:t>
          </a:r>
        </a:p>
      </dsp:txBody>
      <dsp:txXfrm>
        <a:off x="8465538" y="588101"/>
        <a:ext cx="2134582" cy="905580"/>
      </dsp:txXfrm>
    </dsp:sp>
    <dsp:sp modelId="{266903CB-422B-4302-8F9D-473F5E987E1E}">
      <dsp:nvSpPr>
        <dsp:cNvPr id="0" name=""/>
        <dsp:cNvSpPr/>
      </dsp:nvSpPr>
      <dsp:spPr>
        <a:xfrm>
          <a:off x="153604" y="2105551"/>
          <a:ext cx="905580" cy="90558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731B8A-7FCA-464A-B239-7C81435990E8}">
      <dsp:nvSpPr>
        <dsp:cNvPr id="0" name=""/>
        <dsp:cNvSpPr/>
      </dsp:nvSpPr>
      <dsp:spPr>
        <a:xfrm>
          <a:off x="343776" y="2295723"/>
          <a:ext cx="525236" cy="52523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29FE5F9-7F83-4BF7-9100-D0D62C9CDCA4}">
      <dsp:nvSpPr>
        <dsp:cNvPr id="0" name=""/>
        <dsp:cNvSpPr/>
      </dsp:nvSpPr>
      <dsp:spPr>
        <a:xfrm>
          <a:off x="1253237" y="2105551"/>
          <a:ext cx="2134582" cy="905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dirty="0"/>
            <a:t>LSTM add the capability of identifying complex pattern logics from data by using </a:t>
          </a:r>
          <a:r>
            <a:rPr lang="en-US" sz="1400" b="0" kern="1200" dirty="0"/>
            <a:t>remember what's useful and discard what's not</a:t>
          </a:r>
        </a:p>
      </dsp:txBody>
      <dsp:txXfrm>
        <a:off x="1253237" y="2105551"/>
        <a:ext cx="2134582" cy="905580"/>
      </dsp:txXfrm>
    </dsp:sp>
    <dsp:sp modelId="{B60D13FC-31F7-4BA4-8D6D-7FFF6DCE8DD7}">
      <dsp:nvSpPr>
        <dsp:cNvPr id="0" name=""/>
        <dsp:cNvSpPr/>
      </dsp:nvSpPr>
      <dsp:spPr>
        <a:xfrm>
          <a:off x="3759754" y="2105551"/>
          <a:ext cx="905580" cy="90558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347D31-FBA2-4966-BEA7-E5ACD2D0D84A}">
      <dsp:nvSpPr>
        <dsp:cNvPr id="0" name=""/>
        <dsp:cNvSpPr/>
      </dsp:nvSpPr>
      <dsp:spPr>
        <a:xfrm>
          <a:off x="3949926" y="2295723"/>
          <a:ext cx="525236" cy="52523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0B14BCC-2122-49E0-8269-593FCCF6525D}">
      <dsp:nvSpPr>
        <dsp:cNvPr id="0" name=""/>
        <dsp:cNvSpPr/>
      </dsp:nvSpPr>
      <dsp:spPr>
        <a:xfrm>
          <a:off x="4859388" y="2105551"/>
          <a:ext cx="2134582" cy="905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a:t>Neural networks add the capability to learn possibly noisy and nonlinear relationships with arbitrarily defined but fixed numbers of inputs</a:t>
          </a:r>
        </a:p>
      </dsp:txBody>
      <dsp:txXfrm>
        <a:off x="4859388" y="2105551"/>
        <a:ext cx="2134582" cy="905580"/>
      </dsp:txXfrm>
    </dsp:sp>
    <dsp:sp modelId="{A414EC60-FE6A-4D92-B456-397F2669DA6E}">
      <dsp:nvSpPr>
        <dsp:cNvPr id="0" name=""/>
        <dsp:cNvSpPr/>
      </dsp:nvSpPr>
      <dsp:spPr>
        <a:xfrm>
          <a:off x="7365905" y="2105551"/>
          <a:ext cx="905580" cy="90558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3F66F6-7644-4FE3-985A-D05B2D24EACF}">
      <dsp:nvSpPr>
        <dsp:cNvPr id="0" name=""/>
        <dsp:cNvSpPr/>
      </dsp:nvSpPr>
      <dsp:spPr>
        <a:xfrm>
          <a:off x="7556076" y="2295723"/>
          <a:ext cx="525236" cy="52523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1C740BA-7538-4526-8910-928F7EEA6D56}">
      <dsp:nvSpPr>
        <dsp:cNvPr id="0" name=""/>
        <dsp:cNvSpPr/>
      </dsp:nvSpPr>
      <dsp:spPr>
        <a:xfrm>
          <a:off x="8465538" y="2105551"/>
          <a:ext cx="2134582" cy="905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a:t>Explicitly handling of ordered observations and is able to adapt itself to learn the temporal dependencies from context</a:t>
          </a:r>
        </a:p>
      </dsp:txBody>
      <dsp:txXfrm>
        <a:off x="8465538" y="2105551"/>
        <a:ext cx="2134582" cy="90558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E026C-28C6-4C3D-95AC-0DE2C4FD00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868F3F-5F8E-48A3-A6FF-C54DA4D052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06DF029-9B9A-4AB8-9F64-DD2F45803B96}"/>
              </a:ext>
            </a:extLst>
          </p:cNvPr>
          <p:cNvSpPr>
            <a:spLocks noGrp="1"/>
          </p:cNvSpPr>
          <p:nvPr>
            <p:ph type="dt" sz="half" idx="10"/>
          </p:nvPr>
        </p:nvSpPr>
        <p:spPr/>
        <p:txBody>
          <a:bodyPr/>
          <a:lstStyle/>
          <a:p>
            <a:fld id="{7B1687CE-DD7F-4D58-9A7E-E7172C9C7410}" type="datetimeFigureOut">
              <a:rPr lang="en-US" smtClean="0"/>
              <a:t>18-Jul-19</a:t>
            </a:fld>
            <a:endParaRPr lang="en-US"/>
          </a:p>
        </p:txBody>
      </p:sp>
      <p:sp>
        <p:nvSpPr>
          <p:cNvPr id="5" name="Footer Placeholder 4">
            <a:extLst>
              <a:ext uri="{FF2B5EF4-FFF2-40B4-BE49-F238E27FC236}">
                <a16:creationId xmlns:a16="http://schemas.microsoft.com/office/drawing/2014/main" id="{6E74701F-8621-4D73-AC6B-9A32ED5D9F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3B9B08-0D18-413C-8047-8DFDE58D8258}"/>
              </a:ext>
            </a:extLst>
          </p:cNvPr>
          <p:cNvSpPr>
            <a:spLocks noGrp="1"/>
          </p:cNvSpPr>
          <p:nvPr>
            <p:ph type="sldNum" sz="quarter" idx="12"/>
          </p:nvPr>
        </p:nvSpPr>
        <p:spPr/>
        <p:txBody>
          <a:bodyPr/>
          <a:lstStyle/>
          <a:p>
            <a:fld id="{9DFD500B-1364-4967-9892-91C6C495530F}" type="slidenum">
              <a:rPr lang="en-US" smtClean="0"/>
              <a:t>‹#›</a:t>
            </a:fld>
            <a:endParaRPr lang="en-US"/>
          </a:p>
        </p:txBody>
      </p:sp>
    </p:spTree>
    <p:extLst>
      <p:ext uri="{BB962C8B-B14F-4D97-AF65-F5344CB8AC3E}">
        <p14:creationId xmlns:p14="http://schemas.microsoft.com/office/powerpoint/2010/main" val="3420497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315BB-8D36-45C4-BEC7-43C57FD4308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AE394D-9D4B-4CE5-898C-D0E0AB5FAC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36658A-9BAD-4E8E-96E0-6A88012B2F1F}"/>
              </a:ext>
            </a:extLst>
          </p:cNvPr>
          <p:cNvSpPr>
            <a:spLocks noGrp="1"/>
          </p:cNvSpPr>
          <p:nvPr>
            <p:ph type="dt" sz="half" idx="10"/>
          </p:nvPr>
        </p:nvSpPr>
        <p:spPr/>
        <p:txBody>
          <a:bodyPr/>
          <a:lstStyle/>
          <a:p>
            <a:fld id="{7B1687CE-DD7F-4D58-9A7E-E7172C9C7410}" type="datetimeFigureOut">
              <a:rPr lang="en-US" smtClean="0"/>
              <a:t>18-Jul-19</a:t>
            </a:fld>
            <a:endParaRPr lang="en-US"/>
          </a:p>
        </p:txBody>
      </p:sp>
      <p:sp>
        <p:nvSpPr>
          <p:cNvPr id="5" name="Footer Placeholder 4">
            <a:extLst>
              <a:ext uri="{FF2B5EF4-FFF2-40B4-BE49-F238E27FC236}">
                <a16:creationId xmlns:a16="http://schemas.microsoft.com/office/drawing/2014/main" id="{2AD9722B-3CEB-4AA1-B422-E91FA01084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3641A5-74AD-4F01-8D57-0B5DA1216772}"/>
              </a:ext>
            </a:extLst>
          </p:cNvPr>
          <p:cNvSpPr>
            <a:spLocks noGrp="1"/>
          </p:cNvSpPr>
          <p:nvPr>
            <p:ph type="sldNum" sz="quarter" idx="12"/>
          </p:nvPr>
        </p:nvSpPr>
        <p:spPr/>
        <p:txBody>
          <a:bodyPr/>
          <a:lstStyle/>
          <a:p>
            <a:fld id="{9DFD500B-1364-4967-9892-91C6C495530F}" type="slidenum">
              <a:rPr lang="en-US" smtClean="0"/>
              <a:t>‹#›</a:t>
            </a:fld>
            <a:endParaRPr lang="en-US"/>
          </a:p>
        </p:txBody>
      </p:sp>
    </p:spTree>
    <p:extLst>
      <p:ext uri="{BB962C8B-B14F-4D97-AF65-F5344CB8AC3E}">
        <p14:creationId xmlns:p14="http://schemas.microsoft.com/office/powerpoint/2010/main" val="3269592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353FDC-9CAE-4E7C-90FE-FFCE94B9E8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34FA35-7910-4CB2-A85C-DF73AB93B2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488AFC-BA98-4176-BC87-4F844EAC7490}"/>
              </a:ext>
            </a:extLst>
          </p:cNvPr>
          <p:cNvSpPr>
            <a:spLocks noGrp="1"/>
          </p:cNvSpPr>
          <p:nvPr>
            <p:ph type="dt" sz="half" idx="10"/>
          </p:nvPr>
        </p:nvSpPr>
        <p:spPr/>
        <p:txBody>
          <a:bodyPr/>
          <a:lstStyle/>
          <a:p>
            <a:fld id="{7B1687CE-DD7F-4D58-9A7E-E7172C9C7410}" type="datetimeFigureOut">
              <a:rPr lang="en-US" smtClean="0"/>
              <a:t>18-Jul-19</a:t>
            </a:fld>
            <a:endParaRPr lang="en-US"/>
          </a:p>
        </p:txBody>
      </p:sp>
      <p:sp>
        <p:nvSpPr>
          <p:cNvPr id="5" name="Footer Placeholder 4">
            <a:extLst>
              <a:ext uri="{FF2B5EF4-FFF2-40B4-BE49-F238E27FC236}">
                <a16:creationId xmlns:a16="http://schemas.microsoft.com/office/drawing/2014/main" id="{D9F1793E-DC68-41CD-AE44-245511D530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142E4-4AED-4EC1-A2CD-4546E2534CB4}"/>
              </a:ext>
            </a:extLst>
          </p:cNvPr>
          <p:cNvSpPr>
            <a:spLocks noGrp="1"/>
          </p:cNvSpPr>
          <p:nvPr>
            <p:ph type="sldNum" sz="quarter" idx="12"/>
          </p:nvPr>
        </p:nvSpPr>
        <p:spPr/>
        <p:txBody>
          <a:bodyPr/>
          <a:lstStyle/>
          <a:p>
            <a:fld id="{9DFD500B-1364-4967-9892-91C6C495530F}" type="slidenum">
              <a:rPr lang="en-US" smtClean="0"/>
              <a:t>‹#›</a:t>
            </a:fld>
            <a:endParaRPr lang="en-US"/>
          </a:p>
        </p:txBody>
      </p:sp>
    </p:spTree>
    <p:extLst>
      <p:ext uri="{BB962C8B-B14F-4D97-AF65-F5344CB8AC3E}">
        <p14:creationId xmlns:p14="http://schemas.microsoft.com/office/powerpoint/2010/main" val="29436449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7B1687CE-DD7F-4D58-9A7E-E7172C9C7410}" type="datetimeFigureOut">
              <a:rPr lang="en-US" smtClean="0"/>
              <a:t>18-Jul-19</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9DFD500B-1364-4967-9892-91C6C495530F}" type="slidenum">
              <a:rPr lang="en-US" smtClean="0"/>
              <a:t>‹#›</a:t>
            </a:fld>
            <a:endParaRPr lang="en-US"/>
          </a:p>
        </p:txBody>
      </p:sp>
    </p:spTree>
    <p:extLst>
      <p:ext uri="{BB962C8B-B14F-4D97-AF65-F5344CB8AC3E}">
        <p14:creationId xmlns:p14="http://schemas.microsoft.com/office/powerpoint/2010/main" val="41355691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1687CE-DD7F-4D58-9A7E-E7172C9C7410}" type="datetimeFigureOut">
              <a:rPr lang="en-US" smtClean="0"/>
              <a:t>18-Jul-19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FD500B-1364-4967-9892-91C6C495530F}" type="slidenum">
              <a:rPr lang="en-US" smtClean="0"/>
              <a:t>‹#›</a:t>
            </a:fld>
            <a:endParaRPr lang="en-US"/>
          </a:p>
        </p:txBody>
      </p:sp>
    </p:spTree>
    <p:extLst>
      <p:ext uri="{BB962C8B-B14F-4D97-AF65-F5344CB8AC3E}">
        <p14:creationId xmlns:p14="http://schemas.microsoft.com/office/powerpoint/2010/main" val="5175097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1687CE-DD7F-4D58-9A7E-E7172C9C7410}" type="datetimeFigureOut">
              <a:rPr lang="en-US" smtClean="0"/>
              <a:t>18-Jul-19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FD500B-1364-4967-9892-91C6C495530F}" type="slidenum">
              <a:rPr lang="en-US" smtClean="0"/>
              <a:t>‹#›</a:t>
            </a:fld>
            <a:endParaRPr lang="en-US"/>
          </a:p>
        </p:txBody>
      </p:sp>
    </p:spTree>
    <p:extLst>
      <p:ext uri="{BB962C8B-B14F-4D97-AF65-F5344CB8AC3E}">
        <p14:creationId xmlns:p14="http://schemas.microsoft.com/office/powerpoint/2010/main" val="9644507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1687CE-DD7F-4D58-9A7E-E7172C9C7410}" type="datetimeFigureOut">
              <a:rPr lang="en-US" smtClean="0"/>
              <a:t>18-Jul-19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FD500B-1364-4967-9892-91C6C495530F}" type="slidenum">
              <a:rPr lang="en-US" smtClean="0"/>
              <a:t>‹#›</a:t>
            </a:fld>
            <a:endParaRPr lang="en-US"/>
          </a:p>
        </p:txBody>
      </p:sp>
    </p:spTree>
    <p:extLst>
      <p:ext uri="{BB962C8B-B14F-4D97-AF65-F5344CB8AC3E}">
        <p14:creationId xmlns:p14="http://schemas.microsoft.com/office/powerpoint/2010/main" val="3841556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1687CE-DD7F-4D58-9A7E-E7172C9C7410}" type="datetimeFigureOut">
              <a:rPr lang="en-US" smtClean="0"/>
              <a:t>18-Jul-19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FD500B-1364-4967-9892-91C6C495530F}" type="slidenum">
              <a:rPr lang="en-US" smtClean="0"/>
              <a:t>‹#›</a:t>
            </a:fld>
            <a:endParaRPr lang="en-US"/>
          </a:p>
        </p:txBody>
      </p:sp>
    </p:spTree>
    <p:extLst>
      <p:ext uri="{BB962C8B-B14F-4D97-AF65-F5344CB8AC3E}">
        <p14:creationId xmlns:p14="http://schemas.microsoft.com/office/powerpoint/2010/main" val="3220068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1687CE-DD7F-4D58-9A7E-E7172C9C7410}" type="datetimeFigureOut">
              <a:rPr lang="en-US" smtClean="0"/>
              <a:t>18-Jul-19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FD500B-1364-4967-9892-91C6C495530F}" type="slidenum">
              <a:rPr lang="en-US" smtClean="0"/>
              <a:t>‹#›</a:t>
            </a:fld>
            <a:endParaRPr lang="en-US"/>
          </a:p>
        </p:txBody>
      </p:sp>
    </p:spTree>
    <p:extLst>
      <p:ext uri="{BB962C8B-B14F-4D97-AF65-F5344CB8AC3E}">
        <p14:creationId xmlns:p14="http://schemas.microsoft.com/office/powerpoint/2010/main" val="20607031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1687CE-DD7F-4D58-9A7E-E7172C9C7410}" type="datetimeFigureOut">
              <a:rPr lang="en-US" smtClean="0"/>
              <a:t>18-Jul-19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FD500B-1364-4967-9892-91C6C495530F}" type="slidenum">
              <a:rPr lang="en-US" smtClean="0"/>
              <a:t>‹#›</a:t>
            </a:fld>
            <a:endParaRPr lang="en-US"/>
          </a:p>
        </p:txBody>
      </p:sp>
    </p:spTree>
    <p:extLst>
      <p:ext uri="{BB962C8B-B14F-4D97-AF65-F5344CB8AC3E}">
        <p14:creationId xmlns:p14="http://schemas.microsoft.com/office/powerpoint/2010/main" val="38252607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7B1687CE-DD7F-4D58-9A7E-E7172C9C7410}" type="datetimeFigureOut">
              <a:rPr lang="en-US" smtClean="0"/>
              <a:t>18-Jul-19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9DFD500B-1364-4967-9892-91C6C495530F}" type="slidenum">
              <a:rPr lang="en-US" smtClean="0"/>
              <a:t>‹#›</a:t>
            </a:fld>
            <a:endParaRPr lang="en-US"/>
          </a:p>
        </p:txBody>
      </p:sp>
    </p:spTree>
    <p:extLst>
      <p:ext uri="{BB962C8B-B14F-4D97-AF65-F5344CB8AC3E}">
        <p14:creationId xmlns:p14="http://schemas.microsoft.com/office/powerpoint/2010/main" val="317642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F6ADC-6144-4AE0-B2BE-60684A8A88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9323A5-308F-44C0-9B43-904B7F312D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667B58-79C5-42BD-8BAF-DEA06973344D}"/>
              </a:ext>
            </a:extLst>
          </p:cNvPr>
          <p:cNvSpPr>
            <a:spLocks noGrp="1"/>
          </p:cNvSpPr>
          <p:nvPr>
            <p:ph type="dt" sz="half" idx="10"/>
          </p:nvPr>
        </p:nvSpPr>
        <p:spPr/>
        <p:txBody>
          <a:bodyPr/>
          <a:lstStyle/>
          <a:p>
            <a:fld id="{7B1687CE-DD7F-4D58-9A7E-E7172C9C7410}" type="datetimeFigureOut">
              <a:rPr lang="en-US" smtClean="0"/>
              <a:t>18-Jul-19</a:t>
            </a:fld>
            <a:endParaRPr lang="en-US"/>
          </a:p>
        </p:txBody>
      </p:sp>
      <p:sp>
        <p:nvSpPr>
          <p:cNvPr id="5" name="Footer Placeholder 4">
            <a:extLst>
              <a:ext uri="{FF2B5EF4-FFF2-40B4-BE49-F238E27FC236}">
                <a16:creationId xmlns:a16="http://schemas.microsoft.com/office/drawing/2014/main" id="{3FA7B576-6DBE-4993-9D1D-000A6C3010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B402DC-C67F-4814-AFAB-854EF6FCC92F}"/>
              </a:ext>
            </a:extLst>
          </p:cNvPr>
          <p:cNvSpPr>
            <a:spLocks noGrp="1"/>
          </p:cNvSpPr>
          <p:nvPr>
            <p:ph type="sldNum" sz="quarter" idx="12"/>
          </p:nvPr>
        </p:nvSpPr>
        <p:spPr/>
        <p:txBody>
          <a:bodyPr/>
          <a:lstStyle/>
          <a:p>
            <a:fld id="{9DFD500B-1364-4967-9892-91C6C495530F}" type="slidenum">
              <a:rPr lang="en-US" smtClean="0"/>
              <a:t>‹#›</a:t>
            </a:fld>
            <a:endParaRPr lang="en-US"/>
          </a:p>
        </p:txBody>
      </p:sp>
    </p:spTree>
    <p:extLst>
      <p:ext uri="{BB962C8B-B14F-4D97-AF65-F5344CB8AC3E}">
        <p14:creationId xmlns:p14="http://schemas.microsoft.com/office/powerpoint/2010/main" val="32068413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7B1687CE-DD7F-4D58-9A7E-E7172C9C7410}" type="datetimeFigureOut">
              <a:rPr lang="en-US" smtClean="0"/>
              <a:t>18-Jul-19</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9DFD500B-1364-4967-9892-91C6C495530F}" type="slidenum">
              <a:rPr lang="en-US" smtClean="0"/>
              <a:t>‹#›</a:t>
            </a:fld>
            <a:endParaRPr lang="en-US"/>
          </a:p>
        </p:txBody>
      </p:sp>
    </p:spTree>
    <p:extLst>
      <p:ext uri="{BB962C8B-B14F-4D97-AF65-F5344CB8AC3E}">
        <p14:creationId xmlns:p14="http://schemas.microsoft.com/office/powerpoint/2010/main" val="4029141771"/>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1687CE-DD7F-4D58-9A7E-E7172C9C7410}" type="datetimeFigureOut">
              <a:rPr lang="en-US" smtClean="0"/>
              <a:t>18-Jul-19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FD500B-1364-4967-9892-91C6C495530F}" type="slidenum">
              <a:rPr lang="en-US" smtClean="0"/>
              <a:t>‹#›</a:t>
            </a:fld>
            <a:endParaRPr lang="en-US"/>
          </a:p>
        </p:txBody>
      </p:sp>
    </p:spTree>
    <p:extLst>
      <p:ext uri="{BB962C8B-B14F-4D97-AF65-F5344CB8AC3E}">
        <p14:creationId xmlns:p14="http://schemas.microsoft.com/office/powerpoint/2010/main" val="2439379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1687CE-DD7F-4D58-9A7E-E7172C9C7410}" type="datetimeFigureOut">
              <a:rPr lang="en-US" smtClean="0"/>
              <a:t>18-Jul-19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FD500B-1364-4967-9892-91C6C495530F}" type="slidenum">
              <a:rPr lang="en-US" smtClean="0"/>
              <a:t>‹#›</a:t>
            </a:fld>
            <a:endParaRPr lang="en-US"/>
          </a:p>
        </p:txBody>
      </p:sp>
    </p:spTree>
    <p:extLst>
      <p:ext uri="{BB962C8B-B14F-4D97-AF65-F5344CB8AC3E}">
        <p14:creationId xmlns:p14="http://schemas.microsoft.com/office/powerpoint/2010/main" val="375977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E4791-784D-4395-9A5D-73E9AE3A32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4C42BA6-BB99-483F-8B3C-CB1F76E6BA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C1CE2B-EE6C-4A5E-BE3D-283688B77AA5}"/>
              </a:ext>
            </a:extLst>
          </p:cNvPr>
          <p:cNvSpPr>
            <a:spLocks noGrp="1"/>
          </p:cNvSpPr>
          <p:nvPr>
            <p:ph type="dt" sz="half" idx="10"/>
          </p:nvPr>
        </p:nvSpPr>
        <p:spPr/>
        <p:txBody>
          <a:bodyPr/>
          <a:lstStyle/>
          <a:p>
            <a:fld id="{7B1687CE-DD7F-4D58-9A7E-E7172C9C7410}" type="datetimeFigureOut">
              <a:rPr lang="en-US" smtClean="0"/>
              <a:t>18-Jul-19</a:t>
            </a:fld>
            <a:endParaRPr lang="en-US"/>
          </a:p>
        </p:txBody>
      </p:sp>
      <p:sp>
        <p:nvSpPr>
          <p:cNvPr id="5" name="Footer Placeholder 4">
            <a:extLst>
              <a:ext uri="{FF2B5EF4-FFF2-40B4-BE49-F238E27FC236}">
                <a16:creationId xmlns:a16="http://schemas.microsoft.com/office/drawing/2014/main" id="{CB4308FA-6C4A-4E98-80E0-2056EEC232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A65457-788E-4C3D-A256-794CC31DE366}"/>
              </a:ext>
            </a:extLst>
          </p:cNvPr>
          <p:cNvSpPr>
            <a:spLocks noGrp="1"/>
          </p:cNvSpPr>
          <p:nvPr>
            <p:ph type="sldNum" sz="quarter" idx="12"/>
          </p:nvPr>
        </p:nvSpPr>
        <p:spPr/>
        <p:txBody>
          <a:bodyPr/>
          <a:lstStyle/>
          <a:p>
            <a:fld id="{9DFD500B-1364-4967-9892-91C6C495530F}" type="slidenum">
              <a:rPr lang="en-US" smtClean="0"/>
              <a:t>‹#›</a:t>
            </a:fld>
            <a:endParaRPr lang="en-US"/>
          </a:p>
        </p:txBody>
      </p:sp>
    </p:spTree>
    <p:extLst>
      <p:ext uri="{BB962C8B-B14F-4D97-AF65-F5344CB8AC3E}">
        <p14:creationId xmlns:p14="http://schemas.microsoft.com/office/powerpoint/2010/main" val="3927342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59628-4C74-437E-932E-BCE3DEBED8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4E935B-A893-449C-8CAC-F3AFE870AD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768889-DC38-4857-8F48-FAFACE44CB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5402B2-7673-4199-824B-54CE2F97120B}"/>
              </a:ext>
            </a:extLst>
          </p:cNvPr>
          <p:cNvSpPr>
            <a:spLocks noGrp="1"/>
          </p:cNvSpPr>
          <p:nvPr>
            <p:ph type="dt" sz="half" idx="10"/>
          </p:nvPr>
        </p:nvSpPr>
        <p:spPr/>
        <p:txBody>
          <a:bodyPr/>
          <a:lstStyle/>
          <a:p>
            <a:fld id="{7B1687CE-DD7F-4D58-9A7E-E7172C9C7410}" type="datetimeFigureOut">
              <a:rPr lang="en-US" smtClean="0"/>
              <a:t>18-Jul-19</a:t>
            </a:fld>
            <a:endParaRPr lang="en-US"/>
          </a:p>
        </p:txBody>
      </p:sp>
      <p:sp>
        <p:nvSpPr>
          <p:cNvPr id="6" name="Footer Placeholder 5">
            <a:extLst>
              <a:ext uri="{FF2B5EF4-FFF2-40B4-BE49-F238E27FC236}">
                <a16:creationId xmlns:a16="http://schemas.microsoft.com/office/drawing/2014/main" id="{AB5D4CC1-B6D8-49C2-818A-082FE116E8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8355DA-9EFC-4B7A-B8F5-0DAABAF40B64}"/>
              </a:ext>
            </a:extLst>
          </p:cNvPr>
          <p:cNvSpPr>
            <a:spLocks noGrp="1"/>
          </p:cNvSpPr>
          <p:nvPr>
            <p:ph type="sldNum" sz="quarter" idx="12"/>
          </p:nvPr>
        </p:nvSpPr>
        <p:spPr/>
        <p:txBody>
          <a:bodyPr/>
          <a:lstStyle/>
          <a:p>
            <a:fld id="{9DFD500B-1364-4967-9892-91C6C495530F}" type="slidenum">
              <a:rPr lang="en-US" smtClean="0"/>
              <a:t>‹#›</a:t>
            </a:fld>
            <a:endParaRPr lang="en-US"/>
          </a:p>
        </p:txBody>
      </p:sp>
    </p:spTree>
    <p:extLst>
      <p:ext uri="{BB962C8B-B14F-4D97-AF65-F5344CB8AC3E}">
        <p14:creationId xmlns:p14="http://schemas.microsoft.com/office/powerpoint/2010/main" val="4001970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1C889-EFD9-4CE8-9FBB-81FE8A9819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DC514C2-76E0-41A9-B694-F37C24AD1C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4F898B-467A-405B-B149-9D3B769483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A2BB5A-E3DA-473E-90F1-599EC4F290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A2E877-882E-48D9-9B12-F3D9D53B7C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45D887-C1A4-4C1D-B4C6-1AA1FFFE349E}"/>
              </a:ext>
            </a:extLst>
          </p:cNvPr>
          <p:cNvSpPr>
            <a:spLocks noGrp="1"/>
          </p:cNvSpPr>
          <p:nvPr>
            <p:ph type="dt" sz="half" idx="10"/>
          </p:nvPr>
        </p:nvSpPr>
        <p:spPr/>
        <p:txBody>
          <a:bodyPr/>
          <a:lstStyle/>
          <a:p>
            <a:fld id="{7B1687CE-DD7F-4D58-9A7E-E7172C9C7410}" type="datetimeFigureOut">
              <a:rPr lang="en-US" smtClean="0"/>
              <a:t>18-Jul-19</a:t>
            </a:fld>
            <a:endParaRPr lang="en-US"/>
          </a:p>
        </p:txBody>
      </p:sp>
      <p:sp>
        <p:nvSpPr>
          <p:cNvPr id="8" name="Footer Placeholder 7">
            <a:extLst>
              <a:ext uri="{FF2B5EF4-FFF2-40B4-BE49-F238E27FC236}">
                <a16:creationId xmlns:a16="http://schemas.microsoft.com/office/drawing/2014/main" id="{53D78570-B62C-4EE6-A749-A2C4F0D3A6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94AFF-4D88-4293-9F85-C9D49234BCFB}"/>
              </a:ext>
            </a:extLst>
          </p:cNvPr>
          <p:cNvSpPr>
            <a:spLocks noGrp="1"/>
          </p:cNvSpPr>
          <p:nvPr>
            <p:ph type="sldNum" sz="quarter" idx="12"/>
          </p:nvPr>
        </p:nvSpPr>
        <p:spPr/>
        <p:txBody>
          <a:bodyPr/>
          <a:lstStyle/>
          <a:p>
            <a:fld id="{9DFD500B-1364-4967-9892-91C6C495530F}" type="slidenum">
              <a:rPr lang="en-US" smtClean="0"/>
              <a:t>‹#›</a:t>
            </a:fld>
            <a:endParaRPr lang="en-US"/>
          </a:p>
        </p:txBody>
      </p:sp>
    </p:spTree>
    <p:extLst>
      <p:ext uri="{BB962C8B-B14F-4D97-AF65-F5344CB8AC3E}">
        <p14:creationId xmlns:p14="http://schemas.microsoft.com/office/powerpoint/2010/main" val="1594091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DE576-CED9-4CAE-971F-9FB3781B10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E658D3-35A3-4765-AF59-CC7F1660319D}"/>
              </a:ext>
            </a:extLst>
          </p:cNvPr>
          <p:cNvSpPr>
            <a:spLocks noGrp="1"/>
          </p:cNvSpPr>
          <p:nvPr>
            <p:ph type="dt" sz="half" idx="10"/>
          </p:nvPr>
        </p:nvSpPr>
        <p:spPr/>
        <p:txBody>
          <a:bodyPr/>
          <a:lstStyle/>
          <a:p>
            <a:fld id="{7B1687CE-DD7F-4D58-9A7E-E7172C9C7410}" type="datetimeFigureOut">
              <a:rPr lang="en-US" smtClean="0"/>
              <a:t>18-Jul-19</a:t>
            </a:fld>
            <a:endParaRPr lang="en-US"/>
          </a:p>
        </p:txBody>
      </p:sp>
      <p:sp>
        <p:nvSpPr>
          <p:cNvPr id="4" name="Footer Placeholder 3">
            <a:extLst>
              <a:ext uri="{FF2B5EF4-FFF2-40B4-BE49-F238E27FC236}">
                <a16:creationId xmlns:a16="http://schemas.microsoft.com/office/drawing/2014/main" id="{5C2448D2-0DA0-43CE-B712-B2756FB9846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44C33E1-F516-46B3-B980-9E66E92E26F8}"/>
              </a:ext>
            </a:extLst>
          </p:cNvPr>
          <p:cNvSpPr>
            <a:spLocks noGrp="1"/>
          </p:cNvSpPr>
          <p:nvPr>
            <p:ph type="sldNum" sz="quarter" idx="12"/>
          </p:nvPr>
        </p:nvSpPr>
        <p:spPr/>
        <p:txBody>
          <a:bodyPr/>
          <a:lstStyle/>
          <a:p>
            <a:fld id="{9DFD500B-1364-4967-9892-91C6C495530F}" type="slidenum">
              <a:rPr lang="en-US" smtClean="0"/>
              <a:t>‹#›</a:t>
            </a:fld>
            <a:endParaRPr lang="en-US"/>
          </a:p>
        </p:txBody>
      </p:sp>
    </p:spTree>
    <p:extLst>
      <p:ext uri="{BB962C8B-B14F-4D97-AF65-F5344CB8AC3E}">
        <p14:creationId xmlns:p14="http://schemas.microsoft.com/office/powerpoint/2010/main" val="4256344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D6BB26-BCAF-4B17-AFDB-DA08CB5AFAEE}"/>
              </a:ext>
            </a:extLst>
          </p:cNvPr>
          <p:cNvSpPr>
            <a:spLocks noGrp="1"/>
          </p:cNvSpPr>
          <p:nvPr>
            <p:ph type="dt" sz="half" idx="10"/>
          </p:nvPr>
        </p:nvSpPr>
        <p:spPr/>
        <p:txBody>
          <a:bodyPr/>
          <a:lstStyle/>
          <a:p>
            <a:fld id="{7B1687CE-DD7F-4D58-9A7E-E7172C9C7410}" type="datetimeFigureOut">
              <a:rPr lang="en-US" smtClean="0"/>
              <a:t>18-Jul-19</a:t>
            </a:fld>
            <a:endParaRPr lang="en-US"/>
          </a:p>
        </p:txBody>
      </p:sp>
      <p:sp>
        <p:nvSpPr>
          <p:cNvPr id="3" name="Footer Placeholder 2">
            <a:extLst>
              <a:ext uri="{FF2B5EF4-FFF2-40B4-BE49-F238E27FC236}">
                <a16:creationId xmlns:a16="http://schemas.microsoft.com/office/drawing/2014/main" id="{6B94DBB0-B74F-4354-A1AC-FC68FA0848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3FDC32-19EC-4008-BA36-D64D045488E3}"/>
              </a:ext>
            </a:extLst>
          </p:cNvPr>
          <p:cNvSpPr>
            <a:spLocks noGrp="1"/>
          </p:cNvSpPr>
          <p:nvPr>
            <p:ph type="sldNum" sz="quarter" idx="12"/>
          </p:nvPr>
        </p:nvSpPr>
        <p:spPr/>
        <p:txBody>
          <a:bodyPr/>
          <a:lstStyle/>
          <a:p>
            <a:fld id="{9DFD500B-1364-4967-9892-91C6C495530F}" type="slidenum">
              <a:rPr lang="en-US" smtClean="0"/>
              <a:t>‹#›</a:t>
            </a:fld>
            <a:endParaRPr lang="en-US"/>
          </a:p>
        </p:txBody>
      </p:sp>
    </p:spTree>
    <p:extLst>
      <p:ext uri="{BB962C8B-B14F-4D97-AF65-F5344CB8AC3E}">
        <p14:creationId xmlns:p14="http://schemas.microsoft.com/office/powerpoint/2010/main" val="3894559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45D5C-5622-4E67-9DF1-AABCFEAB23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2555BC7-4FA8-4EF2-A1F2-71394CC069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DA7FEB3-429F-4820-943E-A2E158CF48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C2EEC7-D104-43E9-B11D-6B9AB5675880}"/>
              </a:ext>
            </a:extLst>
          </p:cNvPr>
          <p:cNvSpPr>
            <a:spLocks noGrp="1"/>
          </p:cNvSpPr>
          <p:nvPr>
            <p:ph type="dt" sz="half" idx="10"/>
          </p:nvPr>
        </p:nvSpPr>
        <p:spPr/>
        <p:txBody>
          <a:bodyPr/>
          <a:lstStyle/>
          <a:p>
            <a:fld id="{7B1687CE-DD7F-4D58-9A7E-E7172C9C7410}" type="datetimeFigureOut">
              <a:rPr lang="en-US" smtClean="0"/>
              <a:t>18-Jul-19</a:t>
            </a:fld>
            <a:endParaRPr lang="en-US"/>
          </a:p>
        </p:txBody>
      </p:sp>
      <p:sp>
        <p:nvSpPr>
          <p:cNvPr id="6" name="Footer Placeholder 5">
            <a:extLst>
              <a:ext uri="{FF2B5EF4-FFF2-40B4-BE49-F238E27FC236}">
                <a16:creationId xmlns:a16="http://schemas.microsoft.com/office/drawing/2014/main" id="{CB687196-6C4A-4E72-900E-0ED4B1BB73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5AE64E-9CC6-480E-82B2-6B855408E6A7}"/>
              </a:ext>
            </a:extLst>
          </p:cNvPr>
          <p:cNvSpPr>
            <a:spLocks noGrp="1"/>
          </p:cNvSpPr>
          <p:nvPr>
            <p:ph type="sldNum" sz="quarter" idx="12"/>
          </p:nvPr>
        </p:nvSpPr>
        <p:spPr/>
        <p:txBody>
          <a:bodyPr/>
          <a:lstStyle/>
          <a:p>
            <a:fld id="{9DFD500B-1364-4967-9892-91C6C495530F}" type="slidenum">
              <a:rPr lang="en-US" smtClean="0"/>
              <a:t>‹#›</a:t>
            </a:fld>
            <a:endParaRPr lang="en-US"/>
          </a:p>
        </p:txBody>
      </p:sp>
    </p:spTree>
    <p:extLst>
      <p:ext uri="{BB962C8B-B14F-4D97-AF65-F5344CB8AC3E}">
        <p14:creationId xmlns:p14="http://schemas.microsoft.com/office/powerpoint/2010/main" val="956189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D650B-47BD-41E8-9E7E-F4C5B1BAE0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446543-2BEE-4347-8DFD-15B53C10EB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B24EC5-EA10-46CC-9527-B48C19A77D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BD0DBF-F9ED-4EB6-BFBF-A86D6192893D}"/>
              </a:ext>
            </a:extLst>
          </p:cNvPr>
          <p:cNvSpPr>
            <a:spLocks noGrp="1"/>
          </p:cNvSpPr>
          <p:nvPr>
            <p:ph type="dt" sz="half" idx="10"/>
          </p:nvPr>
        </p:nvSpPr>
        <p:spPr/>
        <p:txBody>
          <a:bodyPr/>
          <a:lstStyle/>
          <a:p>
            <a:fld id="{7B1687CE-DD7F-4D58-9A7E-E7172C9C7410}" type="datetimeFigureOut">
              <a:rPr lang="en-US" smtClean="0"/>
              <a:t>18-Jul-19</a:t>
            </a:fld>
            <a:endParaRPr lang="en-US"/>
          </a:p>
        </p:txBody>
      </p:sp>
      <p:sp>
        <p:nvSpPr>
          <p:cNvPr id="6" name="Footer Placeholder 5">
            <a:extLst>
              <a:ext uri="{FF2B5EF4-FFF2-40B4-BE49-F238E27FC236}">
                <a16:creationId xmlns:a16="http://schemas.microsoft.com/office/drawing/2014/main" id="{E6B66F5F-A267-4B33-8842-153900059B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7849B6-79E7-44BB-B57E-9389158228A8}"/>
              </a:ext>
            </a:extLst>
          </p:cNvPr>
          <p:cNvSpPr>
            <a:spLocks noGrp="1"/>
          </p:cNvSpPr>
          <p:nvPr>
            <p:ph type="sldNum" sz="quarter" idx="12"/>
          </p:nvPr>
        </p:nvSpPr>
        <p:spPr/>
        <p:txBody>
          <a:bodyPr/>
          <a:lstStyle/>
          <a:p>
            <a:fld id="{9DFD500B-1364-4967-9892-91C6C495530F}" type="slidenum">
              <a:rPr lang="en-US" smtClean="0"/>
              <a:t>‹#›</a:t>
            </a:fld>
            <a:endParaRPr lang="en-US"/>
          </a:p>
        </p:txBody>
      </p:sp>
    </p:spTree>
    <p:extLst>
      <p:ext uri="{BB962C8B-B14F-4D97-AF65-F5344CB8AC3E}">
        <p14:creationId xmlns:p14="http://schemas.microsoft.com/office/powerpoint/2010/main" val="1443205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E0C30E-2EAB-4B96-AB31-F12AB9D8B8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B15A2C2-74EB-4E04-98B2-E79EB94469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DA4360-960F-4A32-8857-C9E32D1B50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1687CE-DD7F-4D58-9A7E-E7172C9C7410}" type="datetimeFigureOut">
              <a:rPr lang="en-US" smtClean="0"/>
              <a:t>18-Jul-19</a:t>
            </a:fld>
            <a:endParaRPr lang="en-US"/>
          </a:p>
        </p:txBody>
      </p:sp>
      <p:sp>
        <p:nvSpPr>
          <p:cNvPr id="5" name="Footer Placeholder 4">
            <a:extLst>
              <a:ext uri="{FF2B5EF4-FFF2-40B4-BE49-F238E27FC236}">
                <a16:creationId xmlns:a16="http://schemas.microsoft.com/office/drawing/2014/main" id="{F30BC518-E6F5-4EA9-9D6A-1B36A9C9A6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DA00C97-BBEF-4689-984B-D98F0599A2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FD500B-1364-4967-9892-91C6C495530F}" type="slidenum">
              <a:rPr lang="en-US" smtClean="0"/>
              <a:t>‹#›</a:t>
            </a:fld>
            <a:endParaRPr lang="en-US"/>
          </a:p>
        </p:txBody>
      </p:sp>
    </p:spTree>
    <p:extLst>
      <p:ext uri="{BB962C8B-B14F-4D97-AF65-F5344CB8AC3E}">
        <p14:creationId xmlns:p14="http://schemas.microsoft.com/office/powerpoint/2010/main" val="3545826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7B1687CE-DD7F-4D58-9A7E-E7172C9C7410}" type="datetimeFigureOut">
              <a:rPr lang="en-US" smtClean="0"/>
              <a:t>18-Jul-19</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9DFD500B-1364-4967-9892-91C6C495530F}" type="slidenum">
              <a:rPr lang="en-US" smtClean="0"/>
              <a:t>‹#›</a:t>
            </a:fld>
            <a:endParaRPr lang="en-US"/>
          </a:p>
        </p:txBody>
      </p:sp>
    </p:spTree>
    <p:extLst>
      <p:ext uri="{BB962C8B-B14F-4D97-AF65-F5344CB8AC3E}">
        <p14:creationId xmlns:p14="http://schemas.microsoft.com/office/powerpoint/2010/main" val="146860771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30" name="Picture 6" descr="Image result for neural network gif">
            <a:extLst>
              <a:ext uri="{FF2B5EF4-FFF2-40B4-BE49-F238E27FC236}">
                <a16:creationId xmlns:a16="http://schemas.microsoft.com/office/drawing/2014/main" id="{8F33FCCD-9249-40DC-9977-E0F41BE53C10}"/>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595687" y="116363"/>
            <a:ext cx="5000625" cy="50006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ED85F08-617D-41FA-B286-8CD9AC5EBC6D}"/>
              </a:ext>
            </a:extLst>
          </p:cNvPr>
          <p:cNvSpPr>
            <a:spLocks noGrp="1"/>
          </p:cNvSpPr>
          <p:nvPr>
            <p:ph type="ctrTitle"/>
          </p:nvPr>
        </p:nvSpPr>
        <p:spPr>
          <a:xfrm>
            <a:off x="1763151" y="4354037"/>
            <a:ext cx="9144000" cy="2387600"/>
          </a:xfrm>
        </p:spPr>
        <p:txBody>
          <a:bodyPr>
            <a:normAutofit/>
          </a:bodyPr>
          <a:lstStyle/>
          <a:p>
            <a:r>
              <a:rPr lang="en-US" dirty="0">
                <a:solidFill>
                  <a:schemeClr val="bg1"/>
                </a:solidFill>
              </a:rPr>
              <a:t>LSTM Core Implementation</a:t>
            </a:r>
            <a:br>
              <a:rPr lang="en-US" dirty="0">
                <a:solidFill>
                  <a:schemeClr val="bg1"/>
                </a:solidFill>
              </a:rPr>
            </a:br>
            <a:endParaRPr lang="en-US" dirty="0">
              <a:solidFill>
                <a:schemeClr val="bg1"/>
              </a:solidFill>
            </a:endParaRPr>
          </a:p>
        </p:txBody>
      </p:sp>
    </p:spTree>
    <p:extLst>
      <p:ext uri="{BB962C8B-B14F-4D97-AF65-F5344CB8AC3E}">
        <p14:creationId xmlns:p14="http://schemas.microsoft.com/office/powerpoint/2010/main" val="614440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0FB8-2E99-48EF-BFA2-578C76B59B9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0C9AAA8-D07F-4034-B26E-6ADE4BA2BB85}"/>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22FB1542-35C7-4516-936B-B54AB8D499CD}"/>
              </a:ext>
            </a:extLst>
          </p:cNvPr>
          <p:cNvPicPr>
            <a:picLocks noChangeAspect="1"/>
          </p:cNvPicPr>
          <p:nvPr/>
        </p:nvPicPr>
        <p:blipFill rotWithShape="1">
          <a:blip r:embed="rId2"/>
          <a:srcRect l="12174" t="29322" r="47717" b="11866"/>
          <a:stretch/>
        </p:blipFill>
        <p:spPr>
          <a:xfrm>
            <a:off x="2252868" y="499533"/>
            <a:ext cx="7010402" cy="5779306"/>
          </a:xfrm>
          <a:prstGeom prst="rect">
            <a:avLst/>
          </a:prstGeom>
        </p:spPr>
      </p:pic>
    </p:spTree>
    <p:extLst>
      <p:ext uri="{BB962C8B-B14F-4D97-AF65-F5344CB8AC3E}">
        <p14:creationId xmlns:p14="http://schemas.microsoft.com/office/powerpoint/2010/main" val="3237039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E7FBE-2A0C-417C-A328-39FB6CB196E8}"/>
              </a:ext>
            </a:extLst>
          </p:cNvPr>
          <p:cNvSpPr>
            <a:spLocks noGrp="1"/>
          </p:cNvSpPr>
          <p:nvPr>
            <p:ph type="title"/>
          </p:nvPr>
        </p:nvSpPr>
        <p:spPr>
          <a:xfrm>
            <a:off x="657224" y="499533"/>
            <a:ext cx="10772775" cy="1658198"/>
          </a:xfrm>
        </p:spPr>
        <p:txBody>
          <a:bodyPr/>
          <a:lstStyle/>
          <a:p>
            <a:r>
              <a:rPr lang="en-US"/>
              <a:t>Conclusion</a:t>
            </a:r>
            <a:endParaRPr lang="en-US" dirty="0"/>
          </a:p>
        </p:txBody>
      </p:sp>
      <p:sp>
        <p:nvSpPr>
          <p:cNvPr id="3" name="Content Placeholder 2">
            <a:extLst>
              <a:ext uri="{FF2B5EF4-FFF2-40B4-BE49-F238E27FC236}">
                <a16:creationId xmlns:a16="http://schemas.microsoft.com/office/drawing/2014/main" id="{882E3569-35E7-4ACF-A7FC-382F492AB9F6}"/>
              </a:ext>
            </a:extLst>
          </p:cNvPr>
          <p:cNvSpPr>
            <a:spLocks noGrp="1"/>
          </p:cNvSpPr>
          <p:nvPr>
            <p:ph idx="1"/>
          </p:nvPr>
        </p:nvSpPr>
        <p:spPr>
          <a:xfrm>
            <a:off x="676656" y="2011680"/>
            <a:ext cx="10753725" cy="3766185"/>
          </a:xfrm>
        </p:spPr>
        <p:txBody>
          <a:bodyPr/>
          <a:lstStyle/>
          <a:p>
            <a:r>
              <a:rPr lang="en-US"/>
              <a:t>The reason for choosing RMSE is that for each point it calculates the square difference between the predictions and the target and then averages those values. </a:t>
            </a:r>
          </a:p>
          <a:p>
            <a:r>
              <a:rPr lang="en-US"/>
              <a:t>The higher this value, the worse the model is. Using RMSE shows us the marked error in the scale of our dataset hence makes it easier to analyze the error margin and gives us the average disparity amongst all the errors. </a:t>
            </a:r>
          </a:p>
          <a:p>
            <a:r>
              <a:rPr lang="en-US"/>
              <a:t>Thus, LSTM proved to be quite instrumental in helping us predict the forecast of this dataset, we can further improve this model by increasing the dataset size and further fine tuning the parameters to take into consideration factors such as statistical significance, lag features, error series and early stopping.</a:t>
            </a:r>
          </a:p>
          <a:p>
            <a:endParaRPr lang="en-US" dirty="0"/>
          </a:p>
        </p:txBody>
      </p:sp>
    </p:spTree>
    <p:extLst>
      <p:ext uri="{BB962C8B-B14F-4D97-AF65-F5344CB8AC3E}">
        <p14:creationId xmlns:p14="http://schemas.microsoft.com/office/powerpoint/2010/main" val="1099385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7ACCD-CD8D-4E4E-A210-29C305AEB5E9}"/>
              </a:ext>
            </a:extLst>
          </p:cNvPr>
          <p:cNvSpPr>
            <a:spLocks noGrp="1"/>
          </p:cNvSpPr>
          <p:nvPr>
            <p:ph type="title"/>
          </p:nvPr>
        </p:nvSpPr>
        <p:spPr/>
        <p:txBody>
          <a:bodyPr>
            <a:normAutofit/>
          </a:bodyPr>
          <a:lstStyle/>
          <a:p>
            <a:r>
              <a:rPr lang="en-US"/>
              <a:t>LSTM</a:t>
            </a:r>
            <a:endParaRPr lang="en-US" dirty="0"/>
          </a:p>
        </p:txBody>
      </p:sp>
      <p:graphicFrame>
        <p:nvGraphicFramePr>
          <p:cNvPr id="5" name="Content Placeholder 2">
            <a:extLst>
              <a:ext uri="{FF2B5EF4-FFF2-40B4-BE49-F238E27FC236}">
                <a16:creationId xmlns:a16="http://schemas.microsoft.com/office/drawing/2014/main" id="{6C274533-5D94-45EA-8F87-7798EB4C9343}"/>
              </a:ext>
            </a:extLst>
          </p:cNvPr>
          <p:cNvGraphicFramePr>
            <a:graphicFrameLocks noGrp="1"/>
          </p:cNvGraphicFramePr>
          <p:nvPr>
            <p:ph idx="1"/>
            <p:extLst>
              <p:ext uri="{D42A27DB-BD31-4B8C-83A1-F6EECF244321}">
                <p14:modId xmlns:p14="http://schemas.microsoft.com/office/powerpoint/2010/main" val="127510329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105038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171FCC-857A-4DFE-802F-42F0719800DC}"/>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So, why take the LSTM Approach?</a:t>
            </a:r>
          </a:p>
        </p:txBody>
      </p:sp>
      <p:pic>
        <p:nvPicPr>
          <p:cNvPr id="2050" name="Picture 2" descr="Image result for LSTM gif">
            <a:extLst>
              <a:ext uri="{FF2B5EF4-FFF2-40B4-BE49-F238E27FC236}">
                <a16:creationId xmlns:a16="http://schemas.microsoft.com/office/drawing/2014/main" id="{2C3CB448-16AC-46BF-A388-D7E9A1D5E6E5}"/>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tretch>
            <a:fillRect/>
          </a:stretch>
        </p:blipFill>
        <p:spPr bwMode="auto">
          <a:xfrm>
            <a:off x="2190045" y="2026919"/>
            <a:ext cx="7811909" cy="4394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0914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BDEEB-BE3E-4534-8D7D-D99EF4366677}"/>
              </a:ext>
            </a:extLst>
          </p:cNvPr>
          <p:cNvSpPr>
            <a:spLocks noGrp="1"/>
          </p:cNvSpPr>
          <p:nvPr>
            <p:ph type="title"/>
          </p:nvPr>
        </p:nvSpPr>
        <p:spPr/>
        <p:txBody>
          <a:bodyPr>
            <a:normAutofit/>
          </a:bodyPr>
          <a:lstStyle/>
          <a:p>
            <a:r>
              <a:rPr lang="en-US" dirty="0"/>
              <a:t>ARIMA</a:t>
            </a:r>
          </a:p>
        </p:txBody>
      </p:sp>
      <p:sp>
        <p:nvSpPr>
          <p:cNvPr id="3" name="Content Placeholder 2">
            <a:extLst>
              <a:ext uri="{FF2B5EF4-FFF2-40B4-BE49-F238E27FC236}">
                <a16:creationId xmlns:a16="http://schemas.microsoft.com/office/drawing/2014/main" id="{47F5AF4E-EC3D-4B59-A4C5-EB63FBA0E13C}"/>
              </a:ext>
            </a:extLst>
          </p:cNvPr>
          <p:cNvSpPr>
            <a:spLocks noGrp="1"/>
          </p:cNvSpPr>
          <p:nvPr>
            <p:ph idx="1"/>
          </p:nvPr>
        </p:nvSpPr>
        <p:spPr>
          <a:xfrm>
            <a:off x="4603905" y="1328632"/>
            <a:ext cx="6789044" cy="3766185"/>
          </a:xfrm>
        </p:spPr>
        <p:txBody>
          <a:bodyPr>
            <a:noAutofit/>
          </a:bodyPr>
          <a:lstStyle/>
          <a:p>
            <a:pPr lvl="1">
              <a:buFont typeface="Arial" panose="020B0604020202020204" pitchFamily="34" charset="0"/>
              <a:buChar char="•"/>
            </a:pPr>
            <a:r>
              <a:rPr lang="en-US" sz="2000" dirty="0"/>
              <a:t>Autoregressive integrated moving average (ARIMA) model is a generalization of ARMA model.</a:t>
            </a:r>
          </a:p>
          <a:p>
            <a:pPr lvl="1">
              <a:buFont typeface="Arial" panose="020B0604020202020204" pitchFamily="34" charset="0"/>
              <a:buChar char="•"/>
            </a:pPr>
            <a:r>
              <a:rPr lang="en-US" sz="2000" dirty="0"/>
              <a:t> The AR part involves regressing the variable on its own lagged (i.e. past) values.</a:t>
            </a:r>
          </a:p>
          <a:p>
            <a:pPr lvl="1">
              <a:buFont typeface="Arial" panose="020B0604020202020204" pitchFamily="34" charset="0"/>
              <a:buChar char="•"/>
            </a:pPr>
            <a:r>
              <a:rPr lang="en-US" sz="2000" dirty="0"/>
              <a:t>The MA part involves modeling the output variable linearly on the current and various past values of a stochastic (imperfectly predictable) term. </a:t>
            </a:r>
          </a:p>
          <a:p>
            <a:pPr lvl="1">
              <a:buFont typeface="Arial" panose="020B0604020202020204" pitchFamily="34" charset="0"/>
              <a:buChar char="•"/>
            </a:pPr>
            <a:r>
              <a:rPr lang="en-US" sz="2000" dirty="0"/>
              <a:t>The I stands for "integrated" indicating that the data values have been replaced with the difference between their values and the previous values</a:t>
            </a:r>
          </a:p>
          <a:p>
            <a:pPr lvl="1">
              <a:buFont typeface="Arial" panose="020B0604020202020204" pitchFamily="34" charset="0"/>
              <a:buChar char="•"/>
            </a:pPr>
            <a:r>
              <a:rPr lang="en-US" sz="2000" dirty="0"/>
              <a:t> ARIMA models are fitted to time series data to either better understand the data or to predict future points in the series. </a:t>
            </a:r>
          </a:p>
          <a:p>
            <a:pPr lvl="1">
              <a:buFont typeface="Arial" panose="020B0604020202020204" pitchFamily="34" charset="0"/>
              <a:buChar char="•"/>
            </a:pPr>
            <a:r>
              <a:rPr lang="en-US" sz="2000" dirty="0"/>
              <a:t>ARIMA models are applied in some cases where data show evidence of non-stationarity</a:t>
            </a:r>
          </a:p>
          <a:p>
            <a:pPr lvl="1">
              <a:buFont typeface="Arial" panose="020B0604020202020204" pitchFamily="34" charset="0"/>
              <a:buChar char="•"/>
            </a:pPr>
            <a:r>
              <a:rPr lang="en-US" sz="2000" dirty="0"/>
              <a:t>We want in principle “a stationary series that has no trend, its variations around its mean have a constant amplitude, and it wiggles in a consistent fashion” to implement ARIMA</a:t>
            </a:r>
          </a:p>
        </p:txBody>
      </p:sp>
      <p:pic>
        <p:nvPicPr>
          <p:cNvPr id="7" name="Graphic 6" descr="Database">
            <a:extLst>
              <a:ext uri="{FF2B5EF4-FFF2-40B4-BE49-F238E27FC236}">
                <a16:creationId xmlns:a16="http://schemas.microsoft.com/office/drawing/2014/main" id="{3089DE93-98AE-46D4-8B31-B13785154D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9051" y="2104216"/>
            <a:ext cx="3383936" cy="3383936"/>
          </a:xfrm>
          <a:prstGeom prst="rect">
            <a:avLst/>
          </a:prstGeom>
        </p:spPr>
      </p:pic>
    </p:spTree>
    <p:extLst>
      <p:ext uri="{BB962C8B-B14F-4D97-AF65-F5344CB8AC3E}">
        <p14:creationId xmlns:p14="http://schemas.microsoft.com/office/powerpoint/2010/main" val="1714920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A17F2-F5F4-4043-86E0-8BD9BA39C606}"/>
              </a:ext>
            </a:extLst>
          </p:cNvPr>
          <p:cNvSpPr>
            <a:spLocks noGrp="1"/>
          </p:cNvSpPr>
          <p:nvPr>
            <p:ph type="title"/>
          </p:nvPr>
        </p:nvSpPr>
        <p:spPr/>
        <p:txBody>
          <a:bodyPr>
            <a:normAutofit/>
          </a:bodyPr>
          <a:lstStyle/>
          <a:p>
            <a:r>
              <a:rPr lang="en-US" dirty="0"/>
              <a:t>Limitations of ARIMA in contrast to Neural Networks</a:t>
            </a:r>
          </a:p>
        </p:txBody>
      </p:sp>
      <p:graphicFrame>
        <p:nvGraphicFramePr>
          <p:cNvPr id="10" name="Content Placeholder 2">
            <a:extLst>
              <a:ext uri="{FF2B5EF4-FFF2-40B4-BE49-F238E27FC236}">
                <a16:creationId xmlns:a16="http://schemas.microsoft.com/office/drawing/2014/main" id="{41283B1E-B364-430A-9786-FD089168AB7E}"/>
              </a:ext>
            </a:extLst>
          </p:cNvPr>
          <p:cNvGraphicFramePr>
            <a:graphicFrameLocks noGrp="1"/>
          </p:cNvGraphicFramePr>
          <p:nvPr>
            <p:ph idx="1"/>
            <p:extLst>
              <p:ext uri="{D42A27DB-BD31-4B8C-83A1-F6EECF244321}">
                <p14:modId xmlns:p14="http://schemas.microsoft.com/office/powerpoint/2010/main" val="3179987814"/>
              </p:ext>
            </p:extLst>
          </p:nvPr>
        </p:nvGraphicFramePr>
        <p:xfrm>
          <a:off x="676275" y="2373549"/>
          <a:ext cx="10753725" cy="35992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99088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8B14FEB-8E92-4E50-837F-9FF9EA4F1F03}"/>
              </a:ext>
            </a:extLst>
          </p:cNvPr>
          <p:cNvSpPr>
            <a:spLocks noGrp="1"/>
          </p:cNvSpPr>
          <p:nvPr>
            <p:ph type="title"/>
          </p:nvPr>
        </p:nvSpPr>
        <p:spPr>
          <a:xfrm>
            <a:off x="709612" y="130844"/>
            <a:ext cx="10772775" cy="1658198"/>
          </a:xfrm>
        </p:spPr>
        <p:txBody>
          <a:bodyPr>
            <a:normAutofit/>
          </a:bodyPr>
          <a:lstStyle/>
          <a:p>
            <a:r>
              <a:rPr lang="en-US" dirty="0"/>
              <a:t>Overview into LSTM’s prime advantage for our Dataset</a:t>
            </a:r>
          </a:p>
        </p:txBody>
      </p:sp>
      <p:sp>
        <p:nvSpPr>
          <p:cNvPr id="3" name="Content Placeholder 2">
            <a:extLst>
              <a:ext uri="{FF2B5EF4-FFF2-40B4-BE49-F238E27FC236}">
                <a16:creationId xmlns:a16="http://schemas.microsoft.com/office/drawing/2014/main" id="{4F37FE6C-4E1D-4266-A7F7-9559AECB9FA6}"/>
              </a:ext>
            </a:extLst>
          </p:cNvPr>
          <p:cNvSpPr>
            <a:spLocks noGrp="1"/>
          </p:cNvSpPr>
          <p:nvPr>
            <p:ph idx="1"/>
          </p:nvPr>
        </p:nvSpPr>
        <p:spPr>
          <a:xfrm>
            <a:off x="364435" y="1789042"/>
            <a:ext cx="11463130" cy="4883427"/>
          </a:xfrm>
        </p:spPr>
        <p:txBody>
          <a:bodyPr>
            <a:normAutofit fontScale="85000" lnSpcReduction="10000"/>
          </a:bodyPr>
          <a:lstStyle/>
          <a:p>
            <a:pPr lvl="1">
              <a:lnSpc>
                <a:spcPct val="110000"/>
              </a:lnSpc>
              <a:buFont typeface="Arial" panose="020B0604020202020204" pitchFamily="34" charset="0"/>
              <a:buChar char="•"/>
            </a:pPr>
            <a:r>
              <a:rPr lang="en-US" dirty="0"/>
              <a:t>LSTM have the capability of bridging long time lags between inputs</a:t>
            </a:r>
          </a:p>
          <a:p>
            <a:pPr lvl="1">
              <a:lnSpc>
                <a:spcPct val="110000"/>
              </a:lnSpc>
              <a:buFont typeface="Arial" panose="020B0604020202020204" pitchFamily="34" charset="0"/>
              <a:buChar char="•"/>
            </a:pPr>
            <a:r>
              <a:rPr lang="en-US" dirty="0"/>
              <a:t>Since we are dealing with debit card data, that has </a:t>
            </a:r>
            <a:r>
              <a:rPr lang="en-US" dirty="0" err="1"/>
              <a:t>irregularized</a:t>
            </a:r>
            <a:r>
              <a:rPr lang="en-US" dirty="0"/>
              <a:t> patterns of randomness and cost fluctuation, LSTM is an effective approach as it is able to pattern the irregularity in past fluctuations and provides better results in the long-term forecast. </a:t>
            </a:r>
          </a:p>
          <a:p>
            <a:pPr lvl="1">
              <a:lnSpc>
                <a:spcPct val="110000"/>
              </a:lnSpc>
              <a:buFont typeface="Arial" panose="020B0604020202020204" pitchFamily="34" charset="0"/>
              <a:buChar char="•"/>
            </a:pPr>
            <a:r>
              <a:rPr lang="en-US" dirty="0"/>
              <a:t>The LSTM approach provides a lot of flexibility in approaching the problem in contrast to ARMIA by providing us with a good control over several parameters of the time series and</a:t>
            </a:r>
          </a:p>
          <a:p>
            <a:pPr lvl="1">
              <a:lnSpc>
                <a:spcPct val="110000"/>
              </a:lnSpc>
              <a:buFont typeface="Arial" panose="020B0604020202020204" pitchFamily="34" charset="0"/>
              <a:buChar char="•"/>
            </a:pPr>
            <a:r>
              <a:rPr lang="en-US" dirty="0"/>
              <a:t>Allowing use to choose between several combinations of seq2seq LSTM models to forecast the time-series - many to one model (predict at the current timestep given all the previous inputs), many to many model (predict multiple future time steps at once given all the previous inputs) and other such variations on these. </a:t>
            </a:r>
          </a:p>
          <a:p>
            <a:pPr lvl="1">
              <a:lnSpc>
                <a:spcPct val="110000"/>
              </a:lnSpc>
              <a:buFont typeface="Arial" panose="020B0604020202020204" pitchFamily="34" charset="0"/>
              <a:buChar char="•"/>
            </a:pPr>
            <a:r>
              <a:rPr lang="en-US" dirty="0"/>
              <a:t>LSTM’s also allows us to further customize parameters such as - the size of look-back window to predict at the current step, the number of time steps we want to predict into the future, feeding the current prediction back into the window.</a:t>
            </a:r>
          </a:p>
          <a:p>
            <a:pPr lvl="1">
              <a:lnSpc>
                <a:spcPct val="110000"/>
              </a:lnSpc>
              <a:buFont typeface="Arial" panose="020B0604020202020204" pitchFamily="34" charset="0"/>
              <a:buChar char="•"/>
            </a:pPr>
            <a:r>
              <a:rPr lang="en-US" dirty="0"/>
              <a:t>That is why, we have chosen the LSTM approach to create a prediction for this time series dataset.</a:t>
            </a:r>
          </a:p>
          <a:p>
            <a:pPr lvl="1">
              <a:buFont typeface="Arial" panose="020B0604020202020204" pitchFamily="34" charset="0"/>
              <a:buChar char="•"/>
            </a:pPr>
            <a:endParaRPr lang="en-US" dirty="0"/>
          </a:p>
        </p:txBody>
      </p:sp>
    </p:spTree>
    <p:extLst>
      <p:ext uri="{BB962C8B-B14F-4D97-AF65-F5344CB8AC3E}">
        <p14:creationId xmlns:p14="http://schemas.microsoft.com/office/powerpoint/2010/main" val="4869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40D1C-2B16-4B77-856D-2746239A5776}"/>
              </a:ext>
            </a:extLst>
          </p:cNvPr>
          <p:cNvSpPr>
            <a:spLocks noGrp="1"/>
          </p:cNvSpPr>
          <p:nvPr>
            <p:ph type="title"/>
          </p:nvPr>
        </p:nvSpPr>
        <p:spPr>
          <a:xfrm>
            <a:off x="537110" y="191879"/>
            <a:ext cx="10772775" cy="1658198"/>
          </a:xfrm>
        </p:spPr>
        <p:txBody>
          <a:bodyPr/>
          <a:lstStyle/>
          <a:p>
            <a:r>
              <a:rPr lang="en-US" dirty="0"/>
              <a:t>Steps I’ve taken to build the LSTM to map our model</a:t>
            </a:r>
          </a:p>
        </p:txBody>
      </p:sp>
      <p:sp>
        <p:nvSpPr>
          <p:cNvPr id="3" name="Content Placeholder 2">
            <a:extLst>
              <a:ext uri="{FF2B5EF4-FFF2-40B4-BE49-F238E27FC236}">
                <a16:creationId xmlns:a16="http://schemas.microsoft.com/office/drawing/2014/main" id="{8C00EBB3-29AC-4A7A-9C02-AF948D11DA5E}"/>
              </a:ext>
            </a:extLst>
          </p:cNvPr>
          <p:cNvSpPr>
            <a:spLocks noGrp="1"/>
          </p:cNvSpPr>
          <p:nvPr>
            <p:ph idx="1"/>
          </p:nvPr>
        </p:nvSpPr>
        <p:spPr>
          <a:xfrm>
            <a:off x="364607" y="1998705"/>
            <a:ext cx="11117779" cy="4508390"/>
          </a:xfrm>
        </p:spPr>
        <p:txBody>
          <a:bodyPr>
            <a:noAutofit/>
          </a:bodyPr>
          <a:lstStyle/>
          <a:p>
            <a:pPr lvl="0"/>
            <a:r>
              <a:rPr lang="en-US" sz="2000" b="1" dirty="0"/>
              <a:t>1) Remove the outliers from the dataset</a:t>
            </a:r>
          </a:p>
          <a:p>
            <a:r>
              <a:rPr lang="en-US" sz="2000" dirty="0"/>
              <a:t>The first step we take to adapt the LSTM model to our dataset, is to first remove the outliers i.e. values that are considered erroneously small or big to possibly be in concordance with the normality of the dataset. These outliers lie in the (+-) 3 sigma bounds of the distribution of the data and have to be removed. We do this by calculating the z score from the data and removing those values that do not lie in the acceptable range of the dataset.</a:t>
            </a:r>
          </a:p>
          <a:p>
            <a:pPr lvl="0"/>
            <a:r>
              <a:rPr lang="en-US" sz="2000" b="1" dirty="0"/>
              <a:t>2) Transform the time series into a supervised learning problem</a:t>
            </a:r>
          </a:p>
          <a:p>
            <a:r>
              <a:rPr lang="en-US" sz="2000" dirty="0"/>
              <a:t>For the time series problem, we can achieve this by using the observation from the last time step (t-1) as the input and the observation at the current time step (t) as the output. To facilitate this, we will use Panda libraries shift function to push all values in a series down by a specified number of places.</a:t>
            </a:r>
          </a:p>
          <a:p>
            <a:pPr lvl="0"/>
            <a:r>
              <a:rPr lang="en-US" sz="2000" b="1" dirty="0"/>
              <a:t>3) Make the series stationary </a:t>
            </a:r>
          </a:p>
          <a:p>
            <a:r>
              <a:rPr lang="en-US" sz="2000" dirty="0"/>
              <a:t>This step is important to ensure that the structure in the data that is dependent on the time and displays trends/ seasonality is removed and we have a stationarity set of values since stationary data is easier to model. We will ensure our series is stationary by using the diff function in the Pandas library to create a differenced series</a:t>
            </a:r>
          </a:p>
          <a:p>
            <a:endParaRPr lang="en-US" sz="2000" dirty="0"/>
          </a:p>
        </p:txBody>
      </p:sp>
    </p:spTree>
    <p:extLst>
      <p:ext uri="{BB962C8B-B14F-4D97-AF65-F5344CB8AC3E}">
        <p14:creationId xmlns:p14="http://schemas.microsoft.com/office/powerpoint/2010/main" val="2649655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E0AE0E-A041-4FB6-9871-F182FB2A8CA2}"/>
              </a:ext>
            </a:extLst>
          </p:cNvPr>
          <p:cNvSpPr>
            <a:spLocks noGrp="1"/>
          </p:cNvSpPr>
          <p:nvPr>
            <p:ph idx="1"/>
          </p:nvPr>
        </p:nvSpPr>
        <p:spPr>
          <a:xfrm>
            <a:off x="570639" y="726219"/>
            <a:ext cx="10753725" cy="3766185"/>
          </a:xfrm>
        </p:spPr>
        <p:txBody>
          <a:bodyPr>
            <a:noAutofit/>
          </a:bodyPr>
          <a:lstStyle/>
          <a:p>
            <a:pPr lvl="0"/>
            <a:r>
              <a:rPr lang="en-US" sz="2000" b="1" dirty="0"/>
              <a:t> 4) Transform the Series to Scale</a:t>
            </a:r>
          </a:p>
          <a:p>
            <a:r>
              <a:rPr lang="en-US" sz="2000" dirty="0"/>
              <a:t>LSTMs expect data to be within the scale of the activation function used by the network. Since the default activation function for LSTMs is the hyperbolic tangent (tanh), which outputs values between -1 and 1 we take that as the preferred range for the time series data. We then transform the dataset to the range [-1, 1] using the </a:t>
            </a:r>
            <a:r>
              <a:rPr lang="en-US" sz="2000" dirty="0" err="1"/>
              <a:t>MinMaxScaler</a:t>
            </a:r>
            <a:r>
              <a:rPr lang="en-US" sz="2000" dirty="0"/>
              <a:t> class.</a:t>
            </a:r>
          </a:p>
          <a:p>
            <a:pPr lvl="0"/>
            <a:r>
              <a:rPr lang="en-US" sz="2000" b="1" dirty="0"/>
              <a:t>5) Fitting the Model</a:t>
            </a:r>
          </a:p>
          <a:p>
            <a:r>
              <a:rPr lang="en-US" sz="2000" dirty="0"/>
              <a:t>We run the model for a learning cycle with a Batch Size: 1, Epochs: 3000 (Determined by increasing until loss in accuracy i.e. Minimum RMSE score) and Neurons: 4 for training the model. </a:t>
            </a:r>
          </a:p>
          <a:p>
            <a:r>
              <a:rPr lang="en-US" sz="2000" dirty="0"/>
              <a:t>The batch size must be set to 1 as it must be a factor of the size of the training and test datasets. The predict function on the model is also set to 1 because we are interested in making one-step forecasts on the test data. Since we want the LSTM network to build up state as it learns across the sequence of observations. We can disable the shuffling of samples by setting the shuffle to “FALSE”</a:t>
            </a:r>
          </a:p>
          <a:p>
            <a:pPr lvl="0"/>
            <a:r>
              <a:rPr lang="en-US" sz="2000" b="1" dirty="0"/>
              <a:t>6) Forecasting with the LSTM Model</a:t>
            </a:r>
          </a:p>
          <a:p>
            <a:r>
              <a:rPr lang="en-US" sz="2000" dirty="0"/>
              <a:t>Once the LSTM model is fit to the training data, we can use it to make the forecasts. To forecast the fuel price data set, we will take the fixed approach that fits the model once on all of the training data, then predict each new time step one at a time from the test data.</a:t>
            </a:r>
          </a:p>
          <a:p>
            <a:endParaRPr lang="en-US" sz="2000" dirty="0"/>
          </a:p>
        </p:txBody>
      </p:sp>
    </p:spTree>
    <p:extLst>
      <p:ext uri="{BB962C8B-B14F-4D97-AF65-F5344CB8AC3E}">
        <p14:creationId xmlns:p14="http://schemas.microsoft.com/office/powerpoint/2010/main" val="2794688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BD976C13-68E6-4E25-B13E-FC3A2D3F6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8">
            <a:extLst>
              <a:ext uri="{FF2B5EF4-FFF2-40B4-BE49-F238E27FC236}">
                <a16:creationId xmlns:a16="http://schemas.microsoft.com/office/drawing/2014/main" id="{1E8DBE92-2331-4285-8226-D398190D3E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FC8E3C-EBBD-4EE9-B9DD-05DEE682D865}"/>
              </a:ext>
            </a:extLst>
          </p:cNvPr>
          <p:cNvSpPr>
            <a:spLocks noGrp="1"/>
          </p:cNvSpPr>
          <p:nvPr>
            <p:ph type="title"/>
          </p:nvPr>
        </p:nvSpPr>
        <p:spPr>
          <a:xfrm>
            <a:off x="4566261" y="1067403"/>
            <a:ext cx="5830468" cy="4723194"/>
          </a:xfrm>
        </p:spPr>
        <p:txBody>
          <a:bodyPr vert="horz" lIns="91440" tIns="45720" rIns="91440" bIns="45720" rtlCol="0" anchor="ctr">
            <a:normAutofit/>
          </a:bodyPr>
          <a:lstStyle/>
          <a:p>
            <a:pPr>
              <a:lnSpc>
                <a:spcPct val="80000"/>
              </a:lnSpc>
            </a:pPr>
            <a:r>
              <a:rPr lang="en-US" sz="7200" dirty="0">
                <a:solidFill>
                  <a:srgbClr val="FFFFFF"/>
                </a:solidFill>
              </a:rPr>
              <a:t>Evaluating the Result</a:t>
            </a:r>
          </a:p>
        </p:txBody>
      </p:sp>
      <p:sp>
        <p:nvSpPr>
          <p:cNvPr id="6" name="Rectangle 10">
            <a:extLst>
              <a:ext uri="{FF2B5EF4-FFF2-40B4-BE49-F238E27FC236}">
                <a16:creationId xmlns:a16="http://schemas.microsoft.com/office/drawing/2014/main" id="{AD6F6937-3B5A-4391-9F37-58A571B36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8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2">
            <a:extLst>
              <a:ext uri="{FF2B5EF4-FFF2-40B4-BE49-F238E27FC236}">
                <a16:creationId xmlns:a16="http://schemas.microsoft.com/office/drawing/2014/main" id="{C962AC3C-FEB4-4C6A-8CA6-D570CD009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346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061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otalTime>6528</TotalTime>
  <Words>802</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11</vt:i4>
      </vt:variant>
    </vt:vector>
  </HeadingPairs>
  <TitlesOfParts>
    <vt:vector size="16" baseType="lpstr">
      <vt:lpstr>Arial</vt:lpstr>
      <vt:lpstr>Calibri</vt:lpstr>
      <vt:lpstr>Calibri Light</vt:lpstr>
      <vt:lpstr>Office Theme</vt:lpstr>
      <vt:lpstr>Metropolitan</vt:lpstr>
      <vt:lpstr>LSTM Core Implementation </vt:lpstr>
      <vt:lpstr>LSTM</vt:lpstr>
      <vt:lpstr>So, why take the LSTM Approach?</vt:lpstr>
      <vt:lpstr>ARIMA</vt:lpstr>
      <vt:lpstr>Limitations of ARIMA in contrast to Neural Networks</vt:lpstr>
      <vt:lpstr>Overview into LSTM’s prime advantage for our Dataset</vt:lpstr>
      <vt:lpstr>Steps I’ve taken to build the LSTM to map our model</vt:lpstr>
      <vt:lpstr>PowerPoint Presentation</vt:lpstr>
      <vt:lpstr>Evaluating the Result</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LSTM Core Implementation</dc:title>
  <dc:creator>Kaushik Ram</dc:creator>
  <cp:lastModifiedBy>Kaushik Ram</cp:lastModifiedBy>
  <cp:revision>4</cp:revision>
  <dcterms:created xsi:type="dcterms:W3CDTF">2019-07-18T18:18:52Z</dcterms:created>
  <dcterms:modified xsi:type="dcterms:W3CDTF">2019-07-23T07:09:44Z</dcterms:modified>
</cp:coreProperties>
</file>