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295170" y="2972431"/>
            <a:ext cx="6267600" cy="57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0525" lIns="90525" rIns="90525" tIns="905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x="1606550" y="685800"/>
            <a:ext cx="3702000" cy="2082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295170" y="2972431"/>
            <a:ext cx="6267658" cy="5793719"/>
          </a:xfrm>
          <a:prstGeom prst="rect">
            <a:avLst/>
          </a:prstGeom>
          <a:noFill/>
          <a:ln>
            <a:noFill/>
          </a:ln>
        </p:spPr>
        <p:txBody>
          <a:bodyPr anchorCtr="0" anchor="t" bIns="90525" lIns="90525" rIns="90525" tIns="905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x="1606550" y="685800"/>
            <a:ext cx="3702049" cy="20828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295170" y="2972431"/>
            <a:ext cx="6267658" cy="5793719"/>
          </a:xfrm>
          <a:prstGeom prst="rect">
            <a:avLst/>
          </a:prstGeom>
          <a:noFill/>
          <a:ln>
            <a:noFill/>
          </a:ln>
        </p:spPr>
        <p:txBody>
          <a:bodyPr anchorCtr="0" anchor="t" bIns="90525" lIns="90525" rIns="90525" tIns="905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Shape 120"/>
          <p:cNvSpPr/>
          <p:nvPr>
            <p:ph idx="2" type="sldImg"/>
          </p:nvPr>
        </p:nvSpPr>
        <p:spPr>
          <a:xfrm>
            <a:off x="1606550" y="685800"/>
            <a:ext cx="3702049" cy="20828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295170" y="2972431"/>
            <a:ext cx="6267658" cy="5793719"/>
          </a:xfrm>
          <a:prstGeom prst="rect">
            <a:avLst/>
          </a:prstGeom>
          <a:noFill/>
          <a:ln>
            <a:noFill/>
          </a:ln>
        </p:spPr>
        <p:txBody>
          <a:bodyPr anchorCtr="0" anchor="t" bIns="90525" lIns="90525" rIns="90525" tIns="905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/>
          <p:nvPr>
            <p:ph idx="2" type="sldImg"/>
          </p:nvPr>
        </p:nvSpPr>
        <p:spPr>
          <a:xfrm>
            <a:off x="1606550" y="685800"/>
            <a:ext cx="3702049" cy="20828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275" lIns="90550" rIns="90550" tIns="45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x="295170" y="2972431"/>
            <a:ext cx="6267658" cy="5793719"/>
          </a:xfrm>
          <a:prstGeom prst="rect">
            <a:avLst/>
          </a:prstGeom>
          <a:noFill/>
          <a:ln>
            <a:noFill/>
          </a:ln>
        </p:spPr>
        <p:txBody>
          <a:bodyPr anchorCtr="0" anchor="t" bIns="90525" lIns="90525" rIns="90525" tIns="905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Shape 42"/>
          <p:cNvSpPr/>
          <p:nvPr>
            <p:ph idx="2" type="sldImg"/>
          </p:nvPr>
        </p:nvSpPr>
        <p:spPr>
          <a:xfrm>
            <a:off x="1606550" y="685800"/>
            <a:ext cx="3702049" cy="20828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" type="body"/>
          </p:nvPr>
        </p:nvSpPr>
        <p:spPr>
          <a:xfrm>
            <a:off x="295170" y="2972431"/>
            <a:ext cx="6267600" cy="57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0525" lIns="90525" rIns="90525" tIns="905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Shape 49"/>
          <p:cNvSpPr/>
          <p:nvPr>
            <p:ph idx="2" type="sldImg"/>
          </p:nvPr>
        </p:nvSpPr>
        <p:spPr>
          <a:xfrm>
            <a:off x="1606550" y="685800"/>
            <a:ext cx="3702000" cy="2082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idx="1" type="body"/>
          </p:nvPr>
        </p:nvSpPr>
        <p:spPr>
          <a:xfrm>
            <a:off x="295170" y="2972431"/>
            <a:ext cx="6267600" cy="57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0525" lIns="90525" rIns="90525" tIns="905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Shape 57"/>
          <p:cNvSpPr/>
          <p:nvPr>
            <p:ph idx="2" type="sldImg"/>
          </p:nvPr>
        </p:nvSpPr>
        <p:spPr>
          <a:xfrm>
            <a:off x="1606550" y="685800"/>
            <a:ext cx="3702000" cy="2082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idx="1" type="body"/>
          </p:nvPr>
        </p:nvSpPr>
        <p:spPr>
          <a:xfrm>
            <a:off x="295170" y="2972431"/>
            <a:ext cx="6267658" cy="5793719"/>
          </a:xfrm>
          <a:prstGeom prst="rect">
            <a:avLst/>
          </a:prstGeom>
          <a:noFill/>
          <a:ln>
            <a:noFill/>
          </a:ln>
        </p:spPr>
        <p:txBody>
          <a:bodyPr anchorCtr="0" anchor="t" bIns="90525" lIns="90525" rIns="90525" tIns="905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Shape 64"/>
          <p:cNvSpPr/>
          <p:nvPr>
            <p:ph idx="2" type="sldImg"/>
          </p:nvPr>
        </p:nvSpPr>
        <p:spPr>
          <a:xfrm>
            <a:off x="1606550" y="685800"/>
            <a:ext cx="3702049" cy="20828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295170" y="2972431"/>
            <a:ext cx="6267658" cy="5793719"/>
          </a:xfrm>
          <a:prstGeom prst="rect">
            <a:avLst/>
          </a:prstGeom>
          <a:noFill/>
          <a:ln>
            <a:noFill/>
          </a:ln>
        </p:spPr>
        <p:txBody>
          <a:bodyPr anchorCtr="0" anchor="t" bIns="90525" lIns="90525" rIns="90525" tIns="905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Maven is just one option. You can also use Gradle or Ant/Ivy</a:t>
            </a:r>
          </a:p>
        </p:txBody>
      </p:sp>
      <p:sp>
        <p:nvSpPr>
          <p:cNvPr id="72" name="Shape 72"/>
          <p:cNvSpPr/>
          <p:nvPr>
            <p:ph idx="2" type="sldImg"/>
          </p:nvPr>
        </p:nvSpPr>
        <p:spPr>
          <a:xfrm>
            <a:off x="1606550" y="685800"/>
            <a:ext cx="3702049" cy="20828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" type="body"/>
          </p:nvPr>
        </p:nvSpPr>
        <p:spPr>
          <a:xfrm>
            <a:off x="295170" y="2972431"/>
            <a:ext cx="6267658" cy="5793719"/>
          </a:xfrm>
          <a:prstGeom prst="rect">
            <a:avLst/>
          </a:prstGeom>
          <a:noFill/>
          <a:ln>
            <a:noFill/>
          </a:ln>
        </p:spPr>
        <p:txBody>
          <a:bodyPr anchorCtr="0" anchor="t" bIns="90525" lIns="90525" rIns="90525" tIns="905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Shape 80"/>
          <p:cNvSpPr/>
          <p:nvPr>
            <p:ph idx="2" type="sldImg"/>
          </p:nvPr>
        </p:nvSpPr>
        <p:spPr>
          <a:xfrm>
            <a:off x="1606550" y="685800"/>
            <a:ext cx="3702049" cy="20828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1" type="body"/>
          </p:nvPr>
        </p:nvSpPr>
        <p:spPr>
          <a:xfrm>
            <a:off x="295170" y="2972431"/>
            <a:ext cx="6267658" cy="5793719"/>
          </a:xfrm>
          <a:prstGeom prst="rect">
            <a:avLst/>
          </a:prstGeom>
          <a:noFill/>
          <a:ln>
            <a:noFill/>
          </a:ln>
        </p:spPr>
        <p:txBody>
          <a:bodyPr anchorCtr="0" anchor="t" bIns="90525" lIns="90525" rIns="90525" tIns="905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/>
          <p:nvPr>
            <p:ph idx="2" type="sldImg"/>
          </p:nvPr>
        </p:nvSpPr>
        <p:spPr>
          <a:xfrm>
            <a:off x="1606550" y="685800"/>
            <a:ext cx="3702049" cy="20828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295170" y="2972431"/>
            <a:ext cx="6267658" cy="5793719"/>
          </a:xfrm>
          <a:prstGeom prst="rect">
            <a:avLst/>
          </a:prstGeom>
          <a:noFill/>
          <a:ln>
            <a:noFill/>
          </a:ln>
        </p:spPr>
        <p:txBody>
          <a:bodyPr anchorCtr="0" anchor="t" bIns="90525" lIns="90525" rIns="90525" tIns="905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/>
          <p:nvPr>
            <p:ph idx="2" type="sldImg"/>
          </p:nvPr>
        </p:nvSpPr>
        <p:spPr>
          <a:xfrm>
            <a:off x="1606550" y="685800"/>
            <a:ext cx="3702049" cy="20828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 Blank logo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idx="12" type="sldNum"/>
          </p:nvPr>
        </p:nvSpPr>
        <p:spPr>
          <a:xfrm>
            <a:off x="48247" y="48614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l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rtl="0" algn="l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rtl="0" algn="l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rtl="0" algn="l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rtl="0" algn="l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rtl="0" algn="l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rtl="0" algn="l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rtl="0" algn="l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ck background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cap="flat" cmpd="sng" w="127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Shape 18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Shape 19"/>
          <p:cNvSpPr txBox="1"/>
          <p:nvPr/>
        </p:nvSpPr>
        <p:spPr>
          <a:xfrm flipH="1">
            <a:off x="8553450" y="5021262"/>
            <a:ext cx="533399" cy="1238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0" name="Shape 20"/>
          <p:cNvSpPr txBox="1"/>
          <p:nvPr/>
        </p:nvSpPr>
        <p:spPr>
          <a:xfrm>
            <a:off x="366712" y="5018087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0" i="0" lang="en-US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2013 Pivotal. All rights reserved.</a:t>
            </a:r>
          </a:p>
        </p:txBody>
      </p:sp>
      <p:pic>
        <p:nvPicPr>
          <p:cNvPr id="21" name="Shape 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42263" y="4713287"/>
            <a:ext cx="957298" cy="22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ag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113721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008774"/>
              </a:buClr>
              <a:buFont typeface="Arial"/>
              <a:buNone/>
              <a:defRPr b="1" i="0" sz="2800" u="none" cap="none" strike="noStrike">
                <a:solidFill>
                  <a:srgbClr val="00877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48247" y="48614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114300" y="624362"/>
            <a:ext cx="8796338" cy="2885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60"/>
              </a:spcBef>
              <a:buClr>
                <a:srgbClr val="7F7F7F"/>
              </a:buClr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pli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4484076" y="0"/>
            <a:ext cx="4659922" cy="5143499"/>
          </a:xfrm>
          <a:prstGeom prst="rect">
            <a:avLst/>
          </a:prstGeom>
          <a:solidFill>
            <a:srgbClr val="00877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votal_White.png" id="28" name="Shape 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86414" y="4854091"/>
            <a:ext cx="712061" cy="173735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Shape 29"/>
          <p:cNvSpPr txBox="1"/>
          <p:nvPr>
            <p:ph idx="12" type="sldNum"/>
          </p:nvPr>
        </p:nvSpPr>
        <p:spPr>
          <a:xfrm>
            <a:off x="48247" y="48614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votal_teal.png" id="10" name="Shape 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272779" y="4855076"/>
            <a:ext cx="731519" cy="17129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3.jpg"/><Relationship Id="rId4" Type="http://schemas.openxmlformats.org/officeDocument/2006/relationships/image" Target="../media/image02.png"/><Relationship Id="rId5" Type="http://schemas.openxmlformats.org/officeDocument/2006/relationships/image" Target="../media/image0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Shape 35"/>
          <p:cNvPicPr preferRelativeResize="0"/>
          <p:nvPr/>
        </p:nvPicPr>
        <p:blipFill rotWithShape="1">
          <a:blip r:embed="rId3">
            <a:alphaModFix/>
          </a:blip>
          <a:srcRect b="5795" l="0" r="0" t="5794"/>
          <a:stretch/>
        </p:blipFill>
        <p:spPr>
          <a:xfrm>
            <a:off x="-13166" y="-130746"/>
            <a:ext cx="9170333" cy="5404994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Shape 36"/>
          <p:cNvSpPr/>
          <p:nvPr/>
        </p:nvSpPr>
        <p:spPr>
          <a:xfrm>
            <a:off x="-4468" y="-130746"/>
            <a:ext cx="9144000" cy="5404994"/>
          </a:xfrm>
          <a:prstGeom prst="rect">
            <a:avLst/>
          </a:prstGeom>
          <a:solidFill>
            <a:srgbClr val="182730">
              <a:alpha val="76862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votal_white.png" id="37" name="Shape 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3110" y="978441"/>
            <a:ext cx="1368553" cy="336279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Shape 38"/>
          <p:cNvSpPr txBox="1"/>
          <p:nvPr/>
        </p:nvSpPr>
        <p:spPr>
          <a:xfrm>
            <a:off x="623454" y="1898424"/>
            <a:ext cx="7897089" cy="1538882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4200" u="none" cap="none" strike="noStrike">
                <a:solidFill>
                  <a:srgbClr val="00AE9E"/>
                </a:solidFill>
                <a:latin typeface="Arial"/>
                <a:ea typeface="Arial"/>
                <a:cs typeface="Arial"/>
                <a:sym typeface="Arial"/>
              </a:rPr>
              <a:t>Spring Boot – Going Further</a:t>
            </a: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0" sz="4200" u="none" cap="none" strike="noStrike">
              <a:solidFill>
                <a:srgbClr val="00A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votal_teal.png" id="39" name="Shape 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72779" y="4855076"/>
            <a:ext cx="731519" cy="171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3600">
                <a:solidFill>
                  <a:schemeClr val="accent1"/>
                </a:solidFill>
              </a:rPr>
              <a:t>But Wait, there’s more...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457200" y="819400"/>
            <a:ext cx="8551500" cy="3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ct val="25000"/>
              <a:buFont typeface="Arial"/>
              <a:buNone/>
            </a:pPr>
            <a:r>
              <a:rPr lang="en-US" sz="2000"/>
              <a:t>Your deployment engineers are also very tired of reading through java properties files.  They want to know if you can store properties in a format that</a:t>
            </a: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000"/>
              <a:t>is easier to read</a:t>
            </a: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000"/>
              <a:t>naturally shows hierarchical relationships</a:t>
            </a: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000"/>
              <a:t>Doesn’t require any additional dependencies to run in Spring Boot</a:t>
            </a: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000"/>
              <a:t>(I don’t know why, they’re just picky)</a:t>
            </a:r>
          </a:p>
          <a:p>
            <a:pPr indent="0" lvl="0" marL="0" marR="0" rtl="0" algn="l">
              <a:spcBef>
                <a:spcPts val="48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 txBox="1"/>
          <p:nvPr/>
        </p:nvSpPr>
        <p:spPr>
          <a:xfrm>
            <a:off x="8370454" y="4906817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Topics in this Session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431800" y="624362"/>
            <a:ext cx="8551408" cy="3848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Working with Properties</a:t>
            </a:r>
          </a:p>
          <a:p>
            <a:pPr indent="-342900" lvl="0" marL="342900" marR="0" rtl="0" algn="l">
              <a:spcBef>
                <a:spcPts val="480"/>
              </a:spcBef>
              <a:buClr>
                <a:srgbClr val="008774"/>
              </a:buClr>
              <a:buSzPct val="1000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YAML for configuration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8370454" y="4906817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YAML for Properties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431800" y="436879"/>
            <a:ext cx="8551408" cy="40360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Spring Boot supports YAML for Properties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alternative to property files</a:t>
            </a: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YAML is convenient for hierarchical configuration data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Spring Boot properties are organized in groups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 server, database, etc…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Spring Boot automatically picks up the YAML file</a:t>
            </a:r>
          </a:p>
          <a:p>
            <a:pPr indent="-285750" lvl="1" marL="742950" marR="0" rtl="0" algn="l">
              <a:spcBef>
                <a:spcPts val="400"/>
              </a:spcBef>
              <a:buClr>
                <a:srgbClr val="008774"/>
              </a:buClr>
              <a:buSzPct val="100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SnakeYAML must be on the classpath, provided by spring-boot-starter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8370454" y="4906817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Shape 125"/>
          <p:cNvSpPr/>
          <p:nvPr/>
        </p:nvSpPr>
        <p:spPr>
          <a:xfrm>
            <a:off x="944879" y="1727200"/>
            <a:ext cx="2458720" cy="941877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rgbClr val="FFFFCC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database.host=localhost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database.user=admin</a:t>
            </a:r>
          </a:p>
        </p:txBody>
      </p:sp>
      <p:sp>
        <p:nvSpPr>
          <p:cNvPr id="126" name="Shape 126"/>
          <p:cNvSpPr/>
          <p:nvPr/>
        </p:nvSpPr>
        <p:spPr>
          <a:xfrm>
            <a:off x="3870960" y="1727200"/>
            <a:ext cx="2458720" cy="941877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rgbClr val="FFFFCC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host: localhost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user: admin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1512287" y="2669077"/>
            <a:ext cx="189131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application.properties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4957514" y="2676235"/>
            <a:ext cx="137216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application.yml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Multi-profile File with YAML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431800" y="624362"/>
            <a:ext cx="8551408" cy="3848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YAML file can contain for several documents</a:t>
            </a:r>
          </a:p>
          <a:p>
            <a:pPr indent="-342900" lvl="0" marL="342900" marR="0" rtl="0" algn="l">
              <a:spcBef>
                <a:spcPts val="480"/>
              </a:spcBef>
              <a:buClr>
                <a:srgbClr val="008774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Convenient to specify alternate configurations in the same file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8370454" y="4906817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Shape 136"/>
          <p:cNvSpPr/>
          <p:nvPr/>
        </p:nvSpPr>
        <p:spPr>
          <a:xfrm>
            <a:off x="1574800" y="2357119"/>
            <a:ext cx="3952239" cy="2651760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rgbClr val="FFFFCC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address: 192.168.1.100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spring: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profiles: development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address: 127.0.0.1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spring: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profiles: production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address: 192.168.1.120</a:t>
            </a:r>
          </a:p>
        </p:txBody>
      </p:sp>
      <p:sp>
        <p:nvSpPr>
          <p:cNvPr id="137" name="Shape 137"/>
          <p:cNvSpPr/>
          <p:nvPr/>
        </p:nvSpPr>
        <p:spPr>
          <a:xfrm>
            <a:off x="5389880" y="2235200"/>
            <a:ext cx="2524759" cy="46735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BFBFBF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profile activated</a:t>
            </a:r>
          </a:p>
        </p:txBody>
      </p:sp>
      <p:sp>
        <p:nvSpPr>
          <p:cNvPr id="138" name="Shape 138"/>
          <p:cNvSpPr/>
          <p:nvPr/>
        </p:nvSpPr>
        <p:spPr>
          <a:xfrm>
            <a:off x="5389880" y="3454400"/>
            <a:ext cx="2524759" cy="46735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BFBFBF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“development” profile</a:t>
            </a:r>
          </a:p>
        </p:txBody>
      </p:sp>
      <p:sp>
        <p:nvSpPr>
          <p:cNvPr id="139" name="Shape 139"/>
          <p:cNvSpPr/>
          <p:nvPr/>
        </p:nvSpPr>
        <p:spPr>
          <a:xfrm>
            <a:off x="5389880" y="4307839"/>
            <a:ext cx="2524759" cy="46735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BFBFBF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“production” profile</a:t>
            </a:r>
          </a:p>
        </p:txBody>
      </p:sp>
      <p:cxnSp>
        <p:nvCxnSpPr>
          <p:cNvPr id="140" name="Shape 140"/>
          <p:cNvCxnSpPr>
            <a:stCxn id="137" idx="1"/>
          </p:cNvCxnSpPr>
          <p:nvPr/>
        </p:nvCxnSpPr>
        <p:spPr>
          <a:xfrm flipH="1">
            <a:off x="3820280" y="2468879"/>
            <a:ext cx="1569600" cy="36570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41" name="Shape 141"/>
          <p:cNvCxnSpPr>
            <a:stCxn id="138" idx="1"/>
          </p:cNvCxnSpPr>
          <p:nvPr/>
        </p:nvCxnSpPr>
        <p:spPr>
          <a:xfrm rot="10800000">
            <a:off x="3647480" y="3454379"/>
            <a:ext cx="1742400" cy="23370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42" name="Shape 142"/>
          <p:cNvCxnSpPr>
            <a:stCxn id="139" idx="1"/>
          </p:cNvCxnSpPr>
          <p:nvPr/>
        </p:nvCxnSpPr>
        <p:spPr>
          <a:xfrm rot="10800000">
            <a:off x="3464480" y="4307819"/>
            <a:ext cx="1925400" cy="23370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43" name="Shape 143"/>
          <p:cNvSpPr txBox="1"/>
          <p:nvPr/>
        </p:nvSpPr>
        <p:spPr>
          <a:xfrm>
            <a:off x="202634" y="4695098"/>
            <a:ext cx="137216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application.yml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cksy_txp157cab05rEJ000_Medium_423382.jpg" id="148" name="Shape 148"/>
          <p:cNvPicPr preferRelativeResize="0"/>
          <p:nvPr/>
        </p:nvPicPr>
        <p:blipFill rotWithShape="1">
          <a:blip r:embed="rId3">
            <a:alphaModFix/>
          </a:blip>
          <a:srcRect b="0" l="0" r="0" t="15584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8000">
                <a:srgbClr val="000000">
                  <a:alpha val="0"/>
                </a:srgbClr>
              </a:gs>
              <a:gs pos="54000">
                <a:srgbClr val="000000">
                  <a:alpha val="85882"/>
                </a:srgbClr>
              </a:gs>
              <a:gs pos="83000">
                <a:srgbClr val="000000">
                  <a:alpha val="88627"/>
                </a:srgbClr>
              </a:gs>
              <a:gs pos="100000">
                <a:srgbClr val="000000">
                  <a:alpha val="88627"/>
                </a:srgbClr>
              </a:gs>
            </a:gsLst>
            <a:lin ang="16500000" scaled="0"/>
          </a:gradFill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0" name="Shape 150"/>
          <p:cNvCxnSpPr/>
          <p:nvPr/>
        </p:nvCxnSpPr>
        <p:spPr>
          <a:xfrm>
            <a:off x="596900" y="2111130"/>
            <a:ext cx="7848599" cy="1587"/>
          </a:xfrm>
          <a:prstGeom prst="straightConnector1">
            <a:avLst/>
          </a:prstGeom>
          <a:noFill/>
          <a:ln cap="flat" cmpd="sng" w="222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51" name="Shape 151"/>
          <p:cNvCxnSpPr/>
          <p:nvPr/>
        </p:nvCxnSpPr>
        <p:spPr>
          <a:xfrm>
            <a:off x="596900" y="3428753"/>
            <a:ext cx="7848599" cy="1587"/>
          </a:xfrm>
          <a:prstGeom prst="straightConnector1">
            <a:avLst/>
          </a:prstGeom>
          <a:noFill/>
          <a:ln cap="flat" cmpd="sng" w="222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52" name="Shape 152"/>
          <p:cNvSpPr txBox="1"/>
          <p:nvPr/>
        </p:nvSpPr>
        <p:spPr>
          <a:xfrm>
            <a:off x="1820793" y="1336858"/>
            <a:ext cx="5209486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 b="1" sz="4500" cap="none">
              <a:solidFill>
                <a:srgbClr val="00888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 txBox="1"/>
          <p:nvPr/>
        </p:nvSpPr>
        <p:spPr>
          <a:xfrm>
            <a:off x="205956" y="1396070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CEC7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rgbClr val="74CEC7"/>
                </a:solidFill>
                <a:latin typeface="Arial"/>
                <a:ea typeface="Arial"/>
                <a:cs typeface="Arial"/>
                <a:sym typeface="Arial"/>
              </a:rPr>
              <a:t>LAB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Topics in this Session</a:t>
            </a:r>
          </a:p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431800" y="624362"/>
            <a:ext cx="8551408" cy="3848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Working with Properties</a:t>
            </a:r>
          </a:p>
          <a:p>
            <a:pPr indent="-342900" lvl="0" marL="342900" marR="0" rtl="0" algn="l">
              <a:spcBef>
                <a:spcPts val="480"/>
              </a:spcBef>
              <a:buClr>
                <a:srgbClr val="008774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YAML for configuration</a:t>
            </a:r>
          </a:p>
        </p:txBody>
      </p:sp>
      <p:sp>
        <p:nvSpPr>
          <p:cNvPr id="46" name="Shape 46"/>
          <p:cNvSpPr txBox="1"/>
          <p:nvPr/>
        </p:nvSpPr>
        <p:spPr>
          <a:xfrm>
            <a:off x="8370454" y="4906817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3600">
                <a:solidFill>
                  <a:schemeClr val="accent1"/>
                </a:solidFill>
              </a:rPr>
              <a:t>Crisis Averted...</a:t>
            </a:r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31800" y="624362"/>
            <a:ext cx="8551500" cy="38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80"/>
              </a:spcBef>
              <a:buNone/>
            </a:pPr>
            <a:r>
              <a:rPr lang="en-US" sz="2400"/>
              <a:t>With Enterprise Architects, Production Support, and Security happy, it’s time for a trip to the beach...</a:t>
            </a:r>
          </a:p>
        </p:txBody>
      </p:sp>
      <p:sp>
        <p:nvSpPr>
          <p:cNvPr id="53" name="Shape 53"/>
          <p:cNvSpPr txBox="1"/>
          <p:nvPr/>
        </p:nvSpPr>
        <p:spPr>
          <a:xfrm>
            <a:off x="8370454" y="4906817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4787" y="2068599"/>
            <a:ext cx="3794425" cy="28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3600">
                <a:solidFill>
                  <a:schemeClr val="accent1"/>
                </a:solidFill>
              </a:rPr>
              <a:t>But Wait...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457200" y="819400"/>
            <a:ext cx="8551500" cy="3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ct val="25000"/>
              <a:buFont typeface="Arial"/>
              <a:buNone/>
            </a:pPr>
            <a:r>
              <a:rPr lang="en-US" sz="2000"/>
              <a:t>Your deployment engineers are unhappy because you are manually changing the code to change the default greeting between development, QA, and production.  They want:</a:t>
            </a: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000"/>
              <a:t>The default greeting exposed as a property</a:t>
            </a: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000"/>
              <a:t>Different properties for different environments with no code changes</a:t>
            </a: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000"/>
              <a:t>No production properties should be in a properties file.  They should only be exposed as environment variables.</a:t>
            </a:r>
          </a:p>
          <a:p>
            <a:pPr indent="0" lvl="0" marL="0" marR="0" rtl="0" algn="l">
              <a:spcBef>
                <a:spcPts val="48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/>
        </p:nvSpPr>
        <p:spPr>
          <a:xfrm>
            <a:off x="8370454" y="4906817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Inject Configuration with @Value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8370454" y="4906817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Shape 68"/>
          <p:cNvSpPr/>
          <p:nvPr/>
        </p:nvSpPr>
        <p:spPr>
          <a:xfrm>
            <a:off x="629920" y="1469779"/>
            <a:ext cx="4551680" cy="552061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rgbClr val="FFFFCC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>
                <a:solidFill>
                  <a:schemeClr val="dk1"/>
                </a:solidFill>
              </a:rPr>
              <a:t>greeter.details.name</a:t>
            </a: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lang="en-US">
                <a:solidFill>
                  <a:schemeClr val="dk1"/>
                </a:solidFill>
              </a:rPr>
              <a:t>Dish_in_QA</a:t>
            </a:r>
          </a:p>
        </p:txBody>
      </p:sp>
      <p:sp>
        <p:nvSpPr>
          <p:cNvPr id="69" name="Shape 69"/>
          <p:cNvSpPr/>
          <p:nvPr/>
        </p:nvSpPr>
        <p:spPr>
          <a:xfrm>
            <a:off x="629920" y="2834640"/>
            <a:ext cx="4551680" cy="1859279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rgbClr val="FFFFCC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@Configuration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4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4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>
                <a:solidFill>
                  <a:schemeClr val="dk1"/>
                </a:solidFill>
              </a:rPr>
              <a:t>GreeterSettings</a:t>
            </a: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lang="en-US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@Value</a:t>
            </a: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(“</a:t>
            </a:r>
            <a:r>
              <a:rPr b="1" lang="en-US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${</a:t>
            </a:r>
            <a:r>
              <a:rPr b="1" lang="en-US">
                <a:solidFill>
                  <a:srgbClr val="0000FF"/>
                </a:solidFill>
              </a:rPr>
              <a:t>greeter.details.name</a:t>
            </a:r>
            <a:r>
              <a:rPr b="1" lang="en-US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String </a:t>
            </a:r>
            <a:r>
              <a:rPr b="1" lang="en-US">
                <a:solidFill>
                  <a:schemeClr val="dk1"/>
                </a:solidFill>
              </a:rPr>
              <a:t>name</a:t>
            </a: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(…)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629920" y="2294143"/>
            <a:ext cx="4551600" cy="2340300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rgbClr val="FFFFCC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@Configuration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QuoteServiceConfiguration {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@Value(“</a:t>
            </a:r>
            <a:r>
              <a:rPr b="1" lang="en-U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${rewards.client.host}</a:t>
            </a: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String host;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@Value(“</a:t>
            </a:r>
            <a:r>
              <a:rPr b="1" lang="en-U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${rewards.client.port}</a:t>
            </a: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port;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(…)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</p:txBody>
      </p:sp>
      <p:sp>
        <p:nvSpPr>
          <p:cNvPr id="75" name="Shape 75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The Problem with @Value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8370454" y="4906817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431800" y="624362"/>
            <a:ext cx="8551408" cy="21391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property placeholders is sometimes cumbersome</a:t>
            </a:r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Many properties, prefix has to be repeated</a:t>
            </a:r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–"/>
            </a:pPr>
            <a:r>
              <a:rPr lang="en-US" sz="1600"/>
              <a:t>You’re a rockstar developer and therefore supremely lazy</a:t>
            </a:r>
          </a:p>
          <a:p>
            <a:pPr indent="0" lvl="1" marL="457200" marR="0" rtl="0" algn="l">
              <a:spcBef>
                <a:spcPts val="320"/>
              </a:spcBef>
              <a:spcAft>
                <a:spcPts val="0"/>
              </a:spcAft>
              <a:buClr>
                <a:srgbClr val="008774"/>
              </a:buClr>
              <a:buSzPct val="25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80"/>
              </a:spcBef>
              <a:buClr>
                <a:srgbClr val="008774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Use @ConfigurationProperties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431800" y="624362"/>
            <a:ext cx="8551408" cy="3848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@ConfigurationProperties on a dedicated class</a:t>
            </a:r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contains the externalized properties</a:t>
            </a:r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avoids repeating the prefix</a:t>
            </a:r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 properties are mapped with property names</a:t>
            </a:r>
          </a:p>
          <a:p>
            <a:pPr indent="-342900" lvl="0" marL="342900" marR="0" rtl="0" algn="l">
              <a:spcBef>
                <a:spcPts val="480"/>
              </a:spcBef>
              <a:buClr>
                <a:srgbClr val="008774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8370454" y="4906817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Shape 85"/>
          <p:cNvSpPr/>
          <p:nvPr/>
        </p:nvSpPr>
        <p:spPr>
          <a:xfrm>
            <a:off x="772160" y="2755753"/>
            <a:ext cx="4358640" cy="2126861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rgbClr val="FFFFCC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@ConfigurationProperties</a:t>
            </a: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(prefix=“</a:t>
            </a:r>
            <a:r>
              <a:rPr b="1" lang="en-US" sz="1200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rewards.client</a:t>
            </a: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Connection</a:t>
            </a: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Settings {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String </a:t>
            </a: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host</a:t>
            </a: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port;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rgbClr val="408000"/>
                </a:solidFill>
                <a:latin typeface="Arial"/>
                <a:ea typeface="Arial"/>
                <a:cs typeface="Arial"/>
                <a:sym typeface="Arial"/>
              </a:rPr>
              <a:t>	// getters / setters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(…)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</p:txBody>
      </p:sp>
      <p:sp>
        <p:nvSpPr>
          <p:cNvPr id="86" name="Shape 86"/>
          <p:cNvSpPr/>
          <p:nvPr/>
        </p:nvSpPr>
        <p:spPr>
          <a:xfrm>
            <a:off x="3942080" y="3863371"/>
            <a:ext cx="3261360" cy="77215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A5A5A5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rewards.client.host=localhost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rewards.client.port=8080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457200" y="2087648"/>
            <a:ext cx="5902959" cy="2920770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rgbClr val="FFFFCC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@Configuration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@EnableConfigurationProperties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(ConnectionSettings.class)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RewardsClient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Configuration {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@Autowired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Connection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Settings </a:t>
            </a:r>
            <a:r>
              <a:rPr lang="en-U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connection</a:t>
            </a:r>
            <a:r>
              <a:rPr lang="en-U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Settings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@Bean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Reward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 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reward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Client() {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Reward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Client(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r>
              <a:rPr lang="en-U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connection</a:t>
            </a:r>
            <a:r>
              <a:rPr lang="en-U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Settings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.getHost(),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r>
              <a:rPr lang="en-U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connection</a:t>
            </a:r>
            <a:r>
              <a:rPr lang="en-U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Settings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.getPort()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</p:txBody>
      </p:sp>
      <p:sp>
        <p:nvSpPr>
          <p:cNvPr id="92" name="Shape 92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Use @EnableConfigurationProperties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31800" y="400842"/>
            <a:ext cx="8551408" cy="19257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@EnableConfigurationProperties on configuration class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Specify and inject a property (settings) bean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it to configure and create the beans</a:t>
            </a:r>
          </a:p>
          <a:p>
            <a:pPr indent="0" lvl="1" marL="457200" marR="0" rtl="0" algn="l">
              <a:spcBef>
                <a:spcPts val="480"/>
              </a:spcBef>
              <a:buClr>
                <a:srgbClr val="008774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8370454" y="4906817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Spring Profiles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431800" y="624362"/>
            <a:ext cx="8551408" cy="3848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Segregate configuration based on environment</a:t>
            </a:r>
          </a:p>
          <a:p>
            <a:pPr indent="-342900" lvl="0" marL="342900" marR="0" rtl="0" algn="l">
              <a:spcBef>
                <a:spcPts val="480"/>
              </a:spcBef>
              <a:buClr>
                <a:srgbClr val="008774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application-{profile}.properties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8370454" y="4906817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Shape 102"/>
          <p:cNvSpPr/>
          <p:nvPr/>
        </p:nvSpPr>
        <p:spPr>
          <a:xfrm>
            <a:off x="822959" y="2780418"/>
            <a:ext cx="4551680" cy="552061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rgbClr val="FFFFCC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spring.profiles.active=qa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3265543" y="2390766"/>
            <a:ext cx="21090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Set Active Profiles: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