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5" r:id="rId8"/>
    <p:sldId id="267" r:id="rId9"/>
    <p:sldId id="269" r:id="rId10"/>
    <p:sldId id="264" r:id="rId11"/>
    <p:sldId id="266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agarajan" userId="44c5304a5b2e4bf6" providerId="LiveId" clId="{0E467CA8-78E7-42AB-B64C-82ACAA588311}"/>
    <pc:docChg chg="undo custSel modSld">
      <pc:chgData name="Kaushik Nagarajan" userId="44c5304a5b2e4bf6" providerId="LiveId" clId="{0E467CA8-78E7-42AB-B64C-82ACAA588311}" dt="2021-03-12T16:18:26.266" v="19" actId="20577"/>
      <pc:docMkLst>
        <pc:docMk/>
      </pc:docMkLst>
      <pc:sldChg chg="modSp mod">
        <pc:chgData name="Kaushik Nagarajan" userId="44c5304a5b2e4bf6" providerId="LiveId" clId="{0E467CA8-78E7-42AB-B64C-82ACAA588311}" dt="2021-03-12T16:18:26.266" v="19" actId="20577"/>
        <pc:sldMkLst>
          <pc:docMk/>
          <pc:sldMk cId="163755335" sldId="256"/>
        </pc:sldMkLst>
        <pc:spChg chg="mod">
          <ac:chgData name="Kaushik Nagarajan" userId="44c5304a5b2e4bf6" providerId="LiveId" clId="{0E467CA8-78E7-42AB-B64C-82ACAA588311}" dt="2021-03-12T16:18:26.266" v="19" actId="20577"/>
          <ac:spMkLst>
            <pc:docMk/>
            <pc:sldMk cId="163755335" sldId="256"/>
            <ac:spMk id="2" creationId="{8F77D626-2437-4683-9629-8053D0F38B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3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5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1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7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1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0439-7223-4957-A4E1-616C9C431F9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F42669-C781-45FF-9E03-C451B9648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5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2">
                <a:tint val="94000"/>
                <a:satMod val="80000"/>
                <a:lumMod val="35000"/>
                <a:lumOff val="6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D626-2437-4683-9629-8053D0F38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87569"/>
            <a:ext cx="8637073" cy="2541431"/>
          </a:xfrm>
        </p:spPr>
        <p:txBody>
          <a:bodyPr/>
          <a:lstStyle/>
          <a:p>
            <a:r>
              <a:rPr lang="en-IN" dirty="0"/>
              <a:t>SWIGGY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CDBD-83DF-4869-BD6B-CF8FBC244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b="1" dirty="0"/>
              <a:t>By Kaushik Chandra nagarajan</a:t>
            </a:r>
          </a:p>
        </p:txBody>
      </p:sp>
    </p:spTree>
    <p:extLst>
      <p:ext uri="{BB962C8B-B14F-4D97-AF65-F5344CB8AC3E}">
        <p14:creationId xmlns:p14="http://schemas.microsoft.com/office/powerpoint/2010/main" val="16375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CAB81-DCDA-4B4E-9DF7-FC33429B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09" y="1324543"/>
            <a:ext cx="9603275" cy="1049235"/>
          </a:xfrm>
        </p:spPr>
        <p:txBody>
          <a:bodyPr/>
          <a:lstStyle/>
          <a:p>
            <a:r>
              <a:rPr lang="en-IN" dirty="0"/>
              <a:t>ANALYSIS OF POST_DIWALI SALES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50C573-E3F4-4A90-B595-9FBBF90A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16" y="1916272"/>
            <a:ext cx="10008066" cy="3318458"/>
          </a:xfrm>
        </p:spPr>
        <p:txBody>
          <a:bodyPr>
            <a:normAutofit/>
          </a:bodyPr>
          <a:lstStyle/>
          <a:p>
            <a:r>
              <a:rPr lang="en-IN" dirty="0"/>
              <a:t>Table </a:t>
            </a:r>
            <a:r>
              <a:rPr lang="en-IN" dirty="0" err="1"/>
              <a:t>post_diwali</a:t>
            </a:r>
            <a:r>
              <a:rPr lang="en-IN" dirty="0"/>
              <a:t> sales consists of 2,67,488 rows.</a:t>
            </a:r>
          </a:p>
          <a:p>
            <a:r>
              <a:rPr lang="en-IN" dirty="0"/>
              <a:t>Table consists of sales from 18</a:t>
            </a:r>
            <a:r>
              <a:rPr lang="en-IN" baseline="30000" dirty="0"/>
              <a:t>th</a:t>
            </a:r>
            <a:r>
              <a:rPr lang="en-IN" dirty="0"/>
              <a:t> October 2019 to 28</a:t>
            </a:r>
            <a:r>
              <a:rPr lang="en-IN" baseline="30000" dirty="0"/>
              <a:t>th</a:t>
            </a:r>
            <a:r>
              <a:rPr lang="en-IN" dirty="0"/>
              <a:t> October 2019.</a:t>
            </a:r>
          </a:p>
          <a:p>
            <a:r>
              <a:rPr lang="en-IN" dirty="0"/>
              <a:t>A total of 3,63,512 orders were made in this period from 260 different cities(</a:t>
            </a:r>
            <a:r>
              <a:rPr lang="en-IN" dirty="0" err="1"/>
              <a:t>i.e</a:t>
            </a:r>
            <a:r>
              <a:rPr lang="en-IN" dirty="0"/>
              <a:t> 18</a:t>
            </a:r>
            <a:r>
              <a:rPr lang="en-IN" baseline="30000" dirty="0"/>
              <a:t>th</a:t>
            </a:r>
            <a:r>
              <a:rPr lang="en-IN" dirty="0"/>
              <a:t> Oct to 28</a:t>
            </a:r>
            <a:r>
              <a:rPr lang="en-IN" baseline="30000" dirty="0"/>
              <a:t>th</a:t>
            </a:r>
            <a:r>
              <a:rPr lang="en-IN" dirty="0"/>
              <a:t> Oct)</a:t>
            </a:r>
          </a:p>
          <a:p>
            <a:r>
              <a:rPr lang="en-IN" dirty="0"/>
              <a:t>Orders were placed from 977 different restaurants/eateries/hotels.</a:t>
            </a:r>
          </a:p>
          <a:p>
            <a:r>
              <a:rPr lang="en-IN" dirty="0"/>
              <a:t>Table consists of 23,130 different items listed under 1,687 different categories.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68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5B4D4B-47DA-447E-9671-022A5ACA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1" y="1395544"/>
            <a:ext cx="9603275" cy="1049235"/>
          </a:xfrm>
        </p:spPr>
        <p:txBody>
          <a:bodyPr/>
          <a:lstStyle/>
          <a:p>
            <a:r>
              <a:rPr lang="en-IN" dirty="0"/>
              <a:t>ANALYSIS OF DATA IN </a:t>
            </a:r>
            <a:r>
              <a:rPr lang="en-IN" dirty="0" err="1"/>
              <a:t>POST_Diwali</a:t>
            </a:r>
            <a:r>
              <a:rPr lang="en-IN" dirty="0"/>
              <a:t> sales- PART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1F566C-10DB-4EBD-B3B9-4D21E8F6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77" y="1836271"/>
            <a:ext cx="10469177" cy="4427013"/>
          </a:xfrm>
        </p:spPr>
        <p:txBody>
          <a:bodyPr>
            <a:normAutofit fontScale="40000" lnSpcReduction="20000"/>
          </a:bodyPr>
          <a:lstStyle/>
          <a:p>
            <a:r>
              <a:rPr lang="en-IN" sz="5100" dirty="0"/>
              <a:t>No. of orders placed: </a:t>
            </a:r>
          </a:p>
          <a:p>
            <a:pPr lvl="1"/>
            <a:r>
              <a:rPr lang="en-IN" sz="5100" dirty="0"/>
              <a:t>On the basis of time: Analysis revealed maximum no. of orders were placed in the 19</a:t>
            </a:r>
            <a:r>
              <a:rPr lang="en-IN" sz="5100" baseline="30000" dirty="0"/>
              <a:t>th</a:t>
            </a:r>
            <a:r>
              <a:rPr lang="en-IN" sz="5100" dirty="0"/>
              <a:t> Hour of the evening and least no. of orders were placed in the 5</a:t>
            </a:r>
            <a:r>
              <a:rPr lang="en-IN" sz="5100" baseline="30000" dirty="0"/>
              <a:t>th</a:t>
            </a:r>
            <a:r>
              <a:rPr lang="en-IN" sz="5100" dirty="0"/>
              <a:t> Hour of the morning.</a:t>
            </a:r>
          </a:p>
          <a:p>
            <a:pPr lvl="1"/>
            <a:r>
              <a:rPr lang="en-IN" sz="5100" dirty="0"/>
              <a:t>On the basis of day: A general trend was more orders were placed on Week-ends(over 30,000 orders each day) compared to week days.( 20k-30k orders). The second weekend in the post Diwali witnessed orders over 40K in number (each day).</a:t>
            </a:r>
          </a:p>
          <a:p>
            <a:pPr lvl="1"/>
            <a:r>
              <a:rPr lang="en-IN" sz="5100" dirty="0"/>
              <a:t>On the basis of restaurant: SS diary had the maximum no. of orders in this time period. Nathu Sweets, Haldirams, Shri Sangeetas were also very popular.</a:t>
            </a:r>
          </a:p>
          <a:p>
            <a:pPr lvl="1"/>
            <a:r>
              <a:rPr lang="en-IN" sz="5100" dirty="0"/>
              <a:t>On the basis of category: Sweets, Bakery Items had a large no. of orders.</a:t>
            </a:r>
          </a:p>
          <a:p>
            <a:pPr lvl="1"/>
            <a:r>
              <a:rPr lang="en-IN" sz="5100" dirty="0"/>
              <a:t>On the basis of item: Gulab Jamun had the most orders in this time period. Samosa, Gulab Jamun, Masala Dosa, Kaju Katli Rasmalai were also one of the most popular items.</a:t>
            </a:r>
          </a:p>
          <a:p>
            <a:pPr lvl="1"/>
            <a:r>
              <a:rPr lang="en-IN" sz="5100" dirty="0"/>
              <a:t>On the basis of city: City code 7 had most no. of orders while city code10062 had the least.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42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923F-A115-47C6-8A90-BCD62468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74" y="1391655"/>
            <a:ext cx="9603275" cy="1049235"/>
          </a:xfrm>
        </p:spPr>
        <p:txBody>
          <a:bodyPr/>
          <a:lstStyle/>
          <a:p>
            <a:r>
              <a:rPr lang="en-IN" dirty="0"/>
              <a:t>ANALYSIS OF DATA IN POST_DIWALI sales- PART 2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8368F7-B038-4B01-8079-18C1610D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IN" dirty="0"/>
              <a:t>Quantity: </a:t>
            </a:r>
          </a:p>
          <a:p>
            <a:pPr lvl="1"/>
            <a:r>
              <a:rPr lang="en-IN" sz="2000" dirty="0"/>
              <a:t>On the basis of item: Rasagolla, Samosa, Rasmalai, Gulab Jamun were sold in large quantities.</a:t>
            </a:r>
          </a:p>
          <a:p>
            <a:pPr lvl="1"/>
            <a:r>
              <a:rPr lang="en-IN" sz="2000" dirty="0"/>
              <a:t>On the basis of Category: Sweets, snacks , South Indian foods and Diwali gifts/packs were ordered in large quantities. 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3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BD7F-944D-4D92-8703-F942BB08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78" y="1291081"/>
            <a:ext cx="9603275" cy="1049235"/>
          </a:xfrm>
        </p:spPr>
        <p:txBody>
          <a:bodyPr/>
          <a:lstStyle/>
          <a:p>
            <a:r>
              <a:rPr lang="en-IN" dirty="0"/>
              <a:t>ANALYSIS OF DATA IN POST_DIWALI sales- PART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B98FAE-E114-47AB-8674-854B1C4F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4" y="1875546"/>
            <a:ext cx="9603275" cy="3450613"/>
          </a:xfrm>
        </p:spPr>
        <p:txBody>
          <a:bodyPr/>
          <a:lstStyle/>
          <a:p>
            <a:r>
              <a:rPr lang="en-IN" dirty="0"/>
              <a:t>GMV(Gross Merchandise value):</a:t>
            </a:r>
          </a:p>
          <a:p>
            <a:pPr lvl="1"/>
            <a:r>
              <a:rPr lang="en-IN" dirty="0"/>
              <a:t>On the basis of restaurant: SS Dairy (Tripolis), Haldiram’s, Bhikaram Chandmal were highest in terms of GMV.</a:t>
            </a:r>
          </a:p>
          <a:p>
            <a:pPr lvl="1"/>
            <a:r>
              <a:rPr lang="en-IN" dirty="0"/>
              <a:t>On the basis of item: Kaju Katli, Gulab jamun, Milk Cake, Masala Dosa, were highest in terms of GMV. </a:t>
            </a:r>
          </a:p>
          <a:p>
            <a:pPr lvl="1"/>
            <a:r>
              <a:rPr lang="en-IN" dirty="0"/>
              <a:t>On the basis of city: City code 7 was highest in terms of GMV whereas city code 10062 was least in terms of GMV.</a:t>
            </a:r>
          </a:p>
        </p:txBody>
      </p:sp>
    </p:spTree>
    <p:extLst>
      <p:ext uri="{BB962C8B-B14F-4D97-AF65-F5344CB8AC3E}">
        <p14:creationId xmlns:p14="http://schemas.microsoft.com/office/powerpoint/2010/main" val="418026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889-C528-4E6F-B1BC-16C5172F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28" y="965188"/>
            <a:ext cx="11141835" cy="670665"/>
          </a:xfrm>
        </p:spPr>
        <p:txBody>
          <a:bodyPr/>
          <a:lstStyle/>
          <a:p>
            <a:r>
              <a:rPr lang="en-IN" dirty="0"/>
              <a:t>COMPARATIVE ANALYSIS OF PRE &amp; POST DIWALI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6AE9-BDB9-44C4-89E7-91A15425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45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post Diwali period saw a slightly higher no. of daily average orders compared to the pre Diwali period.</a:t>
            </a:r>
          </a:p>
          <a:p>
            <a:r>
              <a:rPr lang="en-IN" dirty="0"/>
              <a:t>Weekends: The second weekend of the post Diwali period witnessed a huge increase in no. of orders compared to other weekends.</a:t>
            </a:r>
          </a:p>
          <a:p>
            <a:r>
              <a:rPr lang="en-IN" dirty="0"/>
              <a:t>More sweets were ordered in the post Diwali period compared to pre Diwali period.</a:t>
            </a:r>
          </a:p>
          <a:p>
            <a:r>
              <a:rPr lang="en-IN" dirty="0"/>
              <a:t>Haldirams’ SS Tripoli had the highest GMV value in both the periods.</a:t>
            </a:r>
          </a:p>
          <a:p>
            <a:r>
              <a:rPr lang="en-IN" dirty="0"/>
              <a:t>Some restaurants had orders in the post_Diwali period which did not have any order in the pre Diwali period and vice versa.</a:t>
            </a:r>
          </a:p>
          <a:p>
            <a:r>
              <a:rPr lang="en-IN" dirty="0"/>
              <a:t>Similarly, some items were ordered in the post_Diwali period  and were  not ordered in the pre Diwali period and vice versa.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9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E68-0D06-403C-BB85-ED662F43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99" y="1365279"/>
            <a:ext cx="9603275" cy="1049235"/>
          </a:xfrm>
        </p:spPr>
        <p:txBody>
          <a:bodyPr/>
          <a:lstStyle/>
          <a:p>
            <a:r>
              <a:rPr lang="en-IN" dirty="0"/>
              <a:t>SOLUTION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B246-6CA2-4D5A-82E8-A9A3CAB4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188" y="1889897"/>
            <a:ext cx="10393676" cy="433473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workforce strength should increase on week-ends as there are more orders on week-ends compared to weekdays.</a:t>
            </a:r>
          </a:p>
          <a:p>
            <a:r>
              <a:rPr lang="en-IN" dirty="0"/>
              <a:t>There should be more capacity and resources to deliver the goods in the evening because evening times see a surge in food orders.</a:t>
            </a:r>
          </a:p>
          <a:p>
            <a:r>
              <a:rPr lang="en-IN" dirty="0"/>
              <a:t>In the post Diwali period restaurants should prepare more sweets as more sweets were ordered in the post Diwali period.</a:t>
            </a:r>
          </a:p>
          <a:p>
            <a:r>
              <a:rPr lang="en-IN" dirty="0"/>
              <a:t>Minimum workforce strength would be sufficient in the early morning hours (0000- 0500) as this time period saw the least no. of orders.</a:t>
            </a:r>
          </a:p>
          <a:p>
            <a:r>
              <a:rPr lang="en-IN" dirty="0"/>
              <a:t>Workforce strength should increase in cities and should cater to restaurants which had a high GMV.</a:t>
            </a:r>
          </a:p>
          <a:p>
            <a:r>
              <a:rPr lang="en-IN" dirty="0"/>
              <a:t>Post Diwali week saw a significant surge in sales compared to pre Diwali week. So the company needs to increase its resources in the post Diwali week to cater to the increase in demand.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6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E37C-9BF3-4F7C-89DF-D1BC95D2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396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BC-5043-437A-B85E-BB3C42B0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sz="3200" dirty="0"/>
              <a:t>This case study consist of two datasets.</a:t>
            </a:r>
          </a:p>
          <a:p>
            <a:r>
              <a:rPr lang="en-IN" sz="3200" dirty="0"/>
              <a:t>Pre Diwali sales and post Diwali sales are loaded as 2 tables into the SQL server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84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5D8E-743A-48D8-9C71-8E3F0BF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58348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0D9B-EF59-43E5-8545-FE8E886D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10217507" cy="3621670"/>
          </a:xfrm>
        </p:spPr>
        <p:txBody>
          <a:bodyPr/>
          <a:lstStyle/>
          <a:p>
            <a:r>
              <a:rPr lang="en-IN" sz="2800" dirty="0"/>
              <a:t> Analyse the pre </a:t>
            </a:r>
            <a:r>
              <a:rPr lang="en-IN" sz="2800" dirty="0" err="1"/>
              <a:t>diwali</a:t>
            </a:r>
            <a:r>
              <a:rPr lang="en-IN" sz="2800" dirty="0"/>
              <a:t> sales and post </a:t>
            </a:r>
            <a:r>
              <a:rPr lang="en-IN" sz="2800" dirty="0" err="1"/>
              <a:t>diwali</a:t>
            </a:r>
            <a:r>
              <a:rPr lang="en-IN" sz="2800" dirty="0"/>
              <a:t> sales using SQL queries</a:t>
            </a:r>
          </a:p>
          <a:p>
            <a:r>
              <a:rPr lang="en-IN" sz="2800" dirty="0"/>
              <a:t>Design a report based on the data analysed.</a:t>
            </a:r>
          </a:p>
          <a:p>
            <a:r>
              <a:rPr lang="en-IN" sz="2800" dirty="0"/>
              <a:t>Give an optimistic solution and strategy for improving the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5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D170-D2A9-4F71-8A29-B6C6963A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644-4DAC-4A5C-9E92-86D65A88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analysing the data, various factors affecting the business(</a:t>
            </a:r>
            <a:r>
              <a:rPr lang="en-IN" dirty="0" err="1"/>
              <a:t>i.e</a:t>
            </a:r>
            <a:r>
              <a:rPr lang="en-IN" dirty="0"/>
              <a:t> the important attributes) should be listed out. </a:t>
            </a:r>
          </a:p>
          <a:p>
            <a:r>
              <a:rPr lang="en-IN" dirty="0"/>
              <a:t>In this case study, there are 2 tables </a:t>
            </a:r>
            <a:r>
              <a:rPr lang="en-IN" dirty="0" err="1"/>
              <a:t>pre_diwali</a:t>
            </a:r>
            <a:r>
              <a:rPr lang="en-IN" dirty="0"/>
              <a:t> and </a:t>
            </a:r>
            <a:r>
              <a:rPr lang="en-IN" dirty="0" err="1"/>
              <a:t>post_diwali</a:t>
            </a:r>
            <a:r>
              <a:rPr lang="en-IN" dirty="0"/>
              <a:t> which have the same no. of attributes and same attributes.</a:t>
            </a:r>
          </a:p>
          <a:p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06584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DACA-6D35-422F-B500-8F0F0A6A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56" y="1356890"/>
            <a:ext cx="9603275" cy="1049235"/>
          </a:xfrm>
        </p:spPr>
        <p:txBody>
          <a:bodyPr/>
          <a:lstStyle/>
          <a:p>
            <a:r>
              <a:rPr lang="en-IN" dirty="0"/>
              <a:t>IMPORTANT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58D3-A576-4F8C-82D1-854B03BA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56" y="1867102"/>
            <a:ext cx="10418843" cy="43850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500" dirty="0"/>
              <a:t>Analysis of these attributes/factors may help </a:t>
            </a:r>
            <a:r>
              <a:rPr lang="en-IN" sz="2500" dirty="0" err="1"/>
              <a:t>Swiggy</a:t>
            </a:r>
            <a:r>
              <a:rPr lang="en-IN" sz="2500" dirty="0"/>
              <a:t> in improving its business</a:t>
            </a:r>
          </a:p>
          <a:p>
            <a:r>
              <a:rPr lang="en-IN" sz="2500" dirty="0" err="1"/>
              <a:t>Item_GMV</a:t>
            </a:r>
            <a:r>
              <a:rPr lang="en-IN" sz="2500" dirty="0"/>
              <a:t>: </a:t>
            </a:r>
            <a:r>
              <a:rPr lang="en-US" sz="2500" dirty="0"/>
              <a:t>Gross Merchandise Value is a term used in online retailing to indicate a total sales currency value for merchandise sold through a particular marketplace over a certain time frame.</a:t>
            </a:r>
          </a:p>
          <a:p>
            <a:r>
              <a:rPr lang="en-US" sz="2500" dirty="0"/>
              <a:t>Orders: No. of orders placed for a particular item in a given hour from a restaurant</a:t>
            </a:r>
          </a:p>
          <a:p>
            <a:r>
              <a:rPr lang="en-US" sz="2500" dirty="0"/>
              <a:t>Qty: Quantity of the item purchased from a particular restaurant. </a:t>
            </a:r>
          </a:p>
          <a:p>
            <a:r>
              <a:rPr lang="en-US" sz="2500" dirty="0"/>
              <a:t>Name: Name of the restaurant. </a:t>
            </a:r>
          </a:p>
          <a:p>
            <a:r>
              <a:rPr lang="en-US" sz="2500" dirty="0"/>
              <a:t>Day: Day of the week</a:t>
            </a:r>
          </a:p>
          <a:p>
            <a:r>
              <a:rPr lang="en-US" sz="2500" dirty="0" err="1"/>
              <a:t>Hr_of_the_day</a:t>
            </a:r>
            <a:r>
              <a:rPr lang="en-US" sz="2500" dirty="0"/>
              <a:t>: Hour of the day.</a:t>
            </a:r>
          </a:p>
          <a:p>
            <a:endParaRPr lang="en-IN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2A48-D721-44D5-8383-3A5C94E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IN" dirty="0"/>
              <a:t>ANALYSIS OF PRE_DIWALI SALES </a:t>
            </a:r>
            <a:r>
              <a:rPr lang="en-IN" dirty="0" err="1"/>
              <a:t>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BE1-E8A1-4350-80C0-EB020860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0771"/>
            <a:ext cx="10008066" cy="4836866"/>
          </a:xfrm>
        </p:spPr>
        <p:txBody>
          <a:bodyPr>
            <a:normAutofit/>
          </a:bodyPr>
          <a:lstStyle/>
          <a:p>
            <a:r>
              <a:rPr lang="en-IN" dirty="0"/>
              <a:t>Table pre_diwali sales consists of 1,87,677 rows.</a:t>
            </a:r>
          </a:p>
          <a:p>
            <a:r>
              <a:rPr lang="en-IN" dirty="0"/>
              <a:t>Table consists of sales from 10</a:t>
            </a:r>
            <a:r>
              <a:rPr lang="en-IN" baseline="30000" dirty="0"/>
              <a:t>th</a:t>
            </a:r>
            <a:r>
              <a:rPr lang="en-IN" dirty="0"/>
              <a:t> October 2019 to 17</a:t>
            </a:r>
            <a:r>
              <a:rPr lang="en-IN" baseline="30000" dirty="0"/>
              <a:t>th</a:t>
            </a:r>
            <a:r>
              <a:rPr lang="en-IN" dirty="0"/>
              <a:t> October 2019.</a:t>
            </a:r>
          </a:p>
          <a:p>
            <a:r>
              <a:rPr lang="en-IN" dirty="0"/>
              <a:t>A total of 2,41,845 orders were made in this period from 259 different cities (</a:t>
            </a:r>
            <a:r>
              <a:rPr lang="en-IN" dirty="0" err="1"/>
              <a:t>i.e</a:t>
            </a:r>
            <a:r>
              <a:rPr lang="en-IN" dirty="0"/>
              <a:t> 10</a:t>
            </a:r>
            <a:r>
              <a:rPr lang="en-IN" baseline="30000" dirty="0"/>
              <a:t>th</a:t>
            </a:r>
            <a:r>
              <a:rPr lang="en-IN" dirty="0"/>
              <a:t> Oct to 17</a:t>
            </a:r>
            <a:r>
              <a:rPr lang="en-IN" baseline="30000" dirty="0"/>
              <a:t>th</a:t>
            </a:r>
            <a:r>
              <a:rPr lang="en-IN" dirty="0"/>
              <a:t> Oct)</a:t>
            </a:r>
          </a:p>
          <a:p>
            <a:r>
              <a:rPr lang="en-IN" dirty="0"/>
              <a:t>Orders were placed from 967 different restaurants/eateries/hotels.</a:t>
            </a:r>
          </a:p>
          <a:p>
            <a:r>
              <a:rPr lang="en-IN" dirty="0"/>
              <a:t>Table consists of 19,142 different items listed under 1,540 different categories.</a:t>
            </a:r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0962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B9BE-8A4F-435C-885F-0C445470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11654"/>
            <a:ext cx="9603275" cy="1049235"/>
          </a:xfrm>
        </p:spPr>
        <p:txBody>
          <a:bodyPr/>
          <a:lstStyle/>
          <a:p>
            <a:r>
              <a:rPr lang="en-IN" dirty="0"/>
              <a:t>ANALYSIS OF DATA IN </a:t>
            </a:r>
            <a:r>
              <a:rPr lang="en-IN" dirty="0" err="1"/>
              <a:t>Pre_Diwali</a:t>
            </a:r>
            <a:r>
              <a:rPr lang="en-IN" dirty="0"/>
              <a:t> sales-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8A85-7247-4B42-B717-4D4BDE67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77" y="1836272"/>
            <a:ext cx="10100061" cy="4119912"/>
          </a:xfrm>
        </p:spPr>
        <p:txBody>
          <a:bodyPr>
            <a:normAutofit fontScale="40000" lnSpcReduction="20000"/>
          </a:bodyPr>
          <a:lstStyle/>
          <a:p>
            <a:r>
              <a:rPr lang="en-IN" sz="5100" dirty="0"/>
              <a:t>No. of orders placed: </a:t>
            </a:r>
          </a:p>
          <a:p>
            <a:pPr lvl="1"/>
            <a:r>
              <a:rPr lang="en-IN" sz="5100" dirty="0"/>
              <a:t>On the basis of time: Analysis revealed maximum no. of orders were placed in the 19</a:t>
            </a:r>
            <a:r>
              <a:rPr lang="en-IN" sz="5100" baseline="30000" dirty="0"/>
              <a:t>th</a:t>
            </a:r>
            <a:r>
              <a:rPr lang="en-IN" sz="5100" dirty="0"/>
              <a:t> Hour of the evening and least no. of orders were placed in the 2</a:t>
            </a:r>
            <a:r>
              <a:rPr lang="en-IN" sz="5100" baseline="30000" dirty="0"/>
              <a:t>nd</a:t>
            </a:r>
            <a:r>
              <a:rPr lang="en-IN" sz="5100" dirty="0"/>
              <a:t> Hour of the morning.</a:t>
            </a:r>
          </a:p>
          <a:p>
            <a:pPr lvl="1"/>
            <a:r>
              <a:rPr lang="en-IN" sz="5100" dirty="0"/>
              <a:t>On the basis of day:  A general trend was more orders were placed on Week-ends(over 30,000 orders each day) compared to week days.( 20k-30k orders)</a:t>
            </a:r>
          </a:p>
          <a:p>
            <a:pPr lvl="1"/>
            <a:r>
              <a:rPr lang="en-IN" sz="5100" dirty="0"/>
              <a:t>On the basis of restaurant: Haldiram’s had the maximum no. of orders in this time period. Shri Sangeetas and A2B/Adyar Ananda Bhavan, Bikaner Sweets were also very popular.</a:t>
            </a:r>
          </a:p>
          <a:p>
            <a:pPr lvl="1"/>
            <a:r>
              <a:rPr lang="en-IN" sz="5100" dirty="0"/>
              <a:t>On the basis of category: Sweets, Snacks and South Indian foods had a large no. of orders.</a:t>
            </a:r>
          </a:p>
          <a:p>
            <a:pPr lvl="1"/>
            <a:r>
              <a:rPr lang="en-IN" sz="5100" dirty="0"/>
              <a:t>On the basis of item: Masala </a:t>
            </a:r>
            <a:r>
              <a:rPr lang="en-IN" sz="5100" dirty="0" err="1"/>
              <a:t>dosa</a:t>
            </a:r>
            <a:r>
              <a:rPr lang="en-IN" sz="5100" dirty="0"/>
              <a:t> had the most orders in this time period. Samosa, Gulab Jamun, </a:t>
            </a:r>
            <a:r>
              <a:rPr lang="en-IN" sz="5100" dirty="0" err="1"/>
              <a:t>Rasgulla</a:t>
            </a:r>
            <a:r>
              <a:rPr lang="en-IN" sz="5100" dirty="0"/>
              <a:t>, Rasmalai and Pav Bhaji were also popular items.</a:t>
            </a:r>
          </a:p>
          <a:p>
            <a:pPr lvl="1"/>
            <a:r>
              <a:rPr lang="en-IN" sz="5100" dirty="0"/>
              <a:t>On the basis of city: City code 7 had most no. of orders while city code 212 had the least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99E6-9996-4FED-B88A-D96179C8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Quantity: </a:t>
            </a:r>
          </a:p>
          <a:p>
            <a:pPr lvl="1"/>
            <a:r>
              <a:rPr lang="en-IN" sz="2000" dirty="0"/>
              <a:t>On the basis of item: </a:t>
            </a:r>
            <a:r>
              <a:rPr lang="en-IN" sz="2000" dirty="0" err="1"/>
              <a:t>Rasgolla</a:t>
            </a:r>
            <a:r>
              <a:rPr lang="en-IN" sz="2000" dirty="0"/>
              <a:t>, Samosa, Rasmalai, Gulab Jamun were sold in large quantities.</a:t>
            </a:r>
          </a:p>
          <a:p>
            <a:pPr lvl="1"/>
            <a:r>
              <a:rPr lang="en-IN" sz="2000" dirty="0"/>
              <a:t>On the basis of </a:t>
            </a:r>
            <a:r>
              <a:rPr lang="en-IN" sz="2000" dirty="0" err="1"/>
              <a:t>Catgeory</a:t>
            </a:r>
            <a:r>
              <a:rPr lang="en-IN" sz="2000" dirty="0"/>
              <a:t>: Sweets, Snacks , South Indian foods and </a:t>
            </a:r>
            <a:r>
              <a:rPr lang="en-IN" sz="2000" dirty="0" err="1"/>
              <a:t>Chaats</a:t>
            </a:r>
            <a:r>
              <a:rPr lang="en-IN" sz="2000" dirty="0"/>
              <a:t> were ordered in large quantities. 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89895-DE3A-4EB6-838A-C4F0BC069906}"/>
              </a:ext>
            </a:extLst>
          </p:cNvPr>
          <p:cNvSpPr/>
          <p:nvPr/>
        </p:nvSpPr>
        <p:spPr>
          <a:xfrm>
            <a:off x="1451579" y="1290771"/>
            <a:ext cx="950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ANALYSIS OF DATA IN PRE_DIWALI sales- PART 2</a:t>
            </a:r>
          </a:p>
        </p:txBody>
      </p:sp>
    </p:spTree>
    <p:extLst>
      <p:ext uri="{BB962C8B-B14F-4D97-AF65-F5344CB8AC3E}">
        <p14:creationId xmlns:p14="http://schemas.microsoft.com/office/powerpoint/2010/main" val="175666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9610-AC71-4F5C-AD51-4CA98A6A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4" y="1875546"/>
            <a:ext cx="9603275" cy="3450613"/>
          </a:xfrm>
        </p:spPr>
        <p:txBody>
          <a:bodyPr/>
          <a:lstStyle/>
          <a:p>
            <a:r>
              <a:rPr lang="en-IN" dirty="0"/>
              <a:t>GMV(Gross Merchandise value):</a:t>
            </a:r>
          </a:p>
          <a:p>
            <a:pPr lvl="1"/>
            <a:r>
              <a:rPr lang="en-IN" dirty="0"/>
              <a:t>On the basis of restaurant: Haldiram’s, SS Dairy (Tripolis),  </a:t>
            </a:r>
            <a:r>
              <a:rPr lang="en-IN" dirty="0" err="1"/>
              <a:t>Kiranshee</a:t>
            </a:r>
            <a:r>
              <a:rPr lang="en-IN" dirty="0"/>
              <a:t> sweets and snacks were highest in terms of GMV.</a:t>
            </a:r>
          </a:p>
          <a:p>
            <a:pPr lvl="1"/>
            <a:r>
              <a:rPr lang="en-IN" dirty="0"/>
              <a:t>On the basis of item: Masala Dosa, Gulab jamun, Kaju Katli, </a:t>
            </a:r>
            <a:r>
              <a:rPr lang="en-IN" dirty="0" err="1"/>
              <a:t>Rasgulla</a:t>
            </a:r>
            <a:r>
              <a:rPr lang="en-IN" dirty="0"/>
              <a:t> were highest in terms of GMV. </a:t>
            </a:r>
          </a:p>
          <a:p>
            <a:pPr lvl="1"/>
            <a:r>
              <a:rPr lang="en-IN" dirty="0"/>
              <a:t>On the basis of city: City code 7 was highest in terms of GMV whereas city code 158 was least in terms of GMV.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7B7EF-0FC8-4186-8B84-035326130145}"/>
              </a:ext>
            </a:extLst>
          </p:cNvPr>
          <p:cNvSpPr/>
          <p:nvPr/>
        </p:nvSpPr>
        <p:spPr>
          <a:xfrm>
            <a:off x="1345649" y="1290771"/>
            <a:ext cx="950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ANALYSIS OF DATA IN PRE_DIWALI sales- PART 3</a:t>
            </a:r>
          </a:p>
        </p:txBody>
      </p:sp>
    </p:spTree>
    <p:extLst>
      <p:ext uri="{BB962C8B-B14F-4D97-AF65-F5344CB8AC3E}">
        <p14:creationId xmlns:p14="http://schemas.microsoft.com/office/powerpoint/2010/main" val="3046470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1530</TotalTime>
  <Words>1354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SWIGGY CASE STUDY</vt:lpstr>
      <vt:lpstr>CASE STUDY</vt:lpstr>
      <vt:lpstr>OBJECTIVES</vt:lpstr>
      <vt:lpstr>DATA ANALYSIS</vt:lpstr>
      <vt:lpstr>IMPORTANT ATTRIBUTES</vt:lpstr>
      <vt:lpstr>ANALYSIS OF PRE_DIWALI SALES TabLE</vt:lpstr>
      <vt:lpstr>ANALYSIS OF DATA IN Pre_Diwali sales- PART 1</vt:lpstr>
      <vt:lpstr>PowerPoint Presentation</vt:lpstr>
      <vt:lpstr>PowerPoint Presentation</vt:lpstr>
      <vt:lpstr>ANALYSIS OF POST_DIWALI SALES TABLE</vt:lpstr>
      <vt:lpstr>ANALYSIS OF DATA IN POST_Diwali sales- PART 1</vt:lpstr>
      <vt:lpstr>ANALYSIS OF DATA IN POST_DIWALI sales- PART 2 </vt:lpstr>
      <vt:lpstr>ANALYSIS OF DATA IN POST_DIWALI sales- PART 3</vt:lpstr>
      <vt:lpstr>COMPARATIVE ANALYSIS OF PRE &amp; POST DIWALI SALES </vt:lpstr>
      <vt:lpstr>SOLUTION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CASE STUDY</dc:title>
  <dc:creator>Kaushik Nagarajan</dc:creator>
  <cp:lastModifiedBy>Kaushik Nagarajan</cp:lastModifiedBy>
  <cp:revision>96</cp:revision>
  <dcterms:created xsi:type="dcterms:W3CDTF">2020-06-22T04:56:40Z</dcterms:created>
  <dcterms:modified xsi:type="dcterms:W3CDTF">2021-03-12T16:18:31Z</dcterms:modified>
</cp:coreProperties>
</file>