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0104100" cy="12928600"/>
  <p:notesSz cx="20104100" cy="12928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20" y="-36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4007866"/>
            <a:ext cx="17088486" cy="27150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7240016"/>
            <a:ext cx="14072870" cy="3232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16-Apr-24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16-Apr-24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973578"/>
            <a:ext cx="8745284" cy="85328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973578"/>
            <a:ext cx="8745284" cy="85328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16-Apr-24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16-Apr-24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16-Apr-24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8" cy="12924063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289667" y="316153"/>
            <a:ext cx="15760507" cy="97029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2194930" y="261303"/>
            <a:ext cx="15760700" cy="970915"/>
          </a:xfrm>
          <a:custGeom>
            <a:avLst/>
            <a:gdLst/>
            <a:ahLst/>
            <a:cxnLst/>
            <a:rect l="l" t="t" r="r" b="b"/>
            <a:pathLst>
              <a:path w="15760700" h="970915">
                <a:moveTo>
                  <a:pt x="15275362" y="0"/>
                </a:moveTo>
                <a:lnTo>
                  <a:pt x="485147" y="0"/>
                </a:lnTo>
                <a:lnTo>
                  <a:pt x="438424" y="2220"/>
                </a:lnTo>
                <a:lnTo>
                  <a:pt x="392958" y="8748"/>
                </a:lnTo>
                <a:lnTo>
                  <a:pt x="348951" y="19378"/>
                </a:lnTo>
                <a:lnTo>
                  <a:pt x="306608" y="33907"/>
                </a:lnTo>
                <a:lnTo>
                  <a:pt x="266131" y="52133"/>
                </a:lnTo>
                <a:lnTo>
                  <a:pt x="227724" y="73852"/>
                </a:lnTo>
                <a:lnTo>
                  <a:pt x="191590" y="98861"/>
                </a:lnTo>
                <a:lnTo>
                  <a:pt x="157933" y="126956"/>
                </a:lnTo>
                <a:lnTo>
                  <a:pt x="126955" y="157934"/>
                </a:lnTo>
                <a:lnTo>
                  <a:pt x="98860" y="191592"/>
                </a:lnTo>
                <a:lnTo>
                  <a:pt x="73852" y="227726"/>
                </a:lnTo>
                <a:lnTo>
                  <a:pt x="52133" y="266134"/>
                </a:lnTo>
                <a:lnTo>
                  <a:pt x="33907" y="306611"/>
                </a:lnTo>
                <a:lnTo>
                  <a:pt x="19377" y="348954"/>
                </a:lnTo>
                <a:lnTo>
                  <a:pt x="8747" y="392961"/>
                </a:lnTo>
                <a:lnTo>
                  <a:pt x="2220" y="438427"/>
                </a:lnTo>
                <a:lnTo>
                  <a:pt x="0" y="485151"/>
                </a:lnTo>
                <a:lnTo>
                  <a:pt x="2220" y="531873"/>
                </a:lnTo>
                <a:lnTo>
                  <a:pt x="8747" y="577339"/>
                </a:lnTo>
                <a:lnTo>
                  <a:pt x="19377" y="621345"/>
                </a:lnTo>
                <a:lnTo>
                  <a:pt x="33907" y="663688"/>
                </a:lnTo>
                <a:lnTo>
                  <a:pt x="52133" y="704164"/>
                </a:lnTo>
                <a:lnTo>
                  <a:pt x="73852" y="742571"/>
                </a:lnTo>
                <a:lnTo>
                  <a:pt x="98860" y="778705"/>
                </a:lnTo>
                <a:lnTo>
                  <a:pt x="126955" y="812363"/>
                </a:lnTo>
                <a:lnTo>
                  <a:pt x="157933" y="843340"/>
                </a:lnTo>
                <a:lnTo>
                  <a:pt x="191590" y="871435"/>
                </a:lnTo>
                <a:lnTo>
                  <a:pt x="227724" y="896444"/>
                </a:lnTo>
                <a:lnTo>
                  <a:pt x="266131" y="918163"/>
                </a:lnTo>
                <a:lnTo>
                  <a:pt x="306608" y="936389"/>
                </a:lnTo>
                <a:lnTo>
                  <a:pt x="348951" y="950918"/>
                </a:lnTo>
                <a:lnTo>
                  <a:pt x="392958" y="961549"/>
                </a:lnTo>
                <a:lnTo>
                  <a:pt x="438424" y="968076"/>
                </a:lnTo>
                <a:lnTo>
                  <a:pt x="485147" y="970297"/>
                </a:lnTo>
                <a:lnTo>
                  <a:pt x="15275362" y="970297"/>
                </a:lnTo>
                <a:lnTo>
                  <a:pt x="15322085" y="968076"/>
                </a:lnTo>
                <a:lnTo>
                  <a:pt x="15367552" y="961549"/>
                </a:lnTo>
                <a:lnTo>
                  <a:pt x="15411558" y="950918"/>
                </a:lnTo>
                <a:lnTo>
                  <a:pt x="15453902" y="936389"/>
                </a:lnTo>
                <a:lnTo>
                  <a:pt x="15494378" y="918163"/>
                </a:lnTo>
                <a:lnTo>
                  <a:pt x="15532785" y="896444"/>
                </a:lnTo>
                <a:lnTo>
                  <a:pt x="15568919" y="871435"/>
                </a:lnTo>
                <a:lnTo>
                  <a:pt x="15602576" y="843340"/>
                </a:lnTo>
                <a:lnTo>
                  <a:pt x="15633554" y="812363"/>
                </a:lnTo>
                <a:lnTo>
                  <a:pt x="15661649" y="778705"/>
                </a:lnTo>
                <a:lnTo>
                  <a:pt x="15686657" y="742571"/>
                </a:lnTo>
                <a:lnTo>
                  <a:pt x="15708376" y="704164"/>
                </a:lnTo>
                <a:lnTo>
                  <a:pt x="15726601" y="663688"/>
                </a:lnTo>
                <a:lnTo>
                  <a:pt x="15741131" y="621345"/>
                </a:lnTo>
                <a:lnTo>
                  <a:pt x="15751761" y="577339"/>
                </a:lnTo>
                <a:lnTo>
                  <a:pt x="15758288" y="531873"/>
                </a:lnTo>
                <a:lnTo>
                  <a:pt x="15760508" y="485151"/>
                </a:lnTo>
                <a:lnTo>
                  <a:pt x="15758288" y="438427"/>
                </a:lnTo>
                <a:lnTo>
                  <a:pt x="15751761" y="392961"/>
                </a:lnTo>
                <a:lnTo>
                  <a:pt x="15741131" y="348954"/>
                </a:lnTo>
                <a:lnTo>
                  <a:pt x="15726601" y="306611"/>
                </a:lnTo>
                <a:lnTo>
                  <a:pt x="15708376" y="266134"/>
                </a:lnTo>
                <a:lnTo>
                  <a:pt x="15686657" y="227726"/>
                </a:lnTo>
                <a:lnTo>
                  <a:pt x="15661649" y="191592"/>
                </a:lnTo>
                <a:lnTo>
                  <a:pt x="15633554" y="157934"/>
                </a:lnTo>
                <a:lnTo>
                  <a:pt x="15602576" y="126956"/>
                </a:lnTo>
                <a:lnTo>
                  <a:pt x="15568919" y="98861"/>
                </a:lnTo>
                <a:lnTo>
                  <a:pt x="15532785" y="73852"/>
                </a:lnTo>
                <a:lnTo>
                  <a:pt x="15494378" y="52133"/>
                </a:lnTo>
                <a:lnTo>
                  <a:pt x="15453902" y="33907"/>
                </a:lnTo>
                <a:lnTo>
                  <a:pt x="15411558" y="19378"/>
                </a:lnTo>
                <a:lnTo>
                  <a:pt x="15367552" y="8748"/>
                </a:lnTo>
                <a:lnTo>
                  <a:pt x="15322085" y="2220"/>
                </a:lnTo>
                <a:lnTo>
                  <a:pt x="15275362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67425" y="402070"/>
            <a:ext cx="5369249" cy="572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973578"/>
            <a:ext cx="18093690" cy="85328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2023598"/>
            <a:ext cx="6433312" cy="646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2023598"/>
            <a:ext cx="4623943" cy="646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16-Apr-24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2023598"/>
            <a:ext cx="4623943" cy="646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18" Type="http://schemas.openxmlformats.org/officeDocument/2006/relationships/image" Target="../media/image1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jpeg"/><Relationship Id="rId2" Type="http://schemas.openxmlformats.org/officeDocument/2006/relationships/image" Target="../media/image3.png"/><Relationship Id="rId16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jpeg"/><Relationship Id="rId10" Type="http://schemas.openxmlformats.org/officeDocument/2006/relationships/image" Target="../media/image11.png"/><Relationship Id="rId19" Type="http://schemas.openxmlformats.org/officeDocument/2006/relationships/image" Target="../media/image20.jpeg"/><Relationship Id="rId4" Type="http://schemas.openxmlformats.org/officeDocument/2006/relationships/image" Target="../media/image5.png"/><Relationship Id="rId9" Type="http://schemas.openxmlformats.org/officeDocument/2006/relationships/image" Target="../media/image10.jpg"/><Relationship Id="rId1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35"/>
              </a:spcBef>
            </a:pPr>
            <a:r>
              <a:rPr lang="en-US" spc="15" dirty="0"/>
              <a:t>Tour Makers - Group 21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61273" y="1780808"/>
            <a:ext cx="5762625" cy="5927725"/>
            <a:chOff x="1361273" y="1780808"/>
            <a:chExt cx="5762625" cy="59277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6497" y="3797070"/>
              <a:ext cx="5681487" cy="37572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66691" y="3727266"/>
              <a:ext cx="5681980" cy="375920"/>
            </a:xfrm>
            <a:custGeom>
              <a:avLst/>
              <a:gdLst/>
              <a:ahLst/>
              <a:cxnLst/>
              <a:rect l="l" t="t" r="r" b="b"/>
              <a:pathLst>
                <a:path w="5681980" h="375920">
                  <a:moveTo>
                    <a:pt x="5493622" y="0"/>
                  </a:moveTo>
                  <a:lnTo>
                    <a:pt x="187863" y="0"/>
                  </a:lnTo>
                  <a:lnTo>
                    <a:pt x="137921" y="6710"/>
                  </a:lnTo>
                  <a:lnTo>
                    <a:pt x="93045" y="25648"/>
                  </a:lnTo>
                  <a:lnTo>
                    <a:pt x="55023" y="55022"/>
                  </a:lnTo>
                  <a:lnTo>
                    <a:pt x="25648" y="93043"/>
                  </a:lnTo>
                  <a:lnTo>
                    <a:pt x="6710" y="137920"/>
                  </a:lnTo>
                  <a:lnTo>
                    <a:pt x="0" y="187862"/>
                  </a:lnTo>
                  <a:lnTo>
                    <a:pt x="6710" y="237803"/>
                  </a:lnTo>
                  <a:lnTo>
                    <a:pt x="25648" y="282679"/>
                  </a:lnTo>
                  <a:lnTo>
                    <a:pt x="55023" y="320700"/>
                  </a:lnTo>
                  <a:lnTo>
                    <a:pt x="93045" y="350076"/>
                  </a:lnTo>
                  <a:lnTo>
                    <a:pt x="137921" y="369014"/>
                  </a:lnTo>
                  <a:lnTo>
                    <a:pt x="187863" y="375725"/>
                  </a:lnTo>
                  <a:lnTo>
                    <a:pt x="5493622" y="375725"/>
                  </a:lnTo>
                  <a:lnTo>
                    <a:pt x="5543563" y="369014"/>
                  </a:lnTo>
                  <a:lnTo>
                    <a:pt x="5588439" y="350076"/>
                  </a:lnTo>
                  <a:lnTo>
                    <a:pt x="5626460" y="320700"/>
                  </a:lnTo>
                  <a:lnTo>
                    <a:pt x="5655836" y="282679"/>
                  </a:lnTo>
                  <a:lnTo>
                    <a:pt x="5674774" y="237803"/>
                  </a:lnTo>
                  <a:lnTo>
                    <a:pt x="5681485" y="187862"/>
                  </a:lnTo>
                  <a:lnTo>
                    <a:pt x="5674774" y="137920"/>
                  </a:lnTo>
                  <a:lnTo>
                    <a:pt x="5655836" y="93043"/>
                  </a:lnTo>
                  <a:lnTo>
                    <a:pt x="5626460" y="55022"/>
                  </a:lnTo>
                  <a:lnTo>
                    <a:pt x="5588439" y="25648"/>
                  </a:lnTo>
                  <a:lnTo>
                    <a:pt x="5543563" y="6710"/>
                  </a:lnTo>
                  <a:lnTo>
                    <a:pt x="5493622" y="0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2325" y="1850611"/>
              <a:ext cx="5684194" cy="38952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62520" y="1780808"/>
              <a:ext cx="5684520" cy="389890"/>
            </a:xfrm>
            <a:custGeom>
              <a:avLst/>
              <a:gdLst/>
              <a:ahLst/>
              <a:cxnLst/>
              <a:rect l="l" t="t" r="r" b="b"/>
              <a:pathLst>
                <a:path w="5684520" h="389889">
                  <a:moveTo>
                    <a:pt x="5489432" y="0"/>
                  </a:moveTo>
                  <a:lnTo>
                    <a:pt x="194762" y="0"/>
                  </a:lnTo>
                  <a:lnTo>
                    <a:pt x="150105" y="5143"/>
                  </a:lnTo>
                  <a:lnTo>
                    <a:pt x="109110" y="19795"/>
                  </a:lnTo>
                  <a:lnTo>
                    <a:pt x="72948" y="42786"/>
                  </a:lnTo>
                  <a:lnTo>
                    <a:pt x="42787" y="72947"/>
                  </a:lnTo>
                  <a:lnTo>
                    <a:pt x="19795" y="109109"/>
                  </a:lnTo>
                  <a:lnTo>
                    <a:pt x="5143" y="150102"/>
                  </a:lnTo>
                  <a:lnTo>
                    <a:pt x="0" y="194758"/>
                  </a:lnTo>
                  <a:lnTo>
                    <a:pt x="5143" y="239416"/>
                  </a:lnTo>
                  <a:lnTo>
                    <a:pt x="19795" y="280410"/>
                  </a:lnTo>
                  <a:lnTo>
                    <a:pt x="42787" y="316573"/>
                  </a:lnTo>
                  <a:lnTo>
                    <a:pt x="72948" y="346734"/>
                  </a:lnTo>
                  <a:lnTo>
                    <a:pt x="109110" y="369726"/>
                  </a:lnTo>
                  <a:lnTo>
                    <a:pt x="150105" y="384378"/>
                  </a:lnTo>
                  <a:lnTo>
                    <a:pt x="194762" y="389521"/>
                  </a:lnTo>
                  <a:lnTo>
                    <a:pt x="5489432" y="389521"/>
                  </a:lnTo>
                  <a:lnTo>
                    <a:pt x="5534090" y="384378"/>
                  </a:lnTo>
                  <a:lnTo>
                    <a:pt x="5575085" y="369726"/>
                  </a:lnTo>
                  <a:lnTo>
                    <a:pt x="5611248" y="346734"/>
                  </a:lnTo>
                  <a:lnTo>
                    <a:pt x="5641409" y="316573"/>
                  </a:lnTo>
                  <a:lnTo>
                    <a:pt x="5664400" y="280410"/>
                  </a:lnTo>
                  <a:lnTo>
                    <a:pt x="5679052" y="239416"/>
                  </a:lnTo>
                  <a:lnTo>
                    <a:pt x="5684196" y="194758"/>
                  </a:lnTo>
                  <a:lnTo>
                    <a:pt x="5679052" y="150102"/>
                  </a:lnTo>
                  <a:lnTo>
                    <a:pt x="5664400" y="109109"/>
                  </a:lnTo>
                  <a:lnTo>
                    <a:pt x="5641409" y="72947"/>
                  </a:lnTo>
                  <a:lnTo>
                    <a:pt x="5611248" y="42786"/>
                  </a:lnTo>
                  <a:lnTo>
                    <a:pt x="5575085" y="19795"/>
                  </a:lnTo>
                  <a:lnTo>
                    <a:pt x="5534090" y="5143"/>
                  </a:lnTo>
                  <a:lnTo>
                    <a:pt x="5489432" y="0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1079" y="7349349"/>
              <a:ext cx="5692322" cy="35900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61273" y="7279544"/>
              <a:ext cx="5692775" cy="359410"/>
            </a:xfrm>
            <a:custGeom>
              <a:avLst/>
              <a:gdLst/>
              <a:ahLst/>
              <a:cxnLst/>
              <a:rect l="l" t="t" r="r" b="b"/>
              <a:pathLst>
                <a:path w="5692775" h="359409">
                  <a:moveTo>
                    <a:pt x="5512822" y="0"/>
                  </a:moveTo>
                  <a:lnTo>
                    <a:pt x="179500" y="0"/>
                  </a:lnTo>
                  <a:lnTo>
                    <a:pt x="131782" y="6412"/>
                  </a:lnTo>
                  <a:lnTo>
                    <a:pt x="88903" y="24507"/>
                  </a:lnTo>
                  <a:lnTo>
                    <a:pt x="52574" y="52575"/>
                  </a:lnTo>
                  <a:lnTo>
                    <a:pt x="24507" y="88903"/>
                  </a:lnTo>
                  <a:lnTo>
                    <a:pt x="6411" y="131782"/>
                  </a:lnTo>
                  <a:lnTo>
                    <a:pt x="0" y="179500"/>
                  </a:lnTo>
                  <a:lnTo>
                    <a:pt x="6411" y="227220"/>
                  </a:lnTo>
                  <a:lnTo>
                    <a:pt x="24507" y="270100"/>
                  </a:lnTo>
                  <a:lnTo>
                    <a:pt x="52574" y="306428"/>
                  </a:lnTo>
                  <a:lnTo>
                    <a:pt x="88903" y="334495"/>
                  </a:lnTo>
                  <a:lnTo>
                    <a:pt x="131782" y="352590"/>
                  </a:lnTo>
                  <a:lnTo>
                    <a:pt x="179500" y="359001"/>
                  </a:lnTo>
                  <a:lnTo>
                    <a:pt x="5512822" y="359001"/>
                  </a:lnTo>
                  <a:lnTo>
                    <a:pt x="5560540" y="352590"/>
                  </a:lnTo>
                  <a:lnTo>
                    <a:pt x="5603419" y="334495"/>
                  </a:lnTo>
                  <a:lnTo>
                    <a:pt x="5639748" y="306428"/>
                  </a:lnTo>
                  <a:lnTo>
                    <a:pt x="5667815" y="270100"/>
                  </a:lnTo>
                  <a:lnTo>
                    <a:pt x="5685911" y="227220"/>
                  </a:lnTo>
                  <a:lnTo>
                    <a:pt x="5692323" y="179500"/>
                  </a:lnTo>
                  <a:lnTo>
                    <a:pt x="5685911" y="131782"/>
                  </a:lnTo>
                  <a:lnTo>
                    <a:pt x="5667815" y="88903"/>
                  </a:lnTo>
                  <a:lnTo>
                    <a:pt x="5639748" y="52575"/>
                  </a:lnTo>
                  <a:lnTo>
                    <a:pt x="5603419" y="24507"/>
                  </a:lnTo>
                  <a:lnTo>
                    <a:pt x="5560540" y="6412"/>
                  </a:lnTo>
                  <a:lnTo>
                    <a:pt x="5512822" y="0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777316" y="7310791"/>
            <a:ext cx="130111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b="1" spc="5" dirty="0">
                <a:solidFill>
                  <a:srgbClr val="FFFFFF"/>
                </a:solidFill>
                <a:latin typeface="Arial"/>
                <a:cs typeface="Arial"/>
              </a:rPr>
              <a:t>Rich</a:t>
            </a:r>
            <a:r>
              <a:rPr sz="17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spc="10" dirty="0">
                <a:solidFill>
                  <a:srgbClr val="FFFFFF"/>
                </a:solidFill>
                <a:latin typeface="Arial"/>
                <a:cs typeface="Arial"/>
              </a:rPr>
              <a:t>Picture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695672" y="5760517"/>
            <a:ext cx="5501640" cy="429259"/>
            <a:chOff x="7695672" y="5760517"/>
            <a:chExt cx="5501640" cy="429259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65478" y="5830323"/>
              <a:ext cx="5431432" cy="35900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695672" y="5760517"/>
              <a:ext cx="5431790" cy="359410"/>
            </a:xfrm>
            <a:custGeom>
              <a:avLst/>
              <a:gdLst/>
              <a:ahLst/>
              <a:cxnLst/>
              <a:rect l="l" t="t" r="r" b="b"/>
              <a:pathLst>
                <a:path w="5431790" h="359410">
                  <a:moveTo>
                    <a:pt x="5251936" y="0"/>
                  </a:moveTo>
                  <a:lnTo>
                    <a:pt x="179500" y="0"/>
                  </a:lnTo>
                  <a:lnTo>
                    <a:pt x="131782" y="6411"/>
                  </a:lnTo>
                  <a:lnTo>
                    <a:pt x="88903" y="24506"/>
                  </a:lnTo>
                  <a:lnTo>
                    <a:pt x="52575" y="52573"/>
                  </a:lnTo>
                  <a:lnTo>
                    <a:pt x="24507" y="88901"/>
                  </a:lnTo>
                  <a:lnTo>
                    <a:pt x="6412" y="131781"/>
                  </a:lnTo>
                  <a:lnTo>
                    <a:pt x="0" y="179500"/>
                  </a:lnTo>
                  <a:lnTo>
                    <a:pt x="6412" y="227218"/>
                  </a:lnTo>
                  <a:lnTo>
                    <a:pt x="24507" y="270097"/>
                  </a:lnTo>
                  <a:lnTo>
                    <a:pt x="52575" y="306426"/>
                  </a:lnTo>
                  <a:lnTo>
                    <a:pt x="88903" y="334494"/>
                  </a:lnTo>
                  <a:lnTo>
                    <a:pt x="131782" y="352589"/>
                  </a:lnTo>
                  <a:lnTo>
                    <a:pt x="179500" y="359001"/>
                  </a:lnTo>
                  <a:lnTo>
                    <a:pt x="5251936" y="359001"/>
                  </a:lnTo>
                  <a:lnTo>
                    <a:pt x="5299654" y="352589"/>
                  </a:lnTo>
                  <a:lnTo>
                    <a:pt x="5342533" y="334494"/>
                  </a:lnTo>
                  <a:lnTo>
                    <a:pt x="5378862" y="306426"/>
                  </a:lnTo>
                  <a:lnTo>
                    <a:pt x="5406930" y="270097"/>
                  </a:lnTo>
                  <a:lnTo>
                    <a:pt x="5425025" y="227218"/>
                  </a:lnTo>
                  <a:lnTo>
                    <a:pt x="5431437" y="179500"/>
                  </a:lnTo>
                  <a:lnTo>
                    <a:pt x="5425025" y="131781"/>
                  </a:lnTo>
                  <a:lnTo>
                    <a:pt x="5406930" y="88901"/>
                  </a:lnTo>
                  <a:lnTo>
                    <a:pt x="5378862" y="52573"/>
                  </a:lnTo>
                  <a:lnTo>
                    <a:pt x="5342533" y="24506"/>
                  </a:lnTo>
                  <a:lnTo>
                    <a:pt x="5299654" y="6411"/>
                  </a:lnTo>
                  <a:lnTo>
                    <a:pt x="5251936" y="0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752712" y="5793994"/>
            <a:ext cx="204152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b="1" spc="15" dirty="0">
                <a:solidFill>
                  <a:srgbClr val="FFFFFF"/>
                </a:solidFill>
                <a:latin typeface="Verdana"/>
                <a:cs typeface="Verdana"/>
              </a:rPr>
              <a:t>Unique</a:t>
            </a:r>
            <a:r>
              <a:rPr sz="1700" b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b="1" spc="15" dirty="0">
                <a:solidFill>
                  <a:srgbClr val="FFFFFF"/>
                </a:solidFill>
                <a:latin typeface="Verdana"/>
                <a:cs typeface="Verdana"/>
              </a:rPr>
              <a:t>Features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06734" y="10810460"/>
            <a:ext cx="213423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Figure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Rich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Picture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lang="en-US" sz="1100" spc="-5" dirty="0">
                <a:latin typeface="Times New Roman"/>
                <a:cs typeface="Times New Roman"/>
              </a:rPr>
              <a:t>Tour Makers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67156" y="3769104"/>
            <a:ext cx="5039360" cy="974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125"/>
              </a:spcBef>
            </a:pPr>
            <a:r>
              <a:rPr sz="1700" b="1" spc="15" dirty="0">
                <a:solidFill>
                  <a:srgbClr val="FFFFFF"/>
                </a:solidFill>
                <a:latin typeface="Verdana"/>
                <a:cs typeface="Verdana"/>
              </a:rPr>
              <a:t>Key</a:t>
            </a:r>
            <a:r>
              <a:rPr sz="1700" b="1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b="1" spc="15" dirty="0">
                <a:solidFill>
                  <a:srgbClr val="FFFFFF"/>
                </a:solidFill>
                <a:latin typeface="Verdana"/>
                <a:cs typeface="Verdana"/>
              </a:rPr>
              <a:t>Challenges</a:t>
            </a:r>
            <a:endParaRPr sz="1700">
              <a:latin typeface="Verdana"/>
              <a:cs typeface="Verdana"/>
            </a:endParaRPr>
          </a:p>
          <a:p>
            <a:pPr marL="12700" marR="5080">
              <a:lnSpc>
                <a:spcPts val="1260"/>
              </a:lnSpc>
              <a:spcBef>
                <a:spcPts val="1664"/>
              </a:spcBef>
            </a:pPr>
            <a:r>
              <a:rPr sz="1100" b="1" dirty="0">
                <a:latin typeface="Arial"/>
                <a:cs typeface="Arial"/>
              </a:rPr>
              <a:t>Data Accuracy and Quality: </a:t>
            </a:r>
            <a:r>
              <a:rPr sz="1100" dirty="0">
                <a:latin typeface="Arial MT"/>
                <a:cs typeface="Arial MT"/>
              </a:rPr>
              <a:t>Ensuring that the information about tourist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destinations, attractions, </a:t>
            </a:r>
            <a:r>
              <a:rPr sz="1100" dirty="0">
                <a:latin typeface="Arial MT"/>
                <a:cs typeface="Arial MT"/>
              </a:rPr>
              <a:t>accommodations, and local experiences is accurate and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up-to-date.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67156" y="4869674"/>
            <a:ext cx="5031105" cy="3530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1260"/>
              </a:lnSpc>
              <a:spcBef>
                <a:spcPts val="190"/>
              </a:spcBef>
            </a:pPr>
            <a:r>
              <a:rPr sz="1100" b="1" spc="-5" dirty="0">
                <a:latin typeface="Arial"/>
                <a:cs typeface="Arial"/>
              </a:rPr>
              <a:t>User-Friendly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Interface: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Balancing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need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comprehensive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information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clean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uncluttered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design.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67156" y="5348343"/>
            <a:ext cx="5069205" cy="3530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1260"/>
              </a:lnSpc>
              <a:spcBef>
                <a:spcPts val="190"/>
              </a:spcBef>
            </a:pPr>
            <a:r>
              <a:rPr sz="1100" b="1" dirty="0">
                <a:latin typeface="Arial"/>
                <a:cs typeface="Arial"/>
              </a:rPr>
              <a:t>Local </a:t>
            </a:r>
            <a:r>
              <a:rPr sz="1100" b="1" spc="-5" dirty="0">
                <a:latin typeface="Arial"/>
                <a:cs typeface="Arial"/>
              </a:rPr>
              <a:t>Engagement</a:t>
            </a:r>
            <a:r>
              <a:rPr sz="1100" b="1" dirty="0">
                <a:latin typeface="Arial"/>
                <a:cs typeface="Arial"/>
              </a:rPr>
              <a:t> and </a:t>
            </a:r>
            <a:r>
              <a:rPr sz="1100" b="1" spc="-5" dirty="0">
                <a:latin typeface="Arial"/>
                <a:cs typeface="Arial"/>
              </a:rPr>
              <a:t>Collaboration: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Encouraging locals to </a:t>
            </a:r>
            <a:r>
              <a:rPr sz="1100" spc="-5" dirty="0">
                <a:latin typeface="Arial MT"/>
                <a:cs typeface="Arial MT"/>
              </a:rPr>
              <a:t>actively</a:t>
            </a:r>
            <a:r>
              <a:rPr sz="1100" dirty="0">
                <a:latin typeface="Arial MT"/>
                <a:cs typeface="Arial MT"/>
              </a:rPr>
              <a:t> contribute </a:t>
            </a:r>
            <a:r>
              <a:rPr sz="1100" spc="-29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engage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platform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keep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information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current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relevant.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67156" y="5827012"/>
            <a:ext cx="4565015" cy="3530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1260"/>
              </a:lnSpc>
              <a:spcBef>
                <a:spcPts val="190"/>
              </a:spcBef>
            </a:pPr>
            <a:r>
              <a:rPr sz="1100" b="1" dirty="0">
                <a:latin typeface="Arial"/>
                <a:cs typeface="Arial"/>
              </a:rPr>
              <a:t>Language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and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Localization: </a:t>
            </a:r>
            <a:r>
              <a:rPr sz="1100" dirty="0">
                <a:latin typeface="Arial MT"/>
                <a:cs typeface="Arial MT"/>
              </a:rPr>
              <a:t>Ensuring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translations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accurate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culturally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sensitive.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67156" y="6305681"/>
            <a:ext cx="4972050" cy="3530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1260"/>
              </a:lnSpc>
              <a:spcBef>
                <a:spcPts val="190"/>
              </a:spcBef>
            </a:pPr>
            <a:r>
              <a:rPr sz="1100" b="1" spc="-5" dirty="0">
                <a:latin typeface="Arial"/>
                <a:cs typeface="Arial"/>
              </a:rPr>
              <a:t>Offline</a:t>
            </a:r>
            <a:r>
              <a:rPr sz="1100" b="1" spc="-5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Accessibility: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Developing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solutions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provide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essential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information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 </a:t>
            </a:r>
            <a:r>
              <a:rPr sz="1100" spc="-29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functionalities </a:t>
            </a:r>
            <a:r>
              <a:rPr sz="1100" dirty="0">
                <a:latin typeface="Arial MT"/>
                <a:cs typeface="Arial MT"/>
              </a:rPr>
              <a:t>even when </a:t>
            </a:r>
            <a:r>
              <a:rPr sz="1100" spc="-5" dirty="0">
                <a:latin typeface="Arial MT"/>
                <a:cs typeface="Arial MT"/>
              </a:rPr>
              <a:t>tourists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 areas with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limited internet </a:t>
            </a:r>
            <a:r>
              <a:rPr sz="1100" spc="-10" dirty="0">
                <a:latin typeface="Arial MT"/>
                <a:cs typeface="Arial MT"/>
              </a:rPr>
              <a:t>connectivity.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67156" y="6784350"/>
            <a:ext cx="4756785" cy="3530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1260"/>
              </a:lnSpc>
              <a:spcBef>
                <a:spcPts val="190"/>
              </a:spcBef>
            </a:pPr>
            <a:r>
              <a:rPr sz="1100" b="1" spc="-5" dirty="0">
                <a:latin typeface="Arial"/>
                <a:cs typeface="Arial"/>
              </a:rPr>
              <a:t>Real-Time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Information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and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Safety: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Ensuring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information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about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events,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closures,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other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time-sensitive details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current.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568889" y="1765291"/>
            <a:ext cx="5501640" cy="490855"/>
            <a:chOff x="7568889" y="1765291"/>
            <a:chExt cx="5501640" cy="490855"/>
          </a:xfrm>
        </p:grpSpPr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38695" y="1835099"/>
              <a:ext cx="5431427" cy="42055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568889" y="1765291"/>
              <a:ext cx="5431790" cy="421005"/>
            </a:xfrm>
            <a:custGeom>
              <a:avLst/>
              <a:gdLst/>
              <a:ahLst/>
              <a:cxnLst/>
              <a:rect l="l" t="t" r="r" b="b"/>
              <a:pathLst>
                <a:path w="5431790" h="421005">
                  <a:moveTo>
                    <a:pt x="5221147" y="0"/>
                  </a:moveTo>
                  <a:lnTo>
                    <a:pt x="210275" y="0"/>
                  </a:lnTo>
                  <a:lnTo>
                    <a:pt x="162061" y="5553"/>
                  </a:lnTo>
                  <a:lnTo>
                    <a:pt x="117801" y="21372"/>
                  </a:lnTo>
                  <a:lnTo>
                    <a:pt x="78758" y="46195"/>
                  </a:lnTo>
                  <a:lnTo>
                    <a:pt x="46195" y="78758"/>
                  </a:lnTo>
                  <a:lnTo>
                    <a:pt x="21372" y="117801"/>
                  </a:lnTo>
                  <a:lnTo>
                    <a:pt x="5553" y="162061"/>
                  </a:lnTo>
                  <a:lnTo>
                    <a:pt x="0" y="210275"/>
                  </a:lnTo>
                  <a:lnTo>
                    <a:pt x="5553" y="258489"/>
                  </a:lnTo>
                  <a:lnTo>
                    <a:pt x="21372" y="302750"/>
                  </a:lnTo>
                  <a:lnTo>
                    <a:pt x="46195" y="341793"/>
                  </a:lnTo>
                  <a:lnTo>
                    <a:pt x="78758" y="374358"/>
                  </a:lnTo>
                  <a:lnTo>
                    <a:pt x="117801" y="399182"/>
                  </a:lnTo>
                  <a:lnTo>
                    <a:pt x="162061" y="415001"/>
                  </a:lnTo>
                  <a:lnTo>
                    <a:pt x="210275" y="420555"/>
                  </a:lnTo>
                  <a:lnTo>
                    <a:pt x="5221147" y="420555"/>
                  </a:lnTo>
                  <a:lnTo>
                    <a:pt x="5269362" y="415001"/>
                  </a:lnTo>
                  <a:lnTo>
                    <a:pt x="5313622" y="399182"/>
                  </a:lnTo>
                  <a:lnTo>
                    <a:pt x="5352666" y="374358"/>
                  </a:lnTo>
                  <a:lnTo>
                    <a:pt x="5385230" y="341793"/>
                  </a:lnTo>
                  <a:lnTo>
                    <a:pt x="5410054" y="302750"/>
                  </a:lnTo>
                  <a:lnTo>
                    <a:pt x="5425873" y="258489"/>
                  </a:lnTo>
                  <a:lnTo>
                    <a:pt x="5431427" y="210275"/>
                  </a:lnTo>
                  <a:lnTo>
                    <a:pt x="5425873" y="162061"/>
                  </a:lnTo>
                  <a:lnTo>
                    <a:pt x="5410054" y="117801"/>
                  </a:lnTo>
                  <a:lnTo>
                    <a:pt x="5385230" y="78758"/>
                  </a:lnTo>
                  <a:lnTo>
                    <a:pt x="5352666" y="46195"/>
                  </a:lnTo>
                  <a:lnTo>
                    <a:pt x="5313622" y="21372"/>
                  </a:lnTo>
                  <a:lnTo>
                    <a:pt x="5269362" y="5553"/>
                  </a:lnTo>
                  <a:lnTo>
                    <a:pt x="5221147" y="0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634945" y="1827313"/>
            <a:ext cx="1955164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b="1" spc="10" dirty="0">
                <a:solidFill>
                  <a:srgbClr val="FFFFFF"/>
                </a:solidFill>
                <a:latin typeface="Arial"/>
                <a:cs typeface="Arial"/>
              </a:rPr>
              <a:t>Proposed</a:t>
            </a:r>
            <a:r>
              <a:rPr sz="1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3522490" y="1780564"/>
            <a:ext cx="5551170" cy="460375"/>
            <a:chOff x="13522490" y="1780564"/>
            <a:chExt cx="5551170" cy="460375"/>
          </a:xfrm>
        </p:grpSpPr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92296" y="1850370"/>
              <a:ext cx="5480765" cy="39001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3522490" y="1780564"/>
              <a:ext cx="5481320" cy="390525"/>
            </a:xfrm>
            <a:custGeom>
              <a:avLst/>
              <a:gdLst/>
              <a:ahLst/>
              <a:cxnLst/>
              <a:rect l="l" t="t" r="r" b="b"/>
              <a:pathLst>
                <a:path w="5481319" h="390525">
                  <a:moveTo>
                    <a:pt x="5285757" y="0"/>
                  </a:moveTo>
                  <a:lnTo>
                    <a:pt x="195002" y="0"/>
                  </a:lnTo>
                  <a:lnTo>
                    <a:pt x="150290" y="5150"/>
                  </a:lnTo>
                  <a:lnTo>
                    <a:pt x="109246" y="19820"/>
                  </a:lnTo>
                  <a:lnTo>
                    <a:pt x="73039" y="42840"/>
                  </a:lnTo>
                  <a:lnTo>
                    <a:pt x="42840" y="73039"/>
                  </a:lnTo>
                  <a:lnTo>
                    <a:pt x="19820" y="109246"/>
                  </a:lnTo>
                  <a:lnTo>
                    <a:pt x="5150" y="150290"/>
                  </a:lnTo>
                  <a:lnTo>
                    <a:pt x="0" y="195002"/>
                  </a:lnTo>
                  <a:lnTo>
                    <a:pt x="5150" y="239716"/>
                  </a:lnTo>
                  <a:lnTo>
                    <a:pt x="19820" y="280762"/>
                  </a:lnTo>
                  <a:lnTo>
                    <a:pt x="42840" y="316970"/>
                  </a:lnTo>
                  <a:lnTo>
                    <a:pt x="73039" y="347169"/>
                  </a:lnTo>
                  <a:lnTo>
                    <a:pt x="109246" y="370189"/>
                  </a:lnTo>
                  <a:lnTo>
                    <a:pt x="150290" y="384860"/>
                  </a:lnTo>
                  <a:lnTo>
                    <a:pt x="195002" y="390010"/>
                  </a:lnTo>
                  <a:lnTo>
                    <a:pt x="5285757" y="390010"/>
                  </a:lnTo>
                  <a:lnTo>
                    <a:pt x="5330471" y="384860"/>
                  </a:lnTo>
                  <a:lnTo>
                    <a:pt x="5371516" y="370189"/>
                  </a:lnTo>
                  <a:lnTo>
                    <a:pt x="5407723" y="347169"/>
                  </a:lnTo>
                  <a:lnTo>
                    <a:pt x="5437921" y="316970"/>
                  </a:lnTo>
                  <a:lnTo>
                    <a:pt x="5460940" y="280762"/>
                  </a:lnTo>
                  <a:lnTo>
                    <a:pt x="5475610" y="239716"/>
                  </a:lnTo>
                  <a:lnTo>
                    <a:pt x="5480760" y="195002"/>
                  </a:lnTo>
                  <a:lnTo>
                    <a:pt x="5475610" y="150290"/>
                  </a:lnTo>
                  <a:lnTo>
                    <a:pt x="5460940" y="109246"/>
                  </a:lnTo>
                  <a:lnTo>
                    <a:pt x="5437921" y="73039"/>
                  </a:lnTo>
                  <a:lnTo>
                    <a:pt x="5407723" y="42840"/>
                  </a:lnTo>
                  <a:lnTo>
                    <a:pt x="5371516" y="19820"/>
                  </a:lnTo>
                  <a:lnTo>
                    <a:pt x="5330471" y="5150"/>
                  </a:lnTo>
                  <a:lnTo>
                    <a:pt x="5285757" y="0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3584068" y="1829547"/>
            <a:ext cx="279463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b="1" spc="15" dirty="0">
                <a:solidFill>
                  <a:srgbClr val="FFFFFF"/>
                </a:solidFill>
                <a:latin typeface="Verdana"/>
                <a:cs typeface="Verdana"/>
              </a:rPr>
              <a:t>Special</a:t>
            </a:r>
            <a:r>
              <a:rPr sz="1700" b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b="1" spc="10" dirty="0">
                <a:solidFill>
                  <a:srgbClr val="FFFFFF"/>
                </a:solidFill>
                <a:latin typeface="Verdana"/>
                <a:cs typeface="Verdana"/>
              </a:rPr>
              <a:t>Functionalities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24031" y="1829547"/>
            <a:ext cx="5561330" cy="17564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b="1" spc="15" dirty="0">
                <a:solidFill>
                  <a:srgbClr val="FFFFFF"/>
                </a:solidFill>
                <a:latin typeface="Verdana"/>
                <a:cs typeface="Verdana"/>
              </a:rPr>
              <a:t>Problem</a:t>
            </a:r>
            <a:r>
              <a:rPr sz="1700" b="1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b="1" spc="15" dirty="0">
                <a:solidFill>
                  <a:srgbClr val="FFFFFF"/>
                </a:solidFill>
                <a:latin typeface="Verdana"/>
                <a:cs typeface="Verdana"/>
              </a:rPr>
              <a:t>Statement</a:t>
            </a:r>
            <a:endParaRPr sz="1700" dirty="0">
              <a:latin typeface="Verdana"/>
              <a:cs typeface="Verdana"/>
            </a:endParaRPr>
          </a:p>
          <a:p>
            <a:pPr marL="292735" marR="5080" algn="just">
              <a:lnSpc>
                <a:spcPct val="109000"/>
              </a:lnSpc>
              <a:spcBef>
                <a:spcPts val="1485"/>
              </a:spcBef>
            </a:pPr>
            <a:r>
              <a:rPr sz="1100" dirty="0">
                <a:latin typeface="Arial MT"/>
                <a:cs typeface="Arial MT"/>
              </a:rPr>
              <a:t>The problem </a:t>
            </a:r>
            <a:r>
              <a:rPr sz="1100" spc="-5" dirty="0">
                <a:latin typeface="Arial MT"/>
                <a:cs typeface="Arial MT"/>
              </a:rPr>
              <a:t>statement </a:t>
            </a:r>
            <a:r>
              <a:rPr sz="1100" dirty="0">
                <a:latin typeface="Arial MT"/>
                <a:cs typeface="Arial MT"/>
              </a:rPr>
              <a:t>for the </a:t>
            </a:r>
            <a:r>
              <a:rPr sz="1100" spc="-25" dirty="0">
                <a:latin typeface="Arial MT"/>
                <a:cs typeface="Arial MT"/>
              </a:rPr>
              <a:t>"T</a:t>
            </a:r>
            <a:r>
              <a:rPr lang="en-US" sz="1100" spc="-25" dirty="0">
                <a:latin typeface="Arial MT"/>
                <a:cs typeface="Arial MT"/>
              </a:rPr>
              <a:t>our makers</a:t>
            </a:r>
            <a:r>
              <a:rPr sz="1100" dirty="0">
                <a:latin typeface="Arial MT"/>
                <a:cs typeface="Arial MT"/>
              </a:rPr>
              <a:t>" software revolves around the need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comprehensive,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user-friendly,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interactive</a:t>
            </a:r>
            <a:r>
              <a:rPr sz="1100" dirty="0">
                <a:latin typeface="Arial MT"/>
                <a:cs typeface="Arial MT"/>
              </a:rPr>
              <a:t> platform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addresses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challenges of information </a:t>
            </a:r>
            <a:r>
              <a:rPr sz="1100" spc="-10" dirty="0">
                <a:latin typeface="Arial MT"/>
                <a:cs typeface="Arial MT"/>
              </a:rPr>
              <a:t>availability, </a:t>
            </a:r>
            <a:r>
              <a:rPr sz="1100" dirty="0">
                <a:latin typeface="Arial MT"/>
                <a:cs typeface="Arial MT"/>
              </a:rPr>
              <a:t>trip planning, local insights, language barriers,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safety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concerns,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connectivity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issues,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efficient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tour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management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context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  tourism in Bangladesh. Such as Lack of Comprehensive </a:t>
            </a:r>
            <a:r>
              <a:rPr sz="1100" spc="-5" dirty="0">
                <a:latin typeface="Arial MT"/>
                <a:cs typeface="Arial MT"/>
              </a:rPr>
              <a:t>Information,Difficulty </a:t>
            </a:r>
            <a:r>
              <a:rPr sz="1100" dirty="0">
                <a:latin typeface="Arial MT"/>
                <a:cs typeface="Arial MT"/>
              </a:rPr>
              <a:t>in </a:t>
            </a:r>
            <a:r>
              <a:rPr sz="1100" spc="-15" dirty="0">
                <a:latin typeface="Arial MT"/>
                <a:cs typeface="Arial MT"/>
              </a:rPr>
              <a:t>Trip 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Planning</a:t>
            </a:r>
            <a:r>
              <a:rPr sz="1100" spc="-5" dirty="0">
                <a:solidFill>
                  <a:srgbClr val="374151"/>
                </a:solidFill>
                <a:latin typeface="Arial MT"/>
                <a:cs typeface="Arial MT"/>
              </a:rPr>
              <a:t>,</a:t>
            </a:r>
            <a:r>
              <a:rPr sz="1100" dirty="0">
                <a:solidFill>
                  <a:srgbClr val="374151"/>
                </a:solidFill>
                <a:latin typeface="Arial MT"/>
                <a:cs typeface="Arial MT"/>
              </a:rPr>
              <a:t> Language</a:t>
            </a:r>
            <a:r>
              <a:rPr sz="11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sz="11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374151"/>
                </a:solidFill>
                <a:latin typeface="Arial MT"/>
                <a:cs typeface="Arial MT"/>
              </a:rPr>
              <a:t>Communication</a:t>
            </a:r>
            <a:r>
              <a:rPr sz="11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374151"/>
                </a:solidFill>
                <a:latin typeface="Arial MT"/>
                <a:cs typeface="Arial MT"/>
              </a:rPr>
              <a:t>Barriers,</a:t>
            </a:r>
            <a:r>
              <a:rPr sz="11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Safety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&amp;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Security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Concerns</a:t>
            </a:r>
            <a:r>
              <a:rPr sz="1100" spc="-5" dirty="0">
                <a:solidFill>
                  <a:srgbClr val="374151"/>
                </a:solidFill>
                <a:latin typeface="Arial MT"/>
                <a:cs typeface="Arial MT"/>
              </a:rPr>
              <a:t>, </a:t>
            </a:r>
            <a:r>
              <a:rPr sz="1100" dirty="0">
                <a:solidFill>
                  <a:srgbClr val="374151"/>
                </a:solidFill>
                <a:latin typeface="Arial MT"/>
                <a:cs typeface="Arial MT"/>
              </a:rPr>
              <a:t> Limited</a:t>
            </a:r>
            <a:r>
              <a:rPr sz="11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Arial MT"/>
                <a:cs typeface="Arial MT"/>
              </a:rPr>
              <a:t>Connectivity </a:t>
            </a:r>
            <a:r>
              <a:rPr sz="1100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sz="1100" spc="-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374151"/>
                </a:solidFill>
                <a:latin typeface="Arial MT"/>
                <a:cs typeface="Arial MT"/>
              </a:rPr>
              <a:t>so on.</a:t>
            </a:r>
            <a:endParaRPr sz="1100" dirty="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3515609" y="6450065"/>
            <a:ext cx="5551170" cy="490855"/>
            <a:chOff x="13515609" y="6450065"/>
            <a:chExt cx="5551170" cy="490855"/>
          </a:xfrm>
        </p:grpSpPr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585415" y="6519869"/>
              <a:ext cx="5480785" cy="42060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3515609" y="6450065"/>
              <a:ext cx="5481320" cy="421005"/>
            </a:xfrm>
            <a:custGeom>
              <a:avLst/>
              <a:gdLst/>
              <a:ahLst/>
              <a:cxnLst/>
              <a:rect l="l" t="t" r="r" b="b"/>
              <a:pathLst>
                <a:path w="5481319" h="421004">
                  <a:moveTo>
                    <a:pt x="5270480" y="0"/>
                  </a:moveTo>
                  <a:lnTo>
                    <a:pt x="210300" y="0"/>
                  </a:lnTo>
                  <a:lnTo>
                    <a:pt x="162079" y="5554"/>
                  </a:lnTo>
                  <a:lnTo>
                    <a:pt x="117814" y="21374"/>
                  </a:lnTo>
                  <a:lnTo>
                    <a:pt x="78767" y="46200"/>
                  </a:lnTo>
                  <a:lnTo>
                    <a:pt x="46200" y="78767"/>
                  </a:lnTo>
                  <a:lnTo>
                    <a:pt x="21374" y="117814"/>
                  </a:lnTo>
                  <a:lnTo>
                    <a:pt x="5554" y="162079"/>
                  </a:lnTo>
                  <a:lnTo>
                    <a:pt x="0" y="210300"/>
                  </a:lnTo>
                  <a:lnTo>
                    <a:pt x="5554" y="258520"/>
                  </a:lnTo>
                  <a:lnTo>
                    <a:pt x="21374" y="302785"/>
                  </a:lnTo>
                  <a:lnTo>
                    <a:pt x="46200" y="341832"/>
                  </a:lnTo>
                  <a:lnTo>
                    <a:pt x="78767" y="374400"/>
                  </a:lnTo>
                  <a:lnTo>
                    <a:pt x="117814" y="399225"/>
                  </a:lnTo>
                  <a:lnTo>
                    <a:pt x="162079" y="415046"/>
                  </a:lnTo>
                  <a:lnTo>
                    <a:pt x="210300" y="420600"/>
                  </a:lnTo>
                  <a:lnTo>
                    <a:pt x="5270480" y="420600"/>
                  </a:lnTo>
                  <a:lnTo>
                    <a:pt x="5318700" y="415046"/>
                  </a:lnTo>
                  <a:lnTo>
                    <a:pt x="5362966" y="399225"/>
                  </a:lnTo>
                  <a:lnTo>
                    <a:pt x="5402014" y="374400"/>
                  </a:lnTo>
                  <a:lnTo>
                    <a:pt x="5434583" y="341832"/>
                  </a:lnTo>
                  <a:lnTo>
                    <a:pt x="5459409" y="302785"/>
                  </a:lnTo>
                  <a:lnTo>
                    <a:pt x="5475231" y="258520"/>
                  </a:lnTo>
                  <a:lnTo>
                    <a:pt x="5480785" y="210300"/>
                  </a:lnTo>
                  <a:lnTo>
                    <a:pt x="5475231" y="162079"/>
                  </a:lnTo>
                  <a:lnTo>
                    <a:pt x="5459409" y="117814"/>
                  </a:lnTo>
                  <a:lnTo>
                    <a:pt x="5434583" y="78767"/>
                  </a:lnTo>
                  <a:lnTo>
                    <a:pt x="5402014" y="46200"/>
                  </a:lnTo>
                  <a:lnTo>
                    <a:pt x="5362966" y="21374"/>
                  </a:lnTo>
                  <a:lnTo>
                    <a:pt x="5318700" y="5554"/>
                  </a:lnTo>
                  <a:lnTo>
                    <a:pt x="5270480" y="0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3581670" y="6514346"/>
            <a:ext cx="222186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b="1" spc="15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r>
              <a:rPr sz="17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b="1" spc="15" dirty="0">
                <a:solidFill>
                  <a:srgbClr val="FFFFFF"/>
                </a:solidFill>
                <a:latin typeface="Verdana"/>
                <a:cs typeface="Verdana"/>
              </a:rPr>
              <a:t>Pictures</a:t>
            </a:r>
            <a:endParaRPr sz="1700">
              <a:latin typeface="Verdana"/>
              <a:cs typeface="Verdan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135732" y="122807"/>
            <a:ext cx="18639155" cy="12613005"/>
            <a:chOff x="1135732" y="122807"/>
            <a:chExt cx="18639155" cy="12613005"/>
          </a:xfrm>
        </p:grpSpPr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356399" y="122807"/>
              <a:ext cx="1418218" cy="141821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30469" y="11609312"/>
              <a:ext cx="18297737" cy="1126498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135732" y="11554465"/>
              <a:ext cx="18298160" cy="1127125"/>
            </a:xfrm>
            <a:custGeom>
              <a:avLst/>
              <a:gdLst/>
              <a:ahLst/>
              <a:cxnLst/>
              <a:rect l="l" t="t" r="r" b="b"/>
              <a:pathLst>
                <a:path w="18298160" h="1127125">
                  <a:moveTo>
                    <a:pt x="17734488" y="0"/>
                  </a:moveTo>
                  <a:lnTo>
                    <a:pt x="563248" y="0"/>
                  </a:lnTo>
                  <a:lnTo>
                    <a:pt x="514649" y="2067"/>
                  </a:lnTo>
                  <a:lnTo>
                    <a:pt x="467198" y="8157"/>
                  </a:lnTo>
                  <a:lnTo>
                    <a:pt x="421064" y="18099"/>
                  </a:lnTo>
                  <a:lnTo>
                    <a:pt x="376416" y="31726"/>
                  </a:lnTo>
                  <a:lnTo>
                    <a:pt x="333423" y="48868"/>
                  </a:lnTo>
                  <a:lnTo>
                    <a:pt x="292254" y="69356"/>
                  </a:lnTo>
                  <a:lnTo>
                    <a:pt x="253079" y="93021"/>
                  </a:lnTo>
                  <a:lnTo>
                    <a:pt x="216066" y="119693"/>
                  </a:lnTo>
                  <a:lnTo>
                    <a:pt x="181385" y="149204"/>
                  </a:lnTo>
                  <a:lnTo>
                    <a:pt x="149204" y="181385"/>
                  </a:lnTo>
                  <a:lnTo>
                    <a:pt x="119693" y="216066"/>
                  </a:lnTo>
                  <a:lnTo>
                    <a:pt x="93021" y="253079"/>
                  </a:lnTo>
                  <a:lnTo>
                    <a:pt x="69356" y="292254"/>
                  </a:lnTo>
                  <a:lnTo>
                    <a:pt x="48868" y="333423"/>
                  </a:lnTo>
                  <a:lnTo>
                    <a:pt x="31726" y="376416"/>
                  </a:lnTo>
                  <a:lnTo>
                    <a:pt x="18099" y="421064"/>
                  </a:lnTo>
                  <a:lnTo>
                    <a:pt x="8157" y="467198"/>
                  </a:lnTo>
                  <a:lnTo>
                    <a:pt x="2067" y="514650"/>
                  </a:lnTo>
                  <a:lnTo>
                    <a:pt x="0" y="563249"/>
                  </a:lnTo>
                  <a:lnTo>
                    <a:pt x="2067" y="611848"/>
                  </a:lnTo>
                  <a:lnTo>
                    <a:pt x="8157" y="659299"/>
                  </a:lnTo>
                  <a:lnTo>
                    <a:pt x="18099" y="705434"/>
                  </a:lnTo>
                  <a:lnTo>
                    <a:pt x="31726" y="750082"/>
                  </a:lnTo>
                  <a:lnTo>
                    <a:pt x="48868" y="793075"/>
                  </a:lnTo>
                  <a:lnTo>
                    <a:pt x="69356" y="834243"/>
                  </a:lnTo>
                  <a:lnTo>
                    <a:pt x="93021" y="873418"/>
                  </a:lnTo>
                  <a:lnTo>
                    <a:pt x="119693" y="910431"/>
                  </a:lnTo>
                  <a:lnTo>
                    <a:pt x="149204" y="945113"/>
                  </a:lnTo>
                  <a:lnTo>
                    <a:pt x="181385" y="977293"/>
                  </a:lnTo>
                  <a:lnTo>
                    <a:pt x="216066" y="1006804"/>
                  </a:lnTo>
                  <a:lnTo>
                    <a:pt x="253079" y="1033477"/>
                  </a:lnTo>
                  <a:lnTo>
                    <a:pt x="292254" y="1057142"/>
                  </a:lnTo>
                  <a:lnTo>
                    <a:pt x="333423" y="1077629"/>
                  </a:lnTo>
                  <a:lnTo>
                    <a:pt x="376416" y="1094771"/>
                  </a:lnTo>
                  <a:lnTo>
                    <a:pt x="421064" y="1108398"/>
                  </a:lnTo>
                  <a:lnTo>
                    <a:pt x="467198" y="1118341"/>
                  </a:lnTo>
                  <a:lnTo>
                    <a:pt x="514649" y="1124431"/>
                  </a:lnTo>
                  <a:lnTo>
                    <a:pt x="563248" y="1126498"/>
                  </a:lnTo>
                  <a:lnTo>
                    <a:pt x="17734488" y="1126498"/>
                  </a:lnTo>
                  <a:lnTo>
                    <a:pt x="17783087" y="1124431"/>
                  </a:lnTo>
                  <a:lnTo>
                    <a:pt x="17830539" y="1118341"/>
                  </a:lnTo>
                  <a:lnTo>
                    <a:pt x="17876673" y="1108398"/>
                  </a:lnTo>
                  <a:lnTo>
                    <a:pt x="17921321" y="1094771"/>
                  </a:lnTo>
                  <a:lnTo>
                    <a:pt x="17964314" y="1077629"/>
                  </a:lnTo>
                  <a:lnTo>
                    <a:pt x="18005483" y="1057142"/>
                  </a:lnTo>
                  <a:lnTo>
                    <a:pt x="18044658" y="1033477"/>
                  </a:lnTo>
                  <a:lnTo>
                    <a:pt x="18081671" y="1006804"/>
                  </a:lnTo>
                  <a:lnTo>
                    <a:pt x="18116352" y="977293"/>
                  </a:lnTo>
                  <a:lnTo>
                    <a:pt x="18148533" y="945113"/>
                  </a:lnTo>
                  <a:lnTo>
                    <a:pt x="18178044" y="910431"/>
                  </a:lnTo>
                  <a:lnTo>
                    <a:pt x="18204716" y="873418"/>
                  </a:lnTo>
                  <a:lnTo>
                    <a:pt x="18228380" y="834243"/>
                  </a:lnTo>
                  <a:lnTo>
                    <a:pt x="18248868" y="793075"/>
                  </a:lnTo>
                  <a:lnTo>
                    <a:pt x="18266010" y="750082"/>
                  </a:lnTo>
                  <a:lnTo>
                    <a:pt x="18279637" y="705434"/>
                  </a:lnTo>
                  <a:lnTo>
                    <a:pt x="18289580" y="659299"/>
                  </a:lnTo>
                  <a:lnTo>
                    <a:pt x="18295669" y="611848"/>
                  </a:lnTo>
                  <a:lnTo>
                    <a:pt x="18297737" y="563249"/>
                  </a:lnTo>
                  <a:lnTo>
                    <a:pt x="18295669" y="514650"/>
                  </a:lnTo>
                  <a:lnTo>
                    <a:pt x="18289580" y="467198"/>
                  </a:lnTo>
                  <a:lnTo>
                    <a:pt x="18279637" y="421064"/>
                  </a:lnTo>
                  <a:lnTo>
                    <a:pt x="18266010" y="376416"/>
                  </a:lnTo>
                  <a:lnTo>
                    <a:pt x="18248868" y="333423"/>
                  </a:lnTo>
                  <a:lnTo>
                    <a:pt x="18228380" y="292254"/>
                  </a:lnTo>
                  <a:lnTo>
                    <a:pt x="18204716" y="253079"/>
                  </a:lnTo>
                  <a:lnTo>
                    <a:pt x="18178044" y="216066"/>
                  </a:lnTo>
                  <a:lnTo>
                    <a:pt x="18148533" y="181385"/>
                  </a:lnTo>
                  <a:lnTo>
                    <a:pt x="18116352" y="149204"/>
                  </a:lnTo>
                  <a:lnTo>
                    <a:pt x="18081671" y="119693"/>
                  </a:lnTo>
                  <a:lnTo>
                    <a:pt x="18044658" y="93021"/>
                  </a:lnTo>
                  <a:lnTo>
                    <a:pt x="18005483" y="69356"/>
                  </a:lnTo>
                  <a:lnTo>
                    <a:pt x="17964314" y="48868"/>
                  </a:lnTo>
                  <a:lnTo>
                    <a:pt x="17921321" y="31726"/>
                  </a:lnTo>
                  <a:lnTo>
                    <a:pt x="17876673" y="18099"/>
                  </a:lnTo>
                  <a:lnTo>
                    <a:pt x="17830539" y="8157"/>
                  </a:lnTo>
                  <a:lnTo>
                    <a:pt x="17783087" y="2067"/>
                  </a:lnTo>
                  <a:lnTo>
                    <a:pt x="17734488" y="0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945956" y="2298658"/>
            <a:ext cx="4678045" cy="18503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9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Implementing these proposed solutions will contribute to the success of the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"</a:t>
            </a:r>
            <a:r>
              <a:rPr lang="en-US" sz="1100" spc="-25" dirty="0">
                <a:latin typeface="Arial MT"/>
                <a:cs typeface="Arial MT"/>
              </a:rPr>
              <a:t>Tour makers</a:t>
            </a:r>
            <a:r>
              <a:rPr sz="1100" dirty="0">
                <a:latin typeface="Arial MT"/>
                <a:cs typeface="Arial MT"/>
              </a:rPr>
              <a:t>" software by addressing the challenges and providing </a:t>
            </a:r>
            <a:r>
              <a:rPr sz="1100" spc="-55" dirty="0">
                <a:latin typeface="Arial MT"/>
                <a:cs typeface="Arial MT"/>
              </a:rPr>
              <a:t>a 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valuable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5" dirty="0">
                <a:latin typeface="Arial MT"/>
                <a:cs typeface="Arial MT"/>
              </a:rPr>
              <a:t> user-friendly </a:t>
            </a:r>
            <a:r>
              <a:rPr sz="1100" dirty="0">
                <a:latin typeface="Arial MT"/>
                <a:cs typeface="Arial MT"/>
              </a:rPr>
              <a:t>platform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5" dirty="0">
                <a:latin typeface="Arial MT"/>
                <a:cs typeface="Arial MT"/>
              </a:rPr>
              <a:t> tourists </a:t>
            </a:r>
            <a:r>
              <a:rPr sz="1100" dirty="0">
                <a:latin typeface="Arial MT"/>
                <a:cs typeface="Arial MT"/>
              </a:rPr>
              <a:t>exploring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Bangladesh.</a:t>
            </a:r>
          </a:p>
          <a:p>
            <a:pPr marL="12700" marR="5080">
              <a:lnSpc>
                <a:spcPct val="109000"/>
              </a:lnSpc>
              <a:spcBef>
                <a:spcPts val="470"/>
              </a:spcBef>
              <a:buAutoNum type="arabicPeriod"/>
              <a:tabLst>
                <a:tab pos="415925" algn="l"/>
                <a:tab pos="416559" algn="l"/>
              </a:tabLst>
            </a:pPr>
            <a:r>
              <a:rPr sz="1100" b="1" dirty="0">
                <a:latin typeface="Arial"/>
                <a:cs typeface="Arial"/>
              </a:rPr>
              <a:t>Data</a:t>
            </a:r>
            <a:r>
              <a:rPr sz="1100" b="1" spc="4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verification</a:t>
            </a:r>
            <a:r>
              <a:rPr sz="1100" b="1" spc="4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process:</a:t>
            </a:r>
            <a:r>
              <a:rPr sz="1100" b="1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 MT"/>
                <a:cs typeface="Arial MT"/>
              </a:rPr>
              <a:t>Establish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rigorous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verification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process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all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information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before it's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published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platform.</a:t>
            </a:r>
          </a:p>
          <a:p>
            <a:pPr marL="12700" marR="5080">
              <a:lnSpc>
                <a:spcPct val="109000"/>
              </a:lnSpc>
              <a:spcBef>
                <a:spcPts val="475"/>
              </a:spcBef>
              <a:buAutoNum type="arabicPeriod"/>
              <a:tabLst>
                <a:tab pos="371475" algn="l"/>
                <a:tab pos="372110" algn="l"/>
              </a:tabLst>
            </a:pPr>
            <a:r>
              <a:rPr sz="1100" b="1" dirty="0">
                <a:latin typeface="Arial"/>
                <a:cs typeface="Arial"/>
              </a:rPr>
              <a:t>User</a:t>
            </a:r>
            <a:r>
              <a:rPr sz="1100" b="1" spc="2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input</a:t>
            </a:r>
            <a:r>
              <a:rPr sz="1100" b="1" spc="22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options:</a:t>
            </a:r>
            <a:r>
              <a:rPr sz="1100" b="1" spc="16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Allow</a:t>
            </a:r>
            <a:r>
              <a:rPr sz="1100" spc="2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users</a:t>
            </a:r>
            <a:r>
              <a:rPr sz="1100" spc="2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2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manually</a:t>
            </a:r>
            <a:r>
              <a:rPr sz="1100" spc="2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customize</a:t>
            </a:r>
            <a:r>
              <a:rPr sz="1100" spc="2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their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itineraries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while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providing</a:t>
            </a:r>
            <a:r>
              <a:rPr sz="1100" spc="-5" dirty="0">
                <a:latin typeface="Arial MT"/>
                <a:cs typeface="Arial MT"/>
              </a:rPr>
              <a:t> suggestions </a:t>
            </a:r>
            <a:r>
              <a:rPr sz="1100" dirty="0">
                <a:latin typeface="Arial MT"/>
                <a:cs typeface="Arial MT"/>
              </a:rPr>
              <a:t>based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their</a:t>
            </a:r>
            <a:r>
              <a:rPr sz="1100" spc="-5" dirty="0">
                <a:latin typeface="Arial MT"/>
                <a:cs typeface="Arial MT"/>
              </a:rPr>
              <a:t> interests.</a:t>
            </a:r>
            <a:endParaRPr sz="1100" dirty="0">
              <a:latin typeface="Arial MT"/>
              <a:cs typeface="Arial MT"/>
            </a:endParaRPr>
          </a:p>
          <a:p>
            <a:pPr marL="12700" marR="5080">
              <a:lnSpc>
                <a:spcPct val="109000"/>
              </a:lnSpc>
              <a:spcBef>
                <a:spcPts val="470"/>
              </a:spcBef>
              <a:buAutoNum type="arabicPeriod"/>
              <a:tabLst>
                <a:tab pos="371475" algn="l"/>
                <a:tab pos="372110" algn="l"/>
              </a:tabLst>
            </a:pPr>
            <a:r>
              <a:rPr sz="1100" b="1" spc="-5" dirty="0">
                <a:latin typeface="Arial"/>
                <a:cs typeface="Arial"/>
              </a:rPr>
              <a:t>Offline</a:t>
            </a:r>
            <a:r>
              <a:rPr sz="1100" b="1" spc="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mode</a:t>
            </a:r>
            <a:r>
              <a:rPr sz="1100" b="1" spc="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development:</a:t>
            </a:r>
            <a:r>
              <a:rPr sz="1100" b="1" spc="2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Develop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downloadable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offline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version  of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app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includes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essential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information,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maps,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safety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guidelines.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945956" y="4183242"/>
            <a:ext cx="4678045" cy="142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9000"/>
              </a:lnSpc>
              <a:spcBef>
                <a:spcPts val="100"/>
              </a:spcBef>
              <a:buAutoNum type="arabicPeriod" startAt="4"/>
              <a:tabLst>
                <a:tab pos="372110" algn="l"/>
              </a:tabLst>
            </a:pPr>
            <a:r>
              <a:rPr sz="1100" b="1" dirty="0">
                <a:latin typeface="Arial"/>
                <a:cs typeface="Arial"/>
              </a:rPr>
              <a:t>Local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partnerships</a:t>
            </a:r>
            <a:r>
              <a:rPr sz="1100" b="1" dirty="0">
                <a:latin typeface="Arial"/>
                <a:cs typeface="Arial"/>
              </a:rPr>
              <a:t> establishment: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 MT"/>
                <a:cs typeface="Arial MT"/>
              </a:rPr>
              <a:t>Establish</a:t>
            </a:r>
            <a:r>
              <a:rPr sz="1100" spc="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partnerships</a:t>
            </a:r>
            <a:r>
              <a:rPr sz="1100" spc="29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local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guides,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tour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operators,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businesses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provide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accurate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authentic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insights.</a:t>
            </a:r>
            <a:endParaRPr sz="1100">
              <a:latin typeface="Arial MT"/>
              <a:cs typeface="Arial MT"/>
            </a:endParaRPr>
          </a:p>
          <a:p>
            <a:pPr marL="12700" marR="5080" algn="just">
              <a:lnSpc>
                <a:spcPct val="109000"/>
              </a:lnSpc>
              <a:spcBef>
                <a:spcPts val="470"/>
              </a:spcBef>
              <a:buAutoNum type="arabicPeriod" startAt="4"/>
              <a:tabLst>
                <a:tab pos="372110" algn="l"/>
              </a:tabLst>
            </a:pPr>
            <a:r>
              <a:rPr sz="1100" b="1" dirty="0">
                <a:latin typeface="Arial"/>
                <a:cs typeface="Arial"/>
              </a:rPr>
              <a:t>Language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selection</a:t>
            </a:r>
            <a:r>
              <a:rPr sz="1100" b="1" dirty="0">
                <a:latin typeface="Arial"/>
                <a:cs typeface="Arial"/>
              </a:rPr>
              <a:t> and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translation</a:t>
            </a:r>
            <a:r>
              <a:rPr sz="1100" b="1" dirty="0">
                <a:latin typeface="Arial"/>
                <a:cs typeface="Arial"/>
              </a:rPr>
              <a:t> :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Implement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language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selection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feature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provide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accurate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translations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key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content.</a:t>
            </a:r>
            <a:endParaRPr sz="1100">
              <a:latin typeface="Arial MT"/>
              <a:cs typeface="Arial MT"/>
            </a:endParaRPr>
          </a:p>
          <a:p>
            <a:pPr marL="12700" marR="5080" algn="just">
              <a:lnSpc>
                <a:spcPct val="109000"/>
              </a:lnSpc>
              <a:spcBef>
                <a:spcPts val="475"/>
              </a:spcBef>
              <a:buAutoNum type="arabicPeriod" startAt="4"/>
              <a:tabLst>
                <a:tab pos="372110" algn="l"/>
              </a:tabLst>
            </a:pPr>
            <a:r>
              <a:rPr sz="1100" b="1" spc="5" dirty="0">
                <a:latin typeface="Arial"/>
                <a:cs typeface="Arial"/>
              </a:rPr>
              <a:t>Data</a:t>
            </a:r>
            <a:r>
              <a:rPr sz="1100" b="1" spc="10" dirty="0">
                <a:latin typeface="Arial"/>
                <a:cs typeface="Arial"/>
              </a:rPr>
              <a:t> </a:t>
            </a:r>
            <a:r>
              <a:rPr sz="1100" b="1" spc="5" dirty="0">
                <a:latin typeface="Arial"/>
                <a:cs typeface="Arial"/>
              </a:rPr>
              <a:t>sources</a:t>
            </a:r>
            <a:r>
              <a:rPr sz="1100" b="1" spc="10" dirty="0">
                <a:latin typeface="Arial"/>
                <a:cs typeface="Arial"/>
              </a:rPr>
              <a:t> </a:t>
            </a:r>
            <a:r>
              <a:rPr sz="1100" b="1" spc="5" dirty="0">
                <a:latin typeface="Arial"/>
                <a:cs typeface="Arial"/>
              </a:rPr>
              <a:t>for</a:t>
            </a:r>
            <a:r>
              <a:rPr sz="1100" b="1" spc="10" dirty="0">
                <a:latin typeface="Arial"/>
                <a:cs typeface="Arial"/>
              </a:rPr>
              <a:t> </a:t>
            </a:r>
            <a:r>
              <a:rPr sz="1100" b="1" spc="5" dirty="0">
                <a:latin typeface="Arial"/>
                <a:cs typeface="Arial"/>
              </a:rPr>
              <a:t>real-time</a:t>
            </a:r>
            <a:r>
              <a:rPr sz="1100" b="1" spc="10" dirty="0">
                <a:latin typeface="Arial"/>
                <a:cs typeface="Arial"/>
              </a:rPr>
              <a:t> </a:t>
            </a:r>
            <a:r>
              <a:rPr sz="1100" b="1" spc="5" dirty="0">
                <a:latin typeface="Arial"/>
                <a:cs typeface="Arial"/>
              </a:rPr>
              <a:t>information</a:t>
            </a:r>
            <a:r>
              <a:rPr sz="1100" spc="5" dirty="0">
                <a:latin typeface="Arial MT"/>
                <a:cs typeface="Arial MT"/>
              </a:rPr>
              <a:t>: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Provide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emergency 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contact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information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guidelines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various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scenarios.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945956" y="6308523"/>
            <a:ext cx="4643120" cy="524503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1260"/>
              </a:lnSpc>
              <a:spcBef>
                <a:spcPts val="190"/>
              </a:spcBef>
              <a:tabLst>
                <a:tab pos="371475" algn="l"/>
              </a:tabLst>
            </a:pPr>
            <a:r>
              <a:rPr sz="1100" b="1" dirty="0">
                <a:latin typeface="Arial"/>
                <a:cs typeface="Arial"/>
              </a:rPr>
              <a:t>1.</a:t>
            </a:r>
            <a:r>
              <a:rPr lang="en-US" sz="1100" b="1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Project </a:t>
            </a:r>
            <a:r>
              <a:rPr sz="1100" b="1" spc="-5" dirty="0">
                <a:latin typeface="Arial"/>
                <a:cs typeface="Arial"/>
              </a:rPr>
              <a:t>Showcase: </a:t>
            </a:r>
            <a:r>
              <a:rPr sz="1100" dirty="0">
                <a:latin typeface="Arial MT"/>
                <a:cs typeface="Arial MT"/>
              </a:rPr>
              <a:t>The app allows project creators to present their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ideas,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ventures,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or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charitable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causes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compelling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descriptions,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images, </a:t>
            </a:r>
            <a:r>
              <a:rPr sz="1100" spc="-29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videos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attract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potential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backers.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7945956" y="6946748"/>
            <a:ext cx="4495800" cy="524503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1260"/>
              </a:lnSpc>
              <a:spcBef>
                <a:spcPts val="190"/>
              </a:spcBef>
              <a:tabLst>
                <a:tab pos="371475" algn="l"/>
              </a:tabLst>
            </a:pPr>
            <a:r>
              <a:rPr sz="1100" b="1" dirty="0">
                <a:latin typeface="Arial"/>
                <a:cs typeface="Arial"/>
              </a:rPr>
              <a:t>2.</a:t>
            </a:r>
            <a:r>
              <a:rPr lang="en-US" sz="1100" b="1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Easy </a:t>
            </a:r>
            <a:r>
              <a:rPr sz="1100" b="1" spc="-5" dirty="0">
                <a:latin typeface="Arial"/>
                <a:cs typeface="Arial"/>
              </a:rPr>
              <a:t>Contribution: </a:t>
            </a:r>
            <a:r>
              <a:rPr sz="1100" dirty="0">
                <a:latin typeface="Arial MT"/>
                <a:cs typeface="Arial MT"/>
              </a:rPr>
              <a:t>Backers can securely and conveniently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contribute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funds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projects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their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choice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through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seamless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user- </a:t>
            </a:r>
            <a:r>
              <a:rPr sz="1100" spc="-29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friendly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tour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guide</a:t>
            </a:r>
            <a:r>
              <a:rPr sz="1100" spc="-5" dirty="0">
                <a:latin typeface="Arial MT"/>
                <a:cs typeface="Arial MT"/>
              </a:rPr>
              <a:t> system.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945956" y="7584974"/>
            <a:ext cx="4637405" cy="2009524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258445">
              <a:lnSpc>
                <a:spcPts val="1260"/>
              </a:lnSpc>
              <a:spcBef>
                <a:spcPts val="190"/>
              </a:spcBef>
              <a:buAutoNum type="arabicPeriod" startAt="3"/>
              <a:tabLst>
                <a:tab pos="371475" algn="l"/>
                <a:tab pos="372110" algn="l"/>
              </a:tabLst>
            </a:pPr>
            <a:r>
              <a:rPr lang="en-US" sz="1100" b="1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Live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Local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lang="en-US" sz="1100" b="1" spc="-50" dirty="0">
                <a:latin typeface="Arial"/>
                <a:cs typeface="Arial"/>
              </a:rPr>
              <a:t>Chat</a:t>
            </a:r>
            <a:r>
              <a:rPr sz="1100" b="1" dirty="0">
                <a:latin typeface="Arial"/>
                <a:cs typeface="Arial"/>
              </a:rPr>
              <a:t>: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Enable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real-time </a:t>
            </a:r>
            <a:r>
              <a:rPr sz="1100" dirty="0">
                <a:latin typeface="Arial MT"/>
                <a:cs typeface="Arial MT"/>
              </a:rPr>
              <a:t>chat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video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calls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 </a:t>
            </a:r>
            <a:r>
              <a:rPr sz="1100" spc="-29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local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guides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on-demand</a:t>
            </a:r>
            <a:r>
              <a:rPr sz="1100" spc="-5" dirty="0">
                <a:latin typeface="Arial MT"/>
                <a:cs typeface="Arial MT"/>
              </a:rPr>
              <a:t> assistance</a:t>
            </a:r>
            <a:r>
              <a:rPr sz="1100" dirty="0">
                <a:latin typeface="Arial MT"/>
                <a:cs typeface="Arial MT"/>
              </a:rPr>
              <a:t> and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information.</a:t>
            </a: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rabicPeriod" startAt="3"/>
            </a:pPr>
            <a:endParaRPr sz="1050" dirty="0">
              <a:latin typeface="Arial MT"/>
              <a:cs typeface="Arial MT"/>
            </a:endParaRPr>
          </a:p>
          <a:p>
            <a:pPr marL="12700" marR="108585">
              <a:lnSpc>
                <a:spcPts val="1260"/>
              </a:lnSpc>
              <a:buAutoNum type="arabicPeriod" startAt="3"/>
              <a:tabLst>
                <a:tab pos="371475" algn="l"/>
                <a:tab pos="372110" algn="l"/>
              </a:tabLst>
            </a:pP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Customizable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Audio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Tours: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spc="-5" dirty="0">
                <a:latin typeface="Arial MT"/>
                <a:cs typeface="Arial MT"/>
              </a:rPr>
              <a:t>Offer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downloadable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audio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guides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 </a:t>
            </a:r>
            <a:r>
              <a:rPr sz="1100" spc="-29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users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5" dirty="0">
                <a:latin typeface="Arial MT"/>
                <a:cs typeface="Arial MT"/>
              </a:rPr>
              <a:t> customize</a:t>
            </a:r>
            <a:r>
              <a:rPr sz="1100" dirty="0">
                <a:latin typeface="Arial MT"/>
                <a:cs typeface="Arial MT"/>
              </a:rPr>
              <a:t> based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their</a:t>
            </a:r>
            <a:r>
              <a:rPr sz="1100" spc="-5" dirty="0">
                <a:latin typeface="Arial MT"/>
                <a:cs typeface="Arial MT"/>
              </a:rPr>
              <a:t> interests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pace.</a:t>
            </a: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rabicPeriod" startAt="3"/>
            </a:pPr>
            <a:endParaRPr sz="1050" dirty="0">
              <a:latin typeface="Arial MT"/>
              <a:cs typeface="Arial MT"/>
            </a:endParaRPr>
          </a:p>
          <a:p>
            <a:pPr marL="12700" marR="5080">
              <a:lnSpc>
                <a:spcPts val="1260"/>
              </a:lnSpc>
              <a:spcBef>
                <a:spcPts val="5"/>
              </a:spcBef>
              <a:buAutoNum type="arabicPeriod" startAt="3"/>
              <a:tabLst>
                <a:tab pos="371475" algn="l"/>
                <a:tab pos="372110" algn="l"/>
              </a:tabLst>
            </a:pPr>
            <a:r>
              <a:rPr lang="en-US" sz="1100" b="1" spc="-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Interactive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360-Degree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Maps: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Include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comprehensive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calendar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 </a:t>
            </a:r>
            <a:r>
              <a:rPr sz="1100" spc="-29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local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festivals, </a:t>
            </a:r>
            <a:r>
              <a:rPr sz="1100" dirty="0">
                <a:latin typeface="Arial MT"/>
                <a:cs typeface="Arial MT"/>
              </a:rPr>
              <a:t>events,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cultural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celebrations.</a:t>
            </a: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rabicPeriod" startAt="3"/>
            </a:pPr>
            <a:endParaRPr sz="1050" dirty="0">
              <a:latin typeface="Arial MT"/>
              <a:cs typeface="Arial MT"/>
            </a:endParaRPr>
          </a:p>
          <a:p>
            <a:pPr marL="12700" marR="37465">
              <a:lnSpc>
                <a:spcPts val="1260"/>
              </a:lnSpc>
              <a:buAutoNum type="arabicPeriod" startAt="3"/>
              <a:tabLst>
                <a:tab pos="371475" algn="l"/>
                <a:tab pos="372110" algn="l"/>
              </a:tabLst>
            </a:pPr>
            <a:r>
              <a:rPr lang="en-US" sz="1100" b="1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Local Language </a:t>
            </a:r>
            <a:r>
              <a:rPr sz="1100" b="1" spc="-5" dirty="0">
                <a:latin typeface="Arial"/>
                <a:cs typeface="Arial"/>
              </a:rPr>
              <a:t>Phrasebook: </a:t>
            </a:r>
            <a:r>
              <a:rPr sz="1100" spc="-5" dirty="0">
                <a:latin typeface="Arial MT"/>
                <a:cs typeface="Arial MT"/>
              </a:rPr>
              <a:t>Offer </a:t>
            </a:r>
            <a:r>
              <a:rPr sz="1100" dirty="0">
                <a:latin typeface="Arial MT"/>
                <a:cs typeface="Arial MT"/>
              </a:rPr>
              <a:t>a built-in phrasebook with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essential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phrases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local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language,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helping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tourists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communicate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 </a:t>
            </a:r>
            <a:r>
              <a:rPr sz="1100" spc="-29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locals.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13719108" y="2313931"/>
            <a:ext cx="4666615" cy="512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9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Functional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requirements</a:t>
            </a:r>
            <a:endParaRPr sz="1100">
              <a:latin typeface="Arial"/>
              <a:cs typeface="Arial"/>
            </a:endParaRPr>
          </a:p>
          <a:p>
            <a:pPr marL="167640" marR="5080" indent="-155575">
              <a:lnSpc>
                <a:spcPts val="1260"/>
              </a:lnSpc>
              <a:spcBef>
                <a:spcPts val="60"/>
              </a:spcBef>
            </a:pPr>
            <a:r>
              <a:rPr sz="1100" dirty="0">
                <a:latin typeface="Arial MT"/>
                <a:cs typeface="Arial MT"/>
              </a:rPr>
              <a:t>1.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Users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will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able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app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variety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mobile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devices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including </a:t>
            </a:r>
            <a:r>
              <a:rPr sz="1100" spc="-29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Windows,</a:t>
            </a:r>
            <a:r>
              <a:rPr sz="1100" spc="-7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Android,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IOS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Linux.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3719108" y="2952156"/>
            <a:ext cx="40379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2.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User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account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creation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email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social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media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login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options.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3719108" y="3271268"/>
            <a:ext cx="4984750" cy="3530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67640" marR="5080" indent="-155575">
              <a:lnSpc>
                <a:spcPts val="1260"/>
              </a:lnSpc>
              <a:spcBef>
                <a:spcPts val="190"/>
              </a:spcBef>
            </a:pPr>
            <a:r>
              <a:rPr sz="1100" dirty="0">
                <a:latin typeface="Arial MT"/>
                <a:cs typeface="Arial MT"/>
              </a:rPr>
              <a:t>3. Comprehensive information about tourist </a:t>
            </a:r>
            <a:r>
              <a:rPr sz="1100" spc="-5" dirty="0">
                <a:latin typeface="Arial MT"/>
                <a:cs typeface="Arial MT"/>
              </a:rPr>
              <a:t>destinations </a:t>
            </a:r>
            <a:r>
              <a:rPr sz="1100" dirty="0">
                <a:latin typeface="Arial MT"/>
                <a:cs typeface="Arial MT"/>
              </a:rPr>
              <a:t>including </a:t>
            </a:r>
            <a:r>
              <a:rPr sz="1100" spc="-5" dirty="0">
                <a:latin typeface="Arial MT"/>
                <a:cs typeface="Arial MT"/>
              </a:rPr>
              <a:t>historical </a:t>
            </a:r>
            <a:r>
              <a:rPr sz="1100" dirty="0">
                <a:latin typeface="Arial MT"/>
                <a:cs typeface="Arial MT"/>
              </a:rPr>
              <a:t>sites </a:t>
            </a:r>
            <a:r>
              <a:rPr sz="1100" spc="-30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natural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landmarks,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cultural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events.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3719108" y="3749938"/>
            <a:ext cx="306832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4.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Turn-by-turn </a:t>
            </a:r>
            <a:r>
              <a:rPr sz="1100" dirty="0">
                <a:latin typeface="Arial MT"/>
                <a:cs typeface="Arial MT"/>
              </a:rPr>
              <a:t>navigation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route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suggestions.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3719108" y="4069050"/>
            <a:ext cx="39890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5.</a:t>
            </a:r>
            <a:r>
              <a:rPr sz="1100" spc="-7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Ability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add,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remove,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rearrange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activities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itinerary.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3719108" y="4388163"/>
            <a:ext cx="34321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6.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User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ratings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reviews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local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recommendations.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3719108" y="4707275"/>
            <a:ext cx="474980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7.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Language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translation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tools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phrasebook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effective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communication.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3719108" y="5026388"/>
            <a:ext cx="27730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8.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Integration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local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emergency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services.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3719108" y="5345501"/>
            <a:ext cx="33394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9.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User-generated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reviews,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photos,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travel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stories.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719108" y="5664614"/>
            <a:ext cx="436372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10.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Recommendations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5" dirty="0">
                <a:latin typeface="Arial MT"/>
                <a:cs typeface="Arial MT"/>
              </a:rPr>
              <a:t> eco-friendly activities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accommodations.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3719108" y="5983726"/>
            <a:ext cx="4381500" cy="35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9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Non-Functional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Requirements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90"/>
              </a:lnSpc>
            </a:pPr>
            <a:r>
              <a:rPr sz="1100" spc="-10" dirty="0">
                <a:latin typeface="Arial MT"/>
                <a:cs typeface="Arial MT"/>
              </a:rPr>
              <a:t>Reliability,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Performance,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Maintainability,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Efficiency,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Security,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Scalability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537837" y="11883918"/>
            <a:ext cx="17494250" cy="4878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09010" marR="5080" indent="-3496945" algn="ctr">
              <a:lnSpc>
                <a:spcPct val="101299"/>
              </a:lnSpc>
              <a:spcBef>
                <a:spcPts val="95"/>
              </a:spcBef>
            </a:pPr>
            <a:r>
              <a:rPr lang="en-US" sz="1550" b="1" spc="10" dirty="0" err="1">
                <a:solidFill>
                  <a:srgbClr val="FFFFFF"/>
                </a:solidFill>
                <a:latin typeface="Verdana"/>
                <a:cs typeface="Verdana"/>
              </a:rPr>
              <a:t>Sumaiya</a:t>
            </a:r>
            <a:r>
              <a:rPr lang="en-US" sz="1550" b="1" spc="10" dirty="0">
                <a:solidFill>
                  <a:srgbClr val="FFFFFF"/>
                </a:solidFill>
                <a:latin typeface="Verdana"/>
                <a:cs typeface="Verdana"/>
              </a:rPr>
              <a:t> Jannat (ID: 1730469), Kaushik Dey Joy (ID: 1821818), Jahid Hasan </a:t>
            </a:r>
            <a:r>
              <a:rPr lang="en-US" sz="1550" b="1" spc="10" dirty="0" err="1">
                <a:solidFill>
                  <a:srgbClr val="FFFFFF"/>
                </a:solidFill>
                <a:latin typeface="Verdana"/>
                <a:cs typeface="Verdana"/>
              </a:rPr>
              <a:t>Milon</a:t>
            </a:r>
            <a:r>
              <a:rPr lang="en-US" sz="1550" b="1" spc="10" dirty="0">
                <a:solidFill>
                  <a:srgbClr val="FFFFFF"/>
                </a:solidFill>
                <a:latin typeface="Verdana"/>
                <a:cs typeface="Verdana"/>
              </a:rPr>
              <a:t> (ID: 1930666), </a:t>
            </a:r>
            <a:r>
              <a:rPr lang="en-US" sz="1550" b="1" spc="10" dirty="0" err="1">
                <a:solidFill>
                  <a:srgbClr val="FFFFFF"/>
                </a:solidFill>
                <a:latin typeface="Verdana"/>
                <a:cs typeface="Verdana"/>
              </a:rPr>
              <a:t>Abir</a:t>
            </a:r>
            <a:r>
              <a:rPr lang="en-US" sz="1550" b="1" spc="10" dirty="0">
                <a:solidFill>
                  <a:srgbClr val="FFFFFF"/>
                </a:solidFill>
                <a:latin typeface="Verdana"/>
                <a:cs typeface="Verdana"/>
              </a:rPr>
              <a:t> Hossain Sangram (ID: 2022734)</a:t>
            </a:r>
          </a:p>
          <a:p>
            <a:pPr marL="3509010" marR="5080" indent="-3496945" algn="ctr">
              <a:lnSpc>
                <a:spcPct val="101299"/>
              </a:lnSpc>
              <a:spcBef>
                <a:spcPts val="95"/>
              </a:spcBef>
            </a:pPr>
            <a:r>
              <a:rPr lang="en-US" sz="1550" b="1" spc="10" dirty="0">
                <a:solidFill>
                  <a:srgbClr val="FFFFFF"/>
                </a:solidFill>
                <a:latin typeface="Verdana"/>
                <a:cs typeface="Verdana"/>
              </a:rPr>
              <a:t>Department</a:t>
            </a:r>
            <a:r>
              <a:rPr lang="en-US" sz="1550" b="1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550" b="1" spc="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lang="en-US" sz="1550" b="1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550" b="1" spc="10" dirty="0">
                <a:solidFill>
                  <a:srgbClr val="FFFFFF"/>
                </a:solidFill>
                <a:latin typeface="Verdana"/>
                <a:cs typeface="Verdana"/>
              </a:rPr>
              <a:t>Computer Science</a:t>
            </a:r>
            <a:r>
              <a:rPr lang="en-US" sz="1550" b="1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550" b="1" spc="1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lang="en-US" sz="1550" b="1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550" b="1" spc="10" dirty="0">
                <a:solidFill>
                  <a:srgbClr val="FFFFFF"/>
                </a:solidFill>
                <a:latin typeface="Verdana"/>
                <a:cs typeface="Verdana"/>
              </a:rPr>
              <a:t>Engineering, Independent</a:t>
            </a:r>
            <a:r>
              <a:rPr lang="en-US" sz="1550" b="1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550" b="1" spc="10" dirty="0">
                <a:solidFill>
                  <a:srgbClr val="FFFFFF"/>
                </a:solidFill>
                <a:latin typeface="Verdana"/>
                <a:cs typeface="Verdana"/>
              </a:rPr>
              <a:t>University, Bangladesh</a:t>
            </a:r>
            <a:r>
              <a:rPr lang="en-US" sz="1550" b="1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550" b="1" spc="10" dirty="0">
                <a:solidFill>
                  <a:srgbClr val="FFFFFF"/>
                </a:solidFill>
                <a:latin typeface="Verdana"/>
                <a:cs typeface="Verdana"/>
              </a:rPr>
              <a:t>(IUB)</a:t>
            </a:r>
            <a:endParaRPr lang="en-US" sz="1550" b="1" dirty="0">
              <a:latin typeface="Verdana"/>
              <a:cs typeface="Verdana"/>
            </a:endParaRPr>
          </a:p>
        </p:txBody>
      </p:sp>
      <p:pic>
        <p:nvPicPr>
          <p:cNvPr id="57" name="object 5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93981" y="251307"/>
            <a:ext cx="1573152" cy="1287701"/>
          </a:xfrm>
          <a:prstGeom prst="rect">
            <a:avLst/>
          </a:prstGeom>
        </p:spPr>
      </p:pic>
      <p:pic>
        <p:nvPicPr>
          <p:cNvPr id="67" name="Picture 66" descr="A diagram of a service process&#10;&#10;Description automatically generated">
            <a:extLst>
              <a:ext uri="{FF2B5EF4-FFF2-40B4-BE49-F238E27FC236}">
                <a16:creationId xmlns:a16="http://schemas.microsoft.com/office/drawing/2014/main" id="{AA18D995-8825-3292-8DFD-32834245B6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571" y="7845939"/>
            <a:ext cx="4052556" cy="2788414"/>
          </a:xfrm>
          <a:prstGeom prst="rect">
            <a:avLst/>
          </a:prstGeom>
        </p:spPr>
      </p:pic>
      <p:pic>
        <p:nvPicPr>
          <p:cNvPr id="69" name="Picture 68" descr="A screenshot of a phone&#10;&#10;Description automatically generated">
            <a:extLst>
              <a:ext uri="{FF2B5EF4-FFF2-40B4-BE49-F238E27FC236}">
                <a16:creationId xmlns:a16="http://schemas.microsoft.com/office/drawing/2014/main" id="{447CC3C3-9175-2920-F209-38E71D6CFBB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9719" y="7044693"/>
            <a:ext cx="999855" cy="2167128"/>
          </a:xfrm>
          <a:prstGeom prst="rect">
            <a:avLst/>
          </a:prstGeom>
        </p:spPr>
      </p:pic>
      <p:pic>
        <p:nvPicPr>
          <p:cNvPr id="71" name="Picture 70" descr="A screenshot of a hotel&#10;&#10;Description automatically generated">
            <a:extLst>
              <a:ext uri="{FF2B5EF4-FFF2-40B4-BE49-F238E27FC236}">
                <a16:creationId xmlns:a16="http://schemas.microsoft.com/office/drawing/2014/main" id="{928C59CD-1CE9-7B25-F2CF-376D7F68819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5195" y="7045639"/>
            <a:ext cx="999855" cy="2167128"/>
          </a:xfrm>
          <a:prstGeom prst="rect">
            <a:avLst/>
          </a:prstGeom>
        </p:spPr>
      </p:pic>
      <p:pic>
        <p:nvPicPr>
          <p:cNvPr id="73" name="Picture 72" descr="A screenshot of a hotel&#10;&#10;Description automatically generated">
            <a:extLst>
              <a:ext uri="{FF2B5EF4-FFF2-40B4-BE49-F238E27FC236}">
                <a16:creationId xmlns:a16="http://schemas.microsoft.com/office/drawing/2014/main" id="{80B3FC2E-25F1-8103-34F4-6F49BF02ADE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403" y="7028069"/>
            <a:ext cx="999855" cy="2167128"/>
          </a:xfrm>
          <a:prstGeom prst="rect">
            <a:avLst/>
          </a:prstGeom>
        </p:spPr>
      </p:pic>
      <p:pic>
        <p:nvPicPr>
          <p:cNvPr id="75" name="Picture 74" descr="A screenshot of a login form&#10;&#10;Description automatically generated">
            <a:extLst>
              <a:ext uri="{FF2B5EF4-FFF2-40B4-BE49-F238E27FC236}">
                <a16:creationId xmlns:a16="http://schemas.microsoft.com/office/drawing/2014/main" id="{A81C1493-716D-41F5-564A-D8CA2B57FB74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3093" y="7048733"/>
            <a:ext cx="999855" cy="2167128"/>
          </a:xfrm>
          <a:prstGeom prst="rect">
            <a:avLst/>
          </a:prstGeom>
        </p:spPr>
      </p:pic>
      <p:pic>
        <p:nvPicPr>
          <p:cNvPr id="77" name="Picture 76" descr="A screenshot of a credit card&#10;&#10;Description automatically generated">
            <a:extLst>
              <a:ext uri="{FF2B5EF4-FFF2-40B4-BE49-F238E27FC236}">
                <a16:creationId xmlns:a16="http://schemas.microsoft.com/office/drawing/2014/main" id="{86C2878C-C229-67FF-5165-814F4946BE3D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319" y="9316244"/>
            <a:ext cx="999855" cy="2167128"/>
          </a:xfrm>
          <a:prstGeom prst="rect">
            <a:avLst/>
          </a:prstGeom>
        </p:spPr>
      </p:pic>
      <p:pic>
        <p:nvPicPr>
          <p:cNvPr id="79" name="Picture 78" descr="A screenshot of a mobile payment&#10;&#10;Description automatically generated">
            <a:extLst>
              <a:ext uri="{FF2B5EF4-FFF2-40B4-BE49-F238E27FC236}">
                <a16:creationId xmlns:a16="http://schemas.microsoft.com/office/drawing/2014/main" id="{78307FCA-DBF5-1A22-3C01-F822C0EE01AB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0968" y="9316244"/>
            <a:ext cx="999855" cy="2167128"/>
          </a:xfrm>
          <a:prstGeom prst="rect">
            <a:avLst/>
          </a:prstGeom>
        </p:spPr>
      </p:pic>
      <p:pic>
        <p:nvPicPr>
          <p:cNvPr id="81" name="Picture 80" descr="A room with a bed and a bed and a chair&#10;&#10;Description automatically generated with medium confidence">
            <a:extLst>
              <a:ext uri="{FF2B5EF4-FFF2-40B4-BE49-F238E27FC236}">
                <a16:creationId xmlns:a16="http://schemas.microsoft.com/office/drawing/2014/main" id="{642BD3F1-E8EF-1150-683D-C859E115AA56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7617" y="9307711"/>
            <a:ext cx="999855" cy="21671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711</Words>
  <Application>Microsoft Office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MT</vt:lpstr>
      <vt:lpstr>Calibri</vt:lpstr>
      <vt:lpstr>Times New Roman</vt:lpstr>
      <vt:lpstr>Verdana</vt:lpstr>
      <vt:lpstr>Office Theme</vt:lpstr>
      <vt:lpstr>Tour Makers - Group 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Group_3_Tour_Guide_BD</dc:title>
  <cp:lastModifiedBy>Tiba Tabassum</cp:lastModifiedBy>
  <cp:revision>12</cp:revision>
  <dcterms:created xsi:type="dcterms:W3CDTF">2024-04-15T19:50:29Z</dcterms:created>
  <dcterms:modified xsi:type="dcterms:W3CDTF">2024-04-15T20:23:11Z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2023-08-15T00:00:00Z</vt:filetime>
  </property>
  <property fmtid="{D5CDD505-2E9C-101B-9397-08002B2CF9AE}" pid="3" name="Creator">
    <vt:lpwstr>Keynote</vt:lpwstr>
  </property>
  <property fmtid="{D5CDD505-2E9C-101B-9397-08002B2CF9AE}" pid="4" name="LastSaved">
    <vt:filetime>2024-04-15T00:00:00Z</vt:filetime>
  </property>
</Properties>
</file>